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"/>
  </p:notesMasterIdLst>
  <p:sldIdLst>
    <p:sldId id="258" r:id="rId2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FFCC"/>
    <a:srgbClr val="00FF00"/>
    <a:srgbClr val="99FFCC"/>
    <a:srgbClr val="CCECFF"/>
    <a:srgbClr val="FF6600"/>
    <a:srgbClr val="3399FF"/>
    <a:srgbClr val="FF0066"/>
    <a:srgbClr val="CC99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03" autoAdjust="0"/>
    <p:restoredTop sz="93957" autoAdjust="0"/>
  </p:normalViewPr>
  <p:slideViewPr>
    <p:cSldViewPr snapToGrid="0">
      <p:cViewPr>
        <p:scale>
          <a:sx n="91" d="100"/>
          <a:sy n="91" d="100"/>
        </p:scale>
        <p:origin x="1644" y="-1392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19413" cy="495300"/>
          </a:xfrm>
          <a:prstGeom prst="rect">
            <a:avLst/>
          </a:prstGeom>
        </p:spPr>
        <p:txBody>
          <a:bodyPr vert="horz" lIns="91340" tIns="45670" rIns="91340" bIns="456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6" y="4"/>
            <a:ext cx="2919412" cy="495300"/>
          </a:xfrm>
          <a:prstGeom prst="rect">
            <a:avLst/>
          </a:prstGeom>
        </p:spPr>
        <p:txBody>
          <a:bodyPr vert="horz" lIns="91340" tIns="45670" rIns="91340" bIns="45670" rtlCol="0"/>
          <a:lstStyle>
            <a:lvl1pPr algn="r">
              <a:defRPr sz="1200"/>
            </a:lvl1pPr>
          </a:lstStyle>
          <a:p>
            <a:fld id="{4C400D01-0793-4E3F-B124-E9CA41C5FF2A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31900"/>
            <a:ext cx="2306637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70" rIns="91340" bIns="4567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749805"/>
            <a:ext cx="5389563" cy="3886199"/>
          </a:xfrm>
          <a:prstGeom prst="rect">
            <a:avLst/>
          </a:prstGeom>
        </p:spPr>
        <p:txBody>
          <a:bodyPr vert="horz" lIns="91340" tIns="45670" rIns="91340" bIns="4567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191"/>
            <a:ext cx="2919413" cy="495300"/>
          </a:xfrm>
          <a:prstGeom prst="rect">
            <a:avLst/>
          </a:prstGeom>
        </p:spPr>
        <p:txBody>
          <a:bodyPr vert="horz" lIns="91340" tIns="45670" rIns="91340" bIns="456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6" y="9374191"/>
            <a:ext cx="2919412" cy="495300"/>
          </a:xfrm>
          <a:prstGeom prst="rect">
            <a:avLst/>
          </a:prstGeom>
        </p:spPr>
        <p:txBody>
          <a:bodyPr vert="horz" lIns="91340" tIns="45670" rIns="91340" bIns="45670" rtlCol="0" anchor="b"/>
          <a:lstStyle>
            <a:lvl1pPr algn="r">
              <a:defRPr sz="1200"/>
            </a:lvl1pPr>
          </a:lstStyle>
          <a:p>
            <a:fld id="{75F11FFB-E844-4638-9FE3-F1D26EF34D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7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1pPr>
    <a:lvl2pPr marL="388615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2pPr>
    <a:lvl3pPr marL="777231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3pPr>
    <a:lvl4pPr marL="1165844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4pPr>
    <a:lvl5pPr marL="1554462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5pPr>
    <a:lvl6pPr marL="1943075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6pPr>
    <a:lvl7pPr marL="2331691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7pPr>
    <a:lvl8pPr marL="2720306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8pPr>
    <a:lvl9pPr marL="3108922" algn="l" defTabSz="777231" rtl="0" eaLnBrk="1" latinLnBrk="0" hangingPunct="1">
      <a:defRPr kumimoji="1" sz="10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8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547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329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78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29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316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29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14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39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78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8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E49CB-5D7A-4869-BD11-0FB6DB4A9459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37ADC-9229-4CCC-ACCD-26F631DEAE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97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D552678-5BDB-B402-3BB1-EA815CE92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813" y="794009"/>
            <a:ext cx="3043317" cy="40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表 22">
            <a:extLst>
              <a:ext uri="{FF2B5EF4-FFF2-40B4-BE49-F238E27FC236}">
                <a16:creationId xmlns:a16="http://schemas.microsoft.com/office/drawing/2014/main" id="{486BBF1D-888F-89B4-2576-692A82877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061682"/>
              </p:ext>
            </p:extLst>
          </p:nvPr>
        </p:nvGraphicFramePr>
        <p:xfrm>
          <a:off x="7963" y="1277973"/>
          <a:ext cx="6836998" cy="7617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688">
                  <a:extLst>
                    <a:ext uri="{9D8B030D-6E8A-4147-A177-3AD203B41FA5}">
                      <a16:colId xmlns:a16="http://schemas.microsoft.com/office/drawing/2014/main" val="3306977078"/>
                    </a:ext>
                  </a:extLst>
                </a:gridCol>
                <a:gridCol w="994740">
                  <a:extLst>
                    <a:ext uri="{9D8B030D-6E8A-4147-A177-3AD203B41FA5}">
                      <a16:colId xmlns:a16="http://schemas.microsoft.com/office/drawing/2014/main" val="2440084539"/>
                    </a:ext>
                  </a:extLst>
                </a:gridCol>
                <a:gridCol w="976714">
                  <a:extLst>
                    <a:ext uri="{9D8B030D-6E8A-4147-A177-3AD203B41FA5}">
                      <a16:colId xmlns:a16="http://schemas.microsoft.com/office/drawing/2014/main" val="1482857605"/>
                    </a:ext>
                  </a:extLst>
                </a:gridCol>
                <a:gridCol w="976714">
                  <a:extLst>
                    <a:ext uri="{9D8B030D-6E8A-4147-A177-3AD203B41FA5}">
                      <a16:colId xmlns:a16="http://schemas.microsoft.com/office/drawing/2014/main" val="1384307424"/>
                    </a:ext>
                  </a:extLst>
                </a:gridCol>
                <a:gridCol w="976714">
                  <a:extLst>
                    <a:ext uri="{9D8B030D-6E8A-4147-A177-3AD203B41FA5}">
                      <a16:colId xmlns:a16="http://schemas.microsoft.com/office/drawing/2014/main" val="843612849"/>
                    </a:ext>
                  </a:extLst>
                </a:gridCol>
                <a:gridCol w="976714">
                  <a:extLst>
                    <a:ext uri="{9D8B030D-6E8A-4147-A177-3AD203B41FA5}">
                      <a16:colId xmlns:a16="http://schemas.microsoft.com/office/drawing/2014/main" val="1634327942"/>
                    </a:ext>
                  </a:extLst>
                </a:gridCol>
                <a:gridCol w="976714">
                  <a:extLst>
                    <a:ext uri="{9D8B030D-6E8A-4147-A177-3AD203B41FA5}">
                      <a16:colId xmlns:a16="http://schemas.microsoft.com/office/drawing/2014/main" val="1372789300"/>
                    </a:ext>
                  </a:extLst>
                </a:gridCol>
              </a:tblGrid>
              <a:tr h="4746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火</a:t>
                      </a: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水</a:t>
                      </a: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木</a:t>
                      </a: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金</a:t>
                      </a: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rgbClr val="0070C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土</a:t>
                      </a:r>
                      <a:endParaRPr kumimoji="1" lang="en-US" altLang="ja-JP" sz="1900" b="1" dirty="0">
                        <a:solidFill>
                          <a:srgbClr val="0070C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</a:p>
                  </a:txBody>
                  <a:tcPr marL="160759" marR="160759" marT="80379" marB="803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801964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00B0F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</a:t>
                      </a:r>
                      <a:endParaRPr kumimoji="1" lang="ja-JP" altLang="en-US" sz="2000" b="1" dirty="0">
                        <a:solidFill>
                          <a:srgbClr val="00B0F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6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85304"/>
                  </a:ext>
                </a:extLst>
              </a:tr>
              <a:tr h="4645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健康体操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全身筋力アップ教室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895480"/>
                  </a:ext>
                </a:extLst>
              </a:tr>
              <a:tr h="830970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8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0070C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13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827015"/>
                  </a:ext>
                </a:extLst>
              </a:tr>
              <a:tr h="4645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00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健康体操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全身筋力アップ教室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582380"/>
                  </a:ext>
                </a:extLst>
              </a:tr>
              <a:tr h="850020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15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16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17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0070C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19</a:t>
                      </a:r>
                      <a:endParaRPr kumimoji="1" lang="ja-JP" altLang="en-US" sz="2000" b="1" dirty="0">
                        <a:solidFill>
                          <a:srgbClr val="0070C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77119"/>
                  </a:ext>
                </a:extLst>
              </a:tr>
              <a:tr h="4645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00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健康体操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全身筋力アップ教室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733927"/>
                  </a:ext>
                </a:extLst>
              </a:tr>
              <a:tr h="983876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21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22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23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25</a:t>
                      </a:r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0070C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26</a:t>
                      </a:r>
                      <a:endParaRPr kumimoji="1" lang="ja-JP" altLang="en-US" sz="2000" b="1" dirty="0">
                        <a:solidFill>
                          <a:srgbClr val="0070C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27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71301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00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健康体操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18360"/>
                  </a:ext>
                </a:extLst>
              </a:tr>
              <a:tr h="372952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28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29</a:t>
                      </a:r>
                    </a:p>
                    <a:p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20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2000" b="1" dirty="0">
                        <a:solidFill>
                          <a:srgbClr val="0070C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2000" b="1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111544"/>
                  </a:ext>
                </a:extLst>
              </a:tr>
              <a:tr h="58111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健康体操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00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ゆっくりストレッチ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9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algn="ctr"/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体幹力アップ教室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～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18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：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健康体操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12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全身筋力アップ教室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30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18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50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kumimoji="1" lang="ja-JP" altLang="en-US" sz="20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60759" marR="160759" marT="80379" marB="80379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8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923157"/>
                  </a:ext>
                </a:extLst>
              </a:tr>
            </a:tbl>
          </a:graphicData>
        </a:graphic>
      </p:graphicFrame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C9ABE5A-BC87-C0B4-08E8-A6EB17199AEF}"/>
              </a:ext>
            </a:extLst>
          </p:cNvPr>
          <p:cNvSpPr txBox="1"/>
          <p:nvPr/>
        </p:nvSpPr>
        <p:spPr>
          <a:xfrm>
            <a:off x="81870" y="217644"/>
            <a:ext cx="67630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2026</a:t>
            </a:r>
            <a:r>
              <a:rPr lang="ja-JP" altLang="en-US" sz="3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　　　　営業スケジュール</a:t>
            </a:r>
            <a:endParaRPr lang="ja-JP" altLang="en-US" sz="3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C6AFE53-1A48-8C52-5564-A8D6EB67EB32}"/>
              </a:ext>
            </a:extLst>
          </p:cNvPr>
          <p:cNvSpPr txBox="1"/>
          <p:nvPr/>
        </p:nvSpPr>
        <p:spPr>
          <a:xfrm>
            <a:off x="8391817" y="5008818"/>
            <a:ext cx="1760649" cy="60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6"/>
              </a:lnSpc>
            </a:pPr>
            <a:r>
              <a:rPr kumimoji="1" lang="ja-JP" altLang="en-US" sz="101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10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6"/>
              </a:lnSpc>
            </a:pPr>
            <a:r>
              <a:rPr kumimoji="1" lang="ja-JP" altLang="en-US" sz="101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10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6"/>
              </a:lnSpc>
            </a:pPr>
            <a:r>
              <a:rPr kumimoji="1" lang="ja-JP" altLang="en-US" sz="101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（梅林公園コース）</a:t>
            </a:r>
            <a:endParaRPr kumimoji="1" lang="ja-JP" altLang="en-US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8F991CA-A326-279E-DA9E-8B82695D3D8A}"/>
              </a:ext>
            </a:extLst>
          </p:cNvPr>
          <p:cNvSpPr txBox="1"/>
          <p:nvPr/>
        </p:nvSpPr>
        <p:spPr>
          <a:xfrm>
            <a:off x="-978602" y="2492552"/>
            <a:ext cx="881366" cy="262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8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108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1E0C118-49F2-42BE-47C5-3EED9DB9584C}"/>
              </a:ext>
            </a:extLst>
          </p:cNvPr>
          <p:cNvSpPr txBox="1"/>
          <p:nvPr/>
        </p:nvSpPr>
        <p:spPr>
          <a:xfrm>
            <a:off x="7081259" y="4986445"/>
            <a:ext cx="1760649" cy="660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わくわく＋ウォーク</a:t>
            </a:r>
            <a:endParaRPr kumimoji="1" lang="en-US" altLang="ja-JP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（百々ヶ峰コース）</a:t>
            </a:r>
            <a:endParaRPr kumimoji="1" lang="ja-JP" altLang="en-US" sz="969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B36D22-441A-C749-ABCF-4A8FADA03FCC}"/>
              </a:ext>
            </a:extLst>
          </p:cNvPr>
          <p:cNvSpPr txBox="1"/>
          <p:nvPr/>
        </p:nvSpPr>
        <p:spPr>
          <a:xfrm>
            <a:off x="-2980314" y="1703365"/>
            <a:ext cx="1760649" cy="248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16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健康フェスタ</a:t>
            </a:r>
            <a:endParaRPr kumimoji="1" lang="en-US" altLang="ja-JP" sz="1016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CFF82CF-8C4E-80BE-D0F9-47E12109F248}"/>
              </a:ext>
            </a:extLst>
          </p:cNvPr>
          <p:cNvSpPr txBox="1"/>
          <p:nvPr/>
        </p:nvSpPr>
        <p:spPr>
          <a:xfrm>
            <a:off x="-2900373" y="2068128"/>
            <a:ext cx="1760649" cy="248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16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健康フェスタ</a:t>
            </a:r>
            <a:endParaRPr kumimoji="1" lang="en-US" altLang="ja-JP" sz="1016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" name="テキスト ボックス 2">
            <a:extLst>
              <a:ext uri="{FF2B5EF4-FFF2-40B4-BE49-F238E27FC236}">
                <a16:creationId xmlns:a16="http://schemas.microsoft.com/office/drawing/2014/main" id="{A081AB37-FC8E-1276-CA04-60479B1C8CF0}"/>
              </a:ext>
            </a:extLst>
          </p:cNvPr>
          <p:cNvSpPr txBox="1"/>
          <p:nvPr/>
        </p:nvSpPr>
        <p:spPr>
          <a:xfrm>
            <a:off x="-1869530" y="5228665"/>
            <a:ext cx="1167319" cy="546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477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営業時間</a:t>
            </a:r>
            <a:endParaRPr kumimoji="1" lang="en-US" altLang="ja-JP" sz="1477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477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477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77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477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まで</a:t>
            </a:r>
            <a:endParaRPr kumimoji="1" lang="en-US" altLang="ja-JP" sz="1477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6" name="テキスト ボックス 2">
            <a:extLst>
              <a:ext uri="{FF2B5EF4-FFF2-40B4-BE49-F238E27FC236}">
                <a16:creationId xmlns:a16="http://schemas.microsoft.com/office/drawing/2014/main" id="{A081AB37-FC8E-1276-CA04-60479B1C8CF0}"/>
              </a:ext>
            </a:extLst>
          </p:cNvPr>
          <p:cNvSpPr txBox="1"/>
          <p:nvPr/>
        </p:nvSpPr>
        <p:spPr>
          <a:xfrm>
            <a:off x="23889" y="6626213"/>
            <a:ext cx="9137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営業時間</a:t>
            </a:r>
            <a:endParaRPr kumimoji="1" lang="en-US" altLang="ja-JP" sz="10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まで</a:t>
            </a:r>
            <a:endParaRPr kumimoji="1" lang="en-US" altLang="ja-JP" sz="9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5D9E028-366A-1DF8-E8FD-38867DAC72A9}"/>
              </a:ext>
            </a:extLst>
          </p:cNvPr>
          <p:cNvSpPr txBox="1"/>
          <p:nvPr/>
        </p:nvSpPr>
        <p:spPr>
          <a:xfrm>
            <a:off x="7555135" y="1147909"/>
            <a:ext cx="9601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</a:t>
            </a:r>
            <a:r>
              <a:rPr kumimoji="1" lang="ja-JP" altLang="en-US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テラスで</a:t>
            </a:r>
            <a:endParaRPr kumimoji="1" lang="en-US" altLang="ja-JP" sz="11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楽しく！</a:t>
            </a:r>
            <a:endParaRPr kumimoji="1" lang="en-US" altLang="ja-JP" sz="11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ラジオ体操</a:t>
            </a:r>
            <a:endParaRPr kumimoji="1" lang="en-US" altLang="ja-JP" sz="16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37F92E-2451-74AA-81F0-EA9E908D8783}"/>
              </a:ext>
            </a:extLst>
          </p:cNvPr>
          <p:cNvSpPr txBox="1"/>
          <p:nvPr/>
        </p:nvSpPr>
        <p:spPr>
          <a:xfrm>
            <a:off x="-998779" y="2828126"/>
            <a:ext cx="881366" cy="262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8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108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445A4F7-4FDC-C426-5D4D-530E289FE0D8}"/>
              </a:ext>
            </a:extLst>
          </p:cNvPr>
          <p:cNvSpPr txBox="1"/>
          <p:nvPr/>
        </p:nvSpPr>
        <p:spPr>
          <a:xfrm>
            <a:off x="3003311" y="4085739"/>
            <a:ext cx="881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7B9CD71-ECCC-22DA-B90A-9A23D7094209}"/>
              </a:ext>
            </a:extLst>
          </p:cNvPr>
          <p:cNvSpPr txBox="1"/>
          <p:nvPr/>
        </p:nvSpPr>
        <p:spPr>
          <a:xfrm>
            <a:off x="-1019953" y="3151198"/>
            <a:ext cx="881366" cy="262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8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108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FE1FA32-20FD-A6F7-EBB3-AA0FF8B1B1CC}"/>
              </a:ext>
            </a:extLst>
          </p:cNvPr>
          <p:cNvSpPr txBox="1"/>
          <p:nvPr/>
        </p:nvSpPr>
        <p:spPr>
          <a:xfrm>
            <a:off x="7104640" y="4045136"/>
            <a:ext cx="1760649" cy="660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わくわく＋ウォーク</a:t>
            </a:r>
            <a:endParaRPr kumimoji="1" lang="en-US" altLang="ja-JP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（梅林公園コース</a:t>
            </a:r>
            <a:r>
              <a:rPr kumimoji="1" lang="en-US" altLang="ja-JP" sz="92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66F0C3C-BCCD-119D-321A-DF923AE954F2}"/>
              </a:ext>
            </a:extLst>
          </p:cNvPr>
          <p:cNvSpPr txBox="1"/>
          <p:nvPr/>
        </p:nvSpPr>
        <p:spPr>
          <a:xfrm>
            <a:off x="7129241" y="7175674"/>
            <a:ext cx="1760649" cy="60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6"/>
              </a:lnSpc>
            </a:pPr>
            <a:r>
              <a:rPr kumimoji="1" lang="ja-JP" altLang="en-US" sz="101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10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6"/>
              </a:lnSpc>
            </a:pPr>
            <a:r>
              <a:rPr kumimoji="1" lang="ja-JP" altLang="en-US" sz="101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101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6"/>
              </a:lnSpc>
            </a:pPr>
            <a:r>
              <a:rPr kumimoji="1" lang="ja-JP" altLang="en-US" sz="101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（金公園コース）</a:t>
            </a:r>
            <a:endParaRPr kumimoji="1" lang="ja-JP" altLang="en-US" sz="923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E43F75-FCBF-62FE-BE4A-BE8E2D744801}"/>
              </a:ext>
            </a:extLst>
          </p:cNvPr>
          <p:cNvSpPr txBox="1"/>
          <p:nvPr/>
        </p:nvSpPr>
        <p:spPr>
          <a:xfrm>
            <a:off x="-1387039" y="4253949"/>
            <a:ext cx="1050587" cy="774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77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営業開始</a:t>
            </a:r>
            <a:endParaRPr kumimoji="1" lang="en-US" altLang="ja-JP" sz="1477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477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kumimoji="1" lang="ja-JP" altLang="en-US" sz="1477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77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477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8BAB16D0-244B-83F5-31EC-0E3146B7EAA4}"/>
              </a:ext>
            </a:extLst>
          </p:cNvPr>
          <p:cNvGrpSpPr/>
          <p:nvPr/>
        </p:nvGrpSpPr>
        <p:grpSpPr>
          <a:xfrm>
            <a:off x="7530734" y="3433183"/>
            <a:ext cx="1260000" cy="368623"/>
            <a:chOff x="-1408356" y="5803044"/>
            <a:chExt cx="1260000" cy="368623"/>
          </a:xfrm>
        </p:grpSpPr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84B91590-5E06-2C94-F649-734D7B876F7B}"/>
                </a:ext>
              </a:extLst>
            </p:cNvPr>
            <p:cNvSpPr/>
            <p:nvPr/>
          </p:nvSpPr>
          <p:spPr>
            <a:xfrm>
              <a:off x="-1202995" y="5859062"/>
              <a:ext cx="855871" cy="282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3" name="図 62">
              <a:extLst>
                <a:ext uri="{FF2B5EF4-FFF2-40B4-BE49-F238E27FC236}">
                  <a16:creationId xmlns:a16="http://schemas.microsoft.com/office/drawing/2014/main" id="{E9BFCB07-7848-8E45-989D-4341BE93F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5444" y="5825443"/>
              <a:ext cx="940768" cy="346224"/>
            </a:xfrm>
            <a:prstGeom prst="rect">
              <a:avLst/>
            </a:prstGeom>
          </p:spPr>
        </p:pic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056B7CB2-9991-4FCE-29A8-1B84BA8AB979}"/>
                </a:ext>
              </a:extLst>
            </p:cNvPr>
            <p:cNvSpPr txBox="1"/>
            <p:nvPr/>
          </p:nvSpPr>
          <p:spPr>
            <a:xfrm>
              <a:off x="-1408356" y="5803044"/>
              <a:ext cx="1260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600" b="1" dirty="0">
                  <a:solidFill>
                    <a:srgbClr val="00B0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ウゴエク</a:t>
              </a:r>
              <a:endParaRPr kumimoji="1" lang="en-US" altLang="ja-JP" sz="16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92394CA-18C7-4447-81CC-4956E76ECC95}"/>
              </a:ext>
            </a:extLst>
          </p:cNvPr>
          <p:cNvSpPr txBox="1"/>
          <p:nvPr/>
        </p:nvSpPr>
        <p:spPr>
          <a:xfrm>
            <a:off x="8161255" y="5883537"/>
            <a:ext cx="14024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FF33CC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フレイル予防無料講座</a:t>
            </a:r>
            <a:endParaRPr kumimoji="1" lang="en-US" altLang="ja-JP" sz="1000" dirty="0">
              <a:solidFill>
                <a:srgbClr val="FF33CC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C1768D9-BEDB-84B3-1D43-6B65131D0D8E}"/>
              </a:ext>
            </a:extLst>
          </p:cNvPr>
          <p:cNvSpPr txBox="1"/>
          <p:nvPr/>
        </p:nvSpPr>
        <p:spPr>
          <a:xfrm>
            <a:off x="7805417" y="6265292"/>
            <a:ext cx="9601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</a:t>
            </a:r>
            <a:r>
              <a:rPr kumimoji="1" lang="ja-JP" altLang="en-US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テラスで</a:t>
            </a:r>
            <a:endParaRPr kumimoji="1" lang="en-US" altLang="ja-JP" sz="11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楽しく！</a:t>
            </a:r>
            <a:endParaRPr kumimoji="1" lang="en-US" altLang="ja-JP" sz="11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ラジオ体操</a:t>
            </a:r>
            <a:endParaRPr kumimoji="1" lang="en-US" altLang="ja-JP" sz="16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D18D12F-A0BD-B1CF-5E1C-FBA389145C03}"/>
              </a:ext>
            </a:extLst>
          </p:cNvPr>
          <p:cNvSpPr txBox="1"/>
          <p:nvPr/>
        </p:nvSpPr>
        <p:spPr>
          <a:xfrm>
            <a:off x="2985779" y="5528794"/>
            <a:ext cx="881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31B8B37-ABFE-4DFC-7B30-66E2FA47AC75}"/>
              </a:ext>
            </a:extLst>
          </p:cNvPr>
          <p:cNvSpPr txBox="1"/>
          <p:nvPr/>
        </p:nvSpPr>
        <p:spPr>
          <a:xfrm>
            <a:off x="2985779" y="7006397"/>
            <a:ext cx="881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BB9DB231-6EB9-CCC1-166A-F1967C0BB3D9}"/>
              </a:ext>
            </a:extLst>
          </p:cNvPr>
          <p:cNvSpPr/>
          <p:nvPr/>
        </p:nvSpPr>
        <p:spPr>
          <a:xfrm>
            <a:off x="1910254" y="-14838"/>
            <a:ext cx="1366345" cy="138350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925E6A4F-2072-FA12-FF26-B68ECB691C6F}"/>
              </a:ext>
            </a:extLst>
          </p:cNvPr>
          <p:cNvGrpSpPr/>
          <p:nvPr/>
        </p:nvGrpSpPr>
        <p:grpSpPr>
          <a:xfrm>
            <a:off x="-2545871" y="4560453"/>
            <a:ext cx="1260000" cy="368623"/>
            <a:chOff x="-1408356" y="5803044"/>
            <a:chExt cx="1260000" cy="368623"/>
          </a:xfrm>
        </p:grpSpPr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5027DB6F-7742-9F73-04A0-66A8664C5F48}"/>
                </a:ext>
              </a:extLst>
            </p:cNvPr>
            <p:cNvSpPr/>
            <p:nvPr/>
          </p:nvSpPr>
          <p:spPr>
            <a:xfrm>
              <a:off x="-1202995" y="5859062"/>
              <a:ext cx="855871" cy="282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F1FEB05E-3087-9AD0-0815-AB9AB161E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5444" y="5825443"/>
              <a:ext cx="940768" cy="346224"/>
            </a:xfrm>
            <a:prstGeom prst="rect">
              <a:avLst/>
            </a:prstGeom>
          </p:spPr>
        </p:pic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83A58CC8-0B97-EF02-0B84-F83DA56AAE22}"/>
                </a:ext>
              </a:extLst>
            </p:cNvPr>
            <p:cNvSpPr txBox="1"/>
            <p:nvPr/>
          </p:nvSpPr>
          <p:spPr>
            <a:xfrm>
              <a:off x="-1408356" y="5803044"/>
              <a:ext cx="1260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600" b="1" dirty="0">
                  <a:solidFill>
                    <a:srgbClr val="00B0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ウゴエク</a:t>
              </a:r>
              <a:endParaRPr kumimoji="1" lang="en-US" altLang="ja-JP" sz="16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1840A2CF-7CB8-2EAB-D3EB-844A4085E9EE}"/>
              </a:ext>
            </a:extLst>
          </p:cNvPr>
          <p:cNvGrpSpPr/>
          <p:nvPr/>
        </p:nvGrpSpPr>
        <p:grpSpPr>
          <a:xfrm>
            <a:off x="-1732504" y="6273587"/>
            <a:ext cx="801481" cy="249201"/>
            <a:chOff x="-1408357" y="5803040"/>
            <a:chExt cx="1260000" cy="368627"/>
          </a:xfrm>
        </p:grpSpPr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E9E41C60-BEAB-34D3-2ADC-6BE900B2496B}"/>
                </a:ext>
              </a:extLst>
            </p:cNvPr>
            <p:cNvSpPr/>
            <p:nvPr/>
          </p:nvSpPr>
          <p:spPr>
            <a:xfrm>
              <a:off x="-1202995" y="5859062"/>
              <a:ext cx="855871" cy="282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/>
            </a:p>
          </p:txBody>
        </p: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D78C05D4-4A92-8F24-C479-9204BA4D7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5444" y="5825443"/>
              <a:ext cx="940768" cy="346224"/>
            </a:xfrm>
            <a:prstGeom prst="rect">
              <a:avLst/>
            </a:prstGeom>
          </p:spPr>
        </p:pic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18135328-DD3F-F0EA-0808-D7E55BCA6095}"/>
                </a:ext>
              </a:extLst>
            </p:cNvPr>
            <p:cNvSpPr txBox="1"/>
            <p:nvPr/>
          </p:nvSpPr>
          <p:spPr>
            <a:xfrm>
              <a:off x="-1408357" y="5803040"/>
              <a:ext cx="1260000" cy="2457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00B0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ウゴエク</a:t>
              </a:r>
              <a:endParaRPr kumimoji="1" lang="en-US" altLang="ja-JP" sz="10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29E15F84-912E-6C38-88E5-F16DFA3C21A6}"/>
              </a:ext>
            </a:extLst>
          </p:cNvPr>
          <p:cNvGrpSpPr/>
          <p:nvPr/>
        </p:nvGrpSpPr>
        <p:grpSpPr>
          <a:xfrm>
            <a:off x="7213365" y="8113653"/>
            <a:ext cx="1260000" cy="368623"/>
            <a:chOff x="-1408356" y="5803044"/>
            <a:chExt cx="1260000" cy="368623"/>
          </a:xfrm>
        </p:grpSpPr>
        <p:sp>
          <p:nvSpPr>
            <p:cNvPr id="55" name="四角形: 角を丸くする 54">
              <a:extLst>
                <a:ext uri="{FF2B5EF4-FFF2-40B4-BE49-F238E27FC236}">
                  <a16:creationId xmlns:a16="http://schemas.microsoft.com/office/drawing/2014/main" id="{C998E381-761C-E122-C6B6-0D68A6EF6B57}"/>
                </a:ext>
              </a:extLst>
            </p:cNvPr>
            <p:cNvSpPr/>
            <p:nvPr/>
          </p:nvSpPr>
          <p:spPr>
            <a:xfrm>
              <a:off x="-1202995" y="5859062"/>
              <a:ext cx="855871" cy="282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6A141610-9C32-447B-8356-AD9885713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5444" y="5825443"/>
              <a:ext cx="940768" cy="346224"/>
            </a:xfrm>
            <a:prstGeom prst="rect">
              <a:avLst/>
            </a:prstGeom>
          </p:spPr>
        </p:pic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EF0648D7-0A01-0798-E4D4-F876234AD86B}"/>
                </a:ext>
              </a:extLst>
            </p:cNvPr>
            <p:cNvSpPr txBox="1"/>
            <p:nvPr/>
          </p:nvSpPr>
          <p:spPr>
            <a:xfrm>
              <a:off x="-1408356" y="5803044"/>
              <a:ext cx="1260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600" b="1" dirty="0">
                  <a:solidFill>
                    <a:srgbClr val="00B0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ウゴエク</a:t>
              </a:r>
              <a:endParaRPr kumimoji="1" lang="en-US" altLang="ja-JP" sz="16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E2D519CF-40EF-7364-8C27-88B93AD27BB1}"/>
              </a:ext>
            </a:extLst>
          </p:cNvPr>
          <p:cNvSpPr/>
          <p:nvPr/>
        </p:nvSpPr>
        <p:spPr>
          <a:xfrm>
            <a:off x="3814683" y="807877"/>
            <a:ext cx="2884866" cy="3385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各日下段に無料教室のご案内しています。</a:t>
            </a:r>
            <a:endParaRPr kumimoji="1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ご参加をお待ちしております。</a:t>
            </a:r>
            <a:endParaRPr kumimoji="1" lang="ja-JP" altLang="en-US" dirty="0"/>
          </a:p>
        </p:txBody>
      </p:sp>
      <p:sp>
        <p:nvSpPr>
          <p:cNvPr id="1029" name="テキスト ボックス 1028">
            <a:extLst>
              <a:ext uri="{FF2B5EF4-FFF2-40B4-BE49-F238E27FC236}">
                <a16:creationId xmlns:a16="http://schemas.microsoft.com/office/drawing/2014/main" id="{7FAD2B8E-B96B-2C11-2BB8-1F0411AE65AC}"/>
              </a:ext>
            </a:extLst>
          </p:cNvPr>
          <p:cNvSpPr txBox="1"/>
          <p:nvPr/>
        </p:nvSpPr>
        <p:spPr>
          <a:xfrm>
            <a:off x="2993731" y="2689030"/>
            <a:ext cx="881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BCFEF3-543C-57AD-CB13-E5270D9D04DB}"/>
              </a:ext>
            </a:extLst>
          </p:cNvPr>
          <p:cNvSpPr txBox="1"/>
          <p:nvPr/>
        </p:nvSpPr>
        <p:spPr>
          <a:xfrm>
            <a:off x="2910284" y="3546734"/>
            <a:ext cx="110351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（金華山コース）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26EB41-7692-4856-6527-013D0B93C638}"/>
              </a:ext>
            </a:extLst>
          </p:cNvPr>
          <p:cNvSpPr txBox="1"/>
          <p:nvPr/>
        </p:nvSpPr>
        <p:spPr>
          <a:xfrm>
            <a:off x="5841434" y="3546733"/>
            <a:ext cx="109877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（金華山コース）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83A6EB-51BE-68BD-52D9-576BFFD0C580}"/>
              </a:ext>
            </a:extLst>
          </p:cNvPr>
          <p:cNvSpPr txBox="1"/>
          <p:nvPr/>
        </p:nvSpPr>
        <p:spPr>
          <a:xfrm>
            <a:off x="5793916" y="4895346"/>
            <a:ext cx="1164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r>
              <a:rPr kumimoji="1" lang="ja-JP" altLang="en-US" sz="900" dirty="0">
                <a:solidFill>
                  <a:srgbClr val="00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わくわく＋ウォーク</a:t>
            </a:r>
            <a:endParaRPr kumimoji="1" lang="en-US" altLang="ja-JP" sz="900" dirty="0">
              <a:solidFill>
                <a:srgbClr val="00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（百々ヶ峰コース）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10857C-5335-99E3-A3B0-638AEA29DF02}"/>
              </a:ext>
            </a:extLst>
          </p:cNvPr>
          <p:cNvSpPr txBox="1"/>
          <p:nvPr/>
        </p:nvSpPr>
        <p:spPr>
          <a:xfrm>
            <a:off x="946460" y="4916660"/>
            <a:ext cx="11274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（百々ヶ峰コース）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1F71ED2-9F06-218B-3E60-B63D197208D9}"/>
              </a:ext>
            </a:extLst>
          </p:cNvPr>
          <p:cNvSpPr txBox="1"/>
          <p:nvPr/>
        </p:nvSpPr>
        <p:spPr>
          <a:xfrm>
            <a:off x="2911016" y="6400797"/>
            <a:ext cx="142787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（金華山コース）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DE2E5B8-300B-8863-DC48-4C3127950BCC}"/>
              </a:ext>
            </a:extLst>
          </p:cNvPr>
          <p:cNvSpPr txBox="1"/>
          <p:nvPr/>
        </p:nvSpPr>
        <p:spPr>
          <a:xfrm>
            <a:off x="987261" y="7855464"/>
            <a:ext cx="960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8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（百々ヶ峰コース）</a:t>
            </a:r>
            <a:endParaRPr kumimoji="1" lang="ja-JP" altLang="en-US" sz="7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3366616E-91A4-6E15-316E-BADFCFBE3B3B}"/>
              </a:ext>
            </a:extLst>
          </p:cNvPr>
          <p:cNvSpPr txBox="1"/>
          <p:nvPr/>
        </p:nvSpPr>
        <p:spPr>
          <a:xfrm>
            <a:off x="7464324" y="4774284"/>
            <a:ext cx="109048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（金公園コース）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0E813F49-BB6E-ABE6-F70A-25FB8DEEF930}"/>
              </a:ext>
            </a:extLst>
          </p:cNvPr>
          <p:cNvGrpSpPr/>
          <p:nvPr/>
        </p:nvGrpSpPr>
        <p:grpSpPr>
          <a:xfrm>
            <a:off x="-793028" y="3690891"/>
            <a:ext cx="504503" cy="376535"/>
            <a:chOff x="-1408356" y="5803044"/>
            <a:chExt cx="1260000" cy="368623"/>
          </a:xfrm>
        </p:grpSpPr>
        <p:sp>
          <p:nvSpPr>
            <p:cNvPr id="1038" name="四角形: 角を丸くする 1037">
              <a:extLst>
                <a:ext uri="{FF2B5EF4-FFF2-40B4-BE49-F238E27FC236}">
                  <a16:creationId xmlns:a16="http://schemas.microsoft.com/office/drawing/2014/main" id="{7F5C990B-32A0-6B3E-BCE6-73D745EF7E77}"/>
                </a:ext>
              </a:extLst>
            </p:cNvPr>
            <p:cNvSpPr/>
            <p:nvPr/>
          </p:nvSpPr>
          <p:spPr>
            <a:xfrm>
              <a:off x="-1202995" y="5859062"/>
              <a:ext cx="855871" cy="282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/>
            </a:p>
          </p:txBody>
        </p:sp>
        <p:pic>
          <p:nvPicPr>
            <p:cNvPr id="1039" name="図 1038">
              <a:extLst>
                <a:ext uri="{FF2B5EF4-FFF2-40B4-BE49-F238E27FC236}">
                  <a16:creationId xmlns:a16="http://schemas.microsoft.com/office/drawing/2014/main" id="{8D87656F-96C2-B9C7-DE7B-8971BB9DB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5444" y="5825443"/>
              <a:ext cx="940768" cy="346224"/>
            </a:xfrm>
            <a:prstGeom prst="rect">
              <a:avLst/>
            </a:prstGeom>
          </p:spPr>
        </p:pic>
        <p:sp>
          <p:nvSpPr>
            <p:cNvPr id="1040" name="テキスト ボックス 1039">
              <a:extLst>
                <a:ext uri="{FF2B5EF4-FFF2-40B4-BE49-F238E27FC236}">
                  <a16:creationId xmlns:a16="http://schemas.microsoft.com/office/drawing/2014/main" id="{3AB0D509-6736-39EF-3997-195E7DA35953}"/>
                </a:ext>
              </a:extLst>
            </p:cNvPr>
            <p:cNvSpPr txBox="1"/>
            <p:nvPr/>
          </p:nvSpPr>
          <p:spPr>
            <a:xfrm>
              <a:off x="-1408356" y="5803044"/>
              <a:ext cx="1260000" cy="2457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00B0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ウゴエク</a:t>
              </a:r>
              <a:endParaRPr kumimoji="1" lang="en-US" altLang="ja-JP" sz="10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1043" name="テキスト ボックス 2">
            <a:extLst>
              <a:ext uri="{FF2B5EF4-FFF2-40B4-BE49-F238E27FC236}">
                <a16:creationId xmlns:a16="http://schemas.microsoft.com/office/drawing/2014/main" id="{092055ED-46FE-30DB-E58E-37DA0B3C5C80}"/>
              </a:ext>
            </a:extLst>
          </p:cNvPr>
          <p:cNvSpPr txBox="1"/>
          <p:nvPr/>
        </p:nvSpPr>
        <p:spPr>
          <a:xfrm>
            <a:off x="-913784" y="6160170"/>
            <a:ext cx="9137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7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営業時間</a:t>
            </a:r>
            <a:endParaRPr kumimoji="1" lang="en-US" altLang="ja-JP" sz="7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7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7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7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7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まで</a:t>
            </a:r>
            <a:endParaRPr kumimoji="1" lang="en-US" altLang="ja-JP" sz="6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CFF9A058-5145-2D41-0327-5058A8882FA0}"/>
              </a:ext>
            </a:extLst>
          </p:cNvPr>
          <p:cNvGrpSpPr/>
          <p:nvPr/>
        </p:nvGrpSpPr>
        <p:grpSpPr>
          <a:xfrm>
            <a:off x="-691357" y="5495035"/>
            <a:ext cx="504503" cy="376535"/>
            <a:chOff x="-1408356" y="5803044"/>
            <a:chExt cx="1260000" cy="368623"/>
          </a:xfrm>
        </p:grpSpPr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638A4B26-9453-4761-49A3-646DB5AA54F2}"/>
                </a:ext>
              </a:extLst>
            </p:cNvPr>
            <p:cNvSpPr/>
            <p:nvPr/>
          </p:nvSpPr>
          <p:spPr>
            <a:xfrm>
              <a:off x="-1202995" y="5859062"/>
              <a:ext cx="855871" cy="282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F4D7ABA1-596E-3B82-2716-3B0E85EED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45444" y="5825443"/>
              <a:ext cx="940768" cy="346224"/>
            </a:xfrm>
            <a:prstGeom prst="rect">
              <a:avLst/>
            </a:prstGeom>
          </p:spPr>
        </p:pic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843EAB3E-017C-723C-0257-62BE23718648}"/>
                </a:ext>
              </a:extLst>
            </p:cNvPr>
            <p:cNvSpPr txBox="1"/>
            <p:nvPr/>
          </p:nvSpPr>
          <p:spPr>
            <a:xfrm>
              <a:off x="-1408356" y="5803044"/>
              <a:ext cx="1260000" cy="2457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00B05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ウゴエク</a:t>
              </a:r>
              <a:endParaRPr kumimoji="1" lang="en-US" altLang="ja-JP" sz="10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pic>
        <p:nvPicPr>
          <p:cNvPr id="1045" name="Picture 2" descr="「秋分の日」のイラスト文字">
            <a:extLst>
              <a:ext uri="{FF2B5EF4-FFF2-40B4-BE49-F238E27FC236}">
                <a16:creationId xmlns:a16="http://schemas.microsoft.com/office/drawing/2014/main" id="{1C016F3A-092E-D024-30D8-8475D76DE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590" y="6515953"/>
            <a:ext cx="501536" cy="39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6BA01B1-9538-F1E9-E2C9-EDF7C619D0C8}"/>
              </a:ext>
            </a:extLst>
          </p:cNvPr>
          <p:cNvSpPr txBox="1"/>
          <p:nvPr/>
        </p:nvSpPr>
        <p:spPr>
          <a:xfrm>
            <a:off x="2851090" y="5042253"/>
            <a:ext cx="1166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dirty="0">
                <a:solidFill>
                  <a:srgbClr val="FF33CC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zaRitz</a:t>
            </a:r>
            <a:r>
              <a:rPr kumimoji="1" lang="ja-JP" altLang="en-US" sz="1050" dirty="0">
                <a:solidFill>
                  <a:srgbClr val="FF33CC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（ｻﾞﾘｯﾂ）</a:t>
            </a:r>
            <a:endParaRPr kumimoji="1" lang="en-US" altLang="ja-JP" sz="1050" dirty="0">
              <a:solidFill>
                <a:srgbClr val="FF33CC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50" dirty="0">
                <a:solidFill>
                  <a:srgbClr val="FF33CC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測定会</a:t>
            </a:r>
          </a:p>
        </p:txBody>
      </p:sp>
      <p:sp>
        <p:nvSpPr>
          <p:cNvPr id="1049" name="テキスト ボックス 1048">
            <a:extLst>
              <a:ext uri="{FF2B5EF4-FFF2-40B4-BE49-F238E27FC236}">
                <a16:creationId xmlns:a16="http://schemas.microsoft.com/office/drawing/2014/main" id="{0207394C-3669-7B25-EB06-85B0C14CA29F}"/>
              </a:ext>
            </a:extLst>
          </p:cNvPr>
          <p:cNvSpPr txBox="1"/>
          <p:nvPr/>
        </p:nvSpPr>
        <p:spPr>
          <a:xfrm>
            <a:off x="7227125" y="7717384"/>
            <a:ext cx="881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休館日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50" name="テキスト ボックス 1049">
            <a:extLst>
              <a:ext uri="{FF2B5EF4-FFF2-40B4-BE49-F238E27FC236}">
                <a16:creationId xmlns:a16="http://schemas.microsoft.com/office/drawing/2014/main" id="{0DB04E28-24A6-5778-1DB6-196D1882D566}"/>
              </a:ext>
            </a:extLst>
          </p:cNvPr>
          <p:cNvSpPr txBox="1"/>
          <p:nvPr/>
        </p:nvSpPr>
        <p:spPr>
          <a:xfrm>
            <a:off x="7122567" y="5823825"/>
            <a:ext cx="109048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（梅林公園コース）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8" name="Picture 2" descr="ウゴクテ　UGOKUTE">
            <a:extLst>
              <a:ext uri="{FF2B5EF4-FFF2-40B4-BE49-F238E27FC236}">
                <a16:creationId xmlns:a16="http://schemas.microsoft.com/office/drawing/2014/main" id="{56FB6E83-57FE-940C-D155-F9131E097C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3" b="7054"/>
          <a:stretch>
            <a:fillRect/>
          </a:stretch>
        </p:blipFill>
        <p:spPr bwMode="auto">
          <a:xfrm>
            <a:off x="41678" y="8927295"/>
            <a:ext cx="3771565" cy="94701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0D195E9-FE38-2C00-FA1B-736C72E30504}"/>
              </a:ext>
            </a:extLst>
          </p:cNvPr>
          <p:cNvSpPr txBox="1"/>
          <p:nvPr/>
        </p:nvSpPr>
        <p:spPr>
          <a:xfrm>
            <a:off x="5816958" y="2276265"/>
            <a:ext cx="109177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（百々ヶ峰コース）</a:t>
            </a:r>
            <a:endParaRPr kumimoji="1" lang="ja-JP" altLang="en-US" sz="8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2">
            <a:extLst>
              <a:ext uri="{FF2B5EF4-FFF2-40B4-BE49-F238E27FC236}">
                <a16:creationId xmlns:a16="http://schemas.microsoft.com/office/drawing/2014/main" id="{34B24FFB-435A-94BD-CCF6-1CFA5E7EAFD8}"/>
              </a:ext>
            </a:extLst>
          </p:cNvPr>
          <p:cNvSpPr txBox="1"/>
          <p:nvPr/>
        </p:nvSpPr>
        <p:spPr>
          <a:xfrm>
            <a:off x="-876143" y="7717384"/>
            <a:ext cx="9137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営業時間</a:t>
            </a:r>
            <a:endParaRPr kumimoji="1" lang="en-US" altLang="ja-JP" sz="10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まで</a:t>
            </a:r>
            <a:endParaRPr kumimoji="1" lang="en-US" altLang="ja-JP" sz="9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65" name="グループ化 1064">
            <a:extLst>
              <a:ext uri="{FF2B5EF4-FFF2-40B4-BE49-F238E27FC236}">
                <a16:creationId xmlns:a16="http://schemas.microsoft.com/office/drawing/2014/main" id="{2A3B2838-4EB2-0223-59BE-26BF6B8E880B}"/>
              </a:ext>
            </a:extLst>
          </p:cNvPr>
          <p:cNvGrpSpPr/>
          <p:nvPr/>
        </p:nvGrpSpPr>
        <p:grpSpPr>
          <a:xfrm>
            <a:off x="3920529" y="1962175"/>
            <a:ext cx="2929597" cy="483964"/>
            <a:chOff x="5759053" y="1998525"/>
            <a:chExt cx="2492550" cy="483964"/>
          </a:xfrm>
        </p:grpSpPr>
        <p:sp>
          <p:nvSpPr>
            <p:cNvPr id="1066" name="矢印: 左右 1065">
              <a:extLst>
                <a:ext uri="{FF2B5EF4-FFF2-40B4-BE49-F238E27FC236}">
                  <a16:creationId xmlns:a16="http://schemas.microsoft.com/office/drawing/2014/main" id="{BB4102C0-54C6-D2BA-5C1F-4889A920374B}"/>
                </a:ext>
              </a:extLst>
            </p:cNvPr>
            <p:cNvSpPr/>
            <p:nvPr/>
          </p:nvSpPr>
          <p:spPr>
            <a:xfrm>
              <a:off x="5759053" y="2091053"/>
              <a:ext cx="2492550" cy="318068"/>
            </a:xfrm>
            <a:prstGeom prst="leftRightArrow">
              <a:avLst>
                <a:gd name="adj1" fmla="val 53606"/>
                <a:gd name="adj2" fmla="val 47476"/>
              </a:avLst>
            </a:prstGeom>
            <a:solidFill>
              <a:srgbClr val="99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7" name="正方形/長方形 1066">
              <a:extLst>
                <a:ext uri="{FF2B5EF4-FFF2-40B4-BE49-F238E27FC236}">
                  <a16:creationId xmlns:a16="http://schemas.microsoft.com/office/drawing/2014/main" id="{C000169D-2FE1-BBA9-98B8-FE2DB04643FD}"/>
                </a:ext>
              </a:extLst>
            </p:cNvPr>
            <p:cNvSpPr/>
            <p:nvPr/>
          </p:nvSpPr>
          <p:spPr>
            <a:xfrm>
              <a:off x="5988343" y="1998525"/>
              <a:ext cx="1971923" cy="4839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5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InBody</a:t>
              </a:r>
              <a:r>
                <a:rPr kumimoji="1" lang="ja-JP" altLang="en-US" sz="105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測定会</a:t>
              </a:r>
            </a:p>
          </p:txBody>
        </p:sp>
      </p:grpSp>
      <p:grpSp>
        <p:nvGrpSpPr>
          <p:cNvPr id="1068" name="グループ化 1067">
            <a:extLst>
              <a:ext uri="{FF2B5EF4-FFF2-40B4-BE49-F238E27FC236}">
                <a16:creationId xmlns:a16="http://schemas.microsoft.com/office/drawing/2014/main" id="{FA6B6315-023A-D6D0-97E4-D77EDF5091E3}"/>
              </a:ext>
            </a:extLst>
          </p:cNvPr>
          <p:cNvGrpSpPr/>
          <p:nvPr/>
        </p:nvGrpSpPr>
        <p:grpSpPr>
          <a:xfrm>
            <a:off x="968419" y="1965886"/>
            <a:ext cx="1961177" cy="483964"/>
            <a:chOff x="5759053" y="1998525"/>
            <a:chExt cx="2492550" cy="483964"/>
          </a:xfrm>
        </p:grpSpPr>
        <p:sp>
          <p:nvSpPr>
            <p:cNvPr id="1069" name="矢印: 左右 1068">
              <a:extLst>
                <a:ext uri="{FF2B5EF4-FFF2-40B4-BE49-F238E27FC236}">
                  <a16:creationId xmlns:a16="http://schemas.microsoft.com/office/drawing/2014/main" id="{826C66EE-C864-0ED4-FB61-B9DD5DE725B4}"/>
                </a:ext>
              </a:extLst>
            </p:cNvPr>
            <p:cNvSpPr/>
            <p:nvPr/>
          </p:nvSpPr>
          <p:spPr>
            <a:xfrm>
              <a:off x="5759053" y="2091053"/>
              <a:ext cx="2492550" cy="318068"/>
            </a:xfrm>
            <a:prstGeom prst="leftRightArrow">
              <a:avLst>
                <a:gd name="adj1" fmla="val 53606"/>
                <a:gd name="adj2" fmla="val 47476"/>
              </a:avLst>
            </a:prstGeom>
            <a:solidFill>
              <a:srgbClr val="99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0" name="正方形/長方形 1069">
              <a:extLst>
                <a:ext uri="{FF2B5EF4-FFF2-40B4-BE49-F238E27FC236}">
                  <a16:creationId xmlns:a16="http://schemas.microsoft.com/office/drawing/2014/main" id="{FDE909B7-3701-0092-D606-EB67218635F6}"/>
                </a:ext>
              </a:extLst>
            </p:cNvPr>
            <p:cNvSpPr/>
            <p:nvPr/>
          </p:nvSpPr>
          <p:spPr>
            <a:xfrm>
              <a:off x="5988343" y="1998525"/>
              <a:ext cx="1971923" cy="4839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5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InBody</a:t>
              </a:r>
              <a:r>
                <a:rPr kumimoji="1" lang="ja-JP" altLang="en-US" sz="105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測定会</a:t>
              </a:r>
            </a:p>
          </p:txBody>
        </p:sp>
      </p:grpSp>
      <p:grpSp>
        <p:nvGrpSpPr>
          <p:cNvPr id="1071" name="グループ化 1070">
            <a:extLst>
              <a:ext uri="{FF2B5EF4-FFF2-40B4-BE49-F238E27FC236}">
                <a16:creationId xmlns:a16="http://schemas.microsoft.com/office/drawing/2014/main" id="{41BD1BB6-983E-44BE-785D-1B6D1E395360}"/>
              </a:ext>
            </a:extLst>
          </p:cNvPr>
          <p:cNvGrpSpPr/>
          <p:nvPr/>
        </p:nvGrpSpPr>
        <p:grpSpPr>
          <a:xfrm>
            <a:off x="-121099" y="3410220"/>
            <a:ext cx="2255829" cy="483964"/>
            <a:chOff x="5588300" y="1998412"/>
            <a:chExt cx="2884055" cy="483964"/>
          </a:xfrm>
        </p:grpSpPr>
        <p:sp>
          <p:nvSpPr>
            <p:cNvPr id="1072" name="矢印: 左右 1071">
              <a:extLst>
                <a:ext uri="{FF2B5EF4-FFF2-40B4-BE49-F238E27FC236}">
                  <a16:creationId xmlns:a16="http://schemas.microsoft.com/office/drawing/2014/main" id="{F920A3B9-CFFE-4CF7-E0E9-AE48923E12B1}"/>
                </a:ext>
              </a:extLst>
            </p:cNvPr>
            <p:cNvSpPr/>
            <p:nvPr/>
          </p:nvSpPr>
          <p:spPr>
            <a:xfrm>
              <a:off x="5759053" y="2091053"/>
              <a:ext cx="2492550" cy="318068"/>
            </a:xfrm>
            <a:prstGeom prst="leftRightArrow">
              <a:avLst>
                <a:gd name="adj1" fmla="val 53606"/>
                <a:gd name="adj2" fmla="val 47476"/>
              </a:avLst>
            </a:prstGeom>
            <a:solidFill>
              <a:srgbClr val="99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3" name="正方形/長方形 1072">
              <a:extLst>
                <a:ext uri="{FF2B5EF4-FFF2-40B4-BE49-F238E27FC236}">
                  <a16:creationId xmlns:a16="http://schemas.microsoft.com/office/drawing/2014/main" id="{CDBC8E5C-5EFC-80F1-E176-774BB908155D}"/>
                </a:ext>
              </a:extLst>
            </p:cNvPr>
            <p:cNvSpPr/>
            <p:nvPr/>
          </p:nvSpPr>
          <p:spPr>
            <a:xfrm>
              <a:off x="5588300" y="1998412"/>
              <a:ext cx="2884055" cy="4839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5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InBody</a:t>
              </a:r>
              <a:r>
                <a:rPr kumimoji="1" lang="ja-JP" altLang="en-US" sz="105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測定会</a:t>
              </a:r>
            </a:p>
          </p:txBody>
        </p:sp>
      </p:grpSp>
      <p:pic>
        <p:nvPicPr>
          <p:cNvPr id="29" name="図 28">
            <a:extLst>
              <a:ext uri="{FF2B5EF4-FFF2-40B4-BE49-F238E27FC236}">
                <a16:creationId xmlns:a16="http://schemas.microsoft.com/office/drawing/2014/main" id="{BD4BCEF4-6FD1-691C-5A23-8147AEB48F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4597" y="9658"/>
            <a:ext cx="1329773" cy="1329773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84CC39D-6B95-1EAB-DE1C-7CF8943B331A}"/>
              </a:ext>
            </a:extLst>
          </p:cNvPr>
          <p:cNvGrpSpPr/>
          <p:nvPr/>
        </p:nvGrpSpPr>
        <p:grpSpPr>
          <a:xfrm>
            <a:off x="3884677" y="3690075"/>
            <a:ext cx="1127182" cy="318222"/>
            <a:chOff x="3865995" y="3679507"/>
            <a:chExt cx="1127182" cy="318222"/>
          </a:xfrm>
        </p:grpSpPr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01CF515C-C03D-8F7A-E1FA-74C932FFC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775" y="3679507"/>
              <a:ext cx="920635" cy="318222"/>
            </a:xfrm>
            <a:prstGeom prst="rect">
              <a:avLst/>
            </a:prstGeom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CF570F1-429C-CF7A-C74B-B0AC52672026}"/>
                </a:ext>
              </a:extLst>
            </p:cNvPr>
            <p:cNvSpPr txBox="1"/>
            <p:nvPr/>
          </p:nvSpPr>
          <p:spPr>
            <a:xfrm>
              <a:off x="3865995" y="3762260"/>
              <a:ext cx="11271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b="1" dirty="0">
                  <a:solidFill>
                    <a:srgbClr val="D6009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あさのけんこうたいそう</a:t>
              </a: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6B212B1C-A8CE-3E4C-81C7-FA90AFD98CF2}"/>
              </a:ext>
            </a:extLst>
          </p:cNvPr>
          <p:cNvGrpSpPr/>
          <p:nvPr/>
        </p:nvGrpSpPr>
        <p:grpSpPr>
          <a:xfrm>
            <a:off x="3867145" y="2325106"/>
            <a:ext cx="1127182" cy="318222"/>
            <a:chOff x="3865995" y="3679507"/>
            <a:chExt cx="1127182" cy="318222"/>
          </a:xfrm>
        </p:grpSpPr>
        <p:pic>
          <p:nvPicPr>
            <p:cNvPr id="1024" name="図 1023">
              <a:extLst>
                <a:ext uri="{FF2B5EF4-FFF2-40B4-BE49-F238E27FC236}">
                  <a16:creationId xmlns:a16="http://schemas.microsoft.com/office/drawing/2014/main" id="{CE2918B7-4AA6-533B-B22E-8E6588629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775" y="3679507"/>
              <a:ext cx="920635" cy="318222"/>
            </a:xfrm>
            <a:prstGeom prst="rect">
              <a:avLst/>
            </a:prstGeom>
          </p:spPr>
        </p:pic>
        <p:sp>
          <p:nvSpPr>
            <p:cNvPr id="1027" name="テキスト ボックス 1026">
              <a:extLst>
                <a:ext uri="{FF2B5EF4-FFF2-40B4-BE49-F238E27FC236}">
                  <a16:creationId xmlns:a16="http://schemas.microsoft.com/office/drawing/2014/main" id="{FF8A8103-7114-58B9-2489-590995998D52}"/>
                </a:ext>
              </a:extLst>
            </p:cNvPr>
            <p:cNvSpPr txBox="1"/>
            <p:nvPr/>
          </p:nvSpPr>
          <p:spPr>
            <a:xfrm>
              <a:off x="3865995" y="3762260"/>
              <a:ext cx="11271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b="1" dirty="0">
                  <a:solidFill>
                    <a:srgbClr val="D6009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あさのけんこうたいそう</a:t>
              </a:r>
            </a:p>
          </p:txBody>
        </p:sp>
      </p:grpSp>
      <p:grpSp>
        <p:nvGrpSpPr>
          <p:cNvPr id="1031" name="グループ化 1030">
            <a:extLst>
              <a:ext uri="{FF2B5EF4-FFF2-40B4-BE49-F238E27FC236}">
                <a16:creationId xmlns:a16="http://schemas.microsoft.com/office/drawing/2014/main" id="{DD410E26-F04A-5EDE-1F2F-1EF4FB2A6A66}"/>
              </a:ext>
            </a:extLst>
          </p:cNvPr>
          <p:cNvGrpSpPr/>
          <p:nvPr/>
        </p:nvGrpSpPr>
        <p:grpSpPr>
          <a:xfrm>
            <a:off x="3875097" y="5069554"/>
            <a:ext cx="1127182" cy="318222"/>
            <a:chOff x="3865995" y="3679507"/>
            <a:chExt cx="1127182" cy="318222"/>
          </a:xfrm>
        </p:grpSpPr>
        <p:pic>
          <p:nvPicPr>
            <p:cNvPr id="1042" name="図 1041">
              <a:extLst>
                <a:ext uri="{FF2B5EF4-FFF2-40B4-BE49-F238E27FC236}">
                  <a16:creationId xmlns:a16="http://schemas.microsoft.com/office/drawing/2014/main" id="{A9CA9C90-E59E-158D-7A88-E82CB49B8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775" y="3679507"/>
              <a:ext cx="920635" cy="318222"/>
            </a:xfrm>
            <a:prstGeom prst="rect">
              <a:avLst/>
            </a:prstGeom>
          </p:spPr>
        </p:pic>
        <p:sp>
          <p:nvSpPr>
            <p:cNvPr id="1044" name="テキスト ボックス 1043">
              <a:extLst>
                <a:ext uri="{FF2B5EF4-FFF2-40B4-BE49-F238E27FC236}">
                  <a16:creationId xmlns:a16="http://schemas.microsoft.com/office/drawing/2014/main" id="{DCAEB956-48D3-C6FD-040D-B981C4BFE611}"/>
                </a:ext>
              </a:extLst>
            </p:cNvPr>
            <p:cNvSpPr txBox="1"/>
            <p:nvPr/>
          </p:nvSpPr>
          <p:spPr>
            <a:xfrm>
              <a:off x="3865995" y="3762260"/>
              <a:ext cx="11271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b="1" dirty="0">
                  <a:solidFill>
                    <a:srgbClr val="D6009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あさのけんこうたいそう</a:t>
              </a:r>
            </a:p>
          </p:txBody>
        </p:sp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95D1BA82-5F4F-FEEA-B1E8-44DE630592CA}"/>
              </a:ext>
            </a:extLst>
          </p:cNvPr>
          <p:cNvGrpSpPr/>
          <p:nvPr/>
        </p:nvGrpSpPr>
        <p:grpSpPr>
          <a:xfrm>
            <a:off x="3875097" y="6571718"/>
            <a:ext cx="1127182" cy="318222"/>
            <a:chOff x="3865995" y="3679507"/>
            <a:chExt cx="1127182" cy="318222"/>
          </a:xfrm>
        </p:grpSpPr>
        <p:pic>
          <p:nvPicPr>
            <p:cNvPr id="1047" name="図 1046">
              <a:extLst>
                <a:ext uri="{FF2B5EF4-FFF2-40B4-BE49-F238E27FC236}">
                  <a16:creationId xmlns:a16="http://schemas.microsoft.com/office/drawing/2014/main" id="{3479CFD0-D086-3953-2F7F-5C7BBCE21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775" y="3679507"/>
              <a:ext cx="920635" cy="318222"/>
            </a:xfrm>
            <a:prstGeom prst="rect">
              <a:avLst/>
            </a:prstGeom>
          </p:spPr>
        </p:pic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8370DB37-D0F2-5BDC-BA27-FAB15BD4ED16}"/>
                </a:ext>
              </a:extLst>
            </p:cNvPr>
            <p:cNvSpPr txBox="1"/>
            <p:nvPr/>
          </p:nvSpPr>
          <p:spPr>
            <a:xfrm>
              <a:off x="3865995" y="3762260"/>
              <a:ext cx="11271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b="1" dirty="0">
                  <a:solidFill>
                    <a:srgbClr val="D6009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あさのけんこうたいそう</a:t>
              </a:r>
            </a:p>
          </p:txBody>
        </p:sp>
      </p:grpSp>
      <p:sp>
        <p:nvSpPr>
          <p:cNvPr id="1052" name="テキスト ボックス 1051">
            <a:extLst>
              <a:ext uri="{FF2B5EF4-FFF2-40B4-BE49-F238E27FC236}">
                <a16:creationId xmlns:a16="http://schemas.microsoft.com/office/drawing/2014/main" id="{1DF38977-E010-421F-6E75-89D919BFCEB1}"/>
              </a:ext>
            </a:extLst>
          </p:cNvPr>
          <p:cNvSpPr txBox="1"/>
          <p:nvPr/>
        </p:nvSpPr>
        <p:spPr>
          <a:xfrm>
            <a:off x="5794486" y="6361274"/>
            <a:ext cx="110853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クアオルト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健康ウオーキング</a:t>
            </a:r>
            <a:endParaRPr kumimoji="1" lang="en-US" altLang="ja-JP" sz="900" dirty="0">
              <a:solidFill>
                <a:srgbClr val="FF006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00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オプショナル</a:t>
            </a:r>
            <a:endParaRPr kumimoji="1" lang="en-US" altLang="ja-JP" sz="900" dirty="0">
              <a:solidFill>
                <a:srgbClr val="00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00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＋ウォーク</a:t>
            </a:r>
            <a:endParaRPr kumimoji="1" lang="en-US" altLang="ja-JP" sz="900" dirty="0">
              <a:solidFill>
                <a:srgbClr val="00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（梅林公園コース</a:t>
            </a:r>
            <a:r>
              <a:rPr kumimoji="1" lang="en-US" altLang="ja-JP" sz="900" dirty="0">
                <a:solidFill>
                  <a:srgbClr val="FF006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sp>
        <p:nvSpPr>
          <p:cNvPr id="1055" name="テキスト ボックス 2">
            <a:extLst>
              <a:ext uri="{FF2B5EF4-FFF2-40B4-BE49-F238E27FC236}">
                <a16:creationId xmlns:a16="http://schemas.microsoft.com/office/drawing/2014/main" id="{263B7102-2F1B-A96B-ABF3-62A2EC4541D8}"/>
              </a:ext>
            </a:extLst>
          </p:cNvPr>
          <p:cNvSpPr txBox="1"/>
          <p:nvPr/>
        </p:nvSpPr>
        <p:spPr>
          <a:xfrm>
            <a:off x="995735" y="6626213"/>
            <a:ext cx="9137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営業時間</a:t>
            </a:r>
            <a:endParaRPr kumimoji="1" lang="en-US" altLang="ja-JP" sz="10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まで</a:t>
            </a:r>
            <a:endParaRPr kumimoji="1" lang="en-US" altLang="ja-JP" sz="9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57" name="テキスト ボックス 2">
            <a:extLst>
              <a:ext uri="{FF2B5EF4-FFF2-40B4-BE49-F238E27FC236}">
                <a16:creationId xmlns:a16="http://schemas.microsoft.com/office/drawing/2014/main" id="{3E2147DC-2EE9-DD9F-65BA-ED1E803AB363}"/>
              </a:ext>
            </a:extLst>
          </p:cNvPr>
          <p:cNvSpPr txBox="1"/>
          <p:nvPr/>
        </p:nvSpPr>
        <p:spPr>
          <a:xfrm>
            <a:off x="1974316" y="6626213"/>
            <a:ext cx="9137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営業時間</a:t>
            </a:r>
            <a:endParaRPr kumimoji="1" lang="en-US" altLang="ja-JP" sz="10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000" b="1" spc="-53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まで</a:t>
            </a:r>
            <a:endParaRPr kumimoji="1" lang="en-US" altLang="ja-JP" sz="900" b="1" spc="-53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63" name="グループ化 1062">
            <a:extLst>
              <a:ext uri="{FF2B5EF4-FFF2-40B4-BE49-F238E27FC236}">
                <a16:creationId xmlns:a16="http://schemas.microsoft.com/office/drawing/2014/main" id="{7DFCDAA6-6AD8-A501-2999-D94C6CA7E984}"/>
              </a:ext>
            </a:extLst>
          </p:cNvPr>
          <p:cNvGrpSpPr/>
          <p:nvPr/>
        </p:nvGrpSpPr>
        <p:grpSpPr>
          <a:xfrm>
            <a:off x="110555" y="6139177"/>
            <a:ext cx="2875224" cy="676040"/>
            <a:chOff x="110555" y="6139177"/>
            <a:chExt cx="2875224" cy="676040"/>
          </a:xfrm>
        </p:grpSpPr>
        <p:sp>
          <p:nvSpPr>
            <p:cNvPr id="1041" name="テキスト ボックス 1">
              <a:extLst>
                <a:ext uri="{FF2B5EF4-FFF2-40B4-BE49-F238E27FC236}">
                  <a16:creationId xmlns:a16="http://schemas.microsoft.com/office/drawing/2014/main" id="{1AFA29B6-0429-7A38-4BE1-631862943606}"/>
                </a:ext>
              </a:extLst>
            </p:cNvPr>
            <p:cNvSpPr txBox="1"/>
            <p:nvPr/>
          </p:nvSpPr>
          <p:spPr>
            <a:xfrm>
              <a:off x="2514671" y="6149258"/>
              <a:ext cx="471108" cy="248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ja-JP" altLang="en-US" sz="1016" b="1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（祝）</a:t>
              </a:r>
              <a:endParaRPr lang="ja-JP" altLang="en-US" sz="1016" dirty="0"/>
            </a:p>
          </p:txBody>
        </p:sp>
        <p:grpSp>
          <p:nvGrpSpPr>
            <p:cNvPr id="1062" name="グループ化 1061">
              <a:extLst>
                <a:ext uri="{FF2B5EF4-FFF2-40B4-BE49-F238E27FC236}">
                  <a16:creationId xmlns:a16="http://schemas.microsoft.com/office/drawing/2014/main" id="{3BFBEA5D-EE64-1C40-F5E8-649B0F6E0F3F}"/>
                </a:ext>
              </a:extLst>
            </p:cNvPr>
            <p:cNvGrpSpPr/>
            <p:nvPr/>
          </p:nvGrpSpPr>
          <p:grpSpPr>
            <a:xfrm>
              <a:off x="110555" y="6139177"/>
              <a:ext cx="2826719" cy="676040"/>
              <a:chOff x="110555" y="6139177"/>
              <a:chExt cx="2826719" cy="676040"/>
            </a:xfrm>
          </p:grpSpPr>
          <p:sp>
            <p:nvSpPr>
              <p:cNvPr id="28" name="テキスト ボックス 1">
                <a:extLst>
                  <a:ext uri="{FF2B5EF4-FFF2-40B4-BE49-F238E27FC236}">
                    <a16:creationId xmlns:a16="http://schemas.microsoft.com/office/drawing/2014/main" id="{3EEDF1F7-50B2-A4BD-4CFE-126A57EA81E7}"/>
                  </a:ext>
                </a:extLst>
              </p:cNvPr>
              <p:cNvSpPr txBox="1"/>
              <p:nvPr/>
            </p:nvSpPr>
            <p:spPr>
              <a:xfrm>
                <a:off x="1510200" y="6139177"/>
                <a:ext cx="490685" cy="248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1016" b="1" dirty="0">
                    <a:solidFill>
                      <a:srgbClr val="FF0000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（祝）</a:t>
                </a:r>
                <a:endParaRPr lang="ja-JP" altLang="en-US" sz="1016" dirty="0"/>
              </a:p>
            </p:txBody>
          </p:sp>
          <p:sp>
            <p:nvSpPr>
              <p:cNvPr id="58" name="テキスト ボックス 1">
                <a:extLst>
                  <a:ext uri="{FF2B5EF4-FFF2-40B4-BE49-F238E27FC236}">
                    <a16:creationId xmlns:a16="http://schemas.microsoft.com/office/drawing/2014/main" id="{DC3C881C-D474-6A9B-5E84-3BB05A56A353}"/>
                  </a:ext>
                </a:extLst>
              </p:cNvPr>
              <p:cNvSpPr txBox="1"/>
              <p:nvPr/>
            </p:nvSpPr>
            <p:spPr>
              <a:xfrm>
                <a:off x="510697" y="6159332"/>
                <a:ext cx="444598" cy="248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1016" b="1" dirty="0">
                    <a:solidFill>
                      <a:srgbClr val="FF0000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（祝）</a:t>
                </a:r>
                <a:endParaRPr lang="ja-JP" altLang="en-US" sz="1016" dirty="0"/>
              </a:p>
            </p:txBody>
          </p:sp>
          <p:pic>
            <p:nvPicPr>
              <p:cNvPr id="1058" name="図 1057" descr="「秋分の日」の文字イラスト">
                <a:extLst>
                  <a:ext uri="{FF2B5EF4-FFF2-40B4-BE49-F238E27FC236}">
                    <a16:creationId xmlns:a16="http://schemas.microsoft.com/office/drawing/2014/main" id="{3A4A908E-B944-E25D-E8FD-A766E26DC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00653" y="6154779"/>
                <a:ext cx="936621" cy="660438"/>
              </a:xfrm>
              <a:prstGeom prst="rect">
                <a:avLst/>
              </a:prstGeom>
            </p:spPr>
          </p:pic>
          <p:pic>
            <p:nvPicPr>
              <p:cNvPr id="1060" name="図 1059">
                <a:extLst>
                  <a:ext uri="{FF2B5EF4-FFF2-40B4-BE49-F238E27FC236}">
                    <a16:creationId xmlns:a16="http://schemas.microsoft.com/office/drawing/2014/main" id="{9BBBCAD5-218D-BF97-78DA-789E62300C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69694" y="6338055"/>
                <a:ext cx="810113" cy="268350"/>
              </a:xfrm>
              <a:prstGeom prst="rect">
                <a:avLst/>
              </a:prstGeom>
            </p:spPr>
          </p:pic>
          <p:pic>
            <p:nvPicPr>
              <p:cNvPr id="1061" name="図 1060">
                <a:extLst>
                  <a:ext uri="{FF2B5EF4-FFF2-40B4-BE49-F238E27FC236}">
                    <a16:creationId xmlns:a16="http://schemas.microsoft.com/office/drawing/2014/main" id="{E6AE1BA3-DAB5-8CC3-DFDD-2E9393C201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0555" y="6378987"/>
                <a:ext cx="769502" cy="237732"/>
              </a:xfrm>
              <a:prstGeom prst="rect">
                <a:avLst/>
              </a:prstGeom>
            </p:spPr>
          </p:pic>
        </p:grpSp>
      </p:grpSp>
      <p:pic>
        <p:nvPicPr>
          <p:cNvPr id="1064" name="図 1063" descr="コスモスのイラスト02">
            <a:extLst>
              <a:ext uri="{FF2B5EF4-FFF2-40B4-BE49-F238E27FC236}">
                <a16:creationId xmlns:a16="http://schemas.microsoft.com/office/drawing/2014/main" id="{535B057F-E58C-71B9-B037-20095583F7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94" y="2385092"/>
            <a:ext cx="950774" cy="814949"/>
          </a:xfrm>
          <a:prstGeom prst="rect">
            <a:avLst/>
          </a:prstGeom>
        </p:spPr>
      </p:pic>
      <p:sp>
        <p:nvSpPr>
          <p:cNvPr id="1074" name="正方形/長方形 1073">
            <a:extLst>
              <a:ext uri="{FF2B5EF4-FFF2-40B4-BE49-F238E27FC236}">
                <a16:creationId xmlns:a16="http://schemas.microsoft.com/office/drawing/2014/main" id="{84EE0CFE-3DBA-C06E-6800-B5D6C2193CEC}"/>
              </a:ext>
            </a:extLst>
          </p:cNvPr>
          <p:cNvSpPr/>
          <p:nvPr/>
        </p:nvSpPr>
        <p:spPr>
          <a:xfrm>
            <a:off x="2531867" y="1070148"/>
            <a:ext cx="94288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ja-JP" sz="1200" b="1" cap="none" spc="0" dirty="0">
                <a:ln/>
                <a:solidFill>
                  <a:srgbClr val="D60093"/>
                </a:solidFill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September</a:t>
            </a:r>
            <a:endParaRPr lang="ja-JP" altLang="en-US" sz="1200" b="1" cap="none" spc="0" dirty="0">
              <a:ln/>
              <a:solidFill>
                <a:srgbClr val="D60093"/>
              </a:solidFill>
              <a:effectLst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75" name="図 1074" descr="紅葉と丸い障子のイラスト">
            <a:extLst>
              <a:ext uri="{FF2B5EF4-FFF2-40B4-BE49-F238E27FC236}">
                <a16:creationId xmlns:a16="http://schemas.microsoft.com/office/drawing/2014/main" id="{9AC799AD-47C5-A5FA-F6C1-A2B444168B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9848" y="7642374"/>
            <a:ext cx="1046613" cy="1046613"/>
          </a:xfrm>
          <a:prstGeom prst="rect">
            <a:avLst/>
          </a:prstGeom>
        </p:spPr>
      </p:pic>
      <p:pic>
        <p:nvPicPr>
          <p:cNvPr id="1076" name="図 1075" descr="お月見団子／ススキ／うさぎのイラスト">
            <a:extLst>
              <a:ext uri="{FF2B5EF4-FFF2-40B4-BE49-F238E27FC236}">
                <a16:creationId xmlns:a16="http://schemas.microsoft.com/office/drawing/2014/main" id="{0B1149F9-A8BF-BEC7-BE83-CF9D1FEBB86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-3979" t="39982" r="3979" b="-224"/>
          <a:stretch>
            <a:fillRect/>
          </a:stretch>
        </p:blipFill>
        <p:spPr>
          <a:xfrm>
            <a:off x="7770758" y="8075878"/>
            <a:ext cx="2063385" cy="1385070"/>
          </a:xfrm>
          <a:prstGeom prst="rect">
            <a:avLst/>
          </a:prstGeom>
        </p:spPr>
      </p:pic>
      <p:pic>
        <p:nvPicPr>
          <p:cNvPr id="1077" name="図 1076" descr="紅葉した木の枝のイラスト">
            <a:extLst>
              <a:ext uri="{FF2B5EF4-FFF2-40B4-BE49-F238E27FC236}">
                <a16:creationId xmlns:a16="http://schemas.microsoft.com/office/drawing/2014/main" id="{0B9217D5-68C5-46B0-F7E6-055D312D85A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69078" y="8577841"/>
            <a:ext cx="961539" cy="822521"/>
          </a:xfrm>
          <a:prstGeom prst="rect">
            <a:avLst/>
          </a:prstGeom>
        </p:spPr>
      </p:pic>
      <p:pic>
        <p:nvPicPr>
          <p:cNvPr id="1079" name="図 1078" descr="お月見団子／ススキ／うさぎのイラスト">
            <a:extLst>
              <a:ext uri="{FF2B5EF4-FFF2-40B4-BE49-F238E27FC236}">
                <a16:creationId xmlns:a16="http://schemas.microsoft.com/office/drawing/2014/main" id="{F9A3F6B5-F8CD-4AFD-E5E6-8838C83DF7C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60019"/>
          <a:stretch>
            <a:fillRect/>
          </a:stretch>
        </p:blipFill>
        <p:spPr>
          <a:xfrm>
            <a:off x="8407076" y="6488331"/>
            <a:ext cx="2063385" cy="919246"/>
          </a:xfrm>
          <a:prstGeom prst="rect">
            <a:avLst/>
          </a:prstGeom>
        </p:spPr>
      </p:pic>
      <p:pic>
        <p:nvPicPr>
          <p:cNvPr id="1081" name="図 1080" descr="お月見団子のイラスト">
            <a:extLst>
              <a:ext uri="{FF2B5EF4-FFF2-40B4-BE49-F238E27FC236}">
                <a16:creationId xmlns:a16="http://schemas.microsoft.com/office/drawing/2014/main" id="{12D48B55-D703-01BB-8F8D-F0AA8218AA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10119" y="8694200"/>
            <a:ext cx="562470" cy="635691"/>
          </a:xfrm>
          <a:prstGeom prst="rect">
            <a:avLst/>
          </a:prstGeom>
        </p:spPr>
      </p:pic>
      <p:pic>
        <p:nvPicPr>
          <p:cNvPr id="1085" name="図 1084">
            <a:extLst>
              <a:ext uri="{FF2B5EF4-FFF2-40B4-BE49-F238E27FC236}">
                <a16:creationId xmlns:a16="http://schemas.microsoft.com/office/drawing/2014/main" id="{C0A643BE-8F1C-D067-F149-B9812AB47D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60005" y="3687891"/>
            <a:ext cx="3835748" cy="2965367"/>
          </a:xfrm>
          <a:prstGeom prst="rect">
            <a:avLst/>
          </a:prstGeom>
        </p:spPr>
      </p:pic>
      <p:pic>
        <p:nvPicPr>
          <p:cNvPr id="1088" name="図 1087">
            <a:extLst>
              <a:ext uri="{FF2B5EF4-FFF2-40B4-BE49-F238E27FC236}">
                <a16:creationId xmlns:a16="http://schemas.microsoft.com/office/drawing/2014/main" id="{B4DB7C47-D111-FF46-D8C2-9018698CEB2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83" b="95222" l="792" r="99077">
                        <a14:foregroundMark x1="5541" y1="4437" x2="17678" y2="18089"/>
                        <a14:foregroundMark x1="3034" y1="18601" x2="87863" y2="10410"/>
                        <a14:foregroundMark x1="94521" y1="31570" x2="94579" y2="31781"/>
                        <a14:foregroundMark x1="92163" y1="23038" x2="93271" y2="27047"/>
                        <a14:foregroundMark x1="89710" y1="14164" x2="92163" y2="23038"/>
                        <a14:foregroundMark x1="96264" y1="51195" x2="91293" y2="68259"/>
                        <a14:foregroundMark x1="91293" y1="68259" x2="30871" y2="83959"/>
                        <a14:foregroundMark x1="30871" y1="83959" x2="9103" y2="69966"/>
                        <a14:foregroundMark x1="9103" y1="69966" x2="3826" y2="47099"/>
                        <a14:foregroundMark x1="3826" y1="47099" x2="17678" y2="22014"/>
                        <a14:foregroundMark x1="17678" y1="22014" x2="28628" y2="17747"/>
                        <a14:foregroundMark x1="923" y1="17406" x2="14644" y2="84642"/>
                        <a14:foregroundMark x1="7388" y1="87543" x2="40106" y2="90785"/>
                        <a14:foregroundMark x1="81114" y1="87845" x2="87051" y2="87419"/>
                        <a14:foregroundMark x1="40106" y1="90785" x2="62008" y2="89215"/>
                        <a14:foregroundMark x1="96007" y1="45222" x2="96056" y2="42198"/>
                        <a14:foregroundMark x1="95383" y1="83788" x2="95910" y2="51195"/>
                        <a14:foregroundMark x1="94653" y1="21424" x2="89578" y2="4949"/>
                        <a14:foregroundMark x1="89578" y1="4949" x2="69525" y2="2730"/>
                        <a14:foregroundMark x1="24538" y1="8874" x2="66095" y2="4437"/>
                        <a14:foregroundMark x1="66095" y1="4437" x2="69789" y2="4437"/>
                        <a14:foregroundMark x1="18338" y1="19795" x2="76649" y2="13311"/>
                        <a14:foregroundMark x1="24934" y1="48464" x2="80079" y2="35495"/>
                        <a14:foregroundMark x1="14644" y1="74232" x2="79683" y2="55290"/>
                        <a14:foregroundMark x1="35488" y1="25768" x2="26253" y2="50171"/>
                        <a14:foregroundMark x1="26253" y1="50171" x2="63314" y2="87009"/>
                        <a14:foregroundMark x1="66142" y1="86260" x2="72032" y2="55631"/>
                        <a14:foregroundMark x1="72032" y1="55631" x2="39578" y2="24232"/>
                        <a14:foregroundMark x1="39578" y1="24232" x2="26781" y2="25427"/>
                        <a14:foregroundMark x1="59499" y1="20137" x2="28628" y2="55290"/>
                        <a14:foregroundMark x1="28628" y1="55290" x2="31135" y2="55973"/>
                        <a14:foregroundMark x1="69129" y1="20478" x2="30211" y2="70137"/>
                        <a14:foregroundMark x1="10818" y1="14164" x2="10554" y2="45563"/>
                        <a14:foregroundMark x1="10554" y1="45563" x2="10554" y2="45563"/>
                        <a14:foregroundMark x1="2111" y1="16894" x2="20976" y2="8874"/>
                        <a14:foregroundMark x1="20976" y1="8874" x2="22955" y2="8874"/>
                        <a14:foregroundMark x1="8707" y1="33106" x2="45778" y2="8532"/>
                        <a14:foregroundMark x1="3430" y1="27816" x2="27045" y2="12116"/>
                        <a14:foregroundMark x1="62269" y1="10410" x2="83509" y2="7679"/>
                        <a14:foregroundMark x1="79420" y1="1195" x2="89446" y2="1195"/>
                        <a14:foregroundMark x1="91293" y1="4096" x2="91557" y2="25768"/>
                        <a14:foregroundMark x1="91557" y1="31911" x2="94723" y2="63311"/>
                        <a14:foregroundMark x1="86016" y1="24915" x2="89050" y2="67747"/>
                        <a14:foregroundMark x1="80343" y1="31911" x2="79683" y2="70478"/>
                        <a14:foregroundMark x1="68470" y1="23038" x2="72296" y2="66553"/>
                        <a14:foregroundMark x1="79420" y1="20478" x2="86280" y2="56826"/>
                        <a14:foregroundMark x1="86544" y1="20137" x2="86544" y2="51195"/>
                        <a14:foregroundMark x1="20185" y1="39078" x2="19525" y2="74915"/>
                        <a14:foregroundMark x1="3034" y1="36348" x2="11741" y2="91980"/>
                        <a14:foregroundMark x1="32322" y1="65358" x2="59499" y2="49659"/>
                        <a14:foregroundMark x1="10554" y1="38225" x2="54222" y2="22526"/>
                        <a14:foregroundMark x1="19261" y1="64164" x2="57652" y2="50853"/>
                        <a14:foregroundMark x1="19261" y1="83106" x2="69129" y2="68942"/>
                        <a14:foregroundMark x1="17678" y1="63311" x2="17678" y2="73038"/>
                        <a14:foregroundMark x1="4881" y1="60922" x2="9894" y2="83788"/>
                        <a14:foregroundMark x1="9631" y1="91980" x2="14248" y2="92662"/>
                        <a14:foregroundMark x1="22955" y1="91980" x2="7024" y2="92595"/>
                        <a14:foregroundMark x1="7124" y1="74232" x2="8311" y2="92662"/>
                        <a14:foregroundMark x1="10818" y1="78157" x2="12665" y2="84642"/>
                        <a14:foregroundMark x1="6860" y1="73720" x2="8311" y2="88737"/>
                        <a14:foregroundMark x1="7784" y1="95563" x2="19921" y2="91468"/>
                        <a14:foregroundMark x1="76281" y1="85606" x2="91029" y2="80205"/>
                        <a14:foregroundMark x1="74142" y1="79352" x2="93404" y2="75427"/>
                        <a14:foregroundMark x1="71900" y1="16553" x2="85620" y2="34300"/>
                        <a14:foregroundMark x1="94723" y1="49147" x2="99077" y2="86689"/>
                        <a14:foregroundMark x1="93154" y1="85154" x2="94987" y2="85154"/>
                        <a14:foregroundMark x1="91920" y1="85154" x2="92329" y2="85154"/>
                        <a14:foregroundMark x1="85356" y1="66553" x2="93140" y2="51536"/>
                        <a14:foregroundMark x1="87203" y1="86177" x2="87203" y2="86177"/>
                        <a14:foregroundMark x1="79950" y1="88534" x2="81003" y2="88225"/>
                        <a14:foregroundMark x1="84169" y1="86177" x2="87644" y2="86177"/>
                        <a14:foregroundMark x1="4354" y1="683" x2="5013" y2="2218"/>
                        <a14:foregroundMark x1="78100" y1="13652" x2="85224" y2="25939"/>
                        <a14:foregroundMark x1="86544" y1="22526" x2="89710" y2="31399"/>
                        <a14:foregroundMark x1="43536" y1="30887" x2="44195" y2="43515"/>
                        <a14:foregroundMark x1="15435" y1="47782" x2="16755" y2="58362"/>
                        <a14:foregroundMark x1="46702" y1="81570" x2="67018" y2="84130"/>
                        <a14:foregroundMark x1="48417" y1="14505" x2="55937" y2="13311"/>
                        <a14:foregroundMark x1="93008" y1="36348" x2="95646" y2="45222"/>
                        <a14:foregroundMark x1="94063" y1="30887" x2="95251" y2="40273"/>
                        <a14:backgroundMark x1="98417" y1="20990" x2="99340" y2="26280"/>
                        <a14:backgroundMark x1="96834" y1="22867" x2="99604" y2="42662"/>
                        <a14:backgroundMark x1="98417" y1="49147" x2="98417" y2="44198"/>
                        <a14:backgroundMark x1="98417" y1="39761" x2="98417" y2="47952"/>
                        <a14:backgroundMark x1="73219" y1="89932" x2="77177" y2="88567"/>
                        <a14:backgroundMark x1="74406" y1="88567" x2="76253" y2="87031"/>
                        <a14:backgroundMark x1="89710" y1="88225" x2="92216" y2="87372"/>
                        <a14:backgroundMark x1="67414" y1="90102" x2="67414" y2="90102"/>
                        <a14:backgroundMark x1="69393" y1="89590" x2="71768" y2="88055"/>
                        <a14:backgroundMark x1="73351" y1="88055" x2="75330" y2="88055"/>
                        <a14:backgroundMark x1="75989" y1="88055" x2="78428" y2="88318"/>
                        <a14:backgroundMark x1="88918" y1="88567" x2="88918" y2="88567"/>
                        <a14:backgroundMark x1="87731" y1="87031" x2="91293" y2="86519"/>
                        <a14:backgroundMark x1="87731" y1="89078" x2="87161" y2="87604"/>
                        <a14:backgroundMark x1="61214" y1="90956" x2="72955" y2="89078"/>
                        <a14:backgroundMark x1="73747" y1="87031" x2="67810" y2="89590"/>
                        <a14:backgroundMark x1="62005" y1="89590" x2="67810" y2="88055"/>
                        <a14:backgroundMark x1="70580" y1="87543" x2="74142" y2="87031"/>
                        <a14:backgroundMark x1="94327" y1="23038" x2="94327" y2="23038"/>
                        <a14:backgroundMark x1="95515" y1="23038" x2="95515" y2="30583"/>
                        <a14:backgroundMark x1="97493" y1="45222" x2="97493" y2="51195"/>
                        <a14:backgroundMark x1="94987" y1="21331" x2="95910" y2="26792"/>
                        <a14:backgroundMark x1="96306" y1="30887" x2="99208" y2="39761"/>
                        <a14:backgroundMark x1="4749" y1="92491" x2="5409" y2="98805"/>
                        <a14:backgroundMark x1="59763" y1="91980" x2="64644" y2="91297"/>
                        <a14:backgroundMark x1="79024" y1="87372" x2="80343" y2="87884"/>
                        <a14:backgroundMark x1="87467" y1="88225" x2="91029" y2="88225"/>
                        <a14:backgroundMark x1="87203" y1="87031" x2="90765" y2="87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813" y="7592037"/>
            <a:ext cx="3084154" cy="2384321"/>
          </a:xfrm>
          <a:prstGeom prst="rect">
            <a:avLst/>
          </a:prstGeom>
        </p:spPr>
      </p:pic>
      <p:sp>
        <p:nvSpPr>
          <p:cNvPr id="16" name="楕円 15">
            <a:extLst>
              <a:ext uri="{FF2B5EF4-FFF2-40B4-BE49-F238E27FC236}">
                <a16:creationId xmlns:a16="http://schemas.microsoft.com/office/drawing/2014/main" id="{6030195C-FE2C-4101-BF82-3BBB8B7B9BCD}"/>
              </a:ext>
            </a:extLst>
          </p:cNvPr>
          <p:cNvSpPr/>
          <p:nvPr/>
        </p:nvSpPr>
        <p:spPr>
          <a:xfrm rot="21286396">
            <a:off x="4427385" y="9171042"/>
            <a:ext cx="2043923" cy="452175"/>
          </a:xfrm>
          <a:prstGeom prst="ellipse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  <a:alpha val="66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</a:gra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8890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086" name="図 1085" descr="芋ほりうさぎさん">
            <a:extLst>
              <a:ext uri="{FF2B5EF4-FFF2-40B4-BE49-F238E27FC236}">
                <a16:creationId xmlns:a16="http://schemas.microsoft.com/office/drawing/2014/main" id="{41973A93-F4C6-8164-FD62-BEF4B867A30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11503" y="8736288"/>
            <a:ext cx="905467" cy="905467"/>
          </a:xfrm>
          <a:prstGeom prst="rect">
            <a:avLst/>
          </a:prstGeom>
        </p:spPr>
      </p:pic>
      <p:pic>
        <p:nvPicPr>
          <p:cNvPr id="25" name="図 24" descr="コスモスのイラスト">
            <a:extLst>
              <a:ext uri="{FF2B5EF4-FFF2-40B4-BE49-F238E27FC236}">
                <a16:creationId xmlns:a16="http://schemas.microsoft.com/office/drawing/2014/main" id="{3A64B85C-3E52-7283-C8E3-F839999D80E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11287" y="8176755"/>
            <a:ext cx="736003" cy="718807"/>
          </a:xfrm>
          <a:prstGeom prst="rect">
            <a:avLst/>
          </a:prstGeom>
        </p:spPr>
      </p:pic>
      <p:pic>
        <p:nvPicPr>
          <p:cNvPr id="1083" name="図 1082" descr="紅葉した木の枝のイラスト">
            <a:extLst>
              <a:ext uri="{FF2B5EF4-FFF2-40B4-BE49-F238E27FC236}">
                <a16:creationId xmlns:a16="http://schemas.microsoft.com/office/drawing/2014/main" id="{6EA1F30D-56E0-0C56-9828-E7C03FF459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3054965">
            <a:off x="8097522" y="7060499"/>
            <a:ext cx="634451" cy="542723"/>
          </a:xfrm>
          <a:prstGeom prst="rect">
            <a:avLst/>
          </a:prstGeom>
        </p:spPr>
      </p:pic>
      <p:sp>
        <p:nvSpPr>
          <p:cNvPr id="1025" name="正方形/長方形 1024">
            <a:extLst>
              <a:ext uri="{FF2B5EF4-FFF2-40B4-BE49-F238E27FC236}">
                <a16:creationId xmlns:a16="http://schemas.microsoft.com/office/drawing/2014/main" id="{F0E6BA39-E63D-698F-BE3E-9A1E69CF1456}"/>
              </a:ext>
            </a:extLst>
          </p:cNvPr>
          <p:cNvSpPr/>
          <p:nvPr/>
        </p:nvSpPr>
        <p:spPr>
          <a:xfrm rot="21258899">
            <a:off x="4388818" y="7823552"/>
            <a:ext cx="151836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秋バテに注意</a:t>
            </a:r>
            <a:r>
              <a:rPr lang="en-US" altLang="ja-JP" sz="1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‼</a:t>
            </a:r>
          </a:p>
        </p:txBody>
      </p:sp>
      <p:sp>
        <p:nvSpPr>
          <p:cNvPr id="1030" name="正方形/長方形 1029">
            <a:extLst>
              <a:ext uri="{FF2B5EF4-FFF2-40B4-BE49-F238E27FC236}">
                <a16:creationId xmlns:a16="http://schemas.microsoft.com/office/drawing/2014/main" id="{74FD8CB3-CEBF-BCD8-F168-DC6D392BD6B3}"/>
              </a:ext>
            </a:extLst>
          </p:cNvPr>
          <p:cNvSpPr/>
          <p:nvPr/>
        </p:nvSpPr>
        <p:spPr>
          <a:xfrm rot="21258899">
            <a:off x="3830596" y="8117240"/>
            <a:ext cx="28520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dirty="0">
                <a:ln w="0">
                  <a:noFill/>
                </a:ln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温かいもの、旬の食材を意識</a:t>
            </a:r>
          </a:p>
          <a:p>
            <a:pPr algn="ctr"/>
            <a:r>
              <a:rPr lang="ja-JP" altLang="en-US" sz="1600" b="0" cap="none" spc="0" dirty="0">
                <a:ln w="0">
                  <a:noFill/>
                </a:ln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十分な睡眠</a:t>
            </a:r>
            <a:endParaRPr lang="en-US" altLang="ja-JP" sz="1600" dirty="0">
              <a:ln w="0">
                <a:noFill/>
              </a:ln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lang="ja-JP" altLang="en-US" sz="1600" b="0" cap="none" spc="0" dirty="0">
                <a:ln w="0">
                  <a:noFill/>
                </a:ln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適度な運動</a:t>
            </a:r>
            <a:endParaRPr lang="en-US" altLang="ja-JP" sz="1600" b="0" cap="none" spc="0" dirty="0">
              <a:ln w="0">
                <a:noFill/>
              </a:ln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0156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5952</TotalTime>
  <Words>692</Words>
  <Application>Microsoft Office PowerPoint</Application>
  <PresentationFormat>A4 210 x 297 mm</PresentationFormat>
  <Paragraphs>216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UDPゴシック</vt:lpstr>
      <vt:lpstr>BIZ UDゴシック</vt:lpstr>
      <vt:lpstr>HG丸ｺﾞｼｯｸM-PRO</vt:lpstr>
      <vt:lpstr>Meiryo UI</vt:lpstr>
      <vt:lpstr>游ゴシック</vt:lpstr>
      <vt:lpstr>Arial</vt:lpstr>
      <vt:lpstr>Calibri</vt:lpstr>
      <vt:lpstr>Calibri Light</vt:lpstr>
      <vt:lpstr>MV Boli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ウゴクテ指定管理者 岐阜市柳ケ瀬健康運動施設</cp:lastModifiedBy>
  <cp:revision>231</cp:revision>
  <cp:lastPrinted>2026-08-24T00:16:11Z</cp:lastPrinted>
  <dcterms:created xsi:type="dcterms:W3CDTF">2023-06-13T03:47:54Z</dcterms:created>
  <dcterms:modified xsi:type="dcterms:W3CDTF">2026-08-24T00:16:49Z</dcterms:modified>
</cp:coreProperties>
</file>