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handoutMasterIdLst>
    <p:handoutMasterId r:id="rId17"/>
  </p:handoutMasterIdLst>
  <p:sldIdLst>
    <p:sldId id="306" r:id="rId2"/>
    <p:sldId id="308" r:id="rId3"/>
    <p:sldId id="309" r:id="rId4"/>
    <p:sldId id="360" r:id="rId5"/>
    <p:sldId id="361" r:id="rId6"/>
    <p:sldId id="362" r:id="rId7"/>
    <p:sldId id="335" r:id="rId8"/>
    <p:sldId id="363" r:id="rId9"/>
    <p:sldId id="364" r:id="rId10"/>
    <p:sldId id="365" r:id="rId11"/>
    <p:sldId id="366" r:id="rId12"/>
    <p:sldId id="371" r:id="rId13"/>
    <p:sldId id="372" r:id="rId14"/>
    <p:sldId id="374" r:id="rId15"/>
  </p:sldIdLst>
  <p:sldSz cx="9144000" cy="6858000" type="screen4x3"/>
  <p:notesSz cx="6807200"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4F81BD"/>
    <a:srgbClr val="99CC00"/>
    <a:srgbClr val="66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54"/>
    <p:restoredTop sz="62602" autoAdjust="0"/>
  </p:normalViewPr>
  <p:slideViewPr>
    <p:cSldViewPr>
      <p:cViewPr varScale="1">
        <p:scale>
          <a:sx n="51" d="100"/>
          <a:sy n="51" d="100"/>
        </p:scale>
        <p:origin x="2410" y="48"/>
      </p:cViewPr>
      <p:guideLst>
        <p:guide orient="horz" pos="2160"/>
        <p:guide pos="2880"/>
      </p:guideLst>
    </p:cSldViewPr>
  </p:slideViewPr>
  <p:notesTextViewPr>
    <p:cViewPr>
      <p:scale>
        <a:sx n="1" d="1"/>
        <a:sy n="1" d="1"/>
      </p:scale>
      <p:origin x="0" y="0"/>
    </p:cViewPr>
  </p:notesTextViewPr>
  <p:sorterViewPr>
    <p:cViewPr>
      <p:scale>
        <a:sx n="100" d="100"/>
        <a:sy n="100" d="100"/>
      </p:scale>
      <p:origin x="0" y="-624"/>
    </p:cViewPr>
  </p:sorterViewPr>
  <p:notesViewPr>
    <p:cSldViewPr>
      <p:cViewPr varScale="1">
        <p:scale>
          <a:sx n="57" d="100"/>
          <a:sy n="57" d="100"/>
        </p:scale>
        <p:origin x="3346" y="77"/>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73" name="ヘッダー プレースホルダー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kumimoji="1" lang="ja-JP" altLang="en-US"/>
          </a:p>
        </p:txBody>
      </p:sp>
      <p:sp>
        <p:nvSpPr>
          <p:cNvPr id="1074" name="日付プレースホルダー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D40C1DDC-7D39-4A46-8133-72105D441122}" type="datetimeFigureOut">
              <a:rPr kumimoji="1" lang="ja-JP" altLang="en-US" smtClean="0"/>
              <a:t>2026/6/17</a:t>
            </a:fld>
            <a:endParaRPr kumimoji="1" lang="ja-JP" altLang="en-US"/>
          </a:p>
        </p:txBody>
      </p:sp>
      <p:sp>
        <p:nvSpPr>
          <p:cNvPr id="1075" name="フッター プレースホルダー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kumimoji="1" lang="ja-JP" altLang="en-US"/>
          </a:p>
        </p:txBody>
      </p:sp>
      <p:sp>
        <p:nvSpPr>
          <p:cNvPr id="1076" name="スライド番号プレースホルダー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5BBBA179-73DE-41C4-B016-7119CC21238E}" type="slidenum">
              <a:rPr kumimoji="1" lang="ja-JP" altLang="en-US" smtClean="0"/>
              <a:t>‹#›</a:t>
            </a:fld>
            <a:endParaRPr kumimoji="1" lang="ja-JP" altLang="en-US"/>
          </a:p>
        </p:txBody>
      </p:sp>
    </p:spTree>
    <p:extLst>
      <p:ext uri="{BB962C8B-B14F-4D97-AF65-F5344CB8AC3E}">
        <p14:creationId xmlns:p14="http://schemas.microsoft.com/office/powerpoint/2010/main" val="62155619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66" name="ヘッダー プレースホルダー 1"/>
          <p:cNvSpPr>
            <a:spLocks noGrp="1"/>
          </p:cNvSpPr>
          <p:nvPr>
            <p:ph type="hdr" sz="quarter"/>
          </p:nvPr>
        </p:nvSpPr>
        <p:spPr>
          <a:xfrm>
            <a:off x="0" y="0"/>
            <a:ext cx="2949575" cy="498475"/>
          </a:xfrm>
          <a:prstGeom prst="rect">
            <a:avLst/>
          </a:prstGeom>
        </p:spPr>
        <p:txBody>
          <a:bodyPr vert="horz" lIns="91440" tIns="45720" rIns="91440" bIns="45720" rtlCol="0"/>
          <a:lstStyle>
            <a:lvl1pPr algn="l">
              <a:defRPr sz="1200"/>
            </a:lvl1pPr>
          </a:lstStyle>
          <a:p>
            <a:endParaRPr kumimoji="1" lang="ja-JP" altLang="en-US"/>
          </a:p>
        </p:txBody>
      </p:sp>
      <p:sp>
        <p:nvSpPr>
          <p:cNvPr id="1067" name="日付プレースホルダー 2"/>
          <p:cNvSpPr>
            <a:spLocks noGrp="1"/>
          </p:cNvSpPr>
          <p:nvPr>
            <p:ph type="dt" idx="1"/>
          </p:nvPr>
        </p:nvSpPr>
        <p:spPr>
          <a:xfrm>
            <a:off x="3856038" y="0"/>
            <a:ext cx="2949575" cy="498475"/>
          </a:xfrm>
          <a:prstGeom prst="rect">
            <a:avLst/>
          </a:prstGeom>
        </p:spPr>
        <p:txBody>
          <a:bodyPr vert="horz" lIns="91440" tIns="45720" rIns="91440" bIns="45720" rtlCol="0"/>
          <a:lstStyle>
            <a:lvl1pPr algn="r">
              <a:defRPr sz="1200"/>
            </a:lvl1pPr>
          </a:lstStyle>
          <a:p>
            <a:fld id="{EA238381-6D86-4E3B-8F68-6C939AAE012D}" type="datetimeFigureOut">
              <a:rPr kumimoji="1" lang="ja-JP" altLang="en-US" smtClean="0"/>
              <a:t>2026/6/17</a:t>
            </a:fld>
            <a:endParaRPr kumimoji="1" lang="ja-JP" altLang="en-US"/>
          </a:p>
        </p:txBody>
      </p:sp>
      <p:sp>
        <p:nvSpPr>
          <p:cNvPr id="1068" name="スライド イメージ プレースホルダー 3"/>
          <p:cNvSpPr>
            <a:spLocks noGrp="1" noRot="1" noChangeAspect="1"/>
          </p:cNvSpPr>
          <p:nvPr>
            <p:ph type="sldImg" idx="2"/>
          </p:nvPr>
        </p:nvSpPr>
        <p:spPr>
          <a:xfrm>
            <a:off x="1166813" y="1243013"/>
            <a:ext cx="4473575"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1069" name="ノート プレースホルダー 4"/>
          <p:cNvSpPr>
            <a:spLocks noGrp="1"/>
          </p:cNvSpPr>
          <p:nvPr>
            <p:ph type="body" sz="quarter" idx="3"/>
          </p:nvPr>
        </p:nvSpPr>
        <p:spPr>
          <a:xfrm>
            <a:off x="681038" y="4783138"/>
            <a:ext cx="5445125" cy="3913187"/>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70" name="フッター プレースホルダー 5"/>
          <p:cNvSpPr>
            <a:spLocks noGrp="1"/>
          </p:cNvSpPr>
          <p:nvPr>
            <p:ph type="ftr" sz="quarter" idx="4"/>
          </p:nvPr>
        </p:nvSpPr>
        <p:spPr>
          <a:xfrm>
            <a:off x="0" y="9440863"/>
            <a:ext cx="2949575" cy="498475"/>
          </a:xfrm>
          <a:prstGeom prst="rect">
            <a:avLst/>
          </a:prstGeom>
        </p:spPr>
        <p:txBody>
          <a:bodyPr vert="horz" lIns="91440" tIns="45720" rIns="91440" bIns="45720" rtlCol="0" anchor="b"/>
          <a:lstStyle>
            <a:lvl1pPr algn="l">
              <a:defRPr sz="1200"/>
            </a:lvl1pPr>
          </a:lstStyle>
          <a:p>
            <a:endParaRPr kumimoji="1" lang="ja-JP" altLang="en-US"/>
          </a:p>
        </p:txBody>
      </p:sp>
      <p:sp>
        <p:nvSpPr>
          <p:cNvPr id="1071" name="スライド番号プレースホルダー 6"/>
          <p:cNvSpPr>
            <a:spLocks noGrp="1"/>
          </p:cNvSpPr>
          <p:nvPr>
            <p:ph type="sldNum" sz="quarter" idx="5"/>
          </p:nvPr>
        </p:nvSpPr>
        <p:spPr>
          <a:xfrm>
            <a:off x="3856038" y="9440863"/>
            <a:ext cx="2949575" cy="498475"/>
          </a:xfrm>
          <a:prstGeom prst="rect">
            <a:avLst/>
          </a:prstGeom>
        </p:spPr>
        <p:txBody>
          <a:bodyPr vert="horz" lIns="91440" tIns="45720" rIns="91440" bIns="45720" rtlCol="0" anchor="b"/>
          <a:lstStyle>
            <a:lvl1pPr algn="r">
              <a:defRPr sz="1200"/>
            </a:lvl1pPr>
          </a:lstStyle>
          <a:p>
            <a:fld id="{555D6A98-545A-4093-9397-2E1648DED15B}" type="slidenum">
              <a:rPr kumimoji="1" lang="ja-JP" altLang="en-US" smtClean="0"/>
              <a:t>‹#›</a:t>
            </a:fld>
            <a:endParaRPr kumimoji="1" lang="ja-JP" altLang="en-US"/>
          </a:p>
        </p:txBody>
      </p:sp>
    </p:spTree>
    <p:extLst>
      <p:ext uri="{BB962C8B-B14F-4D97-AF65-F5344CB8AC3E}">
        <p14:creationId xmlns:p14="http://schemas.microsoft.com/office/powerpoint/2010/main" val="305487433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スライド イメージ プレースホルダー 1"/>
          <p:cNvSpPr>
            <a:spLocks noGrp="1" noRot="1" noChangeAspect="1"/>
          </p:cNvSpPr>
          <p:nvPr>
            <p:ph type="sldImg"/>
          </p:nvPr>
        </p:nvSpPr>
        <p:spPr/>
      </p:sp>
      <p:sp>
        <p:nvSpPr>
          <p:cNvPr id="1084" name="ノート プレースホルダー 2"/>
          <p:cNvSpPr>
            <a:spLocks noGrp="1"/>
          </p:cNvSpPr>
          <p:nvPr>
            <p:ph type="body" idx="1"/>
          </p:nvPr>
        </p:nvSpPr>
        <p:spPr/>
        <p:txBody>
          <a:bodyPr/>
          <a:lstStyle/>
          <a:p>
            <a:pPr algn="just" rtl="0"/>
            <a:endParaRPr lang="ja-JP" altLang="en-US" dirty="0"/>
          </a:p>
        </p:txBody>
      </p:sp>
      <p:sp>
        <p:nvSpPr>
          <p:cNvPr id="1085" name="スライド番号プレースホルダー 3"/>
          <p:cNvSpPr>
            <a:spLocks noGrp="1"/>
          </p:cNvSpPr>
          <p:nvPr>
            <p:ph type="sldNum" sz="quarter" idx="5"/>
          </p:nvPr>
        </p:nvSpPr>
        <p:spPr/>
        <p:txBody>
          <a:bodyPr/>
          <a:lstStyle/>
          <a:p>
            <a:fld id="{B2D7D104-C37D-4CFB-AE72-3B428C1A688F}" type="slidenum">
              <a:rPr kumimoji="1" lang="ja-JP" altLang="en-US" smtClean="0"/>
              <a:t>1</a:t>
            </a:fld>
            <a:endParaRPr kumimoji="1" lang="ja-JP" altLang="en-US"/>
          </a:p>
        </p:txBody>
      </p:sp>
    </p:spTree>
    <p:extLst>
      <p:ext uri="{BB962C8B-B14F-4D97-AF65-F5344CB8AC3E}">
        <p14:creationId xmlns:p14="http://schemas.microsoft.com/office/powerpoint/2010/main" val="398333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 name="スライド イメージ プレースホルダー 1"/>
          <p:cNvSpPr>
            <a:spLocks noGrp="1" noRot="1" noChangeAspect="1"/>
          </p:cNvSpPr>
          <p:nvPr>
            <p:ph type="sldImg"/>
          </p:nvPr>
        </p:nvSpPr>
        <p:spPr/>
      </p:sp>
      <p:sp>
        <p:nvSpPr>
          <p:cNvPr id="108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1084" name="スライド番号プレースホルダー 3"/>
          <p:cNvSpPr>
            <a:spLocks noGrp="1"/>
          </p:cNvSpPr>
          <p:nvPr>
            <p:ph type="sldNum" sz="quarter" idx="5"/>
          </p:nvPr>
        </p:nvSpPr>
        <p:spPr/>
        <p:txBody>
          <a:bodyPr/>
          <a:lstStyle/>
          <a:p>
            <a:fld id="{555D6A98-545A-4093-9397-2E1648DED15B}" type="slidenum">
              <a:rPr kumimoji="1" lang="ja-JP" altLang="en-US" smtClean="0"/>
              <a:t>10</a:t>
            </a:fld>
            <a:endParaRPr kumimoji="1" lang="ja-JP" altLang="en-US"/>
          </a:p>
        </p:txBody>
      </p:sp>
    </p:spTree>
    <p:extLst>
      <p:ext uri="{BB962C8B-B14F-4D97-AF65-F5344CB8AC3E}">
        <p14:creationId xmlns:p14="http://schemas.microsoft.com/office/powerpoint/2010/main" val="34711626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スライド イメージ プレースホルダー 1"/>
          <p:cNvSpPr>
            <a:spLocks noGrp="1" noRot="1" noChangeAspect="1"/>
          </p:cNvSpPr>
          <p:nvPr>
            <p:ph type="sldImg"/>
          </p:nvPr>
        </p:nvSpPr>
        <p:spPr/>
      </p:sp>
      <p:sp>
        <p:nvSpPr>
          <p:cNvPr id="1082" name="ノート プレースホルダー 2"/>
          <p:cNvSpPr>
            <a:spLocks noGrp="1"/>
          </p:cNvSpPr>
          <p:nvPr>
            <p:ph type="body" idx="1"/>
          </p:nvPr>
        </p:nvSpPr>
        <p:spPr/>
        <p:txBody>
          <a:bodyPr/>
          <a:lstStyle/>
          <a:p>
            <a:endParaRPr lang="ja-JP" altLang="en-US" dirty="0"/>
          </a:p>
        </p:txBody>
      </p:sp>
      <p:sp>
        <p:nvSpPr>
          <p:cNvPr id="1083" name="スライド番号プレースホルダー 3"/>
          <p:cNvSpPr>
            <a:spLocks noGrp="1"/>
          </p:cNvSpPr>
          <p:nvPr>
            <p:ph type="sldNum" sz="quarter" idx="5"/>
          </p:nvPr>
        </p:nvSpPr>
        <p:spPr/>
        <p:txBody>
          <a:bodyPr/>
          <a:lstStyle/>
          <a:p>
            <a:fld id="{555D6A98-545A-4093-9397-2E1648DED15B}" type="slidenum">
              <a:rPr kumimoji="1" lang="ja-JP" altLang="en-US" smtClean="0"/>
              <a:t>11</a:t>
            </a:fld>
            <a:endParaRPr kumimoji="1" lang="ja-JP" altLang="en-US"/>
          </a:p>
        </p:txBody>
      </p:sp>
    </p:spTree>
    <p:extLst>
      <p:ext uri="{BB962C8B-B14F-4D97-AF65-F5344CB8AC3E}">
        <p14:creationId xmlns:p14="http://schemas.microsoft.com/office/powerpoint/2010/main" val="7330473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 name="スライド イメージ プレースホルダー 1"/>
          <p:cNvSpPr>
            <a:spLocks noGrp="1" noRot="1" noChangeAspect="1"/>
          </p:cNvSpPr>
          <p:nvPr>
            <p:ph type="sldImg"/>
          </p:nvPr>
        </p:nvSpPr>
        <p:spPr/>
      </p:sp>
      <p:sp>
        <p:nvSpPr>
          <p:cNvPr id="1089" name="ノート プレースホルダー 2"/>
          <p:cNvSpPr>
            <a:spLocks noGrp="1"/>
          </p:cNvSpPr>
          <p:nvPr>
            <p:ph type="body" idx="1"/>
          </p:nvPr>
        </p:nvSpPr>
        <p:spPr/>
        <p:txBody>
          <a:bodyPr/>
          <a:lstStyle/>
          <a:p>
            <a:endParaRPr lang="ja-JP" altLang="en-US" dirty="0"/>
          </a:p>
        </p:txBody>
      </p:sp>
      <p:sp>
        <p:nvSpPr>
          <p:cNvPr id="1090" name="スライド番号プレースホルダー 3"/>
          <p:cNvSpPr>
            <a:spLocks noGrp="1"/>
          </p:cNvSpPr>
          <p:nvPr>
            <p:ph type="sldNum" sz="quarter" idx="5"/>
          </p:nvPr>
        </p:nvSpPr>
        <p:spPr/>
        <p:txBody>
          <a:bodyPr/>
          <a:lstStyle/>
          <a:p>
            <a:fld id="{03386568-A25E-4D72-A6AF-F2631BFA245D}" type="slidenum">
              <a:rPr kumimoji="1" lang="ja-JP" altLang="en-US" smtClean="0"/>
              <a:t>12</a:t>
            </a:fld>
            <a:endParaRPr kumimoji="1" lang="ja-JP" altLang="en-US"/>
          </a:p>
        </p:txBody>
      </p:sp>
    </p:spTree>
    <p:extLst>
      <p:ext uri="{BB962C8B-B14F-4D97-AF65-F5344CB8AC3E}">
        <p14:creationId xmlns:p14="http://schemas.microsoft.com/office/powerpoint/2010/main" val="2882169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 name="スライド イメージ プレースホルダー 1"/>
          <p:cNvSpPr>
            <a:spLocks noGrp="1" noRot="1" noChangeAspect="1"/>
          </p:cNvSpPr>
          <p:nvPr>
            <p:ph type="sldImg"/>
          </p:nvPr>
        </p:nvSpPr>
        <p:spPr/>
      </p:sp>
      <p:sp>
        <p:nvSpPr>
          <p:cNvPr id="1097" name="ノート プレースホルダー 2"/>
          <p:cNvSpPr>
            <a:spLocks noGrp="1"/>
          </p:cNvSpPr>
          <p:nvPr>
            <p:ph type="body" idx="1"/>
          </p:nvPr>
        </p:nvSpPr>
        <p:spPr/>
        <p:txBody>
          <a:bodyPr/>
          <a:lstStyle/>
          <a:p>
            <a:endParaRPr lang="ja-JP" altLang="en-US" dirty="0"/>
          </a:p>
        </p:txBody>
      </p:sp>
      <p:sp>
        <p:nvSpPr>
          <p:cNvPr id="1098" name="スライド番号プレースホルダー 3"/>
          <p:cNvSpPr>
            <a:spLocks noGrp="1"/>
          </p:cNvSpPr>
          <p:nvPr>
            <p:ph type="sldNum" sz="quarter" idx="5"/>
          </p:nvPr>
        </p:nvSpPr>
        <p:spPr/>
        <p:txBody>
          <a:bodyPr/>
          <a:lstStyle/>
          <a:p>
            <a:fld id="{03386568-A25E-4D72-A6AF-F2631BFA245D}" type="slidenum">
              <a:rPr kumimoji="1" lang="ja-JP" altLang="en-US" smtClean="0"/>
              <a:t>13</a:t>
            </a:fld>
            <a:endParaRPr kumimoji="1" lang="ja-JP" altLang="en-US"/>
          </a:p>
        </p:txBody>
      </p:sp>
    </p:spTree>
    <p:extLst>
      <p:ext uri="{BB962C8B-B14F-4D97-AF65-F5344CB8AC3E}">
        <p14:creationId xmlns:p14="http://schemas.microsoft.com/office/powerpoint/2010/main" val="33332860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 name="スライド イメージ プレースホルダー 1"/>
          <p:cNvSpPr>
            <a:spLocks noGrp="1" noRot="1" noChangeAspect="1"/>
          </p:cNvSpPr>
          <p:nvPr>
            <p:ph type="sldImg"/>
          </p:nvPr>
        </p:nvSpPr>
        <p:spPr/>
      </p:sp>
      <p:sp>
        <p:nvSpPr>
          <p:cNvPr id="1104" name="ノート プレースホルダー 2"/>
          <p:cNvSpPr>
            <a:spLocks noGrp="1"/>
          </p:cNvSpPr>
          <p:nvPr>
            <p:ph type="body" idx="1"/>
          </p:nvPr>
        </p:nvSpPr>
        <p:spPr/>
        <p:txBody>
          <a:bodyPr/>
          <a:lstStyle/>
          <a:p>
            <a:endParaRPr lang="ja-JP" altLang="en-US" dirty="0"/>
          </a:p>
        </p:txBody>
      </p:sp>
      <p:sp>
        <p:nvSpPr>
          <p:cNvPr id="1105" name="スライド番号プレースホルダー 3"/>
          <p:cNvSpPr>
            <a:spLocks noGrp="1"/>
          </p:cNvSpPr>
          <p:nvPr>
            <p:ph type="sldNum" sz="quarter" idx="5"/>
          </p:nvPr>
        </p:nvSpPr>
        <p:spPr/>
        <p:txBody>
          <a:bodyPr/>
          <a:lstStyle/>
          <a:p>
            <a:fld id="{03386568-A25E-4D72-A6AF-F2631BFA245D}" type="slidenum">
              <a:rPr kumimoji="1" lang="ja-JP" altLang="en-US" smtClean="0"/>
              <a:t>14</a:t>
            </a:fld>
            <a:endParaRPr kumimoji="1" lang="ja-JP" altLang="en-US"/>
          </a:p>
        </p:txBody>
      </p:sp>
    </p:spTree>
    <p:extLst>
      <p:ext uri="{BB962C8B-B14F-4D97-AF65-F5344CB8AC3E}">
        <p14:creationId xmlns:p14="http://schemas.microsoft.com/office/powerpoint/2010/main" val="36186545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0" name="スライド イメージ プレースホルダー 1"/>
          <p:cNvSpPr>
            <a:spLocks noGrp="1" noRot="1" noChangeAspect="1"/>
          </p:cNvSpPr>
          <p:nvPr>
            <p:ph type="sldImg"/>
          </p:nvPr>
        </p:nvSpPr>
        <p:spPr/>
      </p:sp>
      <p:sp>
        <p:nvSpPr>
          <p:cNvPr id="1091" name="ノート プレースホルダー 2"/>
          <p:cNvSpPr>
            <a:spLocks noGrp="1"/>
          </p:cNvSpPr>
          <p:nvPr>
            <p:ph type="body" idx="1"/>
          </p:nvPr>
        </p:nvSpPr>
        <p:spPr/>
        <p:txBody>
          <a:bodyPr/>
          <a:lstStyle/>
          <a:p>
            <a:endParaRPr lang="ja-JP" altLang="en-US" dirty="0"/>
          </a:p>
        </p:txBody>
      </p:sp>
      <p:sp>
        <p:nvSpPr>
          <p:cNvPr id="1092" name="スライド番号プレースホルダー 3"/>
          <p:cNvSpPr>
            <a:spLocks noGrp="1"/>
          </p:cNvSpPr>
          <p:nvPr>
            <p:ph type="sldNum" sz="quarter" idx="5"/>
          </p:nvPr>
        </p:nvSpPr>
        <p:spPr/>
        <p:txBody>
          <a:bodyPr/>
          <a:lstStyle/>
          <a:p>
            <a:fld id="{B2D7D104-C37D-4CFB-AE72-3B428C1A688F}" type="slidenum">
              <a:rPr kumimoji="1" lang="ja-JP" altLang="en-US" smtClean="0"/>
              <a:t>2</a:t>
            </a:fld>
            <a:endParaRPr kumimoji="1" lang="ja-JP" altLang="en-US"/>
          </a:p>
        </p:txBody>
      </p:sp>
    </p:spTree>
    <p:extLst>
      <p:ext uri="{BB962C8B-B14F-4D97-AF65-F5344CB8AC3E}">
        <p14:creationId xmlns:p14="http://schemas.microsoft.com/office/powerpoint/2010/main" val="41486285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 name="スライド イメージ プレースホルダー 1"/>
          <p:cNvSpPr>
            <a:spLocks noGrp="1" noRot="1" noChangeAspect="1"/>
          </p:cNvSpPr>
          <p:nvPr>
            <p:ph type="sldImg"/>
          </p:nvPr>
        </p:nvSpPr>
        <p:spPr/>
      </p:sp>
      <p:sp>
        <p:nvSpPr>
          <p:cNvPr id="1098" name="ノート プレースホルダー 2"/>
          <p:cNvSpPr>
            <a:spLocks noGrp="1"/>
          </p:cNvSpPr>
          <p:nvPr>
            <p:ph type="body" idx="1"/>
          </p:nvPr>
        </p:nvSpPr>
        <p:spPr/>
        <p:txBody>
          <a:bodyPr/>
          <a:lstStyle/>
          <a:p>
            <a:endParaRPr lang="ja-JP" altLang="en-US" dirty="0"/>
          </a:p>
        </p:txBody>
      </p:sp>
      <p:sp>
        <p:nvSpPr>
          <p:cNvPr id="1099" name="スライド番号プレースホルダー 3"/>
          <p:cNvSpPr>
            <a:spLocks noGrp="1"/>
          </p:cNvSpPr>
          <p:nvPr>
            <p:ph type="sldNum" sz="quarter" idx="5"/>
          </p:nvPr>
        </p:nvSpPr>
        <p:spPr/>
        <p:txBody>
          <a:bodyPr/>
          <a:lstStyle/>
          <a:p>
            <a:fld id="{B2D7D104-C37D-4CFB-AE72-3B428C1A688F}" type="slidenum">
              <a:rPr kumimoji="1" lang="ja-JP" altLang="en-US" smtClean="0"/>
              <a:t>3</a:t>
            </a:fld>
            <a:endParaRPr kumimoji="1" lang="ja-JP" altLang="en-US"/>
          </a:p>
        </p:txBody>
      </p:sp>
    </p:spTree>
    <p:extLst>
      <p:ext uri="{BB962C8B-B14F-4D97-AF65-F5344CB8AC3E}">
        <p14:creationId xmlns:p14="http://schemas.microsoft.com/office/powerpoint/2010/main" val="2517698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スライド イメージ プレースホルダー 1"/>
          <p:cNvSpPr>
            <a:spLocks noGrp="1" noRot="1" noChangeAspect="1"/>
          </p:cNvSpPr>
          <p:nvPr>
            <p:ph type="sldImg"/>
          </p:nvPr>
        </p:nvSpPr>
        <p:spPr/>
      </p:sp>
      <p:sp>
        <p:nvSpPr>
          <p:cNvPr id="1084"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1085" name="スライド番号プレースホルダー 3"/>
          <p:cNvSpPr>
            <a:spLocks noGrp="1"/>
          </p:cNvSpPr>
          <p:nvPr>
            <p:ph type="sldNum" sz="quarter" idx="5"/>
          </p:nvPr>
        </p:nvSpPr>
        <p:spPr/>
        <p:txBody>
          <a:bodyPr/>
          <a:lstStyle/>
          <a:p>
            <a:fld id="{DCC27CF0-5891-4DB3-8566-268546CC96EA}" type="slidenum">
              <a:rPr kumimoji="1" lang="ja-JP" altLang="en-US" smtClean="0"/>
              <a:t>4</a:t>
            </a:fld>
            <a:endParaRPr kumimoji="1" lang="ja-JP" altLang="en-US"/>
          </a:p>
        </p:txBody>
      </p:sp>
    </p:spTree>
    <p:extLst>
      <p:ext uri="{BB962C8B-B14F-4D97-AF65-F5344CB8AC3E}">
        <p14:creationId xmlns:p14="http://schemas.microsoft.com/office/powerpoint/2010/main" val="6339966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スライド イメージ プレースホルダー 1"/>
          <p:cNvSpPr>
            <a:spLocks noGrp="1" noRot="1" noChangeAspect="1"/>
          </p:cNvSpPr>
          <p:nvPr>
            <p:ph type="sldImg"/>
          </p:nvPr>
        </p:nvSpPr>
        <p:spPr/>
      </p:sp>
      <p:sp>
        <p:nvSpPr>
          <p:cNvPr id="1092" name="ノート プレースホルダー 2"/>
          <p:cNvSpPr>
            <a:spLocks noGrp="1"/>
          </p:cNvSpPr>
          <p:nvPr>
            <p:ph type="body" idx="1"/>
          </p:nvPr>
        </p:nvSpPr>
        <p:spPr/>
        <p:txBody>
          <a:bodyPr/>
          <a:lstStyle/>
          <a:p>
            <a:endParaRPr lang="en-US" altLang="ja-JP" dirty="0"/>
          </a:p>
        </p:txBody>
      </p:sp>
      <p:sp>
        <p:nvSpPr>
          <p:cNvPr id="1093" name="スライド番号プレースホルダー 3"/>
          <p:cNvSpPr>
            <a:spLocks noGrp="1"/>
          </p:cNvSpPr>
          <p:nvPr>
            <p:ph type="sldNum" sz="quarter" idx="5"/>
          </p:nvPr>
        </p:nvSpPr>
        <p:spPr/>
        <p:txBody>
          <a:bodyPr/>
          <a:lstStyle/>
          <a:p>
            <a:fld id="{94420109-0E0C-4F6E-A4FF-9A6EF3E4CA29}" type="slidenum">
              <a:rPr kumimoji="1" lang="ja-JP" altLang="en-US" smtClean="0"/>
              <a:t>5</a:t>
            </a:fld>
            <a:endParaRPr kumimoji="1" lang="ja-JP" altLang="en-US"/>
          </a:p>
        </p:txBody>
      </p:sp>
    </p:spTree>
    <p:extLst>
      <p:ext uri="{BB962C8B-B14F-4D97-AF65-F5344CB8AC3E}">
        <p14:creationId xmlns:p14="http://schemas.microsoft.com/office/powerpoint/2010/main" val="30139964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 name="スライド イメージ プレースホルダー 1"/>
          <p:cNvSpPr>
            <a:spLocks noGrp="1" noRot="1" noChangeAspect="1"/>
          </p:cNvSpPr>
          <p:nvPr>
            <p:ph type="sldImg"/>
          </p:nvPr>
        </p:nvSpPr>
        <p:spPr/>
      </p:sp>
      <p:sp>
        <p:nvSpPr>
          <p:cNvPr id="1101" name="ノート プレースホルダー 2"/>
          <p:cNvSpPr>
            <a:spLocks noGrp="1"/>
          </p:cNvSpPr>
          <p:nvPr>
            <p:ph type="body" idx="1"/>
          </p:nvPr>
        </p:nvSpPr>
        <p:spPr/>
        <p:txBody>
          <a:bodyPr/>
          <a:lstStyle/>
          <a:p>
            <a:endParaRPr lang="ja-JP" altLang="en-US" dirty="0"/>
          </a:p>
        </p:txBody>
      </p:sp>
      <p:sp>
        <p:nvSpPr>
          <p:cNvPr id="1102" name="スライド番号プレースホルダー 3"/>
          <p:cNvSpPr>
            <a:spLocks noGrp="1"/>
          </p:cNvSpPr>
          <p:nvPr>
            <p:ph type="sldNum" sz="quarter" idx="5"/>
          </p:nvPr>
        </p:nvSpPr>
        <p:spPr/>
        <p:txBody>
          <a:bodyPr/>
          <a:lstStyle/>
          <a:p>
            <a:fld id="{94420109-0E0C-4F6E-A4FF-9A6EF3E4CA29}" type="slidenum">
              <a:rPr kumimoji="1" lang="ja-JP" altLang="en-US" smtClean="0"/>
              <a:t>6</a:t>
            </a:fld>
            <a:endParaRPr kumimoji="1" lang="ja-JP" altLang="en-US"/>
          </a:p>
        </p:txBody>
      </p:sp>
    </p:spTree>
    <p:extLst>
      <p:ext uri="{BB962C8B-B14F-4D97-AF65-F5344CB8AC3E}">
        <p14:creationId xmlns:p14="http://schemas.microsoft.com/office/powerpoint/2010/main" val="4217840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 name="スライド イメージ プレースホルダー 1"/>
          <p:cNvSpPr>
            <a:spLocks noGrp="1" noRot="1" noChangeAspect="1"/>
          </p:cNvSpPr>
          <p:nvPr>
            <p:ph type="sldImg"/>
          </p:nvPr>
        </p:nvSpPr>
        <p:spPr/>
      </p:sp>
      <p:sp>
        <p:nvSpPr>
          <p:cNvPr id="1082"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a:p>
        </p:txBody>
      </p:sp>
      <p:sp>
        <p:nvSpPr>
          <p:cNvPr id="1083" name="スライド番号プレースホルダー 3"/>
          <p:cNvSpPr>
            <a:spLocks noGrp="1"/>
          </p:cNvSpPr>
          <p:nvPr>
            <p:ph type="sldNum" sz="quarter" idx="5"/>
          </p:nvPr>
        </p:nvSpPr>
        <p:spPr/>
        <p:txBody>
          <a:bodyPr/>
          <a:lstStyle/>
          <a:p>
            <a:fld id="{555D6A98-545A-4093-9397-2E1648DED15B}" type="slidenum">
              <a:rPr kumimoji="1" lang="ja-JP" altLang="en-US" smtClean="0"/>
              <a:t>7</a:t>
            </a:fld>
            <a:endParaRPr kumimoji="1" lang="ja-JP" altLang="en-US"/>
          </a:p>
        </p:txBody>
      </p:sp>
    </p:spTree>
    <p:extLst>
      <p:ext uri="{BB962C8B-B14F-4D97-AF65-F5344CB8AC3E}">
        <p14:creationId xmlns:p14="http://schemas.microsoft.com/office/powerpoint/2010/main" val="28207723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スライド イメージ プレースホルダー 1"/>
          <p:cNvSpPr>
            <a:spLocks noGrp="1" noRot="1" noChangeAspect="1"/>
          </p:cNvSpPr>
          <p:nvPr>
            <p:ph type="sldImg"/>
          </p:nvPr>
        </p:nvSpPr>
        <p:spPr/>
      </p:sp>
      <p:sp>
        <p:nvSpPr>
          <p:cNvPr id="1084" name="ノート プレースホルダー 2"/>
          <p:cNvSpPr>
            <a:spLocks noGrp="1"/>
          </p:cNvSpPr>
          <p:nvPr>
            <p:ph type="body" idx="1"/>
          </p:nvPr>
        </p:nvSpPr>
        <p:spPr/>
        <p:txBody>
          <a:bodyPr/>
          <a:lstStyle/>
          <a:p>
            <a:endParaRPr lang="ja-JP" altLang="en-US" dirty="0"/>
          </a:p>
        </p:txBody>
      </p:sp>
      <p:sp>
        <p:nvSpPr>
          <p:cNvPr id="1085" name="スライド番号プレースホルダー 3"/>
          <p:cNvSpPr>
            <a:spLocks noGrp="1"/>
          </p:cNvSpPr>
          <p:nvPr>
            <p:ph type="sldNum" sz="quarter" idx="5"/>
          </p:nvPr>
        </p:nvSpPr>
        <p:spPr/>
        <p:txBody>
          <a:bodyPr/>
          <a:lstStyle/>
          <a:p>
            <a:fld id="{555D6A98-545A-4093-9397-2E1648DED15B}" type="slidenum">
              <a:rPr kumimoji="1" lang="ja-JP" altLang="en-US" smtClean="0"/>
              <a:t>8</a:t>
            </a:fld>
            <a:endParaRPr kumimoji="1" lang="ja-JP" altLang="en-US"/>
          </a:p>
        </p:txBody>
      </p:sp>
    </p:spTree>
    <p:extLst>
      <p:ext uri="{BB962C8B-B14F-4D97-AF65-F5344CB8AC3E}">
        <p14:creationId xmlns:p14="http://schemas.microsoft.com/office/powerpoint/2010/main" val="2646717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 name="スライド イメージ プレースホルダー 1"/>
          <p:cNvSpPr>
            <a:spLocks noGrp="1" noRot="1" noChangeAspect="1"/>
          </p:cNvSpPr>
          <p:nvPr>
            <p:ph type="sldImg"/>
          </p:nvPr>
        </p:nvSpPr>
        <p:spPr/>
      </p:sp>
      <p:sp>
        <p:nvSpPr>
          <p:cNvPr id="1084" name="ノート プレースホルダー 2"/>
          <p:cNvSpPr>
            <a:spLocks noGrp="1"/>
          </p:cNvSpPr>
          <p:nvPr>
            <p:ph type="body" idx="1"/>
          </p:nvPr>
        </p:nvSpPr>
        <p:spPr/>
        <p:txBody>
          <a:bodyPr/>
          <a:lstStyle/>
          <a:p>
            <a:endParaRPr lang="ja-JP" altLang="en-US" dirty="0"/>
          </a:p>
        </p:txBody>
      </p:sp>
      <p:sp>
        <p:nvSpPr>
          <p:cNvPr id="1085" name="スライド番号プレースホルダー 3"/>
          <p:cNvSpPr>
            <a:spLocks noGrp="1"/>
          </p:cNvSpPr>
          <p:nvPr>
            <p:ph type="sldNum" sz="quarter" idx="5"/>
          </p:nvPr>
        </p:nvSpPr>
        <p:spPr/>
        <p:txBody>
          <a:bodyPr/>
          <a:lstStyle/>
          <a:p>
            <a:fld id="{555D6A98-545A-4093-9397-2E1648DED15B}" type="slidenum">
              <a:rPr kumimoji="1" lang="ja-JP" altLang="en-US" smtClean="0"/>
              <a:t>9</a:t>
            </a:fld>
            <a:endParaRPr kumimoji="1" lang="ja-JP" altLang="en-US"/>
          </a:p>
        </p:txBody>
      </p:sp>
    </p:spTree>
    <p:extLst>
      <p:ext uri="{BB962C8B-B14F-4D97-AF65-F5344CB8AC3E}">
        <p14:creationId xmlns:p14="http://schemas.microsoft.com/office/powerpoint/2010/main" val="16744419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1031" name="タイトル 1"/>
          <p:cNvSpPr>
            <a:spLocks noGrp="1"/>
          </p:cNvSpPr>
          <p:nvPr>
            <p:ph type="ctrTitle"/>
          </p:nvPr>
        </p:nvSpPr>
        <p:spPr>
          <a:xfrm>
            <a:off x="685800" y="2130425"/>
            <a:ext cx="7772400" cy="1470025"/>
          </a:xfrm>
        </p:spPr>
        <p:txBody>
          <a:bodyPr>
            <a:noAutofit/>
          </a:bodyPr>
          <a:lstStyle>
            <a:lvl1pPr>
              <a:defRPr sz="5400" b="1">
                <a:effectLst>
                  <a:outerShdw blurRad="38100" dist="38100" dir="2700000" algn="tl">
                    <a:srgbClr val="000000">
                      <a:alpha val="43137"/>
                    </a:srgbClr>
                  </a:outerShdw>
                </a:effectLst>
              </a:defRPr>
            </a:lvl1pPr>
          </a:lstStyle>
          <a:p>
            <a:r>
              <a:rPr kumimoji="1" lang="ja-JP" altLang="en-US"/>
              <a:t>マスター タイトルの書式設定</a:t>
            </a:r>
          </a:p>
        </p:txBody>
      </p:sp>
      <p:sp>
        <p:nvSpPr>
          <p:cNvPr id="1032"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1033" name="日付プレースホルダー 3"/>
          <p:cNvSpPr>
            <a:spLocks noGrp="1"/>
          </p:cNvSpPr>
          <p:nvPr>
            <p:ph type="dt" sz="half" idx="10"/>
          </p:nvPr>
        </p:nvSpPr>
        <p:spPr/>
        <p:txBody>
          <a:bodyPr/>
          <a:lstStyle/>
          <a:p>
            <a:fld id="{DF641CEE-3D73-4467-99F7-5B385E89D688}" type="datetimeFigureOut">
              <a:rPr kumimoji="1" lang="ja-JP" altLang="en-US" smtClean="0"/>
              <a:t>2026/6/17</a:t>
            </a:fld>
            <a:endParaRPr kumimoji="1" lang="ja-JP" altLang="en-US"/>
          </a:p>
        </p:txBody>
      </p:sp>
      <p:sp>
        <p:nvSpPr>
          <p:cNvPr id="1034" name="フッター プレースホルダー 4"/>
          <p:cNvSpPr>
            <a:spLocks noGrp="1"/>
          </p:cNvSpPr>
          <p:nvPr>
            <p:ph type="ftr" sz="quarter" idx="11"/>
          </p:nvPr>
        </p:nvSpPr>
        <p:spPr/>
        <p:txBody>
          <a:bodyPr/>
          <a:lstStyle/>
          <a:p>
            <a:endParaRPr kumimoji="1" lang="ja-JP" altLang="en-US"/>
          </a:p>
        </p:txBody>
      </p:sp>
      <p:sp>
        <p:nvSpPr>
          <p:cNvPr id="1035" name="スライド番号プレースホルダー 5"/>
          <p:cNvSpPr>
            <a:spLocks noGrp="1"/>
          </p:cNvSpPr>
          <p:nvPr>
            <p:ph type="sldNum" sz="quarter" idx="12"/>
          </p:nvPr>
        </p:nvSpPr>
        <p:spPr/>
        <p:txBody>
          <a:bodyPr/>
          <a:lstStyle/>
          <a:p>
            <a:fld id="{5D74FC4F-2846-4FE1-90FA-DDF13E709B83}" type="slidenum">
              <a:rPr kumimoji="1" lang="ja-JP" altLang="en-US" smtClean="0"/>
              <a:t>‹#›</a:t>
            </a:fld>
            <a:endParaRPr kumimoji="1" lang="ja-JP" altLang="en-US"/>
          </a:p>
        </p:txBody>
      </p:sp>
      <p:sp>
        <p:nvSpPr>
          <p:cNvPr id="1036" name="正方形/長方形 6"/>
          <p:cNvSpPr/>
          <p:nvPr userDrawn="1"/>
        </p:nvSpPr>
        <p:spPr>
          <a:xfrm rot="10800000">
            <a:off x="2232248" y="6453265"/>
            <a:ext cx="6948264" cy="288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37" name="グループ化 7"/>
          <p:cNvGrpSpPr/>
          <p:nvPr userDrawn="1"/>
        </p:nvGrpSpPr>
        <p:grpSpPr>
          <a:xfrm>
            <a:off x="-36512" y="332656"/>
            <a:ext cx="2160240" cy="717600"/>
            <a:chOff x="-108760" y="332656"/>
            <a:chExt cx="2160240" cy="717600"/>
          </a:xfrm>
        </p:grpSpPr>
        <p:sp>
          <p:nvSpPr>
            <p:cNvPr id="1038" name="正方形/長方形 8"/>
            <p:cNvSpPr/>
            <p:nvPr/>
          </p:nvSpPr>
          <p:spPr>
            <a:xfrm>
              <a:off x="-108760" y="332656"/>
              <a:ext cx="2160000" cy="108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39" name="正方形/長方形 9"/>
            <p:cNvSpPr/>
            <p:nvPr/>
          </p:nvSpPr>
          <p:spPr>
            <a:xfrm>
              <a:off x="-108760" y="485056"/>
              <a:ext cx="2160000" cy="108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0" name="正方形/長方形 10"/>
            <p:cNvSpPr/>
            <p:nvPr/>
          </p:nvSpPr>
          <p:spPr>
            <a:xfrm>
              <a:off x="-108760" y="637456"/>
              <a:ext cx="2160000" cy="108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1" name="正方形/長方形 11"/>
            <p:cNvSpPr/>
            <p:nvPr/>
          </p:nvSpPr>
          <p:spPr>
            <a:xfrm>
              <a:off x="-108520" y="789856"/>
              <a:ext cx="2160000" cy="108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2" name="正方形/長方形 12"/>
            <p:cNvSpPr/>
            <p:nvPr/>
          </p:nvSpPr>
          <p:spPr>
            <a:xfrm>
              <a:off x="-108760" y="942256"/>
              <a:ext cx="2160000" cy="108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43" name="Group 5"/>
          <p:cNvGrpSpPr>
            <a:grpSpLocks noChangeAspect="1"/>
          </p:cNvGrpSpPr>
          <p:nvPr userDrawn="1"/>
        </p:nvGrpSpPr>
        <p:grpSpPr>
          <a:xfrm>
            <a:off x="251520" y="116632"/>
            <a:ext cx="549284" cy="549284"/>
            <a:chOff x="204" y="164"/>
            <a:chExt cx="346" cy="346"/>
          </a:xfrm>
        </p:grpSpPr>
        <p:sp>
          <p:nvSpPr>
            <p:cNvPr id="1044" name="AutoShape 4"/>
            <p:cNvSpPr>
              <a:spLocks noChangeAspect="1" noChangeArrowheads="1" noTextEdit="1"/>
            </p:cNvSpPr>
            <p:nvPr/>
          </p:nvSpPr>
          <p:spPr>
            <a:xfrm>
              <a:off x="204" y="164"/>
              <a:ext cx="282" cy="282"/>
            </a:xfrm>
            <a:prstGeom prst="rect">
              <a:avLst/>
            </a:prstGeom>
            <a:no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1045" name="Picture 6"/>
            <p:cNvPicPr>
              <a:picLocks noChangeAspect="1" noChangeArrowheads="1"/>
            </p:cNvPicPr>
            <p:nvPr/>
          </p:nvPicPr>
          <p:blipFill>
            <a:blip r:embed="rId2">
              <a:clrChange>
                <a:clrFrom>
                  <a:srgbClr val="FFFFFF"/>
                </a:clrFrom>
                <a:clrTo>
                  <a:srgbClr val="FFFFFF">
                    <a:alpha val="0"/>
                  </a:srgbClr>
                </a:clrTo>
              </a:clrChange>
            </a:blip>
            <a:stretch>
              <a:fillRect/>
            </a:stretch>
          </p:blipFill>
          <p:spPr>
            <a:xfrm>
              <a:off x="204" y="164"/>
              <a:ext cx="346" cy="346"/>
            </a:xfrm>
            <a:prstGeom prst="rect">
              <a:avLst/>
            </a:prstGeom>
            <a:noFill/>
            <a:ln>
              <a:noFill/>
            </a:ln>
          </p:spPr>
        </p:pic>
      </p:grpSp>
      <p:sp>
        <p:nvSpPr>
          <p:cNvPr id="1046" name="正方形/長方形 16"/>
          <p:cNvSpPr/>
          <p:nvPr userDrawn="1"/>
        </p:nvSpPr>
        <p:spPr>
          <a:xfrm rot="10800000">
            <a:off x="2221984" y="6345327"/>
            <a:ext cx="6948264" cy="36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47" name="テキスト ボックス 17"/>
          <p:cNvSpPr txBox="1"/>
          <p:nvPr userDrawn="1"/>
        </p:nvSpPr>
        <p:spPr>
          <a:xfrm>
            <a:off x="7596336" y="5949280"/>
            <a:ext cx="1465466" cy="461665"/>
          </a:xfrm>
          <a:prstGeom prst="rect">
            <a:avLst/>
          </a:prstGeom>
          <a:noFill/>
        </p:spPr>
        <p:txBody>
          <a:bodyPr wrap="none" rtlCol="0">
            <a:spAutoFit/>
          </a:bodyPr>
          <a:lstStyle/>
          <a:p>
            <a:r>
              <a:rPr kumimoji="1" lang="en-US" altLang="ja-JP" sz="2400" dirty="0">
                <a:latin typeface="Eras Light ITC" panose="020B0402030504020804" pitchFamily="34" charset="0"/>
              </a:rPr>
              <a:t>GIFU CITY</a:t>
            </a:r>
            <a:endParaRPr kumimoji="1" lang="ja-JP" altLang="en-US" sz="2400" dirty="0">
              <a:latin typeface="Eras Light ITC" panose="020B0402030504020804" pitchFamily="34" charset="0"/>
            </a:endParaRPr>
          </a:p>
        </p:txBody>
      </p:sp>
    </p:spTree>
    <p:extLst>
      <p:ext uri="{BB962C8B-B14F-4D97-AF65-F5344CB8AC3E}">
        <p14:creationId xmlns:p14="http://schemas.microsoft.com/office/powerpoint/2010/main" val="3328299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1049" name="日付プレースホルダー 2"/>
          <p:cNvSpPr>
            <a:spLocks noGrp="1"/>
          </p:cNvSpPr>
          <p:nvPr>
            <p:ph type="dt" sz="half" idx="10"/>
          </p:nvPr>
        </p:nvSpPr>
        <p:spPr/>
        <p:txBody>
          <a:bodyPr/>
          <a:lstStyle/>
          <a:p>
            <a:fld id="{DF641CEE-3D73-4467-99F7-5B385E89D688}" type="datetimeFigureOut">
              <a:rPr kumimoji="1" lang="ja-JP" altLang="en-US" smtClean="0"/>
              <a:t>2026/6/17</a:t>
            </a:fld>
            <a:endParaRPr kumimoji="1" lang="ja-JP" altLang="en-US"/>
          </a:p>
        </p:txBody>
      </p:sp>
      <p:sp>
        <p:nvSpPr>
          <p:cNvPr id="1050" name="フッター プレースホルダー 3"/>
          <p:cNvSpPr>
            <a:spLocks noGrp="1"/>
          </p:cNvSpPr>
          <p:nvPr>
            <p:ph type="ftr" sz="quarter" idx="11"/>
          </p:nvPr>
        </p:nvSpPr>
        <p:spPr/>
        <p:txBody>
          <a:bodyPr/>
          <a:lstStyle/>
          <a:p>
            <a:endParaRPr kumimoji="1" lang="ja-JP" altLang="en-US"/>
          </a:p>
        </p:txBody>
      </p:sp>
      <p:sp>
        <p:nvSpPr>
          <p:cNvPr id="1051" name="スライド番号プレースホルダー 4"/>
          <p:cNvSpPr>
            <a:spLocks noGrp="1"/>
          </p:cNvSpPr>
          <p:nvPr>
            <p:ph type="sldNum" sz="quarter" idx="12"/>
          </p:nvPr>
        </p:nvSpPr>
        <p:spPr/>
        <p:txBody>
          <a:bodyPr/>
          <a:lstStyle/>
          <a:p>
            <a:fld id="{5D74FC4F-2846-4FE1-90FA-DDF13E709B83}" type="slidenum">
              <a:rPr kumimoji="1" lang="ja-JP" altLang="en-US" smtClean="0"/>
              <a:t>‹#›</a:t>
            </a:fld>
            <a:endParaRPr kumimoji="1" lang="ja-JP" altLang="en-US"/>
          </a:p>
        </p:txBody>
      </p:sp>
      <p:sp>
        <p:nvSpPr>
          <p:cNvPr id="1052" name="正方形/長方形 5"/>
          <p:cNvSpPr/>
          <p:nvPr userDrawn="1"/>
        </p:nvSpPr>
        <p:spPr>
          <a:xfrm rot="10800000">
            <a:off x="2232248" y="6453265"/>
            <a:ext cx="6948264" cy="288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1053" name="グループ化 6"/>
          <p:cNvGrpSpPr/>
          <p:nvPr userDrawn="1"/>
        </p:nvGrpSpPr>
        <p:grpSpPr>
          <a:xfrm>
            <a:off x="-36512" y="332656"/>
            <a:ext cx="2160240" cy="717600"/>
            <a:chOff x="-108760" y="332656"/>
            <a:chExt cx="2160240" cy="717600"/>
          </a:xfrm>
        </p:grpSpPr>
        <p:sp>
          <p:nvSpPr>
            <p:cNvPr id="1054" name="正方形/長方形 7"/>
            <p:cNvSpPr/>
            <p:nvPr/>
          </p:nvSpPr>
          <p:spPr>
            <a:xfrm>
              <a:off x="-108760" y="332656"/>
              <a:ext cx="2160000" cy="108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5" name="正方形/長方形 8"/>
            <p:cNvSpPr/>
            <p:nvPr/>
          </p:nvSpPr>
          <p:spPr>
            <a:xfrm>
              <a:off x="-108760" y="485056"/>
              <a:ext cx="2160000" cy="108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6" name="正方形/長方形 9"/>
            <p:cNvSpPr/>
            <p:nvPr/>
          </p:nvSpPr>
          <p:spPr>
            <a:xfrm>
              <a:off x="-108760" y="637456"/>
              <a:ext cx="2160000" cy="108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7" name="正方形/長方形 10"/>
            <p:cNvSpPr/>
            <p:nvPr/>
          </p:nvSpPr>
          <p:spPr>
            <a:xfrm>
              <a:off x="-108520" y="789856"/>
              <a:ext cx="2160000" cy="108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58" name="正方形/長方形 11"/>
            <p:cNvSpPr/>
            <p:nvPr/>
          </p:nvSpPr>
          <p:spPr>
            <a:xfrm>
              <a:off x="-108760" y="942256"/>
              <a:ext cx="2160000" cy="108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nvGrpSpPr>
          <p:cNvPr id="1059" name="Group 5"/>
          <p:cNvGrpSpPr>
            <a:grpSpLocks noChangeAspect="1"/>
          </p:cNvGrpSpPr>
          <p:nvPr userDrawn="1"/>
        </p:nvGrpSpPr>
        <p:grpSpPr>
          <a:xfrm>
            <a:off x="251520" y="116632"/>
            <a:ext cx="549284" cy="549284"/>
            <a:chOff x="204" y="164"/>
            <a:chExt cx="346" cy="346"/>
          </a:xfrm>
        </p:grpSpPr>
        <p:sp>
          <p:nvSpPr>
            <p:cNvPr id="1060" name="AutoShape 4"/>
            <p:cNvSpPr>
              <a:spLocks noChangeAspect="1" noChangeArrowheads="1" noTextEdit="1"/>
            </p:cNvSpPr>
            <p:nvPr/>
          </p:nvSpPr>
          <p:spPr>
            <a:xfrm>
              <a:off x="204" y="164"/>
              <a:ext cx="282" cy="282"/>
            </a:xfrm>
            <a:prstGeom prst="rect">
              <a:avLst/>
            </a:prstGeom>
            <a:noFill/>
            <a:ln>
              <a:noFill/>
            </a:ln>
          </p:spPr>
          <p:txBody>
            <a:bodyPr vert="horz" wrap="square" lIns="91440" tIns="45720" rIns="91440" bIns="45720" numCol="1" anchor="t" anchorCtr="0" compatLnSpc="1">
              <a:prstTxWarp prst="textNoShape">
                <a:avLst/>
              </a:prstTxWarp>
            </a:bodyPr>
            <a:lstStyle/>
            <a:p>
              <a:endParaRPr lang="ja-JP" altLang="en-US"/>
            </a:p>
          </p:txBody>
        </p:sp>
        <p:pic>
          <p:nvPicPr>
            <p:cNvPr id="1061" name="Picture 6"/>
            <p:cNvPicPr>
              <a:picLocks noChangeAspect="1" noChangeArrowheads="1"/>
            </p:cNvPicPr>
            <p:nvPr/>
          </p:nvPicPr>
          <p:blipFill>
            <a:blip r:embed="rId2">
              <a:clrChange>
                <a:clrFrom>
                  <a:srgbClr val="FFFFFF"/>
                </a:clrFrom>
                <a:clrTo>
                  <a:srgbClr val="FFFFFF">
                    <a:alpha val="0"/>
                  </a:srgbClr>
                </a:clrTo>
              </a:clrChange>
            </a:blip>
            <a:stretch>
              <a:fillRect/>
            </a:stretch>
          </p:blipFill>
          <p:spPr>
            <a:xfrm>
              <a:off x="204" y="164"/>
              <a:ext cx="346" cy="346"/>
            </a:xfrm>
            <a:prstGeom prst="rect">
              <a:avLst/>
            </a:prstGeom>
            <a:noFill/>
            <a:ln>
              <a:noFill/>
            </a:ln>
          </p:spPr>
        </p:pic>
      </p:grpSp>
      <p:sp>
        <p:nvSpPr>
          <p:cNvPr id="1062" name="正方形/長方形 15"/>
          <p:cNvSpPr/>
          <p:nvPr userDrawn="1"/>
        </p:nvSpPr>
        <p:spPr>
          <a:xfrm rot="10800000">
            <a:off x="2221984" y="6345327"/>
            <a:ext cx="6948264" cy="36000"/>
          </a:xfrm>
          <a:prstGeom prst="rect">
            <a:avLst/>
          </a:prstGeom>
          <a:gradFill flip="none" rotWithShape="1">
            <a:gsLst>
              <a:gs pos="0">
                <a:srgbClr val="0000FF"/>
              </a:gs>
              <a:gs pos="35000">
                <a:srgbClr val="4F81BD">
                  <a:tint val="44500"/>
                  <a:satMod val="160000"/>
                </a:srgbClr>
              </a:gs>
              <a:gs pos="85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63" name="テキスト ボックス 16"/>
          <p:cNvSpPr txBox="1"/>
          <p:nvPr userDrawn="1"/>
        </p:nvSpPr>
        <p:spPr>
          <a:xfrm>
            <a:off x="7596336" y="5949280"/>
            <a:ext cx="1465466" cy="461665"/>
          </a:xfrm>
          <a:prstGeom prst="rect">
            <a:avLst/>
          </a:prstGeom>
          <a:noFill/>
        </p:spPr>
        <p:txBody>
          <a:bodyPr wrap="none" rtlCol="0">
            <a:spAutoFit/>
          </a:bodyPr>
          <a:lstStyle/>
          <a:p>
            <a:r>
              <a:rPr kumimoji="1" lang="en-US" altLang="ja-JP" sz="2400" dirty="0">
                <a:latin typeface="Eras Light ITC" panose="020B0402030504020804" pitchFamily="34" charset="0"/>
              </a:rPr>
              <a:t>GIFU CITY</a:t>
            </a:r>
            <a:endParaRPr kumimoji="1" lang="ja-JP" altLang="en-US" sz="2400" dirty="0">
              <a:latin typeface="Eras Light ITC" panose="020B0402030504020804" pitchFamily="34" charset="0"/>
            </a:endParaRPr>
          </a:p>
        </p:txBody>
      </p:sp>
      <p:sp>
        <p:nvSpPr>
          <p:cNvPr id="1064"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158419013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5"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1026"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1027"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641CEE-3D73-4467-99F7-5B385E89D688}" type="datetimeFigureOut">
              <a:rPr kumimoji="1" lang="ja-JP" altLang="en-US" smtClean="0"/>
              <a:t>2026/6/17</a:t>
            </a:fld>
            <a:endParaRPr kumimoji="1" lang="ja-JP" altLang="en-US"/>
          </a:p>
        </p:txBody>
      </p:sp>
      <p:sp>
        <p:nvSpPr>
          <p:cNvPr id="1028"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1029"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D74FC4F-2846-4FE1-90FA-DDF13E709B83}" type="slidenum">
              <a:rPr kumimoji="1" lang="ja-JP" altLang="en-US" smtClean="0"/>
              <a:t>‹#›</a:t>
            </a:fld>
            <a:endParaRPr kumimoji="1" lang="ja-JP" altLang="en-US"/>
          </a:p>
        </p:txBody>
      </p:sp>
    </p:spTree>
    <p:extLst>
      <p:ext uri="{BB962C8B-B14F-4D97-AF65-F5344CB8AC3E}">
        <p14:creationId xmlns:p14="http://schemas.microsoft.com/office/powerpoint/2010/main" val="37100179"/>
      </p:ext>
    </p:extLst>
  </p:cSld>
  <p:clrMap bg1="lt1" tx1="dk1" bg2="lt2" tx2="dk2" accent1="accent1" accent2="accent2" accent3="accent3" accent4="accent4" accent5="accent5" accent6="accent6" hlink="hlink" folHlink="folHlink"/>
  <p:sldLayoutIdLst>
    <p:sldLayoutId id="2147483649" r:id="rId1"/>
    <p:sldLayoutId id="2147483654" r:id="rId2"/>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emf"/><Relationship Id="rId5" Type="http://schemas.openxmlformats.org/officeDocument/2006/relationships/package" Target="../embeddings/Microsoft_Excel_Worksheet2.xlsx"/><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3.emf"/><Relationship Id="rId5" Type="http://schemas.openxmlformats.org/officeDocument/2006/relationships/package" Target="../embeddings/Microsoft_Excel_Worksheet.xlsx"/><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4.emf"/><Relationship Id="rId5" Type="http://schemas.openxmlformats.org/officeDocument/2006/relationships/package" Target="../embeddings/Microsoft_Excel_Worksheet1.xlsx"/><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 name="タイトル 1"/>
          <p:cNvSpPr>
            <a:spLocks noGrp="1"/>
          </p:cNvSpPr>
          <p:nvPr>
            <p:ph type="title"/>
          </p:nvPr>
        </p:nvSpPr>
        <p:spPr>
          <a:xfrm>
            <a:off x="323528" y="116632"/>
            <a:ext cx="8424936" cy="1143000"/>
          </a:xfrm>
        </p:spPr>
        <p:txBody>
          <a:bodyPr>
            <a:normAutofit/>
          </a:bodyPr>
          <a:lstStyle/>
          <a:p>
            <a:r>
              <a:rPr kumimoji="1" lang="ja-JP" altLang="en-US" sz="4000" b="1" dirty="0"/>
              <a:t>　  </a:t>
            </a:r>
            <a:r>
              <a:rPr lang="ja-JP" altLang="en-US" sz="4000" i="0" dirty="0">
                <a:solidFill>
                  <a:srgbClr val="222222"/>
                </a:solidFill>
                <a:effectLst/>
                <a:latin typeface="OT-HiraginoUDSansStdN-W5"/>
              </a:rPr>
              <a:t>地域連携推進会議について</a:t>
            </a:r>
            <a:endParaRPr kumimoji="1" lang="ja-JP" altLang="en-US" sz="4000" dirty="0"/>
          </a:p>
        </p:txBody>
      </p:sp>
      <p:sp>
        <p:nvSpPr>
          <p:cNvPr id="1081" name="コンテンツ プレースホルダー 2"/>
          <p:cNvSpPr txBox="1"/>
          <p:nvPr/>
        </p:nvSpPr>
        <p:spPr>
          <a:xfrm>
            <a:off x="323528" y="1417638"/>
            <a:ext cx="8424936" cy="4891682"/>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r>
              <a:rPr lang="ja-JP" altLang="en-US" sz="2800" dirty="0">
                <a:solidFill>
                  <a:srgbClr val="222222"/>
                </a:solidFill>
                <a:latin typeface="+mn-ea"/>
              </a:rPr>
              <a:t>令和</a:t>
            </a:r>
            <a:r>
              <a:rPr lang="en-US" altLang="ja-JP" sz="2800" dirty="0">
                <a:solidFill>
                  <a:srgbClr val="222222"/>
                </a:solidFill>
                <a:latin typeface="+mn-ea"/>
              </a:rPr>
              <a:t>6</a:t>
            </a:r>
            <a:r>
              <a:rPr lang="ja-JP" altLang="en-US" sz="2800" dirty="0">
                <a:solidFill>
                  <a:srgbClr val="222222"/>
                </a:solidFill>
                <a:latin typeface="+mn-ea"/>
              </a:rPr>
              <a:t>年</a:t>
            </a:r>
            <a:r>
              <a:rPr lang="en-US" altLang="ja-JP" sz="2800" dirty="0">
                <a:solidFill>
                  <a:srgbClr val="222222"/>
                </a:solidFill>
                <a:latin typeface="+mn-ea"/>
              </a:rPr>
              <a:t>4</a:t>
            </a:r>
            <a:r>
              <a:rPr lang="ja-JP" altLang="en-US" sz="2800" dirty="0">
                <a:solidFill>
                  <a:srgbClr val="222222"/>
                </a:solidFill>
                <a:latin typeface="+mn-ea"/>
              </a:rPr>
              <a:t>月</a:t>
            </a:r>
            <a:r>
              <a:rPr lang="en-US" altLang="ja-JP" sz="2800" dirty="0">
                <a:solidFill>
                  <a:srgbClr val="222222"/>
                </a:solidFill>
                <a:latin typeface="+mn-ea"/>
              </a:rPr>
              <a:t>1</a:t>
            </a:r>
            <a:r>
              <a:rPr lang="ja-JP" altLang="en-US" sz="2800" dirty="0">
                <a:solidFill>
                  <a:srgbClr val="222222"/>
                </a:solidFill>
                <a:latin typeface="+mn-ea"/>
              </a:rPr>
              <a:t>日より、障害者支援施設及び共同生活援助（グループホーム）において、各事業所で地域関係者を含む外部の目が入るよう「地域連携推進会議」の開催と会議構成員による見学の機会を設けることとなっており、令和</a:t>
            </a:r>
            <a:r>
              <a:rPr lang="en-US" altLang="ja-JP" sz="2800" dirty="0">
                <a:solidFill>
                  <a:srgbClr val="222222"/>
                </a:solidFill>
                <a:latin typeface="+mn-ea"/>
              </a:rPr>
              <a:t>6</a:t>
            </a:r>
            <a:r>
              <a:rPr lang="ja-JP" altLang="en-US" sz="2800" dirty="0">
                <a:solidFill>
                  <a:srgbClr val="222222"/>
                </a:solidFill>
                <a:latin typeface="+mn-ea"/>
              </a:rPr>
              <a:t>年度は努力義務、令和</a:t>
            </a:r>
            <a:r>
              <a:rPr lang="en-US" altLang="ja-JP" sz="2800" dirty="0">
                <a:solidFill>
                  <a:srgbClr val="222222"/>
                </a:solidFill>
                <a:latin typeface="+mn-ea"/>
              </a:rPr>
              <a:t>7</a:t>
            </a:r>
            <a:r>
              <a:rPr lang="ja-JP" altLang="en-US" sz="2800" dirty="0">
                <a:solidFill>
                  <a:srgbClr val="222222"/>
                </a:solidFill>
                <a:latin typeface="+mn-ea"/>
              </a:rPr>
              <a:t>年度以降は義務となっています。</a:t>
            </a:r>
          </a:p>
        </p:txBody>
      </p:sp>
      <p:pic>
        <p:nvPicPr>
          <p:cNvPr id="4" name="オーディオ 3">
            <a:hlinkClick r:id="" action="ppaction://media"/>
            <a:extLst>
              <a:ext uri="{FF2B5EF4-FFF2-40B4-BE49-F238E27FC236}">
                <a16:creationId xmlns:a16="http://schemas.microsoft.com/office/drawing/2014/main" id="{DFFFF676-E8DC-1441-E567-B9774D91D64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844850423"/>
      </p:ext>
    </p:extLst>
  </p:cSld>
  <p:clrMapOvr>
    <a:masterClrMapping/>
  </p:clrMapOvr>
  <mc:AlternateContent xmlns:mc="http://schemas.openxmlformats.org/markup-compatibility/2006" xmlns:p14="http://schemas.microsoft.com/office/powerpoint/2010/main">
    <mc:Choice Requires="p14">
      <p:transition spd="slow" p14:dur="2000" advTm="33275"/>
    </mc:Choice>
    <mc:Fallback xmlns="">
      <p:transition spd="slow" advTm="332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タイトル 1"/>
          <p:cNvSpPr>
            <a:spLocks noGrp="1"/>
          </p:cNvSpPr>
          <p:nvPr>
            <p:ph type="title"/>
          </p:nvPr>
        </p:nvSpPr>
        <p:spPr/>
        <p:txBody>
          <a:bodyPr>
            <a:normAutofit/>
          </a:bodyPr>
          <a:lstStyle/>
          <a:p>
            <a:r>
              <a:rPr kumimoji="1" lang="en-US" altLang="ja-JP" sz="2800" dirty="0">
                <a:latin typeface="+mn-ea"/>
                <a:ea typeface="+mn-ea"/>
              </a:rPr>
              <a:t>GH</a:t>
            </a:r>
            <a:r>
              <a:rPr kumimoji="1" lang="ja-JP" altLang="en-US" sz="2800" dirty="0">
                <a:latin typeface="+mn-ea"/>
                <a:ea typeface="+mn-ea"/>
              </a:rPr>
              <a:t>における平均利用者数と夜間支援</a:t>
            </a:r>
            <a:r>
              <a:rPr kumimoji="1" lang="ja-JP" altLang="en-US" sz="2800">
                <a:latin typeface="+mn-ea"/>
                <a:ea typeface="+mn-ea"/>
              </a:rPr>
              <a:t>対象利用者数</a:t>
            </a:r>
            <a:endParaRPr kumimoji="1" lang="ja-JP" altLang="en-US" sz="2800" dirty="0">
              <a:latin typeface="+mn-ea"/>
              <a:ea typeface="+mn-ea"/>
            </a:endParaRPr>
          </a:p>
        </p:txBody>
      </p:sp>
      <p:graphicFrame>
        <p:nvGraphicFramePr>
          <p:cNvPr id="1079" name="オブジェクト 3"/>
          <p:cNvGraphicFramePr>
            <a:graphicFrameLocks noChangeAspect="1"/>
          </p:cNvGraphicFramePr>
          <p:nvPr/>
        </p:nvGraphicFramePr>
        <p:xfrm>
          <a:off x="107504" y="1804988"/>
          <a:ext cx="9432925" cy="5010150"/>
        </p:xfrm>
        <a:graphic>
          <a:graphicData uri="http://schemas.openxmlformats.org/presentationml/2006/ole">
            <mc:AlternateContent xmlns:mc="http://schemas.openxmlformats.org/markup-compatibility/2006">
              <mc:Choice xmlns:v="urn:schemas-microsoft-com:vml" Requires="v">
                <p:oleObj name="Worksheet" r:id="rId5" imgW="11262431" imgH="5981731" progId="Excel.Sheet.12">
                  <p:embed/>
                </p:oleObj>
              </mc:Choice>
              <mc:Fallback>
                <p:oleObj name="Worksheet" r:id="rId5" imgW="11262431" imgH="5981731" progId="Excel.Sheet.12">
                  <p:embed/>
                  <p:pic>
                    <p:nvPicPr>
                      <p:cNvPr id="1079" name="オブジェクト 3"/>
                      <p:cNvPicPr>
                        <a:picLocks noChangeAspect="1"/>
                      </p:cNvPicPr>
                      <p:nvPr/>
                    </p:nvPicPr>
                    <p:blipFill>
                      <a:blip r:embed="rId6"/>
                      <a:stretch>
                        <a:fillRect/>
                      </a:stretch>
                    </p:blipFill>
                    <p:spPr>
                      <a:xfrm>
                        <a:off x="107504" y="1804988"/>
                        <a:ext cx="9432925" cy="5010150"/>
                      </a:xfrm>
                      <a:prstGeom prst="rect">
                        <a:avLst/>
                      </a:prstGeom>
                    </p:spPr>
                  </p:pic>
                </p:oleObj>
              </mc:Fallback>
            </mc:AlternateContent>
          </a:graphicData>
        </a:graphic>
      </p:graphicFrame>
      <p:sp>
        <p:nvSpPr>
          <p:cNvPr id="1080" name="テキスト ボックス 3"/>
          <p:cNvSpPr txBox="1"/>
          <p:nvPr/>
        </p:nvSpPr>
        <p:spPr>
          <a:xfrm>
            <a:off x="-26168" y="1404878"/>
            <a:ext cx="8712968" cy="400110"/>
          </a:xfrm>
          <a:prstGeom prst="rect">
            <a:avLst/>
          </a:prstGeom>
          <a:noFill/>
        </p:spPr>
        <p:txBody>
          <a:bodyPr wrap="square" rtlCol="0">
            <a:spAutoFit/>
          </a:bodyPr>
          <a:lstStyle/>
          <a:p>
            <a:pPr marL="457200" algn="just"/>
            <a:r>
              <a:rPr kumimoji="1" lang="en-US" altLang="ja-JP" sz="2000" dirty="0"/>
              <a:t>【</a:t>
            </a:r>
            <a:r>
              <a:rPr kumimoji="1" lang="ja-JP" altLang="en-US" sz="2000" dirty="0"/>
              <a:t>例</a:t>
            </a:r>
            <a:r>
              <a:rPr kumimoji="1" lang="en-US" altLang="ja-JP" sz="2000" dirty="0"/>
              <a:t>】</a:t>
            </a:r>
            <a:r>
              <a:rPr kumimoji="1" lang="ja-JP" altLang="en-US" sz="2000" dirty="0"/>
              <a:t>定員</a:t>
            </a:r>
            <a:r>
              <a:rPr kumimoji="1" lang="en-US" altLang="ja-JP" sz="2000" dirty="0"/>
              <a:t>5</a:t>
            </a:r>
            <a:r>
              <a:rPr kumimoji="1" lang="ja-JP" altLang="en-US" sz="2000" dirty="0"/>
              <a:t>名の</a:t>
            </a:r>
            <a:r>
              <a:rPr kumimoji="1" lang="en-US" altLang="ja-JP" sz="2000" dirty="0"/>
              <a:t>GH</a:t>
            </a:r>
            <a:r>
              <a:rPr kumimoji="1" lang="ja-JP" altLang="en-US" sz="2000" dirty="0"/>
              <a:t>を開所し</a:t>
            </a:r>
            <a:r>
              <a:rPr lang="ja-JP" altLang="en-US" sz="2000" dirty="0"/>
              <a:t>、</a:t>
            </a:r>
            <a:r>
              <a:rPr kumimoji="1" lang="en-US" altLang="ja-JP" sz="2000" dirty="0"/>
              <a:t>4</a:t>
            </a:r>
            <a:r>
              <a:rPr kumimoji="1" lang="ja-JP" altLang="en-US" sz="2000" dirty="0"/>
              <a:t>名定員、</a:t>
            </a:r>
            <a:r>
              <a:rPr kumimoji="1" lang="en-US" altLang="ja-JP" sz="2000" dirty="0"/>
              <a:t>3</a:t>
            </a:r>
            <a:r>
              <a:rPr kumimoji="1" lang="ja-JP" altLang="en-US" sz="2000" dirty="0"/>
              <a:t>名定員の住居を追加した場合</a:t>
            </a:r>
          </a:p>
        </p:txBody>
      </p:sp>
      <p:pic>
        <p:nvPicPr>
          <p:cNvPr id="4" name="オーディオ 3">
            <a:hlinkClick r:id="" action="ppaction://media"/>
            <a:extLst>
              <a:ext uri="{FF2B5EF4-FFF2-40B4-BE49-F238E27FC236}">
                <a16:creationId xmlns:a16="http://schemas.microsoft.com/office/drawing/2014/main" id="{CDFE6578-EE28-1C81-F721-3A8BFA571B4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762135370"/>
      </p:ext>
    </p:extLst>
  </p:cSld>
  <p:clrMapOvr>
    <a:masterClrMapping/>
  </p:clrMapOvr>
  <mc:AlternateContent xmlns:mc="http://schemas.openxmlformats.org/markup-compatibility/2006" xmlns:p14="http://schemas.microsoft.com/office/powerpoint/2010/main">
    <mc:Choice Requires="p14">
      <p:transition spd="slow" p14:dur="2000" advTm="103429"/>
    </mc:Choice>
    <mc:Fallback xmlns="">
      <p:transition spd="slow" advTm="103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タイトル 1"/>
          <p:cNvSpPr>
            <a:spLocks noGrp="1"/>
          </p:cNvSpPr>
          <p:nvPr>
            <p:ph type="title"/>
          </p:nvPr>
        </p:nvSpPr>
        <p:spPr>
          <a:xfrm>
            <a:off x="457200" y="274638"/>
            <a:ext cx="8229600" cy="1143000"/>
          </a:xfrm>
        </p:spPr>
        <p:txBody>
          <a:bodyPr>
            <a:normAutofit/>
          </a:bodyPr>
          <a:lstStyle/>
          <a:p>
            <a:r>
              <a:rPr lang="ja-JP" altLang="en-US" dirty="0"/>
              <a:t>　日中支援加算について</a:t>
            </a:r>
          </a:p>
        </p:txBody>
      </p:sp>
      <p:sp>
        <p:nvSpPr>
          <p:cNvPr id="1079" name="テキスト ボックス 6"/>
          <p:cNvSpPr txBox="1">
            <a:spLocks noChangeAspect="1"/>
          </p:cNvSpPr>
          <p:nvPr/>
        </p:nvSpPr>
        <p:spPr>
          <a:xfrm>
            <a:off x="683568" y="1997839"/>
            <a:ext cx="7848872" cy="3046988"/>
          </a:xfrm>
          <a:prstGeom prst="rect">
            <a:avLst/>
          </a:prstGeom>
          <a:noFill/>
        </p:spPr>
        <p:txBody>
          <a:bodyPr wrap="square">
            <a:spAutoFit/>
          </a:bodyPr>
          <a:lstStyle/>
          <a:p>
            <a:r>
              <a:rPr lang="en-US" altLang="ja-JP" sz="2400" dirty="0"/>
              <a:t>【</a:t>
            </a:r>
            <a:r>
              <a:rPr lang="ja-JP" altLang="en-US" sz="2400" dirty="0"/>
              <a:t>日中支援加算</a:t>
            </a:r>
            <a:r>
              <a:rPr lang="en-US" altLang="ja-JP" sz="2400" dirty="0"/>
              <a:t>】</a:t>
            </a:r>
          </a:p>
          <a:p>
            <a:r>
              <a:rPr lang="ja-JP" altLang="en-US" sz="2400" dirty="0">
                <a:latin typeface="ＭＳ ゴシック" panose="020B0609070205080204" pitchFamily="49" charset="-128"/>
                <a:ea typeface="ＭＳ ゴシック" panose="020B0609070205080204" pitchFamily="49" charset="-128"/>
              </a:rPr>
              <a:t>・指定共同生活援助事業所又は外部サービス利用型指定共同生活援助事業所が、</a:t>
            </a:r>
            <a:r>
              <a:rPr lang="ja-JP" altLang="en-US" sz="2400" b="1" dirty="0">
                <a:solidFill>
                  <a:srgbClr val="FF0000"/>
                </a:solidFill>
                <a:latin typeface="ＭＳ ゴシック" panose="020B0609070205080204" pitchFamily="49" charset="-128"/>
                <a:ea typeface="ＭＳ ゴシック" panose="020B0609070205080204" pitchFamily="49" charset="-128"/>
              </a:rPr>
              <a:t>個別支援計画に基づき、日中に対象利用者に対して支援を行った場合</a:t>
            </a:r>
            <a:r>
              <a:rPr lang="ja-JP" altLang="en-US" sz="2400" dirty="0">
                <a:latin typeface="ＭＳ ゴシック" panose="020B0609070205080204" pitchFamily="49" charset="-128"/>
                <a:ea typeface="ＭＳ ゴシック" panose="020B0609070205080204" pitchFamily="49" charset="-128"/>
              </a:rPr>
              <a:t>に算定できる。</a:t>
            </a:r>
            <a:endParaRPr lang="en-US" altLang="ja-JP" sz="2400" dirty="0">
              <a:latin typeface="ＭＳ ゴシック" panose="020B0609070205080204" pitchFamily="49" charset="-128"/>
              <a:ea typeface="ＭＳ ゴシック" panose="020B0609070205080204" pitchFamily="49" charset="-128"/>
            </a:endParaRPr>
          </a:p>
          <a:p>
            <a:r>
              <a:rPr lang="ja-JP" altLang="en-US" sz="2400" dirty="0">
                <a:latin typeface="ＭＳ ゴシック" panose="020B0609070205080204" pitchFamily="49" charset="-128"/>
                <a:ea typeface="ＭＳ ゴシック" panose="020B0609070205080204" pitchFamily="49" charset="-128"/>
              </a:rPr>
              <a:t>・日中支援対象者の数に応じ、</a:t>
            </a:r>
            <a:r>
              <a:rPr lang="en-US" altLang="ja-JP" sz="2400" dirty="0">
                <a:latin typeface="ＭＳ ゴシック" panose="020B0609070205080204" pitchFamily="49" charset="-128"/>
                <a:ea typeface="ＭＳ ゴシック" panose="020B0609070205080204" pitchFamily="49" charset="-128"/>
              </a:rPr>
              <a:t>1</a:t>
            </a:r>
            <a:r>
              <a:rPr lang="ja-JP" altLang="en-US" sz="2400" dirty="0">
                <a:latin typeface="ＭＳ ゴシック" panose="020B0609070205080204" pitchFamily="49" charset="-128"/>
                <a:ea typeface="ＭＳ ゴシック" panose="020B0609070205080204" pitchFamily="49" charset="-128"/>
              </a:rPr>
              <a:t>日につき所定単位数を算定する。</a:t>
            </a:r>
          </a:p>
          <a:p>
            <a:r>
              <a:rPr lang="ja-JP" altLang="en-US" sz="2400" dirty="0">
                <a:latin typeface="ＭＳ ゴシック" panose="020B0609070205080204" pitchFamily="49" charset="-128"/>
                <a:ea typeface="ＭＳ ゴシック" panose="020B0609070205080204" pitchFamily="49" charset="-128"/>
              </a:rPr>
              <a:t>・日中支援加算の区分は、（</a:t>
            </a:r>
            <a:r>
              <a:rPr lang="en-US" altLang="ja-JP" sz="2400" dirty="0">
                <a:latin typeface="ＭＳ ゴシック" panose="020B0609070205080204" pitchFamily="49" charset="-128"/>
                <a:ea typeface="ＭＳ ゴシック" panose="020B0609070205080204" pitchFamily="49" charset="-128"/>
              </a:rPr>
              <a:t>Ⅰ</a:t>
            </a:r>
            <a:r>
              <a:rPr lang="ja-JP" altLang="en-US" sz="2400" dirty="0">
                <a:latin typeface="ＭＳ ゴシック" panose="020B0609070205080204" pitchFamily="49" charset="-128"/>
                <a:ea typeface="ＭＳ ゴシック" panose="020B0609070205080204" pitchFamily="49" charset="-128"/>
              </a:rPr>
              <a:t>）（</a:t>
            </a:r>
            <a:r>
              <a:rPr lang="en-US" altLang="ja-JP" sz="2400" dirty="0">
                <a:latin typeface="ＭＳ ゴシック" panose="020B0609070205080204" pitchFamily="49" charset="-128"/>
                <a:ea typeface="ＭＳ ゴシック" panose="020B0609070205080204" pitchFamily="49" charset="-128"/>
              </a:rPr>
              <a:t>Ⅱ</a:t>
            </a:r>
            <a:r>
              <a:rPr lang="ja-JP" altLang="en-US" sz="2400" dirty="0">
                <a:latin typeface="ＭＳ ゴシック" panose="020B0609070205080204" pitchFamily="49" charset="-128"/>
                <a:ea typeface="ＭＳ ゴシック" panose="020B0609070205080204" pitchFamily="49" charset="-128"/>
              </a:rPr>
              <a:t>）と設けられており、障害支援区分によっても単位数が異なる。</a:t>
            </a:r>
          </a:p>
        </p:txBody>
      </p:sp>
      <p:pic>
        <p:nvPicPr>
          <p:cNvPr id="4" name="オーディオ 3">
            <a:hlinkClick r:id="" action="ppaction://media"/>
            <a:extLst>
              <a:ext uri="{FF2B5EF4-FFF2-40B4-BE49-F238E27FC236}">
                <a16:creationId xmlns:a16="http://schemas.microsoft.com/office/drawing/2014/main" id="{1410C963-A1F4-9344-6DBD-090788681F9F}"/>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79922614"/>
      </p:ext>
    </p:extLst>
  </p:cSld>
  <p:clrMapOvr>
    <a:masterClrMapping/>
  </p:clrMapOvr>
  <mc:AlternateContent xmlns:mc="http://schemas.openxmlformats.org/markup-compatibility/2006" xmlns:p14="http://schemas.microsoft.com/office/powerpoint/2010/main">
    <mc:Choice Requires="p14">
      <p:transition spd="slow" p14:dur="2000" advTm="40376"/>
    </mc:Choice>
    <mc:Fallback xmlns="">
      <p:transition spd="slow" advTm="40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 name="テキスト ボックス 3"/>
          <p:cNvSpPr txBox="1"/>
          <p:nvPr/>
        </p:nvSpPr>
        <p:spPr>
          <a:xfrm>
            <a:off x="459239" y="1484784"/>
            <a:ext cx="8225521" cy="5016758"/>
          </a:xfrm>
          <a:prstGeom prst="rect">
            <a:avLst/>
          </a:prstGeom>
          <a:noFill/>
        </p:spPr>
        <p:txBody>
          <a:bodyPr wrap="square" rtlCol="0">
            <a:spAutoFit/>
          </a:bodyPr>
          <a:lstStyle/>
          <a:p>
            <a:r>
              <a:rPr kumimoji="1" lang="ja-JP" altLang="en-US" sz="2000" dirty="0"/>
              <a:t>日中支援加算（</a:t>
            </a:r>
            <a:r>
              <a:rPr kumimoji="1" lang="en-US" altLang="ja-JP" sz="2000" dirty="0"/>
              <a:t>Ⅰ</a:t>
            </a:r>
            <a:r>
              <a:rPr kumimoji="1" lang="ja-JP" altLang="en-US" sz="2000" dirty="0"/>
              <a:t>）</a:t>
            </a:r>
            <a:endParaRPr kumimoji="1" lang="en-US" altLang="ja-JP" sz="2000" dirty="0"/>
          </a:p>
          <a:p>
            <a:r>
              <a:rPr lang="ja-JP" altLang="en-US" sz="2000" dirty="0"/>
              <a:t>　・対象者</a:t>
            </a:r>
            <a:endParaRPr lang="en-US" altLang="ja-JP" sz="2000" dirty="0"/>
          </a:p>
          <a:p>
            <a:r>
              <a:rPr lang="ja-JP" altLang="en-US" sz="2000" dirty="0"/>
              <a:t>　　　高齢又は重度の障害者</a:t>
            </a:r>
            <a:endParaRPr lang="en-US" altLang="ja-JP" sz="2000" dirty="0"/>
          </a:p>
          <a:p>
            <a:r>
              <a:rPr lang="ja-JP" altLang="en-US" sz="2000" dirty="0"/>
              <a:t>　　　（</a:t>
            </a:r>
            <a:r>
              <a:rPr lang="en-US" altLang="ja-JP" sz="2000" dirty="0"/>
              <a:t>65</a:t>
            </a:r>
            <a:r>
              <a:rPr lang="ja-JP" altLang="en-US" sz="2000" dirty="0"/>
              <a:t>歳以上又は障害支援区分</a:t>
            </a:r>
            <a:r>
              <a:rPr lang="en-US" altLang="ja-JP" sz="2000" dirty="0"/>
              <a:t>4</a:t>
            </a:r>
            <a:r>
              <a:rPr lang="ja-JP" altLang="en-US" sz="2000" dirty="0"/>
              <a:t>以上の障害者）</a:t>
            </a:r>
            <a:endParaRPr lang="en-US" altLang="ja-JP" sz="2000" dirty="0"/>
          </a:p>
          <a:p>
            <a:r>
              <a:rPr lang="ja-JP" altLang="en-US" sz="2000" dirty="0"/>
              <a:t>　</a:t>
            </a:r>
            <a:endParaRPr lang="en-US" altLang="ja-JP" sz="2000" dirty="0"/>
          </a:p>
          <a:p>
            <a:r>
              <a:rPr lang="ja-JP" altLang="en-US" sz="2000" dirty="0"/>
              <a:t>　・算定条件</a:t>
            </a:r>
            <a:endParaRPr lang="en-US" altLang="ja-JP" sz="2000" dirty="0"/>
          </a:p>
          <a:p>
            <a:r>
              <a:rPr lang="ja-JP" altLang="en-US" sz="2000" dirty="0"/>
              <a:t>　　（１）支援の内容について、利用者のサービス等利用計画と</a:t>
            </a:r>
            <a:endParaRPr lang="en-US" altLang="ja-JP" sz="2000" dirty="0"/>
          </a:p>
          <a:p>
            <a:r>
              <a:rPr lang="ja-JP" altLang="en-US" sz="2000" dirty="0"/>
              <a:t>　　　　整合性を図った上で、個別支援計画に位置付けをする。</a:t>
            </a:r>
            <a:endParaRPr lang="en-US" altLang="ja-JP" sz="2000" dirty="0"/>
          </a:p>
          <a:p>
            <a:r>
              <a:rPr lang="ja-JP" altLang="en-US" sz="2000" dirty="0"/>
              <a:t>　　（２）個別支援計画に位置付けをした後に、利用者に対して、</a:t>
            </a:r>
            <a:endParaRPr lang="en-US" altLang="ja-JP" sz="2000" dirty="0"/>
          </a:p>
          <a:p>
            <a:r>
              <a:rPr lang="ja-JP" altLang="en-US" sz="2000" dirty="0"/>
              <a:t>　　　　日中に支援を行う。</a:t>
            </a:r>
            <a:endParaRPr lang="en-US" altLang="ja-JP" sz="2000" dirty="0"/>
          </a:p>
          <a:p>
            <a:r>
              <a:rPr lang="ja-JP" altLang="en-US" sz="2000" dirty="0"/>
              <a:t>　　（３）指定障害福祉サービス基準に規定する生活支援員又</a:t>
            </a:r>
            <a:endParaRPr lang="en-US" altLang="ja-JP" sz="2000" dirty="0"/>
          </a:p>
          <a:p>
            <a:r>
              <a:rPr lang="ja-JP" altLang="en-US" sz="2000" dirty="0"/>
              <a:t>　　　　は世話人の員数に加えて、日中に支援を行う日中支</a:t>
            </a:r>
            <a:endParaRPr lang="en-US" altLang="ja-JP" sz="2000" dirty="0"/>
          </a:p>
          <a:p>
            <a:r>
              <a:rPr lang="ja-JP" altLang="en-US" sz="2000" dirty="0"/>
              <a:t>　　　　援事業者を加配する。</a:t>
            </a:r>
            <a:endParaRPr lang="en-US" altLang="ja-JP" sz="2000" dirty="0"/>
          </a:p>
          <a:p>
            <a:r>
              <a:rPr lang="ja-JP" altLang="en-US" sz="2000" dirty="0"/>
              <a:t>　・「日曜日、土曜日又は国民の祝日に関する法律」に規定する休日は、算　　定することができない</a:t>
            </a:r>
          </a:p>
          <a:p>
            <a:endParaRPr lang="en-US" altLang="ja-JP" sz="2000" dirty="0"/>
          </a:p>
        </p:txBody>
      </p:sp>
      <p:sp>
        <p:nvSpPr>
          <p:cNvPr id="1086" name="タイトル 1"/>
          <p:cNvSpPr txBox="1"/>
          <p:nvPr/>
        </p:nvSpPr>
        <p:spPr>
          <a:xfrm>
            <a:off x="179512" y="18864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t>日中支援加算について</a:t>
            </a:r>
          </a:p>
        </p:txBody>
      </p:sp>
      <p:pic>
        <p:nvPicPr>
          <p:cNvPr id="4" name="オーディオ 3">
            <a:hlinkClick r:id="" action="ppaction://media"/>
            <a:extLst>
              <a:ext uri="{FF2B5EF4-FFF2-40B4-BE49-F238E27FC236}">
                <a16:creationId xmlns:a16="http://schemas.microsoft.com/office/drawing/2014/main" id="{2EF1FD24-ACD4-4B5B-8037-E42FDFE3577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798701221"/>
      </p:ext>
    </p:extLst>
  </p:cSld>
  <p:clrMapOvr>
    <a:masterClrMapping/>
  </p:clrMapOvr>
  <mc:AlternateContent xmlns:mc="http://schemas.openxmlformats.org/markup-compatibility/2006" xmlns:p14="http://schemas.microsoft.com/office/powerpoint/2010/main">
    <mc:Choice Requires="p14">
      <p:transition spd="slow" p14:dur="2000" advTm="24419"/>
    </mc:Choice>
    <mc:Fallback xmlns="">
      <p:transition spd="slow" advTm="244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2" name="テキスト ボックス 3"/>
          <p:cNvSpPr txBox="1"/>
          <p:nvPr/>
        </p:nvSpPr>
        <p:spPr>
          <a:xfrm>
            <a:off x="290072" y="1155329"/>
            <a:ext cx="8684760" cy="2862322"/>
          </a:xfrm>
          <a:prstGeom prst="rect">
            <a:avLst/>
          </a:prstGeom>
          <a:noFill/>
        </p:spPr>
        <p:txBody>
          <a:bodyPr wrap="square" rtlCol="0">
            <a:spAutoFit/>
          </a:bodyPr>
          <a:lstStyle/>
          <a:p>
            <a:r>
              <a:rPr kumimoji="1" lang="ja-JP" altLang="en-US" dirty="0"/>
              <a:t>日中支援加算（</a:t>
            </a:r>
            <a:r>
              <a:rPr lang="en-US" altLang="ja-JP" dirty="0"/>
              <a:t>Ⅱ</a:t>
            </a:r>
            <a:r>
              <a:rPr kumimoji="1" lang="ja-JP" altLang="en-US" dirty="0"/>
              <a:t>）</a:t>
            </a:r>
            <a:endParaRPr kumimoji="1" lang="en-US" altLang="ja-JP" dirty="0"/>
          </a:p>
          <a:p>
            <a:r>
              <a:rPr lang="ja-JP" altLang="en-US" dirty="0"/>
              <a:t>　　・対象者</a:t>
            </a:r>
            <a:endParaRPr lang="en-US" altLang="ja-JP" dirty="0"/>
          </a:p>
          <a:p>
            <a:r>
              <a:rPr lang="ja-JP" altLang="en-US" dirty="0"/>
              <a:t>　　（</a:t>
            </a:r>
            <a:r>
              <a:rPr lang="en-US" altLang="ja-JP" dirty="0"/>
              <a:t>1</a:t>
            </a:r>
            <a:r>
              <a:rPr lang="ja-JP" altLang="en-US" dirty="0"/>
              <a:t>）日中活動サービス利用者</a:t>
            </a:r>
            <a:endParaRPr lang="en-US" altLang="ja-JP" dirty="0"/>
          </a:p>
          <a:p>
            <a:r>
              <a:rPr lang="ja-JP" altLang="en-US" dirty="0"/>
              <a:t>　　（</a:t>
            </a:r>
            <a:r>
              <a:rPr lang="en-US" altLang="ja-JP" dirty="0"/>
              <a:t>2</a:t>
            </a:r>
            <a:r>
              <a:rPr lang="ja-JP" altLang="en-US" dirty="0"/>
              <a:t>）サービス等利用計画及び個別支援計画に位置付けて計画的に地域活動</a:t>
            </a:r>
            <a:endParaRPr lang="en-US" altLang="ja-JP" dirty="0"/>
          </a:p>
          <a:p>
            <a:r>
              <a:rPr lang="ja-JP" altLang="en-US" dirty="0"/>
              <a:t>　　　支援センター、介護保険サービス、精神科デイ・ケア等利用者</a:t>
            </a:r>
            <a:endParaRPr lang="en-US" altLang="ja-JP" dirty="0"/>
          </a:p>
          <a:p>
            <a:r>
              <a:rPr lang="ja-JP" altLang="en-US" dirty="0"/>
              <a:t>　　（</a:t>
            </a:r>
            <a:r>
              <a:rPr lang="en-US" altLang="ja-JP" dirty="0"/>
              <a:t>3</a:t>
            </a:r>
            <a:r>
              <a:rPr lang="ja-JP" altLang="en-US" dirty="0"/>
              <a:t>）就労している利用者</a:t>
            </a:r>
            <a:endParaRPr lang="en-US" altLang="ja-JP" dirty="0"/>
          </a:p>
          <a:p>
            <a:r>
              <a:rPr lang="ja-JP" altLang="en-US" dirty="0"/>
              <a:t>　</a:t>
            </a:r>
            <a:endParaRPr lang="en-US" altLang="ja-JP" dirty="0"/>
          </a:p>
          <a:p>
            <a:r>
              <a:rPr lang="ja-JP" altLang="en-US" dirty="0"/>
              <a:t>　　・算定できる日</a:t>
            </a:r>
            <a:endParaRPr lang="en-US" altLang="ja-JP" dirty="0"/>
          </a:p>
          <a:p>
            <a:r>
              <a:rPr lang="ja-JP" altLang="en-US" dirty="0"/>
              <a:t>　　（</a:t>
            </a:r>
            <a:r>
              <a:rPr lang="en-US" altLang="ja-JP" dirty="0"/>
              <a:t>1</a:t>
            </a:r>
            <a:r>
              <a:rPr lang="ja-JP" altLang="en-US" dirty="0"/>
              <a:t>）（</a:t>
            </a:r>
            <a:r>
              <a:rPr lang="en-US" altLang="ja-JP" dirty="0"/>
              <a:t>2</a:t>
            </a:r>
            <a:r>
              <a:rPr lang="ja-JP" altLang="en-US" dirty="0"/>
              <a:t>）（</a:t>
            </a:r>
            <a:r>
              <a:rPr lang="en-US" altLang="ja-JP" dirty="0"/>
              <a:t>3</a:t>
            </a:r>
            <a:r>
              <a:rPr lang="ja-JP" altLang="en-US" dirty="0"/>
              <a:t>）の利用者がサービス等を利用することとなっていた予定日に、利用</a:t>
            </a:r>
            <a:endParaRPr lang="en-US" altLang="ja-JP" dirty="0"/>
          </a:p>
          <a:p>
            <a:r>
              <a:rPr lang="ja-JP" altLang="en-US" dirty="0"/>
              <a:t>　　　することができなかった日</a:t>
            </a:r>
            <a:endParaRPr lang="en-US" altLang="ja-JP" dirty="0"/>
          </a:p>
        </p:txBody>
      </p:sp>
      <p:sp>
        <p:nvSpPr>
          <p:cNvPr id="1093" name="タイトル 1"/>
          <p:cNvSpPr txBox="1"/>
          <p:nvPr/>
        </p:nvSpPr>
        <p:spPr>
          <a:xfrm>
            <a:off x="179512" y="188640"/>
            <a:ext cx="822960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t>日中支援加算について</a:t>
            </a:r>
          </a:p>
        </p:txBody>
      </p:sp>
      <p:sp>
        <p:nvSpPr>
          <p:cNvPr id="1094" name="テキスト ボックス 1"/>
          <p:cNvSpPr txBox="1"/>
          <p:nvPr/>
        </p:nvSpPr>
        <p:spPr>
          <a:xfrm>
            <a:off x="259578" y="4149080"/>
            <a:ext cx="8865289" cy="2031325"/>
          </a:xfrm>
          <a:prstGeom prst="rect">
            <a:avLst/>
          </a:prstGeom>
          <a:noFill/>
        </p:spPr>
        <p:txBody>
          <a:bodyPr wrap="square" rtlCol="0">
            <a:spAutoFit/>
          </a:bodyPr>
          <a:lstStyle/>
          <a:p>
            <a:r>
              <a:rPr lang="ja-JP" altLang="en-US" dirty="0"/>
              <a:t>　　・算定条件</a:t>
            </a:r>
            <a:endParaRPr lang="en-US" altLang="ja-JP" dirty="0"/>
          </a:p>
          <a:p>
            <a:r>
              <a:rPr lang="ja-JP" altLang="en-US" dirty="0"/>
              <a:t>　　 （</a:t>
            </a:r>
            <a:r>
              <a:rPr lang="en-US" altLang="ja-JP" dirty="0"/>
              <a:t>1</a:t>
            </a:r>
            <a:r>
              <a:rPr lang="ja-JP" altLang="en-US" dirty="0"/>
              <a:t>）日中活動サービス事業所等との十分な連携を図り、支援の内容につい</a:t>
            </a:r>
            <a:endParaRPr lang="en-US" altLang="ja-JP" dirty="0"/>
          </a:p>
          <a:p>
            <a:r>
              <a:rPr lang="ja-JP" altLang="en-US" dirty="0"/>
              <a:t>　　　　　て、利用者のサービス等利用計画と整合性を図った上で、個別支援計画</a:t>
            </a:r>
            <a:endParaRPr lang="en-US" altLang="ja-JP" dirty="0"/>
          </a:p>
          <a:p>
            <a:r>
              <a:rPr lang="ja-JP" altLang="en-US" dirty="0"/>
              <a:t>　　　　　に位置付けをする。</a:t>
            </a:r>
            <a:endParaRPr lang="en-US" altLang="ja-JP" dirty="0"/>
          </a:p>
          <a:p>
            <a:r>
              <a:rPr lang="ja-JP" altLang="en-US" dirty="0"/>
              <a:t>　    （</a:t>
            </a:r>
            <a:r>
              <a:rPr lang="en-US" altLang="ja-JP" dirty="0"/>
              <a:t>2</a:t>
            </a:r>
            <a:r>
              <a:rPr lang="ja-JP" altLang="en-US" dirty="0"/>
              <a:t>）個別支援計画に位置付けをした後に、利用者に対して日中に支援を行う。</a:t>
            </a:r>
            <a:endParaRPr lang="en-US" altLang="ja-JP" dirty="0"/>
          </a:p>
          <a:p>
            <a:r>
              <a:rPr lang="ja-JP" altLang="en-US" dirty="0"/>
              <a:t>　　 （</a:t>
            </a:r>
            <a:r>
              <a:rPr lang="en-US" altLang="ja-JP" dirty="0"/>
              <a:t>3</a:t>
            </a:r>
            <a:r>
              <a:rPr lang="ja-JP" altLang="en-US" dirty="0"/>
              <a:t>）指定障害福祉サービス基準に規定する生活支援員又は世話人の員数</a:t>
            </a:r>
            <a:endParaRPr lang="en-US" altLang="ja-JP" dirty="0"/>
          </a:p>
          <a:p>
            <a:r>
              <a:rPr lang="ja-JP" altLang="en-US" dirty="0"/>
              <a:t>　　　　　に加えて、日中に支援を行う日中支援従事者を加配する。</a:t>
            </a:r>
            <a:endParaRPr lang="en-US" altLang="ja-JP" dirty="0"/>
          </a:p>
        </p:txBody>
      </p:sp>
      <p:pic>
        <p:nvPicPr>
          <p:cNvPr id="4" name="オーディオ 3">
            <a:hlinkClick r:id="" action="ppaction://media"/>
            <a:extLst>
              <a:ext uri="{FF2B5EF4-FFF2-40B4-BE49-F238E27FC236}">
                <a16:creationId xmlns:a16="http://schemas.microsoft.com/office/drawing/2014/main" id="{6AA9F181-F3F6-284C-3630-DF68C9D37A9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430579701"/>
      </p:ext>
    </p:extLst>
  </p:cSld>
  <p:clrMapOvr>
    <a:masterClrMapping/>
  </p:clrMapOvr>
  <mc:AlternateContent xmlns:mc="http://schemas.openxmlformats.org/markup-compatibility/2006" xmlns:p14="http://schemas.microsoft.com/office/powerpoint/2010/main">
    <mc:Choice Requires="p14">
      <p:transition spd="slow" p14:dur="2000" advTm="71331"/>
    </mc:Choice>
    <mc:Fallback xmlns="">
      <p:transition spd="slow" advTm="713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 name="テキスト ボックス 4"/>
          <p:cNvSpPr txBox="1"/>
          <p:nvPr/>
        </p:nvSpPr>
        <p:spPr>
          <a:xfrm>
            <a:off x="539552" y="2274838"/>
            <a:ext cx="7869560" cy="2308324"/>
          </a:xfrm>
          <a:prstGeom prst="rect">
            <a:avLst/>
          </a:prstGeom>
          <a:noFill/>
        </p:spPr>
        <p:txBody>
          <a:bodyPr wrap="square" rtlCol="0">
            <a:spAutoFit/>
          </a:bodyPr>
          <a:lstStyle/>
          <a:p>
            <a:r>
              <a:rPr lang="en-US" altLang="ja-JP" sz="2400" dirty="0"/>
              <a:t>【</a:t>
            </a:r>
            <a:r>
              <a:rPr lang="ja-JP" altLang="en-US" sz="2400" dirty="0"/>
              <a:t>注意事項</a:t>
            </a:r>
            <a:r>
              <a:rPr lang="en-US" altLang="ja-JP" sz="2400" dirty="0"/>
              <a:t>】</a:t>
            </a:r>
          </a:p>
          <a:p>
            <a:endParaRPr lang="en-US" altLang="ja-JP" sz="2400" dirty="0"/>
          </a:p>
          <a:p>
            <a:r>
              <a:rPr kumimoji="1" lang="ja-JP" altLang="en-US" sz="2400" dirty="0"/>
              <a:t>・日中支援従事者（世話人、生活支援員等</a:t>
            </a:r>
            <a:r>
              <a:rPr lang="ja-JP" altLang="en-US" sz="2400" dirty="0"/>
              <a:t>）</a:t>
            </a:r>
            <a:r>
              <a:rPr kumimoji="1" lang="ja-JP" altLang="en-US" sz="2400" dirty="0"/>
              <a:t>が勤務した時間は、共同生活援助の人員基準及び人員配置体制加算を算定するするための時間には含めてはならない。</a:t>
            </a:r>
            <a:endParaRPr kumimoji="1" lang="en-US" altLang="ja-JP" sz="2400" dirty="0"/>
          </a:p>
          <a:p>
            <a:endParaRPr kumimoji="1" lang="en-US" altLang="ja-JP" sz="2400" dirty="0"/>
          </a:p>
        </p:txBody>
      </p:sp>
      <p:sp>
        <p:nvSpPr>
          <p:cNvPr id="1101" name="タイトル 1"/>
          <p:cNvSpPr txBox="1"/>
          <p:nvPr/>
        </p:nvSpPr>
        <p:spPr>
          <a:xfrm>
            <a:off x="539552" y="188640"/>
            <a:ext cx="7869560" cy="1143000"/>
          </a:xfrm>
          <a:prstGeom prst="rect">
            <a:avLst/>
          </a:prstGeom>
        </p:spPr>
        <p:txBody>
          <a:bodyPr vert="horz" lIns="91440" tIns="45720" rIns="91440" bIns="45720" rtlCol="0" anchor="ctr">
            <a:normAutofit fontScale="975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dirty="0"/>
              <a:t>日中支援加算について</a:t>
            </a:r>
          </a:p>
        </p:txBody>
      </p:sp>
      <p:pic>
        <p:nvPicPr>
          <p:cNvPr id="4" name="オーディオ 3">
            <a:hlinkClick r:id="" action="ppaction://media"/>
            <a:extLst>
              <a:ext uri="{FF2B5EF4-FFF2-40B4-BE49-F238E27FC236}">
                <a16:creationId xmlns:a16="http://schemas.microsoft.com/office/drawing/2014/main" id="{E89C6B95-AAF9-C0EF-606C-87ACFBF2D5CE}"/>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092205081"/>
      </p:ext>
    </p:extLst>
  </p:cSld>
  <p:clrMapOvr>
    <a:masterClrMapping/>
  </p:clrMapOvr>
  <mc:AlternateContent xmlns:mc="http://schemas.openxmlformats.org/markup-compatibility/2006" xmlns:p14="http://schemas.microsoft.com/office/powerpoint/2010/main">
    <mc:Choice Requires="p14">
      <p:transition spd="slow" p14:dur="2000" advTm="21880"/>
    </mc:Choice>
    <mc:Fallback xmlns="">
      <p:transition spd="slow" advTm="218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タイトル 1"/>
          <p:cNvSpPr>
            <a:spLocks noGrp="1"/>
          </p:cNvSpPr>
          <p:nvPr>
            <p:ph type="title"/>
          </p:nvPr>
        </p:nvSpPr>
        <p:spPr>
          <a:xfrm>
            <a:off x="251520" y="200497"/>
            <a:ext cx="8640960" cy="994122"/>
          </a:xfrm>
        </p:spPr>
        <p:txBody>
          <a:bodyPr>
            <a:normAutofit/>
          </a:bodyPr>
          <a:lstStyle/>
          <a:p>
            <a:r>
              <a:rPr lang="ja-JP" altLang="en-US" sz="4000" dirty="0">
                <a:solidFill>
                  <a:srgbClr val="222222"/>
                </a:solidFill>
                <a:latin typeface="OT-HiraginoUDSansStdN-W5"/>
              </a:rPr>
              <a:t>地域連携推進会議について</a:t>
            </a:r>
            <a:endParaRPr kumimoji="1" lang="ja-JP" altLang="en-US" sz="4000" dirty="0"/>
          </a:p>
        </p:txBody>
      </p:sp>
      <p:sp>
        <p:nvSpPr>
          <p:cNvPr id="1088" name="コンテンツ プレースホルダー 2"/>
          <p:cNvSpPr txBox="1"/>
          <p:nvPr/>
        </p:nvSpPr>
        <p:spPr>
          <a:xfrm>
            <a:off x="251520" y="1268760"/>
            <a:ext cx="8640960" cy="5112568"/>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gn="l">
              <a:buNone/>
            </a:pPr>
            <a:r>
              <a:rPr lang="ja-JP" altLang="en-US" sz="2500" dirty="0">
                <a:solidFill>
                  <a:srgbClr val="222222"/>
                </a:solidFill>
                <a:latin typeface="+mn-ea"/>
              </a:rPr>
              <a:t>≪地域連携推進会議とは≫</a:t>
            </a:r>
            <a:endParaRPr lang="en-US" altLang="ja-JP" sz="2500" dirty="0">
              <a:solidFill>
                <a:srgbClr val="222222"/>
              </a:solidFill>
              <a:latin typeface="+mn-ea"/>
            </a:endParaRPr>
          </a:p>
          <a:p>
            <a:pPr marL="0" indent="0" algn="l">
              <a:buNone/>
            </a:pPr>
            <a:endParaRPr lang="en-US" altLang="ja-JP" sz="800" dirty="0">
              <a:solidFill>
                <a:srgbClr val="222222"/>
              </a:solidFill>
              <a:latin typeface="+mn-ea"/>
            </a:endParaRPr>
          </a:p>
          <a:p>
            <a:pPr algn="l">
              <a:buFont typeface="Wingdings" panose="05000000000000000000" pitchFamily="2" charset="2"/>
              <a:buChar char="Ø"/>
            </a:pPr>
            <a:r>
              <a:rPr lang="ja-JP" altLang="en-US" sz="2500" b="0" i="0" dirty="0">
                <a:solidFill>
                  <a:srgbClr val="222222"/>
                </a:solidFill>
                <a:effectLst/>
                <a:latin typeface="+mn-ea"/>
              </a:rPr>
              <a:t>地域連携推進会議とは、利用者、利用者家族、地域の関係者、福祉等に知見のある者などにより構成される協議会で、以下の</a:t>
            </a:r>
            <a:r>
              <a:rPr lang="en-US" altLang="ja-JP" sz="2500" b="0" i="0" dirty="0">
                <a:solidFill>
                  <a:srgbClr val="222222"/>
                </a:solidFill>
                <a:effectLst/>
                <a:latin typeface="+mn-ea"/>
              </a:rPr>
              <a:t>4</a:t>
            </a:r>
            <a:r>
              <a:rPr lang="ja-JP" altLang="en-US" sz="2500" b="0" i="0" dirty="0">
                <a:solidFill>
                  <a:srgbClr val="222222"/>
                </a:solidFill>
                <a:effectLst/>
                <a:latin typeface="+mn-ea"/>
              </a:rPr>
              <a:t>点の目的を達成するために開催される会議です。</a:t>
            </a:r>
          </a:p>
          <a:p>
            <a:pPr marL="720000" algn="l">
              <a:buFont typeface="+mj-lt"/>
              <a:buAutoNum type="arabicPeriod"/>
            </a:pPr>
            <a:r>
              <a:rPr lang="ja-JP" altLang="en-US" sz="2500" b="0" i="0" dirty="0">
                <a:solidFill>
                  <a:srgbClr val="222222"/>
                </a:solidFill>
                <a:effectLst/>
                <a:latin typeface="+mn-ea"/>
              </a:rPr>
              <a:t>地域との関係づくり</a:t>
            </a:r>
          </a:p>
          <a:p>
            <a:pPr marL="720000" algn="l">
              <a:buFont typeface="+mj-lt"/>
              <a:buAutoNum type="arabicPeriod"/>
            </a:pPr>
            <a:r>
              <a:rPr lang="ja-JP" altLang="en-US" sz="2500" b="0" i="0" dirty="0">
                <a:solidFill>
                  <a:srgbClr val="222222"/>
                </a:solidFill>
                <a:effectLst/>
                <a:latin typeface="+mn-ea"/>
              </a:rPr>
              <a:t>施設への理解促進</a:t>
            </a:r>
          </a:p>
          <a:p>
            <a:pPr marL="720000" algn="l">
              <a:buFont typeface="+mj-lt"/>
              <a:buAutoNum type="arabicPeriod"/>
            </a:pPr>
            <a:r>
              <a:rPr lang="ja-JP" altLang="en-US" sz="2500" b="0" i="0" dirty="0">
                <a:solidFill>
                  <a:srgbClr val="222222"/>
                </a:solidFill>
                <a:effectLst/>
                <a:latin typeface="+mn-ea"/>
              </a:rPr>
              <a:t>施設やサービスへの透明性・質の確保</a:t>
            </a:r>
          </a:p>
          <a:p>
            <a:pPr marL="720000" algn="l">
              <a:buFont typeface="+mj-lt"/>
              <a:buAutoNum type="arabicPeriod"/>
            </a:pPr>
            <a:r>
              <a:rPr lang="ja-JP" altLang="en-US" sz="2500" b="0" i="0" dirty="0">
                <a:solidFill>
                  <a:srgbClr val="222222"/>
                </a:solidFill>
                <a:effectLst/>
                <a:latin typeface="+mn-ea"/>
              </a:rPr>
              <a:t>利用者の権利擁護</a:t>
            </a:r>
            <a:endParaRPr lang="en-US" altLang="ja-JP" sz="2500" dirty="0">
              <a:solidFill>
                <a:srgbClr val="222222"/>
              </a:solidFill>
              <a:latin typeface="+mn-ea"/>
            </a:endParaRPr>
          </a:p>
          <a:p>
            <a:pPr marL="377100" indent="0" algn="l">
              <a:buNone/>
            </a:pPr>
            <a:endParaRPr lang="ja-JP" altLang="en-US" sz="800" b="0" i="0" dirty="0">
              <a:solidFill>
                <a:srgbClr val="222222"/>
              </a:solidFill>
              <a:effectLst/>
              <a:latin typeface="+mn-ea"/>
            </a:endParaRPr>
          </a:p>
          <a:p>
            <a:pPr>
              <a:buFont typeface="Wingdings" panose="05000000000000000000" pitchFamily="2" charset="2"/>
              <a:buChar char="Ø"/>
            </a:pPr>
            <a:r>
              <a:rPr lang="ja-JP" altLang="en-US" sz="2500" b="0" i="0" dirty="0">
                <a:solidFill>
                  <a:srgbClr val="222222"/>
                </a:solidFill>
                <a:effectLst/>
                <a:latin typeface="+mn-ea"/>
              </a:rPr>
              <a:t>おおむね</a:t>
            </a:r>
            <a:r>
              <a:rPr lang="en-US" altLang="ja-JP" sz="2500" b="0" i="0" dirty="0">
                <a:solidFill>
                  <a:srgbClr val="222222"/>
                </a:solidFill>
                <a:effectLst/>
                <a:latin typeface="+mn-ea"/>
              </a:rPr>
              <a:t>1</a:t>
            </a:r>
            <a:r>
              <a:rPr lang="ja-JP" altLang="en-US" sz="2500" b="0" i="0" dirty="0">
                <a:solidFill>
                  <a:srgbClr val="222222"/>
                </a:solidFill>
                <a:effectLst/>
                <a:latin typeface="+mn-ea"/>
              </a:rPr>
              <a:t>年に</a:t>
            </a:r>
            <a:r>
              <a:rPr lang="en-US" altLang="ja-JP" sz="2500" b="0" i="0" dirty="0">
                <a:solidFill>
                  <a:srgbClr val="222222"/>
                </a:solidFill>
                <a:effectLst/>
                <a:latin typeface="+mn-ea"/>
              </a:rPr>
              <a:t>1</a:t>
            </a:r>
            <a:r>
              <a:rPr lang="ja-JP" altLang="en-US" sz="2500" b="0" i="0" dirty="0">
                <a:solidFill>
                  <a:srgbClr val="222222"/>
                </a:solidFill>
                <a:effectLst/>
                <a:latin typeface="+mn-ea"/>
              </a:rPr>
              <a:t>回以上地域連携推進会議を開催し、会議とは別の日に、会議構成員による施設見学をおおむね</a:t>
            </a:r>
            <a:r>
              <a:rPr lang="en-US" altLang="ja-JP" sz="2500" b="0" i="0" dirty="0">
                <a:solidFill>
                  <a:srgbClr val="222222"/>
                </a:solidFill>
                <a:effectLst/>
                <a:latin typeface="+mn-ea"/>
              </a:rPr>
              <a:t>1</a:t>
            </a:r>
            <a:r>
              <a:rPr lang="ja-JP" altLang="en-US" sz="2500" b="0" i="0" dirty="0">
                <a:solidFill>
                  <a:srgbClr val="222222"/>
                </a:solidFill>
                <a:effectLst/>
                <a:latin typeface="+mn-ea"/>
              </a:rPr>
              <a:t>年に</a:t>
            </a:r>
            <a:r>
              <a:rPr lang="en-US" altLang="ja-JP" sz="2500" b="0" i="0" dirty="0">
                <a:solidFill>
                  <a:srgbClr val="222222"/>
                </a:solidFill>
                <a:effectLst/>
                <a:latin typeface="+mn-ea"/>
              </a:rPr>
              <a:t>1</a:t>
            </a:r>
            <a:r>
              <a:rPr lang="ja-JP" altLang="en-US" sz="2500" b="0" i="0" dirty="0">
                <a:solidFill>
                  <a:srgbClr val="222222"/>
                </a:solidFill>
                <a:effectLst/>
                <a:latin typeface="+mn-ea"/>
              </a:rPr>
              <a:t>回以上設けます。</a:t>
            </a:r>
          </a:p>
          <a:p>
            <a:pPr marL="0" indent="0">
              <a:buNone/>
            </a:pPr>
            <a:endParaRPr lang="ja-JP" altLang="en-US" sz="2800" dirty="0">
              <a:solidFill>
                <a:srgbClr val="222222"/>
              </a:solidFill>
              <a:latin typeface="+mn-ea"/>
            </a:endParaRPr>
          </a:p>
        </p:txBody>
      </p:sp>
      <p:pic>
        <p:nvPicPr>
          <p:cNvPr id="9" name="オーディオ 8">
            <a:hlinkClick r:id="" action="ppaction://media"/>
            <a:extLst>
              <a:ext uri="{FF2B5EF4-FFF2-40B4-BE49-F238E27FC236}">
                <a16:creationId xmlns:a16="http://schemas.microsoft.com/office/drawing/2014/main" id="{7D69346D-1460-DC73-D324-EB6CCBD7F23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947854355"/>
      </p:ext>
    </p:extLst>
  </p:cSld>
  <p:clrMapOvr>
    <a:masterClrMapping/>
  </p:clrMapOvr>
  <mc:AlternateContent xmlns:mc="http://schemas.openxmlformats.org/markup-compatibility/2006" xmlns:p14="http://schemas.microsoft.com/office/powerpoint/2010/main">
    <mc:Choice Requires="p14">
      <p:transition spd="slow" p14:dur="2000" advTm="45644"/>
    </mc:Choice>
    <mc:Fallback xmlns="">
      <p:transition spd="slow" advTm="456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4" name="タイトル 1"/>
          <p:cNvSpPr>
            <a:spLocks noGrp="1"/>
          </p:cNvSpPr>
          <p:nvPr>
            <p:ph type="title"/>
          </p:nvPr>
        </p:nvSpPr>
        <p:spPr>
          <a:xfrm>
            <a:off x="457200" y="104695"/>
            <a:ext cx="8229600" cy="1143000"/>
          </a:xfrm>
        </p:spPr>
        <p:txBody>
          <a:bodyPr>
            <a:normAutofit/>
          </a:bodyPr>
          <a:lstStyle/>
          <a:p>
            <a:r>
              <a:rPr kumimoji="1" lang="ja-JP" altLang="en-US" sz="4000" b="0" i="0" u="none" strike="noStrike" kern="1200" cap="none" spc="0" normalizeH="0" baseline="0" noProof="0" dirty="0">
                <a:ln>
                  <a:noFill/>
                </a:ln>
                <a:solidFill>
                  <a:srgbClr val="222222"/>
                </a:solidFill>
                <a:effectLst/>
                <a:uLnTx/>
                <a:uFillTx/>
                <a:latin typeface="OT-HiraginoUDSansStdN-W5"/>
                <a:ea typeface="ＭＳ Ｐゴシック" panose="020B0600070205080204" pitchFamily="50" charset="-128"/>
                <a:cs typeface="+mj-cs"/>
              </a:rPr>
              <a:t>地域連携推進会議について</a:t>
            </a:r>
            <a:endParaRPr lang="ja-JP" altLang="en-US" sz="4000" i="0" dirty="0">
              <a:solidFill>
                <a:srgbClr val="222222"/>
              </a:solidFill>
              <a:effectLst/>
              <a:latin typeface="OT-HiraginoUDSansStdN-W5"/>
            </a:endParaRPr>
          </a:p>
        </p:txBody>
      </p:sp>
      <p:sp>
        <p:nvSpPr>
          <p:cNvPr id="1095" name="テキスト ボックス 3"/>
          <p:cNvSpPr txBox="1"/>
          <p:nvPr/>
        </p:nvSpPr>
        <p:spPr>
          <a:xfrm>
            <a:off x="457200" y="1628800"/>
            <a:ext cx="8229600" cy="4524315"/>
          </a:xfrm>
          <a:prstGeom prst="rect">
            <a:avLst/>
          </a:prstGeom>
          <a:noFill/>
        </p:spPr>
        <p:txBody>
          <a:bodyPr wrap="square">
            <a:spAutoFit/>
          </a:bodyPr>
          <a:lstStyle/>
          <a:p>
            <a:pPr algn="l"/>
            <a:r>
              <a:rPr lang="ja-JP" altLang="en-US" sz="2800" dirty="0">
                <a:solidFill>
                  <a:srgbClr val="222222"/>
                </a:solidFill>
                <a:latin typeface="OT-HiraginoUDSansStdN-W4"/>
              </a:rPr>
              <a:t>≪厚生労働省からの参考資料≫</a:t>
            </a:r>
            <a:endParaRPr lang="en-US" altLang="ja-JP" sz="2800" dirty="0">
              <a:solidFill>
                <a:srgbClr val="222222"/>
              </a:solidFill>
              <a:latin typeface="OT-HiraginoUDSansStdN-W4"/>
            </a:endParaRPr>
          </a:p>
          <a:p>
            <a:pPr algn="l"/>
            <a:endParaRPr lang="en-US" altLang="ja-JP" sz="800" b="0" i="0" dirty="0">
              <a:solidFill>
                <a:srgbClr val="222222"/>
              </a:solidFill>
              <a:effectLst/>
              <a:latin typeface="OT-HiraginoUDSansStdN-W4"/>
            </a:endParaRPr>
          </a:p>
          <a:p>
            <a:pPr algn="l"/>
            <a:r>
              <a:rPr lang="ja-JP" altLang="en-US" sz="2800" dirty="0">
                <a:solidFill>
                  <a:srgbClr val="222222"/>
                </a:solidFill>
                <a:latin typeface="OT-HiraginoUDSansStdN-W4"/>
              </a:rPr>
              <a:t>　</a:t>
            </a:r>
            <a:r>
              <a:rPr lang="ja-JP" altLang="en-US" sz="2800" b="0" i="0" dirty="0">
                <a:solidFill>
                  <a:srgbClr val="222222"/>
                </a:solidFill>
                <a:effectLst/>
                <a:latin typeface="OT-HiraginoUDSansStdN-W4"/>
              </a:rPr>
              <a:t>各事業所におかれましては、以下の資料をご確認いただき、地域連携推進会議の開催に取り組んでください。</a:t>
            </a:r>
            <a:endParaRPr lang="en-US" altLang="ja-JP" sz="2800" b="0" i="0" dirty="0">
              <a:solidFill>
                <a:srgbClr val="222222"/>
              </a:solidFill>
              <a:effectLst/>
              <a:latin typeface="OT-HiraginoUDSansStdN-W4"/>
            </a:endParaRPr>
          </a:p>
          <a:p>
            <a:pPr algn="l"/>
            <a:endParaRPr lang="ja-JP" altLang="en-US" sz="2800" b="0" i="0" dirty="0">
              <a:solidFill>
                <a:srgbClr val="222222"/>
              </a:solidFill>
              <a:effectLst/>
              <a:latin typeface="OT-HiraginoUDSansStdN-W4"/>
            </a:endParaRPr>
          </a:p>
          <a:p>
            <a:pPr marL="457200" indent="-457200" algn="l">
              <a:buFont typeface="Wingdings" panose="05000000000000000000" pitchFamily="2" charset="2"/>
              <a:buChar char="Ø"/>
            </a:pPr>
            <a:r>
              <a:rPr lang="ja-JP" altLang="en-US" sz="2800" dirty="0">
                <a:latin typeface="OT-HiraginoUDSansStdN-W4"/>
              </a:rPr>
              <a:t>地域連携推進会議の手引き</a:t>
            </a:r>
            <a:endParaRPr lang="ja-JP" altLang="en-US" sz="2800" b="0" i="0" dirty="0">
              <a:effectLst/>
              <a:latin typeface="OT-HiraginoUDSansStdN-W4"/>
            </a:endParaRPr>
          </a:p>
          <a:p>
            <a:pPr marL="457200" indent="-457200" algn="l">
              <a:buFont typeface="Wingdings" panose="05000000000000000000" pitchFamily="2" charset="2"/>
              <a:buChar char="Ø"/>
            </a:pPr>
            <a:r>
              <a:rPr lang="ja-JP" altLang="en-US" sz="2800" dirty="0">
                <a:latin typeface="OT-HiraginoUDSansStdN-W4"/>
              </a:rPr>
              <a:t>地域連携推進会議の手引き（別冊）資料編</a:t>
            </a:r>
            <a:endParaRPr lang="ja-JP" altLang="en-US" sz="2800" b="0" i="0" dirty="0">
              <a:effectLst/>
              <a:latin typeface="OT-HiraginoUDSansStdN-W4"/>
            </a:endParaRPr>
          </a:p>
          <a:p>
            <a:pPr marL="457200" indent="-457200" algn="l">
              <a:buFont typeface="Wingdings" panose="05000000000000000000" pitchFamily="2" charset="2"/>
              <a:buChar char="Ø"/>
            </a:pPr>
            <a:r>
              <a:rPr lang="ja-JP" altLang="en-US" sz="2800" dirty="0">
                <a:latin typeface="OT-HiraginoUDSansStdN-W4"/>
              </a:rPr>
              <a:t>参加依頼文</a:t>
            </a:r>
            <a:endParaRPr lang="en-US" altLang="ja-JP" sz="2800" dirty="0">
              <a:latin typeface="OT-HiraginoUDSansStdN-W4"/>
            </a:endParaRPr>
          </a:p>
          <a:p>
            <a:pPr algn="l"/>
            <a:endParaRPr lang="en-US" altLang="ja-JP" sz="2800" dirty="0">
              <a:latin typeface="OT-HiraginoUDSansStdN-W4"/>
            </a:endParaRPr>
          </a:p>
          <a:p>
            <a:pPr algn="l"/>
            <a:r>
              <a:rPr lang="en-US" altLang="ja-JP" sz="2800" dirty="0">
                <a:solidFill>
                  <a:srgbClr val="0000FF"/>
                </a:solidFill>
                <a:latin typeface="OT-HiraginoUDSansStdN-W4"/>
              </a:rPr>
              <a:t>URL:</a:t>
            </a:r>
            <a:r>
              <a:rPr lang="en-US" altLang="ja-JP" sz="2800" b="0" i="0" dirty="0">
                <a:solidFill>
                  <a:srgbClr val="0000FF"/>
                </a:solidFill>
                <a:effectLst/>
                <a:latin typeface="OT-HiraginoUDSansStdN-W4"/>
              </a:rPr>
              <a:t>https://www.mhlw.go.jp/stf/newpage_41992.html</a:t>
            </a:r>
            <a:endParaRPr lang="ja-JP" altLang="en-US" sz="2800" b="0" i="0" dirty="0">
              <a:solidFill>
                <a:srgbClr val="0000FF"/>
              </a:solidFill>
              <a:effectLst/>
              <a:latin typeface="OT-HiraginoUDSansStdN-W4"/>
            </a:endParaRPr>
          </a:p>
        </p:txBody>
      </p:sp>
      <p:pic>
        <p:nvPicPr>
          <p:cNvPr id="4" name="オーディオ 3">
            <a:hlinkClick r:id="" action="ppaction://media"/>
            <a:extLst>
              <a:ext uri="{FF2B5EF4-FFF2-40B4-BE49-F238E27FC236}">
                <a16:creationId xmlns:a16="http://schemas.microsoft.com/office/drawing/2014/main" id="{624A484B-45BB-F637-F025-3E34E1BEF0A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958765219"/>
      </p:ext>
    </p:extLst>
  </p:cSld>
  <p:clrMapOvr>
    <a:masterClrMapping/>
  </p:clrMapOvr>
  <mc:AlternateContent xmlns:mc="http://schemas.openxmlformats.org/markup-compatibility/2006" xmlns:p14="http://schemas.microsoft.com/office/powerpoint/2010/main">
    <mc:Choice Requires="p14">
      <p:transition spd="slow" p14:dur="2000" advTm="16179"/>
    </mc:Choice>
    <mc:Fallback xmlns="">
      <p:transition spd="slow" advTm="16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タイトル 1"/>
          <p:cNvSpPr>
            <a:spLocks noGrp="1"/>
          </p:cNvSpPr>
          <p:nvPr>
            <p:ph type="title"/>
          </p:nvPr>
        </p:nvSpPr>
        <p:spPr>
          <a:xfrm>
            <a:off x="323528" y="116416"/>
            <a:ext cx="8229600" cy="1143000"/>
          </a:xfrm>
        </p:spPr>
        <p:txBody>
          <a:bodyPr>
            <a:normAutofit/>
          </a:bodyPr>
          <a:lstStyle/>
          <a:p>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　</a:t>
            </a:r>
            <a:r>
              <a:rPr kumimoji="1" lang="ja-JP" altLang="en-US" dirty="0"/>
              <a:t>初回加算</a:t>
            </a:r>
          </a:p>
        </p:txBody>
      </p:sp>
      <p:sp>
        <p:nvSpPr>
          <p:cNvPr id="1079" name="テキスト ボックス 3"/>
          <p:cNvSpPr txBox="1"/>
          <p:nvPr/>
        </p:nvSpPr>
        <p:spPr>
          <a:xfrm>
            <a:off x="0" y="1264239"/>
            <a:ext cx="9044635" cy="830997"/>
          </a:xfrm>
          <a:prstGeom prst="rect">
            <a:avLst/>
          </a:prstGeom>
          <a:noFill/>
        </p:spPr>
        <p:txBody>
          <a:bodyPr wrap="square" rtlCol="0">
            <a:spAutoFit/>
          </a:bodyPr>
          <a:lstStyle/>
          <a:p>
            <a:pPr lvl="1"/>
            <a:r>
              <a:rPr kumimoji="1" lang="ja-JP" altLang="en-US" sz="2400" dirty="0">
                <a:latin typeface="+mn-ea"/>
              </a:rPr>
              <a:t>　新規に支援計画を作成した利用者に対してサービスを提供した場合に算定できる加算です。</a:t>
            </a:r>
            <a:endParaRPr kumimoji="1" lang="en-US" altLang="ja-JP" sz="2400" dirty="0">
              <a:latin typeface="+mn-ea"/>
            </a:endParaRPr>
          </a:p>
        </p:txBody>
      </p:sp>
      <p:sp>
        <p:nvSpPr>
          <p:cNvPr id="1080" name="テキスト ボックス 4"/>
          <p:cNvSpPr txBox="1"/>
          <p:nvPr/>
        </p:nvSpPr>
        <p:spPr>
          <a:xfrm>
            <a:off x="791580" y="2064424"/>
            <a:ext cx="7560840" cy="1938992"/>
          </a:xfrm>
          <a:prstGeom prst="rect">
            <a:avLst/>
          </a:prstGeom>
          <a:noFill/>
        </p:spPr>
        <p:txBody>
          <a:bodyPr wrap="square" rtlCol="0">
            <a:spAutoFit/>
          </a:bodyPr>
          <a:lstStyle/>
          <a:p>
            <a:pPr>
              <a:lnSpc>
                <a:spcPct val="200000"/>
              </a:lnSpc>
            </a:pPr>
            <a:r>
              <a:rPr lang="en-US" altLang="ja-JP" sz="2400" dirty="0">
                <a:latin typeface="+mn-ea"/>
              </a:rPr>
              <a:t>〈</a:t>
            </a:r>
            <a:r>
              <a:rPr lang="ja-JP" altLang="en-US" sz="2400" dirty="0">
                <a:latin typeface="+mn-ea"/>
              </a:rPr>
              <a:t>対象となるサービス</a:t>
            </a:r>
            <a:r>
              <a:rPr lang="en-US" altLang="ja-JP" sz="2400" dirty="0">
                <a:latin typeface="+mn-ea"/>
              </a:rPr>
              <a:t>〉</a:t>
            </a:r>
          </a:p>
          <a:p>
            <a:pPr lvl="1"/>
            <a:r>
              <a:rPr kumimoji="1" lang="ja-JP" altLang="en-US" sz="2000" dirty="0">
                <a:latin typeface="+mn-ea"/>
              </a:rPr>
              <a:t>・</a:t>
            </a:r>
            <a:r>
              <a:rPr kumimoji="1" lang="ja-JP" altLang="en-US" sz="2400" dirty="0">
                <a:latin typeface="+mn-ea"/>
              </a:rPr>
              <a:t>居宅介護・重度訪問介護・同行援護・行動援護</a:t>
            </a:r>
            <a:endParaRPr kumimoji="1" lang="en-US" altLang="ja-JP" sz="2400" dirty="0">
              <a:latin typeface="+mn-ea"/>
            </a:endParaRPr>
          </a:p>
          <a:p>
            <a:pPr lvl="1"/>
            <a:r>
              <a:rPr kumimoji="1" lang="ja-JP" altLang="en-US" sz="2400" dirty="0">
                <a:latin typeface="+mn-ea"/>
              </a:rPr>
              <a:t>・計画相談支援・障害児相談支援</a:t>
            </a:r>
            <a:endParaRPr kumimoji="1" lang="en-US" altLang="ja-JP" sz="2400" dirty="0">
              <a:latin typeface="+mn-ea"/>
            </a:endParaRPr>
          </a:p>
          <a:p>
            <a:pPr lvl="1"/>
            <a:r>
              <a:rPr lang="ja-JP" altLang="en-US" sz="2400" dirty="0">
                <a:latin typeface="+mn-ea"/>
              </a:rPr>
              <a:t>・保育所等訪問支援　など</a:t>
            </a:r>
            <a:endParaRPr kumimoji="1" lang="en-US" altLang="ja-JP" sz="2000" dirty="0">
              <a:latin typeface="+mn-ea"/>
            </a:endParaRPr>
          </a:p>
        </p:txBody>
      </p:sp>
      <p:sp>
        <p:nvSpPr>
          <p:cNvPr id="1081" name="テキスト ボックス 6"/>
          <p:cNvSpPr txBox="1"/>
          <p:nvPr/>
        </p:nvSpPr>
        <p:spPr>
          <a:xfrm>
            <a:off x="1403648" y="4003416"/>
            <a:ext cx="8361067" cy="1077218"/>
          </a:xfrm>
          <a:prstGeom prst="rect">
            <a:avLst/>
          </a:prstGeom>
          <a:noFill/>
        </p:spPr>
        <p:txBody>
          <a:bodyPr wrap="square">
            <a:spAutoFit/>
          </a:bodyPr>
          <a:lstStyle/>
          <a:p>
            <a:r>
              <a:rPr lang="ja-JP" altLang="en-US" sz="2000" b="1" i="0" dirty="0">
                <a:solidFill>
                  <a:srgbClr val="333333"/>
                </a:solidFill>
                <a:effectLst/>
                <a:latin typeface="游ゴシック体"/>
              </a:rPr>
              <a:t>居宅介護・重度訪問介護・同行援護・行動援護</a:t>
            </a:r>
            <a:r>
              <a:rPr lang="en-US" altLang="ja-JP" sz="2400" b="1" i="0" dirty="0">
                <a:solidFill>
                  <a:srgbClr val="333333"/>
                </a:solidFill>
                <a:effectLst/>
                <a:latin typeface="游ゴシック体"/>
              </a:rPr>
              <a:t>:</a:t>
            </a:r>
          </a:p>
          <a:p>
            <a:r>
              <a:rPr lang="ja-JP" altLang="en-US" sz="2000" b="0" i="0" dirty="0">
                <a:solidFill>
                  <a:srgbClr val="333333"/>
                </a:solidFill>
                <a:effectLst/>
                <a:latin typeface="游ゴシック体"/>
              </a:rPr>
              <a:t>・・・サービス提供責任者が初回サービスを行う、または同行する</a:t>
            </a:r>
            <a:endParaRPr lang="en-US" altLang="ja-JP" sz="2000" b="0" i="0" dirty="0">
              <a:solidFill>
                <a:srgbClr val="333333"/>
              </a:solidFill>
              <a:effectLst/>
              <a:latin typeface="游ゴシック体"/>
            </a:endParaRPr>
          </a:p>
          <a:p>
            <a:r>
              <a:rPr lang="ja-JP" altLang="en-US" sz="2000" b="0" i="0" dirty="0">
                <a:solidFill>
                  <a:srgbClr val="333333"/>
                </a:solidFill>
                <a:effectLst/>
                <a:latin typeface="游ゴシック体"/>
              </a:rPr>
              <a:t>　　　場合に加算可</a:t>
            </a:r>
            <a:endParaRPr lang="ja-JP" altLang="en-US" sz="2000" dirty="0"/>
          </a:p>
        </p:txBody>
      </p:sp>
      <p:pic>
        <p:nvPicPr>
          <p:cNvPr id="4" name="オーディオ 3">
            <a:hlinkClick r:id="" action="ppaction://media"/>
            <a:extLst>
              <a:ext uri="{FF2B5EF4-FFF2-40B4-BE49-F238E27FC236}">
                <a16:creationId xmlns:a16="http://schemas.microsoft.com/office/drawing/2014/main" id="{4BA14440-671F-44F7-77D4-7FE4935D798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37603730"/>
      </p:ext>
    </p:extLst>
  </p:cSld>
  <p:clrMapOvr>
    <a:masterClrMapping/>
  </p:clrMapOvr>
  <mc:AlternateContent xmlns:mc="http://schemas.openxmlformats.org/markup-compatibility/2006" xmlns:p14="http://schemas.microsoft.com/office/powerpoint/2010/main">
    <mc:Choice Requires="p14">
      <p:transition spd="slow" p14:dur="2000" advTm="18748"/>
    </mc:Choice>
    <mc:Fallback xmlns="">
      <p:transition spd="slow" advTm="18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 name="タイトル 1"/>
          <p:cNvSpPr>
            <a:spLocks noGrp="1"/>
          </p:cNvSpPr>
          <p:nvPr>
            <p:ph type="title"/>
          </p:nvPr>
        </p:nvSpPr>
        <p:spPr>
          <a:xfrm>
            <a:off x="457200" y="274638"/>
            <a:ext cx="8229600" cy="1143000"/>
          </a:xfrm>
        </p:spPr>
        <p:txBody>
          <a:bodyPr>
            <a:normAutofit/>
          </a:bodyPr>
          <a:lstStyle/>
          <a:p>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　</a:t>
            </a:r>
            <a:r>
              <a:rPr kumimoji="1" lang="ja-JP" altLang="en-US" dirty="0"/>
              <a:t>初期加算</a:t>
            </a:r>
          </a:p>
        </p:txBody>
      </p:sp>
      <p:sp>
        <p:nvSpPr>
          <p:cNvPr id="1088" name="テキスト ボックス 3"/>
          <p:cNvSpPr txBox="1"/>
          <p:nvPr/>
        </p:nvSpPr>
        <p:spPr>
          <a:xfrm>
            <a:off x="710583" y="1484784"/>
            <a:ext cx="7976217" cy="1200329"/>
          </a:xfrm>
          <a:prstGeom prst="rect">
            <a:avLst/>
          </a:prstGeom>
          <a:noFill/>
        </p:spPr>
        <p:txBody>
          <a:bodyPr wrap="square" rtlCol="0">
            <a:spAutoFit/>
          </a:bodyPr>
          <a:lstStyle/>
          <a:p>
            <a:r>
              <a:rPr kumimoji="1" lang="ja-JP" altLang="en-US" sz="2400" dirty="0">
                <a:latin typeface="+mn-ea"/>
              </a:rPr>
              <a:t>　指定事業所等において、指定サービスの提供を行った場合に</a:t>
            </a:r>
            <a:r>
              <a:rPr lang="ja-JP" altLang="en-US" sz="2400" dirty="0">
                <a:latin typeface="+mn-ea"/>
              </a:rPr>
              <a:t>指定サービスの利用を開始した日から起算して３０日以内の期間について</a:t>
            </a:r>
            <a:r>
              <a:rPr lang="en-US" altLang="ja-JP" sz="2400" dirty="0">
                <a:latin typeface="+mn-ea"/>
              </a:rPr>
              <a:t>1</a:t>
            </a:r>
            <a:r>
              <a:rPr lang="ja-JP" altLang="en-US" sz="2400" dirty="0">
                <a:latin typeface="+mn-ea"/>
              </a:rPr>
              <a:t>日につき所定単位数を加算する</a:t>
            </a:r>
            <a:endParaRPr kumimoji="1" lang="en-US" altLang="ja-JP" sz="2400" dirty="0">
              <a:latin typeface="+mn-ea"/>
            </a:endParaRPr>
          </a:p>
        </p:txBody>
      </p:sp>
      <p:sp>
        <p:nvSpPr>
          <p:cNvPr id="1089" name="テキスト ボックス 4"/>
          <p:cNvSpPr txBox="1"/>
          <p:nvPr/>
        </p:nvSpPr>
        <p:spPr>
          <a:xfrm>
            <a:off x="1043378" y="3068960"/>
            <a:ext cx="7057244" cy="1200329"/>
          </a:xfrm>
          <a:prstGeom prst="rect">
            <a:avLst/>
          </a:prstGeom>
          <a:noFill/>
        </p:spPr>
        <p:txBody>
          <a:bodyPr wrap="square" rtlCol="0">
            <a:spAutoFit/>
          </a:bodyPr>
          <a:lstStyle/>
          <a:p>
            <a:r>
              <a:rPr lang="en-US" altLang="ja-JP" sz="2400" dirty="0">
                <a:latin typeface="+mn-ea"/>
              </a:rPr>
              <a:t>〈</a:t>
            </a:r>
            <a:r>
              <a:rPr lang="ja-JP" altLang="en-US" sz="2400" dirty="0">
                <a:latin typeface="+mn-ea"/>
              </a:rPr>
              <a:t>対象となるサービス</a:t>
            </a:r>
            <a:r>
              <a:rPr lang="en-US" altLang="ja-JP" sz="2400" dirty="0">
                <a:latin typeface="+mn-ea"/>
              </a:rPr>
              <a:t>〉</a:t>
            </a:r>
          </a:p>
          <a:p>
            <a:r>
              <a:rPr lang="ja-JP" altLang="en-US" sz="2400" dirty="0">
                <a:latin typeface="+mn-ea"/>
              </a:rPr>
              <a:t>・就労継続支援（</a:t>
            </a:r>
            <a:r>
              <a:rPr lang="en-US" altLang="ja-JP" sz="2400" dirty="0">
                <a:latin typeface="+mn-ea"/>
              </a:rPr>
              <a:t>A</a:t>
            </a:r>
            <a:r>
              <a:rPr lang="ja-JP" altLang="en-US" sz="2400" dirty="0">
                <a:latin typeface="+mn-ea"/>
              </a:rPr>
              <a:t>型・</a:t>
            </a:r>
            <a:r>
              <a:rPr lang="en-US" altLang="ja-JP" sz="2400" dirty="0">
                <a:latin typeface="+mn-ea"/>
              </a:rPr>
              <a:t>B</a:t>
            </a:r>
            <a:r>
              <a:rPr lang="ja-JP" altLang="en-US" sz="2400" dirty="0">
                <a:latin typeface="+mn-ea"/>
              </a:rPr>
              <a:t>型）・就労移行支援・生活介護・機能訓練・自立訓練　　など</a:t>
            </a:r>
            <a:endParaRPr kumimoji="1" lang="en-US" altLang="ja-JP" sz="2400" dirty="0">
              <a:latin typeface="+mn-ea"/>
            </a:endParaRPr>
          </a:p>
        </p:txBody>
      </p:sp>
      <p:pic>
        <p:nvPicPr>
          <p:cNvPr id="4" name="オーディオ 3">
            <a:hlinkClick r:id="" action="ppaction://media"/>
            <a:extLst>
              <a:ext uri="{FF2B5EF4-FFF2-40B4-BE49-F238E27FC236}">
                <a16:creationId xmlns:a16="http://schemas.microsoft.com/office/drawing/2014/main" id="{E1DC545F-55B5-4211-2160-7091BCE1B6E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808249972"/>
      </p:ext>
    </p:extLst>
  </p:cSld>
  <p:clrMapOvr>
    <a:masterClrMapping/>
  </p:clrMapOvr>
  <mc:AlternateContent xmlns:mc="http://schemas.openxmlformats.org/markup-compatibility/2006" xmlns:p14="http://schemas.microsoft.com/office/powerpoint/2010/main">
    <mc:Choice Requires="p14">
      <p:transition spd="slow" p14:dur="2000" advTm="23006"/>
    </mc:Choice>
    <mc:Fallback xmlns="">
      <p:transition spd="slow" advTm="23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 name="タイトル 1"/>
          <p:cNvSpPr>
            <a:spLocks noGrp="1"/>
          </p:cNvSpPr>
          <p:nvPr>
            <p:ph type="title"/>
          </p:nvPr>
        </p:nvSpPr>
        <p:spPr>
          <a:xfrm>
            <a:off x="457200" y="274638"/>
            <a:ext cx="8219256" cy="1143000"/>
          </a:xfrm>
        </p:spPr>
        <p:txBody>
          <a:bodyPr>
            <a:normAutofit/>
          </a:bodyPr>
          <a:lstStyle/>
          <a:p>
            <a:r>
              <a:rPr kumimoji="1" lang="ja-JP" altLang="en-US" sz="24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　</a:t>
            </a:r>
            <a:r>
              <a:rPr kumimoji="1" lang="ja-JP" altLang="en-US" dirty="0"/>
              <a:t>初期加算</a:t>
            </a:r>
          </a:p>
        </p:txBody>
      </p:sp>
      <p:sp>
        <p:nvSpPr>
          <p:cNvPr id="1096" name="テキスト ボックス 2"/>
          <p:cNvSpPr txBox="1"/>
          <p:nvPr/>
        </p:nvSpPr>
        <p:spPr>
          <a:xfrm>
            <a:off x="971600" y="4653136"/>
            <a:ext cx="9440933" cy="94352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en-US" altLang="ja-JP" sz="2000" dirty="0">
                <a:latin typeface="+mn-ea"/>
              </a:rPr>
              <a:t>30</a:t>
            </a:r>
            <a:r>
              <a:rPr lang="ja-JP" altLang="en-US" sz="2000" dirty="0">
                <a:latin typeface="+mn-ea"/>
              </a:rPr>
              <a:t>日の間とは、歴日でいう</a:t>
            </a:r>
            <a:r>
              <a:rPr lang="en-US" altLang="ja-JP" sz="2000" dirty="0">
                <a:latin typeface="+mn-ea"/>
              </a:rPr>
              <a:t>30</a:t>
            </a:r>
            <a:r>
              <a:rPr lang="ja-JP" altLang="en-US" sz="2000" dirty="0">
                <a:latin typeface="+mn-ea"/>
              </a:rPr>
              <a:t>日間</a:t>
            </a:r>
            <a:endParaRPr lang="en-US" altLang="ja-JP" sz="2000" dirty="0">
              <a:latin typeface="+mn-ea"/>
            </a:endParaRPr>
          </a:p>
          <a:p>
            <a:pPr marL="342900" indent="-342900">
              <a:lnSpc>
                <a:spcPct val="150000"/>
              </a:lnSpc>
              <a:buFont typeface="Arial" panose="020B0604020202020204" pitchFamily="34" charset="0"/>
              <a:buChar char="•"/>
            </a:pPr>
            <a:r>
              <a:rPr lang="en-US" altLang="ja-JP" sz="2000" dirty="0">
                <a:latin typeface="+mn-ea"/>
              </a:rPr>
              <a:t>30</a:t>
            </a:r>
            <a:r>
              <a:rPr lang="ja-JP" altLang="en-US" sz="2000" dirty="0">
                <a:latin typeface="+mn-ea"/>
              </a:rPr>
              <a:t>日間のうち利用者が実際に利用した日数にのみ適用できます。</a:t>
            </a:r>
            <a:endParaRPr lang="en-US" altLang="ja-JP" sz="2000" dirty="0">
              <a:latin typeface="+mn-ea"/>
            </a:endParaRPr>
          </a:p>
        </p:txBody>
      </p:sp>
      <p:graphicFrame>
        <p:nvGraphicFramePr>
          <p:cNvPr id="1097" name="表 6"/>
          <p:cNvGraphicFramePr>
            <a:graphicFrameLocks noGrp="1"/>
          </p:cNvGraphicFramePr>
          <p:nvPr/>
        </p:nvGraphicFramePr>
        <p:xfrm>
          <a:off x="971600" y="1962843"/>
          <a:ext cx="6912768" cy="2624139"/>
        </p:xfrm>
        <a:graphic>
          <a:graphicData uri="http://schemas.openxmlformats.org/drawingml/2006/table">
            <a:tbl>
              <a:tblPr>
                <a:tableStyleId>{5C22544A-7EE6-4342-B048-85BDC9FD1C3A}</a:tableStyleId>
              </a:tblPr>
              <a:tblGrid>
                <a:gridCol w="4042922">
                  <a:extLst>
                    <a:ext uri="{9D8B030D-6E8A-4147-A177-3AD203B41FA5}">
                      <a16:colId xmlns:a16="http://schemas.microsoft.com/office/drawing/2014/main" val="20000"/>
                    </a:ext>
                  </a:extLst>
                </a:gridCol>
                <a:gridCol w="2869846">
                  <a:extLst>
                    <a:ext uri="{9D8B030D-6E8A-4147-A177-3AD203B41FA5}">
                      <a16:colId xmlns:a16="http://schemas.microsoft.com/office/drawing/2014/main" val="20001"/>
                    </a:ext>
                  </a:extLst>
                </a:gridCol>
              </a:tblGrid>
              <a:tr h="374877">
                <a:tc>
                  <a:txBody>
                    <a:bodyPr/>
                    <a:lstStyle/>
                    <a:p>
                      <a:pPr algn="ctr" fontAlgn="ctr"/>
                      <a:r>
                        <a:rPr lang="ja-JP" altLang="en-US" sz="2000" b="1" u="none" strike="noStrike" dirty="0">
                          <a:effectLst/>
                        </a:rPr>
                        <a:t>利用日</a:t>
                      </a:r>
                      <a:endParaRPr lang="ja-JP" altLang="en-US" sz="20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2000" b="1" u="none" strike="noStrike" dirty="0">
                          <a:effectLst/>
                        </a:rPr>
                        <a:t>初期加算の算定</a:t>
                      </a:r>
                      <a:endParaRPr lang="ja-JP" altLang="en-US" sz="20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4877">
                <a:tc>
                  <a:txBody>
                    <a:bodyPr/>
                    <a:lstStyle/>
                    <a:p>
                      <a:pPr algn="l" fontAlgn="ctr"/>
                      <a:r>
                        <a:rPr lang="en-US" altLang="ja-JP" sz="1600" b="1" u="none" strike="noStrike" dirty="0">
                          <a:effectLst/>
                        </a:rPr>
                        <a:t>7</a:t>
                      </a:r>
                      <a:r>
                        <a:rPr lang="ja-JP" altLang="en-US" sz="1600" b="1" u="none" strike="noStrike" dirty="0">
                          <a:effectLst/>
                        </a:rPr>
                        <a:t>月</a:t>
                      </a:r>
                      <a:r>
                        <a:rPr lang="en-US" altLang="ja-JP" sz="1600" b="1" u="none" strike="noStrike" dirty="0">
                          <a:effectLst/>
                        </a:rPr>
                        <a:t>4</a:t>
                      </a:r>
                      <a:r>
                        <a:rPr lang="ja-JP" altLang="en-US" sz="1600" b="1" u="none" strike="noStrike" dirty="0">
                          <a:effectLst/>
                        </a:rPr>
                        <a:t>日（初回利用日）</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600" b="1" u="none" strike="noStrike" dirty="0">
                          <a:effectLst/>
                        </a:rPr>
                        <a:t>〇</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4877">
                <a:tc>
                  <a:txBody>
                    <a:bodyPr/>
                    <a:lstStyle/>
                    <a:p>
                      <a:pPr algn="l" fontAlgn="ctr"/>
                      <a:r>
                        <a:rPr lang="en-US" altLang="ja-JP" sz="1600" b="1" u="none" strike="noStrike" dirty="0">
                          <a:effectLst/>
                        </a:rPr>
                        <a:t>7</a:t>
                      </a:r>
                      <a:r>
                        <a:rPr lang="ja-JP" altLang="en-US" sz="1600" b="1" u="none" strike="noStrike" dirty="0">
                          <a:effectLst/>
                        </a:rPr>
                        <a:t>月</a:t>
                      </a:r>
                      <a:r>
                        <a:rPr lang="en-US" altLang="ja-JP" sz="1600" b="1" u="none" strike="noStrike" dirty="0">
                          <a:effectLst/>
                        </a:rPr>
                        <a:t>18</a:t>
                      </a:r>
                      <a:r>
                        <a:rPr lang="ja-JP" altLang="en-US" sz="1600" b="1" u="none" strike="noStrike" dirty="0">
                          <a:effectLst/>
                        </a:rPr>
                        <a:t>日（利用日）</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600" b="1" u="none" strike="noStrike" dirty="0">
                          <a:effectLst/>
                        </a:rPr>
                        <a:t>〇</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4877">
                <a:tc>
                  <a:txBody>
                    <a:bodyPr/>
                    <a:lstStyle/>
                    <a:p>
                      <a:pPr algn="l" fontAlgn="ctr"/>
                      <a:r>
                        <a:rPr lang="en-US" altLang="ja-JP" sz="1600" b="1" u="none" strike="noStrike" dirty="0">
                          <a:effectLst/>
                        </a:rPr>
                        <a:t>7</a:t>
                      </a:r>
                      <a:r>
                        <a:rPr lang="ja-JP" altLang="en-US" sz="1600" b="1" u="none" strike="noStrike" dirty="0">
                          <a:effectLst/>
                        </a:rPr>
                        <a:t>月</a:t>
                      </a:r>
                      <a:r>
                        <a:rPr lang="en-US" altLang="ja-JP" sz="1600" b="1" u="none" strike="noStrike" dirty="0">
                          <a:effectLst/>
                        </a:rPr>
                        <a:t>22</a:t>
                      </a:r>
                      <a:r>
                        <a:rPr lang="ja-JP" altLang="en-US" sz="1600" b="1" u="none" strike="noStrike" dirty="0">
                          <a:effectLst/>
                        </a:rPr>
                        <a:t>日（欠席）欠席時対応加算を算定</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600" b="1" u="none" strike="noStrike" dirty="0">
                          <a:effectLst/>
                        </a:rPr>
                        <a:t>×</a:t>
                      </a:r>
                      <a:endParaRPr lang="en-US" altLang="ja-JP"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4877">
                <a:tc>
                  <a:txBody>
                    <a:bodyPr/>
                    <a:lstStyle/>
                    <a:p>
                      <a:pPr algn="l" fontAlgn="ctr"/>
                      <a:r>
                        <a:rPr lang="en-US" altLang="ja-JP" sz="1600" b="1" u="none" strike="noStrike" dirty="0">
                          <a:effectLst/>
                        </a:rPr>
                        <a:t>7</a:t>
                      </a:r>
                      <a:r>
                        <a:rPr lang="ja-JP" altLang="en-US" sz="1600" b="1" u="none" strike="noStrike" dirty="0">
                          <a:effectLst/>
                        </a:rPr>
                        <a:t>月</a:t>
                      </a:r>
                      <a:r>
                        <a:rPr lang="en-US" altLang="ja-JP" sz="1600" b="1" u="none" strike="noStrike" dirty="0">
                          <a:effectLst/>
                        </a:rPr>
                        <a:t>30</a:t>
                      </a:r>
                      <a:r>
                        <a:rPr lang="ja-JP" altLang="en-US" sz="1600" b="1" u="none" strike="noStrike" dirty="0">
                          <a:effectLst/>
                        </a:rPr>
                        <a:t>日（利用日）</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600" b="1" u="none" strike="noStrike" dirty="0">
                          <a:effectLst/>
                        </a:rPr>
                        <a:t>〇</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374877">
                <a:tc>
                  <a:txBody>
                    <a:bodyPr/>
                    <a:lstStyle/>
                    <a:p>
                      <a:pPr algn="l" fontAlgn="ctr"/>
                      <a:r>
                        <a:rPr lang="en-US" altLang="ja-JP" sz="1600" b="1" u="none" strike="noStrike" dirty="0">
                          <a:effectLst/>
                        </a:rPr>
                        <a:t>8</a:t>
                      </a:r>
                      <a:r>
                        <a:rPr lang="ja-JP" altLang="en-US" sz="1600" b="1" u="none" strike="noStrike" dirty="0">
                          <a:effectLst/>
                        </a:rPr>
                        <a:t>月</a:t>
                      </a:r>
                      <a:r>
                        <a:rPr lang="en-US" altLang="ja-JP" sz="1600" b="1" u="none" strike="noStrike" dirty="0">
                          <a:effectLst/>
                        </a:rPr>
                        <a:t>2</a:t>
                      </a:r>
                      <a:r>
                        <a:rPr lang="ja-JP" altLang="en-US" sz="1600" b="1" u="none" strike="noStrike" dirty="0">
                          <a:effectLst/>
                        </a:rPr>
                        <a:t>日（利用日・初回利用日から暦日</a:t>
                      </a:r>
                      <a:r>
                        <a:rPr lang="en-US" altLang="ja-JP" sz="1600" b="1" u="none" strike="noStrike" dirty="0">
                          <a:effectLst/>
                        </a:rPr>
                        <a:t>30</a:t>
                      </a:r>
                      <a:r>
                        <a:rPr lang="ja-JP" altLang="en-US" sz="1600" b="1" u="none" strike="noStrike" dirty="0">
                          <a:effectLst/>
                        </a:rPr>
                        <a:t>日目）</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ja-JP" altLang="en-US" sz="1600" b="1" u="none" strike="noStrike" dirty="0">
                          <a:effectLst/>
                        </a:rPr>
                        <a:t>〇</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374877">
                <a:tc>
                  <a:txBody>
                    <a:bodyPr/>
                    <a:lstStyle/>
                    <a:p>
                      <a:pPr algn="l" fontAlgn="ctr"/>
                      <a:r>
                        <a:rPr lang="en-US" altLang="ja-JP" sz="1600" b="1" u="none" strike="noStrike" dirty="0">
                          <a:effectLst/>
                        </a:rPr>
                        <a:t>8</a:t>
                      </a:r>
                      <a:r>
                        <a:rPr lang="ja-JP" altLang="en-US" sz="1600" b="1" u="none" strike="noStrike" dirty="0">
                          <a:effectLst/>
                        </a:rPr>
                        <a:t>月</a:t>
                      </a:r>
                      <a:r>
                        <a:rPr lang="en-US" altLang="ja-JP" sz="1600" b="1" u="none" strike="noStrike" dirty="0">
                          <a:effectLst/>
                        </a:rPr>
                        <a:t>3</a:t>
                      </a:r>
                      <a:r>
                        <a:rPr lang="ja-JP" altLang="en-US" sz="1600" b="1" u="none" strike="noStrike" dirty="0">
                          <a:effectLst/>
                        </a:rPr>
                        <a:t>日（初回利用日から暦日</a:t>
                      </a:r>
                      <a:r>
                        <a:rPr lang="en-US" altLang="ja-JP" sz="1600" b="1" u="none" strike="noStrike" dirty="0">
                          <a:effectLst/>
                        </a:rPr>
                        <a:t>31</a:t>
                      </a:r>
                      <a:r>
                        <a:rPr lang="ja-JP" altLang="en-US" sz="1600" b="1" u="none" strike="noStrike" dirty="0">
                          <a:effectLst/>
                        </a:rPr>
                        <a:t>日目）</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ctr"/>
                      <a:r>
                        <a:rPr lang="en-US" altLang="ja-JP" sz="1600" b="1" u="none" strike="noStrike" dirty="0">
                          <a:effectLst/>
                        </a:rPr>
                        <a:t>×</a:t>
                      </a:r>
                      <a:r>
                        <a:rPr lang="ja-JP" altLang="en-US" sz="1600" b="1" u="none" strike="noStrike" dirty="0">
                          <a:effectLst/>
                        </a:rPr>
                        <a:t>　暦日</a:t>
                      </a:r>
                      <a:r>
                        <a:rPr lang="en-US" altLang="ja-JP" sz="1600" b="1" u="none" strike="noStrike" dirty="0">
                          <a:effectLst/>
                        </a:rPr>
                        <a:t>30</a:t>
                      </a:r>
                      <a:r>
                        <a:rPr lang="ja-JP" altLang="en-US" sz="1600" b="1" u="none" strike="noStrike" dirty="0">
                          <a:effectLst/>
                        </a:rPr>
                        <a:t>日を超えるため</a:t>
                      </a:r>
                      <a:endParaRPr lang="ja-JP" altLang="en-US" sz="16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1098" name="テキスト ボックス 9"/>
          <p:cNvSpPr txBox="1"/>
          <p:nvPr/>
        </p:nvSpPr>
        <p:spPr>
          <a:xfrm>
            <a:off x="946960" y="1494641"/>
            <a:ext cx="6696744" cy="461665"/>
          </a:xfrm>
          <a:prstGeom prst="rect">
            <a:avLst/>
          </a:prstGeom>
          <a:noFill/>
        </p:spPr>
        <p:txBody>
          <a:bodyPr wrap="square">
            <a:spAutoFit/>
          </a:bodyPr>
          <a:lstStyle/>
          <a:p>
            <a:r>
              <a:rPr lang="ja-JP" altLang="en-US" sz="2400" i="0" u="none" strike="noStrike" dirty="0">
                <a:effectLst/>
                <a:latin typeface="+mn-ea"/>
              </a:rPr>
              <a:t>（例）</a:t>
            </a:r>
            <a:r>
              <a:rPr lang="en-US" altLang="ja-JP" sz="2400" i="0" u="none" strike="noStrike" dirty="0">
                <a:effectLst/>
                <a:latin typeface="+mn-ea"/>
              </a:rPr>
              <a:t>7/1</a:t>
            </a:r>
            <a:r>
              <a:rPr lang="ja-JP" altLang="en-US" sz="2400" i="0" u="none" strike="noStrike" dirty="0">
                <a:effectLst/>
                <a:latin typeface="+mn-ea"/>
              </a:rPr>
              <a:t>に契約、</a:t>
            </a:r>
            <a:r>
              <a:rPr lang="en-US" altLang="ja-JP" sz="2400" dirty="0">
                <a:latin typeface="+mn-ea"/>
              </a:rPr>
              <a:t>7</a:t>
            </a:r>
            <a:r>
              <a:rPr lang="en-US" altLang="ja-JP" sz="2400" i="0" u="none" strike="noStrike" dirty="0">
                <a:effectLst/>
                <a:latin typeface="+mn-ea"/>
              </a:rPr>
              <a:t>/4</a:t>
            </a:r>
            <a:r>
              <a:rPr lang="ja-JP" altLang="en-US" sz="2400" i="0" u="none" strike="noStrike" dirty="0">
                <a:effectLst/>
                <a:latin typeface="+mn-ea"/>
              </a:rPr>
              <a:t>に初めて利用した利用者</a:t>
            </a:r>
            <a:endParaRPr lang="ja-JP" altLang="en-US" sz="2400" dirty="0">
              <a:latin typeface="+mn-ea"/>
            </a:endParaRPr>
          </a:p>
        </p:txBody>
      </p:sp>
      <p:pic>
        <p:nvPicPr>
          <p:cNvPr id="4" name="オーディオ 3">
            <a:hlinkClick r:id="" action="ppaction://media"/>
            <a:extLst>
              <a:ext uri="{FF2B5EF4-FFF2-40B4-BE49-F238E27FC236}">
                <a16:creationId xmlns:a16="http://schemas.microsoft.com/office/drawing/2014/main" id="{0D7888E0-E158-B58C-EBBF-A6CC36A3931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846801844"/>
      </p:ext>
    </p:extLst>
  </p:cSld>
  <p:clrMapOvr>
    <a:masterClrMapping/>
  </p:clrMapOvr>
  <mc:AlternateContent xmlns:mc="http://schemas.openxmlformats.org/markup-compatibility/2006" xmlns:p14="http://schemas.microsoft.com/office/powerpoint/2010/main">
    <mc:Choice Requires="p14">
      <p:transition spd="slow" p14:dur="2000" advTm="36829"/>
    </mc:Choice>
    <mc:Fallback xmlns="">
      <p:transition spd="slow" advTm="368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タイトル 1"/>
          <p:cNvSpPr>
            <a:spLocks noGrp="1"/>
          </p:cNvSpPr>
          <p:nvPr>
            <p:ph type="title"/>
          </p:nvPr>
        </p:nvSpPr>
        <p:spPr/>
        <p:txBody>
          <a:bodyPr>
            <a:normAutofit/>
          </a:bodyPr>
          <a:lstStyle/>
          <a:p>
            <a:r>
              <a:rPr kumimoji="1" lang="ja-JP" altLang="en-US" sz="2400" dirty="0">
                <a:latin typeface="+mj-ea"/>
              </a:rPr>
              <a:t>　</a:t>
            </a:r>
            <a:r>
              <a:rPr kumimoji="1" lang="ja-JP" altLang="en-US" sz="3100" dirty="0"/>
              <a:t>食事提供体制加算の見直しについて</a:t>
            </a:r>
          </a:p>
        </p:txBody>
      </p:sp>
      <p:sp>
        <p:nvSpPr>
          <p:cNvPr id="1079" name="字幕 2"/>
          <p:cNvSpPr txBox="1"/>
          <p:nvPr/>
        </p:nvSpPr>
        <p:spPr>
          <a:xfrm>
            <a:off x="179512" y="1196752"/>
            <a:ext cx="8784976" cy="5578276"/>
          </a:xfrm>
          <a:prstGeom prst="rect">
            <a:avLst/>
          </a:prstGeom>
        </p:spPr>
        <p:txBody>
          <a:bodyPr>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buNone/>
            </a:pPr>
            <a:r>
              <a:rPr lang="ja-JP" altLang="en-US" sz="2400" dirty="0">
                <a:latin typeface="ＭＳ ゴシック" panose="020B0609070205080204" pitchFamily="49" charset="-128"/>
                <a:ea typeface="ＭＳ ゴシック" panose="020B0609070205080204" pitchFamily="49" charset="-128"/>
              </a:rPr>
              <a:t>令和</a:t>
            </a:r>
            <a:r>
              <a:rPr lang="en-US" altLang="ja-JP" sz="2400" dirty="0">
                <a:latin typeface="ＭＳ ゴシック" panose="020B0609070205080204" pitchFamily="49" charset="-128"/>
                <a:ea typeface="ＭＳ ゴシック" panose="020B0609070205080204" pitchFamily="49" charset="-128"/>
              </a:rPr>
              <a:t>5</a:t>
            </a:r>
            <a:r>
              <a:rPr lang="ja-JP" altLang="en-US" sz="2400" dirty="0">
                <a:latin typeface="ＭＳ ゴシック" panose="020B0609070205080204" pitchFamily="49" charset="-128"/>
                <a:ea typeface="ＭＳ ゴシック" panose="020B0609070205080204" pitchFamily="49" charset="-128"/>
              </a:rPr>
              <a:t>年度までの要件に加え、以下の要件を</a:t>
            </a:r>
            <a:r>
              <a:rPr lang="ja-JP" altLang="en-US" u="sng" dirty="0">
                <a:highlight>
                  <a:srgbClr val="FFFF00"/>
                </a:highlight>
                <a:latin typeface="ＭＳ ゴシック" panose="020B0609070205080204" pitchFamily="49" charset="-128"/>
                <a:ea typeface="ＭＳ ゴシック" panose="020B0609070205080204" pitchFamily="49" charset="-128"/>
              </a:rPr>
              <a:t>全て</a:t>
            </a:r>
            <a:r>
              <a:rPr lang="ja-JP" altLang="en-US" sz="2400" dirty="0">
                <a:latin typeface="ＭＳ ゴシック" panose="020B0609070205080204" pitchFamily="49" charset="-128"/>
                <a:ea typeface="ＭＳ ゴシック" panose="020B0609070205080204" pitchFamily="49" charset="-128"/>
              </a:rPr>
              <a:t>満たすことで算定できるようになりました。</a:t>
            </a:r>
            <a:endParaRPr lang="en-US" altLang="ja-JP" sz="2400" dirty="0">
              <a:latin typeface="ＭＳ ゴシック" panose="020B0609070205080204" pitchFamily="49" charset="-128"/>
              <a:ea typeface="ＭＳ ゴシック" panose="020B0609070205080204" pitchFamily="49" charset="-128"/>
            </a:endParaRPr>
          </a:p>
          <a:p>
            <a:endParaRPr lang="en-US" altLang="ja-JP" sz="2400" dirty="0">
              <a:latin typeface="ＭＳ ゴシック" panose="020B0609070205080204" pitchFamily="49" charset="-128"/>
              <a:ea typeface="ＭＳ ゴシック" panose="020B0609070205080204" pitchFamily="49" charset="-128"/>
            </a:endParaRPr>
          </a:p>
          <a:p>
            <a:pPr marL="0" indent="0">
              <a:buNone/>
            </a:pPr>
            <a:r>
              <a:rPr lang="ja-JP" altLang="en-US" sz="2400" dirty="0">
                <a:latin typeface="ＭＳ ゴシック" panose="020B0609070205080204" pitchFamily="49" charset="-128"/>
                <a:ea typeface="ＭＳ ゴシック" panose="020B0609070205080204" pitchFamily="49" charset="-128"/>
              </a:rPr>
              <a:t>①</a:t>
            </a:r>
            <a:r>
              <a:rPr lang="ja-JP" altLang="en-US" sz="2400" dirty="0">
                <a:highlight>
                  <a:srgbClr val="FFFF00"/>
                </a:highlight>
                <a:latin typeface="ＭＳ ゴシック" panose="020B0609070205080204" pitchFamily="49" charset="-128"/>
                <a:ea typeface="ＭＳ ゴシック" panose="020B0609070205080204" pitchFamily="49" charset="-128"/>
              </a:rPr>
              <a:t>管理栄養士等（管理栄養士又は栄養士）が献立作成に関与</a:t>
            </a:r>
            <a:endParaRPr lang="en-US" altLang="ja-JP" sz="2400" dirty="0">
              <a:highlight>
                <a:srgbClr val="FFFF00"/>
              </a:highlight>
              <a:latin typeface="ＭＳ ゴシック" panose="020B0609070205080204" pitchFamily="49" charset="-128"/>
              <a:ea typeface="ＭＳ ゴシック" panose="020B0609070205080204" pitchFamily="49" charset="-128"/>
            </a:endParaRPr>
          </a:p>
          <a:p>
            <a:pPr marL="0" indent="0">
              <a:buNone/>
            </a:pPr>
            <a:r>
              <a:rPr lang="ja-JP" altLang="en-US" sz="2400" dirty="0">
                <a:highlight>
                  <a:srgbClr val="FFFF00"/>
                </a:highlight>
                <a:latin typeface="ＭＳ ゴシック" panose="020B0609070205080204" pitchFamily="49" charset="-128"/>
                <a:ea typeface="ＭＳ ゴシック" panose="020B0609070205080204" pitchFamily="49" charset="-128"/>
              </a:rPr>
              <a:t>　または献立の確認を行う</a:t>
            </a:r>
            <a:endParaRPr lang="en-US" altLang="ja-JP" sz="2400" dirty="0">
              <a:highlight>
                <a:srgbClr val="FFFF00"/>
              </a:highlight>
              <a:latin typeface="ＭＳ ゴシック" panose="020B0609070205080204" pitchFamily="49" charset="-128"/>
              <a:ea typeface="ＭＳ ゴシック" panose="020B0609070205080204" pitchFamily="49" charset="-128"/>
            </a:endParaRPr>
          </a:p>
          <a:p>
            <a:pPr marL="0" indent="0">
              <a:buNone/>
            </a:pPr>
            <a:r>
              <a:rPr lang="ja-JP" altLang="en-US" sz="2400" dirty="0">
                <a:latin typeface="ＭＳ ゴシック" panose="020B0609070205080204" pitchFamily="49" charset="-128"/>
                <a:ea typeface="ＭＳ ゴシック" panose="020B0609070205080204" pitchFamily="49" charset="-128"/>
              </a:rPr>
              <a:t>②</a:t>
            </a:r>
            <a:r>
              <a:rPr lang="ja-JP" altLang="en-US" sz="2400" dirty="0">
                <a:highlight>
                  <a:srgbClr val="FFFF00"/>
                </a:highlight>
                <a:latin typeface="ＭＳ ゴシック" panose="020B0609070205080204" pitchFamily="49" charset="-128"/>
                <a:ea typeface="ＭＳ ゴシック" panose="020B0609070205080204" pitchFamily="49" charset="-128"/>
              </a:rPr>
              <a:t>利用者ごとの摂食量を記録する</a:t>
            </a:r>
            <a:endParaRPr lang="en-US" altLang="ja-JP" sz="2400" dirty="0">
              <a:highlight>
                <a:srgbClr val="FFFF00"/>
              </a:highlight>
              <a:latin typeface="ＭＳ ゴシック" panose="020B0609070205080204" pitchFamily="49" charset="-128"/>
              <a:ea typeface="ＭＳ ゴシック" panose="020B0609070205080204" pitchFamily="49" charset="-128"/>
            </a:endParaRPr>
          </a:p>
          <a:p>
            <a:pPr marL="0" indent="0">
              <a:buNone/>
            </a:pPr>
            <a:r>
              <a:rPr lang="ja-JP" altLang="en-US" sz="2400" dirty="0">
                <a:latin typeface="ＭＳ ゴシック" panose="020B0609070205080204" pitchFamily="49" charset="-128"/>
                <a:ea typeface="ＭＳ ゴシック" panose="020B0609070205080204" pitchFamily="49" charset="-128"/>
              </a:rPr>
              <a:t>（目視や自己申告等による方法も可）</a:t>
            </a:r>
            <a:endParaRPr lang="en-US" altLang="ja-JP" sz="2400" dirty="0">
              <a:latin typeface="ＭＳ ゴシック" panose="020B0609070205080204" pitchFamily="49" charset="-128"/>
              <a:ea typeface="ＭＳ ゴシック" panose="020B0609070205080204" pitchFamily="49" charset="-128"/>
            </a:endParaRPr>
          </a:p>
          <a:p>
            <a:pPr marL="0" indent="0">
              <a:buNone/>
            </a:pPr>
            <a:r>
              <a:rPr lang="ja-JP" altLang="en-US" sz="2400" dirty="0">
                <a:latin typeface="ＭＳ ゴシック" panose="020B0609070205080204" pitchFamily="49" charset="-128"/>
                <a:ea typeface="ＭＳ ゴシック" panose="020B0609070205080204" pitchFamily="49" charset="-128"/>
              </a:rPr>
              <a:t>③</a:t>
            </a:r>
            <a:r>
              <a:rPr lang="ja-JP" altLang="en-US" sz="2400" dirty="0">
                <a:highlight>
                  <a:srgbClr val="FFFF00"/>
                </a:highlight>
                <a:latin typeface="ＭＳ ゴシック" panose="020B0609070205080204" pitchFamily="49" charset="-128"/>
                <a:ea typeface="ＭＳ ゴシック" panose="020B0609070205080204" pitchFamily="49" charset="-128"/>
              </a:rPr>
              <a:t>利用者ごとの体重の記録を行う</a:t>
            </a:r>
            <a:endParaRPr lang="en-US" altLang="ja-JP" sz="2400" dirty="0">
              <a:highlight>
                <a:srgbClr val="FFFF00"/>
              </a:highlight>
              <a:latin typeface="ＭＳ ゴシック" panose="020B0609070205080204" pitchFamily="49" charset="-128"/>
              <a:ea typeface="ＭＳ ゴシック" panose="020B0609070205080204" pitchFamily="49" charset="-128"/>
            </a:endParaRPr>
          </a:p>
          <a:p>
            <a:pPr marL="0" indent="0">
              <a:buNone/>
            </a:pPr>
            <a:r>
              <a:rPr lang="ja-JP" altLang="en-US" sz="2400" dirty="0">
                <a:latin typeface="ＭＳ ゴシック" panose="020B0609070205080204" pitchFamily="49" charset="-128"/>
                <a:ea typeface="ＭＳ ゴシック" panose="020B0609070205080204" pitchFamily="49" charset="-128"/>
              </a:rPr>
              <a:t>（おおむね</a:t>
            </a:r>
            <a:r>
              <a:rPr lang="en-US" altLang="ja-JP" sz="2400" dirty="0">
                <a:latin typeface="ＭＳ ゴシック" panose="020B0609070205080204" pitchFamily="49" charset="-128"/>
                <a:ea typeface="ＭＳ ゴシック" panose="020B0609070205080204" pitchFamily="49" charset="-128"/>
              </a:rPr>
              <a:t>6</a:t>
            </a:r>
            <a:r>
              <a:rPr lang="ja-JP" altLang="en-US" sz="2400" dirty="0">
                <a:latin typeface="ＭＳ ゴシック" panose="020B0609070205080204" pitchFamily="49" charset="-128"/>
                <a:ea typeface="ＭＳ ゴシック" panose="020B0609070205080204" pitchFamily="49" charset="-128"/>
              </a:rPr>
              <a:t>か月に</a:t>
            </a:r>
            <a:r>
              <a:rPr lang="en-US" altLang="ja-JP" sz="2400" dirty="0">
                <a:latin typeface="ＭＳ ゴシック" panose="020B0609070205080204" pitchFamily="49" charset="-128"/>
                <a:ea typeface="ＭＳ ゴシック" panose="020B0609070205080204" pitchFamily="49" charset="-128"/>
              </a:rPr>
              <a:t>1</a:t>
            </a:r>
            <a:r>
              <a:rPr lang="ja-JP" altLang="en-US" sz="2400" dirty="0">
                <a:latin typeface="ＭＳ ゴシック" panose="020B0609070205080204" pitchFamily="49" charset="-128"/>
                <a:ea typeface="ＭＳ ゴシック" panose="020B0609070205080204" pitchFamily="49" charset="-128"/>
              </a:rPr>
              <a:t>度</a:t>
            </a:r>
            <a:r>
              <a:rPr lang="en-US" altLang="ja-JP" sz="2400" dirty="0">
                <a:latin typeface="ＭＳ ゴシック" panose="020B0609070205080204" pitchFamily="49" charset="-128"/>
                <a:ea typeface="ＭＳ ゴシック" panose="020B0609070205080204" pitchFamily="49" charset="-128"/>
              </a:rPr>
              <a:t>BMI</a:t>
            </a:r>
            <a:r>
              <a:rPr lang="ja-JP" altLang="en-US" sz="2400" dirty="0">
                <a:latin typeface="ＭＳ ゴシック" panose="020B0609070205080204" pitchFamily="49" charset="-128"/>
                <a:ea typeface="ＭＳ ゴシック" panose="020B0609070205080204" pitchFamily="49" charset="-128"/>
              </a:rPr>
              <a:t>の記録が必要。身長不明の場合は</a:t>
            </a:r>
          </a:p>
          <a:p>
            <a:pPr marL="0" indent="0">
              <a:buNone/>
            </a:pPr>
            <a:r>
              <a:rPr lang="ja-JP" altLang="en-US" sz="2400" dirty="0">
                <a:latin typeface="ＭＳ ゴシック" panose="020B0609070205080204" pitchFamily="49" charset="-128"/>
                <a:ea typeface="ＭＳ ゴシック" panose="020B0609070205080204" pitchFamily="49" charset="-128"/>
              </a:rPr>
              <a:t>　体重のみの記録も可。利用者の意向で体重を確認できない</a:t>
            </a:r>
          </a:p>
          <a:p>
            <a:pPr marL="0" indent="0">
              <a:buNone/>
            </a:pPr>
            <a:r>
              <a:rPr lang="ja-JP" altLang="en-US" sz="2400" dirty="0">
                <a:latin typeface="ＭＳ ゴシック" panose="020B0609070205080204" pitchFamily="49" charset="-128"/>
                <a:ea typeface="ＭＳ ゴシック" panose="020B0609070205080204" pitchFamily="49" charset="-128"/>
              </a:rPr>
              <a:t>　場合、個別支援記録等において意向の確認をした旨の記録</a:t>
            </a:r>
          </a:p>
          <a:p>
            <a:pPr marL="0" indent="0">
              <a:buNone/>
            </a:pPr>
            <a:r>
              <a:rPr lang="ja-JP" altLang="en-US" sz="2400" dirty="0">
                <a:latin typeface="ＭＳ ゴシック" panose="020B0609070205080204" pitchFamily="49" charset="-128"/>
                <a:ea typeface="ＭＳ ゴシック" panose="020B0609070205080204" pitchFamily="49" charset="-128"/>
              </a:rPr>
              <a:t>　を残すこと）</a:t>
            </a:r>
            <a:endParaRPr lang="en-US" altLang="ja-JP" sz="2400" dirty="0">
              <a:latin typeface="ＭＳ ゴシック" panose="020B0609070205080204" pitchFamily="49" charset="-128"/>
              <a:ea typeface="ＭＳ ゴシック" panose="020B0609070205080204" pitchFamily="49" charset="-128"/>
            </a:endParaRPr>
          </a:p>
        </p:txBody>
      </p:sp>
      <p:pic>
        <p:nvPicPr>
          <p:cNvPr id="8" name="オーディオ 7">
            <a:hlinkClick r:id="" action="ppaction://media"/>
            <a:extLst>
              <a:ext uri="{FF2B5EF4-FFF2-40B4-BE49-F238E27FC236}">
                <a16:creationId xmlns:a16="http://schemas.microsoft.com/office/drawing/2014/main" id="{3D2D4552-C56B-BAD7-3A75-4DBDB66CF8A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525102519"/>
      </p:ext>
    </p:extLst>
  </p:cSld>
  <p:clrMapOvr>
    <a:masterClrMapping/>
  </p:clrMapOvr>
  <mc:AlternateContent xmlns:mc="http://schemas.openxmlformats.org/markup-compatibility/2006" xmlns:p14="http://schemas.microsoft.com/office/powerpoint/2010/main">
    <mc:Choice Requires="p14">
      <p:transition spd="slow" p14:dur="2000" advTm="59788"/>
    </mc:Choice>
    <mc:Fallback xmlns="">
      <p:transition spd="slow" advTm="597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タイトル 1"/>
          <p:cNvSpPr>
            <a:spLocks noGrp="1"/>
          </p:cNvSpPr>
          <p:nvPr>
            <p:ph type="title"/>
          </p:nvPr>
        </p:nvSpPr>
        <p:spPr/>
        <p:txBody>
          <a:bodyPr>
            <a:normAutofit/>
          </a:bodyPr>
          <a:lstStyle/>
          <a:p>
            <a:r>
              <a:rPr kumimoji="1" lang="ja-JP" altLang="en-US" sz="2700" dirty="0">
                <a:latin typeface="+mn-ea"/>
                <a:ea typeface="+mn-ea"/>
              </a:rPr>
              <a:t>　</a:t>
            </a:r>
            <a:r>
              <a:rPr kumimoji="1" lang="ja-JP" altLang="en-US" sz="4000" dirty="0">
                <a:latin typeface="+mn-ea"/>
                <a:ea typeface="+mn-ea"/>
              </a:rPr>
              <a:t>平均利用者数の算出方法について</a:t>
            </a:r>
          </a:p>
        </p:txBody>
      </p:sp>
      <p:sp>
        <p:nvSpPr>
          <p:cNvPr id="1079" name="テキスト ボックス 2"/>
          <p:cNvSpPr txBox="1"/>
          <p:nvPr/>
        </p:nvSpPr>
        <p:spPr>
          <a:xfrm>
            <a:off x="179512" y="1493378"/>
            <a:ext cx="8373223" cy="830997"/>
          </a:xfrm>
          <a:prstGeom prst="rect">
            <a:avLst/>
          </a:prstGeom>
          <a:noFill/>
        </p:spPr>
        <p:txBody>
          <a:bodyPr wrap="square" rtlCol="0">
            <a:spAutoFit/>
          </a:bodyPr>
          <a:lstStyle/>
          <a:p>
            <a:pPr marL="457200" algn="just"/>
            <a:r>
              <a:rPr lang="ja-JP" altLang="en-US" sz="2400" kern="100" dirty="0">
                <a:effectLst/>
                <a:latin typeface="+mj-ea"/>
                <a:ea typeface="+mj-ea"/>
                <a:cs typeface="Times New Roman" panose="02020603050405020304" pitchFamily="18" charset="0"/>
              </a:rPr>
              <a:t>　</a:t>
            </a:r>
            <a:r>
              <a:rPr lang="ja-JP" altLang="en-US" sz="2400" kern="100" dirty="0">
                <a:latin typeface="+mj-ea"/>
                <a:ea typeface="+mj-ea"/>
                <a:cs typeface="Times New Roman" panose="02020603050405020304" pitchFamily="18" charset="0"/>
              </a:rPr>
              <a:t>新設または増改築を行った際、新設または増改築の時点からの経過期間によって計算方法が異なります。</a:t>
            </a:r>
            <a:r>
              <a:rPr lang="ja-JP" altLang="en-US" sz="2400" kern="100" dirty="0">
                <a:effectLst/>
                <a:latin typeface="+mj-ea"/>
                <a:ea typeface="+mj-ea"/>
                <a:cs typeface="Times New Roman" panose="02020603050405020304" pitchFamily="18" charset="0"/>
              </a:rPr>
              <a:t>　</a:t>
            </a:r>
            <a:endParaRPr kumimoji="1" lang="en-US" altLang="ja-JP" sz="2000" kern="100" dirty="0">
              <a:latin typeface="+mn-ea"/>
              <a:cs typeface="Times New Roman" panose="02020603050405020304" pitchFamily="18" charset="0"/>
            </a:endParaRPr>
          </a:p>
        </p:txBody>
      </p:sp>
      <p:sp>
        <p:nvSpPr>
          <p:cNvPr id="1080" name="テキスト ボックス 3"/>
          <p:cNvSpPr txBox="1"/>
          <p:nvPr/>
        </p:nvSpPr>
        <p:spPr>
          <a:xfrm>
            <a:off x="179512" y="5597834"/>
            <a:ext cx="8373223" cy="830997"/>
          </a:xfrm>
          <a:prstGeom prst="rect">
            <a:avLst/>
          </a:prstGeom>
          <a:noFill/>
        </p:spPr>
        <p:txBody>
          <a:bodyPr wrap="square" rtlCol="0">
            <a:spAutoFit/>
          </a:bodyPr>
          <a:lstStyle/>
          <a:p>
            <a:pPr marL="457200" algn="just"/>
            <a:r>
              <a:rPr lang="ja-JP" altLang="en-US" sz="2400" kern="100" dirty="0">
                <a:effectLst/>
                <a:latin typeface="+mj-ea"/>
                <a:ea typeface="+mj-ea"/>
                <a:cs typeface="Times New Roman" panose="02020603050405020304" pitchFamily="18" charset="0"/>
              </a:rPr>
              <a:t>　ただし、定員を増加する場合は、</a:t>
            </a:r>
            <a:r>
              <a:rPr lang="ja-JP" altLang="en-US" sz="2400" kern="100" dirty="0">
                <a:effectLst/>
                <a:highlight>
                  <a:srgbClr val="FFFF00"/>
                </a:highlight>
                <a:latin typeface="+mj-ea"/>
                <a:ea typeface="+mj-ea"/>
                <a:cs typeface="Times New Roman" panose="02020603050405020304" pitchFamily="18" charset="0"/>
              </a:rPr>
              <a:t>増加後の定員の</a:t>
            </a:r>
            <a:r>
              <a:rPr lang="en-US" altLang="ja-JP" sz="2400" kern="100" dirty="0">
                <a:effectLst/>
                <a:highlight>
                  <a:srgbClr val="FFFF00"/>
                </a:highlight>
                <a:latin typeface="+mj-ea"/>
                <a:ea typeface="+mj-ea"/>
                <a:cs typeface="Times New Roman" panose="02020603050405020304" pitchFamily="18" charset="0"/>
              </a:rPr>
              <a:t>90</a:t>
            </a:r>
            <a:r>
              <a:rPr lang="ja-JP" altLang="en-US" sz="2400" kern="100" dirty="0">
                <a:effectLst/>
                <a:highlight>
                  <a:srgbClr val="FFFF00"/>
                </a:highlight>
                <a:latin typeface="+mj-ea"/>
                <a:ea typeface="+mj-ea"/>
                <a:cs typeface="Times New Roman" panose="02020603050405020304" pitchFamily="18" charset="0"/>
              </a:rPr>
              <a:t>％を</a:t>
            </a:r>
            <a:endParaRPr lang="en-US" altLang="ja-JP" sz="2400" kern="100" dirty="0">
              <a:effectLst/>
              <a:highlight>
                <a:srgbClr val="FFFF00"/>
              </a:highlight>
              <a:latin typeface="+mj-ea"/>
              <a:ea typeface="+mj-ea"/>
              <a:cs typeface="Times New Roman" panose="02020603050405020304" pitchFamily="18" charset="0"/>
            </a:endParaRPr>
          </a:p>
          <a:p>
            <a:pPr marL="457200" algn="just"/>
            <a:r>
              <a:rPr lang="ja-JP" altLang="en-US" sz="2400" kern="100" dirty="0">
                <a:effectLst/>
                <a:highlight>
                  <a:srgbClr val="FFFF00"/>
                </a:highlight>
                <a:latin typeface="+mj-ea"/>
                <a:ea typeface="+mj-ea"/>
                <a:cs typeface="Times New Roman" panose="02020603050405020304" pitchFamily="18" charset="0"/>
              </a:rPr>
              <a:t>平均利用者数とします</a:t>
            </a:r>
            <a:r>
              <a:rPr lang="ja-JP" altLang="en-US" sz="2400" kern="100" dirty="0">
                <a:effectLst/>
                <a:latin typeface="+mj-ea"/>
                <a:ea typeface="+mj-ea"/>
                <a:cs typeface="Times New Roman" panose="02020603050405020304" pitchFamily="18" charset="0"/>
              </a:rPr>
              <a:t>。</a:t>
            </a:r>
            <a:endParaRPr kumimoji="1" lang="en-US" altLang="ja-JP" sz="2000" kern="100" dirty="0">
              <a:latin typeface="+mn-ea"/>
              <a:cs typeface="Times New Roman" panose="02020603050405020304" pitchFamily="18" charset="0"/>
            </a:endParaRPr>
          </a:p>
        </p:txBody>
      </p:sp>
      <p:graphicFrame>
        <p:nvGraphicFramePr>
          <p:cNvPr id="1081" name="オブジェクト 8"/>
          <p:cNvGraphicFramePr>
            <a:graphicFrameLocks noChangeAspect="1"/>
          </p:cNvGraphicFramePr>
          <p:nvPr/>
        </p:nvGraphicFramePr>
        <p:xfrm>
          <a:off x="727075" y="2492896"/>
          <a:ext cx="7689850" cy="2960688"/>
        </p:xfrm>
        <a:graphic>
          <a:graphicData uri="http://schemas.openxmlformats.org/presentationml/2006/ole">
            <mc:AlternateContent xmlns:mc="http://schemas.openxmlformats.org/markup-compatibility/2006">
              <mc:Choice xmlns:v="urn:schemas-microsoft-com:vml" Requires="v">
                <p:oleObj name="Worksheet" r:id="rId5" imgW="6949440" imgH="2674620" progId="Excel.Sheet.12">
                  <p:embed/>
                </p:oleObj>
              </mc:Choice>
              <mc:Fallback>
                <p:oleObj name="Worksheet" r:id="rId5" imgW="6949440" imgH="2674620" progId="Excel.Sheet.12">
                  <p:embed/>
                  <p:pic>
                    <p:nvPicPr>
                      <p:cNvPr id="1081" name="オブジェクト 8"/>
                      <p:cNvPicPr>
                        <a:picLocks noChangeAspect="1"/>
                      </p:cNvPicPr>
                      <p:nvPr/>
                    </p:nvPicPr>
                    <p:blipFill>
                      <a:blip r:embed="rId6"/>
                      <a:stretch>
                        <a:fillRect/>
                      </a:stretch>
                    </p:blipFill>
                    <p:spPr>
                      <a:xfrm>
                        <a:off x="727075" y="2492896"/>
                        <a:ext cx="7689850" cy="2960688"/>
                      </a:xfrm>
                      <a:prstGeom prst="rect">
                        <a:avLst/>
                      </a:prstGeom>
                    </p:spPr>
                  </p:pic>
                </p:oleObj>
              </mc:Fallback>
            </mc:AlternateContent>
          </a:graphicData>
        </a:graphic>
      </p:graphicFrame>
      <p:pic>
        <p:nvPicPr>
          <p:cNvPr id="4" name="オーディオ 3">
            <a:hlinkClick r:id="" action="ppaction://media"/>
            <a:extLst>
              <a:ext uri="{FF2B5EF4-FFF2-40B4-BE49-F238E27FC236}">
                <a16:creationId xmlns:a16="http://schemas.microsoft.com/office/drawing/2014/main" id="{958D2C64-3D9C-DE01-3B44-DC7ACB570D36}"/>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54156964"/>
      </p:ext>
    </p:extLst>
  </p:cSld>
  <p:clrMapOvr>
    <a:masterClrMapping/>
  </p:clrMapOvr>
  <mc:AlternateContent xmlns:mc="http://schemas.openxmlformats.org/markup-compatibility/2006" xmlns:p14="http://schemas.microsoft.com/office/powerpoint/2010/main">
    <mc:Choice Requires="p14">
      <p:transition spd="slow" p14:dur="2000" advTm="113344"/>
    </mc:Choice>
    <mc:Fallback xmlns="">
      <p:transition spd="slow" advTm="1133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 name="タイトル 1"/>
          <p:cNvSpPr>
            <a:spLocks noGrp="1"/>
          </p:cNvSpPr>
          <p:nvPr>
            <p:ph type="title"/>
          </p:nvPr>
        </p:nvSpPr>
        <p:spPr>
          <a:xfrm>
            <a:off x="457200" y="105714"/>
            <a:ext cx="8229600" cy="1143000"/>
          </a:xfrm>
        </p:spPr>
        <p:txBody>
          <a:bodyPr>
            <a:noAutofit/>
          </a:bodyPr>
          <a:lstStyle/>
          <a:p>
            <a:r>
              <a:rPr kumimoji="1" lang="ja-JP" altLang="en-US" sz="2400" dirty="0">
                <a:latin typeface="+mn-ea"/>
                <a:ea typeface="+mn-ea"/>
              </a:rPr>
              <a:t>　</a:t>
            </a:r>
            <a:r>
              <a:rPr kumimoji="1" lang="ja-JP" altLang="en-US" sz="2800" dirty="0">
                <a:latin typeface="+mn-ea"/>
                <a:ea typeface="+mn-ea"/>
              </a:rPr>
              <a:t>夜間支援対象利用者数の算出方法について</a:t>
            </a:r>
          </a:p>
        </p:txBody>
      </p:sp>
      <p:sp>
        <p:nvSpPr>
          <p:cNvPr id="1079" name="テキスト ボックス 2"/>
          <p:cNvSpPr txBox="1"/>
          <p:nvPr/>
        </p:nvSpPr>
        <p:spPr>
          <a:xfrm>
            <a:off x="-24036" y="1196752"/>
            <a:ext cx="9029235" cy="1569660"/>
          </a:xfrm>
          <a:prstGeom prst="rect">
            <a:avLst/>
          </a:prstGeom>
          <a:noFill/>
        </p:spPr>
        <p:txBody>
          <a:bodyPr wrap="square" rtlCol="0">
            <a:spAutoFit/>
          </a:bodyPr>
          <a:lstStyle/>
          <a:p>
            <a:pPr marL="457200" algn="just"/>
            <a:r>
              <a:rPr lang="ja-JP" altLang="en-US" sz="2400" kern="100" dirty="0">
                <a:effectLst/>
                <a:latin typeface="+mj-ea"/>
                <a:ea typeface="+mj-ea"/>
                <a:cs typeface="Times New Roman" panose="02020603050405020304" pitchFamily="18" charset="0"/>
              </a:rPr>
              <a:t>　</a:t>
            </a:r>
            <a:r>
              <a:rPr lang="ja-JP" altLang="en-US" sz="2400" kern="100" dirty="0">
                <a:latin typeface="+mj-ea"/>
                <a:ea typeface="+mj-ea"/>
                <a:cs typeface="Times New Roman" panose="02020603050405020304" pitchFamily="18" charset="0"/>
              </a:rPr>
              <a:t>新設または増改築を行った際、新設または増改築の時点からの経過期間によって計算方法が異なります。</a:t>
            </a:r>
            <a:r>
              <a:rPr lang="en-US" altLang="ja-JP" sz="2400" kern="100" dirty="0">
                <a:effectLst/>
                <a:latin typeface="+mj-ea"/>
                <a:ea typeface="+mj-ea"/>
                <a:cs typeface="Times New Roman" panose="02020603050405020304" pitchFamily="18" charset="0"/>
              </a:rPr>
              <a:t>1</a:t>
            </a:r>
            <a:r>
              <a:rPr lang="ja-JP" altLang="en-US" sz="2400" kern="100" dirty="0">
                <a:effectLst/>
                <a:latin typeface="+mj-ea"/>
                <a:ea typeface="+mj-ea"/>
                <a:cs typeface="Times New Roman" panose="02020603050405020304" pitchFamily="18" charset="0"/>
              </a:rPr>
              <a:t>人の夜間支援従事者が支援を行う夜間支援対象者数に</a:t>
            </a:r>
            <a:r>
              <a:rPr lang="ja-JP" altLang="en-US" sz="2400" kern="100" dirty="0">
                <a:latin typeface="+mj-ea"/>
                <a:ea typeface="+mj-ea"/>
                <a:cs typeface="Times New Roman" panose="02020603050405020304" pitchFamily="18" charset="0"/>
              </a:rPr>
              <a:t>よって</a:t>
            </a:r>
            <a:r>
              <a:rPr lang="ja-JP" altLang="en-US" sz="2400" kern="100" dirty="0">
                <a:effectLst/>
                <a:latin typeface="+mj-ea"/>
                <a:ea typeface="+mj-ea"/>
                <a:cs typeface="Times New Roman" panose="02020603050405020304" pitchFamily="18" charset="0"/>
              </a:rPr>
              <a:t>、</a:t>
            </a:r>
            <a:r>
              <a:rPr lang="ja-JP" altLang="en-US" sz="2400" kern="100" dirty="0">
                <a:latin typeface="+mj-ea"/>
                <a:ea typeface="+mj-ea"/>
                <a:cs typeface="Times New Roman" panose="02020603050405020304" pitchFamily="18" charset="0"/>
              </a:rPr>
              <a:t>単位が異なります</a:t>
            </a:r>
            <a:r>
              <a:rPr lang="ja-JP" altLang="en-US" sz="2400" kern="100" dirty="0">
                <a:effectLst/>
                <a:latin typeface="+mj-ea"/>
                <a:ea typeface="+mj-ea"/>
                <a:cs typeface="Times New Roman" panose="02020603050405020304" pitchFamily="18" charset="0"/>
              </a:rPr>
              <a:t>。</a:t>
            </a:r>
            <a:endParaRPr lang="en-US" altLang="ja-JP" sz="2400" kern="100" dirty="0">
              <a:effectLst/>
              <a:latin typeface="+mj-ea"/>
              <a:ea typeface="+mj-ea"/>
              <a:cs typeface="Times New Roman" panose="02020603050405020304" pitchFamily="18" charset="0"/>
            </a:endParaRPr>
          </a:p>
          <a:p>
            <a:pPr marL="457200" algn="just"/>
            <a:r>
              <a:rPr lang="ja-JP" altLang="en-US" sz="2400" kern="100" dirty="0">
                <a:effectLst/>
                <a:latin typeface="+mj-ea"/>
                <a:ea typeface="+mj-ea"/>
                <a:cs typeface="Times New Roman" panose="02020603050405020304" pitchFamily="18" charset="0"/>
              </a:rPr>
              <a:t>　</a:t>
            </a:r>
            <a:endParaRPr kumimoji="1" lang="en-US" altLang="ja-JP" sz="2000" kern="100" dirty="0">
              <a:latin typeface="+mn-ea"/>
              <a:cs typeface="Times New Roman" panose="02020603050405020304" pitchFamily="18" charset="0"/>
            </a:endParaRPr>
          </a:p>
        </p:txBody>
      </p:sp>
      <p:sp>
        <p:nvSpPr>
          <p:cNvPr id="1080" name="テキスト ボックス 3"/>
          <p:cNvSpPr txBox="1"/>
          <p:nvPr/>
        </p:nvSpPr>
        <p:spPr>
          <a:xfrm>
            <a:off x="205916" y="5292854"/>
            <a:ext cx="8373223" cy="1200329"/>
          </a:xfrm>
          <a:prstGeom prst="rect">
            <a:avLst/>
          </a:prstGeom>
          <a:noFill/>
        </p:spPr>
        <p:txBody>
          <a:bodyPr wrap="square" rtlCol="0">
            <a:spAutoFit/>
          </a:bodyPr>
          <a:lstStyle/>
          <a:p>
            <a:pPr marL="457200" algn="just"/>
            <a:r>
              <a:rPr lang="ja-JP" altLang="en-US" sz="2400" kern="100" dirty="0">
                <a:effectLst/>
                <a:latin typeface="+mj-ea"/>
                <a:ea typeface="+mj-ea"/>
                <a:cs typeface="Times New Roman" panose="02020603050405020304" pitchFamily="18" charset="0"/>
              </a:rPr>
              <a:t>　ただし、入居定員を変更する場合は、</a:t>
            </a:r>
            <a:r>
              <a:rPr lang="ja-JP" altLang="en-US" sz="2400" kern="100" dirty="0">
                <a:effectLst/>
                <a:highlight>
                  <a:srgbClr val="FFFF00"/>
                </a:highlight>
                <a:latin typeface="+mj-ea"/>
                <a:ea typeface="+mj-ea"/>
                <a:cs typeface="Times New Roman" panose="02020603050405020304" pitchFamily="18" charset="0"/>
              </a:rPr>
              <a:t>前年度の平均利用者数に定員の変更分の</a:t>
            </a:r>
            <a:r>
              <a:rPr lang="en-US" altLang="ja-JP" sz="2400" kern="100" dirty="0">
                <a:effectLst/>
                <a:highlight>
                  <a:srgbClr val="FFFF00"/>
                </a:highlight>
                <a:latin typeface="+mj-ea"/>
                <a:ea typeface="+mj-ea"/>
                <a:cs typeface="Times New Roman" panose="02020603050405020304" pitchFamily="18" charset="0"/>
              </a:rPr>
              <a:t>90</a:t>
            </a:r>
            <a:r>
              <a:rPr lang="ja-JP" altLang="en-US" sz="2400" kern="100" dirty="0">
                <a:effectLst/>
                <a:highlight>
                  <a:srgbClr val="FFFF00"/>
                </a:highlight>
                <a:latin typeface="+mj-ea"/>
                <a:ea typeface="+mj-ea"/>
                <a:cs typeface="Times New Roman" panose="02020603050405020304" pitchFamily="18" charset="0"/>
              </a:rPr>
              <a:t>％を加えたもの</a:t>
            </a:r>
            <a:r>
              <a:rPr lang="ja-JP" altLang="en-US" sz="2400" kern="100" dirty="0">
                <a:effectLst/>
                <a:latin typeface="+mj-ea"/>
                <a:ea typeface="+mj-ea"/>
                <a:cs typeface="Times New Roman" panose="02020603050405020304" pitchFamily="18" charset="0"/>
              </a:rPr>
              <a:t>を夜間支援対象利用者数とします。</a:t>
            </a:r>
            <a:endParaRPr kumimoji="1" lang="en-US" altLang="ja-JP" sz="2000" kern="100" dirty="0">
              <a:latin typeface="+mn-ea"/>
              <a:cs typeface="Times New Roman" panose="02020603050405020304" pitchFamily="18" charset="0"/>
            </a:endParaRPr>
          </a:p>
        </p:txBody>
      </p:sp>
      <p:graphicFrame>
        <p:nvGraphicFramePr>
          <p:cNvPr id="1081" name="オブジェクト 8"/>
          <p:cNvGraphicFramePr>
            <a:graphicFrameLocks noChangeAspect="1"/>
          </p:cNvGraphicFramePr>
          <p:nvPr/>
        </p:nvGraphicFramePr>
        <p:xfrm>
          <a:off x="355086" y="2443676"/>
          <a:ext cx="8683625" cy="2957513"/>
        </p:xfrm>
        <a:graphic>
          <a:graphicData uri="http://schemas.openxmlformats.org/presentationml/2006/ole">
            <mc:AlternateContent xmlns:mc="http://schemas.openxmlformats.org/markup-compatibility/2006">
              <mc:Choice xmlns:v="urn:schemas-microsoft-com:vml" Requires="v">
                <p:oleObj name="Worksheet" r:id="rId5" imgW="7848529" imgH="2674620" progId="Excel.Sheet.12">
                  <p:embed/>
                </p:oleObj>
              </mc:Choice>
              <mc:Fallback>
                <p:oleObj name="Worksheet" r:id="rId5" imgW="7848529" imgH="2674620" progId="Excel.Sheet.12">
                  <p:embed/>
                  <p:pic>
                    <p:nvPicPr>
                      <p:cNvPr id="1081" name="オブジェクト 8"/>
                      <p:cNvPicPr>
                        <a:picLocks noChangeAspect="1"/>
                      </p:cNvPicPr>
                      <p:nvPr/>
                    </p:nvPicPr>
                    <p:blipFill>
                      <a:blip r:embed="rId6"/>
                      <a:stretch>
                        <a:fillRect/>
                      </a:stretch>
                    </p:blipFill>
                    <p:spPr>
                      <a:xfrm>
                        <a:off x="355086" y="2443676"/>
                        <a:ext cx="8683625" cy="2957513"/>
                      </a:xfrm>
                      <a:prstGeom prst="rect">
                        <a:avLst/>
                      </a:prstGeom>
                    </p:spPr>
                  </p:pic>
                </p:oleObj>
              </mc:Fallback>
            </mc:AlternateContent>
          </a:graphicData>
        </a:graphic>
      </p:graphicFrame>
      <p:pic>
        <p:nvPicPr>
          <p:cNvPr id="8" name="オーディオ 7">
            <a:hlinkClick r:id="" action="ppaction://media"/>
            <a:extLst>
              <a:ext uri="{FF2B5EF4-FFF2-40B4-BE49-F238E27FC236}">
                <a16:creationId xmlns:a16="http://schemas.microsoft.com/office/drawing/2014/main" id="{7F3D8952-3B0D-71CE-6DC4-D149408DBB4D}"/>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86006880"/>
      </p:ext>
    </p:extLst>
  </p:cSld>
  <p:clrMapOvr>
    <a:masterClrMapping/>
  </p:clrMapOvr>
  <mc:AlternateContent xmlns:mc="http://schemas.openxmlformats.org/markup-compatibility/2006" xmlns:p14="http://schemas.microsoft.com/office/powerpoint/2010/main">
    <mc:Choice Requires="p14">
      <p:transition spd="slow" p14:dur="2000" advTm="64873"/>
    </mc:Choice>
    <mc:Fallback xmlns="">
      <p:transition spd="slow" advTm="64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Elements>
  <a:objectDefaults>
    <a:lnDef>
      <a:spPr>
        <a:custGeom>
          <a:avLst/>
          <a:gdLst/>
          <a:ahLst/>
          <a:cxnLst/>
          <a:rect l="l" t="t" r="r" b="b"/>
          <a:pathLst/>
        </a:custGeom>
      </a:spPr>
      <a:bodyPr vertOverflow="overflow" horzOverflow="overflow"/>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tileRect/>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tileRect/>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tileRect/>
        </a:gradFill>
        <a:gradFill rotWithShape="1">
          <a:gsLst>
            <a:gs pos="0">
              <a:schemeClr val="phClr">
                <a:tint val="80000"/>
                <a:satMod val="300000"/>
              </a:schemeClr>
            </a:gs>
            <a:gs pos="100000">
              <a:schemeClr val="phClr">
                <a:shade val="30000"/>
                <a:satMod val="200000"/>
              </a:schemeClr>
            </a:gs>
          </a:gsLst>
          <a:path path="circle">
            <a:fillToRect l="50000" t="50000" r="50000" b="50000"/>
          </a:path>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3190</TotalTime>
  <Words>1433</Words>
  <Application>Microsoft Office PowerPoint</Application>
  <PresentationFormat>画面に合わせる (4:3)</PresentationFormat>
  <Paragraphs>131</Paragraphs>
  <Slides>14</Slides>
  <Notes>14</Notes>
  <HiddenSlides>0</HiddenSlides>
  <MMClips>14</MMClips>
  <ScaleCrop>false</ScaleCrop>
  <HeadingPairs>
    <vt:vector size="8" baseType="variant">
      <vt:variant>
        <vt:lpstr>使用されているフォント</vt:lpstr>
      </vt:variant>
      <vt:variant>
        <vt:i4>10</vt:i4>
      </vt:variant>
      <vt:variant>
        <vt:lpstr>テーマ</vt:lpstr>
      </vt:variant>
      <vt:variant>
        <vt:i4>1</vt:i4>
      </vt:variant>
      <vt:variant>
        <vt:lpstr>埋め込まれた OLE サーバー</vt:lpstr>
      </vt:variant>
      <vt:variant>
        <vt:i4>1</vt:i4>
      </vt:variant>
      <vt:variant>
        <vt:lpstr>スライド タイトル</vt:lpstr>
      </vt:variant>
      <vt:variant>
        <vt:i4>14</vt:i4>
      </vt:variant>
    </vt:vector>
  </HeadingPairs>
  <TitlesOfParts>
    <vt:vector size="26" baseType="lpstr">
      <vt:lpstr>ＭＳ Ｐゴシック</vt:lpstr>
      <vt:lpstr>ＭＳ ゴシック</vt:lpstr>
      <vt:lpstr>OT-HiraginoUDSansStdN-W4</vt:lpstr>
      <vt:lpstr>OT-HiraginoUDSansStdN-W5</vt:lpstr>
      <vt:lpstr>游ゴシック</vt:lpstr>
      <vt:lpstr>游ゴシック体</vt:lpstr>
      <vt:lpstr>Arial</vt:lpstr>
      <vt:lpstr>Calibri</vt:lpstr>
      <vt:lpstr>Eras Light ITC</vt:lpstr>
      <vt:lpstr>Wingdings</vt:lpstr>
      <vt:lpstr>Office ​​テーマ</vt:lpstr>
      <vt:lpstr>Worksheet</vt:lpstr>
      <vt:lpstr>　  地域連携推進会議について</vt:lpstr>
      <vt:lpstr>地域連携推進会議について</vt:lpstr>
      <vt:lpstr>地域連携推進会議について</vt:lpstr>
      <vt:lpstr>　初回加算</vt:lpstr>
      <vt:lpstr>　初期加算</vt:lpstr>
      <vt:lpstr>　初期加算</vt:lpstr>
      <vt:lpstr>　食事提供体制加算の見直しについて</vt:lpstr>
      <vt:lpstr>　平均利用者数の算出方法について</vt:lpstr>
      <vt:lpstr>　夜間支援対象利用者数の算出方法について</vt:lpstr>
      <vt:lpstr>GHにおける平均利用者数と夜間支援対象利用者数</vt:lpstr>
      <vt:lpstr>　日中支援加算について</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RENTAI</dc:creator>
  <cp:lastModifiedBy>藤井　匠</cp:lastModifiedBy>
  <cp:revision>103</cp:revision>
  <cp:lastPrinted>2026-05-27T07:37:03Z</cp:lastPrinted>
  <dcterms:created xsi:type="dcterms:W3CDTF">2015-01-19T04:13:25Z</dcterms:created>
  <dcterms:modified xsi:type="dcterms:W3CDTF">2026-06-17T06:49:34Z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0x010100B90481B055BFC04DA663128A21634114</vt:lpwstr>
  </property>
</Properties>
</file>