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85" r:id="rId2"/>
    <p:sldId id="286" r:id="rId3"/>
    <p:sldId id="288" r:id="rId4"/>
    <p:sldId id="287" r:id="rId5"/>
    <p:sldId id="289" r:id="rId6"/>
    <p:sldId id="284"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79646"/>
    <a:srgbClr val="99CC00"/>
    <a:srgbClr val="669900"/>
    <a:srgbClr val="0000FF"/>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中間スタイル 4 - アクセント 3">
    <a:wholeTbl>
      <a:tcTxStyle>
        <a:fontRef idx="minor">
          <a:srgbClr val="00000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ABFCF23-3B69-468F-B69F-88F6DE6A72F2}" styleName="中間スタイル 1 - アクセント 5">
    <a:wholeTbl>
      <a:tcTxStyle>
        <a:fontRef idx="minor">
          <a:srgbClr val="00000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rgbClr val="000000"/>
        </a:fontRef>
        <a:schemeClr val="lt1"/>
      </a:tcTxStyle>
      <a:tcStyle>
        <a:tcBdr/>
        <a:fill>
          <a:solidFill>
            <a:schemeClr val="accent5"/>
          </a:solidFill>
        </a:fill>
      </a:tcStyle>
    </a:firstRow>
  </a:tblStyle>
  <a:tblStyle styleId="{10A1B5D5-9B99-4C35-A422-299274C87663}" styleName="中間スタイル 1 - アクセント 6">
    <a:wholeTbl>
      <a:tcTxStyle>
        <a:fontRef idx="minor">
          <a:srgbClr val="00000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rgbClr val="00000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63"/>
    <p:restoredTop sz="81414" autoAdjust="0"/>
  </p:normalViewPr>
  <p:slideViewPr>
    <p:cSldViewPr>
      <p:cViewPr varScale="1">
        <p:scale>
          <a:sx n="67" d="100"/>
          <a:sy n="67" d="100"/>
        </p:scale>
        <p:origin x="1862" y="53"/>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3312" y="48"/>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73" name="ヘッダー プレースホルダー 1"/>
          <p:cNvSpPr>
            <a:spLocks noGrp="1"/>
          </p:cNvSpPr>
          <p:nvPr>
            <p:ph type="hdr" sz="quarter"/>
          </p:nvPr>
        </p:nvSpPr>
        <p:spPr>
          <a:xfrm>
            <a:off x="0" y="1"/>
            <a:ext cx="2949787" cy="496967"/>
          </a:xfrm>
          <a:prstGeom prst="rect">
            <a:avLst/>
          </a:prstGeom>
        </p:spPr>
        <p:txBody>
          <a:bodyPr vert="horz" lIns="91432" tIns="45716" rIns="91432" bIns="45716" rtlCol="0"/>
          <a:lstStyle>
            <a:lvl1pPr algn="l">
              <a:defRPr sz="1200"/>
            </a:lvl1pPr>
          </a:lstStyle>
          <a:p>
            <a:endParaRPr kumimoji="1" lang="ja-JP" altLang="en-US"/>
          </a:p>
        </p:txBody>
      </p:sp>
      <p:sp>
        <p:nvSpPr>
          <p:cNvPr id="1074" name="日付プレースホルダー 2"/>
          <p:cNvSpPr>
            <a:spLocks noGrp="1"/>
          </p:cNvSpPr>
          <p:nvPr>
            <p:ph type="dt" sz="quarter" idx="1"/>
          </p:nvPr>
        </p:nvSpPr>
        <p:spPr>
          <a:xfrm>
            <a:off x="3855838" y="1"/>
            <a:ext cx="2949787" cy="496967"/>
          </a:xfrm>
          <a:prstGeom prst="rect">
            <a:avLst/>
          </a:prstGeom>
        </p:spPr>
        <p:txBody>
          <a:bodyPr vert="horz" lIns="91432" tIns="45716" rIns="91432" bIns="45716" rtlCol="0"/>
          <a:lstStyle>
            <a:lvl1pPr algn="r">
              <a:defRPr sz="1200"/>
            </a:lvl1pPr>
          </a:lstStyle>
          <a:p>
            <a:fld id="{D40C1DDC-7D39-4A46-8133-72105D441122}" type="datetimeFigureOut">
              <a:rPr kumimoji="1" lang="ja-JP" altLang="en-US" smtClean="0"/>
              <a:t>2026/6/17</a:t>
            </a:fld>
            <a:endParaRPr kumimoji="1" lang="ja-JP" altLang="en-US"/>
          </a:p>
        </p:txBody>
      </p:sp>
      <p:sp>
        <p:nvSpPr>
          <p:cNvPr id="1075" name="フッター プレースホルダー 3"/>
          <p:cNvSpPr>
            <a:spLocks noGrp="1"/>
          </p:cNvSpPr>
          <p:nvPr>
            <p:ph type="ftr" sz="quarter" idx="2"/>
          </p:nvPr>
        </p:nvSpPr>
        <p:spPr>
          <a:xfrm>
            <a:off x="0" y="9440647"/>
            <a:ext cx="2949787" cy="496967"/>
          </a:xfrm>
          <a:prstGeom prst="rect">
            <a:avLst/>
          </a:prstGeom>
        </p:spPr>
        <p:txBody>
          <a:bodyPr vert="horz" lIns="91432" tIns="45716" rIns="91432" bIns="45716" rtlCol="0" anchor="b"/>
          <a:lstStyle>
            <a:lvl1pPr algn="l">
              <a:defRPr sz="1200"/>
            </a:lvl1pPr>
          </a:lstStyle>
          <a:p>
            <a:endParaRPr kumimoji="1" lang="ja-JP" altLang="en-US"/>
          </a:p>
        </p:txBody>
      </p:sp>
      <p:sp>
        <p:nvSpPr>
          <p:cNvPr id="1076" name="スライド番号プレースホルダー 4"/>
          <p:cNvSpPr>
            <a:spLocks noGrp="1"/>
          </p:cNvSpPr>
          <p:nvPr>
            <p:ph type="sldNum" sz="quarter" idx="3"/>
          </p:nvPr>
        </p:nvSpPr>
        <p:spPr>
          <a:xfrm>
            <a:off x="3855838" y="9440647"/>
            <a:ext cx="2949787" cy="496967"/>
          </a:xfrm>
          <a:prstGeom prst="rect">
            <a:avLst/>
          </a:prstGeom>
        </p:spPr>
        <p:txBody>
          <a:bodyPr vert="horz" lIns="91432" tIns="45716" rIns="91432" bIns="45716" rtlCol="0" anchor="b"/>
          <a:lstStyle>
            <a:lvl1pPr algn="r">
              <a:defRPr sz="1200"/>
            </a:lvl1pPr>
          </a:lstStyle>
          <a:p>
            <a:fld id="{5BBBA179-73DE-41C4-B016-7119CC21238E}" type="slidenum">
              <a:rPr kumimoji="1" lang="ja-JP" altLang="en-US" smtClean="0"/>
              <a:t>‹#›</a:t>
            </a:fld>
            <a:endParaRPr kumimoji="1" lang="ja-JP" altLang="en-US"/>
          </a:p>
        </p:txBody>
      </p:sp>
    </p:spTree>
    <p:extLst>
      <p:ext uri="{BB962C8B-B14F-4D97-AF65-F5344CB8AC3E}">
        <p14:creationId xmlns:p14="http://schemas.microsoft.com/office/powerpoint/2010/main" val="621556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6" name="ヘッダー プレースホルダー 1"/>
          <p:cNvSpPr>
            <a:spLocks noGrp="1"/>
          </p:cNvSpPr>
          <p:nvPr>
            <p:ph type="hdr" sz="quarter"/>
          </p:nvPr>
        </p:nvSpPr>
        <p:spPr>
          <a:xfrm>
            <a:off x="0" y="1"/>
            <a:ext cx="2949787" cy="498693"/>
          </a:xfrm>
          <a:prstGeom prst="rect">
            <a:avLst/>
          </a:prstGeom>
        </p:spPr>
        <p:txBody>
          <a:bodyPr vert="horz" lIns="91432" tIns="45716" rIns="91432" bIns="45716" rtlCol="0"/>
          <a:lstStyle>
            <a:lvl1pPr algn="l">
              <a:defRPr sz="1200"/>
            </a:lvl1pPr>
          </a:lstStyle>
          <a:p>
            <a:endParaRPr kumimoji="1" lang="ja-JP" altLang="en-US"/>
          </a:p>
        </p:txBody>
      </p:sp>
      <p:sp>
        <p:nvSpPr>
          <p:cNvPr id="1067" name="日付プレースホルダー 2"/>
          <p:cNvSpPr>
            <a:spLocks noGrp="1"/>
          </p:cNvSpPr>
          <p:nvPr>
            <p:ph type="dt" idx="1"/>
          </p:nvPr>
        </p:nvSpPr>
        <p:spPr>
          <a:xfrm>
            <a:off x="3855838" y="1"/>
            <a:ext cx="2949787" cy="498693"/>
          </a:xfrm>
          <a:prstGeom prst="rect">
            <a:avLst/>
          </a:prstGeom>
        </p:spPr>
        <p:txBody>
          <a:bodyPr vert="horz" lIns="91432" tIns="45716" rIns="91432" bIns="45716" rtlCol="0"/>
          <a:lstStyle>
            <a:lvl1pPr algn="r">
              <a:defRPr sz="1200"/>
            </a:lvl1pPr>
          </a:lstStyle>
          <a:p>
            <a:fld id="{07F90383-5011-46C7-9B05-E6C0F7A57BEA}" type="datetimeFigureOut">
              <a:rPr kumimoji="1" lang="ja-JP" altLang="en-US" smtClean="0"/>
              <a:t>2026/6/17</a:t>
            </a:fld>
            <a:endParaRPr kumimoji="1" lang="ja-JP" altLang="en-US"/>
          </a:p>
        </p:txBody>
      </p:sp>
      <p:sp>
        <p:nvSpPr>
          <p:cNvPr id="1068"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1069" name="ノート プレースホルダー 4"/>
          <p:cNvSpPr>
            <a:spLocks noGrp="1"/>
          </p:cNvSpPr>
          <p:nvPr>
            <p:ph type="body" sz="quarter" idx="3"/>
          </p:nvPr>
        </p:nvSpPr>
        <p:spPr>
          <a:xfrm>
            <a:off x="680720" y="4783307"/>
            <a:ext cx="5445760" cy="3913614"/>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0" name="フッター プレースホルダー 5"/>
          <p:cNvSpPr>
            <a:spLocks noGrp="1"/>
          </p:cNvSpPr>
          <p:nvPr>
            <p:ph type="ftr" sz="quarter" idx="4"/>
          </p:nvPr>
        </p:nvSpPr>
        <p:spPr>
          <a:xfrm>
            <a:off x="0" y="9440648"/>
            <a:ext cx="2949787" cy="498692"/>
          </a:xfrm>
          <a:prstGeom prst="rect">
            <a:avLst/>
          </a:prstGeom>
        </p:spPr>
        <p:txBody>
          <a:bodyPr vert="horz" lIns="91432" tIns="45716" rIns="91432" bIns="45716" rtlCol="0" anchor="b"/>
          <a:lstStyle>
            <a:lvl1pPr algn="l">
              <a:defRPr sz="1200"/>
            </a:lvl1pPr>
          </a:lstStyle>
          <a:p>
            <a:endParaRPr kumimoji="1" lang="ja-JP" altLang="en-US"/>
          </a:p>
        </p:txBody>
      </p:sp>
      <p:sp>
        <p:nvSpPr>
          <p:cNvPr id="1071" name="スライド番号プレースホルダー 6"/>
          <p:cNvSpPr>
            <a:spLocks noGrp="1"/>
          </p:cNvSpPr>
          <p:nvPr>
            <p:ph type="sldNum" sz="quarter" idx="5"/>
          </p:nvPr>
        </p:nvSpPr>
        <p:spPr>
          <a:xfrm>
            <a:off x="3855838" y="9440648"/>
            <a:ext cx="2949787" cy="498692"/>
          </a:xfrm>
          <a:prstGeom prst="rect">
            <a:avLst/>
          </a:prstGeom>
        </p:spPr>
        <p:txBody>
          <a:bodyPr vert="horz" lIns="91432" tIns="45716" rIns="91432" bIns="45716" rtlCol="0" anchor="b"/>
          <a:lstStyle>
            <a:lvl1pPr algn="r">
              <a:defRPr sz="1200"/>
            </a:lvl1pPr>
          </a:lstStyle>
          <a:p>
            <a:fld id="{1847083E-25CB-4CD9-957A-29350482DCE8}" type="slidenum">
              <a:rPr kumimoji="1" lang="ja-JP" altLang="en-US" smtClean="0"/>
              <a:t>‹#›</a:t>
            </a:fld>
            <a:endParaRPr kumimoji="1" lang="ja-JP" altLang="en-US"/>
          </a:p>
        </p:txBody>
      </p:sp>
    </p:spTree>
    <p:extLst>
      <p:ext uri="{BB962C8B-B14F-4D97-AF65-F5344CB8AC3E}">
        <p14:creationId xmlns:p14="http://schemas.microsoft.com/office/powerpoint/2010/main" val="353293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1" name="スライド イメージ プレースホルダー 1"/>
          <p:cNvSpPr>
            <a:spLocks noGrp="1" noRot="1" noChangeAspect="1"/>
          </p:cNvSpPr>
          <p:nvPr>
            <p:ph type="sldImg"/>
          </p:nvPr>
        </p:nvSpPr>
        <p:spPr/>
      </p:sp>
      <p:sp>
        <p:nvSpPr>
          <p:cNvPr id="1082" name="ノート プレースホルダー 2"/>
          <p:cNvSpPr>
            <a:spLocks noGrp="1"/>
          </p:cNvSpPr>
          <p:nvPr>
            <p:ph type="body" idx="1"/>
          </p:nvPr>
        </p:nvSpPr>
        <p:spPr/>
        <p:txBody>
          <a:bodyPr/>
          <a:lstStyle/>
          <a:p>
            <a:endParaRPr lang="ja-JP" altLang="en-US" dirty="0"/>
          </a:p>
        </p:txBody>
      </p:sp>
      <p:sp>
        <p:nvSpPr>
          <p:cNvPr id="1083" name="スライド番号プレースホルダー 3"/>
          <p:cNvSpPr>
            <a:spLocks noGrp="1"/>
          </p:cNvSpPr>
          <p:nvPr>
            <p:ph type="sldNum" sz="quarter" idx="5"/>
          </p:nvPr>
        </p:nvSpPr>
        <p:spPr/>
        <p:txBody>
          <a:bodyPr/>
          <a:lstStyle/>
          <a:p>
            <a:fld id="{1847083E-25CB-4CD9-957A-29350482DCE8}" type="slidenum">
              <a:rPr kumimoji="1" lang="ja-JP" altLang="en-US" smtClean="0"/>
              <a:t>1</a:t>
            </a:fld>
            <a:endParaRPr kumimoji="1" lang="ja-JP" altLang="en-US"/>
          </a:p>
        </p:txBody>
      </p:sp>
    </p:spTree>
    <p:extLst>
      <p:ext uri="{BB962C8B-B14F-4D97-AF65-F5344CB8AC3E}">
        <p14:creationId xmlns:p14="http://schemas.microsoft.com/office/powerpoint/2010/main" val="1489007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 name="スライド イメージ プレースホルダー 1"/>
          <p:cNvSpPr>
            <a:spLocks noGrp="1" noRot="1" noChangeAspect="1"/>
          </p:cNvSpPr>
          <p:nvPr>
            <p:ph type="sldImg"/>
          </p:nvPr>
        </p:nvSpPr>
        <p:spPr/>
      </p:sp>
      <p:sp>
        <p:nvSpPr>
          <p:cNvPr id="1089" name="ノート プレースホルダー 2"/>
          <p:cNvSpPr>
            <a:spLocks noGrp="1"/>
          </p:cNvSpPr>
          <p:nvPr>
            <p:ph type="body" idx="1"/>
          </p:nvPr>
        </p:nvSpPr>
        <p:spPr/>
        <p:txBody>
          <a:bodyPr/>
          <a:lstStyle/>
          <a:p>
            <a:endParaRPr lang="ja-JP" altLang="en-US" dirty="0"/>
          </a:p>
        </p:txBody>
      </p:sp>
      <p:sp>
        <p:nvSpPr>
          <p:cNvPr id="1090" name="スライド番号プレースホルダー 3"/>
          <p:cNvSpPr>
            <a:spLocks noGrp="1"/>
          </p:cNvSpPr>
          <p:nvPr>
            <p:ph type="sldNum" sz="quarter" idx="5"/>
          </p:nvPr>
        </p:nvSpPr>
        <p:spPr/>
        <p:txBody>
          <a:bodyPr/>
          <a:lstStyle/>
          <a:p>
            <a:fld id="{1847083E-25CB-4CD9-957A-29350482DCE8}" type="slidenum">
              <a:rPr kumimoji="1" lang="ja-JP" altLang="en-US" smtClean="0"/>
              <a:t>2</a:t>
            </a:fld>
            <a:endParaRPr kumimoji="1" lang="ja-JP" altLang="en-US"/>
          </a:p>
        </p:txBody>
      </p:sp>
    </p:spTree>
    <p:extLst>
      <p:ext uri="{BB962C8B-B14F-4D97-AF65-F5344CB8AC3E}">
        <p14:creationId xmlns:p14="http://schemas.microsoft.com/office/powerpoint/2010/main" val="3860749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 name="スライド イメージ プレースホルダー 1"/>
          <p:cNvSpPr>
            <a:spLocks noGrp="1" noRot="1" noChangeAspect="1"/>
          </p:cNvSpPr>
          <p:nvPr>
            <p:ph type="sldImg"/>
          </p:nvPr>
        </p:nvSpPr>
        <p:spPr/>
      </p:sp>
      <p:sp>
        <p:nvSpPr>
          <p:cNvPr id="1096" name="ノート プレースホルダー 2"/>
          <p:cNvSpPr>
            <a:spLocks noGrp="1"/>
          </p:cNvSpPr>
          <p:nvPr>
            <p:ph type="body" idx="1"/>
          </p:nvPr>
        </p:nvSpPr>
        <p:spPr/>
        <p:txBody>
          <a:bodyPr/>
          <a:lstStyle/>
          <a:p>
            <a:endParaRPr kumimoji="1" lang="ja-JP" altLang="en-US"/>
          </a:p>
        </p:txBody>
      </p:sp>
      <p:sp>
        <p:nvSpPr>
          <p:cNvPr id="1097" name="スライド番号プレースホルダー 3"/>
          <p:cNvSpPr>
            <a:spLocks noGrp="1"/>
          </p:cNvSpPr>
          <p:nvPr>
            <p:ph type="sldNum" sz="quarter" idx="5"/>
          </p:nvPr>
        </p:nvSpPr>
        <p:spPr/>
        <p:txBody>
          <a:bodyPr/>
          <a:lstStyle/>
          <a:p>
            <a:fld id="{1847083E-25CB-4CD9-957A-29350482DCE8}" type="slidenum">
              <a:rPr kumimoji="1" lang="ja-JP" altLang="en-US" smtClean="0"/>
              <a:t>3</a:t>
            </a:fld>
            <a:endParaRPr kumimoji="1" lang="ja-JP" altLang="en-US"/>
          </a:p>
        </p:txBody>
      </p:sp>
    </p:spTree>
    <p:extLst>
      <p:ext uri="{BB962C8B-B14F-4D97-AF65-F5344CB8AC3E}">
        <p14:creationId xmlns:p14="http://schemas.microsoft.com/office/powerpoint/2010/main" val="2561936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2" name="スライド イメージ プレースホルダー 1"/>
          <p:cNvSpPr>
            <a:spLocks noGrp="1" noRot="1" noChangeAspect="1"/>
          </p:cNvSpPr>
          <p:nvPr>
            <p:ph type="sldImg"/>
          </p:nvPr>
        </p:nvSpPr>
        <p:spPr/>
      </p:sp>
      <p:sp>
        <p:nvSpPr>
          <p:cNvPr id="1103" name="ノート プレースホルダー 2"/>
          <p:cNvSpPr>
            <a:spLocks noGrp="1"/>
          </p:cNvSpPr>
          <p:nvPr>
            <p:ph type="body" idx="1"/>
          </p:nvPr>
        </p:nvSpPr>
        <p:spPr/>
        <p:txBody>
          <a:bodyPr/>
          <a:lstStyle/>
          <a:p>
            <a:endParaRPr lang="ja-JP" altLang="en-US" dirty="0"/>
          </a:p>
        </p:txBody>
      </p:sp>
      <p:sp>
        <p:nvSpPr>
          <p:cNvPr id="1104" name="スライド番号プレースホルダー 3"/>
          <p:cNvSpPr>
            <a:spLocks noGrp="1"/>
          </p:cNvSpPr>
          <p:nvPr>
            <p:ph type="sldNum" sz="quarter" idx="5"/>
          </p:nvPr>
        </p:nvSpPr>
        <p:spPr/>
        <p:txBody>
          <a:bodyPr/>
          <a:lstStyle/>
          <a:p>
            <a:fld id="{1847083E-25CB-4CD9-957A-29350482DCE8}" type="slidenum">
              <a:rPr kumimoji="1" lang="ja-JP" altLang="en-US" smtClean="0"/>
              <a:t>4</a:t>
            </a:fld>
            <a:endParaRPr kumimoji="1" lang="ja-JP" altLang="en-US"/>
          </a:p>
        </p:txBody>
      </p:sp>
    </p:spTree>
    <p:extLst>
      <p:ext uri="{BB962C8B-B14F-4D97-AF65-F5344CB8AC3E}">
        <p14:creationId xmlns:p14="http://schemas.microsoft.com/office/powerpoint/2010/main" val="128985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 name="スライド イメージ プレースホルダー 1"/>
          <p:cNvSpPr>
            <a:spLocks noGrp="1" noRot="1" noChangeAspect="1"/>
          </p:cNvSpPr>
          <p:nvPr>
            <p:ph type="sldImg"/>
          </p:nvPr>
        </p:nvSpPr>
        <p:spPr/>
      </p:sp>
      <p:sp>
        <p:nvSpPr>
          <p:cNvPr id="1093" name="ノート プレースホルダー 2"/>
          <p:cNvSpPr>
            <a:spLocks noGrp="1"/>
          </p:cNvSpPr>
          <p:nvPr>
            <p:ph type="body" idx="1"/>
          </p:nvPr>
        </p:nvSpPr>
        <p:spPr/>
        <p:txBody>
          <a:bodyPr/>
          <a:lstStyle/>
          <a:p>
            <a:endParaRPr lang="ja-JP" altLang="en-US" dirty="0"/>
          </a:p>
        </p:txBody>
      </p:sp>
      <p:sp>
        <p:nvSpPr>
          <p:cNvPr id="1094" name="スライド番号プレースホルダー 3"/>
          <p:cNvSpPr>
            <a:spLocks noGrp="1"/>
          </p:cNvSpPr>
          <p:nvPr>
            <p:ph type="sldNum" sz="quarter" idx="5"/>
          </p:nvPr>
        </p:nvSpPr>
        <p:spPr/>
        <p:txBody>
          <a:bodyPr/>
          <a:lstStyle/>
          <a:p>
            <a:fld id="{1847083E-25CB-4CD9-957A-29350482DCE8}" type="slidenum">
              <a:rPr kumimoji="1" lang="ja-JP" altLang="en-US" smtClean="0"/>
              <a:t>5</a:t>
            </a:fld>
            <a:endParaRPr kumimoji="1" lang="ja-JP" altLang="en-US"/>
          </a:p>
        </p:txBody>
      </p:sp>
    </p:spTree>
    <p:extLst>
      <p:ext uri="{BB962C8B-B14F-4D97-AF65-F5344CB8AC3E}">
        <p14:creationId xmlns:p14="http://schemas.microsoft.com/office/powerpoint/2010/main" val="4044996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 name="スライド イメージ プレースホルダー 1"/>
          <p:cNvSpPr>
            <a:spLocks noGrp="1" noRot="1" noChangeAspect="1"/>
          </p:cNvSpPr>
          <p:nvPr>
            <p:ph type="sldImg"/>
          </p:nvPr>
        </p:nvSpPr>
        <p:spPr/>
      </p:sp>
      <p:sp>
        <p:nvSpPr>
          <p:cNvPr id="1084" name="ノート プレースホルダー 2"/>
          <p:cNvSpPr>
            <a:spLocks noGrp="1"/>
          </p:cNvSpPr>
          <p:nvPr>
            <p:ph type="body" idx="1"/>
          </p:nvPr>
        </p:nvSpPr>
        <p:spPr>
          <a:xfrm>
            <a:off x="680720" y="4782711"/>
            <a:ext cx="5445760" cy="3913614"/>
          </a:xfrm>
        </p:spPr>
        <p:txBody>
          <a:bodyPr/>
          <a:lstStyle/>
          <a:p>
            <a:endParaRPr lang="ja-JP" altLang="en-US" dirty="0"/>
          </a:p>
        </p:txBody>
      </p:sp>
      <p:sp>
        <p:nvSpPr>
          <p:cNvPr id="1085" name="スライド番号プレースホルダー 3"/>
          <p:cNvSpPr>
            <a:spLocks noGrp="1"/>
          </p:cNvSpPr>
          <p:nvPr>
            <p:ph type="sldNum" sz="quarter" idx="5"/>
          </p:nvPr>
        </p:nvSpPr>
        <p:spPr/>
        <p:txBody>
          <a:bodyPr/>
          <a:lstStyle/>
          <a:p>
            <a:fld id="{1847083E-25CB-4CD9-957A-29350482DCE8}" type="slidenum">
              <a:rPr kumimoji="1" lang="ja-JP" altLang="en-US" smtClean="0"/>
              <a:t>6</a:t>
            </a:fld>
            <a:endParaRPr kumimoji="1" lang="ja-JP" altLang="en-US"/>
          </a:p>
        </p:txBody>
      </p:sp>
    </p:spTree>
    <p:extLst>
      <p:ext uri="{BB962C8B-B14F-4D97-AF65-F5344CB8AC3E}">
        <p14:creationId xmlns:p14="http://schemas.microsoft.com/office/powerpoint/2010/main" val="6933471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noAutofit/>
          </a:bodyPr>
          <a:lstStyle>
            <a:lvl1pPr>
              <a:defRPr sz="5400" b="1">
                <a:effectLst>
                  <a:outerShdw blurRad="38100" dist="38100" dir="2700000" algn="tl">
                    <a:srgbClr val="000000">
                      <a:alpha val="43137"/>
                    </a:srgbClr>
                  </a:outerShdw>
                </a:effectLst>
              </a:defRPr>
            </a:lvl1pPr>
          </a:lstStyle>
          <a:p>
            <a:r>
              <a:rPr kumimoji="1" lang="ja-JP" altLang="en-US"/>
              <a:t>マスター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1036" name="正方形/長方形 6"/>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37" name="グループ化 7"/>
          <p:cNvGrpSpPr/>
          <p:nvPr userDrawn="1"/>
        </p:nvGrpSpPr>
        <p:grpSpPr>
          <a:xfrm>
            <a:off x="-36512" y="332656"/>
            <a:ext cx="2160240" cy="717600"/>
            <a:chOff x="-108760" y="332656"/>
            <a:chExt cx="2160240" cy="717600"/>
          </a:xfrm>
        </p:grpSpPr>
        <p:sp>
          <p:nvSpPr>
            <p:cNvPr id="1038" name="正方形/長方形 8"/>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9" name="正方形/長方形 9"/>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0" name="正方形/長方形 10"/>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1" name="正方形/長方形 11"/>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2" name="正方形/長方形 12"/>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43" name="Group 5"/>
          <p:cNvGrpSpPr>
            <a:grpSpLocks noChangeAspect="1"/>
          </p:cNvGrpSpPr>
          <p:nvPr userDrawn="1"/>
        </p:nvGrpSpPr>
        <p:grpSpPr>
          <a:xfrm>
            <a:off x="251520" y="116632"/>
            <a:ext cx="549284" cy="549284"/>
            <a:chOff x="204" y="164"/>
            <a:chExt cx="346" cy="346"/>
          </a:xfrm>
        </p:grpSpPr>
        <p:sp>
          <p:nvSpPr>
            <p:cNvPr id="1044" name="AutoShape 4"/>
            <p:cNvSpPr>
              <a:spLocks noChangeAspect="1" noChangeArrowheads="1" noTextEdit="1"/>
            </p:cNvSpPr>
            <p:nvPr/>
          </p:nvSpPr>
          <p:spPr>
            <a:xfrm>
              <a:off x="204" y="164"/>
              <a:ext cx="282" cy="282"/>
            </a:xfrm>
            <a:prstGeom prst="rect">
              <a:avLst/>
            </a:prstGeom>
            <a:noFill/>
            <a:ln>
              <a:noFill/>
            </a:ln>
          </p:spPr>
          <p:txBody>
            <a:bodyPr vert="horz" wrap="square" lIns="91440" tIns="45720" rIns="91440" bIns="45720" numCol="1" anchor="t" anchorCtr="0" compatLnSpc="1">
              <a:prstTxWarp prst="textNoShape">
                <a:avLst/>
              </a:prstTxWarp>
            </a:bodyPr>
            <a:lstStyle/>
            <a:p>
              <a:endParaRPr lang="ja-JP" altLang="en-US"/>
            </a:p>
          </p:txBody>
        </p:sp>
        <p:pic>
          <p:nvPicPr>
            <p:cNvPr id="1045" name="Picture 6"/>
            <p:cNvPicPr>
              <a:picLocks noChangeAspect="1" noChangeArrowheads="1"/>
            </p:cNvPicPr>
            <p:nvPr/>
          </p:nvPicPr>
          <p:blipFill>
            <a:blip r:embed="rId2">
              <a:clrChange>
                <a:clrFrom>
                  <a:srgbClr val="FFFFFF"/>
                </a:clrFrom>
                <a:clrTo>
                  <a:srgbClr val="FFFFFF">
                    <a:alpha val="0"/>
                  </a:srgbClr>
                </a:clrTo>
              </a:clrChange>
            </a:blip>
            <a:stretch>
              <a:fillRect/>
            </a:stretch>
          </p:blipFill>
          <p:spPr>
            <a:xfrm>
              <a:off x="204" y="164"/>
              <a:ext cx="346" cy="346"/>
            </a:xfrm>
            <a:prstGeom prst="rect">
              <a:avLst/>
            </a:prstGeom>
            <a:noFill/>
            <a:ln>
              <a:noFill/>
            </a:ln>
          </p:spPr>
        </p:pic>
      </p:grpSp>
      <p:sp>
        <p:nvSpPr>
          <p:cNvPr id="1046" name="正方形/長方形 16"/>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7" name="テキスト ボックス 17"/>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Tree>
    <p:extLst>
      <p:ext uri="{BB962C8B-B14F-4D97-AF65-F5344CB8AC3E}">
        <p14:creationId xmlns:p14="http://schemas.microsoft.com/office/powerpoint/2010/main" val="3328299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49" name="日付プレースホルダー 2"/>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1050" name="フッター プレースホルダー 3"/>
          <p:cNvSpPr>
            <a:spLocks noGrp="1"/>
          </p:cNvSpPr>
          <p:nvPr>
            <p:ph type="ftr" sz="quarter" idx="11"/>
          </p:nvPr>
        </p:nvSpPr>
        <p:spPr/>
        <p:txBody>
          <a:bodyPr/>
          <a:lstStyle/>
          <a:p>
            <a:endParaRPr kumimoji="1" lang="ja-JP" altLang="en-US"/>
          </a:p>
        </p:txBody>
      </p:sp>
      <p:sp>
        <p:nvSpPr>
          <p:cNvPr id="1051" name="スライド番号プレースホルダー 4"/>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1052" name="正方形/長方形 5"/>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53" name="グループ化 6"/>
          <p:cNvGrpSpPr/>
          <p:nvPr userDrawn="1"/>
        </p:nvGrpSpPr>
        <p:grpSpPr>
          <a:xfrm>
            <a:off x="-36512" y="332656"/>
            <a:ext cx="2160240" cy="717600"/>
            <a:chOff x="-108760" y="332656"/>
            <a:chExt cx="2160240" cy="717600"/>
          </a:xfrm>
        </p:grpSpPr>
        <p:sp>
          <p:nvSpPr>
            <p:cNvPr id="1054" name="正方形/長方形 7"/>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5" name="正方形/長方形 8"/>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6" name="正方形/長方形 9"/>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7" name="正方形/長方形 10"/>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8" name="正方形/長方形 11"/>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59" name="Group 5"/>
          <p:cNvGrpSpPr>
            <a:grpSpLocks noChangeAspect="1"/>
          </p:cNvGrpSpPr>
          <p:nvPr userDrawn="1"/>
        </p:nvGrpSpPr>
        <p:grpSpPr>
          <a:xfrm>
            <a:off x="251520" y="116632"/>
            <a:ext cx="549284" cy="549284"/>
            <a:chOff x="204" y="164"/>
            <a:chExt cx="346" cy="346"/>
          </a:xfrm>
        </p:grpSpPr>
        <p:sp>
          <p:nvSpPr>
            <p:cNvPr id="1060" name="AutoShape 4"/>
            <p:cNvSpPr>
              <a:spLocks noChangeAspect="1" noChangeArrowheads="1" noTextEdit="1"/>
            </p:cNvSpPr>
            <p:nvPr/>
          </p:nvSpPr>
          <p:spPr>
            <a:xfrm>
              <a:off x="204" y="164"/>
              <a:ext cx="282" cy="282"/>
            </a:xfrm>
            <a:prstGeom prst="rect">
              <a:avLst/>
            </a:prstGeom>
            <a:noFill/>
            <a:ln>
              <a:noFill/>
            </a:ln>
          </p:spPr>
          <p:txBody>
            <a:bodyPr vert="horz" wrap="square" lIns="91440" tIns="45720" rIns="91440" bIns="45720" numCol="1" anchor="t" anchorCtr="0" compatLnSpc="1">
              <a:prstTxWarp prst="textNoShape">
                <a:avLst/>
              </a:prstTxWarp>
            </a:bodyPr>
            <a:lstStyle/>
            <a:p>
              <a:endParaRPr lang="ja-JP" altLang="en-US"/>
            </a:p>
          </p:txBody>
        </p:sp>
        <p:pic>
          <p:nvPicPr>
            <p:cNvPr id="1061" name="Picture 6"/>
            <p:cNvPicPr>
              <a:picLocks noChangeAspect="1" noChangeArrowheads="1"/>
            </p:cNvPicPr>
            <p:nvPr/>
          </p:nvPicPr>
          <p:blipFill>
            <a:blip r:embed="rId2">
              <a:clrChange>
                <a:clrFrom>
                  <a:srgbClr val="FFFFFF"/>
                </a:clrFrom>
                <a:clrTo>
                  <a:srgbClr val="FFFFFF">
                    <a:alpha val="0"/>
                  </a:srgbClr>
                </a:clrTo>
              </a:clrChange>
            </a:blip>
            <a:stretch>
              <a:fillRect/>
            </a:stretch>
          </p:blipFill>
          <p:spPr>
            <a:xfrm>
              <a:off x="204" y="164"/>
              <a:ext cx="346" cy="346"/>
            </a:xfrm>
            <a:prstGeom prst="rect">
              <a:avLst/>
            </a:prstGeom>
            <a:noFill/>
            <a:ln>
              <a:noFill/>
            </a:ln>
          </p:spPr>
        </p:pic>
      </p:grpSp>
      <p:sp>
        <p:nvSpPr>
          <p:cNvPr id="1062" name="正方形/長方形 15"/>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3" name="テキスト ボックス 16"/>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
        <p:nvSpPr>
          <p:cNvPr id="1064"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5841901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41CEE-3D73-4467-99F7-5B385E89D688}" type="datetimeFigureOut">
              <a:rPr kumimoji="1" lang="ja-JP" altLang="en-US" smtClean="0"/>
              <a:t>2026/6/17</a:t>
            </a:fld>
            <a:endParaRPr kumimoji="1" lang="ja-JP" altLang="en-US"/>
          </a:p>
        </p:txBody>
      </p:sp>
      <p:sp>
        <p:nvSpPr>
          <p:cNvPr id="1028"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4FC4F-2846-4FE1-90FA-DDF13E709B83}" type="slidenum">
              <a:rPr kumimoji="1" lang="ja-JP" altLang="en-US" smtClean="0"/>
              <a:t>‹#›</a:t>
            </a:fld>
            <a:endParaRPr kumimoji="1" lang="ja-JP" altLang="en-US"/>
          </a:p>
        </p:txBody>
      </p:sp>
    </p:spTree>
    <p:extLst>
      <p:ext uri="{BB962C8B-B14F-4D97-AF65-F5344CB8AC3E}">
        <p14:creationId xmlns:p14="http://schemas.microsoft.com/office/powerpoint/2010/main" val="37100179"/>
      </p:ext>
    </p:extLst>
  </p:cSld>
  <p:clrMap bg1="lt1" tx1="dk1" bg2="lt2" tx2="dk2" accent1="accent1" accent2="accent2" accent3="accent3" accent4="accent4" accent5="accent5" accent6="accent6" hlink="hlink" folHlink="folHlink"/>
  <p:sldLayoutIdLst>
    <p:sldLayoutId id="2147483649" r:id="rId1"/>
    <p:sldLayoutId id="2147483654" r:id="rId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p:txBody>
          <a:bodyPr>
            <a:normAutofit/>
          </a:bodyPr>
          <a:lstStyle/>
          <a:p>
            <a:r>
              <a:rPr kumimoji="1" lang="ja-JP" altLang="en-US" sz="2800" dirty="0"/>
              <a:t>　</a:t>
            </a:r>
            <a:r>
              <a:rPr kumimoji="1" lang="ja-JP" altLang="en-US" dirty="0"/>
              <a:t>こども性暴力防止法</a:t>
            </a:r>
          </a:p>
        </p:txBody>
      </p:sp>
      <p:sp>
        <p:nvSpPr>
          <p:cNvPr id="1079" name="タイトル 1"/>
          <p:cNvSpPr txBox="1"/>
          <p:nvPr/>
        </p:nvSpPr>
        <p:spPr>
          <a:xfrm>
            <a:off x="457200" y="1417638"/>
            <a:ext cx="8229600" cy="45316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a:t>
            </a:r>
            <a:r>
              <a:rPr lang="ja-JP" altLang="en-US" sz="2000" dirty="0">
                <a:latin typeface="+mn-ea"/>
                <a:ea typeface="+mn-ea"/>
              </a:rPr>
              <a:t>「こども性暴力防止法」が令和</a:t>
            </a:r>
            <a:r>
              <a:rPr lang="en-US" altLang="ja-JP" sz="2000" dirty="0">
                <a:latin typeface="+mn-ea"/>
                <a:ea typeface="+mn-ea"/>
              </a:rPr>
              <a:t>8</a:t>
            </a:r>
            <a:r>
              <a:rPr lang="ja-JP" altLang="en-US" sz="2000" dirty="0">
                <a:latin typeface="+mn-ea"/>
                <a:ea typeface="+mn-ea"/>
              </a:rPr>
              <a:t>年</a:t>
            </a:r>
            <a:r>
              <a:rPr lang="en-US" altLang="ja-JP" sz="2000" dirty="0">
                <a:latin typeface="+mn-ea"/>
                <a:ea typeface="+mn-ea"/>
              </a:rPr>
              <a:t>12</a:t>
            </a:r>
            <a:r>
              <a:rPr lang="ja-JP" altLang="en-US" sz="2000" dirty="0">
                <a:latin typeface="+mn-ea"/>
                <a:ea typeface="+mn-ea"/>
              </a:rPr>
              <a:t>月</a:t>
            </a:r>
            <a:r>
              <a:rPr lang="en-US" altLang="ja-JP" sz="2000" dirty="0">
                <a:latin typeface="+mn-ea"/>
                <a:ea typeface="+mn-ea"/>
              </a:rPr>
              <a:t>25</a:t>
            </a:r>
            <a:r>
              <a:rPr lang="ja-JP" altLang="en-US" sz="2000" dirty="0">
                <a:latin typeface="+mn-ea"/>
                <a:ea typeface="+mn-ea"/>
              </a:rPr>
              <a:t>日に施行されるのに伴い、</a:t>
            </a:r>
            <a:endParaRPr lang="en-US" altLang="ja-JP" sz="2000" dirty="0">
              <a:latin typeface="+mn-ea"/>
              <a:ea typeface="+mn-ea"/>
            </a:endParaRPr>
          </a:p>
          <a:p>
            <a:pPr algn="l"/>
            <a:endParaRPr lang="en-US" altLang="ja-JP" sz="2000" dirty="0">
              <a:latin typeface="+mn-ea"/>
              <a:ea typeface="+mn-ea"/>
            </a:endParaRPr>
          </a:p>
          <a:p>
            <a:pPr algn="l"/>
            <a:r>
              <a:rPr lang="ja-JP" altLang="en-US" sz="2000" b="1" dirty="0">
                <a:latin typeface="+mn-ea"/>
                <a:ea typeface="+mn-ea"/>
              </a:rPr>
              <a:t>　児童等に教育・保育等を提供する事業者に対し、</a:t>
            </a:r>
            <a:endParaRPr lang="en-US" altLang="ja-JP" sz="2000" b="1" dirty="0">
              <a:latin typeface="+mn-ea"/>
              <a:ea typeface="+mn-ea"/>
            </a:endParaRPr>
          </a:p>
          <a:p>
            <a:pPr algn="l"/>
            <a:endParaRPr lang="en-US" altLang="ja-JP" sz="2000" b="1" dirty="0">
              <a:latin typeface="+mn-ea"/>
              <a:ea typeface="+mn-ea"/>
            </a:endParaRPr>
          </a:p>
          <a:p>
            <a:pPr algn="l"/>
            <a:r>
              <a:rPr lang="ja-JP" altLang="en-US" sz="2000" b="1" dirty="0">
                <a:latin typeface="+mn-ea"/>
                <a:ea typeface="+mn-ea"/>
              </a:rPr>
              <a:t>　従事者による児童対象性暴力等を防止する措置を講じること等が</a:t>
            </a:r>
            <a:endParaRPr lang="en-US" altLang="ja-JP" sz="2000" b="1" dirty="0">
              <a:latin typeface="+mn-ea"/>
              <a:ea typeface="+mn-ea"/>
            </a:endParaRPr>
          </a:p>
          <a:p>
            <a:pPr algn="l"/>
            <a:endParaRPr lang="en-US" altLang="ja-JP" sz="2000" b="1" dirty="0">
              <a:latin typeface="+mn-ea"/>
              <a:ea typeface="+mn-ea"/>
            </a:endParaRPr>
          </a:p>
          <a:p>
            <a:pPr algn="l"/>
            <a:r>
              <a:rPr lang="ja-JP" altLang="en-US" sz="2000" b="1" dirty="0">
                <a:latin typeface="+mn-ea"/>
                <a:ea typeface="+mn-ea"/>
              </a:rPr>
              <a:t>　義務化されます。</a:t>
            </a:r>
            <a:endParaRPr lang="en-US" altLang="ja-JP" sz="2000" b="1" dirty="0">
              <a:latin typeface="+mn-ea"/>
              <a:ea typeface="+mn-ea"/>
            </a:endParaRPr>
          </a:p>
        </p:txBody>
      </p:sp>
    </p:spTree>
    <p:extLst>
      <p:ext uri="{BB962C8B-B14F-4D97-AF65-F5344CB8AC3E}">
        <p14:creationId xmlns:p14="http://schemas.microsoft.com/office/powerpoint/2010/main" val="3866220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 name="タイトル 1"/>
          <p:cNvSpPr>
            <a:spLocks noGrp="1"/>
          </p:cNvSpPr>
          <p:nvPr>
            <p:ph type="title"/>
          </p:nvPr>
        </p:nvSpPr>
        <p:spPr/>
        <p:txBody>
          <a:bodyPr>
            <a:normAutofit/>
          </a:bodyPr>
          <a:lstStyle/>
          <a:p>
            <a:r>
              <a:rPr kumimoji="1" lang="ja-JP" altLang="en-US" sz="2800" dirty="0"/>
              <a:t>　</a:t>
            </a:r>
            <a:r>
              <a:rPr kumimoji="1" lang="ja-JP" altLang="en-US" dirty="0"/>
              <a:t>こども性暴力防止法</a:t>
            </a:r>
          </a:p>
        </p:txBody>
      </p:sp>
      <p:sp>
        <p:nvSpPr>
          <p:cNvPr id="1086" name="タイトル 1"/>
          <p:cNvSpPr txBox="1"/>
          <p:nvPr/>
        </p:nvSpPr>
        <p:spPr>
          <a:xfrm>
            <a:off x="457200" y="1268760"/>
            <a:ext cx="8229600" cy="47476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対象事業者が講ずべき安全確保措置</a:t>
            </a:r>
            <a:endParaRPr lang="en-US" altLang="ja-JP" sz="2000" b="1" dirty="0">
              <a:latin typeface="+mn-ea"/>
              <a:ea typeface="+mn-ea"/>
            </a:endParaRPr>
          </a:p>
          <a:p>
            <a:pPr algn="l"/>
            <a:endParaRPr lang="en-US" altLang="ja-JP" sz="2000" b="1" dirty="0">
              <a:latin typeface="+mn-ea"/>
              <a:ea typeface="+mn-ea"/>
            </a:endParaRPr>
          </a:p>
          <a:p>
            <a:pPr algn="l"/>
            <a:r>
              <a:rPr lang="ja-JP" altLang="en-US" sz="1800" dirty="0">
                <a:latin typeface="+mn-ea"/>
                <a:ea typeface="+mn-ea"/>
              </a:rPr>
              <a:t>◇従事者の配置に関わって講ずべき措置（犯罪事実確認）</a:t>
            </a:r>
            <a:endParaRPr lang="en-US" altLang="ja-JP" sz="1800" dirty="0">
              <a:latin typeface="+mn-ea"/>
              <a:ea typeface="+mn-ea"/>
            </a:endParaRPr>
          </a:p>
          <a:p>
            <a:pPr algn="l"/>
            <a:r>
              <a:rPr lang="ja-JP" altLang="en-US" sz="1800" dirty="0">
                <a:latin typeface="+mn-ea"/>
                <a:ea typeface="+mn-ea"/>
              </a:rPr>
              <a:t>◇児童対象性暴力等の未然防止等のため日頃から講ずべき措置</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a:t>
            </a:r>
            <a:r>
              <a:rPr lang="en-US" altLang="ja-JP" sz="1600" dirty="0">
                <a:latin typeface="+mn-ea"/>
                <a:ea typeface="+mn-ea"/>
              </a:rPr>
              <a:t>1</a:t>
            </a:r>
            <a:r>
              <a:rPr lang="ja-JP" altLang="en-US" sz="1600" dirty="0">
                <a:latin typeface="+mn-ea"/>
                <a:ea typeface="+mn-ea"/>
              </a:rPr>
              <a:t>）服務規律等の整備・周知</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2</a:t>
            </a:r>
            <a:r>
              <a:rPr lang="ja-JP" altLang="en-US" sz="1600" dirty="0">
                <a:latin typeface="+mn-ea"/>
                <a:ea typeface="+mn-ea"/>
              </a:rPr>
              <a:t>）施設・事業所環境の整備</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3</a:t>
            </a:r>
            <a:r>
              <a:rPr lang="ja-JP" altLang="en-US" sz="1600" dirty="0">
                <a:latin typeface="+mn-ea"/>
                <a:ea typeface="+mn-ea"/>
              </a:rPr>
              <a:t>）対象業務従事者に対する研修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4</a:t>
            </a:r>
            <a:r>
              <a:rPr lang="ja-JP" altLang="en-US" sz="1600" dirty="0">
                <a:latin typeface="+mn-ea"/>
                <a:ea typeface="+mn-ea"/>
              </a:rPr>
              <a:t>）児童等や保護者への教育・啓発</a:t>
            </a:r>
          </a:p>
          <a:p>
            <a:pPr algn="l"/>
            <a:r>
              <a:rPr lang="ja-JP" altLang="en-US" sz="1800" dirty="0">
                <a:latin typeface="+mn-ea"/>
                <a:ea typeface="+mn-ea"/>
              </a:rPr>
              <a:t>◇児童対象性暴力等を把握するための措置</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児童等との面談その他の児童対象性暴力等のおそれを早期に把握するための措置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1</a:t>
            </a:r>
            <a:r>
              <a:rPr lang="ja-JP" altLang="en-US" sz="1600" dirty="0">
                <a:latin typeface="+mn-ea"/>
                <a:ea typeface="+mn-ea"/>
              </a:rPr>
              <a:t>）児童等に対する日常観察</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2</a:t>
            </a:r>
            <a:r>
              <a:rPr lang="ja-JP" altLang="en-US" sz="1600" dirty="0">
                <a:latin typeface="+mn-ea"/>
                <a:ea typeface="+mn-ea"/>
              </a:rPr>
              <a:t>）発達段階や特性に応じた児童等に対する定期的な面談・アンケート</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3</a:t>
            </a:r>
            <a:r>
              <a:rPr lang="ja-JP" altLang="en-US" sz="1600" dirty="0">
                <a:latin typeface="+mn-ea"/>
                <a:ea typeface="+mn-ea"/>
              </a:rPr>
              <a:t>）適切な報告・対応ルールの策定・周知等</a:t>
            </a:r>
            <a:endParaRPr lang="en-US" altLang="ja-JP" sz="1600" dirty="0">
              <a:latin typeface="+mn-ea"/>
              <a:ea typeface="+mn-ea"/>
            </a:endParaRPr>
          </a:p>
          <a:p>
            <a:pPr algn="l"/>
            <a:r>
              <a:rPr lang="ja-JP" altLang="en-US" sz="1600" dirty="0">
                <a:latin typeface="+mn-ea"/>
                <a:ea typeface="+mn-ea"/>
              </a:rPr>
              <a:t>　児童対象性暴力等に関して児童等が容易に相談を行うことができるようにするための措置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1</a:t>
            </a:r>
            <a:r>
              <a:rPr lang="ja-JP" altLang="en-US" sz="1600" dirty="0">
                <a:latin typeface="+mn-ea"/>
                <a:ea typeface="+mn-ea"/>
              </a:rPr>
              <a:t>）事業者内における相談員の選任又は相談窓口の設置・周知</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2</a:t>
            </a:r>
            <a:r>
              <a:rPr lang="ja-JP" altLang="en-US" sz="1600" dirty="0">
                <a:latin typeface="+mn-ea"/>
                <a:ea typeface="+mn-ea"/>
              </a:rPr>
              <a:t>）児童対象性暴力等に係る外部相談窓口の周知</a:t>
            </a:r>
            <a:endParaRPr lang="en-US" altLang="ja-JP" sz="1600" dirty="0">
              <a:latin typeface="+mn-ea"/>
              <a:ea typeface="+mn-ea"/>
            </a:endParaRPr>
          </a:p>
        </p:txBody>
      </p:sp>
    </p:spTree>
    <p:extLst>
      <p:ext uri="{BB962C8B-B14F-4D97-AF65-F5344CB8AC3E}">
        <p14:creationId xmlns:p14="http://schemas.microsoft.com/office/powerpoint/2010/main" val="3049277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 name="タイトル 1"/>
          <p:cNvSpPr>
            <a:spLocks noGrp="1"/>
          </p:cNvSpPr>
          <p:nvPr>
            <p:ph type="title"/>
          </p:nvPr>
        </p:nvSpPr>
        <p:spPr/>
        <p:txBody>
          <a:bodyPr>
            <a:normAutofit/>
          </a:bodyPr>
          <a:lstStyle/>
          <a:p>
            <a:r>
              <a:rPr kumimoji="1" lang="ja-JP" altLang="en-US" sz="2800" dirty="0"/>
              <a:t>　</a:t>
            </a:r>
            <a:r>
              <a:rPr kumimoji="1" lang="ja-JP" altLang="en-US" dirty="0"/>
              <a:t>こども性暴力防止法</a:t>
            </a:r>
          </a:p>
        </p:txBody>
      </p:sp>
      <p:sp>
        <p:nvSpPr>
          <p:cNvPr id="1093" name="タイトル 1"/>
          <p:cNvSpPr txBox="1"/>
          <p:nvPr/>
        </p:nvSpPr>
        <p:spPr>
          <a:xfrm>
            <a:off x="457200" y="1417638"/>
            <a:ext cx="8229600" cy="45316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対象事業者が講ずべき安全確保措置</a:t>
            </a:r>
            <a:endParaRPr lang="en-US" altLang="ja-JP" sz="2000" b="1" dirty="0">
              <a:latin typeface="+mn-ea"/>
              <a:ea typeface="+mn-ea"/>
            </a:endParaRPr>
          </a:p>
          <a:p>
            <a:pPr algn="l"/>
            <a:endParaRPr lang="en-US" altLang="ja-JP" sz="2000" b="1" dirty="0">
              <a:latin typeface="+mn-ea"/>
              <a:ea typeface="+mn-ea"/>
            </a:endParaRPr>
          </a:p>
          <a:p>
            <a:pPr algn="l"/>
            <a:r>
              <a:rPr lang="ja-JP" altLang="en-US" sz="1800" dirty="0">
                <a:latin typeface="+mn-ea"/>
                <a:ea typeface="+mn-ea"/>
              </a:rPr>
              <a:t>◇児童対象性暴力等が疑われる場合等に講ずべき措置</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a:t>
            </a:r>
            <a:r>
              <a:rPr lang="en-US" altLang="ja-JP" sz="1600" dirty="0">
                <a:latin typeface="+mn-ea"/>
                <a:ea typeface="+mn-ea"/>
              </a:rPr>
              <a:t>1</a:t>
            </a:r>
            <a:r>
              <a:rPr lang="ja-JP" altLang="en-US" sz="1600" dirty="0">
                <a:latin typeface="+mn-ea"/>
                <a:ea typeface="+mn-ea"/>
              </a:rPr>
              <a:t>）一時的な接触回避策としての防止措置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2</a:t>
            </a:r>
            <a:r>
              <a:rPr lang="ja-JP" altLang="en-US" sz="1600" dirty="0">
                <a:latin typeface="+mn-ea"/>
                <a:ea typeface="+mn-ea"/>
              </a:rPr>
              <a:t>）調査</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3</a:t>
            </a:r>
            <a:r>
              <a:rPr lang="ja-JP" altLang="en-US" sz="1600" dirty="0">
                <a:latin typeface="+mn-ea"/>
                <a:ea typeface="+mn-ea"/>
              </a:rPr>
              <a:t>）防止措置</a:t>
            </a:r>
            <a:endParaRPr lang="en-US" altLang="ja-JP" sz="1600" dirty="0">
              <a:latin typeface="+mn-ea"/>
              <a:ea typeface="+mn-ea"/>
            </a:endParaRPr>
          </a:p>
          <a:p>
            <a:pPr algn="l"/>
            <a:r>
              <a:rPr lang="ja-JP" altLang="en-US" sz="1600" dirty="0">
                <a:latin typeface="+mn-ea"/>
                <a:ea typeface="+mn-ea"/>
              </a:rPr>
              <a:t>　（</a:t>
            </a:r>
            <a:r>
              <a:rPr lang="en-US" altLang="ja-JP" sz="1600" dirty="0">
                <a:latin typeface="+mn-ea"/>
                <a:ea typeface="+mn-ea"/>
              </a:rPr>
              <a:t>4</a:t>
            </a:r>
            <a:r>
              <a:rPr lang="ja-JP" altLang="en-US" sz="1600" dirty="0">
                <a:latin typeface="+mn-ea"/>
                <a:ea typeface="+mn-ea"/>
              </a:rPr>
              <a:t>）保護及び支援</a:t>
            </a:r>
            <a:endParaRPr lang="en-US" altLang="ja-JP" sz="1600" dirty="0">
              <a:latin typeface="+mn-ea"/>
              <a:ea typeface="+mn-ea"/>
            </a:endParaRPr>
          </a:p>
          <a:p>
            <a:pPr algn="l"/>
            <a:r>
              <a:rPr lang="ja-JP" altLang="en-US" sz="1600" dirty="0">
                <a:latin typeface="+mn-ea"/>
                <a:ea typeface="+mn-ea"/>
              </a:rPr>
              <a:t>　　　（ア）被害児童等と児童対象性暴力等を行ったと認められる対象業務従事者との</a:t>
            </a:r>
            <a:endParaRPr lang="en-US" altLang="ja-JP" sz="1600" dirty="0">
              <a:latin typeface="+mn-ea"/>
              <a:ea typeface="+mn-ea"/>
            </a:endParaRPr>
          </a:p>
          <a:p>
            <a:pPr algn="l"/>
            <a:r>
              <a:rPr lang="ja-JP" altLang="en-US" sz="1600" dirty="0">
                <a:latin typeface="+mn-ea"/>
                <a:ea typeface="+mn-ea"/>
              </a:rPr>
              <a:t>　　　　　　接触の回避</a:t>
            </a:r>
            <a:endParaRPr lang="en-US" altLang="ja-JP" sz="1600" dirty="0">
              <a:latin typeface="+mn-ea"/>
              <a:ea typeface="+mn-ea"/>
            </a:endParaRPr>
          </a:p>
          <a:p>
            <a:pPr algn="l"/>
            <a:r>
              <a:rPr lang="ja-JP" altLang="en-US" sz="1600" dirty="0">
                <a:latin typeface="+mn-ea"/>
                <a:ea typeface="+mn-ea"/>
              </a:rPr>
              <a:t>　　　（イ）事案の内容その他の事情に応じた支援機関等の一覧及び</a:t>
            </a:r>
            <a:endParaRPr lang="en-US" altLang="ja-JP" sz="1600" dirty="0">
              <a:latin typeface="+mn-ea"/>
              <a:ea typeface="+mn-ea"/>
            </a:endParaRPr>
          </a:p>
          <a:p>
            <a:pPr algn="l"/>
            <a:r>
              <a:rPr lang="ja-JP" altLang="en-US" sz="1600" dirty="0">
                <a:latin typeface="+mn-ea"/>
                <a:ea typeface="+mn-ea"/>
              </a:rPr>
              <a:t>　　　　　　支援内容の被害児童等への情報提供</a:t>
            </a:r>
            <a:endParaRPr lang="en-US" altLang="ja-JP" sz="1600" dirty="0">
              <a:latin typeface="+mn-ea"/>
              <a:ea typeface="+mn-ea"/>
            </a:endParaRPr>
          </a:p>
          <a:p>
            <a:pPr algn="l"/>
            <a:r>
              <a:rPr lang="ja-JP" altLang="en-US" sz="1600" dirty="0">
                <a:latin typeface="+mn-ea"/>
                <a:ea typeface="+mn-ea"/>
              </a:rPr>
              <a:t>　　　（ウ）被害児童等及びその保護者からの相談への真摯な対応</a:t>
            </a:r>
            <a:endParaRPr lang="en-US" altLang="ja-JP" sz="1600" dirty="0">
              <a:latin typeface="+mn-ea"/>
              <a:ea typeface="+mn-ea"/>
            </a:endParaRPr>
          </a:p>
          <a:p>
            <a:pPr algn="l"/>
            <a:endParaRPr lang="en-US" altLang="ja-JP" sz="1600" dirty="0">
              <a:latin typeface="+mn-ea"/>
              <a:ea typeface="+mn-ea"/>
            </a:endParaRPr>
          </a:p>
          <a:p>
            <a:pPr algn="l"/>
            <a:endParaRPr lang="en-US" altLang="ja-JP" sz="1600" dirty="0">
              <a:latin typeface="+mn-ea"/>
              <a:ea typeface="+mn-ea"/>
            </a:endParaRPr>
          </a:p>
          <a:p>
            <a:pPr algn="l"/>
            <a:r>
              <a:rPr lang="en-US" altLang="ja-JP" sz="1400" dirty="0">
                <a:latin typeface="+mn-ea"/>
                <a:ea typeface="+mn-ea"/>
              </a:rPr>
              <a:t>【</a:t>
            </a:r>
            <a:r>
              <a:rPr lang="ja-JP" altLang="en-US" sz="1400" dirty="0">
                <a:latin typeface="+mn-ea"/>
                <a:ea typeface="+mn-ea"/>
              </a:rPr>
              <a:t>参考</a:t>
            </a:r>
            <a:r>
              <a:rPr lang="en-US" altLang="ja-JP" sz="1400" dirty="0">
                <a:latin typeface="+mn-ea"/>
                <a:ea typeface="+mn-ea"/>
              </a:rPr>
              <a:t>】</a:t>
            </a:r>
          </a:p>
          <a:p>
            <a:pPr algn="l"/>
            <a:r>
              <a:rPr lang="ja-JP" altLang="en-US" sz="1400" dirty="0">
                <a:latin typeface="+mn-ea"/>
                <a:ea typeface="+mn-ea"/>
              </a:rPr>
              <a:t>・こども性暴力防止法施行ガイドライン（令和</a:t>
            </a:r>
            <a:r>
              <a:rPr lang="en-US" altLang="ja-JP" sz="1400" dirty="0">
                <a:latin typeface="+mn-ea"/>
                <a:ea typeface="+mn-ea"/>
              </a:rPr>
              <a:t>8</a:t>
            </a:r>
            <a:r>
              <a:rPr lang="ja-JP" altLang="en-US" sz="1400" dirty="0">
                <a:latin typeface="+mn-ea"/>
                <a:ea typeface="+mn-ea"/>
              </a:rPr>
              <a:t>年</a:t>
            </a:r>
            <a:r>
              <a:rPr lang="en-US" altLang="ja-JP" sz="1400" dirty="0">
                <a:latin typeface="+mn-ea"/>
                <a:ea typeface="+mn-ea"/>
              </a:rPr>
              <a:t>1</a:t>
            </a:r>
            <a:r>
              <a:rPr lang="ja-JP" altLang="en-US" sz="1400" dirty="0">
                <a:latin typeface="+mn-ea"/>
                <a:ea typeface="+mn-ea"/>
              </a:rPr>
              <a:t>月 子ども家庭庁）</a:t>
            </a:r>
            <a:endParaRPr lang="en-US" altLang="ja-JP" sz="1400" dirty="0">
              <a:latin typeface="+mn-ea"/>
              <a:ea typeface="+mn-ea"/>
            </a:endParaRPr>
          </a:p>
        </p:txBody>
      </p:sp>
    </p:spTree>
    <p:extLst>
      <p:ext uri="{BB962C8B-B14F-4D97-AF65-F5344CB8AC3E}">
        <p14:creationId xmlns:p14="http://schemas.microsoft.com/office/powerpoint/2010/main" val="3496968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9" name="タイトル 1"/>
          <p:cNvSpPr>
            <a:spLocks noGrp="1"/>
          </p:cNvSpPr>
          <p:nvPr>
            <p:ph type="title"/>
          </p:nvPr>
        </p:nvSpPr>
        <p:spPr/>
        <p:txBody>
          <a:bodyPr>
            <a:normAutofit/>
          </a:bodyPr>
          <a:lstStyle/>
          <a:p>
            <a:r>
              <a:rPr kumimoji="1" lang="ja-JP" altLang="en-US" sz="2800" dirty="0"/>
              <a:t>　</a:t>
            </a:r>
            <a:r>
              <a:rPr kumimoji="1" lang="ja-JP" altLang="en-US" dirty="0"/>
              <a:t>こども性暴力防止法</a:t>
            </a:r>
          </a:p>
        </p:txBody>
      </p:sp>
      <p:sp>
        <p:nvSpPr>
          <p:cNvPr id="1100" name="タイトル 1"/>
          <p:cNvSpPr txBox="1"/>
          <p:nvPr/>
        </p:nvSpPr>
        <p:spPr>
          <a:xfrm>
            <a:off x="457200" y="1417638"/>
            <a:ext cx="8229600" cy="45316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latin typeface="+mn-ea"/>
                <a:ea typeface="+mn-ea"/>
              </a:rPr>
              <a:t>法の施行に向けて必要な対応</a:t>
            </a:r>
            <a:endParaRPr lang="en-US" altLang="ja-JP" sz="2000" b="1" dirty="0">
              <a:latin typeface="+mn-ea"/>
              <a:ea typeface="+mn-ea"/>
            </a:endParaRPr>
          </a:p>
          <a:p>
            <a:pPr algn="l"/>
            <a:endParaRPr lang="en-US" altLang="ja-JP" sz="2000" b="1" dirty="0">
              <a:latin typeface="+mn-ea"/>
              <a:ea typeface="+mn-ea"/>
            </a:endParaRPr>
          </a:p>
          <a:p>
            <a:pPr algn="l"/>
            <a:r>
              <a:rPr lang="ja-JP" altLang="en-US" sz="1800" dirty="0">
                <a:latin typeface="+mn-ea"/>
                <a:ea typeface="+mn-ea"/>
              </a:rPr>
              <a:t>①就業規則の整備</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こども性暴力防止法施行ガイドラインを参考に就業規則等を整備して従事者に周知すること　　　　　　　</a:t>
            </a:r>
            <a:endParaRPr lang="en-US" altLang="ja-JP" sz="1600" dirty="0">
              <a:latin typeface="+mn-ea"/>
              <a:ea typeface="+mn-ea"/>
            </a:endParaRPr>
          </a:p>
          <a:p>
            <a:pPr algn="l"/>
            <a:r>
              <a:rPr lang="ja-JP" altLang="en-US" sz="1600" dirty="0">
                <a:latin typeface="+mn-ea"/>
                <a:ea typeface="+mn-ea"/>
              </a:rPr>
              <a:t>　採用選考時に性犯罪前科を確認すること　など</a:t>
            </a:r>
            <a:endParaRPr lang="en-US" altLang="ja-JP" sz="1600" dirty="0">
              <a:latin typeface="+mn-ea"/>
              <a:ea typeface="+mn-ea"/>
            </a:endParaRPr>
          </a:p>
          <a:p>
            <a:pPr algn="l"/>
            <a:endParaRPr lang="en-US" altLang="ja-JP" sz="1600" dirty="0">
              <a:latin typeface="+mn-ea"/>
              <a:ea typeface="+mn-ea"/>
            </a:endParaRPr>
          </a:p>
          <a:p>
            <a:pPr algn="l"/>
            <a:r>
              <a:rPr lang="ja-JP" altLang="en-US" sz="1800" dirty="0">
                <a:latin typeface="+mn-ea"/>
                <a:ea typeface="+mn-ea"/>
              </a:rPr>
              <a:t>②従業者への周知</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制度開始に伴い、従事者が対応すべき事項（性犯罪前科の確認、研修受講等）の周知</a:t>
            </a:r>
            <a:endParaRPr lang="en-US" altLang="ja-JP" sz="1600" dirty="0">
              <a:latin typeface="+mn-ea"/>
              <a:ea typeface="+mn-ea"/>
            </a:endParaRPr>
          </a:p>
          <a:p>
            <a:pPr algn="l"/>
            <a:endParaRPr lang="en-US" altLang="ja-JP" sz="1600" dirty="0">
              <a:latin typeface="+mn-ea"/>
              <a:ea typeface="+mn-ea"/>
            </a:endParaRPr>
          </a:p>
          <a:p>
            <a:pPr algn="l"/>
            <a:r>
              <a:rPr lang="ja-JP" altLang="en-US" sz="1800" dirty="0">
                <a:latin typeface="+mn-ea"/>
                <a:ea typeface="+mn-ea"/>
              </a:rPr>
              <a:t>③法で求められる体制整備</a:t>
            </a:r>
            <a:endParaRPr lang="en-US" altLang="ja-JP" sz="1800" dirty="0">
              <a:latin typeface="+mn-ea"/>
              <a:ea typeface="+mn-ea"/>
            </a:endParaRPr>
          </a:p>
          <a:p>
            <a:pPr algn="l"/>
            <a:r>
              <a:rPr lang="ja-JP" altLang="en-US" sz="1800" dirty="0">
                <a:latin typeface="+mn-ea"/>
                <a:ea typeface="+mn-ea"/>
              </a:rPr>
              <a:t>　</a:t>
            </a:r>
            <a:r>
              <a:rPr lang="ja-JP" altLang="en-US" sz="1600" dirty="0">
                <a:latin typeface="+mn-ea"/>
                <a:ea typeface="+mn-ea"/>
              </a:rPr>
              <a:t>こどもからの相談窓口の設置、不適切な行為の検討　など</a:t>
            </a:r>
            <a:endParaRPr lang="en-US" altLang="ja-JP" sz="1600" dirty="0">
              <a:latin typeface="+mn-ea"/>
              <a:ea typeface="+mn-ea"/>
            </a:endParaRPr>
          </a:p>
          <a:p>
            <a:pPr algn="l"/>
            <a:endParaRPr lang="en-US" altLang="ja-JP" sz="1600" dirty="0">
              <a:latin typeface="+mn-ea"/>
              <a:ea typeface="+mn-ea"/>
            </a:endParaRPr>
          </a:p>
          <a:p>
            <a:pPr algn="l"/>
            <a:r>
              <a:rPr lang="ja-JP" altLang="en-US" sz="1800" dirty="0">
                <a:latin typeface="+mn-ea"/>
                <a:ea typeface="+mn-ea"/>
              </a:rPr>
              <a:t>④</a:t>
            </a:r>
            <a:r>
              <a:rPr lang="en-US" altLang="ja-JP" sz="1800" dirty="0">
                <a:latin typeface="+mn-ea"/>
                <a:ea typeface="+mn-ea"/>
              </a:rPr>
              <a:t>G</a:t>
            </a:r>
            <a:r>
              <a:rPr lang="ja-JP" altLang="en-US" sz="1800" dirty="0">
                <a:latin typeface="+mn-ea"/>
                <a:ea typeface="+mn-ea"/>
              </a:rPr>
              <a:t>ビズ</a:t>
            </a:r>
            <a:r>
              <a:rPr lang="en-US" altLang="ja-JP" sz="1800" dirty="0">
                <a:latin typeface="+mn-ea"/>
                <a:ea typeface="+mn-ea"/>
              </a:rPr>
              <a:t>ID</a:t>
            </a:r>
            <a:r>
              <a:rPr lang="ja-JP" altLang="en-US" sz="1800" dirty="0">
                <a:latin typeface="+mn-ea"/>
                <a:ea typeface="+mn-ea"/>
              </a:rPr>
              <a:t>登録</a:t>
            </a:r>
            <a:endParaRPr lang="en-US" altLang="ja-JP" sz="1800" dirty="0">
              <a:latin typeface="+mn-ea"/>
              <a:ea typeface="+mn-ea"/>
            </a:endParaRPr>
          </a:p>
          <a:p>
            <a:pPr algn="l"/>
            <a:endParaRPr lang="en-US" altLang="ja-JP" sz="1800" dirty="0">
              <a:latin typeface="+mn-ea"/>
              <a:ea typeface="+mn-ea"/>
            </a:endParaRPr>
          </a:p>
          <a:p>
            <a:pPr algn="l"/>
            <a:endParaRPr lang="en-US" altLang="ja-JP" sz="1800" dirty="0">
              <a:latin typeface="+mn-ea"/>
              <a:ea typeface="+mn-ea"/>
            </a:endParaRPr>
          </a:p>
          <a:p>
            <a:pPr algn="l"/>
            <a:r>
              <a:rPr lang="en-US" altLang="ja-JP" sz="1600" dirty="0">
                <a:latin typeface="+mn-ea"/>
                <a:ea typeface="+mn-ea"/>
              </a:rPr>
              <a:t>※</a:t>
            </a:r>
            <a:r>
              <a:rPr lang="ja-JP" altLang="en-US" sz="1600" dirty="0">
                <a:latin typeface="+mn-ea"/>
                <a:ea typeface="+mn-ea"/>
              </a:rPr>
              <a:t>①、②については、いまから着手が必要です。</a:t>
            </a:r>
            <a:endParaRPr lang="en-US" altLang="ja-JP" sz="1600" dirty="0">
              <a:latin typeface="+mn-ea"/>
              <a:ea typeface="+mn-ea"/>
            </a:endParaRPr>
          </a:p>
          <a:p>
            <a:pPr algn="l"/>
            <a:r>
              <a:rPr lang="ja-JP" altLang="en-US" sz="1600" dirty="0">
                <a:latin typeface="+mn-ea"/>
                <a:ea typeface="+mn-ea"/>
              </a:rPr>
              <a:t>　 ③、④については、法の施行までに対応が必要となります。</a:t>
            </a:r>
            <a:endParaRPr lang="en-US" altLang="ja-JP" sz="1600" dirty="0">
              <a:latin typeface="+mn-ea"/>
              <a:ea typeface="+mn-ea"/>
            </a:endParaRPr>
          </a:p>
        </p:txBody>
      </p:sp>
    </p:spTree>
    <p:extLst>
      <p:ext uri="{BB962C8B-B14F-4D97-AF65-F5344CB8AC3E}">
        <p14:creationId xmlns:p14="http://schemas.microsoft.com/office/powerpoint/2010/main" val="225633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7" name="タイトル 1"/>
          <p:cNvSpPr>
            <a:spLocks noGrp="1"/>
          </p:cNvSpPr>
          <p:nvPr>
            <p:ph type="title"/>
          </p:nvPr>
        </p:nvSpPr>
        <p:spPr>
          <a:xfrm>
            <a:off x="431032" y="76536"/>
            <a:ext cx="8255768" cy="1143000"/>
          </a:xfrm>
        </p:spPr>
        <p:txBody>
          <a:bodyPr>
            <a:noAutofit/>
          </a:bodyPr>
          <a:lstStyle/>
          <a:p>
            <a:r>
              <a:rPr kumimoji="1" lang="ja-JP" altLang="en-US" sz="3600" dirty="0"/>
              <a:t>常勤の世話人・生活支援員について</a:t>
            </a:r>
          </a:p>
        </p:txBody>
      </p:sp>
      <p:sp>
        <p:nvSpPr>
          <p:cNvPr id="1088" name="テキスト ボックス 3"/>
          <p:cNvSpPr txBox="1"/>
          <p:nvPr/>
        </p:nvSpPr>
        <p:spPr>
          <a:xfrm>
            <a:off x="431032" y="1628800"/>
            <a:ext cx="8255768" cy="1569660"/>
          </a:xfrm>
          <a:prstGeom prst="rect">
            <a:avLst/>
          </a:prstGeom>
          <a:noFill/>
        </p:spPr>
        <p:txBody>
          <a:bodyPr wrap="square" rtlCol="0">
            <a:spAutoFit/>
          </a:bodyPr>
          <a:lstStyle/>
          <a:p>
            <a:r>
              <a:rPr kumimoji="1" lang="ja-JP" altLang="en-US" sz="2400" dirty="0"/>
              <a:t>・日中サービス型</a:t>
            </a:r>
            <a:r>
              <a:rPr kumimoji="1" lang="en-US" altLang="ja-JP" sz="2400" dirty="0"/>
              <a:t>GH</a:t>
            </a:r>
            <a:r>
              <a:rPr kumimoji="1" lang="ja-JP" altLang="en-US" sz="2400" dirty="0"/>
              <a:t>には、常勤の生活支援員または常勤の世話人を配置しなければならない。</a:t>
            </a:r>
            <a:endParaRPr kumimoji="1" lang="en-US" altLang="ja-JP" sz="2400" dirty="0"/>
          </a:p>
          <a:p>
            <a:r>
              <a:rPr lang="ja-JP" altLang="en-US" sz="2400" dirty="0"/>
              <a:t>・世話人及び生活支援員については、夜間及び深夜の時間帯以外の時間帯における員数を確保すること。</a:t>
            </a:r>
            <a:endParaRPr lang="en-US" altLang="ja-JP" sz="2400" dirty="0"/>
          </a:p>
        </p:txBody>
      </p:sp>
      <p:sp>
        <p:nvSpPr>
          <p:cNvPr id="1089" name="正方形/長方形 9"/>
          <p:cNvSpPr/>
          <p:nvPr/>
        </p:nvSpPr>
        <p:spPr>
          <a:xfrm>
            <a:off x="5937555" y="2648584"/>
            <a:ext cx="576064"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solidFill>
                <a:schemeClr val="tx1"/>
              </a:solidFill>
            </a:endParaRPr>
          </a:p>
        </p:txBody>
      </p:sp>
      <p:sp>
        <p:nvSpPr>
          <p:cNvPr id="1090" name="テキスト ボックス 5"/>
          <p:cNvSpPr txBox="1"/>
          <p:nvPr/>
        </p:nvSpPr>
        <p:spPr>
          <a:xfrm>
            <a:off x="827584" y="3695370"/>
            <a:ext cx="7488832" cy="954107"/>
          </a:xfrm>
          <a:prstGeom prst="rect">
            <a:avLst/>
          </a:prstGeom>
          <a:noFill/>
        </p:spPr>
        <p:txBody>
          <a:bodyPr wrap="square" rtlCol="0">
            <a:spAutoFit/>
          </a:bodyPr>
          <a:lstStyle/>
          <a:p>
            <a:r>
              <a:rPr kumimoji="1" lang="ja-JP" altLang="en-US" sz="2800" dirty="0">
                <a:solidFill>
                  <a:srgbClr val="FF0000"/>
                </a:solidFill>
              </a:rPr>
              <a:t>夜間支援の時間帯の勤務時間を含まず、</a:t>
            </a:r>
            <a:endParaRPr kumimoji="1" lang="en-US" altLang="ja-JP" sz="2800" dirty="0">
              <a:solidFill>
                <a:srgbClr val="FF0000"/>
              </a:solidFill>
            </a:endParaRPr>
          </a:p>
          <a:p>
            <a:r>
              <a:rPr kumimoji="1" lang="ja-JP" altLang="en-US" sz="2800" dirty="0">
                <a:solidFill>
                  <a:srgbClr val="FF0000"/>
                </a:solidFill>
              </a:rPr>
              <a:t>常勤者として必要な時間を確保する必要がある。</a:t>
            </a:r>
          </a:p>
        </p:txBody>
      </p:sp>
    </p:spTree>
    <p:extLst>
      <p:ext uri="{BB962C8B-B14F-4D97-AF65-F5344CB8AC3E}">
        <p14:creationId xmlns:p14="http://schemas.microsoft.com/office/powerpoint/2010/main" val="466430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457200" y="76536"/>
            <a:ext cx="8229600" cy="1143000"/>
          </a:xfrm>
        </p:spPr>
        <p:txBody>
          <a:bodyPr>
            <a:noAutofit/>
          </a:bodyPr>
          <a:lstStyle/>
          <a:p>
            <a:r>
              <a:rPr kumimoji="1" lang="ja-JP" altLang="en-US" sz="3600" dirty="0"/>
              <a:t>医療連携加算（</a:t>
            </a:r>
            <a:r>
              <a:rPr kumimoji="1" lang="en-US" altLang="ja-JP" sz="3600" dirty="0"/>
              <a:t>Ⅶ</a:t>
            </a:r>
            <a:r>
              <a:rPr kumimoji="1" lang="ja-JP" altLang="en-US" sz="3600" dirty="0"/>
              <a:t>）について</a:t>
            </a:r>
          </a:p>
        </p:txBody>
      </p:sp>
      <p:sp>
        <p:nvSpPr>
          <p:cNvPr id="1079" name="テキスト ボックス 3"/>
          <p:cNvSpPr txBox="1"/>
          <p:nvPr/>
        </p:nvSpPr>
        <p:spPr>
          <a:xfrm>
            <a:off x="431032" y="1628800"/>
            <a:ext cx="8712968" cy="2308324"/>
          </a:xfrm>
          <a:prstGeom prst="rect">
            <a:avLst/>
          </a:prstGeom>
          <a:noFill/>
        </p:spPr>
        <p:txBody>
          <a:bodyPr wrap="square" rtlCol="0">
            <a:spAutoFit/>
          </a:bodyPr>
          <a:lstStyle/>
          <a:p>
            <a:r>
              <a:rPr kumimoji="1" lang="ja-JP" altLang="en-US" sz="2400" dirty="0"/>
              <a:t>・</a:t>
            </a:r>
            <a:r>
              <a:rPr kumimoji="1" lang="en-US" altLang="ja-JP" sz="2400" dirty="0"/>
              <a:t>GH</a:t>
            </a:r>
            <a:r>
              <a:rPr kumimoji="1" lang="ja-JP" altLang="en-US" sz="2400" dirty="0"/>
              <a:t>の職員として配置、または病院・診療所・訪問看護ステーション等との連携により、看護師（准看護師不可）を１名以上確保していること。</a:t>
            </a:r>
            <a:endParaRPr kumimoji="1" lang="en-US" altLang="ja-JP" sz="2400" dirty="0"/>
          </a:p>
          <a:p>
            <a:r>
              <a:rPr lang="ja-JP" altLang="en-US" sz="2400" dirty="0"/>
              <a:t>・看護師により</a:t>
            </a:r>
            <a:r>
              <a:rPr lang="en-US" altLang="ja-JP" sz="2400" dirty="0"/>
              <a:t>24</a:t>
            </a:r>
            <a:r>
              <a:rPr lang="ja-JP" altLang="en-US" sz="2400" dirty="0"/>
              <a:t>時間連絡できる体制を確保していること</a:t>
            </a:r>
            <a:endParaRPr lang="en-US" altLang="ja-JP" sz="2400" dirty="0"/>
          </a:p>
          <a:p>
            <a:r>
              <a:rPr kumimoji="1" lang="ja-JP" altLang="en-US" sz="2400" dirty="0"/>
              <a:t>・重度化した場合の対応に係る指針を定め、入居者または保護者に説明し、同意を得ていること</a:t>
            </a:r>
          </a:p>
        </p:txBody>
      </p:sp>
      <p:sp>
        <p:nvSpPr>
          <p:cNvPr id="1080" name="正方形/長方形 9"/>
          <p:cNvSpPr/>
          <p:nvPr/>
        </p:nvSpPr>
        <p:spPr>
          <a:xfrm>
            <a:off x="5937555" y="2648584"/>
            <a:ext cx="576064"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solidFill>
                <a:schemeClr val="tx1"/>
              </a:solidFill>
            </a:endParaRPr>
          </a:p>
        </p:txBody>
      </p:sp>
      <p:sp>
        <p:nvSpPr>
          <p:cNvPr id="1081" name="テキスト ボックス 5"/>
          <p:cNvSpPr txBox="1"/>
          <p:nvPr/>
        </p:nvSpPr>
        <p:spPr>
          <a:xfrm>
            <a:off x="611560" y="4172424"/>
            <a:ext cx="8712968" cy="954107"/>
          </a:xfrm>
          <a:prstGeom prst="rect">
            <a:avLst/>
          </a:prstGeom>
          <a:noFill/>
        </p:spPr>
        <p:txBody>
          <a:bodyPr wrap="square" rtlCol="0">
            <a:spAutoFit/>
          </a:bodyPr>
          <a:lstStyle/>
          <a:p>
            <a:r>
              <a:rPr kumimoji="1" lang="ja-JP" altLang="en-US" sz="2800" dirty="0">
                <a:solidFill>
                  <a:srgbClr val="FF0000"/>
                </a:solidFill>
              </a:rPr>
              <a:t>看護師１名につき、算定可能な利用者数は</a:t>
            </a:r>
            <a:r>
              <a:rPr kumimoji="1" lang="en-US" altLang="ja-JP" sz="2800" dirty="0">
                <a:solidFill>
                  <a:srgbClr val="FF0000"/>
                </a:solidFill>
              </a:rPr>
              <a:t>20</a:t>
            </a:r>
            <a:r>
              <a:rPr lang="ja-JP" altLang="en-US" sz="2800" dirty="0">
                <a:solidFill>
                  <a:srgbClr val="FF0000"/>
                </a:solidFill>
              </a:rPr>
              <a:t>名</a:t>
            </a:r>
            <a:r>
              <a:rPr kumimoji="1" lang="ja-JP" altLang="en-US" sz="2800" dirty="0">
                <a:solidFill>
                  <a:srgbClr val="FF0000"/>
                </a:solidFill>
              </a:rPr>
              <a:t>まで。</a:t>
            </a:r>
            <a:endParaRPr kumimoji="1" lang="en-US" altLang="ja-JP" sz="2800" dirty="0"/>
          </a:p>
          <a:p>
            <a:r>
              <a:rPr kumimoji="1" lang="en-US" altLang="ja-JP" sz="2800" dirty="0">
                <a:solidFill>
                  <a:srgbClr val="FF0000"/>
                </a:solidFill>
              </a:rPr>
              <a:t>21</a:t>
            </a:r>
            <a:r>
              <a:rPr lang="ja-JP" altLang="en-US" sz="2800" dirty="0">
                <a:solidFill>
                  <a:srgbClr val="FF0000"/>
                </a:solidFill>
              </a:rPr>
              <a:t>名</a:t>
            </a:r>
            <a:r>
              <a:rPr kumimoji="1" lang="ja-JP" altLang="en-US" sz="2800" dirty="0">
                <a:solidFill>
                  <a:srgbClr val="FF0000"/>
                </a:solidFill>
              </a:rPr>
              <a:t>目以降は、</a:t>
            </a:r>
            <a:r>
              <a:rPr kumimoji="1" lang="en-US" altLang="ja-JP" sz="2800" dirty="0">
                <a:solidFill>
                  <a:srgbClr val="FF0000"/>
                </a:solidFill>
              </a:rPr>
              <a:t>2</a:t>
            </a:r>
            <a:r>
              <a:rPr kumimoji="1" lang="ja-JP" altLang="en-US" sz="2800" dirty="0">
                <a:solidFill>
                  <a:srgbClr val="FF0000"/>
                </a:solidFill>
              </a:rPr>
              <a:t>名以上の看護師の確保が必要。</a:t>
            </a:r>
          </a:p>
        </p:txBody>
      </p:sp>
    </p:spTree>
    <p:extLst>
      <p:ext uri="{BB962C8B-B14F-4D97-AF65-F5344CB8AC3E}">
        <p14:creationId xmlns:p14="http://schemas.microsoft.com/office/powerpoint/2010/main" val="122741326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1942</TotalTime>
  <Words>771</Words>
  <Application>Microsoft Office PowerPoint</Application>
  <PresentationFormat>画面に合わせる (4:3)</PresentationFormat>
  <Paragraphs>77</Paragraphs>
  <Slides>6</Slides>
  <Notes>6</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游ゴシック</vt:lpstr>
      <vt:lpstr>Arial</vt:lpstr>
      <vt:lpstr>Calibri</vt:lpstr>
      <vt:lpstr>Eras Light ITC</vt:lpstr>
      <vt:lpstr>Office ​​テーマ</vt:lpstr>
      <vt:lpstr>　こども性暴力防止法</vt:lpstr>
      <vt:lpstr>　こども性暴力防止法</vt:lpstr>
      <vt:lpstr>　こども性暴力防止法</vt:lpstr>
      <vt:lpstr>　こども性暴力防止法</vt:lpstr>
      <vt:lpstr>常勤の世話人・生活支援員について</vt:lpstr>
      <vt:lpstr>医療連携加算（Ⅶ）について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RENTAI</dc:creator>
  <cp:lastModifiedBy>藤井　匠</cp:lastModifiedBy>
  <cp:revision>101</cp:revision>
  <cp:lastPrinted>2026-04-19T02:41:05Z</cp:lastPrinted>
  <dcterms:created xsi:type="dcterms:W3CDTF">2015-01-19T04:13:25Z</dcterms:created>
  <dcterms:modified xsi:type="dcterms:W3CDTF">2026-06-17T06:48:01Z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0x010100B90481B055BFC04DA663128A21634114</vt:lpwstr>
  </property>
</Properties>
</file>