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355" r:id="rId2"/>
    <p:sldId id="356" r:id="rId3"/>
    <p:sldId id="360" r:id="rId4"/>
    <p:sldId id="361" r:id="rId5"/>
    <p:sldId id="362" r:id="rId6"/>
    <p:sldId id="335" r:id="rId7"/>
    <p:sldId id="363" r:id="rId8"/>
    <p:sldId id="364" r:id="rId9"/>
    <p:sldId id="342" r:id="rId10"/>
    <p:sldId id="344" r:id="rId11"/>
    <p:sldId id="345" r:id="rId1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4F81BD"/>
    <a:srgbClr val="99CC00"/>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03"/>
    <p:restoredTop sz="62602" autoAdjust="0"/>
  </p:normalViewPr>
  <p:slideViewPr>
    <p:cSldViewPr>
      <p:cViewPr varScale="1">
        <p:scale>
          <a:sx n="51" d="100"/>
          <a:sy n="51" d="100"/>
        </p:scale>
        <p:origin x="2410" y="48"/>
      </p:cViewPr>
      <p:guideLst>
        <p:guide orient="horz" pos="2160"/>
        <p:guide pos="2880"/>
      </p:guideLst>
    </p:cSldViewPr>
  </p:slideViewPr>
  <p:notesTextViewPr>
    <p:cViewPr>
      <p:scale>
        <a:sx n="1" d="1"/>
        <a:sy n="1" d="1"/>
      </p:scale>
      <p:origin x="0" y="0"/>
    </p:cViewPr>
  </p:notesTextViewPr>
  <p:sorterViewPr>
    <p:cViewPr>
      <p:scale>
        <a:sx n="100" d="100"/>
        <a:sy n="100" d="100"/>
      </p:scale>
      <p:origin x="0" y="-624"/>
    </p:cViewPr>
  </p:sorterViewPr>
  <p:notesViewPr>
    <p:cSldViewPr>
      <p:cViewPr>
        <p:scale>
          <a:sx n="100" d="100"/>
          <a:sy n="100" d="100"/>
        </p:scale>
        <p:origin x="-3018" y="-72"/>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73"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1074" name="日付プレースホルダー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D40C1DDC-7D39-4A46-8133-72105D441122}" type="datetimeFigureOut">
              <a:rPr kumimoji="1" lang="ja-JP" altLang="en-US" smtClean="0"/>
              <a:t>2026/6/17</a:t>
            </a:fld>
            <a:endParaRPr kumimoji="1" lang="ja-JP" altLang="en-US"/>
          </a:p>
        </p:txBody>
      </p:sp>
      <p:sp>
        <p:nvSpPr>
          <p:cNvPr id="1075" name="フッター プレースホルダー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1076" name="スライド番号プレースホルダー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5BBBA179-73DE-41C4-B016-7119CC21238E}" type="slidenum">
              <a:rPr kumimoji="1" lang="ja-JP" altLang="en-US" smtClean="0"/>
              <a:t>‹#›</a:t>
            </a:fld>
            <a:endParaRPr kumimoji="1" lang="ja-JP" altLang="en-US"/>
          </a:p>
        </p:txBody>
      </p:sp>
    </p:spTree>
    <p:extLst>
      <p:ext uri="{BB962C8B-B14F-4D97-AF65-F5344CB8AC3E}">
        <p14:creationId xmlns:p14="http://schemas.microsoft.com/office/powerpoint/2010/main" val="6215561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66"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1067"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EA238381-6D86-4E3B-8F68-6C939AAE012D}" type="datetimeFigureOut">
              <a:rPr kumimoji="1" lang="ja-JP" altLang="en-US" smtClean="0"/>
              <a:t>2026/6/17</a:t>
            </a:fld>
            <a:endParaRPr kumimoji="1" lang="ja-JP" altLang="en-US"/>
          </a:p>
        </p:txBody>
      </p:sp>
      <p:sp>
        <p:nvSpPr>
          <p:cNvPr id="1068"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1069"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70"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1071"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555D6A98-545A-4093-9397-2E1648DED15B}" type="slidenum">
              <a:rPr kumimoji="1" lang="ja-JP" altLang="en-US" smtClean="0"/>
              <a:t>‹#›</a:t>
            </a:fld>
            <a:endParaRPr kumimoji="1" lang="ja-JP" altLang="en-US"/>
          </a:p>
        </p:txBody>
      </p:sp>
    </p:spTree>
    <p:extLst>
      <p:ext uri="{BB962C8B-B14F-4D97-AF65-F5344CB8AC3E}">
        <p14:creationId xmlns:p14="http://schemas.microsoft.com/office/powerpoint/2010/main" val="30548743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3" name="スライド イメージ プレースホルダー 1"/>
          <p:cNvSpPr>
            <a:spLocks noGrp="1" noRot="1" noChangeAspect="1"/>
          </p:cNvSpPr>
          <p:nvPr>
            <p:ph type="sldImg"/>
          </p:nvPr>
        </p:nvSpPr>
        <p:spPr/>
      </p:sp>
      <p:sp>
        <p:nvSpPr>
          <p:cNvPr id="1084" name="ノート プレースホルダー 2"/>
          <p:cNvSpPr>
            <a:spLocks noGrp="1"/>
          </p:cNvSpPr>
          <p:nvPr>
            <p:ph type="body" idx="1"/>
          </p:nvPr>
        </p:nvSpPr>
        <p:spPr/>
        <p:txBody>
          <a:bodyPr/>
          <a:lstStyle/>
          <a:p>
            <a:endParaRPr lang="en-US" altLang="ja-JP" dirty="0"/>
          </a:p>
        </p:txBody>
      </p:sp>
      <p:sp>
        <p:nvSpPr>
          <p:cNvPr id="1085" name="スライド番号プレースホルダー 3"/>
          <p:cNvSpPr>
            <a:spLocks noGrp="1"/>
          </p:cNvSpPr>
          <p:nvPr>
            <p:ph type="sldNum" sz="quarter" idx="5"/>
          </p:nvPr>
        </p:nvSpPr>
        <p:spPr/>
        <p:txBody>
          <a:bodyPr/>
          <a:lstStyle/>
          <a:p>
            <a:fld id="{DCC27CF0-5891-4DB3-8566-268546CC96EA}" type="slidenum">
              <a:rPr kumimoji="1" lang="ja-JP" altLang="en-US" smtClean="0"/>
              <a:t>1</a:t>
            </a:fld>
            <a:endParaRPr kumimoji="1" lang="ja-JP" altLang="en-US"/>
          </a:p>
        </p:txBody>
      </p:sp>
    </p:spTree>
    <p:extLst>
      <p:ext uri="{BB962C8B-B14F-4D97-AF65-F5344CB8AC3E}">
        <p14:creationId xmlns:p14="http://schemas.microsoft.com/office/powerpoint/2010/main" val="30336941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indent="133350" algn="just"/>
            <a:endParaRPr lang="ja-JP" altLang="en-US" dirty="0"/>
          </a:p>
        </p:txBody>
      </p:sp>
      <p:sp>
        <p:nvSpPr>
          <p:cNvPr id="4" name="スライド番号プレースホルダー 3"/>
          <p:cNvSpPr>
            <a:spLocks noGrp="1"/>
          </p:cNvSpPr>
          <p:nvPr>
            <p:ph type="sldNum" sz="quarter" idx="5"/>
          </p:nvPr>
        </p:nvSpPr>
        <p:spPr/>
        <p:txBody>
          <a:bodyPr/>
          <a:lstStyle/>
          <a:p>
            <a:fld id="{1847083E-25CB-4CD9-957A-29350482DCE8}" type="slidenum">
              <a:rPr kumimoji="1" lang="ja-JP" altLang="en-US" smtClean="0"/>
              <a:t>10</a:t>
            </a:fld>
            <a:endParaRPr kumimoji="1" lang="ja-JP" altLang="en-US"/>
          </a:p>
        </p:txBody>
      </p:sp>
    </p:spTree>
    <p:extLst>
      <p:ext uri="{BB962C8B-B14F-4D97-AF65-F5344CB8AC3E}">
        <p14:creationId xmlns:p14="http://schemas.microsoft.com/office/powerpoint/2010/main" val="6350658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dirty="0"/>
          </a:p>
        </p:txBody>
      </p:sp>
      <p:sp>
        <p:nvSpPr>
          <p:cNvPr id="4" name="スライド番号プレースホルダー 3"/>
          <p:cNvSpPr>
            <a:spLocks noGrp="1"/>
          </p:cNvSpPr>
          <p:nvPr>
            <p:ph type="sldNum" sz="quarter" idx="5"/>
          </p:nvPr>
        </p:nvSpPr>
        <p:spPr/>
        <p:txBody>
          <a:bodyPr/>
          <a:lstStyle/>
          <a:p>
            <a:fld id="{1847083E-25CB-4CD9-957A-29350482DCE8}" type="slidenum">
              <a:rPr kumimoji="1" lang="ja-JP" altLang="en-US" smtClean="0"/>
              <a:t>11</a:t>
            </a:fld>
            <a:endParaRPr kumimoji="1" lang="ja-JP" altLang="en-US"/>
          </a:p>
        </p:txBody>
      </p:sp>
    </p:spTree>
    <p:extLst>
      <p:ext uri="{BB962C8B-B14F-4D97-AF65-F5344CB8AC3E}">
        <p14:creationId xmlns:p14="http://schemas.microsoft.com/office/powerpoint/2010/main" val="9909953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3" name="スライド イメージ プレースホルダー 1"/>
          <p:cNvSpPr>
            <a:spLocks noGrp="1" noRot="1" noChangeAspect="1"/>
          </p:cNvSpPr>
          <p:nvPr>
            <p:ph type="sldImg"/>
          </p:nvPr>
        </p:nvSpPr>
        <p:spPr/>
      </p:sp>
      <p:sp>
        <p:nvSpPr>
          <p:cNvPr id="1094" name="ノート プレースホルダー 2"/>
          <p:cNvSpPr>
            <a:spLocks noGrp="1"/>
          </p:cNvSpPr>
          <p:nvPr>
            <p:ph type="body" idx="1"/>
          </p:nvPr>
        </p:nvSpPr>
        <p:spPr/>
        <p:txBody>
          <a:bodyPr/>
          <a:lstStyle/>
          <a:p>
            <a:endParaRPr lang="ja-JP" altLang="en-US" dirty="0"/>
          </a:p>
        </p:txBody>
      </p:sp>
      <p:sp>
        <p:nvSpPr>
          <p:cNvPr id="1095" name="スライド番号プレースホルダー 3"/>
          <p:cNvSpPr>
            <a:spLocks noGrp="1"/>
          </p:cNvSpPr>
          <p:nvPr>
            <p:ph type="sldNum" sz="quarter" idx="5"/>
          </p:nvPr>
        </p:nvSpPr>
        <p:spPr/>
        <p:txBody>
          <a:bodyPr/>
          <a:lstStyle/>
          <a:p>
            <a:fld id="{DCC27CF0-5891-4DB3-8566-268546CC96EA}" type="slidenum">
              <a:rPr kumimoji="1" lang="ja-JP" altLang="en-US" smtClean="0"/>
              <a:t>2</a:t>
            </a:fld>
            <a:endParaRPr kumimoji="1" lang="ja-JP" altLang="en-US"/>
          </a:p>
        </p:txBody>
      </p:sp>
    </p:spTree>
    <p:extLst>
      <p:ext uri="{BB962C8B-B14F-4D97-AF65-F5344CB8AC3E}">
        <p14:creationId xmlns:p14="http://schemas.microsoft.com/office/powerpoint/2010/main" val="284652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3" name="スライド イメージ プレースホルダー 1"/>
          <p:cNvSpPr>
            <a:spLocks noGrp="1" noRot="1" noChangeAspect="1"/>
          </p:cNvSpPr>
          <p:nvPr>
            <p:ph type="sldImg"/>
          </p:nvPr>
        </p:nvSpPr>
        <p:spPr/>
      </p:sp>
      <p:sp>
        <p:nvSpPr>
          <p:cNvPr id="1084"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p:txBody>
      </p:sp>
      <p:sp>
        <p:nvSpPr>
          <p:cNvPr id="1085" name="スライド番号プレースホルダー 3"/>
          <p:cNvSpPr>
            <a:spLocks noGrp="1"/>
          </p:cNvSpPr>
          <p:nvPr>
            <p:ph type="sldNum" sz="quarter" idx="5"/>
          </p:nvPr>
        </p:nvSpPr>
        <p:spPr/>
        <p:txBody>
          <a:bodyPr/>
          <a:lstStyle/>
          <a:p>
            <a:fld id="{DCC27CF0-5891-4DB3-8566-268546CC96EA}" type="slidenum">
              <a:rPr kumimoji="1" lang="ja-JP" altLang="en-US" smtClean="0"/>
              <a:t>3</a:t>
            </a:fld>
            <a:endParaRPr kumimoji="1" lang="ja-JP" altLang="en-US"/>
          </a:p>
        </p:txBody>
      </p:sp>
    </p:spTree>
    <p:extLst>
      <p:ext uri="{BB962C8B-B14F-4D97-AF65-F5344CB8AC3E}">
        <p14:creationId xmlns:p14="http://schemas.microsoft.com/office/powerpoint/2010/main" val="6339966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1" name="スライド イメージ プレースホルダー 1"/>
          <p:cNvSpPr>
            <a:spLocks noGrp="1" noRot="1" noChangeAspect="1"/>
          </p:cNvSpPr>
          <p:nvPr>
            <p:ph type="sldImg"/>
          </p:nvPr>
        </p:nvSpPr>
        <p:spPr/>
      </p:sp>
      <p:sp>
        <p:nvSpPr>
          <p:cNvPr id="1092" name="ノート プレースホルダー 2"/>
          <p:cNvSpPr>
            <a:spLocks noGrp="1"/>
          </p:cNvSpPr>
          <p:nvPr>
            <p:ph type="body" idx="1"/>
          </p:nvPr>
        </p:nvSpPr>
        <p:spPr/>
        <p:txBody>
          <a:bodyPr/>
          <a:lstStyle/>
          <a:p>
            <a:endParaRPr lang="en-US" altLang="ja-JP" dirty="0"/>
          </a:p>
        </p:txBody>
      </p:sp>
      <p:sp>
        <p:nvSpPr>
          <p:cNvPr id="1093" name="スライド番号プレースホルダー 3"/>
          <p:cNvSpPr>
            <a:spLocks noGrp="1"/>
          </p:cNvSpPr>
          <p:nvPr>
            <p:ph type="sldNum" sz="quarter" idx="5"/>
          </p:nvPr>
        </p:nvSpPr>
        <p:spPr/>
        <p:txBody>
          <a:bodyPr/>
          <a:lstStyle/>
          <a:p>
            <a:fld id="{94420109-0E0C-4F6E-A4FF-9A6EF3E4CA29}" type="slidenum">
              <a:rPr kumimoji="1" lang="ja-JP" altLang="en-US" smtClean="0"/>
              <a:t>4</a:t>
            </a:fld>
            <a:endParaRPr kumimoji="1" lang="ja-JP" altLang="en-US"/>
          </a:p>
        </p:txBody>
      </p:sp>
    </p:spTree>
    <p:extLst>
      <p:ext uri="{BB962C8B-B14F-4D97-AF65-F5344CB8AC3E}">
        <p14:creationId xmlns:p14="http://schemas.microsoft.com/office/powerpoint/2010/main" val="30139964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0" name="スライド イメージ プレースホルダー 1"/>
          <p:cNvSpPr>
            <a:spLocks noGrp="1" noRot="1" noChangeAspect="1"/>
          </p:cNvSpPr>
          <p:nvPr>
            <p:ph type="sldImg"/>
          </p:nvPr>
        </p:nvSpPr>
        <p:spPr/>
      </p:sp>
      <p:sp>
        <p:nvSpPr>
          <p:cNvPr id="1101" name="ノート プレースホルダー 2"/>
          <p:cNvSpPr>
            <a:spLocks noGrp="1"/>
          </p:cNvSpPr>
          <p:nvPr>
            <p:ph type="body" idx="1"/>
          </p:nvPr>
        </p:nvSpPr>
        <p:spPr/>
        <p:txBody>
          <a:bodyPr/>
          <a:lstStyle/>
          <a:p>
            <a:endParaRPr lang="ja-JP" altLang="en-US" dirty="0"/>
          </a:p>
        </p:txBody>
      </p:sp>
      <p:sp>
        <p:nvSpPr>
          <p:cNvPr id="1102" name="スライド番号プレースホルダー 3"/>
          <p:cNvSpPr>
            <a:spLocks noGrp="1"/>
          </p:cNvSpPr>
          <p:nvPr>
            <p:ph type="sldNum" sz="quarter" idx="5"/>
          </p:nvPr>
        </p:nvSpPr>
        <p:spPr/>
        <p:txBody>
          <a:bodyPr/>
          <a:lstStyle/>
          <a:p>
            <a:fld id="{94420109-0E0C-4F6E-A4FF-9A6EF3E4CA29}" type="slidenum">
              <a:rPr kumimoji="1" lang="ja-JP" altLang="en-US" smtClean="0"/>
              <a:t>5</a:t>
            </a:fld>
            <a:endParaRPr kumimoji="1" lang="ja-JP" altLang="en-US"/>
          </a:p>
        </p:txBody>
      </p:sp>
    </p:spTree>
    <p:extLst>
      <p:ext uri="{BB962C8B-B14F-4D97-AF65-F5344CB8AC3E}">
        <p14:creationId xmlns:p14="http://schemas.microsoft.com/office/powerpoint/2010/main" val="42178403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1" name="スライド イメージ プレースホルダー 1"/>
          <p:cNvSpPr>
            <a:spLocks noGrp="1" noRot="1" noChangeAspect="1"/>
          </p:cNvSpPr>
          <p:nvPr>
            <p:ph type="sldImg"/>
          </p:nvPr>
        </p:nvSpPr>
        <p:spPr/>
      </p:sp>
      <p:sp>
        <p:nvSpPr>
          <p:cNvPr id="1082"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dirty="0"/>
          </a:p>
        </p:txBody>
      </p:sp>
      <p:sp>
        <p:nvSpPr>
          <p:cNvPr id="1083" name="スライド番号プレースホルダー 3"/>
          <p:cNvSpPr>
            <a:spLocks noGrp="1"/>
          </p:cNvSpPr>
          <p:nvPr>
            <p:ph type="sldNum" sz="quarter" idx="5"/>
          </p:nvPr>
        </p:nvSpPr>
        <p:spPr/>
        <p:txBody>
          <a:bodyPr/>
          <a:lstStyle/>
          <a:p>
            <a:fld id="{555D6A98-545A-4093-9397-2E1648DED15B}" type="slidenum">
              <a:rPr kumimoji="1" lang="ja-JP" altLang="en-US" smtClean="0"/>
              <a:t>6</a:t>
            </a:fld>
            <a:endParaRPr kumimoji="1" lang="ja-JP" altLang="en-US"/>
          </a:p>
        </p:txBody>
      </p:sp>
    </p:spTree>
    <p:extLst>
      <p:ext uri="{BB962C8B-B14F-4D97-AF65-F5344CB8AC3E}">
        <p14:creationId xmlns:p14="http://schemas.microsoft.com/office/powerpoint/2010/main" val="28207723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3" name="スライド イメージ プレースホルダー 1"/>
          <p:cNvSpPr>
            <a:spLocks noGrp="1" noRot="1" noChangeAspect="1"/>
          </p:cNvSpPr>
          <p:nvPr>
            <p:ph type="sldImg"/>
          </p:nvPr>
        </p:nvSpPr>
        <p:spPr/>
      </p:sp>
      <p:sp>
        <p:nvSpPr>
          <p:cNvPr id="1084" name="ノート プレースホルダー 2"/>
          <p:cNvSpPr>
            <a:spLocks noGrp="1"/>
          </p:cNvSpPr>
          <p:nvPr>
            <p:ph type="body" idx="1"/>
          </p:nvPr>
        </p:nvSpPr>
        <p:spPr/>
        <p:txBody>
          <a:bodyPr/>
          <a:lstStyle/>
          <a:p>
            <a:endParaRPr kumimoji="1" lang="en-US" altLang="ja-JP" sz="1200" b="0" i="0" kern="1200" dirty="0">
              <a:solidFill>
                <a:schemeClr val="tx1"/>
              </a:solidFill>
              <a:effectLst/>
              <a:latin typeface="+mn-lt"/>
              <a:ea typeface="+mn-ea"/>
              <a:cs typeface="+mn-cs"/>
            </a:endParaRPr>
          </a:p>
        </p:txBody>
      </p:sp>
      <p:sp>
        <p:nvSpPr>
          <p:cNvPr id="1085" name="スライド番号プレースホルダー 3"/>
          <p:cNvSpPr>
            <a:spLocks noGrp="1"/>
          </p:cNvSpPr>
          <p:nvPr>
            <p:ph type="sldNum" sz="quarter" idx="5"/>
          </p:nvPr>
        </p:nvSpPr>
        <p:spPr/>
        <p:txBody>
          <a:bodyPr/>
          <a:lstStyle/>
          <a:p>
            <a:fld id="{555D6A98-545A-4093-9397-2E1648DED15B}" type="slidenum">
              <a:rPr kumimoji="1" lang="ja-JP" altLang="en-US" smtClean="0"/>
              <a:t>7</a:t>
            </a:fld>
            <a:endParaRPr kumimoji="1" lang="ja-JP" altLang="en-US"/>
          </a:p>
        </p:txBody>
      </p:sp>
    </p:spTree>
    <p:extLst>
      <p:ext uri="{BB962C8B-B14F-4D97-AF65-F5344CB8AC3E}">
        <p14:creationId xmlns:p14="http://schemas.microsoft.com/office/powerpoint/2010/main" val="10964851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6" name="スライド イメージ プレースホルダー 1"/>
          <p:cNvSpPr>
            <a:spLocks noGrp="1" noRot="1" noChangeAspect="1"/>
          </p:cNvSpPr>
          <p:nvPr>
            <p:ph type="sldImg"/>
          </p:nvPr>
        </p:nvSpPr>
        <p:spPr/>
      </p:sp>
      <p:sp>
        <p:nvSpPr>
          <p:cNvPr id="1087" name="ノート プレースホルダー 2"/>
          <p:cNvSpPr>
            <a:spLocks noGrp="1"/>
          </p:cNvSpPr>
          <p:nvPr>
            <p:ph type="body" idx="1"/>
          </p:nvPr>
        </p:nvSpPr>
        <p:spPr/>
        <p:txBody>
          <a:bodyPr/>
          <a:lstStyle/>
          <a:p>
            <a:endParaRPr lang="ja-JP" altLang="en-US" dirty="0"/>
          </a:p>
        </p:txBody>
      </p:sp>
      <p:sp>
        <p:nvSpPr>
          <p:cNvPr id="1088" name="スライド番号プレースホルダー 3"/>
          <p:cNvSpPr>
            <a:spLocks noGrp="1"/>
          </p:cNvSpPr>
          <p:nvPr>
            <p:ph type="sldNum" sz="quarter" idx="5"/>
          </p:nvPr>
        </p:nvSpPr>
        <p:spPr/>
        <p:txBody>
          <a:bodyPr/>
          <a:lstStyle/>
          <a:p>
            <a:fld id="{555D6A98-545A-4093-9397-2E1648DED15B}" type="slidenum">
              <a:rPr kumimoji="1" lang="ja-JP" altLang="en-US" smtClean="0"/>
              <a:t>8</a:t>
            </a:fld>
            <a:endParaRPr kumimoji="1" lang="ja-JP" altLang="en-US"/>
          </a:p>
        </p:txBody>
      </p:sp>
    </p:spTree>
    <p:extLst>
      <p:ext uri="{BB962C8B-B14F-4D97-AF65-F5344CB8AC3E}">
        <p14:creationId xmlns:p14="http://schemas.microsoft.com/office/powerpoint/2010/main" val="33700426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just"/>
            <a:endParaRPr lang="ja-JP" altLang="en-US" dirty="0"/>
          </a:p>
        </p:txBody>
      </p:sp>
      <p:sp>
        <p:nvSpPr>
          <p:cNvPr id="4" name="スライド番号プレースホルダー 3"/>
          <p:cNvSpPr>
            <a:spLocks noGrp="1"/>
          </p:cNvSpPr>
          <p:nvPr>
            <p:ph type="sldNum" sz="quarter" idx="5"/>
          </p:nvPr>
        </p:nvSpPr>
        <p:spPr/>
        <p:txBody>
          <a:bodyPr/>
          <a:lstStyle/>
          <a:p>
            <a:fld id="{DCC27CF0-5891-4DB3-8566-268546CC96EA}" type="slidenum">
              <a:rPr kumimoji="1" lang="ja-JP" altLang="en-US" smtClean="0"/>
              <a:t>9</a:t>
            </a:fld>
            <a:endParaRPr kumimoji="1" lang="ja-JP" altLang="en-US" dirty="0"/>
          </a:p>
        </p:txBody>
      </p:sp>
    </p:spTree>
    <p:extLst>
      <p:ext uri="{BB962C8B-B14F-4D97-AF65-F5344CB8AC3E}">
        <p14:creationId xmlns:p14="http://schemas.microsoft.com/office/powerpoint/2010/main" val="40379627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noAutofit/>
          </a:bodyPr>
          <a:lstStyle>
            <a:lvl1pPr>
              <a:defRPr sz="5400" b="1">
                <a:effectLst>
                  <a:outerShdw blurRad="38100" dist="38100" dir="2700000" algn="tl">
                    <a:srgbClr val="000000">
                      <a:alpha val="43137"/>
                    </a:srgbClr>
                  </a:outerShdw>
                </a:effectLst>
              </a:defRPr>
            </a:lvl1pPr>
          </a:lstStyle>
          <a:p>
            <a:r>
              <a:rPr kumimoji="1" lang="ja-JP" altLang="en-US"/>
              <a:t>マスター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1033" name="日付プレースホルダー 3"/>
          <p:cNvSpPr>
            <a:spLocks noGrp="1"/>
          </p:cNvSpPr>
          <p:nvPr>
            <p:ph type="dt" sz="half" idx="10"/>
          </p:nvPr>
        </p:nvSpPr>
        <p:spPr/>
        <p:txBody>
          <a:bodyPr/>
          <a:lstStyle/>
          <a:p>
            <a:fld id="{DF641CEE-3D73-4467-99F7-5B385E89D688}" type="datetimeFigureOut">
              <a:rPr kumimoji="1" lang="ja-JP" altLang="en-US" smtClean="0"/>
              <a:t>2026/6/17</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5D74FC4F-2846-4FE1-90FA-DDF13E709B83}" type="slidenum">
              <a:rPr kumimoji="1" lang="ja-JP" altLang="en-US" smtClean="0"/>
              <a:t>‹#›</a:t>
            </a:fld>
            <a:endParaRPr kumimoji="1" lang="ja-JP" altLang="en-US"/>
          </a:p>
        </p:txBody>
      </p:sp>
      <p:sp>
        <p:nvSpPr>
          <p:cNvPr id="1036" name="正方形/長方形 6"/>
          <p:cNvSpPr/>
          <p:nvPr userDrawn="1"/>
        </p:nvSpPr>
        <p:spPr>
          <a:xfrm rot="10800000">
            <a:off x="2232248" y="6453265"/>
            <a:ext cx="6948264" cy="28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37" name="グループ化 7"/>
          <p:cNvGrpSpPr/>
          <p:nvPr userDrawn="1"/>
        </p:nvGrpSpPr>
        <p:grpSpPr>
          <a:xfrm>
            <a:off x="-36512" y="332656"/>
            <a:ext cx="2160240" cy="717600"/>
            <a:chOff x="-108760" y="332656"/>
            <a:chExt cx="2160240" cy="717600"/>
          </a:xfrm>
        </p:grpSpPr>
        <p:sp>
          <p:nvSpPr>
            <p:cNvPr id="1038" name="正方形/長方形 8"/>
            <p:cNvSpPr/>
            <p:nvPr/>
          </p:nvSpPr>
          <p:spPr>
            <a:xfrm>
              <a:off x="-108760" y="3326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9" name="正方形/長方形 9"/>
            <p:cNvSpPr/>
            <p:nvPr/>
          </p:nvSpPr>
          <p:spPr>
            <a:xfrm>
              <a:off x="-108760" y="4850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0" name="正方形/長方形 10"/>
            <p:cNvSpPr/>
            <p:nvPr/>
          </p:nvSpPr>
          <p:spPr>
            <a:xfrm>
              <a:off x="-108760" y="6374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1" name="正方形/長方形 11"/>
            <p:cNvSpPr/>
            <p:nvPr/>
          </p:nvSpPr>
          <p:spPr>
            <a:xfrm>
              <a:off x="-108520" y="7898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2" name="正方形/長方形 12"/>
            <p:cNvSpPr/>
            <p:nvPr/>
          </p:nvSpPr>
          <p:spPr>
            <a:xfrm>
              <a:off x="-108760" y="9422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43" name="Group 5"/>
          <p:cNvGrpSpPr>
            <a:grpSpLocks noChangeAspect="1"/>
          </p:cNvGrpSpPr>
          <p:nvPr userDrawn="1"/>
        </p:nvGrpSpPr>
        <p:grpSpPr>
          <a:xfrm>
            <a:off x="251520" y="116632"/>
            <a:ext cx="549284" cy="549284"/>
            <a:chOff x="204" y="164"/>
            <a:chExt cx="346" cy="346"/>
          </a:xfrm>
        </p:grpSpPr>
        <p:sp>
          <p:nvSpPr>
            <p:cNvPr id="1044" name="AutoShape 4"/>
            <p:cNvSpPr>
              <a:spLocks noChangeAspect="1" noChangeArrowheads="1" noTextEdit="1"/>
            </p:cNvSpPr>
            <p:nvPr/>
          </p:nvSpPr>
          <p:spPr>
            <a:xfrm>
              <a:off x="204" y="164"/>
              <a:ext cx="282" cy="282"/>
            </a:xfrm>
            <a:prstGeom prst="rect">
              <a:avLst/>
            </a:prstGeom>
            <a:noFill/>
            <a:ln>
              <a:noFill/>
            </a:ln>
          </p:spPr>
          <p:txBody>
            <a:bodyPr vert="horz" wrap="square" lIns="91440" tIns="45720" rIns="91440" bIns="45720" numCol="1" anchor="t" anchorCtr="0" compatLnSpc="1">
              <a:prstTxWarp prst="textNoShape">
                <a:avLst/>
              </a:prstTxWarp>
            </a:bodyPr>
            <a:lstStyle/>
            <a:p>
              <a:endParaRPr lang="ja-JP" altLang="en-US"/>
            </a:p>
          </p:txBody>
        </p:sp>
        <p:pic>
          <p:nvPicPr>
            <p:cNvPr id="1045" name="Picture 6"/>
            <p:cNvPicPr>
              <a:picLocks noChangeAspect="1" noChangeArrowheads="1"/>
            </p:cNvPicPr>
            <p:nvPr/>
          </p:nvPicPr>
          <p:blipFill>
            <a:blip r:embed="rId2">
              <a:clrChange>
                <a:clrFrom>
                  <a:srgbClr val="FFFFFF"/>
                </a:clrFrom>
                <a:clrTo>
                  <a:srgbClr val="FFFFFF">
                    <a:alpha val="0"/>
                  </a:srgbClr>
                </a:clrTo>
              </a:clrChange>
            </a:blip>
            <a:stretch>
              <a:fillRect/>
            </a:stretch>
          </p:blipFill>
          <p:spPr>
            <a:xfrm>
              <a:off x="204" y="164"/>
              <a:ext cx="346" cy="346"/>
            </a:xfrm>
            <a:prstGeom prst="rect">
              <a:avLst/>
            </a:prstGeom>
            <a:noFill/>
            <a:ln>
              <a:noFill/>
            </a:ln>
          </p:spPr>
        </p:pic>
      </p:grpSp>
      <p:sp>
        <p:nvSpPr>
          <p:cNvPr id="1046" name="正方形/長方形 16"/>
          <p:cNvSpPr/>
          <p:nvPr userDrawn="1"/>
        </p:nvSpPr>
        <p:spPr>
          <a:xfrm rot="10800000">
            <a:off x="2221984" y="6345327"/>
            <a:ext cx="6948264" cy="36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7" name="テキスト ボックス 17"/>
          <p:cNvSpPr txBox="1"/>
          <p:nvPr userDrawn="1"/>
        </p:nvSpPr>
        <p:spPr>
          <a:xfrm>
            <a:off x="7596336" y="5949280"/>
            <a:ext cx="1465466" cy="461665"/>
          </a:xfrm>
          <a:prstGeom prst="rect">
            <a:avLst/>
          </a:prstGeom>
          <a:noFill/>
        </p:spPr>
        <p:txBody>
          <a:bodyPr wrap="none" rtlCol="0">
            <a:spAutoFit/>
          </a:bodyPr>
          <a:lstStyle/>
          <a:p>
            <a:r>
              <a:rPr kumimoji="1" lang="en-US" altLang="ja-JP" sz="2400" dirty="0">
                <a:latin typeface="Eras Light ITC" panose="020B0402030504020804" pitchFamily="34" charset="0"/>
              </a:rPr>
              <a:t>GIFU CITY</a:t>
            </a:r>
            <a:endParaRPr kumimoji="1" lang="ja-JP" altLang="en-US" sz="2400" dirty="0">
              <a:latin typeface="Eras Light ITC" panose="020B0402030504020804" pitchFamily="34" charset="0"/>
            </a:endParaRPr>
          </a:p>
        </p:txBody>
      </p:sp>
    </p:spTree>
    <p:extLst>
      <p:ext uri="{BB962C8B-B14F-4D97-AF65-F5344CB8AC3E}">
        <p14:creationId xmlns:p14="http://schemas.microsoft.com/office/powerpoint/2010/main" val="3328299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49" name="日付プレースホルダー 2"/>
          <p:cNvSpPr>
            <a:spLocks noGrp="1"/>
          </p:cNvSpPr>
          <p:nvPr>
            <p:ph type="dt" sz="half" idx="10"/>
          </p:nvPr>
        </p:nvSpPr>
        <p:spPr/>
        <p:txBody>
          <a:bodyPr/>
          <a:lstStyle/>
          <a:p>
            <a:fld id="{DF641CEE-3D73-4467-99F7-5B385E89D688}" type="datetimeFigureOut">
              <a:rPr kumimoji="1" lang="ja-JP" altLang="en-US" smtClean="0"/>
              <a:t>2026/6/17</a:t>
            </a:fld>
            <a:endParaRPr kumimoji="1" lang="ja-JP" altLang="en-US"/>
          </a:p>
        </p:txBody>
      </p:sp>
      <p:sp>
        <p:nvSpPr>
          <p:cNvPr id="1050" name="フッター プレースホルダー 3"/>
          <p:cNvSpPr>
            <a:spLocks noGrp="1"/>
          </p:cNvSpPr>
          <p:nvPr>
            <p:ph type="ftr" sz="quarter" idx="11"/>
          </p:nvPr>
        </p:nvSpPr>
        <p:spPr/>
        <p:txBody>
          <a:bodyPr/>
          <a:lstStyle/>
          <a:p>
            <a:endParaRPr kumimoji="1" lang="ja-JP" altLang="en-US"/>
          </a:p>
        </p:txBody>
      </p:sp>
      <p:sp>
        <p:nvSpPr>
          <p:cNvPr id="1051" name="スライド番号プレースホルダー 4"/>
          <p:cNvSpPr>
            <a:spLocks noGrp="1"/>
          </p:cNvSpPr>
          <p:nvPr>
            <p:ph type="sldNum" sz="quarter" idx="12"/>
          </p:nvPr>
        </p:nvSpPr>
        <p:spPr/>
        <p:txBody>
          <a:bodyPr/>
          <a:lstStyle/>
          <a:p>
            <a:fld id="{5D74FC4F-2846-4FE1-90FA-DDF13E709B83}" type="slidenum">
              <a:rPr kumimoji="1" lang="ja-JP" altLang="en-US" smtClean="0"/>
              <a:t>‹#›</a:t>
            </a:fld>
            <a:endParaRPr kumimoji="1" lang="ja-JP" altLang="en-US"/>
          </a:p>
        </p:txBody>
      </p:sp>
      <p:sp>
        <p:nvSpPr>
          <p:cNvPr id="1052" name="正方形/長方形 5"/>
          <p:cNvSpPr/>
          <p:nvPr userDrawn="1"/>
        </p:nvSpPr>
        <p:spPr>
          <a:xfrm rot="10800000">
            <a:off x="2232248" y="6453265"/>
            <a:ext cx="6948264" cy="28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53" name="グループ化 6"/>
          <p:cNvGrpSpPr/>
          <p:nvPr userDrawn="1"/>
        </p:nvGrpSpPr>
        <p:grpSpPr>
          <a:xfrm>
            <a:off x="-36512" y="332656"/>
            <a:ext cx="2160240" cy="717600"/>
            <a:chOff x="-108760" y="332656"/>
            <a:chExt cx="2160240" cy="717600"/>
          </a:xfrm>
        </p:grpSpPr>
        <p:sp>
          <p:nvSpPr>
            <p:cNvPr id="1054" name="正方形/長方形 7"/>
            <p:cNvSpPr/>
            <p:nvPr/>
          </p:nvSpPr>
          <p:spPr>
            <a:xfrm>
              <a:off x="-108760" y="3326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5" name="正方形/長方形 8"/>
            <p:cNvSpPr/>
            <p:nvPr/>
          </p:nvSpPr>
          <p:spPr>
            <a:xfrm>
              <a:off x="-108760" y="4850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6" name="正方形/長方形 9"/>
            <p:cNvSpPr/>
            <p:nvPr/>
          </p:nvSpPr>
          <p:spPr>
            <a:xfrm>
              <a:off x="-108760" y="6374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7" name="正方形/長方形 10"/>
            <p:cNvSpPr/>
            <p:nvPr/>
          </p:nvSpPr>
          <p:spPr>
            <a:xfrm>
              <a:off x="-108520" y="7898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8" name="正方形/長方形 11"/>
            <p:cNvSpPr/>
            <p:nvPr/>
          </p:nvSpPr>
          <p:spPr>
            <a:xfrm>
              <a:off x="-108760" y="9422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59" name="Group 5"/>
          <p:cNvGrpSpPr>
            <a:grpSpLocks noChangeAspect="1"/>
          </p:cNvGrpSpPr>
          <p:nvPr userDrawn="1"/>
        </p:nvGrpSpPr>
        <p:grpSpPr>
          <a:xfrm>
            <a:off x="251520" y="116632"/>
            <a:ext cx="549284" cy="549284"/>
            <a:chOff x="204" y="164"/>
            <a:chExt cx="346" cy="346"/>
          </a:xfrm>
        </p:grpSpPr>
        <p:sp>
          <p:nvSpPr>
            <p:cNvPr id="1060" name="AutoShape 4"/>
            <p:cNvSpPr>
              <a:spLocks noChangeAspect="1" noChangeArrowheads="1" noTextEdit="1"/>
            </p:cNvSpPr>
            <p:nvPr/>
          </p:nvSpPr>
          <p:spPr>
            <a:xfrm>
              <a:off x="204" y="164"/>
              <a:ext cx="282" cy="282"/>
            </a:xfrm>
            <a:prstGeom prst="rect">
              <a:avLst/>
            </a:prstGeom>
            <a:noFill/>
            <a:ln>
              <a:noFill/>
            </a:ln>
          </p:spPr>
          <p:txBody>
            <a:bodyPr vert="horz" wrap="square" lIns="91440" tIns="45720" rIns="91440" bIns="45720" numCol="1" anchor="t" anchorCtr="0" compatLnSpc="1">
              <a:prstTxWarp prst="textNoShape">
                <a:avLst/>
              </a:prstTxWarp>
            </a:bodyPr>
            <a:lstStyle/>
            <a:p>
              <a:endParaRPr lang="ja-JP" altLang="en-US"/>
            </a:p>
          </p:txBody>
        </p:sp>
        <p:pic>
          <p:nvPicPr>
            <p:cNvPr id="1061" name="Picture 6"/>
            <p:cNvPicPr>
              <a:picLocks noChangeAspect="1" noChangeArrowheads="1"/>
            </p:cNvPicPr>
            <p:nvPr/>
          </p:nvPicPr>
          <p:blipFill>
            <a:blip r:embed="rId2">
              <a:clrChange>
                <a:clrFrom>
                  <a:srgbClr val="FFFFFF"/>
                </a:clrFrom>
                <a:clrTo>
                  <a:srgbClr val="FFFFFF">
                    <a:alpha val="0"/>
                  </a:srgbClr>
                </a:clrTo>
              </a:clrChange>
            </a:blip>
            <a:stretch>
              <a:fillRect/>
            </a:stretch>
          </p:blipFill>
          <p:spPr>
            <a:xfrm>
              <a:off x="204" y="164"/>
              <a:ext cx="346" cy="346"/>
            </a:xfrm>
            <a:prstGeom prst="rect">
              <a:avLst/>
            </a:prstGeom>
            <a:noFill/>
            <a:ln>
              <a:noFill/>
            </a:ln>
          </p:spPr>
        </p:pic>
      </p:grpSp>
      <p:sp>
        <p:nvSpPr>
          <p:cNvPr id="1062" name="正方形/長方形 15"/>
          <p:cNvSpPr/>
          <p:nvPr userDrawn="1"/>
        </p:nvSpPr>
        <p:spPr>
          <a:xfrm rot="10800000">
            <a:off x="2221984" y="6345327"/>
            <a:ext cx="6948264" cy="36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3" name="テキスト ボックス 16"/>
          <p:cNvSpPr txBox="1"/>
          <p:nvPr userDrawn="1"/>
        </p:nvSpPr>
        <p:spPr>
          <a:xfrm>
            <a:off x="7596336" y="5949280"/>
            <a:ext cx="1465466" cy="461665"/>
          </a:xfrm>
          <a:prstGeom prst="rect">
            <a:avLst/>
          </a:prstGeom>
          <a:noFill/>
        </p:spPr>
        <p:txBody>
          <a:bodyPr wrap="none" rtlCol="0">
            <a:spAutoFit/>
          </a:bodyPr>
          <a:lstStyle/>
          <a:p>
            <a:r>
              <a:rPr kumimoji="1" lang="en-US" altLang="ja-JP" sz="2400" dirty="0">
                <a:latin typeface="Eras Light ITC" panose="020B0402030504020804" pitchFamily="34" charset="0"/>
              </a:rPr>
              <a:t>GIFU CITY</a:t>
            </a:r>
            <a:endParaRPr kumimoji="1" lang="ja-JP" altLang="en-US" sz="2400" dirty="0">
              <a:latin typeface="Eras Light ITC" panose="020B0402030504020804" pitchFamily="34" charset="0"/>
            </a:endParaRPr>
          </a:p>
        </p:txBody>
      </p:sp>
      <p:sp>
        <p:nvSpPr>
          <p:cNvPr id="1064" name="タイトル 1"/>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158419013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1026"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27"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641CEE-3D73-4467-99F7-5B385E89D688}" type="datetimeFigureOut">
              <a:rPr kumimoji="1" lang="ja-JP" altLang="en-US" smtClean="0"/>
              <a:t>2026/6/17</a:t>
            </a:fld>
            <a:endParaRPr kumimoji="1" lang="ja-JP" altLang="en-US"/>
          </a:p>
        </p:txBody>
      </p:sp>
      <p:sp>
        <p:nvSpPr>
          <p:cNvPr id="1028"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74FC4F-2846-4FE1-90FA-DDF13E709B83}" type="slidenum">
              <a:rPr kumimoji="1" lang="ja-JP" altLang="en-US" smtClean="0"/>
              <a:t>‹#›</a:t>
            </a:fld>
            <a:endParaRPr kumimoji="1" lang="ja-JP" altLang="en-US"/>
          </a:p>
        </p:txBody>
      </p:sp>
    </p:spTree>
    <p:extLst>
      <p:ext uri="{BB962C8B-B14F-4D97-AF65-F5344CB8AC3E}">
        <p14:creationId xmlns:p14="http://schemas.microsoft.com/office/powerpoint/2010/main" val="37100179"/>
      </p:ext>
    </p:extLst>
  </p:cSld>
  <p:clrMap bg1="lt1" tx1="dk1" bg2="lt2" tx2="dk2" accent1="accent1" accent2="accent2" accent3="accent3" accent4="accent4" accent5="accent5" accent6="accent6" hlink="hlink" folHlink="folHlink"/>
  <p:sldLayoutIdLst>
    <p:sldLayoutId id="2147483649" r:id="rId1"/>
    <p:sldLayoutId id="2147483654" r:id="rId2"/>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mhlw.go.jp/stf/newpage_58173.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8" name="タイトル 1"/>
          <p:cNvSpPr>
            <a:spLocks noGrp="1"/>
          </p:cNvSpPr>
          <p:nvPr>
            <p:ph type="title"/>
          </p:nvPr>
        </p:nvSpPr>
        <p:spPr>
          <a:xfrm>
            <a:off x="457200" y="274638"/>
            <a:ext cx="8229599" cy="1143000"/>
          </a:xfrm>
        </p:spPr>
        <p:txBody>
          <a:bodyPr>
            <a:normAutofit/>
          </a:bodyPr>
          <a:lstStyle/>
          <a:p>
            <a:r>
              <a:rPr kumimoji="1" lang="ja-JP" altLang="en-US" dirty="0"/>
              <a:t>医師未配置減算</a:t>
            </a:r>
            <a:endParaRPr kumimoji="1" lang="ja-JP" altLang="en-US" sz="2800" dirty="0"/>
          </a:p>
        </p:txBody>
      </p:sp>
      <p:sp>
        <p:nvSpPr>
          <p:cNvPr id="1079" name="テキスト ボックス 3"/>
          <p:cNvSpPr txBox="1"/>
          <p:nvPr/>
        </p:nvSpPr>
        <p:spPr>
          <a:xfrm>
            <a:off x="611560" y="1484138"/>
            <a:ext cx="8075239" cy="830997"/>
          </a:xfrm>
          <a:prstGeom prst="rect">
            <a:avLst/>
          </a:prstGeom>
          <a:noFill/>
        </p:spPr>
        <p:txBody>
          <a:bodyPr wrap="square" rtlCol="0">
            <a:spAutoFit/>
          </a:bodyPr>
          <a:lstStyle/>
          <a:p>
            <a:r>
              <a:rPr kumimoji="1" lang="ja-JP" altLang="en-US" sz="2400" dirty="0">
                <a:latin typeface="+mn-ea"/>
              </a:rPr>
              <a:t>　指定生活介護事業所において医師が配置されていない場合に、</a:t>
            </a:r>
            <a:r>
              <a:rPr kumimoji="1" lang="en-US" altLang="ja-JP" sz="2400" dirty="0">
                <a:latin typeface="+mn-ea"/>
              </a:rPr>
              <a:t>1</a:t>
            </a:r>
            <a:r>
              <a:rPr kumimoji="1" lang="ja-JP" altLang="en-US" sz="2400" dirty="0">
                <a:latin typeface="+mn-ea"/>
              </a:rPr>
              <a:t>日につき</a:t>
            </a:r>
            <a:r>
              <a:rPr kumimoji="1" lang="en-US" altLang="ja-JP" sz="2400" dirty="0">
                <a:latin typeface="+mn-ea"/>
              </a:rPr>
              <a:t>12</a:t>
            </a:r>
            <a:r>
              <a:rPr kumimoji="1" lang="ja-JP" altLang="en-US" sz="2400" dirty="0">
                <a:latin typeface="+mn-ea"/>
              </a:rPr>
              <a:t>単位を減算します。</a:t>
            </a:r>
            <a:endParaRPr kumimoji="1" lang="en-US" altLang="ja-JP" sz="2400" dirty="0">
              <a:latin typeface="+mn-ea"/>
            </a:endParaRPr>
          </a:p>
        </p:txBody>
      </p:sp>
      <p:sp>
        <p:nvSpPr>
          <p:cNvPr id="1080" name="テキスト ボックス 5"/>
          <p:cNvSpPr txBox="1"/>
          <p:nvPr/>
        </p:nvSpPr>
        <p:spPr>
          <a:xfrm>
            <a:off x="971599" y="2890949"/>
            <a:ext cx="7560840" cy="1569660"/>
          </a:xfrm>
          <a:prstGeom prst="rect">
            <a:avLst/>
          </a:prstGeom>
          <a:noFill/>
        </p:spPr>
        <p:txBody>
          <a:bodyPr wrap="square" rtlCol="0">
            <a:spAutoFit/>
          </a:bodyPr>
          <a:lstStyle/>
          <a:p>
            <a:r>
              <a:rPr kumimoji="1" lang="en-US" altLang="ja-JP" sz="2400" dirty="0">
                <a:latin typeface="+mn-ea"/>
              </a:rPr>
              <a:t>〈</a:t>
            </a:r>
            <a:r>
              <a:rPr kumimoji="1" lang="ja-JP" altLang="en-US" sz="2400" dirty="0">
                <a:latin typeface="+mn-ea"/>
              </a:rPr>
              <a:t>生活介護における医師の配置</a:t>
            </a:r>
            <a:r>
              <a:rPr kumimoji="1" lang="en-US" altLang="ja-JP" sz="2400" dirty="0">
                <a:latin typeface="+mn-ea"/>
              </a:rPr>
              <a:t>〉</a:t>
            </a:r>
          </a:p>
          <a:p>
            <a:r>
              <a:rPr lang="ja-JP" altLang="en-US" sz="2400" dirty="0">
                <a:latin typeface="+mn-ea"/>
              </a:rPr>
              <a:t>日常生活上の健康管理及び療養上の指導を行う医師を、指定生活介護の利用者の障がい福祉の特性等に応じて必要数を配置しなければならないものであること</a:t>
            </a:r>
            <a:endParaRPr kumimoji="1" lang="ja-JP" altLang="en-US" sz="2400" dirty="0">
              <a:latin typeface="+mn-ea"/>
            </a:endParaRPr>
          </a:p>
        </p:txBody>
      </p:sp>
      <p:sp>
        <p:nvSpPr>
          <p:cNvPr id="1081" name="テキスト ボックス 2"/>
          <p:cNvSpPr txBox="1"/>
          <p:nvPr/>
        </p:nvSpPr>
        <p:spPr>
          <a:xfrm>
            <a:off x="611560" y="4653136"/>
            <a:ext cx="8075239" cy="830997"/>
          </a:xfrm>
          <a:prstGeom prst="rect">
            <a:avLst/>
          </a:prstGeom>
          <a:noFill/>
        </p:spPr>
        <p:txBody>
          <a:bodyPr wrap="square" rtlCol="0">
            <a:spAutoFit/>
          </a:bodyPr>
          <a:lstStyle/>
          <a:p>
            <a:pPr marL="273050" indent="-273050"/>
            <a:r>
              <a:rPr kumimoji="1" lang="en-US" altLang="ja-JP" sz="2400" dirty="0"/>
              <a:t>※</a:t>
            </a:r>
            <a:r>
              <a:rPr kumimoji="1" lang="ja-JP" altLang="en-US" sz="2400" dirty="0"/>
              <a:t>「必要数を配置」とは、</a:t>
            </a:r>
            <a:r>
              <a:rPr kumimoji="1" lang="ja-JP" altLang="en-US" sz="2400" dirty="0">
                <a:highlight>
                  <a:srgbClr val="FFFF00"/>
                </a:highlight>
              </a:rPr>
              <a:t>嘱託医を確保</a:t>
            </a:r>
            <a:r>
              <a:rPr kumimoji="1" lang="ja-JP" altLang="en-US" sz="2400" dirty="0"/>
              <a:t>することをもって、満たすこととしても差し支えない</a:t>
            </a:r>
          </a:p>
        </p:txBody>
      </p:sp>
    </p:spTree>
    <p:extLst>
      <p:ext uri="{BB962C8B-B14F-4D97-AF65-F5344CB8AC3E}">
        <p14:creationId xmlns:p14="http://schemas.microsoft.com/office/powerpoint/2010/main" val="18766375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矢印: 右 25">
            <a:extLst>
              <a:ext uri="{FF2B5EF4-FFF2-40B4-BE49-F238E27FC236}">
                <a16:creationId xmlns:a16="http://schemas.microsoft.com/office/drawing/2014/main" id="{96D9B44F-46B8-FE0C-CA31-0032DC55EDCE}"/>
              </a:ext>
            </a:extLst>
          </p:cNvPr>
          <p:cNvSpPr/>
          <p:nvPr/>
        </p:nvSpPr>
        <p:spPr>
          <a:xfrm>
            <a:off x="7740296" y="4829141"/>
            <a:ext cx="585394" cy="419439"/>
          </a:xfrm>
          <a:prstGeom prst="rightArrow">
            <a:avLst>
              <a:gd name="adj1" fmla="val 42733"/>
              <a:gd name="adj2" fmla="val 50000"/>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矢印: 右 27">
            <a:extLst>
              <a:ext uri="{FF2B5EF4-FFF2-40B4-BE49-F238E27FC236}">
                <a16:creationId xmlns:a16="http://schemas.microsoft.com/office/drawing/2014/main" id="{BF828F47-E0D4-57D4-89CA-430BABED4134}"/>
              </a:ext>
            </a:extLst>
          </p:cNvPr>
          <p:cNvSpPr/>
          <p:nvPr/>
        </p:nvSpPr>
        <p:spPr>
          <a:xfrm>
            <a:off x="5165770" y="4701110"/>
            <a:ext cx="1094893" cy="392426"/>
          </a:xfrm>
          <a:prstGeom prst="rightArrow">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矢印: 右 26">
            <a:extLst>
              <a:ext uri="{FF2B5EF4-FFF2-40B4-BE49-F238E27FC236}">
                <a16:creationId xmlns:a16="http://schemas.microsoft.com/office/drawing/2014/main" id="{13770243-2DD5-83D4-78A2-41F1571918A6}"/>
              </a:ext>
            </a:extLst>
          </p:cNvPr>
          <p:cNvSpPr/>
          <p:nvPr/>
        </p:nvSpPr>
        <p:spPr>
          <a:xfrm rot="20393182">
            <a:off x="5048354" y="3031872"/>
            <a:ext cx="1239748" cy="414975"/>
          </a:xfrm>
          <a:prstGeom prst="rightArrow">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2D3F6DCB-CCCB-FB12-65B0-32C2ACF1A1F9}"/>
              </a:ext>
            </a:extLst>
          </p:cNvPr>
          <p:cNvSpPr>
            <a:spLocks noGrp="1"/>
          </p:cNvSpPr>
          <p:nvPr>
            <p:ph type="ctrTitle"/>
          </p:nvPr>
        </p:nvSpPr>
        <p:spPr>
          <a:xfrm>
            <a:off x="183778" y="332656"/>
            <a:ext cx="8735208" cy="785046"/>
          </a:xfrm>
        </p:spPr>
        <p:txBody>
          <a:bodyPr/>
          <a:lstStyle/>
          <a:p>
            <a:r>
              <a:rPr kumimoji="1" lang="ja-JP" altLang="en-US" sz="4000" b="0" dirty="0">
                <a:effectLst/>
              </a:rPr>
              <a:t>就労選択支援の創設</a:t>
            </a:r>
          </a:p>
        </p:txBody>
      </p:sp>
      <p:sp>
        <p:nvSpPr>
          <p:cNvPr id="5" name="四角形: 角を丸くする 4">
            <a:extLst>
              <a:ext uri="{FF2B5EF4-FFF2-40B4-BE49-F238E27FC236}">
                <a16:creationId xmlns:a16="http://schemas.microsoft.com/office/drawing/2014/main" id="{32C60A93-6149-BEEC-E6C1-A7D59EBCC145}"/>
              </a:ext>
            </a:extLst>
          </p:cNvPr>
          <p:cNvSpPr/>
          <p:nvPr/>
        </p:nvSpPr>
        <p:spPr>
          <a:xfrm>
            <a:off x="1231466" y="2924172"/>
            <a:ext cx="4077804" cy="3168352"/>
          </a:xfrm>
          <a:prstGeom prst="roundRect">
            <a:avLst>
              <a:gd name="adj" fmla="val 2699"/>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四角形: 角を丸くする 6">
            <a:extLst>
              <a:ext uri="{FF2B5EF4-FFF2-40B4-BE49-F238E27FC236}">
                <a16:creationId xmlns:a16="http://schemas.microsoft.com/office/drawing/2014/main" id="{87BE03BC-966E-4780-8E0C-D792324D540A}"/>
              </a:ext>
            </a:extLst>
          </p:cNvPr>
          <p:cNvSpPr/>
          <p:nvPr/>
        </p:nvSpPr>
        <p:spPr>
          <a:xfrm>
            <a:off x="2528126" y="3610703"/>
            <a:ext cx="2637644" cy="432048"/>
          </a:xfrm>
          <a:prstGeom prst="roundRect">
            <a:avLst>
              <a:gd name="adj" fmla="val 17309"/>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本人への情報提供等</a:t>
            </a:r>
          </a:p>
        </p:txBody>
      </p:sp>
      <p:sp>
        <p:nvSpPr>
          <p:cNvPr id="8" name="四角形: 角を丸くする 7">
            <a:extLst>
              <a:ext uri="{FF2B5EF4-FFF2-40B4-BE49-F238E27FC236}">
                <a16:creationId xmlns:a16="http://schemas.microsoft.com/office/drawing/2014/main" id="{8C03A8C3-55E3-04AA-099F-9D8F4F063A20}"/>
              </a:ext>
            </a:extLst>
          </p:cNvPr>
          <p:cNvSpPr/>
          <p:nvPr/>
        </p:nvSpPr>
        <p:spPr>
          <a:xfrm>
            <a:off x="2514360" y="4269062"/>
            <a:ext cx="2637644" cy="432048"/>
          </a:xfrm>
          <a:prstGeom prst="roundRect">
            <a:avLst>
              <a:gd name="adj" fmla="val 17309"/>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作業場面等を活用した状況把握</a:t>
            </a:r>
            <a:endParaRPr kumimoji="1" lang="ja-JP" altLang="en-US" sz="1400" dirty="0">
              <a:solidFill>
                <a:schemeClr val="tx1"/>
              </a:solidFill>
            </a:endParaRPr>
          </a:p>
        </p:txBody>
      </p:sp>
      <p:sp>
        <p:nvSpPr>
          <p:cNvPr id="9" name="四角形: 角を丸くする 8">
            <a:extLst>
              <a:ext uri="{FF2B5EF4-FFF2-40B4-BE49-F238E27FC236}">
                <a16:creationId xmlns:a16="http://schemas.microsoft.com/office/drawing/2014/main" id="{E2955999-7EE9-79D2-9411-C2F99D5F0A50}"/>
              </a:ext>
            </a:extLst>
          </p:cNvPr>
          <p:cNvSpPr/>
          <p:nvPr/>
        </p:nvSpPr>
        <p:spPr>
          <a:xfrm>
            <a:off x="2528126" y="4916142"/>
            <a:ext cx="2637644" cy="432048"/>
          </a:xfrm>
          <a:prstGeom prst="roundRect">
            <a:avLst>
              <a:gd name="adj" fmla="val 17309"/>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多機関連携によるケース会議</a:t>
            </a:r>
            <a:endParaRPr kumimoji="1" lang="ja-JP" altLang="en-US" sz="1400" dirty="0">
              <a:solidFill>
                <a:schemeClr val="tx1"/>
              </a:solidFill>
            </a:endParaRPr>
          </a:p>
        </p:txBody>
      </p:sp>
      <p:sp>
        <p:nvSpPr>
          <p:cNvPr id="10" name="四角形: 角を丸くする 9">
            <a:extLst>
              <a:ext uri="{FF2B5EF4-FFF2-40B4-BE49-F238E27FC236}">
                <a16:creationId xmlns:a16="http://schemas.microsoft.com/office/drawing/2014/main" id="{59B7A0DE-0AC9-944E-5A67-6FCED89388FD}"/>
              </a:ext>
            </a:extLst>
          </p:cNvPr>
          <p:cNvSpPr/>
          <p:nvPr/>
        </p:nvSpPr>
        <p:spPr>
          <a:xfrm>
            <a:off x="2517042" y="5563223"/>
            <a:ext cx="2637644" cy="432048"/>
          </a:xfrm>
          <a:prstGeom prst="roundRect">
            <a:avLst>
              <a:gd name="adj" fmla="val 17309"/>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アセスメント結果の作成</a:t>
            </a:r>
            <a:endParaRPr kumimoji="1" lang="ja-JP" altLang="en-US" sz="1400" dirty="0">
              <a:solidFill>
                <a:schemeClr val="tx1"/>
              </a:solidFill>
            </a:endParaRPr>
          </a:p>
        </p:txBody>
      </p:sp>
      <p:sp>
        <p:nvSpPr>
          <p:cNvPr id="11" name="四角形: 角を丸くする 10">
            <a:extLst>
              <a:ext uri="{FF2B5EF4-FFF2-40B4-BE49-F238E27FC236}">
                <a16:creationId xmlns:a16="http://schemas.microsoft.com/office/drawing/2014/main" id="{27329060-4747-A2CF-B006-4B1B73F6B930}"/>
              </a:ext>
            </a:extLst>
          </p:cNvPr>
          <p:cNvSpPr/>
          <p:nvPr/>
        </p:nvSpPr>
        <p:spPr>
          <a:xfrm>
            <a:off x="1358292" y="3566891"/>
            <a:ext cx="432048" cy="2428380"/>
          </a:xfrm>
          <a:prstGeom prst="roundRect">
            <a:avLst/>
          </a:prstGeom>
          <a:solidFill>
            <a:schemeClr val="tx2">
              <a:lumMod val="20000"/>
              <a:lumOff val="8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就労アセスメントの活用</a:t>
            </a:r>
          </a:p>
        </p:txBody>
      </p:sp>
      <p:sp>
        <p:nvSpPr>
          <p:cNvPr id="12" name="四角形: 角を丸くする 11">
            <a:extLst>
              <a:ext uri="{FF2B5EF4-FFF2-40B4-BE49-F238E27FC236}">
                <a16:creationId xmlns:a16="http://schemas.microsoft.com/office/drawing/2014/main" id="{76911476-16A5-D543-B566-3E0AB966D482}"/>
              </a:ext>
            </a:extLst>
          </p:cNvPr>
          <p:cNvSpPr/>
          <p:nvPr/>
        </p:nvSpPr>
        <p:spPr>
          <a:xfrm>
            <a:off x="1930411" y="3581207"/>
            <a:ext cx="432048" cy="2428380"/>
          </a:xfrm>
          <a:prstGeom prst="roundRect">
            <a:avLst/>
          </a:prstGeom>
          <a:solidFill>
            <a:schemeClr val="tx2">
              <a:lumMod val="20000"/>
              <a:lumOff val="8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本人との協同</a:t>
            </a:r>
            <a:endParaRPr kumimoji="1" lang="ja-JP" altLang="en-US" sz="1400" dirty="0">
              <a:solidFill>
                <a:schemeClr val="tx1"/>
              </a:solidFill>
            </a:endParaRPr>
          </a:p>
        </p:txBody>
      </p:sp>
      <p:sp>
        <p:nvSpPr>
          <p:cNvPr id="14" name="矢印: 右 13">
            <a:extLst>
              <a:ext uri="{FF2B5EF4-FFF2-40B4-BE49-F238E27FC236}">
                <a16:creationId xmlns:a16="http://schemas.microsoft.com/office/drawing/2014/main" id="{78A23B28-487D-FDC6-4C34-4162CFF612DA}"/>
              </a:ext>
            </a:extLst>
          </p:cNvPr>
          <p:cNvSpPr/>
          <p:nvPr/>
        </p:nvSpPr>
        <p:spPr>
          <a:xfrm>
            <a:off x="514599" y="4253736"/>
            <a:ext cx="661444" cy="504056"/>
          </a:xfrm>
          <a:prstGeom prst="rightArrow">
            <a:avLst>
              <a:gd name="adj1" fmla="val 37906"/>
              <a:gd name="adj2" fmla="val 48488"/>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四角形: 角を丸くする 14">
            <a:extLst>
              <a:ext uri="{FF2B5EF4-FFF2-40B4-BE49-F238E27FC236}">
                <a16:creationId xmlns:a16="http://schemas.microsoft.com/office/drawing/2014/main" id="{7042972C-BFD2-683D-3A4C-C129DD1097A8}"/>
              </a:ext>
            </a:extLst>
          </p:cNvPr>
          <p:cNvSpPr/>
          <p:nvPr/>
        </p:nvSpPr>
        <p:spPr>
          <a:xfrm>
            <a:off x="6300191" y="1282684"/>
            <a:ext cx="2618794" cy="2362340"/>
          </a:xfrm>
          <a:prstGeom prst="roundRect">
            <a:avLst>
              <a:gd name="adj" fmla="val 2699"/>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四角形: 角を丸くする 15">
            <a:extLst>
              <a:ext uri="{FF2B5EF4-FFF2-40B4-BE49-F238E27FC236}">
                <a16:creationId xmlns:a16="http://schemas.microsoft.com/office/drawing/2014/main" id="{CC71FE1A-27FF-E929-CEFE-F15967EDBCC2}"/>
              </a:ext>
            </a:extLst>
          </p:cNvPr>
          <p:cNvSpPr/>
          <p:nvPr/>
        </p:nvSpPr>
        <p:spPr>
          <a:xfrm>
            <a:off x="6300191" y="1282684"/>
            <a:ext cx="2618794" cy="419439"/>
          </a:xfrm>
          <a:prstGeom prst="roundRect">
            <a:avLst>
              <a:gd name="adj" fmla="val 17309"/>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就労系障害福祉サービス</a:t>
            </a:r>
          </a:p>
        </p:txBody>
      </p:sp>
      <p:sp>
        <p:nvSpPr>
          <p:cNvPr id="17" name="四角形: 角を丸くする 16">
            <a:extLst>
              <a:ext uri="{FF2B5EF4-FFF2-40B4-BE49-F238E27FC236}">
                <a16:creationId xmlns:a16="http://schemas.microsoft.com/office/drawing/2014/main" id="{38B1ACA1-E791-2C54-970D-A32DA881A718}"/>
              </a:ext>
            </a:extLst>
          </p:cNvPr>
          <p:cNvSpPr/>
          <p:nvPr/>
        </p:nvSpPr>
        <p:spPr>
          <a:xfrm>
            <a:off x="6539032" y="1876749"/>
            <a:ext cx="2150737" cy="419439"/>
          </a:xfrm>
          <a:prstGeom prst="roundRect">
            <a:avLst>
              <a:gd name="adj" fmla="val 17309"/>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就労継続支援</a:t>
            </a:r>
            <a:r>
              <a:rPr kumimoji="1" lang="en-US" altLang="ja-JP" sz="1400" dirty="0">
                <a:solidFill>
                  <a:schemeClr val="tx1"/>
                </a:solidFill>
              </a:rPr>
              <a:t>A</a:t>
            </a:r>
            <a:r>
              <a:rPr kumimoji="1" lang="ja-JP" altLang="en-US" sz="1400" dirty="0">
                <a:solidFill>
                  <a:schemeClr val="tx1"/>
                </a:solidFill>
              </a:rPr>
              <a:t>型</a:t>
            </a:r>
          </a:p>
        </p:txBody>
      </p:sp>
      <p:sp>
        <p:nvSpPr>
          <p:cNvPr id="18" name="四角形: 角を丸くする 17">
            <a:extLst>
              <a:ext uri="{FF2B5EF4-FFF2-40B4-BE49-F238E27FC236}">
                <a16:creationId xmlns:a16="http://schemas.microsoft.com/office/drawing/2014/main" id="{6EEE9630-3046-DC17-6358-0BC3AE3A9252}"/>
              </a:ext>
            </a:extLst>
          </p:cNvPr>
          <p:cNvSpPr/>
          <p:nvPr/>
        </p:nvSpPr>
        <p:spPr>
          <a:xfrm>
            <a:off x="6534217" y="2470814"/>
            <a:ext cx="2150736" cy="419439"/>
          </a:xfrm>
          <a:prstGeom prst="roundRect">
            <a:avLst>
              <a:gd name="adj" fmla="val 17309"/>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就労継続支援</a:t>
            </a:r>
            <a:r>
              <a:rPr lang="en-US" altLang="ja-JP" sz="1400" dirty="0">
                <a:solidFill>
                  <a:schemeClr val="tx1"/>
                </a:solidFill>
              </a:rPr>
              <a:t>B</a:t>
            </a:r>
            <a:r>
              <a:rPr lang="ja-JP" altLang="en-US" sz="1400" dirty="0">
                <a:solidFill>
                  <a:schemeClr val="tx1"/>
                </a:solidFill>
              </a:rPr>
              <a:t>型</a:t>
            </a:r>
            <a:endParaRPr kumimoji="1" lang="ja-JP" altLang="en-US" sz="1400" dirty="0">
              <a:solidFill>
                <a:schemeClr val="tx1"/>
              </a:solidFill>
            </a:endParaRPr>
          </a:p>
        </p:txBody>
      </p:sp>
      <p:sp>
        <p:nvSpPr>
          <p:cNvPr id="19" name="四角形: 角を丸くする 18">
            <a:extLst>
              <a:ext uri="{FF2B5EF4-FFF2-40B4-BE49-F238E27FC236}">
                <a16:creationId xmlns:a16="http://schemas.microsoft.com/office/drawing/2014/main" id="{A1BED6BA-5BE4-B6A3-4AB4-5F3EA0BAAD78}"/>
              </a:ext>
            </a:extLst>
          </p:cNvPr>
          <p:cNvSpPr/>
          <p:nvPr/>
        </p:nvSpPr>
        <p:spPr>
          <a:xfrm>
            <a:off x="6534217" y="3064879"/>
            <a:ext cx="2150737" cy="419439"/>
          </a:xfrm>
          <a:prstGeom prst="roundRect">
            <a:avLst>
              <a:gd name="adj" fmla="val 17309"/>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就労移行支援</a:t>
            </a:r>
            <a:endParaRPr kumimoji="1" lang="ja-JP" altLang="en-US" sz="1400" dirty="0">
              <a:solidFill>
                <a:schemeClr val="tx1"/>
              </a:solidFill>
            </a:endParaRPr>
          </a:p>
        </p:txBody>
      </p:sp>
      <p:sp>
        <p:nvSpPr>
          <p:cNvPr id="20" name="四角形: 角を丸くする 19">
            <a:extLst>
              <a:ext uri="{FF2B5EF4-FFF2-40B4-BE49-F238E27FC236}">
                <a16:creationId xmlns:a16="http://schemas.microsoft.com/office/drawing/2014/main" id="{ACBBE8BF-C053-0AB4-0134-E55D2FB0DA5F}"/>
              </a:ext>
            </a:extLst>
          </p:cNvPr>
          <p:cNvSpPr/>
          <p:nvPr/>
        </p:nvSpPr>
        <p:spPr>
          <a:xfrm>
            <a:off x="6300193" y="3885132"/>
            <a:ext cx="2618792" cy="1920131"/>
          </a:xfrm>
          <a:prstGeom prst="roundRect">
            <a:avLst>
              <a:gd name="adj" fmla="val 2699"/>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四角形: 角を丸くする 20">
            <a:extLst>
              <a:ext uri="{FF2B5EF4-FFF2-40B4-BE49-F238E27FC236}">
                <a16:creationId xmlns:a16="http://schemas.microsoft.com/office/drawing/2014/main" id="{4BB9D139-0400-2821-EACB-50D354FF4E7C}"/>
              </a:ext>
            </a:extLst>
          </p:cNvPr>
          <p:cNvSpPr/>
          <p:nvPr/>
        </p:nvSpPr>
        <p:spPr>
          <a:xfrm>
            <a:off x="6300194" y="3875854"/>
            <a:ext cx="2618791" cy="419439"/>
          </a:xfrm>
          <a:prstGeom prst="roundRect">
            <a:avLst>
              <a:gd name="adj" fmla="val 17309"/>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rPr>
              <a:t>一　般　就　労</a:t>
            </a:r>
            <a:endParaRPr kumimoji="1" lang="ja-JP" altLang="en-US" sz="1600" dirty="0">
              <a:solidFill>
                <a:schemeClr val="tx1"/>
              </a:solidFill>
            </a:endParaRPr>
          </a:p>
        </p:txBody>
      </p:sp>
      <p:sp>
        <p:nvSpPr>
          <p:cNvPr id="23" name="四角形: 角を丸くする 22">
            <a:extLst>
              <a:ext uri="{FF2B5EF4-FFF2-40B4-BE49-F238E27FC236}">
                <a16:creationId xmlns:a16="http://schemas.microsoft.com/office/drawing/2014/main" id="{B96F1628-89A4-3260-F03F-322DCB3E0233}"/>
              </a:ext>
            </a:extLst>
          </p:cNvPr>
          <p:cNvSpPr/>
          <p:nvPr/>
        </p:nvSpPr>
        <p:spPr>
          <a:xfrm>
            <a:off x="8368480" y="4590682"/>
            <a:ext cx="367004" cy="887515"/>
          </a:xfrm>
          <a:prstGeom prst="roundRect">
            <a:avLst>
              <a:gd name="adj" fmla="val 17309"/>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企業等</a:t>
            </a:r>
          </a:p>
        </p:txBody>
      </p:sp>
      <p:sp>
        <p:nvSpPr>
          <p:cNvPr id="24" name="四角形: 角を丸くする 23">
            <a:extLst>
              <a:ext uri="{FF2B5EF4-FFF2-40B4-BE49-F238E27FC236}">
                <a16:creationId xmlns:a16="http://schemas.microsoft.com/office/drawing/2014/main" id="{34C545A6-FEC4-FB04-A895-97A8B18CE69B}"/>
              </a:ext>
            </a:extLst>
          </p:cNvPr>
          <p:cNvSpPr/>
          <p:nvPr/>
        </p:nvSpPr>
        <p:spPr>
          <a:xfrm>
            <a:off x="6444164" y="4505764"/>
            <a:ext cx="1433588" cy="1155484"/>
          </a:xfrm>
          <a:prstGeom prst="roundRect">
            <a:avLst>
              <a:gd name="adj" fmla="val 7670"/>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chemeClr val="tx1"/>
              </a:solidFill>
            </a:endParaRPr>
          </a:p>
        </p:txBody>
      </p:sp>
      <p:sp>
        <p:nvSpPr>
          <p:cNvPr id="22" name="四角形: 角を丸くする 21">
            <a:extLst>
              <a:ext uri="{FF2B5EF4-FFF2-40B4-BE49-F238E27FC236}">
                <a16:creationId xmlns:a16="http://schemas.microsoft.com/office/drawing/2014/main" id="{41E9FE0D-4905-7D2A-2E30-447EEB8E2969}"/>
              </a:ext>
            </a:extLst>
          </p:cNvPr>
          <p:cNvSpPr/>
          <p:nvPr/>
        </p:nvSpPr>
        <p:spPr>
          <a:xfrm>
            <a:off x="6444164" y="4430029"/>
            <a:ext cx="1433588" cy="419439"/>
          </a:xfrm>
          <a:prstGeom prst="roundRect">
            <a:avLst>
              <a:gd name="adj" fmla="val 17309"/>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ハローワーク等</a:t>
            </a:r>
          </a:p>
        </p:txBody>
      </p:sp>
      <p:sp>
        <p:nvSpPr>
          <p:cNvPr id="25" name="テキスト ボックス 24">
            <a:extLst>
              <a:ext uri="{FF2B5EF4-FFF2-40B4-BE49-F238E27FC236}">
                <a16:creationId xmlns:a16="http://schemas.microsoft.com/office/drawing/2014/main" id="{407362B3-AA66-E2A8-3ADA-519BACEDE2D9}"/>
              </a:ext>
            </a:extLst>
          </p:cNvPr>
          <p:cNvSpPr txBox="1"/>
          <p:nvPr/>
        </p:nvSpPr>
        <p:spPr>
          <a:xfrm>
            <a:off x="6444164" y="4909814"/>
            <a:ext cx="1433588" cy="691087"/>
          </a:xfrm>
          <a:prstGeom prst="rect">
            <a:avLst/>
          </a:prstGeom>
          <a:noFill/>
        </p:spPr>
        <p:txBody>
          <a:bodyPr wrap="square" rtlCol="0">
            <a:spAutoFit/>
          </a:bodyPr>
          <a:lstStyle/>
          <a:p>
            <a:pPr>
              <a:lnSpc>
                <a:spcPts val="1600"/>
              </a:lnSpc>
            </a:pPr>
            <a:r>
              <a:rPr kumimoji="1" lang="ja-JP" altLang="en-US" sz="1200" dirty="0"/>
              <a:t>アセスメント結果を踏まえて職業指導等を実施</a:t>
            </a:r>
          </a:p>
        </p:txBody>
      </p:sp>
      <p:sp>
        <p:nvSpPr>
          <p:cNvPr id="31" name="四角形: 角を丸くする 30">
            <a:extLst>
              <a:ext uri="{FF2B5EF4-FFF2-40B4-BE49-F238E27FC236}">
                <a16:creationId xmlns:a16="http://schemas.microsoft.com/office/drawing/2014/main" id="{38EA8458-79C1-BFA8-8F30-6EC09B8F3351}"/>
              </a:ext>
            </a:extLst>
          </p:cNvPr>
          <p:cNvSpPr/>
          <p:nvPr/>
        </p:nvSpPr>
        <p:spPr>
          <a:xfrm>
            <a:off x="5501566" y="2667712"/>
            <a:ext cx="350528" cy="2610518"/>
          </a:xfrm>
          <a:prstGeom prst="roundRect">
            <a:avLst>
              <a:gd name="adj" fmla="val 17309"/>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dirty="0">
                <a:solidFill>
                  <a:schemeClr val="tx1"/>
                </a:solidFill>
              </a:rPr>
              <a:t>事業所・企業等との連絡調整</a:t>
            </a:r>
          </a:p>
        </p:txBody>
      </p:sp>
      <p:sp>
        <p:nvSpPr>
          <p:cNvPr id="34" name="矢印: 上向き折線 33">
            <a:extLst>
              <a:ext uri="{FF2B5EF4-FFF2-40B4-BE49-F238E27FC236}">
                <a16:creationId xmlns:a16="http://schemas.microsoft.com/office/drawing/2014/main" id="{CCD6272C-9583-46DE-B2CF-8621732CE002}"/>
              </a:ext>
            </a:extLst>
          </p:cNvPr>
          <p:cNvSpPr/>
          <p:nvPr/>
        </p:nvSpPr>
        <p:spPr>
          <a:xfrm rot="16200000" flipV="1">
            <a:off x="3779648" y="970685"/>
            <a:ext cx="1779787" cy="3070183"/>
          </a:xfrm>
          <a:prstGeom prst="bentUpArrow">
            <a:avLst>
              <a:gd name="adj1" fmla="val 10583"/>
              <a:gd name="adj2" fmla="val 14438"/>
              <a:gd name="adj3" fmla="val 16240"/>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四角形: 角を丸くする 31">
            <a:extLst>
              <a:ext uri="{FF2B5EF4-FFF2-40B4-BE49-F238E27FC236}">
                <a16:creationId xmlns:a16="http://schemas.microsoft.com/office/drawing/2014/main" id="{B332284D-915D-BAC6-F933-1AF1115D1DED}"/>
              </a:ext>
            </a:extLst>
          </p:cNvPr>
          <p:cNvSpPr/>
          <p:nvPr/>
        </p:nvSpPr>
        <p:spPr>
          <a:xfrm>
            <a:off x="1569319" y="1472302"/>
            <a:ext cx="3402098" cy="943555"/>
          </a:xfrm>
          <a:prstGeom prst="roundRect">
            <a:avLst>
              <a:gd name="adj" fmla="val 17309"/>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本人と協同して作成したアセスメント結果を支給決定等で勘案</a:t>
            </a:r>
          </a:p>
        </p:txBody>
      </p:sp>
      <p:sp>
        <p:nvSpPr>
          <p:cNvPr id="6" name="四角形: 角を丸くする 5">
            <a:extLst>
              <a:ext uri="{FF2B5EF4-FFF2-40B4-BE49-F238E27FC236}">
                <a16:creationId xmlns:a16="http://schemas.microsoft.com/office/drawing/2014/main" id="{F405869B-EB81-239C-C3D1-E883EB33142B}"/>
              </a:ext>
            </a:extLst>
          </p:cNvPr>
          <p:cNvSpPr/>
          <p:nvPr/>
        </p:nvSpPr>
        <p:spPr>
          <a:xfrm>
            <a:off x="1231466" y="2907225"/>
            <a:ext cx="4077804" cy="524490"/>
          </a:xfrm>
          <a:prstGeom prst="roundRect">
            <a:avLst>
              <a:gd name="adj" fmla="val 17309"/>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400" dirty="0">
                <a:solidFill>
                  <a:schemeClr val="tx1"/>
                </a:solidFill>
              </a:rPr>
              <a:t>就　労　選　択　支　援</a:t>
            </a:r>
          </a:p>
        </p:txBody>
      </p:sp>
      <p:sp>
        <p:nvSpPr>
          <p:cNvPr id="13" name="四角形: 角を丸くする 12">
            <a:extLst>
              <a:ext uri="{FF2B5EF4-FFF2-40B4-BE49-F238E27FC236}">
                <a16:creationId xmlns:a16="http://schemas.microsoft.com/office/drawing/2014/main" id="{BACEE671-DB1F-C438-923E-7194976E9761}"/>
              </a:ext>
            </a:extLst>
          </p:cNvPr>
          <p:cNvSpPr/>
          <p:nvPr/>
        </p:nvSpPr>
        <p:spPr>
          <a:xfrm>
            <a:off x="183777" y="3677672"/>
            <a:ext cx="576064" cy="1656184"/>
          </a:xfrm>
          <a:prstGeom prst="roundRect">
            <a:avLst/>
          </a:prstGeom>
          <a:solidFill>
            <a:schemeClr val="accent2">
              <a:lumMod val="20000"/>
              <a:lumOff val="8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rPr>
              <a:t>本　　　</a:t>
            </a:r>
            <a:endParaRPr lang="en-US" altLang="ja-JP" sz="2400" dirty="0">
              <a:solidFill>
                <a:schemeClr val="tx1"/>
              </a:solidFill>
            </a:endParaRPr>
          </a:p>
          <a:p>
            <a:pPr algn="ctr"/>
            <a:endParaRPr lang="en-US" altLang="ja-JP" sz="2400" dirty="0">
              <a:solidFill>
                <a:schemeClr val="tx1"/>
              </a:solidFill>
            </a:endParaRPr>
          </a:p>
          <a:p>
            <a:pPr algn="ctr"/>
            <a:r>
              <a:rPr lang="ja-JP" altLang="en-US" sz="2400" dirty="0">
                <a:solidFill>
                  <a:schemeClr val="tx1"/>
                </a:solidFill>
              </a:rPr>
              <a:t>人</a:t>
            </a:r>
            <a:endParaRPr kumimoji="1" lang="ja-JP" altLang="en-US" sz="2400" dirty="0">
              <a:solidFill>
                <a:schemeClr val="tx1"/>
              </a:solidFill>
            </a:endParaRPr>
          </a:p>
        </p:txBody>
      </p:sp>
    </p:spTree>
    <p:extLst>
      <p:ext uri="{BB962C8B-B14F-4D97-AF65-F5344CB8AC3E}">
        <p14:creationId xmlns:p14="http://schemas.microsoft.com/office/powerpoint/2010/main" val="3045408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3F6DCB-CCCB-FB12-65B0-32C2ACF1A1F9}"/>
              </a:ext>
            </a:extLst>
          </p:cNvPr>
          <p:cNvSpPr>
            <a:spLocks noGrp="1"/>
          </p:cNvSpPr>
          <p:nvPr>
            <p:ph type="ctrTitle"/>
          </p:nvPr>
        </p:nvSpPr>
        <p:spPr>
          <a:xfrm>
            <a:off x="359532" y="332656"/>
            <a:ext cx="8424936" cy="785046"/>
          </a:xfrm>
        </p:spPr>
        <p:txBody>
          <a:bodyPr/>
          <a:lstStyle/>
          <a:p>
            <a:r>
              <a:rPr kumimoji="1" lang="ja-JP" altLang="en-US" sz="4000" b="0" dirty="0">
                <a:effectLst/>
              </a:rPr>
              <a:t>就労選択支援の創設</a:t>
            </a:r>
          </a:p>
        </p:txBody>
      </p:sp>
      <p:sp>
        <p:nvSpPr>
          <p:cNvPr id="29" name="テキスト ボックス 28">
            <a:extLst>
              <a:ext uri="{FF2B5EF4-FFF2-40B4-BE49-F238E27FC236}">
                <a16:creationId xmlns:a16="http://schemas.microsoft.com/office/drawing/2014/main" id="{1F030969-14F9-05D5-1551-7488CD497D33}"/>
              </a:ext>
            </a:extLst>
          </p:cNvPr>
          <p:cNvSpPr txBox="1"/>
          <p:nvPr/>
        </p:nvSpPr>
        <p:spPr>
          <a:xfrm>
            <a:off x="359531" y="1136000"/>
            <a:ext cx="8424936" cy="5423023"/>
          </a:xfrm>
          <a:prstGeom prst="rect">
            <a:avLst/>
          </a:prstGeom>
          <a:noFill/>
        </p:spPr>
        <p:txBody>
          <a:bodyPr wrap="square" rtlCol="0">
            <a:spAutoFit/>
          </a:bodyPr>
          <a:lstStyle/>
          <a:p>
            <a:pPr>
              <a:lnSpc>
                <a:spcPct val="150000"/>
              </a:lnSpc>
            </a:pPr>
            <a:r>
              <a:rPr lang="ja-JP" altLang="en-US" sz="2400" dirty="0"/>
              <a:t>〇 事業所指定の要件</a:t>
            </a:r>
            <a:endParaRPr lang="en-US" altLang="ja-JP" sz="2400" dirty="0"/>
          </a:p>
          <a:p>
            <a:pPr>
              <a:lnSpc>
                <a:spcPct val="150000"/>
              </a:lnSpc>
            </a:pPr>
            <a:r>
              <a:rPr lang="ja-JP" altLang="en-US" sz="2100" dirty="0"/>
              <a:t>　</a:t>
            </a:r>
            <a:r>
              <a:rPr lang="en-US" altLang="ja-JP" sz="2100" dirty="0"/>
              <a:t>〈</a:t>
            </a:r>
            <a:r>
              <a:rPr lang="ja-JP" altLang="en-US" sz="2100" dirty="0"/>
              <a:t>実施主体</a:t>
            </a:r>
            <a:r>
              <a:rPr lang="en-US" altLang="ja-JP" sz="2100" dirty="0"/>
              <a:t>〉</a:t>
            </a:r>
            <a:r>
              <a:rPr lang="ja-JP" altLang="en-US" sz="2100" dirty="0"/>
              <a:t>　</a:t>
            </a:r>
            <a:endParaRPr lang="en-US" altLang="ja-JP" sz="2100" dirty="0"/>
          </a:p>
          <a:p>
            <a:pPr>
              <a:lnSpc>
                <a:spcPct val="150000"/>
              </a:lnSpc>
            </a:pPr>
            <a:r>
              <a:rPr lang="ja-JP" altLang="en-US" sz="2100" dirty="0"/>
              <a:t>　・就労移行支援事業所、就労継続支援事業所（実績要件あり）</a:t>
            </a:r>
            <a:endParaRPr lang="en-US" altLang="ja-JP" sz="2100" dirty="0"/>
          </a:p>
          <a:p>
            <a:pPr>
              <a:lnSpc>
                <a:spcPct val="150000"/>
              </a:lnSpc>
            </a:pPr>
            <a:r>
              <a:rPr lang="ja-JP" altLang="en-US" sz="2100" dirty="0"/>
              <a:t>　・障害者就業・生活支援センター事業の受託法人</a:t>
            </a:r>
            <a:endParaRPr lang="en-US" altLang="ja-JP" sz="2100" dirty="0"/>
          </a:p>
          <a:p>
            <a:pPr>
              <a:lnSpc>
                <a:spcPct val="150000"/>
              </a:lnSpc>
            </a:pPr>
            <a:r>
              <a:rPr lang="ja-JP" altLang="en-US" sz="2100" dirty="0"/>
              <a:t>　・自治体設置の就労支援センター</a:t>
            </a:r>
            <a:endParaRPr lang="en-US" altLang="ja-JP" sz="2100" dirty="0"/>
          </a:p>
          <a:p>
            <a:pPr>
              <a:lnSpc>
                <a:spcPct val="150000"/>
              </a:lnSpc>
            </a:pPr>
            <a:r>
              <a:rPr lang="ja-JP" altLang="en-US" sz="2100" dirty="0"/>
              <a:t>　・</a:t>
            </a:r>
            <a:r>
              <a:rPr lang="ja-JP" altLang="en-US" sz="2000" dirty="0"/>
              <a:t>障害者能力開発助成金による障害者職業能力開発訓練事業を行う機関</a:t>
            </a:r>
            <a:endParaRPr lang="en-US" altLang="ja-JP" sz="2000" dirty="0"/>
          </a:p>
          <a:p>
            <a:pPr>
              <a:lnSpc>
                <a:spcPct val="150000"/>
              </a:lnSpc>
            </a:pPr>
            <a:r>
              <a:rPr lang="ja-JP" altLang="en-US" sz="2100" dirty="0"/>
              <a:t>　</a:t>
            </a:r>
            <a:r>
              <a:rPr lang="en-US" altLang="ja-JP" sz="2100" dirty="0"/>
              <a:t>〈</a:t>
            </a:r>
            <a:r>
              <a:rPr lang="ja-JP" altLang="en-US" sz="2100" dirty="0"/>
              <a:t>定員</a:t>
            </a:r>
            <a:r>
              <a:rPr lang="en-US" altLang="ja-JP" sz="2100" dirty="0"/>
              <a:t>〉</a:t>
            </a:r>
          </a:p>
          <a:p>
            <a:pPr>
              <a:lnSpc>
                <a:spcPct val="150000"/>
              </a:lnSpc>
            </a:pPr>
            <a:r>
              <a:rPr lang="ja-JP" altLang="en-US" sz="2100" dirty="0"/>
              <a:t>　　</a:t>
            </a:r>
            <a:r>
              <a:rPr lang="en-US" altLang="ja-JP" sz="2100" dirty="0"/>
              <a:t>10</a:t>
            </a:r>
            <a:r>
              <a:rPr lang="ja-JP" altLang="en-US" sz="2100" dirty="0"/>
              <a:t>人以上</a:t>
            </a:r>
            <a:endParaRPr lang="en-US" altLang="ja-JP" sz="2100" dirty="0"/>
          </a:p>
          <a:p>
            <a:pPr>
              <a:lnSpc>
                <a:spcPct val="150000"/>
              </a:lnSpc>
            </a:pPr>
            <a:r>
              <a:rPr lang="ja-JP" altLang="en-US" sz="2100" dirty="0"/>
              <a:t>　</a:t>
            </a:r>
            <a:r>
              <a:rPr lang="en-US" altLang="ja-JP" sz="2100" dirty="0"/>
              <a:t>〈</a:t>
            </a:r>
            <a:r>
              <a:rPr lang="ja-JP" altLang="en-US" sz="2100" dirty="0"/>
              <a:t>職員配置</a:t>
            </a:r>
            <a:r>
              <a:rPr lang="en-US" altLang="ja-JP" sz="2100" dirty="0"/>
              <a:t>〉</a:t>
            </a:r>
          </a:p>
          <a:p>
            <a:pPr>
              <a:lnSpc>
                <a:spcPct val="150000"/>
              </a:lnSpc>
            </a:pPr>
            <a:r>
              <a:rPr lang="ja-JP" altLang="en-US" sz="2100" dirty="0"/>
              <a:t>　　管理者</a:t>
            </a:r>
            <a:r>
              <a:rPr lang="en-US" altLang="ja-JP" sz="2100" dirty="0"/>
              <a:t>1</a:t>
            </a:r>
            <a:r>
              <a:rPr lang="ja-JP" altLang="en-US" sz="2100" dirty="0"/>
              <a:t>以上、就労選択支援員（人員配置</a:t>
            </a:r>
            <a:r>
              <a:rPr lang="en-US" altLang="ja-JP" sz="2100" dirty="0"/>
              <a:t>15</a:t>
            </a:r>
            <a:r>
              <a:rPr lang="ja-JP" altLang="en-US" sz="2100" dirty="0"/>
              <a:t>：</a:t>
            </a:r>
            <a:r>
              <a:rPr lang="en-US" altLang="ja-JP" sz="2100" dirty="0"/>
              <a:t>1</a:t>
            </a:r>
            <a:r>
              <a:rPr lang="ja-JP" altLang="en-US" sz="2100" dirty="0"/>
              <a:t>以上）</a:t>
            </a:r>
            <a:endParaRPr lang="en-US" altLang="ja-JP" sz="2100" dirty="0"/>
          </a:p>
          <a:p>
            <a:pPr>
              <a:lnSpc>
                <a:spcPct val="150000"/>
              </a:lnSpc>
            </a:pPr>
            <a:endParaRPr lang="en-US" altLang="ja-JP" sz="2000" dirty="0"/>
          </a:p>
        </p:txBody>
      </p:sp>
    </p:spTree>
    <p:extLst>
      <p:ext uri="{BB962C8B-B14F-4D97-AF65-F5344CB8AC3E}">
        <p14:creationId xmlns:p14="http://schemas.microsoft.com/office/powerpoint/2010/main" val="2273447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7" name="タイトル 1"/>
          <p:cNvSpPr>
            <a:spLocks noGrp="1"/>
          </p:cNvSpPr>
          <p:nvPr>
            <p:ph type="title"/>
          </p:nvPr>
        </p:nvSpPr>
        <p:spPr>
          <a:xfrm>
            <a:off x="270510" y="274638"/>
            <a:ext cx="8405946" cy="1143000"/>
          </a:xfrm>
        </p:spPr>
        <p:txBody>
          <a:bodyPr/>
          <a:lstStyle/>
          <a:p>
            <a:r>
              <a:rPr kumimoji="1" lang="ja-JP" altLang="en-US" dirty="0"/>
              <a:t>医師未配置減算</a:t>
            </a:r>
          </a:p>
        </p:txBody>
      </p:sp>
      <p:sp>
        <p:nvSpPr>
          <p:cNvPr id="1088" name="正方形/長方形 4"/>
          <p:cNvSpPr/>
          <p:nvPr/>
        </p:nvSpPr>
        <p:spPr>
          <a:xfrm>
            <a:off x="247052" y="1538596"/>
            <a:ext cx="6520684" cy="2155378"/>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9" name="正方形/長方形 5"/>
          <p:cNvSpPr/>
          <p:nvPr/>
        </p:nvSpPr>
        <p:spPr>
          <a:xfrm>
            <a:off x="270510" y="3829839"/>
            <a:ext cx="6520684" cy="2155378"/>
          </a:xfrm>
          <a:prstGeom prst="rect">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90" name="テキスト ボックス 3"/>
          <p:cNvSpPr txBox="1"/>
          <p:nvPr/>
        </p:nvSpPr>
        <p:spPr>
          <a:xfrm>
            <a:off x="270510" y="1706662"/>
            <a:ext cx="6696744" cy="4216539"/>
          </a:xfrm>
          <a:prstGeom prst="rect">
            <a:avLst/>
          </a:prstGeom>
          <a:noFill/>
          <a:ln>
            <a:noFill/>
          </a:ln>
        </p:spPr>
        <p:txBody>
          <a:bodyPr wrap="square" rtlCol="0">
            <a:spAutoFit/>
          </a:bodyPr>
          <a:lstStyle/>
          <a:p>
            <a:pPr marL="342900" indent="-342900">
              <a:lnSpc>
                <a:spcPct val="150000"/>
              </a:lnSpc>
              <a:buFont typeface="Wingdings" panose="05000000000000000000" pitchFamily="2" charset="2"/>
              <a:buChar char="Ø"/>
            </a:pPr>
            <a:r>
              <a:rPr lang="ja-JP" altLang="en-US" sz="2800" dirty="0">
                <a:latin typeface="+mn-ea"/>
              </a:rPr>
              <a:t>嘱託医を配置している</a:t>
            </a:r>
            <a:endParaRPr lang="en-US" altLang="ja-JP" sz="2800" dirty="0">
              <a:latin typeface="+mn-ea"/>
            </a:endParaRPr>
          </a:p>
          <a:p>
            <a:r>
              <a:rPr lang="ja-JP" altLang="en-US" sz="2000" dirty="0">
                <a:latin typeface="+mn-ea"/>
              </a:rPr>
              <a:t>・</a:t>
            </a:r>
            <a:r>
              <a:rPr lang="ja-JP" altLang="en-US" sz="2400" dirty="0">
                <a:latin typeface="+mn-ea"/>
              </a:rPr>
              <a:t>健康管理や指導を目的として来所する</a:t>
            </a:r>
            <a:endParaRPr lang="en-US" altLang="ja-JP" sz="2400" dirty="0">
              <a:latin typeface="+mn-ea"/>
            </a:endParaRPr>
          </a:p>
          <a:p>
            <a:r>
              <a:rPr lang="ja-JP" altLang="en-US" sz="2400" dirty="0">
                <a:latin typeface="+mn-ea"/>
              </a:rPr>
              <a:t>　（原則月１回以上）</a:t>
            </a:r>
            <a:endParaRPr lang="en-US" altLang="ja-JP" sz="2400" dirty="0">
              <a:latin typeface="+mn-ea"/>
            </a:endParaRPr>
          </a:p>
          <a:p>
            <a:r>
              <a:rPr lang="ja-JP" altLang="en-US" sz="2400" dirty="0">
                <a:latin typeface="+mn-ea"/>
              </a:rPr>
              <a:t>・利用者の障がい特性などに応じて対応する</a:t>
            </a:r>
            <a:endParaRPr lang="en-US" altLang="ja-JP" sz="2400" dirty="0">
              <a:latin typeface="+mn-ea"/>
            </a:endParaRPr>
          </a:p>
          <a:p>
            <a:pPr>
              <a:lnSpc>
                <a:spcPct val="200000"/>
              </a:lnSpc>
            </a:pPr>
            <a:endParaRPr lang="en-US" altLang="ja-JP" sz="2000" u="sng" dirty="0">
              <a:latin typeface="+mn-ea"/>
            </a:endParaRPr>
          </a:p>
          <a:p>
            <a:pPr marL="342900" indent="-342900">
              <a:lnSpc>
                <a:spcPct val="150000"/>
              </a:lnSpc>
              <a:buFont typeface="Wingdings" panose="05000000000000000000" pitchFamily="2" charset="2"/>
              <a:buChar char="Ø"/>
            </a:pPr>
            <a:r>
              <a:rPr lang="ja-JP" altLang="en-US" sz="2800" dirty="0">
                <a:latin typeface="+mn-ea"/>
              </a:rPr>
              <a:t>嘱託医を配置していない</a:t>
            </a:r>
            <a:endParaRPr lang="en-US" altLang="ja-JP" sz="2800" dirty="0">
              <a:latin typeface="+mn-ea"/>
            </a:endParaRPr>
          </a:p>
          <a:p>
            <a:r>
              <a:rPr lang="ja-JP" altLang="en-US" sz="2400" dirty="0">
                <a:latin typeface="+mn-ea"/>
              </a:rPr>
              <a:t>・健康診断や予防接種の為だけに来所する</a:t>
            </a:r>
            <a:endParaRPr lang="en-US" altLang="ja-JP" sz="2400" dirty="0">
              <a:latin typeface="+mn-ea"/>
            </a:endParaRPr>
          </a:p>
          <a:p>
            <a:r>
              <a:rPr lang="ja-JP" altLang="en-US" sz="2400" dirty="0">
                <a:latin typeface="+mn-ea"/>
              </a:rPr>
              <a:t>・嘱託契約をしているものの、毎月の勤務実態が</a:t>
            </a:r>
            <a:endParaRPr lang="en-US" altLang="ja-JP" sz="2400" dirty="0">
              <a:latin typeface="+mn-ea"/>
            </a:endParaRPr>
          </a:p>
          <a:p>
            <a:r>
              <a:rPr lang="ja-JP" altLang="en-US" sz="2400" dirty="0">
                <a:latin typeface="+mn-ea"/>
              </a:rPr>
              <a:t>　ない</a:t>
            </a:r>
            <a:endParaRPr lang="en-US" altLang="ja-JP" sz="2400" dirty="0">
              <a:latin typeface="+mn-ea"/>
            </a:endParaRPr>
          </a:p>
        </p:txBody>
      </p:sp>
      <p:sp>
        <p:nvSpPr>
          <p:cNvPr id="1091" name="テキスト ボックス 2"/>
          <p:cNvSpPr txBox="1"/>
          <p:nvPr/>
        </p:nvSpPr>
        <p:spPr>
          <a:xfrm>
            <a:off x="6767736" y="4581128"/>
            <a:ext cx="2376264" cy="523220"/>
          </a:xfrm>
          <a:prstGeom prst="rect">
            <a:avLst/>
          </a:prstGeom>
          <a:noFill/>
        </p:spPr>
        <p:txBody>
          <a:bodyPr wrap="square" rtlCol="0">
            <a:spAutoFit/>
          </a:bodyPr>
          <a:lstStyle/>
          <a:p>
            <a:r>
              <a:rPr kumimoji="1" lang="ja-JP" altLang="en-US" sz="2800" dirty="0"/>
              <a:t>⇒</a:t>
            </a:r>
            <a:r>
              <a:rPr kumimoji="1" lang="ja-JP" altLang="en-US" sz="2800" dirty="0">
                <a:solidFill>
                  <a:srgbClr val="FF0000"/>
                </a:solidFill>
              </a:rPr>
              <a:t>減算適用</a:t>
            </a:r>
          </a:p>
        </p:txBody>
      </p:sp>
    </p:spTree>
    <p:extLst>
      <p:ext uri="{BB962C8B-B14F-4D97-AF65-F5344CB8AC3E}">
        <p14:creationId xmlns:p14="http://schemas.microsoft.com/office/powerpoint/2010/main" val="488115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8" name="タイトル 1"/>
          <p:cNvSpPr>
            <a:spLocks noGrp="1"/>
          </p:cNvSpPr>
          <p:nvPr>
            <p:ph type="title"/>
          </p:nvPr>
        </p:nvSpPr>
        <p:spPr>
          <a:xfrm>
            <a:off x="323528" y="116416"/>
            <a:ext cx="8229600" cy="1143000"/>
          </a:xfrm>
        </p:spPr>
        <p:txBody>
          <a:bodyPr>
            <a:normAutofit/>
          </a:bodyPr>
          <a:lstStyle/>
          <a:p>
            <a:r>
              <a:rPr kumimoji="1" lang="ja-JP" altLang="en-US" sz="2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j-cs"/>
              </a:rPr>
              <a:t>　</a:t>
            </a:r>
            <a:r>
              <a:rPr kumimoji="1" lang="ja-JP" altLang="en-US" dirty="0"/>
              <a:t>初回加算</a:t>
            </a:r>
          </a:p>
        </p:txBody>
      </p:sp>
      <p:sp>
        <p:nvSpPr>
          <p:cNvPr id="1079" name="テキスト ボックス 3"/>
          <p:cNvSpPr txBox="1"/>
          <p:nvPr/>
        </p:nvSpPr>
        <p:spPr>
          <a:xfrm>
            <a:off x="0" y="1264239"/>
            <a:ext cx="9044635" cy="830997"/>
          </a:xfrm>
          <a:prstGeom prst="rect">
            <a:avLst/>
          </a:prstGeom>
          <a:noFill/>
        </p:spPr>
        <p:txBody>
          <a:bodyPr wrap="square" rtlCol="0">
            <a:spAutoFit/>
          </a:bodyPr>
          <a:lstStyle/>
          <a:p>
            <a:pPr lvl="1"/>
            <a:r>
              <a:rPr kumimoji="1" lang="ja-JP" altLang="en-US" sz="2400" dirty="0">
                <a:latin typeface="+mn-ea"/>
              </a:rPr>
              <a:t>　新規に支援計画を作成した利用者に対してサービスを提供した場合に算定できる加算です。</a:t>
            </a:r>
            <a:endParaRPr kumimoji="1" lang="en-US" altLang="ja-JP" sz="2400" dirty="0">
              <a:latin typeface="+mn-ea"/>
            </a:endParaRPr>
          </a:p>
        </p:txBody>
      </p:sp>
      <p:sp>
        <p:nvSpPr>
          <p:cNvPr id="1080" name="テキスト ボックス 4"/>
          <p:cNvSpPr txBox="1"/>
          <p:nvPr/>
        </p:nvSpPr>
        <p:spPr>
          <a:xfrm>
            <a:off x="791580" y="2064424"/>
            <a:ext cx="7560840" cy="1938992"/>
          </a:xfrm>
          <a:prstGeom prst="rect">
            <a:avLst/>
          </a:prstGeom>
          <a:noFill/>
        </p:spPr>
        <p:txBody>
          <a:bodyPr wrap="square" rtlCol="0">
            <a:spAutoFit/>
          </a:bodyPr>
          <a:lstStyle/>
          <a:p>
            <a:pPr>
              <a:lnSpc>
                <a:spcPct val="200000"/>
              </a:lnSpc>
            </a:pPr>
            <a:r>
              <a:rPr lang="en-US" altLang="ja-JP" sz="2400" dirty="0">
                <a:latin typeface="+mn-ea"/>
              </a:rPr>
              <a:t>〈</a:t>
            </a:r>
            <a:r>
              <a:rPr lang="ja-JP" altLang="en-US" sz="2400" dirty="0">
                <a:latin typeface="+mn-ea"/>
              </a:rPr>
              <a:t>対象となるサービス</a:t>
            </a:r>
            <a:r>
              <a:rPr lang="en-US" altLang="ja-JP" sz="2400" dirty="0">
                <a:latin typeface="+mn-ea"/>
              </a:rPr>
              <a:t>〉</a:t>
            </a:r>
          </a:p>
          <a:p>
            <a:pPr lvl="1"/>
            <a:r>
              <a:rPr kumimoji="1" lang="ja-JP" altLang="en-US" sz="2000" dirty="0">
                <a:latin typeface="+mn-ea"/>
              </a:rPr>
              <a:t>・</a:t>
            </a:r>
            <a:r>
              <a:rPr kumimoji="1" lang="ja-JP" altLang="en-US" sz="2400" dirty="0">
                <a:latin typeface="+mn-ea"/>
              </a:rPr>
              <a:t>居宅介護・重度訪問介護・同行援護・行動援護</a:t>
            </a:r>
            <a:endParaRPr kumimoji="1" lang="en-US" altLang="ja-JP" sz="2400" dirty="0">
              <a:latin typeface="+mn-ea"/>
            </a:endParaRPr>
          </a:p>
          <a:p>
            <a:pPr lvl="1"/>
            <a:r>
              <a:rPr kumimoji="1" lang="ja-JP" altLang="en-US" sz="2400" dirty="0">
                <a:latin typeface="+mn-ea"/>
              </a:rPr>
              <a:t>・計画相談支援・障害児相談支援</a:t>
            </a:r>
            <a:endParaRPr kumimoji="1" lang="en-US" altLang="ja-JP" sz="2400" dirty="0">
              <a:latin typeface="+mn-ea"/>
            </a:endParaRPr>
          </a:p>
          <a:p>
            <a:pPr lvl="1"/>
            <a:r>
              <a:rPr lang="ja-JP" altLang="en-US" sz="2400" dirty="0">
                <a:latin typeface="+mn-ea"/>
              </a:rPr>
              <a:t>・保育所等訪問支援　など</a:t>
            </a:r>
            <a:endParaRPr kumimoji="1" lang="en-US" altLang="ja-JP" sz="2000" dirty="0">
              <a:latin typeface="+mn-ea"/>
            </a:endParaRPr>
          </a:p>
        </p:txBody>
      </p:sp>
      <p:sp>
        <p:nvSpPr>
          <p:cNvPr id="1081" name="テキスト ボックス 6"/>
          <p:cNvSpPr txBox="1"/>
          <p:nvPr/>
        </p:nvSpPr>
        <p:spPr>
          <a:xfrm>
            <a:off x="1403648" y="4003416"/>
            <a:ext cx="8361067" cy="1077218"/>
          </a:xfrm>
          <a:prstGeom prst="rect">
            <a:avLst/>
          </a:prstGeom>
          <a:noFill/>
        </p:spPr>
        <p:txBody>
          <a:bodyPr wrap="square">
            <a:spAutoFit/>
          </a:bodyPr>
          <a:lstStyle/>
          <a:p>
            <a:r>
              <a:rPr lang="ja-JP" altLang="en-US" sz="2000" b="1" i="0" dirty="0">
                <a:solidFill>
                  <a:srgbClr val="333333"/>
                </a:solidFill>
                <a:effectLst/>
                <a:latin typeface="游ゴシック体"/>
              </a:rPr>
              <a:t>居宅介護・重度訪問介護・同行援護・行動援護</a:t>
            </a:r>
            <a:r>
              <a:rPr lang="en-US" altLang="ja-JP" sz="2400" b="1" i="0" dirty="0">
                <a:solidFill>
                  <a:srgbClr val="333333"/>
                </a:solidFill>
                <a:effectLst/>
                <a:latin typeface="游ゴシック体"/>
              </a:rPr>
              <a:t>:</a:t>
            </a:r>
          </a:p>
          <a:p>
            <a:r>
              <a:rPr lang="ja-JP" altLang="en-US" sz="2000" b="0" i="0" dirty="0">
                <a:solidFill>
                  <a:srgbClr val="333333"/>
                </a:solidFill>
                <a:effectLst/>
                <a:latin typeface="游ゴシック体"/>
              </a:rPr>
              <a:t>・・・サービス提供責任者が初回サービスを行う、または同行する</a:t>
            </a:r>
            <a:endParaRPr lang="en-US" altLang="ja-JP" sz="2000" b="0" i="0" dirty="0">
              <a:solidFill>
                <a:srgbClr val="333333"/>
              </a:solidFill>
              <a:effectLst/>
              <a:latin typeface="游ゴシック体"/>
            </a:endParaRPr>
          </a:p>
          <a:p>
            <a:r>
              <a:rPr lang="ja-JP" altLang="en-US" sz="2000" b="0" i="0" dirty="0">
                <a:solidFill>
                  <a:srgbClr val="333333"/>
                </a:solidFill>
                <a:effectLst/>
                <a:latin typeface="游ゴシック体"/>
              </a:rPr>
              <a:t>　　　場合に加算可</a:t>
            </a:r>
            <a:endParaRPr lang="ja-JP" altLang="en-US" sz="2000" dirty="0"/>
          </a:p>
        </p:txBody>
      </p:sp>
    </p:spTree>
    <p:extLst>
      <p:ext uri="{BB962C8B-B14F-4D97-AF65-F5344CB8AC3E}">
        <p14:creationId xmlns:p14="http://schemas.microsoft.com/office/powerpoint/2010/main" val="437603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7" name="タイトル 1"/>
          <p:cNvSpPr>
            <a:spLocks noGrp="1"/>
          </p:cNvSpPr>
          <p:nvPr>
            <p:ph type="title"/>
          </p:nvPr>
        </p:nvSpPr>
        <p:spPr/>
        <p:txBody>
          <a:bodyPr>
            <a:normAutofit/>
          </a:bodyPr>
          <a:lstStyle/>
          <a:p>
            <a:r>
              <a:rPr kumimoji="1" lang="ja-JP" altLang="en-US" sz="2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j-cs"/>
              </a:rPr>
              <a:t>　</a:t>
            </a:r>
            <a:r>
              <a:rPr kumimoji="1" lang="ja-JP" altLang="en-US" dirty="0"/>
              <a:t>初期加算</a:t>
            </a:r>
          </a:p>
        </p:txBody>
      </p:sp>
      <p:sp>
        <p:nvSpPr>
          <p:cNvPr id="1088" name="テキスト ボックス 3"/>
          <p:cNvSpPr txBox="1"/>
          <p:nvPr/>
        </p:nvSpPr>
        <p:spPr>
          <a:xfrm>
            <a:off x="710583" y="1484784"/>
            <a:ext cx="7976217" cy="1200329"/>
          </a:xfrm>
          <a:prstGeom prst="rect">
            <a:avLst/>
          </a:prstGeom>
          <a:noFill/>
        </p:spPr>
        <p:txBody>
          <a:bodyPr wrap="square" rtlCol="0">
            <a:spAutoFit/>
          </a:bodyPr>
          <a:lstStyle/>
          <a:p>
            <a:r>
              <a:rPr kumimoji="1" lang="ja-JP" altLang="en-US" sz="2400" dirty="0">
                <a:latin typeface="+mn-ea"/>
              </a:rPr>
              <a:t>　指定事業所等において、指定サービスの提供を行った場合に</a:t>
            </a:r>
            <a:r>
              <a:rPr lang="ja-JP" altLang="en-US" sz="2400" dirty="0">
                <a:latin typeface="+mn-ea"/>
              </a:rPr>
              <a:t>指定サービスの利用を開始した日から起算して３０日以内の期間について</a:t>
            </a:r>
            <a:r>
              <a:rPr lang="en-US" altLang="ja-JP" sz="2400" dirty="0">
                <a:latin typeface="+mn-ea"/>
              </a:rPr>
              <a:t>1</a:t>
            </a:r>
            <a:r>
              <a:rPr lang="ja-JP" altLang="en-US" sz="2400" dirty="0">
                <a:latin typeface="+mn-ea"/>
              </a:rPr>
              <a:t>日につき所定単位数を加算する</a:t>
            </a:r>
            <a:endParaRPr kumimoji="1" lang="en-US" altLang="ja-JP" sz="2400" dirty="0">
              <a:latin typeface="+mn-ea"/>
            </a:endParaRPr>
          </a:p>
        </p:txBody>
      </p:sp>
      <p:sp>
        <p:nvSpPr>
          <p:cNvPr id="1089" name="テキスト ボックス 4"/>
          <p:cNvSpPr txBox="1"/>
          <p:nvPr/>
        </p:nvSpPr>
        <p:spPr>
          <a:xfrm>
            <a:off x="1043378" y="3068960"/>
            <a:ext cx="7057244" cy="1200329"/>
          </a:xfrm>
          <a:prstGeom prst="rect">
            <a:avLst/>
          </a:prstGeom>
          <a:noFill/>
        </p:spPr>
        <p:txBody>
          <a:bodyPr wrap="square" rtlCol="0">
            <a:spAutoFit/>
          </a:bodyPr>
          <a:lstStyle/>
          <a:p>
            <a:r>
              <a:rPr lang="en-US" altLang="ja-JP" sz="2400" dirty="0">
                <a:latin typeface="+mn-ea"/>
              </a:rPr>
              <a:t>〈</a:t>
            </a:r>
            <a:r>
              <a:rPr lang="ja-JP" altLang="en-US" sz="2400" dirty="0">
                <a:latin typeface="+mn-ea"/>
              </a:rPr>
              <a:t>対象となるサービス</a:t>
            </a:r>
            <a:r>
              <a:rPr lang="en-US" altLang="ja-JP" sz="2400" dirty="0">
                <a:latin typeface="+mn-ea"/>
              </a:rPr>
              <a:t>〉</a:t>
            </a:r>
          </a:p>
          <a:p>
            <a:r>
              <a:rPr lang="ja-JP" altLang="en-US" sz="2400" dirty="0">
                <a:latin typeface="+mn-ea"/>
              </a:rPr>
              <a:t>・就労継続支援（</a:t>
            </a:r>
            <a:r>
              <a:rPr lang="en-US" altLang="ja-JP" sz="2400" dirty="0">
                <a:latin typeface="+mn-ea"/>
              </a:rPr>
              <a:t>A</a:t>
            </a:r>
            <a:r>
              <a:rPr lang="ja-JP" altLang="en-US" sz="2400" dirty="0">
                <a:latin typeface="+mn-ea"/>
              </a:rPr>
              <a:t>型・</a:t>
            </a:r>
            <a:r>
              <a:rPr lang="en-US" altLang="ja-JP" sz="2400" dirty="0">
                <a:latin typeface="+mn-ea"/>
              </a:rPr>
              <a:t>B</a:t>
            </a:r>
            <a:r>
              <a:rPr lang="ja-JP" altLang="en-US" sz="2400" dirty="0">
                <a:latin typeface="+mn-ea"/>
              </a:rPr>
              <a:t>型）・就労移行支援・生活介護・機能訓練・自立訓練　　など</a:t>
            </a:r>
            <a:endParaRPr kumimoji="1" lang="en-US" altLang="ja-JP" sz="2400" dirty="0">
              <a:latin typeface="+mn-ea"/>
            </a:endParaRPr>
          </a:p>
        </p:txBody>
      </p:sp>
    </p:spTree>
    <p:extLst>
      <p:ext uri="{BB962C8B-B14F-4D97-AF65-F5344CB8AC3E}">
        <p14:creationId xmlns:p14="http://schemas.microsoft.com/office/powerpoint/2010/main" val="2808249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 name="タイトル 1"/>
          <p:cNvSpPr>
            <a:spLocks noGrp="1"/>
          </p:cNvSpPr>
          <p:nvPr>
            <p:ph type="title"/>
          </p:nvPr>
        </p:nvSpPr>
        <p:spPr/>
        <p:txBody>
          <a:bodyPr>
            <a:normAutofit/>
          </a:bodyPr>
          <a:lstStyle/>
          <a:p>
            <a:r>
              <a:rPr kumimoji="1" lang="ja-JP" altLang="en-US" sz="2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j-cs"/>
              </a:rPr>
              <a:t>　</a:t>
            </a:r>
            <a:r>
              <a:rPr kumimoji="1" lang="ja-JP" altLang="en-US" dirty="0"/>
              <a:t>初期加算</a:t>
            </a:r>
          </a:p>
        </p:txBody>
      </p:sp>
      <p:sp>
        <p:nvSpPr>
          <p:cNvPr id="1096" name="テキスト ボックス 2"/>
          <p:cNvSpPr txBox="1"/>
          <p:nvPr/>
        </p:nvSpPr>
        <p:spPr>
          <a:xfrm>
            <a:off x="971600" y="4653136"/>
            <a:ext cx="9440933" cy="943528"/>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altLang="ja-JP" sz="2000" dirty="0">
                <a:latin typeface="+mn-ea"/>
              </a:rPr>
              <a:t>30</a:t>
            </a:r>
            <a:r>
              <a:rPr lang="ja-JP" altLang="en-US" sz="2000" dirty="0">
                <a:latin typeface="+mn-ea"/>
              </a:rPr>
              <a:t>日の間とは、歴日でいう</a:t>
            </a:r>
            <a:r>
              <a:rPr lang="en-US" altLang="ja-JP" sz="2000" dirty="0">
                <a:latin typeface="+mn-ea"/>
              </a:rPr>
              <a:t>30</a:t>
            </a:r>
            <a:r>
              <a:rPr lang="ja-JP" altLang="en-US" sz="2000" dirty="0">
                <a:latin typeface="+mn-ea"/>
              </a:rPr>
              <a:t>日間</a:t>
            </a:r>
            <a:endParaRPr lang="en-US" altLang="ja-JP" sz="2000" dirty="0">
              <a:latin typeface="+mn-ea"/>
            </a:endParaRPr>
          </a:p>
          <a:p>
            <a:pPr marL="342900" indent="-342900">
              <a:lnSpc>
                <a:spcPct val="150000"/>
              </a:lnSpc>
              <a:buFont typeface="Arial" panose="020B0604020202020204" pitchFamily="34" charset="0"/>
              <a:buChar char="•"/>
            </a:pPr>
            <a:r>
              <a:rPr lang="en-US" altLang="ja-JP" sz="2000" dirty="0">
                <a:latin typeface="+mn-ea"/>
              </a:rPr>
              <a:t>30</a:t>
            </a:r>
            <a:r>
              <a:rPr lang="ja-JP" altLang="en-US" sz="2000" dirty="0">
                <a:latin typeface="+mn-ea"/>
              </a:rPr>
              <a:t>日間のうち利用者が実際に利用した日数にのみ適用できます。</a:t>
            </a:r>
            <a:endParaRPr lang="en-US" altLang="ja-JP" sz="2000" dirty="0">
              <a:latin typeface="+mn-ea"/>
            </a:endParaRPr>
          </a:p>
        </p:txBody>
      </p:sp>
      <p:graphicFrame>
        <p:nvGraphicFramePr>
          <p:cNvPr id="1097" name="表 6"/>
          <p:cNvGraphicFramePr>
            <a:graphicFrameLocks noGrp="1"/>
          </p:cNvGraphicFramePr>
          <p:nvPr/>
        </p:nvGraphicFramePr>
        <p:xfrm>
          <a:off x="971600" y="1962843"/>
          <a:ext cx="6912768" cy="2624139"/>
        </p:xfrm>
        <a:graphic>
          <a:graphicData uri="http://schemas.openxmlformats.org/drawingml/2006/table">
            <a:tbl>
              <a:tblPr>
                <a:tableStyleId>{5C22544A-7EE6-4342-B048-85BDC9FD1C3A}</a:tableStyleId>
              </a:tblPr>
              <a:tblGrid>
                <a:gridCol w="4042922">
                  <a:extLst>
                    <a:ext uri="{9D8B030D-6E8A-4147-A177-3AD203B41FA5}">
                      <a16:colId xmlns:a16="http://schemas.microsoft.com/office/drawing/2014/main" val="20000"/>
                    </a:ext>
                  </a:extLst>
                </a:gridCol>
                <a:gridCol w="2869846">
                  <a:extLst>
                    <a:ext uri="{9D8B030D-6E8A-4147-A177-3AD203B41FA5}">
                      <a16:colId xmlns:a16="http://schemas.microsoft.com/office/drawing/2014/main" val="20001"/>
                    </a:ext>
                  </a:extLst>
                </a:gridCol>
              </a:tblGrid>
              <a:tr h="374877">
                <a:tc>
                  <a:txBody>
                    <a:bodyPr/>
                    <a:lstStyle/>
                    <a:p>
                      <a:pPr algn="ctr" fontAlgn="ctr"/>
                      <a:r>
                        <a:rPr lang="ja-JP" altLang="en-US" sz="2000" b="1" u="none" strike="noStrike" dirty="0">
                          <a:effectLst/>
                        </a:rPr>
                        <a:t>利用日</a:t>
                      </a:r>
                      <a:endParaRPr lang="ja-JP" altLang="en-US" sz="2000" b="1" i="0" u="none" strike="noStrike" dirty="0">
                        <a:solidFill>
                          <a:srgbClr val="FFFFFF"/>
                        </a:solidFill>
                        <a:effectLst/>
                        <a:latin typeface="ＭＳ Ｐゴシック" panose="020B0600070205080204" pitchFamily="50" charset="-128"/>
                        <a:ea typeface="ＭＳ Ｐゴシック" panose="020B0600070205080204"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2000" b="1" u="none" strike="noStrike" dirty="0">
                          <a:effectLst/>
                        </a:rPr>
                        <a:t>初期加算の算定</a:t>
                      </a:r>
                      <a:endParaRPr lang="ja-JP" altLang="en-US" sz="2000" b="1" i="0" u="none" strike="noStrike" dirty="0">
                        <a:solidFill>
                          <a:srgbClr val="FFFFFF"/>
                        </a:solidFill>
                        <a:effectLst/>
                        <a:latin typeface="ＭＳ Ｐゴシック" panose="020B0600070205080204" pitchFamily="50" charset="-128"/>
                        <a:ea typeface="ＭＳ Ｐゴシック" panose="020B0600070205080204"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4877">
                <a:tc>
                  <a:txBody>
                    <a:bodyPr/>
                    <a:lstStyle/>
                    <a:p>
                      <a:pPr algn="l" fontAlgn="ctr"/>
                      <a:r>
                        <a:rPr lang="en-US" altLang="ja-JP" sz="1600" b="1" u="none" strike="noStrike" dirty="0">
                          <a:effectLst/>
                        </a:rPr>
                        <a:t>7</a:t>
                      </a:r>
                      <a:r>
                        <a:rPr lang="ja-JP" altLang="en-US" sz="1600" b="1" u="none" strike="noStrike" dirty="0">
                          <a:effectLst/>
                        </a:rPr>
                        <a:t>月</a:t>
                      </a:r>
                      <a:r>
                        <a:rPr lang="en-US" altLang="ja-JP" sz="1600" b="1" u="none" strike="noStrike" dirty="0">
                          <a:effectLst/>
                        </a:rPr>
                        <a:t>4</a:t>
                      </a:r>
                      <a:r>
                        <a:rPr lang="ja-JP" altLang="en-US" sz="1600" b="1" u="none" strike="noStrike" dirty="0">
                          <a:effectLst/>
                        </a:rPr>
                        <a:t>日（初回利用日）</a:t>
                      </a:r>
                      <a:endParaRPr lang="ja-JP" altLang="en-US" sz="16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600" b="1" u="none" strike="noStrike" dirty="0">
                          <a:effectLst/>
                        </a:rPr>
                        <a:t>〇</a:t>
                      </a:r>
                      <a:endParaRPr lang="ja-JP" altLang="en-US" sz="16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4877">
                <a:tc>
                  <a:txBody>
                    <a:bodyPr/>
                    <a:lstStyle/>
                    <a:p>
                      <a:pPr algn="l" fontAlgn="ctr"/>
                      <a:r>
                        <a:rPr lang="en-US" altLang="ja-JP" sz="1600" b="1" u="none" strike="noStrike" dirty="0">
                          <a:effectLst/>
                        </a:rPr>
                        <a:t>7</a:t>
                      </a:r>
                      <a:r>
                        <a:rPr lang="ja-JP" altLang="en-US" sz="1600" b="1" u="none" strike="noStrike" dirty="0">
                          <a:effectLst/>
                        </a:rPr>
                        <a:t>月</a:t>
                      </a:r>
                      <a:r>
                        <a:rPr lang="en-US" altLang="ja-JP" sz="1600" b="1" u="none" strike="noStrike" dirty="0">
                          <a:effectLst/>
                        </a:rPr>
                        <a:t>18</a:t>
                      </a:r>
                      <a:r>
                        <a:rPr lang="ja-JP" altLang="en-US" sz="1600" b="1" u="none" strike="noStrike" dirty="0">
                          <a:effectLst/>
                        </a:rPr>
                        <a:t>日（利用日）</a:t>
                      </a:r>
                      <a:endParaRPr lang="ja-JP" altLang="en-US" sz="16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600" b="1" u="none" strike="noStrike" dirty="0">
                          <a:effectLst/>
                        </a:rPr>
                        <a:t>〇</a:t>
                      </a:r>
                      <a:endParaRPr lang="ja-JP" altLang="en-US" sz="16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4877">
                <a:tc>
                  <a:txBody>
                    <a:bodyPr/>
                    <a:lstStyle/>
                    <a:p>
                      <a:pPr algn="l" fontAlgn="ctr"/>
                      <a:r>
                        <a:rPr lang="en-US" altLang="ja-JP" sz="1600" b="1" u="none" strike="noStrike" dirty="0">
                          <a:effectLst/>
                        </a:rPr>
                        <a:t>7</a:t>
                      </a:r>
                      <a:r>
                        <a:rPr lang="ja-JP" altLang="en-US" sz="1600" b="1" u="none" strike="noStrike" dirty="0">
                          <a:effectLst/>
                        </a:rPr>
                        <a:t>月</a:t>
                      </a:r>
                      <a:r>
                        <a:rPr lang="en-US" altLang="ja-JP" sz="1600" b="1" u="none" strike="noStrike" dirty="0">
                          <a:effectLst/>
                        </a:rPr>
                        <a:t>22</a:t>
                      </a:r>
                      <a:r>
                        <a:rPr lang="ja-JP" altLang="en-US" sz="1600" b="1" u="none" strike="noStrike" dirty="0">
                          <a:effectLst/>
                        </a:rPr>
                        <a:t>日（欠席）欠席時対応加算を算定</a:t>
                      </a:r>
                      <a:endParaRPr lang="ja-JP" altLang="en-US" sz="16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1" u="none" strike="noStrike" dirty="0">
                          <a:effectLst/>
                        </a:rPr>
                        <a:t>×</a:t>
                      </a:r>
                      <a:endParaRPr lang="en-US" altLang="ja-JP" sz="16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4877">
                <a:tc>
                  <a:txBody>
                    <a:bodyPr/>
                    <a:lstStyle/>
                    <a:p>
                      <a:pPr algn="l" fontAlgn="ctr"/>
                      <a:r>
                        <a:rPr lang="en-US" altLang="ja-JP" sz="1600" b="1" u="none" strike="noStrike" dirty="0">
                          <a:effectLst/>
                        </a:rPr>
                        <a:t>7</a:t>
                      </a:r>
                      <a:r>
                        <a:rPr lang="ja-JP" altLang="en-US" sz="1600" b="1" u="none" strike="noStrike" dirty="0">
                          <a:effectLst/>
                        </a:rPr>
                        <a:t>月</a:t>
                      </a:r>
                      <a:r>
                        <a:rPr lang="en-US" altLang="ja-JP" sz="1600" b="1" u="none" strike="noStrike" dirty="0">
                          <a:effectLst/>
                        </a:rPr>
                        <a:t>30</a:t>
                      </a:r>
                      <a:r>
                        <a:rPr lang="ja-JP" altLang="en-US" sz="1600" b="1" u="none" strike="noStrike" dirty="0">
                          <a:effectLst/>
                        </a:rPr>
                        <a:t>日（利用日）</a:t>
                      </a:r>
                      <a:endParaRPr lang="ja-JP" altLang="en-US" sz="16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600" b="1" u="none" strike="noStrike" dirty="0">
                          <a:effectLst/>
                        </a:rPr>
                        <a:t>〇</a:t>
                      </a:r>
                      <a:endParaRPr lang="ja-JP" altLang="en-US" sz="16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4877">
                <a:tc>
                  <a:txBody>
                    <a:bodyPr/>
                    <a:lstStyle/>
                    <a:p>
                      <a:pPr algn="l" fontAlgn="ctr"/>
                      <a:r>
                        <a:rPr lang="en-US" altLang="ja-JP" sz="1600" b="1" u="none" strike="noStrike" dirty="0">
                          <a:effectLst/>
                        </a:rPr>
                        <a:t>8</a:t>
                      </a:r>
                      <a:r>
                        <a:rPr lang="ja-JP" altLang="en-US" sz="1600" b="1" u="none" strike="noStrike" dirty="0">
                          <a:effectLst/>
                        </a:rPr>
                        <a:t>月</a:t>
                      </a:r>
                      <a:r>
                        <a:rPr lang="en-US" altLang="ja-JP" sz="1600" b="1" u="none" strike="noStrike" dirty="0">
                          <a:effectLst/>
                        </a:rPr>
                        <a:t>2</a:t>
                      </a:r>
                      <a:r>
                        <a:rPr lang="ja-JP" altLang="en-US" sz="1600" b="1" u="none" strike="noStrike" dirty="0">
                          <a:effectLst/>
                        </a:rPr>
                        <a:t>日（利用日・初回利用日から暦日</a:t>
                      </a:r>
                      <a:r>
                        <a:rPr lang="en-US" altLang="ja-JP" sz="1600" b="1" u="none" strike="noStrike" dirty="0">
                          <a:effectLst/>
                        </a:rPr>
                        <a:t>30</a:t>
                      </a:r>
                      <a:r>
                        <a:rPr lang="ja-JP" altLang="en-US" sz="1600" b="1" u="none" strike="noStrike" dirty="0">
                          <a:effectLst/>
                        </a:rPr>
                        <a:t>日目）</a:t>
                      </a:r>
                      <a:endParaRPr lang="ja-JP" altLang="en-US" sz="16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600" b="1" u="none" strike="noStrike" dirty="0">
                          <a:effectLst/>
                        </a:rPr>
                        <a:t>〇</a:t>
                      </a:r>
                      <a:endParaRPr lang="ja-JP" altLang="en-US" sz="16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4877">
                <a:tc>
                  <a:txBody>
                    <a:bodyPr/>
                    <a:lstStyle/>
                    <a:p>
                      <a:pPr algn="l" fontAlgn="ctr"/>
                      <a:r>
                        <a:rPr lang="en-US" altLang="ja-JP" sz="1600" b="1" u="none" strike="noStrike" dirty="0">
                          <a:effectLst/>
                        </a:rPr>
                        <a:t>8</a:t>
                      </a:r>
                      <a:r>
                        <a:rPr lang="ja-JP" altLang="en-US" sz="1600" b="1" u="none" strike="noStrike" dirty="0">
                          <a:effectLst/>
                        </a:rPr>
                        <a:t>月</a:t>
                      </a:r>
                      <a:r>
                        <a:rPr lang="en-US" altLang="ja-JP" sz="1600" b="1" u="none" strike="noStrike" dirty="0">
                          <a:effectLst/>
                        </a:rPr>
                        <a:t>3</a:t>
                      </a:r>
                      <a:r>
                        <a:rPr lang="ja-JP" altLang="en-US" sz="1600" b="1" u="none" strike="noStrike" dirty="0">
                          <a:effectLst/>
                        </a:rPr>
                        <a:t>日（初回利用日から暦日</a:t>
                      </a:r>
                      <a:r>
                        <a:rPr lang="en-US" altLang="ja-JP" sz="1600" b="1" u="none" strike="noStrike" dirty="0">
                          <a:effectLst/>
                        </a:rPr>
                        <a:t>31</a:t>
                      </a:r>
                      <a:r>
                        <a:rPr lang="ja-JP" altLang="en-US" sz="1600" b="1" u="none" strike="noStrike" dirty="0">
                          <a:effectLst/>
                        </a:rPr>
                        <a:t>日目）</a:t>
                      </a:r>
                      <a:endParaRPr lang="ja-JP" altLang="en-US" sz="16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600" b="1" u="none" strike="noStrike" dirty="0">
                          <a:effectLst/>
                        </a:rPr>
                        <a:t>×</a:t>
                      </a:r>
                      <a:r>
                        <a:rPr lang="ja-JP" altLang="en-US" sz="1600" b="1" u="none" strike="noStrike" dirty="0">
                          <a:effectLst/>
                        </a:rPr>
                        <a:t>　暦日</a:t>
                      </a:r>
                      <a:r>
                        <a:rPr lang="en-US" altLang="ja-JP" sz="1600" b="1" u="none" strike="noStrike" dirty="0">
                          <a:effectLst/>
                        </a:rPr>
                        <a:t>30</a:t>
                      </a:r>
                      <a:r>
                        <a:rPr lang="ja-JP" altLang="en-US" sz="1600" b="1" u="none" strike="noStrike" dirty="0">
                          <a:effectLst/>
                        </a:rPr>
                        <a:t>日を超えるため</a:t>
                      </a:r>
                      <a:endParaRPr lang="ja-JP" altLang="en-US" sz="16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098" name="テキスト ボックス 9"/>
          <p:cNvSpPr txBox="1"/>
          <p:nvPr/>
        </p:nvSpPr>
        <p:spPr>
          <a:xfrm>
            <a:off x="946960" y="1494641"/>
            <a:ext cx="6696744" cy="461665"/>
          </a:xfrm>
          <a:prstGeom prst="rect">
            <a:avLst/>
          </a:prstGeom>
          <a:noFill/>
        </p:spPr>
        <p:txBody>
          <a:bodyPr wrap="square">
            <a:spAutoFit/>
          </a:bodyPr>
          <a:lstStyle/>
          <a:p>
            <a:r>
              <a:rPr lang="ja-JP" altLang="en-US" sz="2400" i="0" u="none" strike="noStrike" dirty="0">
                <a:effectLst/>
                <a:latin typeface="+mn-ea"/>
              </a:rPr>
              <a:t>（例）</a:t>
            </a:r>
            <a:r>
              <a:rPr lang="en-US" altLang="ja-JP" sz="2400" i="0" u="none" strike="noStrike" dirty="0">
                <a:effectLst/>
                <a:latin typeface="+mn-ea"/>
              </a:rPr>
              <a:t>7/1</a:t>
            </a:r>
            <a:r>
              <a:rPr lang="ja-JP" altLang="en-US" sz="2400" i="0" u="none" strike="noStrike" dirty="0">
                <a:effectLst/>
                <a:latin typeface="+mn-ea"/>
              </a:rPr>
              <a:t>に契約、</a:t>
            </a:r>
            <a:r>
              <a:rPr lang="en-US" altLang="ja-JP" sz="2400" dirty="0">
                <a:latin typeface="+mn-ea"/>
              </a:rPr>
              <a:t>7</a:t>
            </a:r>
            <a:r>
              <a:rPr lang="en-US" altLang="ja-JP" sz="2400" i="0" u="none" strike="noStrike" dirty="0">
                <a:effectLst/>
                <a:latin typeface="+mn-ea"/>
              </a:rPr>
              <a:t>/4</a:t>
            </a:r>
            <a:r>
              <a:rPr lang="ja-JP" altLang="en-US" sz="2400" i="0" u="none" strike="noStrike" dirty="0">
                <a:effectLst/>
                <a:latin typeface="+mn-ea"/>
              </a:rPr>
              <a:t>に初めて利用した利用者</a:t>
            </a:r>
            <a:endParaRPr lang="ja-JP" altLang="en-US" sz="2400" dirty="0">
              <a:latin typeface="+mn-ea"/>
            </a:endParaRPr>
          </a:p>
        </p:txBody>
      </p:sp>
    </p:spTree>
    <p:extLst>
      <p:ext uri="{BB962C8B-B14F-4D97-AF65-F5344CB8AC3E}">
        <p14:creationId xmlns:p14="http://schemas.microsoft.com/office/powerpoint/2010/main" val="3846801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8" name="タイトル 1"/>
          <p:cNvSpPr>
            <a:spLocks noGrp="1"/>
          </p:cNvSpPr>
          <p:nvPr>
            <p:ph type="title"/>
          </p:nvPr>
        </p:nvSpPr>
        <p:spPr/>
        <p:txBody>
          <a:bodyPr>
            <a:normAutofit/>
          </a:bodyPr>
          <a:lstStyle/>
          <a:p>
            <a:r>
              <a:rPr kumimoji="1" lang="ja-JP" altLang="en-US" sz="2400" dirty="0">
                <a:latin typeface="+mj-ea"/>
              </a:rPr>
              <a:t>　</a:t>
            </a:r>
            <a:r>
              <a:rPr kumimoji="1" lang="ja-JP" altLang="en-US" sz="3100" dirty="0"/>
              <a:t>食事提供体制加算の見直しについて</a:t>
            </a:r>
          </a:p>
        </p:txBody>
      </p:sp>
      <p:sp>
        <p:nvSpPr>
          <p:cNvPr id="1079" name="字幕 2"/>
          <p:cNvSpPr txBox="1"/>
          <p:nvPr/>
        </p:nvSpPr>
        <p:spPr>
          <a:xfrm>
            <a:off x="179512" y="1196752"/>
            <a:ext cx="8784976" cy="5578276"/>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ja-JP" altLang="en-US" sz="2400" dirty="0">
                <a:latin typeface="ＭＳ ゴシック" panose="020B0609070205080204" pitchFamily="49" charset="-128"/>
                <a:ea typeface="ＭＳ ゴシック" panose="020B0609070205080204" pitchFamily="49" charset="-128"/>
              </a:rPr>
              <a:t>令和</a:t>
            </a:r>
            <a:r>
              <a:rPr lang="en-US" altLang="ja-JP" sz="2400" dirty="0">
                <a:latin typeface="ＭＳ ゴシック" panose="020B0609070205080204" pitchFamily="49" charset="-128"/>
                <a:ea typeface="ＭＳ ゴシック" panose="020B0609070205080204" pitchFamily="49" charset="-128"/>
              </a:rPr>
              <a:t>5</a:t>
            </a:r>
            <a:r>
              <a:rPr lang="ja-JP" altLang="en-US" sz="2400" dirty="0">
                <a:latin typeface="ＭＳ ゴシック" panose="020B0609070205080204" pitchFamily="49" charset="-128"/>
                <a:ea typeface="ＭＳ ゴシック" panose="020B0609070205080204" pitchFamily="49" charset="-128"/>
              </a:rPr>
              <a:t>年度までの要件に加え、以下の要件を</a:t>
            </a:r>
            <a:r>
              <a:rPr lang="ja-JP" altLang="en-US" u="sng" dirty="0">
                <a:highlight>
                  <a:srgbClr val="FFFF00"/>
                </a:highlight>
                <a:latin typeface="ＭＳ ゴシック" panose="020B0609070205080204" pitchFamily="49" charset="-128"/>
                <a:ea typeface="ＭＳ ゴシック" panose="020B0609070205080204" pitchFamily="49" charset="-128"/>
              </a:rPr>
              <a:t>全て</a:t>
            </a:r>
            <a:r>
              <a:rPr lang="ja-JP" altLang="en-US" sz="2400" dirty="0">
                <a:latin typeface="ＭＳ ゴシック" panose="020B0609070205080204" pitchFamily="49" charset="-128"/>
                <a:ea typeface="ＭＳ ゴシック" panose="020B0609070205080204" pitchFamily="49" charset="-128"/>
              </a:rPr>
              <a:t>満たすことで算定できるようになりました。</a:t>
            </a:r>
            <a:endParaRPr lang="en-US" altLang="ja-JP" sz="2400" dirty="0">
              <a:latin typeface="ＭＳ ゴシック" panose="020B0609070205080204" pitchFamily="49" charset="-128"/>
              <a:ea typeface="ＭＳ ゴシック" panose="020B0609070205080204" pitchFamily="49" charset="-128"/>
            </a:endParaRPr>
          </a:p>
          <a:p>
            <a:endParaRPr lang="en-US" altLang="ja-JP" sz="2400" dirty="0">
              <a:latin typeface="ＭＳ ゴシック" panose="020B0609070205080204" pitchFamily="49" charset="-128"/>
              <a:ea typeface="ＭＳ ゴシック" panose="020B0609070205080204" pitchFamily="49" charset="-128"/>
            </a:endParaRPr>
          </a:p>
          <a:p>
            <a:pPr marL="0" indent="0">
              <a:buNone/>
            </a:pPr>
            <a:r>
              <a:rPr lang="ja-JP" altLang="en-US" sz="2400" dirty="0">
                <a:latin typeface="ＭＳ ゴシック" panose="020B0609070205080204" pitchFamily="49" charset="-128"/>
                <a:ea typeface="ＭＳ ゴシック" panose="020B0609070205080204" pitchFamily="49" charset="-128"/>
              </a:rPr>
              <a:t>①</a:t>
            </a:r>
            <a:r>
              <a:rPr lang="ja-JP" altLang="en-US" sz="2400" dirty="0">
                <a:highlight>
                  <a:srgbClr val="FFFF00"/>
                </a:highlight>
                <a:latin typeface="ＭＳ ゴシック" panose="020B0609070205080204" pitchFamily="49" charset="-128"/>
                <a:ea typeface="ＭＳ ゴシック" panose="020B0609070205080204" pitchFamily="49" charset="-128"/>
              </a:rPr>
              <a:t>管理栄養士等（管理栄養士又は栄養士）が献立作成に関与</a:t>
            </a:r>
            <a:endParaRPr lang="en-US" altLang="ja-JP" sz="2400" dirty="0">
              <a:highlight>
                <a:srgbClr val="FFFF00"/>
              </a:highlight>
              <a:latin typeface="ＭＳ ゴシック" panose="020B0609070205080204" pitchFamily="49" charset="-128"/>
              <a:ea typeface="ＭＳ ゴシック" panose="020B0609070205080204" pitchFamily="49" charset="-128"/>
            </a:endParaRPr>
          </a:p>
          <a:p>
            <a:pPr marL="0" indent="0">
              <a:buNone/>
            </a:pPr>
            <a:r>
              <a:rPr lang="ja-JP" altLang="en-US" sz="2400" dirty="0">
                <a:highlight>
                  <a:srgbClr val="FFFF00"/>
                </a:highlight>
                <a:latin typeface="ＭＳ ゴシック" panose="020B0609070205080204" pitchFamily="49" charset="-128"/>
                <a:ea typeface="ＭＳ ゴシック" panose="020B0609070205080204" pitchFamily="49" charset="-128"/>
              </a:rPr>
              <a:t>　または献立の確認を行う</a:t>
            </a:r>
            <a:endParaRPr lang="en-US" altLang="ja-JP" sz="2400" dirty="0">
              <a:highlight>
                <a:srgbClr val="FFFF00"/>
              </a:highlight>
              <a:latin typeface="ＭＳ ゴシック" panose="020B0609070205080204" pitchFamily="49" charset="-128"/>
              <a:ea typeface="ＭＳ ゴシック" panose="020B0609070205080204" pitchFamily="49" charset="-128"/>
            </a:endParaRPr>
          </a:p>
          <a:p>
            <a:pPr marL="0" indent="0">
              <a:buNone/>
            </a:pPr>
            <a:r>
              <a:rPr lang="ja-JP" altLang="en-US" sz="2400" dirty="0">
                <a:latin typeface="ＭＳ ゴシック" panose="020B0609070205080204" pitchFamily="49" charset="-128"/>
                <a:ea typeface="ＭＳ ゴシック" panose="020B0609070205080204" pitchFamily="49" charset="-128"/>
              </a:rPr>
              <a:t>②</a:t>
            </a:r>
            <a:r>
              <a:rPr lang="ja-JP" altLang="en-US" sz="2400" dirty="0">
                <a:highlight>
                  <a:srgbClr val="FFFF00"/>
                </a:highlight>
                <a:latin typeface="ＭＳ ゴシック" panose="020B0609070205080204" pitchFamily="49" charset="-128"/>
                <a:ea typeface="ＭＳ ゴシック" panose="020B0609070205080204" pitchFamily="49" charset="-128"/>
              </a:rPr>
              <a:t>利用者ごとの摂食量を記録する</a:t>
            </a:r>
            <a:endParaRPr lang="en-US" altLang="ja-JP" sz="2400" dirty="0">
              <a:highlight>
                <a:srgbClr val="FFFF00"/>
              </a:highlight>
              <a:latin typeface="ＭＳ ゴシック" panose="020B0609070205080204" pitchFamily="49" charset="-128"/>
              <a:ea typeface="ＭＳ ゴシック" panose="020B0609070205080204" pitchFamily="49" charset="-128"/>
            </a:endParaRPr>
          </a:p>
          <a:p>
            <a:pPr marL="0" indent="0">
              <a:buNone/>
            </a:pPr>
            <a:r>
              <a:rPr lang="ja-JP" altLang="en-US" sz="2400" dirty="0">
                <a:latin typeface="ＭＳ ゴシック" panose="020B0609070205080204" pitchFamily="49" charset="-128"/>
                <a:ea typeface="ＭＳ ゴシック" panose="020B0609070205080204" pitchFamily="49" charset="-128"/>
              </a:rPr>
              <a:t>（目視や自己申告等による方法も可）</a:t>
            </a:r>
            <a:endParaRPr lang="en-US" altLang="ja-JP" sz="2400" dirty="0">
              <a:latin typeface="ＭＳ ゴシック" panose="020B0609070205080204" pitchFamily="49" charset="-128"/>
              <a:ea typeface="ＭＳ ゴシック" panose="020B0609070205080204" pitchFamily="49" charset="-128"/>
            </a:endParaRPr>
          </a:p>
          <a:p>
            <a:pPr marL="0" indent="0">
              <a:buNone/>
            </a:pPr>
            <a:r>
              <a:rPr lang="ja-JP" altLang="en-US" sz="2400" dirty="0">
                <a:latin typeface="ＭＳ ゴシック" panose="020B0609070205080204" pitchFamily="49" charset="-128"/>
                <a:ea typeface="ＭＳ ゴシック" panose="020B0609070205080204" pitchFamily="49" charset="-128"/>
              </a:rPr>
              <a:t>③</a:t>
            </a:r>
            <a:r>
              <a:rPr lang="ja-JP" altLang="en-US" sz="2400" dirty="0">
                <a:highlight>
                  <a:srgbClr val="FFFF00"/>
                </a:highlight>
                <a:latin typeface="ＭＳ ゴシック" panose="020B0609070205080204" pitchFamily="49" charset="-128"/>
                <a:ea typeface="ＭＳ ゴシック" panose="020B0609070205080204" pitchFamily="49" charset="-128"/>
              </a:rPr>
              <a:t>利用者ごとの体重の記録を行う</a:t>
            </a:r>
            <a:endParaRPr lang="en-US" altLang="ja-JP" sz="2400" dirty="0">
              <a:highlight>
                <a:srgbClr val="FFFF00"/>
              </a:highlight>
              <a:latin typeface="ＭＳ ゴシック" panose="020B0609070205080204" pitchFamily="49" charset="-128"/>
              <a:ea typeface="ＭＳ ゴシック" panose="020B0609070205080204" pitchFamily="49" charset="-128"/>
            </a:endParaRPr>
          </a:p>
          <a:p>
            <a:pPr marL="0" indent="0">
              <a:buNone/>
            </a:pPr>
            <a:r>
              <a:rPr lang="ja-JP" altLang="en-US" sz="2400" dirty="0">
                <a:latin typeface="ＭＳ ゴシック" panose="020B0609070205080204" pitchFamily="49" charset="-128"/>
                <a:ea typeface="ＭＳ ゴシック" panose="020B0609070205080204" pitchFamily="49" charset="-128"/>
              </a:rPr>
              <a:t>（おおむね</a:t>
            </a:r>
            <a:r>
              <a:rPr lang="en-US" altLang="ja-JP" sz="2400" dirty="0">
                <a:latin typeface="ＭＳ ゴシック" panose="020B0609070205080204" pitchFamily="49" charset="-128"/>
                <a:ea typeface="ＭＳ ゴシック" panose="020B0609070205080204" pitchFamily="49" charset="-128"/>
              </a:rPr>
              <a:t>6</a:t>
            </a:r>
            <a:r>
              <a:rPr lang="ja-JP" altLang="en-US" sz="2400" dirty="0">
                <a:latin typeface="ＭＳ ゴシック" panose="020B0609070205080204" pitchFamily="49" charset="-128"/>
                <a:ea typeface="ＭＳ ゴシック" panose="020B0609070205080204" pitchFamily="49" charset="-128"/>
              </a:rPr>
              <a:t>か月に</a:t>
            </a:r>
            <a:r>
              <a:rPr lang="en-US" altLang="ja-JP" sz="2400" dirty="0">
                <a:latin typeface="ＭＳ ゴシック" panose="020B0609070205080204" pitchFamily="49" charset="-128"/>
                <a:ea typeface="ＭＳ ゴシック" panose="020B0609070205080204" pitchFamily="49" charset="-128"/>
              </a:rPr>
              <a:t>1</a:t>
            </a:r>
            <a:r>
              <a:rPr lang="ja-JP" altLang="en-US" sz="2400" dirty="0">
                <a:latin typeface="ＭＳ ゴシック" panose="020B0609070205080204" pitchFamily="49" charset="-128"/>
                <a:ea typeface="ＭＳ ゴシック" panose="020B0609070205080204" pitchFamily="49" charset="-128"/>
              </a:rPr>
              <a:t>度</a:t>
            </a:r>
            <a:r>
              <a:rPr lang="en-US" altLang="ja-JP" sz="2400" dirty="0">
                <a:latin typeface="ＭＳ ゴシック" panose="020B0609070205080204" pitchFamily="49" charset="-128"/>
                <a:ea typeface="ＭＳ ゴシック" panose="020B0609070205080204" pitchFamily="49" charset="-128"/>
              </a:rPr>
              <a:t>BMI</a:t>
            </a:r>
            <a:r>
              <a:rPr lang="ja-JP" altLang="en-US" sz="2400" dirty="0">
                <a:latin typeface="ＭＳ ゴシック" panose="020B0609070205080204" pitchFamily="49" charset="-128"/>
                <a:ea typeface="ＭＳ ゴシック" panose="020B0609070205080204" pitchFamily="49" charset="-128"/>
              </a:rPr>
              <a:t>の記録が必要。身長不明の場合は</a:t>
            </a:r>
          </a:p>
          <a:p>
            <a:pPr marL="0" indent="0">
              <a:buNone/>
            </a:pPr>
            <a:r>
              <a:rPr lang="ja-JP" altLang="en-US" sz="2400" dirty="0">
                <a:latin typeface="ＭＳ ゴシック" panose="020B0609070205080204" pitchFamily="49" charset="-128"/>
                <a:ea typeface="ＭＳ ゴシック" panose="020B0609070205080204" pitchFamily="49" charset="-128"/>
              </a:rPr>
              <a:t>　体重のみの記録も可。利用者の意向で体重を確認できない</a:t>
            </a:r>
          </a:p>
          <a:p>
            <a:pPr marL="0" indent="0">
              <a:buNone/>
            </a:pPr>
            <a:r>
              <a:rPr lang="ja-JP" altLang="en-US" sz="2400" dirty="0">
                <a:latin typeface="ＭＳ ゴシック" panose="020B0609070205080204" pitchFamily="49" charset="-128"/>
                <a:ea typeface="ＭＳ ゴシック" panose="020B0609070205080204" pitchFamily="49" charset="-128"/>
              </a:rPr>
              <a:t>　場合、個別支援記録等において意向の確認をした旨の記録</a:t>
            </a:r>
          </a:p>
          <a:p>
            <a:pPr marL="0" indent="0">
              <a:buNone/>
            </a:pPr>
            <a:r>
              <a:rPr lang="ja-JP" altLang="en-US" sz="2400" dirty="0">
                <a:latin typeface="ＭＳ ゴシック" panose="020B0609070205080204" pitchFamily="49" charset="-128"/>
                <a:ea typeface="ＭＳ ゴシック" panose="020B0609070205080204" pitchFamily="49" charset="-128"/>
              </a:rPr>
              <a:t>　を残すこと）</a:t>
            </a:r>
            <a:endParaRPr lang="en-US" altLang="ja-JP" sz="24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525102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8" name="タイトル 1"/>
          <p:cNvSpPr>
            <a:spLocks noGrp="1"/>
          </p:cNvSpPr>
          <p:nvPr>
            <p:ph type="title"/>
          </p:nvPr>
        </p:nvSpPr>
        <p:spPr>
          <a:xfrm>
            <a:off x="427783" y="-37548"/>
            <a:ext cx="8229600" cy="1143000"/>
          </a:xfrm>
        </p:spPr>
        <p:txBody>
          <a:bodyPr>
            <a:noAutofit/>
          </a:bodyPr>
          <a:lstStyle/>
          <a:p>
            <a:r>
              <a:rPr kumimoji="1" lang="ja-JP" altLang="en-US" sz="2600" dirty="0"/>
              <a:t>　</a:t>
            </a:r>
            <a:r>
              <a:rPr kumimoji="1" lang="zh-TW" altLang="en-US" sz="2600" dirty="0">
                <a:latin typeface="ＭＳ ゴシック" panose="020B0609070205080204" pitchFamily="49" charset="-128"/>
                <a:ea typeface="ＭＳ ゴシック" panose="020B0609070205080204" pitchFamily="49" charset="-128"/>
              </a:rPr>
              <a:t>地域移行等意向確認体制未整備減算</a:t>
            </a:r>
            <a:endParaRPr kumimoji="1" lang="ja-JP" altLang="en-US" sz="2600" dirty="0">
              <a:latin typeface="ＭＳ ゴシック" panose="020B0609070205080204" pitchFamily="49" charset="-128"/>
              <a:ea typeface="ＭＳ ゴシック" panose="020B0609070205080204" pitchFamily="49" charset="-128"/>
            </a:endParaRPr>
          </a:p>
        </p:txBody>
      </p:sp>
      <p:sp>
        <p:nvSpPr>
          <p:cNvPr id="1079" name="タイトル 1"/>
          <p:cNvSpPr txBox="1"/>
          <p:nvPr/>
        </p:nvSpPr>
        <p:spPr>
          <a:xfrm>
            <a:off x="827584" y="1006836"/>
            <a:ext cx="8003232" cy="51213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dirty="0"/>
              <a:t>　</a:t>
            </a:r>
            <a:endParaRPr lang="en-US" altLang="ja-JP" sz="1800" dirty="0"/>
          </a:p>
          <a:p>
            <a:pPr algn="l"/>
            <a:r>
              <a:rPr lang="ja-JP" altLang="en-US" sz="1800" dirty="0"/>
              <a:t>　　対象サービス：施設入所支援　　　　５単位</a:t>
            </a:r>
            <a:r>
              <a:rPr lang="en-US" altLang="ja-JP" sz="1800" dirty="0"/>
              <a:t>/</a:t>
            </a:r>
            <a:r>
              <a:rPr lang="ja-JP" altLang="en-US" sz="1800" dirty="0"/>
              <a:t>日を減算（令和８年４月から適用）</a:t>
            </a:r>
            <a:endParaRPr lang="en-US" altLang="ja-JP" sz="1800" dirty="0"/>
          </a:p>
          <a:p>
            <a:pPr algn="l"/>
            <a:endParaRPr lang="en-US" altLang="ja-JP" sz="1800" dirty="0"/>
          </a:p>
          <a:p>
            <a:pPr algn="l"/>
            <a:r>
              <a:rPr lang="ja-JP" altLang="en-US" sz="1800" dirty="0"/>
              <a:t>　以下の基準を満たしていない場合、減算となります。</a:t>
            </a:r>
            <a:endParaRPr lang="en-US" altLang="ja-JP" sz="1800" dirty="0"/>
          </a:p>
          <a:p>
            <a:pPr algn="l"/>
            <a:r>
              <a:rPr lang="ja-JP" altLang="en-US" sz="1800" dirty="0"/>
              <a:t>①地域移行等意向確認等に関する指針を作成すること </a:t>
            </a:r>
            <a:endParaRPr lang="en-US" altLang="ja-JP" sz="1800" dirty="0"/>
          </a:p>
          <a:p>
            <a:pPr algn="l"/>
            <a:r>
              <a:rPr lang="ja-JP" altLang="en-US" sz="1800" dirty="0"/>
              <a:t>②地域移行等意向確認担当者を選任すること</a:t>
            </a:r>
            <a:endParaRPr lang="en-US" altLang="ja-JP" sz="1800" dirty="0"/>
          </a:p>
          <a:p>
            <a:pPr algn="l"/>
            <a:r>
              <a:rPr lang="ja-JP" altLang="en-US" sz="1800" dirty="0"/>
              <a:t>③地域移行等意向確認担当者が①で作成した指針に基づき、地域移行等意向</a:t>
            </a:r>
            <a:endParaRPr lang="en-US" altLang="ja-JP" sz="1800" dirty="0"/>
          </a:p>
          <a:p>
            <a:pPr algn="l"/>
            <a:r>
              <a:rPr lang="ja-JP" altLang="en-US" sz="1800" dirty="0"/>
              <a:t>確認等を実施すること。地域移行等意向確認担当者が把握・確認した内容をアセスメントの際にサービス管理責任者に報告するとともに、個別支援計画の作成に係る会議においても報告をすること</a:t>
            </a:r>
            <a:endParaRPr lang="en-US" altLang="ja-JP" sz="1800" dirty="0"/>
          </a:p>
          <a:p>
            <a:pPr algn="l"/>
            <a:endParaRPr lang="en-US" altLang="ja-JP" sz="1800" dirty="0"/>
          </a:p>
          <a:p>
            <a:pPr algn="l"/>
            <a:r>
              <a:rPr lang="ja-JP" altLang="en-US" sz="1800" dirty="0"/>
              <a:t>注意点</a:t>
            </a:r>
            <a:endParaRPr lang="en-US" altLang="ja-JP" sz="1800" dirty="0"/>
          </a:p>
          <a:p>
            <a:pPr algn="l"/>
            <a:endParaRPr lang="en-US" altLang="ja-JP" sz="1800" dirty="0"/>
          </a:p>
          <a:p>
            <a:pPr algn="l"/>
            <a:r>
              <a:rPr lang="ja-JP" altLang="en-US" sz="1800" dirty="0"/>
              <a:t>①地域移行等意向確認等に関する指針を記録として残すこと。</a:t>
            </a:r>
            <a:endParaRPr lang="en-US" altLang="ja-JP" sz="1800" dirty="0"/>
          </a:p>
          <a:p>
            <a:pPr algn="l"/>
            <a:r>
              <a:rPr lang="ja-JP" altLang="en-US" sz="1800" dirty="0"/>
              <a:t>②地域移行等意向確認等は、地域移行等意向確認担当者が中心となり、少なくとも</a:t>
            </a:r>
            <a:r>
              <a:rPr lang="en-US" altLang="ja-JP" sz="1800" dirty="0">
                <a:latin typeface="+mn-ea"/>
                <a:ea typeface="+mn-ea"/>
              </a:rPr>
              <a:t>6</a:t>
            </a:r>
            <a:r>
              <a:rPr lang="ja-JP" altLang="en-US" sz="1800" dirty="0"/>
              <a:t>月に１回以上行うこと。</a:t>
            </a:r>
            <a:endParaRPr lang="en-US" altLang="ja-JP" sz="1800" dirty="0"/>
          </a:p>
          <a:p>
            <a:pPr algn="l"/>
            <a:r>
              <a:rPr lang="ja-JP" altLang="en-US" sz="1800" dirty="0"/>
              <a:t>③地域移行等意向確認担当者が把握・確認した内容については、アセスメントの際にはアセスメントの記録等に、個別支援計画の作成に係る会議の際には、その会議録等に記録を残すようにすること</a:t>
            </a:r>
            <a:endParaRPr lang="en-US" altLang="ja-JP" sz="1800" dirty="0"/>
          </a:p>
          <a:p>
            <a:pPr algn="l"/>
            <a:endParaRPr lang="en-US" altLang="ja-JP" sz="1800" dirty="0"/>
          </a:p>
          <a:p>
            <a:pPr algn="l"/>
            <a:endParaRPr lang="ja-JP" altLang="en-US" sz="1800" dirty="0"/>
          </a:p>
          <a:p>
            <a:pPr algn="l"/>
            <a:r>
              <a:rPr lang="ja-JP" altLang="en-US" sz="1800" dirty="0"/>
              <a:t>　</a:t>
            </a:r>
            <a:endParaRPr lang="en-US" altLang="ja-JP" sz="1400" dirty="0">
              <a:latin typeface="+mn-ea"/>
              <a:ea typeface="+mn-ea"/>
            </a:endParaRPr>
          </a:p>
        </p:txBody>
      </p:sp>
      <p:sp>
        <p:nvSpPr>
          <p:cNvPr id="1080" name="四角形: 角を丸くする 3"/>
          <p:cNvSpPr/>
          <p:nvPr/>
        </p:nvSpPr>
        <p:spPr>
          <a:xfrm flipH="1" flipV="1">
            <a:off x="654150" y="3933054"/>
            <a:ext cx="8176665" cy="1918109"/>
          </a:xfrm>
          <a:prstGeom prst="round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1" name="テキスト ボックス 5"/>
          <p:cNvSpPr txBox="1"/>
          <p:nvPr/>
        </p:nvSpPr>
        <p:spPr>
          <a:xfrm>
            <a:off x="827584" y="5851165"/>
            <a:ext cx="6624736" cy="830997"/>
          </a:xfrm>
          <a:prstGeom prst="rect">
            <a:avLst/>
          </a:prstGeom>
          <a:noFill/>
        </p:spPr>
        <p:txBody>
          <a:bodyPr wrap="square" rtlCol="0">
            <a:spAutoFit/>
          </a:bodyPr>
          <a:lstStyle/>
          <a:p>
            <a:r>
              <a:rPr kumimoji="1" lang="ja-JP" altLang="en-US" sz="1200" dirty="0"/>
              <a:t>参考資料：</a:t>
            </a:r>
            <a:r>
              <a:rPr lang="ja-JP" altLang="en-US" sz="1200" dirty="0"/>
              <a:t>障害者支援施設における支援者のための地域移行等の意向確認マニュアル</a:t>
            </a:r>
          </a:p>
          <a:p>
            <a:r>
              <a:rPr lang="en-US" altLang="ja-JP" dirty="0">
                <a:hlinkClick r:id="rId3"/>
              </a:rPr>
              <a:t>https://www.mhlw.go.jp/stf/newpage_58173.html</a:t>
            </a:r>
            <a:endParaRPr lang="en-US" altLang="ja-JP" dirty="0"/>
          </a:p>
          <a:p>
            <a:endParaRPr kumimoji="1" lang="ja-JP" altLang="en-US" dirty="0"/>
          </a:p>
        </p:txBody>
      </p:sp>
    </p:spTree>
    <p:extLst>
      <p:ext uri="{BB962C8B-B14F-4D97-AF65-F5344CB8AC3E}">
        <p14:creationId xmlns:p14="http://schemas.microsoft.com/office/powerpoint/2010/main" val="1168012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8" name="タイトル 1"/>
          <p:cNvSpPr>
            <a:spLocks noGrp="1"/>
          </p:cNvSpPr>
          <p:nvPr>
            <p:ph type="title"/>
          </p:nvPr>
        </p:nvSpPr>
        <p:spPr>
          <a:xfrm>
            <a:off x="457200" y="-3838"/>
            <a:ext cx="8229600" cy="1143000"/>
          </a:xfrm>
        </p:spPr>
        <p:txBody>
          <a:bodyPr>
            <a:normAutofit/>
          </a:bodyPr>
          <a:lstStyle/>
          <a:p>
            <a:r>
              <a:rPr kumimoji="1" lang="ja-JP" altLang="en-US" sz="2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j-cs"/>
              </a:rPr>
              <a:t>　</a:t>
            </a:r>
            <a:r>
              <a:rPr kumimoji="1" lang="zh-TW" altLang="en-US" sz="3600" dirty="0">
                <a:latin typeface="ＭＳ Ｐゴシック" panose="020B0600070205080204" pitchFamily="50" charset="-128"/>
                <a:ea typeface="ＭＳ Ｐゴシック" panose="020B0600070205080204" pitchFamily="50" charset="-128"/>
              </a:rPr>
              <a:t>入浴支援加算</a:t>
            </a:r>
            <a:endParaRPr kumimoji="1" lang="ja-JP" altLang="en-US" sz="3600" dirty="0">
              <a:latin typeface="ＭＳ Ｐゴシック" panose="020B0600070205080204" pitchFamily="50" charset="-128"/>
              <a:ea typeface="ＭＳ Ｐゴシック" panose="020B0600070205080204" pitchFamily="50" charset="-128"/>
            </a:endParaRPr>
          </a:p>
        </p:txBody>
      </p:sp>
      <p:sp>
        <p:nvSpPr>
          <p:cNvPr id="1079" name="テキスト ボックス 2"/>
          <p:cNvSpPr txBox="1"/>
          <p:nvPr/>
        </p:nvSpPr>
        <p:spPr>
          <a:xfrm>
            <a:off x="700257" y="878431"/>
            <a:ext cx="7788885" cy="2677656"/>
          </a:xfrm>
          <a:prstGeom prst="rect">
            <a:avLst/>
          </a:prstGeom>
          <a:noFill/>
        </p:spPr>
        <p:txBody>
          <a:bodyPr wrap="square" rtlCol="0">
            <a:spAutoFit/>
          </a:bodyPr>
          <a:lstStyle/>
          <a:p>
            <a:r>
              <a:rPr kumimoji="1" lang="ja-JP" altLang="en-US" sz="2400" dirty="0"/>
              <a:t>　</a:t>
            </a:r>
            <a:r>
              <a:rPr kumimoji="1" lang="ja-JP" altLang="en-US" sz="2400" dirty="0">
                <a:solidFill>
                  <a:srgbClr val="FF0000"/>
                </a:solidFill>
              </a:rPr>
              <a:t>医療的ケアが必要な者（児） </a:t>
            </a:r>
            <a:r>
              <a:rPr kumimoji="1" lang="en-US" altLang="ja-JP" sz="2400" dirty="0"/>
              <a:t>※</a:t>
            </a:r>
            <a:r>
              <a:rPr kumimoji="1" lang="en-US" altLang="ja-JP" sz="2400" dirty="0">
                <a:latin typeface="+mn-ea"/>
              </a:rPr>
              <a:t>1</a:t>
            </a:r>
            <a:r>
              <a:rPr kumimoji="1" lang="en-US" altLang="ja-JP" sz="2400" dirty="0"/>
              <a:t> </a:t>
            </a:r>
            <a:r>
              <a:rPr kumimoji="1" lang="ja-JP" altLang="en-US" sz="2400" dirty="0"/>
              <a:t>または</a:t>
            </a:r>
            <a:r>
              <a:rPr kumimoji="1" lang="ja-JP" altLang="en-US" sz="2400" dirty="0">
                <a:solidFill>
                  <a:srgbClr val="FF0000"/>
                </a:solidFill>
              </a:rPr>
              <a:t>重症心身障害者（児）</a:t>
            </a:r>
            <a:r>
              <a:rPr lang="ja-JP" altLang="en-US" sz="2400" dirty="0"/>
              <a:t>に</a:t>
            </a:r>
            <a:r>
              <a:rPr kumimoji="1" lang="ja-JP" altLang="en-US" sz="2400" dirty="0"/>
              <a:t>対して、入浴に係る支援を提供した場合に、</a:t>
            </a:r>
            <a:r>
              <a:rPr kumimoji="1" lang="en-US" altLang="ja-JP" sz="2400" dirty="0">
                <a:latin typeface="+mn-ea"/>
              </a:rPr>
              <a:t>1</a:t>
            </a:r>
            <a:r>
              <a:rPr kumimoji="1" lang="ja-JP" altLang="en-US" sz="2400" dirty="0"/>
              <a:t>日につき所定単位数を加算します。　　　　　　　　　　　　　　　　</a:t>
            </a:r>
            <a:endParaRPr kumimoji="1" lang="en-US" altLang="ja-JP" sz="2400" dirty="0"/>
          </a:p>
          <a:p>
            <a:endParaRPr lang="en-US" altLang="ja-JP" sz="2400" dirty="0"/>
          </a:p>
          <a:p>
            <a:r>
              <a:rPr kumimoji="1" lang="ja-JP" altLang="en-US" sz="2400" dirty="0"/>
              <a:t>生活介護　　　　　　　　　　　　　 </a:t>
            </a:r>
            <a:r>
              <a:rPr lang="en-US" altLang="ja-JP" sz="2400" dirty="0">
                <a:latin typeface="+mn-ea"/>
              </a:rPr>
              <a:t>80</a:t>
            </a:r>
            <a:r>
              <a:rPr lang="ja-JP" altLang="en-US" sz="2400" dirty="0"/>
              <a:t>単位</a:t>
            </a:r>
            <a:r>
              <a:rPr lang="en-US" altLang="ja-JP" sz="2400" dirty="0">
                <a:latin typeface="+mn-ea"/>
              </a:rPr>
              <a:t>/1</a:t>
            </a:r>
            <a:r>
              <a:rPr lang="ja-JP" altLang="en-US" sz="2400" dirty="0"/>
              <a:t>日</a:t>
            </a:r>
            <a:endParaRPr lang="en-US" altLang="ja-JP" sz="2400" dirty="0"/>
          </a:p>
          <a:p>
            <a:r>
              <a:rPr lang="ja-JP" altLang="en-US" sz="2400" dirty="0"/>
              <a:t>児童発達支援 　　　　　　　　　</a:t>
            </a:r>
            <a:r>
              <a:rPr lang="ja-JP" altLang="en-US" sz="2400" dirty="0">
                <a:latin typeface="+mn-ea"/>
              </a:rPr>
              <a:t>　</a:t>
            </a:r>
            <a:r>
              <a:rPr lang="en-US" altLang="ja-JP" sz="2400" dirty="0">
                <a:latin typeface="+mn-ea"/>
              </a:rPr>
              <a:t>55</a:t>
            </a:r>
            <a:r>
              <a:rPr lang="ja-JP" altLang="en-US" sz="2400" dirty="0"/>
              <a:t>単位</a:t>
            </a:r>
            <a:r>
              <a:rPr lang="en-US" altLang="ja-JP" sz="2400" dirty="0">
                <a:latin typeface="+mn-ea"/>
              </a:rPr>
              <a:t>/1</a:t>
            </a:r>
            <a:r>
              <a:rPr lang="ja-JP" altLang="en-US" sz="2400" dirty="0"/>
              <a:t>日（月</a:t>
            </a:r>
            <a:r>
              <a:rPr lang="en-US" altLang="ja-JP" sz="2400" dirty="0">
                <a:latin typeface="+mn-ea"/>
              </a:rPr>
              <a:t>8</a:t>
            </a:r>
            <a:r>
              <a:rPr lang="ja-JP" altLang="en-US" sz="2400" dirty="0"/>
              <a:t>回を限度）</a:t>
            </a:r>
            <a:endParaRPr lang="en-US" altLang="ja-JP" sz="2400" dirty="0"/>
          </a:p>
          <a:p>
            <a:r>
              <a:rPr lang="ja-JP" altLang="en-US" sz="2400" dirty="0"/>
              <a:t>放課後等デイサービス　　　　　</a:t>
            </a:r>
            <a:r>
              <a:rPr lang="en-US" altLang="ja-JP" sz="2400" dirty="0">
                <a:latin typeface="+mn-ea"/>
              </a:rPr>
              <a:t>70</a:t>
            </a:r>
            <a:r>
              <a:rPr lang="ja-JP" altLang="en-US" sz="2400" dirty="0"/>
              <a:t>単位</a:t>
            </a:r>
            <a:r>
              <a:rPr lang="en-US" altLang="ja-JP" sz="2400" dirty="0">
                <a:latin typeface="+mn-ea"/>
              </a:rPr>
              <a:t>/1</a:t>
            </a:r>
            <a:r>
              <a:rPr lang="ja-JP" altLang="en-US" sz="2400" dirty="0"/>
              <a:t>日（月</a:t>
            </a:r>
            <a:r>
              <a:rPr lang="en-US" altLang="ja-JP" sz="2400" dirty="0">
                <a:latin typeface="+mn-ea"/>
              </a:rPr>
              <a:t>8</a:t>
            </a:r>
            <a:r>
              <a:rPr lang="ja-JP" altLang="en-US" sz="2400" dirty="0"/>
              <a:t>回を限度）</a:t>
            </a:r>
            <a:endParaRPr lang="en-US" altLang="ja-JP" sz="2400" dirty="0"/>
          </a:p>
        </p:txBody>
      </p:sp>
      <p:sp>
        <p:nvSpPr>
          <p:cNvPr id="1080" name="テキスト ボックス 3"/>
          <p:cNvSpPr txBox="1"/>
          <p:nvPr/>
        </p:nvSpPr>
        <p:spPr>
          <a:xfrm>
            <a:off x="700257" y="5574478"/>
            <a:ext cx="7699824" cy="707886"/>
          </a:xfrm>
          <a:prstGeom prst="rect">
            <a:avLst/>
          </a:prstGeom>
          <a:noFill/>
        </p:spPr>
        <p:txBody>
          <a:bodyPr wrap="square" rtlCol="0">
            <a:spAutoFit/>
          </a:bodyPr>
          <a:lstStyle/>
          <a:p>
            <a:r>
              <a:rPr lang="en-US" altLang="ja-JP" sz="2000" dirty="0"/>
              <a:t>※</a:t>
            </a:r>
            <a:r>
              <a:rPr lang="ja-JP" altLang="en-US" sz="2000" dirty="0"/>
              <a:t>２　入浴（医ケア）の記載には</a:t>
            </a:r>
            <a:r>
              <a:rPr lang="ja-JP" altLang="en-US" sz="2000" dirty="0">
                <a:solidFill>
                  <a:srgbClr val="FF0000"/>
                </a:solidFill>
              </a:rPr>
              <a:t>医療的ケア判定スコア表の岐阜市へ　</a:t>
            </a:r>
            <a:endParaRPr lang="en-US" altLang="ja-JP" sz="2000" dirty="0">
              <a:solidFill>
                <a:srgbClr val="FF0000"/>
              </a:solidFill>
            </a:endParaRPr>
          </a:p>
          <a:p>
            <a:r>
              <a:rPr lang="ja-JP" altLang="en-US" sz="2000" dirty="0">
                <a:solidFill>
                  <a:srgbClr val="FF0000"/>
                </a:solidFill>
              </a:rPr>
              <a:t>　　　 の提出および事業所での保管が必要。</a:t>
            </a:r>
            <a:endParaRPr lang="en-US" altLang="ja-JP" sz="2000" dirty="0">
              <a:solidFill>
                <a:srgbClr val="FF0000"/>
              </a:solidFill>
            </a:endParaRPr>
          </a:p>
        </p:txBody>
      </p:sp>
      <p:sp>
        <p:nvSpPr>
          <p:cNvPr id="1081" name="四角形: 角を丸くする 4"/>
          <p:cNvSpPr/>
          <p:nvPr/>
        </p:nvSpPr>
        <p:spPr>
          <a:xfrm>
            <a:off x="714296" y="3689955"/>
            <a:ext cx="7774846" cy="1048378"/>
          </a:xfrm>
          <a:prstGeom prst="roundRect">
            <a:avLst>
              <a:gd name="adj" fmla="val 4101"/>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n>
                <a:solidFill>
                  <a:schemeClr val="tx1"/>
                </a:solidFill>
              </a:ln>
              <a:noFill/>
            </a:endParaRPr>
          </a:p>
        </p:txBody>
      </p:sp>
      <p:sp>
        <p:nvSpPr>
          <p:cNvPr id="1082" name="テキスト ボックス 5"/>
          <p:cNvSpPr txBox="1"/>
          <p:nvPr/>
        </p:nvSpPr>
        <p:spPr>
          <a:xfrm>
            <a:off x="97436" y="3505289"/>
            <a:ext cx="986416" cy="369332"/>
          </a:xfrm>
          <a:prstGeom prst="rect">
            <a:avLst/>
          </a:prstGeom>
          <a:solidFill>
            <a:schemeClr val="bg1"/>
          </a:solidFill>
          <a:ln w="38100">
            <a:solidFill>
              <a:srgbClr val="FF0000"/>
            </a:solidFill>
          </a:ln>
        </p:spPr>
        <p:txBody>
          <a:bodyPr wrap="square" rtlCol="0">
            <a:spAutoFit/>
          </a:bodyPr>
          <a:lstStyle/>
          <a:p>
            <a:pPr algn="ctr"/>
            <a:r>
              <a:rPr lang="ja-JP" altLang="en-US" dirty="0">
                <a:solidFill>
                  <a:srgbClr val="FF0000"/>
                </a:solidFill>
              </a:rPr>
              <a:t> </a:t>
            </a:r>
            <a:r>
              <a:rPr lang="ja-JP" altLang="en-US" b="1" dirty="0">
                <a:solidFill>
                  <a:srgbClr val="FF0000"/>
                </a:solidFill>
              </a:rPr>
              <a:t>注意！</a:t>
            </a:r>
            <a:endParaRPr kumimoji="1" lang="ja-JP" altLang="en-US" b="1" dirty="0">
              <a:solidFill>
                <a:srgbClr val="FF0000"/>
              </a:solidFill>
            </a:endParaRPr>
          </a:p>
        </p:txBody>
      </p:sp>
      <p:sp>
        <p:nvSpPr>
          <p:cNvPr id="1083" name="テキスト ボックス 6"/>
          <p:cNvSpPr txBox="1"/>
          <p:nvPr/>
        </p:nvSpPr>
        <p:spPr>
          <a:xfrm>
            <a:off x="704762" y="4866592"/>
            <a:ext cx="7622783" cy="707886"/>
          </a:xfrm>
          <a:prstGeom prst="rect">
            <a:avLst/>
          </a:prstGeom>
          <a:noFill/>
        </p:spPr>
        <p:txBody>
          <a:bodyPr wrap="square" rtlCol="0">
            <a:spAutoFit/>
          </a:bodyPr>
          <a:lstStyle/>
          <a:p>
            <a:r>
              <a:rPr lang="en-US" altLang="ja-JP" sz="2000" dirty="0"/>
              <a:t>※</a:t>
            </a:r>
            <a:r>
              <a:rPr lang="ja-JP" altLang="en-US" sz="2000" dirty="0"/>
              <a:t>１　医療的ケア判定スコア表に掲げるいずれかの医療行為を必要と　　</a:t>
            </a:r>
            <a:endParaRPr lang="en-US" altLang="ja-JP" sz="2000" dirty="0"/>
          </a:p>
          <a:p>
            <a:r>
              <a:rPr lang="ja-JP" altLang="en-US" sz="2000" dirty="0"/>
              <a:t>　　　  する状態にある者（児）。</a:t>
            </a:r>
            <a:endParaRPr lang="en-US" altLang="ja-JP" sz="2000" dirty="0">
              <a:solidFill>
                <a:srgbClr val="FF0000"/>
              </a:solidFill>
            </a:endParaRPr>
          </a:p>
        </p:txBody>
      </p:sp>
      <p:sp>
        <p:nvSpPr>
          <p:cNvPr id="1084" name="テキスト ボックス 7"/>
          <p:cNvSpPr txBox="1"/>
          <p:nvPr/>
        </p:nvSpPr>
        <p:spPr>
          <a:xfrm>
            <a:off x="756312" y="3818214"/>
            <a:ext cx="7695562" cy="908197"/>
          </a:xfrm>
          <a:prstGeom prst="rect">
            <a:avLst/>
          </a:prstGeom>
          <a:noFill/>
        </p:spPr>
        <p:txBody>
          <a:bodyPr wrap="square" rtlCol="0">
            <a:spAutoFit/>
          </a:bodyPr>
          <a:lstStyle/>
          <a:p>
            <a:pPr>
              <a:lnSpc>
                <a:spcPts val="3300"/>
              </a:lnSpc>
            </a:pPr>
            <a:r>
              <a:rPr kumimoji="1" lang="ja-JP" altLang="en-US" sz="2400" dirty="0"/>
              <a:t>算定には、受給者証に「</a:t>
            </a:r>
            <a:r>
              <a:rPr kumimoji="1" lang="ja-JP" altLang="en-US" sz="2400" dirty="0">
                <a:solidFill>
                  <a:srgbClr val="FF0000"/>
                </a:solidFill>
              </a:rPr>
              <a:t>入浴（医ケア） </a:t>
            </a:r>
            <a:r>
              <a:rPr kumimoji="1" lang="en-US" altLang="ja-JP" sz="2400" dirty="0"/>
              <a:t>※</a:t>
            </a:r>
            <a:r>
              <a:rPr kumimoji="1" lang="ja-JP" altLang="en-US" sz="2400" dirty="0"/>
              <a:t>２」「</a:t>
            </a:r>
            <a:r>
              <a:rPr kumimoji="1" lang="ja-JP" altLang="en-US" sz="2400" dirty="0">
                <a:solidFill>
                  <a:srgbClr val="FF0000"/>
                </a:solidFill>
              </a:rPr>
              <a:t>入浴（重心）</a:t>
            </a:r>
            <a:r>
              <a:rPr kumimoji="1" lang="ja-JP" altLang="en-US" sz="2400" dirty="0"/>
              <a:t>」の記載が必要になります。</a:t>
            </a:r>
            <a:endParaRPr lang="en-US" altLang="ja-JP" sz="2400" dirty="0"/>
          </a:p>
        </p:txBody>
      </p:sp>
    </p:spTree>
    <p:extLst>
      <p:ext uri="{BB962C8B-B14F-4D97-AF65-F5344CB8AC3E}">
        <p14:creationId xmlns:p14="http://schemas.microsoft.com/office/powerpoint/2010/main" val="36291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3F6DCB-CCCB-FB12-65B0-32C2ACF1A1F9}"/>
              </a:ext>
            </a:extLst>
          </p:cNvPr>
          <p:cNvSpPr>
            <a:spLocks noGrp="1"/>
          </p:cNvSpPr>
          <p:nvPr>
            <p:ph type="ctrTitle"/>
          </p:nvPr>
        </p:nvSpPr>
        <p:spPr>
          <a:xfrm>
            <a:off x="429089" y="332656"/>
            <a:ext cx="8285817" cy="785046"/>
          </a:xfrm>
        </p:spPr>
        <p:txBody>
          <a:bodyPr/>
          <a:lstStyle/>
          <a:p>
            <a:r>
              <a:rPr kumimoji="1" lang="ja-JP" altLang="en-US" sz="4000" b="0" dirty="0">
                <a:effectLst/>
              </a:rPr>
              <a:t>就労選択支援の創設</a:t>
            </a:r>
          </a:p>
        </p:txBody>
      </p:sp>
      <p:sp>
        <p:nvSpPr>
          <p:cNvPr id="8" name="テキスト ボックス 7">
            <a:extLst>
              <a:ext uri="{FF2B5EF4-FFF2-40B4-BE49-F238E27FC236}">
                <a16:creationId xmlns:a16="http://schemas.microsoft.com/office/drawing/2014/main" id="{367C7984-DAA1-0475-0129-4FB9BA869DEF}"/>
              </a:ext>
            </a:extLst>
          </p:cNvPr>
          <p:cNvSpPr txBox="1"/>
          <p:nvPr/>
        </p:nvSpPr>
        <p:spPr>
          <a:xfrm>
            <a:off x="429089" y="1052736"/>
            <a:ext cx="8285817" cy="2500941"/>
          </a:xfrm>
          <a:prstGeom prst="rect">
            <a:avLst/>
          </a:prstGeom>
          <a:noFill/>
        </p:spPr>
        <p:txBody>
          <a:bodyPr wrap="square" rtlCol="0">
            <a:spAutoFit/>
          </a:bodyPr>
          <a:lstStyle/>
          <a:p>
            <a:pPr>
              <a:lnSpc>
                <a:spcPct val="150000"/>
              </a:lnSpc>
            </a:pPr>
            <a:r>
              <a:rPr lang="ja-JP" altLang="en-US" sz="2400" b="1" dirty="0">
                <a:latin typeface="UD デジタル 教科書体 NP-B" panose="02020700000000000000" pitchFamily="18" charset="-128"/>
                <a:ea typeface="UD デジタル 教科書体 NP-B" panose="02020700000000000000" pitchFamily="18" charset="-128"/>
              </a:rPr>
              <a:t>〇 就労選択支援とは</a:t>
            </a:r>
            <a:endParaRPr lang="en-US" altLang="ja-JP" sz="2400" b="1" dirty="0">
              <a:latin typeface="UD デジタル 教科書体 NP-B" panose="02020700000000000000" pitchFamily="18" charset="-128"/>
              <a:ea typeface="UD デジタル 教科書体 NP-B" panose="02020700000000000000" pitchFamily="18" charset="-128"/>
            </a:endParaRPr>
          </a:p>
          <a:p>
            <a:pPr>
              <a:lnSpc>
                <a:spcPts val="3700"/>
              </a:lnSpc>
            </a:pPr>
            <a:r>
              <a:rPr lang="ja-JP" altLang="en-US" sz="2400" dirty="0"/>
              <a:t>就労アセスメントの手法により、本人と協同で強みや特性、課題等を整理して自己理解を促すとともに、就労支援に係る社会資源等に関する情報提供、指導・助言を通じて、本人の希望も重視しながら就労に関する適切な選択の機会を提供するサービス。</a:t>
            </a:r>
            <a:endParaRPr lang="en-US" altLang="ja-JP" sz="2400" dirty="0"/>
          </a:p>
        </p:txBody>
      </p:sp>
      <p:sp>
        <p:nvSpPr>
          <p:cNvPr id="3" name="テキスト ボックス 2">
            <a:extLst>
              <a:ext uri="{FF2B5EF4-FFF2-40B4-BE49-F238E27FC236}">
                <a16:creationId xmlns:a16="http://schemas.microsoft.com/office/drawing/2014/main" id="{4A7FE92E-30B2-2C63-F028-8325C784389F}"/>
              </a:ext>
            </a:extLst>
          </p:cNvPr>
          <p:cNvSpPr txBox="1"/>
          <p:nvPr/>
        </p:nvSpPr>
        <p:spPr>
          <a:xfrm>
            <a:off x="429089" y="3553677"/>
            <a:ext cx="8391383" cy="2485104"/>
          </a:xfrm>
          <a:prstGeom prst="rect">
            <a:avLst/>
          </a:prstGeom>
          <a:noFill/>
        </p:spPr>
        <p:txBody>
          <a:bodyPr wrap="square" rtlCol="0">
            <a:spAutoFit/>
          </a:bodyPr>
          <a:lstStyle/>
          <a:p>
            <a:pPr>
              <a:lnSpc>
                <a:spcPct val="150000"/>
              </a:lnSpc>
            </a:pPr>
            <a:r>
              <a:rPr lang="ja-JP" altLang="en-US" sz="2400" dirty="0">
                <a:latin typeface="UD デジタル 教科書体 NP-B" panose="02020700000000000000" pitchFamily="18" charset="-128"/>
                <a:ea typeface="UD デジタル 教科書体 NP-B" panose="02020700000000000000" pitchFamily="18" charset="-128"/>
              </a:rPr>
              <a:t>〇 利用の対象となる方</a:t>
            </a:r>
            <a:endParaRPr lang="en-US" altLang="ja-JP" sz="2400" dirty="0">
              <a:latin typeface="UD デジタル 教科書体 NP-B" panose="02020700000000000000" pitchFamily="18" charset="-128"/>
              <a:ea typeface="UD デジタル 教科書体 NP-B" panose="02020700000000000000" pitchFamily="18" charset="-128"/>
            </a:endParaRPr>
          </a:p>
          <a:p>
            <a:pPr>
              <a:lnSpc>
                <a:spcPts val="3700"/>
              </a:lnSpc>
            </a:pPr>
            <a:r>
              <a:rPr lang="ja-JP" altLang="en-US" sz="2400" dirty="0">
                <a:solidFill>
                  <a:srgbClr val="FF0000"/>
                </a:solidFill>
              </a:rPr>
              <a:t>　</a:t>
            </a:r>
            <a:r>
              <a:rPr lang="ja-JP" altLang="en-US" sz="2400" u="sng" dirty="0">
                <a:solidFill>
                  <a:srgbClr val="FF0000"/>
                </a:solidFill>
              </a:rPr>
              <a:t>就労継続支援</a:t>
            </a:r>
            <a:r>
              <a:rPr lang="en-US" altLang="ja-JP" sz="2400" u="sng" dirty="0">
                <a:solidFill>
                  <a:srgbClr val="FF0000"/>
                </a:solidFill>
              </a:rPr>
              <a:t>B</a:t>
            </a:r>
            <a:r>
              <a:rPr lang="ja-JP" altLang="en-US" sz="2400" u="sng" dirty="0">
                <a:solidFill>
                  <a:srgbClr val="FF0000"/>
                </a:solidFill>
              </a:rPr>
              <a:t>型</a:t>
            </a:r>
            <a:r>
              <a:rPr lang="ja-JP" altLang="en-US" sz="2400" dirty="0"/>
              <a:t>の新規利用希望者 </a:t>
            </a:r>
            <a:r>
              <a:rPr lang="en-US" altLang="ja-JP" sz="2400" dirty="0"/>
              <a:t>※ </a:t>
            </a:r>
            <a:r>
              <a:rPr lang="ja-JP" altLang="en-US" sz="2400" dirty="0"/>
              <a:t>は</a:t>
            </a:r>
            <a:r>
              <a:rPr lang="ja-JP" altLang="en-US" sz="2400" u="sng" dirty="0">
                <a:solidFill>
                  <a:srgbClr val="FF0000"/>
                </a:solidFill>
              </a:rPr>
              <a:t>令和</a:t>
            </a:r>
            <a:r>
              <a:rPr lang="en-US" altLang="ja-JP" sz="2400" u="sng" dirty="0">
                <a:solidFill>
                  <a:srgbClr val="FF0000"/>
                </a:solidFill>
              </a:rPr>
              <a:t>7</a:t>
            </a:r>
            <a:r>
              <a:rPr lang="ja-JP" altLang="en-US" sz="2400" u="sng" dirty="0">
                <a:solidFill>
                  <a:srgbClr val="FF0000"/>
                </a:solidFill>
              </a:rPr>
              <a:t>年</a:t>
            </a:r>
            <a:r>
              <a:rPr lang="en-US" altLang="ja-JP" sz="2400" u="sng" dirty="0">
                <a:solidFill>
                  <a:srgbClr val="FF0000"/>
                </a:solidFill>
              </a:rPr>
              <a:t>10</a:t>
            </a:r>
            <a:r>
              <a:rPr lang="ja-JP" altLang="en-US" sz="2400" u="sng" dirty="0">
                <a:solidFill>
                  <a:srgbClr val="FF0000"/>
                </a:solidFill>
              </a:rPr>
              <a:t>月</a:t>
            </a:r>
            <a:r>
              <a:rPr lang="en-US" altLang="ja-JP" sz="2400" u="sng" dirty="0">
                <a:solidFill>
                  <a:srgbClr val="FF0000"/>
                </a:solidFill>
              </a:rPr>
              <a:t>1</a:t>
            </a:r>
            <a:r>
              <a:rPr lang="ja-JP" altLang="en-US" sz="2400" u="sng" dirty="0">
                <a:solidFill>
                  <a:srgbClr val="FF0000"/>
                </a:solidFill>
              </a:rPr>
              <a:t>日から</a:t>
            </a:r>
            <a:r>
              <a:rPr lang="ja-JP" altLang="en-US" sz="2400" dirty="0"/>
              <a:t>、</a:t>
            </a:r>
            <a:r>
              <a:rPr lang="ja-JP" altLang="en-US" sz="2400" u="sng" dirty="0"/>
              <a:t>就労継続支援</a:t>
            </a:r>
            <a:r>
              <a:rPr lang="en-US" altLang="ja-JP" sz="2400" u="sng" dirty="0"/>
              <a:t>A</a:t>
            </a:r>
            <a:r>
              <a:rPr lang="ja-JP" altLang="en-US" sz="2400" u="sng" dirty="0"/>
              <a:t>型</a:t>
            </a:r>
            <a:r>
              <a:rPr lang="ja-JP" altLang="en-US" sz="2400" dirty="0"/>
              <a:t>の利用希望者は</a:t>
            </a:r>
            <a:r>
              <a:rPr lang="ja-JP" altLang="en-US" sz="2400" u="sng" dirty="0"/>
              <a:t>令和</a:t>
            </a:r>
            <a:r>
              <a:rPr lang="en-US" altLang="ja-JP" sz="2400" u="sng" dirty="0"/>
              <a:t>9</a:t>
            </a:r>
            <a:r>
              <a:rPr lang="ja-JP" altLang="en-US" sz="2400" u="sng" dirty="0"/>
              <a:t>年</a:t>
            </a:r>
            <a:r>
              <a:rPr lang="en-US" altLang="ja-JP" sz="2400" u="sng" dirty="0"/>
              <a:t>4</a:t>
            </a:r>
            <a:r>
              <a:rPr lang="ja-JP" altLang="en-US" sz="2400" u="sng" dirty="0"/>
              <a:t>月</a:t>
            </a:r>
            <a:r>
              <a:rPr lang="en-US" altLang="ja-JP" sz="2400" u="sng" dirty="0"/>
              <a:t>1</a:t>
            </a:r>
            <a:r>
              <a:rPr lang="ja-JP" altLang="en-US" sz="2400" u="sng" dirty="0"/>
              <a:t>日から</a:t>
            </a:r>
            <a:r>
              <a:rPr lang="ja-JP" altLang="en-US" sz="2400" dirty="0"/>
              <a:t>、</a:t>
            </a:r>
            <a:r>
              <a:rPr lang="ja-JP" altLang="en-US" sz="2400" u="sng" dirty="0"/>
              <a:t>原則利用</a:t>
            </a:r>
            <a:r>
              <a:rPr lang="ja-JP" altLang="en-US" sz="2400" dirty="0"/>
              <a:t>することになります。</a:t>
            </a:r>
            <a:endParaRPr lang="en-US" altLang="ja-JP" sz="2400" dirty="0"/>
          </a:p>
          <a:p>
            <a:pPr>
              <a:lnSpc>
                <a:spcPts val="3700"/>
              </a:lnSpc>
            </a:pPr>
            <a:r>
              <a:rPr lang="en-US" altLang="ja-JP" dirty="0"/>
              <a:t>※ </a:t>
            </a:r>
            <a:r>
              <a:rPr lang="en-US" altLang="ja-JP" b="0" i="0" dirty="0">
                <a:solidFill>
                  <a:srgbClr val="222222"/>
                </a:solidFill>
                <a:effectLst/>
                <a:latin typeface="游ゴシック" panose="020B0400000000000000" pitchFamily="50" charset="-128"/>
                <a:ea typeface="游ゴシック" panose="020B0400000000000000" pitchFamily="50" charset="-128"/>
              </a:rPr>
              <a:t>50</a:t>
            </a:r>
            <a:r>
              <a:rPr lang="ja-JP" altLang="en-US" b="0" i="0" dirty="0">
                <a:solidFill>
                  <a:srgbClr val="222222"/>
                </a:solidFill>
                <a:effectLst/>
                <a:latin typeface="游ゴシック" panose="020B0400000000000000" pitchFamily="50" charset="-128"/>
                <a:ea typeface="游ゴシック" panose="020B0400000000000000" pitchFamily="50" charset="-128"/>
              </a:rPr>
              <a:t>歳以上の方、障害基礎年金</a:t>
            </a:r>
            <a:r>
              <a:rPr lang="en-US" altLang="ja-JP" b="0" i="0" dirty="0">
                <a:solidFill>
                  <a:srgbClr val="222222"/>
                </a:solidFill>
                <a:effectLst/>
                <a:latin typeface="游ゴシック" panose="020B0400000000000000" pitchFamily="50" charset="-128"/>
                <a:ea typeface="游ゴシック" panose="020B0400000000000000" pitchFamily="50" charset="-128"/>
              </a:rPr>
              <a:t>1</a:t>
            </a:r>
            <a:r>
              <a:rPr lang="ja-JP" altLang="en-US" b="0" i="0" dirty="0">
                <a:solidFill>
                  <a:srgbClr val="222222"/>
                </a:solidFill>
                <a:effectLst/>
                <a:latin typeface="游ゴシック" panose="020B0400000000000000" pitchFamily="50" charset="-128"/>
                <a:ea typeface="游ゴシック" panose="020B0400000000000000" pitchFamily="50" charset="-128"/>
              </a:rPr>
              <a:t>級受給者、就労経験ありの方を除く。</a:t>
            </a:r>
            <a:endParaRPr lang="en-US" altLang="ja-JP" dirty="0"/>
          </a:p>
        </p:txBody>
      </p:sp>
    </p:spTree>
    <p:extLst>
      <p:ext uri="{BB962C8B-B14F-4D97-AF65-F5344CB8AC3E}">
        <p14:creationId xmlns:p14="http://schemas.microsoft.com/office/powerpoint/2010/main" val="21406122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lnDef>
      <a:spPr>
        <a:custGeom>
          <a:avLst/>
          <a:gdLst/>
          <a:ahLst/>
          <a:cxnLst/>
          <a:rect l="l" t="t" r="r" b="b"/>
          <a:pathLst/>
        </a:custGeom>
      </a:spPr>
      <a:bodyPr vertOverflow="overflow" horzOverflow="overflow"/>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3196</TotalTime>
  <Words>1414</Words>
  <Application>Microsoft Office PowerPoint</Application>
  <PresentationFormat>画面に合わせる (4:3)</PresentationFormat>
  <Paragraphs>140</Paragraphs>
  <Slides>11</Slides>
  <Notes>11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11</vt:i4>
      </vt:variant>
    </vt:vector>
  </HeadingPairs>
  <TitlesOfParts>
    <vt:vector size="21" baseType="lpstr">
      <vt:lpstr>ＭＳ Ｐゴシック</vt:lpstr>
      <vt:lpstr>ＭＳ ゴシック</vt:lpstr>
      <vt:lpstr>UD デジタル 教科書体 NP-B</vt:lpstr>
      <vt:lpstr>游ゴシック</vt:lpstr>
      <vt:lpstr>游ゴシック体</vt:lpstr>
      <vt:lpstr>Arial</vt:lpstr>
      <vt:lpstr>Calibri</vt:lpstr>
      <vt:lpstr>Eras Light ITC</vt:lpstr>
      <vt:lpstr>Wingdings</vt:lpstr>
      <vt:lpstr>Office ​​テーマ</vt:lpstr>
      <vt:lpstr>医師未配置減算</vt:lpstr>
      <vt:lpstr>医師未配置減算</vt:lpstr>
      <vt:lpstr>　初回加算</vt:lpstr>
      <vt:lpstr>　初期加算</vt:lpstr>
      <vt:lpstr>　初期加算</vt:lpstr>
      <vt:lpstr>　食事提供体制加算の見直しについて</vt:lpstr>
      <vt:lpstr>　地域移行等意向確認体制未整備減算</vt:lpstr>
      <vt:lpstr>　入浴支援加算</vt:lpstr>
      <vt:lpstr>就労選択支援の創設</vt:lpstr>
      <vt:lpstr>就労選択支援の創設</vt:lpstr>
      <vt:lpstr>就労選択支援の創設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RENTAI</dc:creator>
  <cp:lastModifiedBy>藤井　匠</cp:lastModifiedBy>
  <cp:revision>106</cp:revision>
  <cp:lastPrinted>2026-04-20T01:06:43Z</cp:lastPrinted>
  <dcterms:created xsi:type="dcterms:W3CDTF">2015-01-19T04:13:25Z</dcterms:created>
  <dcterms:modified xsi:type="dcterms:W3CDTF">2026-06-17T06:47:20Z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0x010100B90481B055BFC04DA663128A21634114</vt:lpwstr>
  </property>
</Properties>
</file>