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335" r:id="rId2"/>
    <p:sldId id="337" r:id="rId3"/>
    <p:sldId id="338" r:id="rId4"/>
    <p:sldId id="268" r:id="rId5"/>
    <p:sldId id="269" r:id="rId6"/>
    <p:sldId id="339" r:id="rId7"/>
    <p:sldId id="340" r:id="rId8"/>
    <p:sldId id="341" r:id="rId9"/>
    <p:sldId id="336" r:id="rId10"/>
    <p:sldId id="342" r:id="rId11"/>
    <p:sldId id="343" r:id="rId12"/>
    <p:sldId id="344" r:id="rId1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F81BD"/>
    <a:srgbClr val="99CC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57"/>
    <p:restoredTop sz="76309" autoAdjust="0"/>
  </p:normalViewPr>
  <p:slideViewPr>
    <p:cSldViewPr>
      <p:cViewPr varScale="1">
        <p:scale>
          <a:sx n="63" d="100"/>
          <a:sy n="63" d="100"/>
        </p:scale>
        <p:origin x="2069"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24"/>
    </p:cViewPr>
  </p:sorterViewPr>
  <p:notesViewPr>
    <p:cSldViewPr>
      <p:cViewPr varScale="1">
        <p:scale>
          <a:sx n="57" d="100"/>
          <a:sy n="57" d="100"/>
        </p:scale>
        <p:origin x="3346" y="77"/>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73" name="ヘッダー プレースホルダー 1"/>
          <p:cNvSpPr>
            <a:spLocks noGrp="1"/>
          </p:cNvSpPr>
          <p:nvPr>
            <p:ph type="hdr" sz="quarter"/>
          </p:nvPr>
        </p:nvSpPr>
        <p:spPr>
          <a:xfrm>
            <a:off x="2" y="0"/>
            <a:ext cx="2949786" cy="496967"/>
          </a:xfrm>
          <a:prstGeom prst="rect">
            <a:avLst/>
          </a:prstGeom>
        </p:spPr>
        <p:txBody>
          <a:bodyPr vert="horz" lIns="91431" tIns="45715" rIns="91431" bIns="45715" rtlCol="0"/>
          <a:lstStyle>
            <a:lvl1pPr algn="l">
              <a:defRPr sz="1200"/>
            </a:lvl1pPr>
          </a:lstStyle>
          <a:p>
            <a:endParaRPr kumimoji="1" lang="ja-JP" altLang="en-US"/>
          </a:p>
        </p:txBody>
      </p:sp>
      <p:sp>
        <p:nvSpPr>
          <p:cNvPr id="1074" name="日付プレースホルダー 2"/>
          <p:cNvSpPr>
            <a:spLocks noGrp="1"/>
          </p:cNvSpPr>
          <p:nvPr>
            <p:ph type="dt" sz="quarter" idx="1"/>
          </p:nvPr>
        </p:nvSpPr>
        <p:spPr>
          <a:xfrm>
            <a:off x="3855839" y="0"/>
            <a:ext cx="2949786" cy="496967"/>
          </a:xfrm>
          <a:prstGeom prst="rect">
            <a:avLst/>
          </a:prstGeom>
        </p:spPr>
        <p:txBody>
          <a:bodyPr vert="horz" lIns="91431" tIns="45715" rIns="91431" bIns="45715" rtlCol="0"/>
          <a:lstStyle>
            <a:lvl1pPr algn="r">
              <a:defRPr sz="1200"/>
            </a:lvl1pPr>
          </a:lstStyle>
          <a:p>
            <a:fld id="{D40C1DDC-7D39-4A46-8133-72105D441122}" type="datetimeFigureOut">
              <a:rPr kumimoji="1" lang="ja-JP" altLang="en-US" smtClean="0"/>
              <a:t>2026/6/17</a:t>
            </a:fld>
            <a:endParaRPr kumimoji="1" lang="ja-JP" altLang="en-US"/>
          </a:p>
        </p:txBody>
      </p:sp>
      <p:sp>
        <p:nvSpPr>
          <p:cNvPr id="1075" name="フッター プレースホルダー 3"/>
          <p:cNvSpPr>
            <a:spLocks noGrp="1"/>
          </p:cNvSpPr>
          <p:nvPr>
            <p:ph type="ftr" sz="quarter" idx="2"/>
          </p:nvPr>
        </p:nvSpPr>
        <p:spPr>
          <a:xfrm>
            <a:off x="2" y="9440647"/>
            <a:ext cx="2949786" cy="496967"/>
          </a:xfrm>
          <a:prstGeom prst="rect">
            <a:avLst/>
          </a:prstGeom>
        </p:spPr>
        <p:txBody>
          <a:bodyPr vert="horz" lIns="91431" tIns="45715" rIns="91431" bIns="45715" rtlCol="0" anchor="b"/>
          <a:lstStyle>
            <a:lvl1pPr algn="l">
              <a:defRPr sz="1200"/>
            </a:lvl1pPr>
          </a:lstStyle>
          <a:p>
            <a:endParaRPr kumimoji="1" lang="ja-JP" altLang="en-US"/>
          </a:p>
        </p:txBody>
      </p:sp>
      <p:sp>
        <p:nvSpPr>
          <p:cNvPr id="1076" name="スライド番号プレースホルダー 4"/>
          <p:cNvSpPr>
            <a:spLocks noGrp="1"/>
          </p:cNvSpPr>
          <p:nvPr>
            <p:ph type="sldNum" sz="quarter" idx="3"/>
          </p:nvPr>
        </p:nvSpPr>
        <p:spPr>
          <a:xfrm>
            <a:off x="3855839" y="9440647"/>
            <a:ext cx="2949786" cy="496967"/>
          </a:xfrm>
          <a:prstGeom prst="rect">
            <a:avLst/>
          </a:prstGeom>
        </p:spPr>
        <p:txBody>
          <a:bodyPr vert="horz" lIns="91431" tIns="45715" rIns="91431" bIns="45715" rtlCol="0" anchor="b"/>
          <a:lstStyle>
            <a:lvl1pPr algn="r">
              <a:defRPr sz="1200"/>
            </a:lvl1pPr>
          </a:lstStyle>
          <a:p>
            <a:fld id="{5BBBA179-73DE-41C4-B016-7119CC21238E}" type="slidenum">
              <a:rPr kumimoji="1" lang="ja-JP" altLang="en-US" smtClean="0"/>
              <a:t>‹#›</a:t>
            </a:fld>
            <a:endParaRPr kumimoji="1" lang="ja-JP" altLang="en-US"/>
          </a:p>
        </p:txBody>
      </p:sp>
    </p:spTree>
    <p:extLst>
      <p:ext uri="{BB962C8B-B14F-4D97-AF65-F5344CB8AC3E}">
        <p14:creationId xmlns:p14="http://schemas.microsoft.com/office/powerpoint/2010/main" val="621556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6" name="ヘッダー プレースホルダー 1"/>
          <p:cNvSpPr>
            <a:spLocks noGrp="1"/>
          </p:cNvSpPr>
          <p:nvPr>
            <p:ph type="hdr" sz="quarter"/>
          </p:nvPr>
        </p:nvSpPr>
        <p:spPr>
          <a:xfrm>
            <a:off x="0" y="1"/>
            <a:ext cx="2949575" cy="498475"/>
          </a:xfrm>
          <a:prstGeom prst="rect">
            <a:avLst/>
          </a:prstGeom>
        </p:spPr>
        <p:txBody>
          <a:bodyPr vert="horz" lIns="91431" tIns="45715" rIns="91431" bIns="45715" rtlCol="0"/>
          <a:lstStyle>
            <a:lvl1pPr algn="l">
              <a:defRPr sz="1200"/>
            </a:lvl1pPr>
          </a:lstStyle>
          <a:p>
            <a:endParaRPr kumimoji="1" lang="ja-JP" altLang="en-US"/>
          </a:p>
        </p:txBody>
      </p:sp>
      <p:sp>
        <p:nvSpPr>
          <p:cNvPr id="1067" name="日付プレースホルダー 2"/>
          <p:cNvSpPr>
            <a:spLocks noGrp="1"/>
          </p:cNvSpPr>
          <p:nvPr>
            <p:ph type="dt" idx="1"/>
          </p:nvPr>
        </p:nvSpPr>
        <p:spPr>
          <a:xfrm>
            <a:off x="3856039" y="1"/>
            <a:ext cx="2949575" cy="498475"/>
          </a:xfrm>
          <a:prstGeom prst="rect">
            <a:avLst/>
          </a:prstGeom>
        </p:spPr>
        <p:txBody>
          <a:bodyPr vert="horz" lIns="91431" tIns="45715" rIns="91431" bIns="45715" rtlCol="0"/>
          <a:lstStyle>
            <a:lvl1pPr algn="r">
              <a:defRPr sz="1200"/>
            </a:lvl1pPr>
          </a:lstStyle>
          <a:p>
            <a:fld id="{EA238381-6D86-4E3B-8F68-6C939AAE012D}" type="datetimeFigureOut">
              <a:rPr kumimoji="1" lang="ja-JP" altLang="en-US" smtClean="0"/>
              <a:t>2026/6/17</a:t>
            </a:fld>
            <a:endParaRPr kumimoji="1" lang="ja-JP" altLang="en-US"/>
          </a:p>
        </p:txBody>
      </p:sp>
      <p:sp>
        <p:nvSpPr>
          <p:cNvPr id="1068"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1069" name="ノート プレースホルダー 4"/>
          <p:cNvSpPr>
            <a:spLocks noGrp="1"/>
          </p:cNvSpPr>
          <p:nvPr>
            <p:ph type="body" sz="quarter" idx="3"/>
          </p:nvPr>
        </p:nvSpPr>
        <p:spPr>
          <a:xfrm>
            <a:off x="681038" y="4783139"/>
            <a:ext cx="5445125" cy="3913187"/>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0" name="フッター プレースホルダー 5"/>
          <p:cNvSpPr>
            <a:spLocks noGrp="1"/>
          </p:cNvSpPr>
          <p:nvPr>
            <p:ph type="ftr" sz="quarter" idx="4"/>
          </p:nvPr>
        </p:nvSpPr>
        <p:spPr>
          <a:xfrm>
            <a:off x="0" y="9440863"/>
            <a:ext cx="2949575" cy="498475"/>
          </a:xfrm>
          <a:prstGeom prst="rect">
            <a:avLst/>
          </a:prstGeom>
        </p:spPr>
        <p:txBody>
          <a:bodyPr vert="horz" lIns="91431" tIns="45715" rIns="91431" bIns="45715" rtlCol="0" anchor="b"/>
          <a:lstStyle>
            <a:lvl1pPr algn="l">
              <a:defRPr sz="1200"/>
            </a:lvl1pPr>
          </a:lstStyle>
          <a:p>
            <a:endParaRPr kumimoji="1" lang="ja-JP" altLang="en-US"/>
          </a:p>
        </p:txBody>
      </p:sp>
      <p:sp>
        <p:nvSpPr>
          <p:cNvPr id="1071" name="スライド番号プレースホルダー 6"/>
          <p:cNvSpPr>
            <a:spLocks noGrp="1"/>
          </p:cNvSpPr>
          <p:nvPr>
            <p:ph type="sldNum" sz="quarter" idx="5"/>
          </p:nvPr>
        </p:nvSpPr>
        <p:spPr>
          <a:xfrm>
            <a:off x="3856039" y="9440863"/>
            <a:ext cx="2949575" cy="498475"/>
          </a:xfrm>
          <a:prstGeom prst="rect">
            <a:avLst/>
          </a:prstGeom>
        </p:spPr>
        <p:txBody>
          <a:bodyPr vert="horz" lIns="91431" tIns="45715" rIns="91431" bIns="45715" rtlCol="0" anchor="b"/>
          <a:lstStyle>
            <a:lvl1pPr algn="r">
              <a:defRPr sz="1200"/>
            </a:lvl1pPr>
          </a:lstStyle>
          <a:p>
            <a:fld id="{555D6A98-545A-4093-9397-2E1648DED15B}" type="slidenum">
              <a:rPr kumimoji="1" lang="ja-JP" altLang="en-US" smtClean="0"/>
              <a:t>‹#›</a:t>
            </a:fld>
            <a:endParaRPr kumimoji="1" lang="ja-JP" altLang="en-US"/>
          </a:p>
        </p:txBody>
      </p:sp>
    </p:spTree>
    <p:extLst>
      <p:ext uri="{BB962C8B-B14F-4D97-AF65-F5344CB8AC3E}">
        <p14:creationId xmlns:p14="http://schemas.microsoft.com/office/powerpoint/2010/main" val="30548743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1" name="スライド イメージ プレースホルダー 1"/>
          <p:cNvSpPr>
            <a:spLocks noGrp="1" noRot="1" noChangeAspect="1"/>
          </p:cNvSpPr>
          <p:nvPr>
            <p:ph type="sldImg"/>
          </p:nvPr>
        </p:nvSpPr>
        <p:spPr/>
      </p:sp>
      <p:sp>
        <p:nvSpPr>
          <p:cNvPr id="1082" name="ノート プレースホルダー 2"/>
          <p:cNvSpPr>
            <a:spLocks noGrp="1"/>
          </p:cNvSpPr>
          <p:nvPr>
            <p:ph type="body" idx="1"/>
          </p:nvPr>
        </p:nvSpPr>
        <p:spPr/>
        <p:txBody>
          <a:bodyPr/>
          <a:lstStyle/>
          <a:p>
            <a:endParaRPr lang="en-US" altLang="ja-JP" dirty="0"/>
          </a:p>
        </p:txBody>
      </p:sp>
      <p:sp>
        <p:nvSpPr>
          <p:cNvPr id="1083" name="スライド番号プレースホルダー 3"/>
          <p:cNvSpPr>
            <a:spLocks noGrp="1"/>
          </p:cNvSpPr>
          <p:nvPr>
            <p:ph type="sldNum" sz="quarter" idx="5"/>
          </p:nvPr>
        </p:nvSpPr>
        <p:spPr/>
        <p:txBody>
          <a:bodyPr/>
          <a:lstStyle/>
          <a:p>
            <a:fld id="{555D6A98-545A-4093-9397-2E1648DED15B}" type="slidenum">
              <a:rPr kumimoji="1" lang="ja-JP" altLang="en-US" smtClean="0"/>
              <a:t>1</a:t>
            </a:fld>
            <a:endParaRPr kumimoji="1" lang="ja-JP" altLang="en-US"/>
          </a:p>
        </p:txBody>
      </p:sp>
    </p:spTree>
    <p:extLst>
      <p:ext uri="{BB962C8B-B14F-4D97-AF65-F5344CB8AC3E}">
        <p14:creationId xmlns:p14="http://schemas.microsoft.com/office/powerpoint/2010/main" val="10964851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E19FB-317B-0856-5712-45B2385F6D2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D794324-2178-F0EF-737B-93FB94C66A4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0F9FF6F-622F-3C68-1920-7FABB78D8C34}"/>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60109360-7419-A1B8-7A44-A3085D01A826}"/>
              </a:ext>
            </a:extLst>
          </p:cNvPr>
          <p:cNvSpPr>
            <a:spLocks noGrp="1"/>
          </p:cNvSpPr>
          <p:nvPr>
            <p:ph type="sldNum" sz="quarter" idx="5"/>
          </p:nvPr>
        </p:nvSpPr>
        <p:spPr/>
        <p:txBody>
          <a:bodyPr/>
          <a:lstStyle/>
          <a:p>
            <a:fld id="{B2D7D104-C37D-4CFB-AE72-3B428C1A688F}" type="slidenum">
              <a:rPr kumimoji="1" lang="ja-JP" altLang="en-US" smtClean="0"/>
              <a:t>10</a:t>
            </a:fld>
            <a:endParaRPr kumimoji="1" lang="ja-JP" altLang="en-US"/>
          </a:p>
        </p:txBody>
      </p:sp>
    </p:spTree>
    <p:extLst>
      <p:ext uri="{BB962C8B-B14F-4D97-AF65-F5344CB8AC3E}">
        <p14:creationId xmlns:p14="http://schemas.microsoft.com/office/powerpoint/2010/main" val="2571022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AEF18-03A1-EC16-64FE-34D5AC4E7E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2DCF560-C3F7-89D6-0511-1AF0FA4F86B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DBB2929-829B-8ECF-1906-492E09CE628C}"/>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2B417554-EEB4-9C22-59AE-C9C2DD6EA08F}"/>
              </a:ext>
            </a:extLst>
          </p:cNvPr>
          <p:cNvSpPr>
            <a:spLocks noGrp="1"/>
          </p:cNvSpPr>
          <p:nvPr>
            <p:ph type="sldNum" sz="quarter" idx="5"/>
          </p:nvPr>
        </p:nvSpPr>
        <p:spPr/>
        <p:txBody>
          <a:bodyPr/>
          <a:lstStyle/>
          <a:p>
            <a:fld id="{B2D7D104-C37D-4CFB-AE72-3B428C1A688F}" type="slidenum">
              <a:rPr kumimoji="1" lang="ja-JP" altLang="en-US" smtClean="0"/>
              <a:t>11</a:t>
            </a:fld>
            <a:endParaRPr kumimoji="1" lang="ja-JP" altLang="en-US"/>
          </a:p>
        </p:txBody>
      </p:sp>
    </p:spTree>
    <p:extLst>
      <p:ext uri="{BB962C8B-B14F-4D97-AF65-F5344CB8AC3E}">
        <p14:creationId xmlns:p14="http://schemas.microsoft.com/office/powerpoint/2010/main" val="1137290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61DF8-4899-A529-E111-EB5CD09777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372CC2-9328-873C-0D7F-E3A5100422F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8B9B1E4-CE81-C952-2961-4A878CE293B8}"/>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3EA7A530-2725-E1B0-1CAB-23C0F8F97C10}"/>
              </a:ext>
            </a:extLst>
          </p:cNvPr>
          <p:cNvSpPr>
            <a:spLocks noGrp="1"/>
          </p:cNvSpPr>
          <p:nvPr>
            <p:ph type="sldNum" sz="quarter" idx="5"/>
          </p:nvPr>
        </p:nvSpPr>
        <p:spPr/>
        <p:txBody>
          <a:bodyPr/>
          <a:lstStyle/>
          <a:p>
            <a:fld id="{B2D7D104-C37D-4CFB-AE72-3B428C1A688F}" type="slidenum">
              <a:rPr kumimoji="1" lang="ja-JP" altLang="en-US" smtClean="0"/>
              <a:t>12</a:t>
            </a:fld>
            <a:endParaRPr kumimoji="1" lang="ja-JP" altLang="en-US"/>
          </a:p>
        </p:txBody>
      </p:sp>
    </p:spTree>
    <p:extLst>
      <p:ext uri="{BB962C8B-B14F-4D97-AF65-F5344CB8AC3E}">
        <p14:creationId xmlns:p14="http://schemas.microsoft.com/office/powerpoint/2010/main" val="196424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3653EBC8-A5B2-4F0D-B19B-5F5E7214AADC}" type="slidenum">
              <a:rPr kumimoji="1" lang="ja-JP" altLang="en-US" smtClean="0"/>
              <a:t>2</a:t>
            </a:fld>
            <a:endParaRPr kumimoji="1" lang="ja-JP" altLang="en-US"/>
          </a:p>
        </p:txBody>
      </p:sp>
    </p:spTree>
    <p:extLst>
      <p:ext uri="{BB962C8B-B14F-4D97-AF65-F5344CB8AC3E}">
        <p14:creationId xmlns:p14="http://schemas.microsoft.com/office/powerpoint/2010/main" val="1191743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03386568-A25E-4D72-A6AF-F2631BFA245D}" type="slidenum">
              <a:rPr kumimoji="1" lang="ja-JP" altLang="en-US" smtClean="0"/>
              <a:t>3</a:t>
            </a:fld>
            <a:endParaRPr kumimoji="1" lang="ja-JP" altLang="en-US"/>
          </a:p>
        </p:txBody>
      </p:sp>
    </p:spTree>
    <p:extLst>
      <p:ext uri="{BB962C8B-B14F-4D97-AF65-F5344CB8AC3E}">
        <p14:creationId xmlns:p14="http://schemas.microsoft.com/office/powerpoint/2010/main" val="3617414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defTabSz="914199">
              <a:defRPr/>
            </a:pPr>
            <a:fld id="{03386568-A25E-4D72-A6AF-F2631BFA245D}" type="slidenum">
              <a:rPr lang="ja-JP" altLang="en-US">
                <a:solidFill>
                  <a:prstClr val="black"/>
                </a:solidFill>
                <a:latin typeface="游ゴシック" panose="020F0502020204030204"/>
                <a:ea typeface="游ゴシック" panose="020B0400000000000000" pitchFamily="50" charset="-128"/>
              </a:rPr>
              <a:pPr defTabSz="914199">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899214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defTabSz="914199">
              <a:defRPr/>
            </a:pPr>
            <a:fld id="{03386568-A25E-4D72-A6AF-F2631BFA245D}" type="slidenum">
              <a:rPr lang="ja-JP" altLang="en-US">
                <a:solidFill>
                  <a:prstClr val="black"/>
                </a:solidFill>
                <a:latin typeface="游ゴシック" panose="020F0502020204030204"/>
                <a:ea typeface="游ゴシック" panose="020B0400000000000000" pitchFamily="50" charset="-128"/>
              </a:rPr>
              <a:pPr defTabSz="914199">
                <a:defRPr/>
              </a:pPr>
              <a:t>5</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916828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3653EBC8-A5B2-4F0D-B19B-5F5E7214AADC}" type="slidenum">
              <a:rPr kumimoji="1" lang="ja-JP" altLang="en-US" smtClean="0"/>
              <a:t>6</a:t>
            </a:fld>
            <a:endParaRPr kumimoji="1" lang="ja-JP" altLang="en-US"/>
          </a:p>
        </p:txBody>
      </p:sp>
    </p:spTree>
    <p:extLst>
      <p:ext uri="{BB962C8B-B14F-4D97-AF65-F5344CB8AC3E}">
        <p14:creationId xmlns:p14="http://schemas.microsoft.com/office/powerpoint/2010/main" val="2749946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03386568-A25E-4D72-A6AF-F2631BFA245D}" type="slidenum">
              <a:rPr kumimoji="1" lang="ja-JP" altLang="en-US" smtClean="0"/>
              <a:t>7</a:t>
            </a:fld>
            <a:endParaRPr kumimoji="1" lang="ja-JP" altLang="en-US"/>
          </a:p>
        </p:txBody>
      </p:sp>
    </p:spTree>
    <p:extLst>
      <p:ext uri="{BB962C8B-B14F-4D97-AF65-F5344CB8AC3E}">
        <p14:creationId xmlns:p14="http://schemas.microsoft.com/office/powerpoint/2010/main" val="3486590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03386568-A25E-4D72-A6AF-F2631BFA245D}" type="slidenum">
              <a:rPr kumimoji="1" lang="ja-JP" altLang="en-US" smtClean="0"/>
              <a:t>8</a:t>
            </a:fld>
            <a:endParaRPr kumimoji="1" lang="ja-JP" altLang="en-US"/>
          </a:p>
        </p:txBody>
      </p:sp>
    </p:spTree>
    <p:extLst>
      <p:ext uri="{BB962C8B-B14F-4D97-AF65-F5344CB8AC3E}">
        <p14:creationId xmlns:p14="http://schemas.microsoft.com/office/powerpoint/2010/main" val="3445016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2D7D104-C37D-4CFB-AE72-3B428C1A688F}" type="slidenum">
              <a:rPr kumimoji="1" lang="ja-JP" altLang="en-US" smtClean="0"/>
              <a:t>9</a:t>
            </a:fld>
            <a:endParaRPr kumimoji="1" lang="ja-JP" altLang="en-US"/>
          </a:p>
        </p:txBody>
      </p:sp>
    </p:spTree>
    <p:extLst>
      <p:ext uri="{BB962C8B-B14F-4D97-AF65-F5344CB8AC3E}">
        <p14:creationId xmlns:p14="http://schemas.microsoft.com/office/powerpoint/2010/main" val="37729499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noAutofit/>
          </a:bodyPr>
          <a:lstStyle>
            <a:lvl1pPr>
              <a:defRPr sz="5400" b="1">
                <a:effectLst>
                  <a:outerShdw blurRad="38100" dist="38100" dir="2700000" algn="tl">
                    <a:srgbClr val="000000">
                      <a:alpha val="43137"/>
                    </a:srgbClr>
                  </a:outerShdw>
                </a:effectLst>
              </a:defRPr>
            </a:lvl1pPr>
          </a:lstStyle>
          <a:p>
            <a:r>
              <a:rPr kumimoji="1" lang="ja-JP" altLang="en-US"/>
              <a:t>マスター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36" name="正方形/長方形 6"/>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37" name="グループ化 7"/>
          <p:cNvGrpSpPr/>
          <p:nvPr userDrawn="1"/>
        </p:nvGrpSpPr>
        <p:grpSpPr>
          <a:xfrm>
            <a:off x="-36512" y="332656"/>
            <a:ext cx="2160240" cy="717600"/>
            <a:chOff x="-108760" y="332656"/>
            <a:chExt cx="2160240" cy="717600"/>
          </a:xfrm>
        </p:grpSpPr>
        <p:sp>
          <p:nvSpPr>
            <p:cNvPr id="1038" name="正方形/長方形 8"/>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9" name="正方形/長方形 9"/>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0" name="正方形/長方形 10"/>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1" name="正方形/長方形 11"/>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2" name="正方形/長方形 12"/>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43" name="Group 5"/>
          <p:cNvGrpSpPr>
            <a:grpSpLocks noChangeAspect="1"/>
          </p:cNvGrpSpPr>
          <p:nvPr userDrawn="1"/>
        </p:nvGrpSpPr>
        <p:grpSpPr>
          <a:xfrm>
            <a:off x="251520" y="116632"/>
            <a:ext cx="549284" cy="549284"/>
            <a:chOff x="204" y="164"/>
            <a:chExt cx="346" cy="346"/>
          </a:xfrm>
        </p:grpSpPr>
        <p:sp>
          <p:nvSpPr>
            <p:cNvPr id="1044"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45"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46" name="正方形/長方形 16"/>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7" name="テキスト ボックス 17"/>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Tree>
    <p:extLst>
      <p:ext uri="{BB962C8B-B14F-4D97-AF65-F5344CB8AC3E}">
        <p14:creationId xmlns:p14="http://schemas.microsoft.com/office/powerpoint/2010/main" val="3328299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49" name="日付プレースホルダー 2"/>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50" name="フッター プレースホルダー 3"/>
          <p:cNvSpPr>
            <a:spLocks noGrp="1"/>
          </p:cNvSpPr>
          <p:nvPr>
            <p:ph type="ftr" sz="quarter" idx="11"/>
          </p:nvPr>
        </p:nvSpPr>
        <p:spPr/>
        <p:txBody>
          <a:bodyPr/>
          <a:lstStyle/>
          <a:p>
            <a:endParaRPr kumimoji="1" lang="ja-JP" altLang="en-US"/>
          </a:p>
        </p:txBody>
      </p:sp>
      <p:sp>
        <p:nvSpPr>
          <p:cNvPr id="1051" name="スライド番号プレースホルダー 4"/>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52" name="正方形/長方形 5"/>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53" name="グループ化 6"/>
          <p:cNvGrpSpPr/>
          <p:nvPr userDrawn="1"/>
        </p:nvGrpSpPr>
        <p:grpSpPr>
          <a:xfrm>
            <a:off x="-36512" y="332656"/>
            <a:ext cx="2160240" cy="717600"/>
            <a:chOff x="-108760" y="332656"/>
            <a:chExt cx="2160240" cy="717600"/>
          </a:xfrm>
        </p:grpSpPr>
        <p:sp>
          <p:nvSpPr>
            <p:cNvPr id="1054" name="正方形/長方形 7"/>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正方形/長方形 8"/>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6" name="正方形/長方形 9"/>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7" name="正方形/長方形 10"/>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8" name="正方形/長方形 11"/>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59" name="Group 5"/>
          <p:cNvGrpSpPr>
            <a:grpSpLocks noChangeAspect="1"/>
          </p:cNvGrpSpPr>
          <p:nvPr userDrawn="1"/>
        </p:nvGrpSpPr>
        <p:grpSpPr>
          <a:xfrm>
            <a:off x="251520" y="116632"/>
            <a:ext cx="549284" cy="549284"/>
            <a:chOff x="204" y="164"/>
            <a:chExt cx="346" cy="346"/>
          </a:xfrm>
        </p:grpSpPr>
        <p:sp>
          <p:nvSpPr>
            <p:cNvPr id="1060"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61"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62" name="正方形/長方形 15"/>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3" name="テキスト ボックス 16"/>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
        <p:nvSpPr>
          <p:cNvPr id="1064"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5841901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41CEE-3D73-4467-99F7-5B385E89D688}" type="datetimeFigureOut">
              <a:rPr kumimoji="1" lang="ja-JP" altLang="en-US" smtClean="0"/>
              <a:t>2026/6/17</a:t>
            </a:fld>
            <a:endParaRPr kumimoji="1" lang="ja-JP" altLang="en-US"/>
          </a:p>
        </p:txBody>
      </p:sp>
      <p:sp>
        <p:nvSpPr>
          <p:cNvPr id="1028"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4FC4F-2846-4FE1-90FA-DDF13E709B83}" type="slidenum">
              <a:rPr kumimoji="1" lang="ja-JP" altLang="en-US" smtClean="0"/>
              <a:t>‹#›</a:t>
            </a:fld>
            <a:endParaRPr kumimoji="1" lang="ja-JP" altLang="en-US"/>
          </a:p>
        </p:txBody>
      </p:sp>
    </p:spTree>
    <p:extLst>
      <p:ext uri="{BB962C8B-B14F-4D97-AF65-F5344CB8AC3E}">
        <p14:creationId xmlns:p14="http://schemas.microsoft.com/office/powerpoint/2010/main" val="37100179"/>
      </p:ext>
    </p:extLst>
  </p:cSld>
  <p:clrMap bg1="lt1" tx1="dk1" bg2="lt2" tx2="dk2" accent1="accent1" accent2="accent2" accent3="accent3" accent4="accent4" accent5="accent5" accent6="accent6" hlink="hlink" folHlink="folHlink"/>
  <p:sldLayoutIdLst>
    <p:sldLayoutId id="2147483649" r:id="rId1"/>
    <p:sldLayoutId id="2147483654"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jeed.go.jp/disability/supporter/seminar/kisoteki.html#nitte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0" y="692696"/>
            <a:ext cx="8229600" cy="1143000"/>
          </a:xfrm>
        </p:spPr>
        <p:txBody>
          <a:bodyPr>
            <a:noAutofit/>
          </a:bodyPr>
          <a:lstStyle/>
          <a:p>
            <a:r>
              <a:rPr kumimoji="1" lang="ja-JP" altLang="en-US" sz="2600" dirty="0"/>
              <a:t>　</a:t>
            </a:r>
            <a:r>
              <a:rPr lang="ja-JP" altLang="en-US" sz="2600" dirty="0"/>
              <a:t>就労移行支援・就労定着支援にて配置される</a:t>
            </a:r>
            <a:br>
              <a:rPr lang="en-US" altLang="ja-JP" sz="2600"/>
            </a:br>
            <a:r>
              <a:rPr lang="ja-JP" altLang="en-US" sz="2600"/>
              <a:t>就労</a:t>
            </a:r>
            <a:r>
              <a:rPr lang="ja-JP" altLang="en-US" sz="2600" dirty="0"/>
              <a:t>支援員等の経過措置</a:t>
            </a:r>
            <a:endParaRPr kumimoji="1" lang="ja-JP" altLang="en-US" sz="2600" dirty="0"/>
          </a:p>
        </p:txBody>
      </p:sp>
      <p:sp>
        <p:nvSpPr>
          <p:cNvPr id="1079" name="タイトル 1"/>
          <p:cNvSpPr txBox="1"/>
          <p:nvPr/>
        </p:nvSpPr>
        <p:spPr>
          <a:xfrm>
            <a:off x="441544" y="2060848"/>
            <a:ext cx="8686800" cy="374441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t>　令和 </a:t>
            </a:r>
            <a:r>
              <a:rPr lang="en-US" altLang="ja-JP" sz="1800" dirty="0"/>
              <a:t>6 </a:t>
            </a:r>
            <a:r>
              <a:rPr lang="ja-JP" altLang="en-US" sz="1800" dirty="0"/>
              <a:t>年度報酬改定で、就労支援員・就労定着支援員を配置する場合「基礎的研修」の受講が必須となりました。（</a:t>
            </a:r>
            <a:r>
              <a:rPr lang="en-US" altLang="ja-JP" sz="1800" dirty="0"/>
              <a:t>※</a:t>
            </a:r>
            <a:r>
              <a:rPr lang="ja-JP" altLang="en-US" sz="1800" dirty="0"/>
              <a:t>経過措置により令和 </a:t>
            </a:r>
            <a:r>
              <a:rPr lang="en-US" altLang="ja-JP" sz="1800" dirty="0"/>
              <a:t>10 </a:t>
            </a:r>
            <a:r>
              <a:rPr lang="ja-JP" altLang="en-US" sz="1800" dirty="0"/>
              <a:t>年</a:t>
            </a:r>
            <a:endParaRPr lang="en-US" altLang="ja-JP" sz="1800" dirty="0"/>
          </a:p>
          <a:p>
            <a:pPr algn="l"/>
            <a:r>
              <a:rPr lang="ja-JP" altLang="en-US" sz="1800" dirty="0"/>
              <a:t> </a:t>
            </a:r>
            <a:r>
              <a:rPr lang="en-US" altLang="ja-JP" sz="1800" dirty="0"/>
              <a:t>3 </a:t>
            </a:r>
            <a:r>
              <a:rPr lang="ja-JP" altLang="en-US" sz="1800" dirty="0"/>
              <a:t>月</a:t>
            </a:r>
            <a:r>
              <a:rPr lang="en-US" altLang="ja-JP" sz="1800" dirty="0"/>
              <a:t>31 </a:t>
            </a:r>
            <a:r>
              <a:rPr lang="ja-JP" altLang="en-US" sz="1800" dirty="0"/>
              <a:t>日までは基礎的研修を受講しなくても同職員として従事可能）</a:t>
            </a:r>
            <a:endParaRPr lang="en-US" altLang="ja-JP" sz="1800" dirty="0"/>
          </a:p>
          <a:p>
            <a:pPr algn="l"/>
            <a:endParaRPr lang="ja-JP" altLang="en-US" sz="1800" dirty="0"/>
          </a:p>
          <a:p>
            <a:pPr algn="l"/>
            <a:r>
              <a:rPr lang="ja-JP" altLang="en-US" sz="1800" dirty="0"/>
              <a:t>　このため、</a:t>
            </a:r>
            <a:r>
              <a:rPr lang="ja-JP" altLang="en-US" sz="1800" b="1" dirty="0"/>
              <a:t>令和 </a:t>
            </a:r>
            <a:r>
              <a:rPr lang="en-US" altLang="ja-JP" sz="1800" b="1" dirty="0"/>
              <a:t>10 </a:t>
            </a:r>
            <a:r>
              <a:rPr lang="ja-JP" altLang="en-US" sz="1800" b="1" dirty="0"/>
              <a:t>年度以降、就労支援員・就労定着支援員として従事される方については令和 </a:t>
            </a:r>
            <a:r>
              <a:rPr lang="en-US" altLang="ja-JP" sz="1800" b="1" dirty="0"/>
              <a:t>9 </a:t>
            </a:r>
            <a:r>
              <a:rPr lang="ja-JP" altLang="en-US" sz="1800" b="1" dirty="0"/>
              <a:t>年度末までに「基礎的研修」を受講いただく必要がありますのでお早目の受講をご検討ください。</a:t>
            </a:r>
            <a:endParaRPr lang="en-US" altLang="ja-JP" sz="1800" b="1" dirty="0"/>
          </a:p>
          <a:p>
            <a:pPr algn="l"/>
            <a:endParaRPr lang="ja-JP" altLang="en-US" sz="1800" b="1" dirty="0"/>
          </a:p>
          <a:p>
            <a:pPr algn="l"/>
            <a:r>
              <a:rPr lang="ja-JP" altLang="en-US" sz="1800" dirty="0"/>
              <a:t>なお、研修の詳細については </a:t>
            </a:r>
            <a:r>
              <a:rPr lang="en-US" altLang="ja-JP" sz="1800" dirty="0"/>
              <a:t>JEED </a:t>
            </a:r>
            <a:r>
              <a:rPr lang="ja-JP" altLang="en-US" sz="1800" dirty="0"/>
              <a:t>など各実施機関へお問い合わせ願います。</a:t>
            </a:r>
            <a:endParaRPr lang="en-US" altLang="ja-JP" sz="1800" dirty="0"/>
          </a:p>
          <a:p>
            <a:pPr algn="l"/>
            <a:endParaRPr lang="en-US" altLang="ja-JP" sz="1800" dirty="0"/>
          </a:p>
          <a:p>
            <a:pPr algn="l"/>
            <a:r>
              <a:rPr lang="ja-JP" altLang="en-US" sz="1800" dirty="0"/>
              <a:t>参考：</a:t>
            </a:r>
            <a:r>
              <a:rPr lang="en-US" altLang="ja-JP" sz="1800" dirty="0">
                <a:hlinkClick r:id="rId3"/>
              </a:rPr>
              <a:t>https://www.jeed.go.jp/disability/supporter/seminar/kisoteki.html#nittei</a:t>
            </a:r>
            <a:endParaRPr lang="en-US" altLang="ja-JP" sz="1800" dirty="0"/>
          </a:p>
          <a:p>
            <a:pPr algn="l"/>
            <a:endParaRPr lang="ja-JP" altLang="en-US" sz="1800" dirty="0"/>
          </a:p>
          <a:p>
            <a:pPr algn="l"/>
            <a:endParaRPr lang="en-US" altLang="ja-JP" sz="1400" dirty="0">
              <a:latin typeface="+mn-ea"/>
              <a:ea typeface="+mn-ea"/>
            </a:endParaRPr>
          </a:p>
        </p:txBody>
      </p:sp>
    </p:spTree>
    <p:extLst>
      <p:ext uri="{BB962C8B-B14F-4D97-AF65-F5344CB8AC3E}">
        <p14:creationId xmlns:p14="http://schemas.microsoft.com/office/powerpoint/2010/main" val="1168012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23C35-8155-D00F-816F-EDD1C14A70A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A6C9271-F080-E0A2-72EA-D8E26B514A49}"/>
              </a:ext>
            </a:extLst>
          </p:cNvPr>
          <p:cNvSpPr>
            <a:spLocks noGrp="1"/>
          </p:cNvSpPr>
          <p:nvPr>
            <p:ph type="ctrTitle"/>
          </p:nvPr>
        </p:nvSpPr>
        <p:spPr>
          <a:xfrm>
            <a:off x="395536" y="307811"/>
            <a:ext cx="8024815" cy="785046"/>
          </a:xfrm>
        </p:spPr>
        <p:txBody>
          <a:bodyPr/>
          <a:lstStyle/>
          <a:p>
            <a:r>
              <a:rPr kumimoji="1" lang="ja-JP" altLang="en-US" sz="3200" b="0" dirty="0">
                <a:effectLst/>
              </a:rPr>
              <a:t>就労系サービスの在宅利用について</a:t>
            </a:r>
          </a:p>
        </p:txBody>
      </p:sp>
      <p:sp>
        <p:nvSpPr>
          <p:cNvPr id="4" name="テキスト ボックス 3">
            <a:extLst>
              <a:ext uri="{FF2B5EF4-FFF2-40B4-BE49-F238E27FC236}">
                <a16:creationId xmlns:a16="http://schemas.microsoft.com/office/drawing/2014/main" id="{7C888625-389B-6810-751B-457C820BC6F6}"/>
              </a:ext>
            </a:extLst>
          </p:cNvPr>
          <p:cNvSpPr txBox="1"/>
          <p:nvPr/>
        </p:nvSpPr>
        <p:spPr>
          <a:xfrm>
            <a:off x="395536" y="1772816"/>
            <a:ext cx="8069345" cy="4431983"/>
          </a:xfrm>
          <a:prstGeom prst="rect">
            <a:avLst/>
          </a:prstGeom>
          <a:noFill/>
        </p:spPr>
        <p:txBody>
          <a:bodyPr wrap="square" rtlCol="0">
            <a:spAutoFit/>
          </a:bodyPr>
          <a:lstStyle/>
          <a:p>
            <a:pPr marL="179705" marR="178435" algn="l">
              <a:spcBef>
                <a:spcPts val="600"/>
              </a:spcBef>
              <a:spcAft>
                <a:spcPts val="600"/>
              </a:spcAft>
            </a:pPr>
            <a:r>
              <a:rPr lang="en-US" altLang="ja-JP" sz="2200" kern="100" dirty="0">
                <a:latin typeface="+mn-ea"/>
                <a:cs typeface="Times New Roman" panose="02020603050405020304" pitchFamily="18" charset="0"/>
              </a:rPr>
              <a:t>(1)</a:t>
            </a:r>
            <a:r>
              <a:rPr lang="ja-JP" altLang="en-US" sz="2200" kern="100" dirty="0">
                <a:latin typeface="+mn-ea"/>
                <a:cs typeface="Times New Roman" panose="02020603050405020304" pitchFamily="18" charset="0"/>
              </a:rPr>
              <a:t> </a:t>
            </a:r>
            <a:r>
              <a:rPr lang="ja-JP" altLang="en-US" sz="2200" b="1" u="sng" kern="100" dirty="0">
                <a:latin typeface="+mn-ea"/>
                <a:cs typeface="Times New Roman" panose="02020603050405020304" pitchFamily="18" charset="0"/>
              </a:rPr>
              <a:t>運営規程</a:t>
            </a:r>
            <a:r>
              <a:rPr lang="ja-JP" altLang="en-US" sz="2200" kern="100" dirty="0">
                <a:latin typeface="+mn-ea"/>
                <a:cs typeface="Times New Roman" panose="02020603050405020304" pitchFamily="18" charset="0"/>
              </a:rPr>
              <a:t>において、在宅で実施する</a:t>
            </a:r>
            <a:r>
              <a:rPr lang="ja-JP" altLang="en-US" sz="2200" b="1" u="sng" kern="100" dirty="0">
                <a:latin typeface="+mn-ea"/>
                <a:cs typeface="Times New Roman" panose="02020603050405020304" pitchFamily="18" charset="0"/>
              </a:rPr>
              <a:t>訓練内容及び支援内容 　　　を明記</a:t>
            </a:r>
            <a:r>
              <a:rPr lang="ja-JP" altLang="en-US" sz="2200" kern="100" dirty="0">
                <a:latin typeface="+mn-ea"/>
                <a:cs typeface="Times New Roman" panose="02020603050405020304" pitchFamily="18" charset="0"/>
              </a:rPr>
              <a:t>しておく。</a:t>
            </a:r>
            <a:endParaRPr lang="en-US" altLang="ja-JP" sz="2200" kern="100" dirty="0">
              <a:latin typeface="+mn-ea"/>
              <a:cs typeface="Times New Roman" panose="02020603050405020304" pitchFamily="18" charset="0"/>
            </a:endParaRPr>
          </a:p>
          <a:p>
            <a:pPr marL="179705" marR="178435" algn="l">
              <a:spcBef>
                <a:spcPts val="600"/>
              </a:spcBef>
              <a:spcAft>
                <a:spcPts val="600"/>
              </a:spcAft>
            </a:pPr>
            <a:r>
              <a:rPr lang="en-US" altLang="ja-JP" sz="2200" kern="100" dirty="0">
                <a:latin typeface="+mn-ea"/>
                <a:cs typeface="Times New Roman" panose="02020603050405020304" pitchFamily="18" charset="0"/>
              </a:rPr>
              <a:t>(2)</a:t>
            </a:r>
            <a:r>
              <a:rPr lang="ja-JP" altLang="en-US" sz="2200" kern="100" dirty="0">
                <a:latin typeface="+mn-ea"/>
                <a:cs typeface="Times New Roman" panose="02020603050405020304" pitchFamily="18" charset="0"/>
              </a:rPr>
              <a:t> 指定権者から求められた場合には、実施した</a:t>
            </a:r>
            <a:r>
              <a:rPr lang="ja-JP" altLang="en-US" sz="2200" b="1" u="sng" kern="100" dirty="0">
                <a:latin typeface="+mn-ea"/>
                <a:cs typeface="Times New Roman" panose="02020603050405020304" pitchFamily="18" charset="0"/>
              </a:rPr>
              <a:t>訓練及び支援の内容並びにその状況を提出できる</a:t>
            </a:r>
            <a:r>
              <a:rPr lang="ja-JP" altLang="en-US" sz="2200" kern="100" dirty="0">
                <a:latin typeface="+mn-ea"/>
                <a:cs typeface="Times New Roman" panose="02020603050405020304" pitchFamily="18" charset="0"/>
              </a:rPr>
              <a:t>ようにしておく。</a:t>
            </a:r>
            <a:endParaRPr lang="en-US" altLang="ja-JP" sz="2200" kern="100" dirty="0">
              <a:latin typeface="+mn-ea"/>
              <a:cs typeface="Times New Roman" panose="02020603050405020304" pitchFamily="18" charset="0"/>
            </a:endParaRPr>
          </a:p>
          <a:p>
            <a:pPr marL="179705" marR="178435" algn="l">
              <a:spcBef>
                <a:spcPts val="600"/>
              </a:spcBef>
              <a:spcAft>
                <a:spcPts val="600"/>
              </a:spcAft>
            </a:pPr>
            <a:r>
              <a:rPr lang="en-US" altLang="ja-JP" sz="2200" kern="100" dirty="0">
                <a:latin typeface="+mn-ea"/>
                <a:cs typeface="Times New Roman" panose="02020603050405020304" pitchFamily="18" charset="0"/>
              </a:rPr>
              <a:t>(3)</a:t>
            </a:r>
            <a:r>
              <a:rPr lang="ja-JP" altLang="en-US" sz="2200" kern="100" dirty="0">
                <a:latin typeface="+mn-ea"/>
                <a:cs typeface="Times New Roman" panose="02020603050405020304" pitchFamily="18" charset="0"/>
              </a:rPr>
              <a:t> 就労の機会を提供するとともに、生産活動その他の活動の機会の提供を通じて、その</a:t>
            </a:r>
            <a:r>
              <a:rPr lang="ja-JP" altLang="en-US" sz="2200" b="1" u="sng" kern="100" dirty="0">
                <a:latin typeface="+mn-ea"/>
                <a:cs typeface="Times New Roman" panose="02020603050405020304" pitchFamily="18" charset="0"/>
              </a:rPr>
              <a:t>知識及び能力の向上のために必要な訓練その他必要な支援</a:t>
            </a:r>
            <a:r>
              <a:rPr lang="ja-JP" altLang="en-US" sz="2200" kern="100" dirty="0">
                <a:latin typeface="+mn-ea"/>
                <a:cs typeface="Times New Roman" panose="02020603050405020304" pitchFamily="18" charset="0"/>
              </a:rPr>
              <a:t>が行われている。また、常に在宅利用者が行う</a:t>
            </a:r>
            <a:r>
              <a:rPr lang="ja-JP" altLang="en-US" sz="2200" b="1" u="sng" kern="100" dirty="0">
                <a:latin typeface="+mn-ea"/>
                <a:cs typeface="Times New Roman" panose="02020603050405020304" pitchFamily="18" charset="0"/>
              </a:rPr>
              <a:t>作業活動、訓練等のメニューが確保</a:t>
            </a:r>
            <a:r>
              <a:rPr lang="ja-JP" altLang="en-US" sz="2200" kern="100" dirty="0">
                <a:latin typeface="+mn-ea"/>
                <a:cs typeface="Times New Roman" panose="02020603050405020304" pitchFamily="18" charset="0"/>
              </a:rPr>
              <a:t>されている。</a:t>
            </a:r>
            <a:endParaRPr lang="en-US" altLang="ja-JP" sz="2200" kern="100" dirty="0">
              <a:latin typeface="+mn-ea"/>
              <a:cs typeface="Times New Roman" panose="02020603050405020304" pitchFamily="18" charset="0"/>
            </a:endParaRPr>
          </a:p>
          <a:p>
            <a:pPr marL="179705" marR="178435" algn="l">
              <a:spcBef>
                <a:spcPts val="600"/>
              </a:spcBef>
              <a:spcAft>
                <a:spcPts val="600"/>
              </a:spcAft>
            </a:pPr>
            <a:r>
              <a:rPr lang="en-US" altLang="ja-JP" sz="2200" kern="100" dirty="0">
                <a:latin typeface="+mn-ea"/>
                <a:cs typeface="Times New Roman" panose="02020603050405020304" pitchFamily="18" charset="0"/>
              </a:rPr>
              <a:t>(4)</a:t>
            </a:r>
            <a:r>
              <a:rPr lang="ja-JP" altLang="en-US" sz="2200" kern="100" dirty="0">
                <a:latin typeface="+mn-ea"/>
                <a:cs typeface="Times New Roman" panose="02020603050405020304" pitchFamily="18" charset="0"/>
              </a:rPr>
              <a:t> </a:t>
            </a:r>
            <a:r>
              <a:rPr lang="ja-JP" altLang="en-US" sz="2200" b="1" u="sng" kern="100" dirty="0">
                <a:latin typeface="+mn-ea"/>
                <a:cs typeface="Times New Roman" panose="02020603050405020304" pitchFamily="18" charset="0"/>
              </a:rPr>
              <a:t>１日２回</a:t>
            </a:r>
            <a:r>
              <a:rPr lang="ja-JP" altLang="en-US" sz="2200" kern="100" dirty="0">
                <a:latin typeface="+mn-ea"/>
                <a:cs typeface="Times New Roman" panose="02020603050405020304" pitchFamily="18" charset="0"/>
              </a:rPr>
              <a:t>は、</a:t>
            </a:r>
            <a:r>
              <a:rPr lang="ja-JP" altLang="en-US" sz="2200" b="1" u="sng" kern="100" dirty="0">
                <a:latin typeface="+mn-ea"/>
                <a:cs typeface="Times New Roman" panose="02020603050405020304" pitchFamily="18" charset="0"/>
              </a:rPr>
              <a:t>連絡、助言または進捗状況の確認等の支援</a:t>
            </a:r>
            <a:r>
              <a:rPr lang="ja-JP" altLang="en-US" sz="2200" kern="100" dirty="0">
                <a:latin typeface="+mn-ea"/>
                <a:cs typeface="Times New Roman" panose="02020603050405020304" pitchFamily="18" charset="0"/>
              </a:rPr>
              <a:t>が行われ、</a:t>
            </a:r>
            <a:r>
              <a:rPr lang="ja-JP" altLang="en-US" sz="2200" b="1" u="sng" kern="100" dirty="0">
                <a:latin typeface="+mn-ea"/>
                <a:cs typeface="Times New Roman" panose="02020603050405020304" pitchFamily="18" charset="0"/>
              </a:rPr>
              <a:t>日報が作成</a:t>
            </a:r>
            <a:r>
              <a:rPr lang="ja-JP" altLang="en-US" sz="2200" kern="100" dirty="0">
                <a:latin typeface="+mn-ea"/>
                <a:cs typeface="Times New Roman" panose="02020603050405020304" pitchFamily="18" charset="0"/>
              </a:rPr>
              <a:t>されている。</a:t>
            </a:r>
            <a:endParaRPr lang="en-US" altLang="ja-JP" sz="2200" kern="100" dirty="0">
              <a:latin typeface="+mn-ea"/>
              <a:cs typeface="Times New Roman" panose="02020603050405020304" pitchFamily="18" charset="0"/>
            </a:endParaRPr>
          </a:p>
          <a:p>
            <a:pPr marL="179705" marR="178435" algn="l">
              <a:spcBef>
                <a:spcPts val="600"/>
              </a:spcBef>
              <a:spcAft>
                <a:spcPts val="600"/>
              </a:spcAft>
            </a:pPr>
            <a:endParaRPr lang="en-US" altLang="ja-JP" sz="2200" kern="100" dirty="0">
              <a:latin typeface="+mn-ea"/>
              <a:cs typeface="Times New Roman" panose="02020603050405020304" pitchFamily="18" charset="0"/>
            </a:endParaRPr>
          </a:p>
        </p:txBody>
      </p:sp>
      <p:sp>
        <p:nvSpPr>
          <p:cNvPr id="8" name="タイトル 1">
            <a:extLst>
              <a:ext uri="{FF2B5EF4-FFF2-40B4-BE49-F238E27FC236}">
                <a16:creationId xmlns:a16="http://schemas.microsoft.com/office/drawing/2014/main" id="{09CCB05A-F07C-EBA7-6D41-A6B735B293D4}"/>
              </a:ext>
            </a:extLst>
          </p:cNvPr>
          <p:cNvSpPr txBox="1">
            <a:spLocks/>
          </p:cNvSpPr>
          <p:nvPr/>
        </p:nvSpPr>
        <p:spPr>
          <a:xfrm>
            <a:off x="179512" y="1092857"/>
            <a:ext cx="7788885" cy="78504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5400" b="1" kern="1200">
                <a:solidFill>
                  <a:schemeClr val="tx1"/>
                </a:solidFill>
                <a:effectLst>
                  <a:outerShdw blurRad="38100" dist="38100" dir="2700000" algn="tl">
                    <a:srgbClr val="000000">
                      <a:alpha val="43137"/>
                    </a:srgbClr>
                  </a:outerShdw>
                </a:effectLst>
                <a:latin typeface="+mj-lt"/>
                <a:ea typeface="+mj-ea"/>
                <a:cs typeface="+mj-cs"/>
              </a:defRPr>
            </a:lvl1pPr>
          </a:lstStyle>
          <a:p>
            <a:r>
              <a:rPr lang="en-US" altLang="ja-JP" sz="2400" b="0" dirty="0">
                <a:effectLst/>
              </a:rPr>
              <a:t>〈</a:t>
            </a:r>
            <a:r>
              <a:rPr lang="ja-JP" altLang="en-US" sz="2400" b="0" dirty="0">
                <a:effectLst/>
              </a:rPr>
              <a:t>在宅でのサービス提供を行う事業所の報酬算定要件</a:t>
            </a:r>
            <a:r>
              <a:rPr lang="en-US" altLang="ja-JP" sz="2400" b="0" dirty="0">
                <a:effectLst/>
              </a:rPr>
              <a:t>〉</a:t>
            </a:r>
            <a:endParaRPr lang="ja-JP" altLang="en-US" sz="2400" b="0" dirty="0">
              <a:effectLst/>
            </a:endParaRPr>
          </a:p>
        </p:txBody>
      </p:sp>
      <p:sp>
        <p:nvSpPr>
          <p:cNvPr id="5" name="テキスト ボックス 4">
            <a:extLst>
              <a:ext uri="{FF2B5EF4-FFF2-40B4-BE49-F238E27FC236}">
                <a16:creationId xmlns:a16="http://schemas.microsoft.com/office/drawing/2014/main" id="{2063B33D-ED4F-44B0-EE16-0CD37CAC430E}"/>
              </a:ext>
            </a:extLst>
          </p:cNvPr>
          <p:cNvSpPr txBox="1"/>
          <p:nvPr/>
        </p:nvSpPr>
        <p:spPr>
          <a:xfrm>
            <a:off x="720526" y="5681579"/>
            <a:ext cx="7699824" cy="523220"/>
          </a:xfrm>
          <a:prstGeom prst="rect">
            <a:avLst/>
          </a:prstGeom>
          <a:noFill/>
        </p:spPr>
        <p:txBody>
          <a:bodyPr wrap="square" rtlCol="0">
            <a:spAutoFit/>
          </a:bodyPr>
          <a:lstStyle/>
          <a:p>
            <a:r>
              <a:rPr lang="en-US" altLang="ja-JP" sz="1400" dirty="0"/>
              <a:t>※ </a:t>
            </a:r>
            <a:r>
              <a:rPr lang="ja-JP" altLang="en-US" sz="1400" dirty="0"/>
              <a:t>「就労移行支援事業、就労継続支援事業（</a:t>
            </a:r>
            <a:r>
              <a:rPr lang="en-US" altLang="ja-JP" sz="1400" dirty="0"/>
              <a:t>A</a:t>
            </a:r>
            <a:r>
              <a:rPr lang="ja-JP" altLang="en-US" sz="1400" dirty="0"/>
              <a:t>型、</a:t>
            </a:r>
            <a:r>
              <a:rPr lang="en-US" altLang="ja-JP" sz="1400" dirty="0"/>
              <a:t>B</a:t>
            </a:r>
            <a:r>
              <a:rPr lang="ja-JP" altLang="en-US" sz="1400" dirty="0"/>
              <a:t>型）における留意事項について」（平成</a:t>
            </a:r>
            <a:r>
              <a:rPr lang="en-US" altLang="ja-JP" sz="1400" dirty="0"/>
              <a:t>19</a:t>
            </a:r>
            <a:r>
              <a:rPr lang="ja-JP" altLang="en-US" sz="1400" dirty="0"/>
              <a:t>年</a:t>
            </a:r>
            <a:r>
              <a:rPr lang="en-US" altLang="ja-JP" sz="1400" dirty="0"/>
              <a:t>4</a:t>
            </a:r>
            <a:r>
              <a:rPr lang="ja-JP" altLang="en-US" sz="1400" dirty="0"/>
              <a:t>月</a:t>
            </a:r>
            <a:r>
              <a:rPr lang="en-US" altLang="ja-JP" sz="1400" dirty="0"/>
              <a:t>2</a:t>
            </a:r>
            <a:r>
              <a:rPr lang="ja-JP" altLang="en-US" sz="1400" dirty="0"/>
              <a:t>日障障発第</a:t>
            </a:r>
            <a:r>
              <a:rPr lang="en-US" altLang="ja-JP" sz="1400" dirty="0"/>
              <a:t>042001</a:t>
            </a:r>
            <a:r>
              <a:rPr lang="ja-JP" altLang="en-US" sz="1400" dirty="0"/>
              <a:t>号厚生労働省・援護局障害保健福祉部障害福祉課長通知）参照。</a:t>
            </a:r>
            <a:endParaRPr lang="en-US" altLang="ja-JP" sz="1400" dirty="0">
              <a:solidFill>
                <a:srgbClr val="FF0000"/>
              </a:solidFill>
            </a:endParaRPr>
          </a:p>
        </p:txBody>
      </p:sp>
    </p:spTree>
    <p:extLst>
      <p:ext uri="{BB962C8B-B14F-4D97-AF65-F5344CB8AC3E}">
        <p14:creationId xmlns:p14="http://schemas.microsoft.com/office/powerpoint/2010/main" val="195650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D3D58-8A29-A3E5-F99C-334BE2B5255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4692135-9278-F100-1BB5-DAA9B3FD9820}"/>
              </a:ext>
            </a:extLst>
          </p:cNvPr>
          <p:cNvSpPr>
            <a:spLocks noGrp="1"/>
          </p:cNvSpPr>
          <p:nvPr>
            <p:ph type="ctrTitle"/>
          </p:nvPr>
        </p:nvSpPr>
        <p:spPr>
          <a:xfrm>
            <a:off x="395536" y="260648"/>
            <a:ext cx="8024815" cy="785046"/>
          </a:xfrm>
        </p:spPr>
        <p:txBody>
          <a:bodyPr/>
          <a:lstStyle/>
          <a:p>
            <a:r>
              <a:rPr kumimoji="1" lang="ja-JP" altLang="en-US" sz="3200" b="0" dirty="0">
                <a:effectLst/>
              </a:rPr>
              <a:t>就労系サービスの在宅利用について</a:t>
            </a:r>
          </a:p>
        </p:txBody>
      </p:sp>
      <p:sp>
        <p:nvSpPr>
          <p:cNvPr id="4" name="テキスト ボックス 3">
            <a:extLst>
              <a:ext uri="{FF2B5EF4-FFF2-40B4-BE49-F238E27FC236}">
                <a16:creationId xmlns:a16="http://schemas.microsoft.com/office/drawing/2014/main" id="{53143DFE-DBFC-63B3-BBE3-13466B8E5375}"/>
              </a:ext>
            </a:extLst>
          </p:cNvPr>
          <p:cNvSpPr txBox="1"/>
          <p:nvPr/>
        </p:nvSpPr>
        <p:spPr>
          <a:xfrm>
            <a:off x="395536" y="1500479"/>
            <a:ext cx="8069345" cy="4924425"/>
          </a:xfrm>
          <a:prstGeom prst="rect">
            <a:avLst/>
          </a:prstGeom>
          <a:noFill/>
        </p:spPr>
        <p:txBody>
          <a:bodyPr wrap="square" rtlCol="0">
            <a:spAutoFit/>
          </a:bodyPr>
          <a:lstStyle/>
          <a:p>
            <a:pPr marL="179705" marR="178435" algn="l">
              <a:spcBef>
                <a:spcPts val="600"/>
              </a:spcBef>
              <a:spcAft>
                <a:spcPts val="600"/>
              </a:spcAft>
            </a:pPr>
            <a:r>
              <a:rPr lang="en-US" altLang="ja-JP" sz="2200" kern="100" dirty="0">
                <a:latin typeface="+mn-ea"/>
                <a:cs typeface="Times New Roman" panose="02020603050405020304" pitchFamily="18" charset="0"/>
              </a:rPr>
              <a:t>(5)</a:t>
            </a:r>
            <a:r>
              <a:rPr lang="ja-JP" altLang="en-US" sz="2200" kern="100" dirty="0">
                <a:latin typeface="+mn-ea"/>
                <a:cs typeface="Times New Roman" panose="02020603050405020304" pitchFamily="18" charset="0"/>
              </a:rPr>
              <a:t> 在宅利用者が作業活動、訓練等を行う上で疑義が生じた際の照会等に対し、</a:t>
            </a:r>
            <a:r>
              <a:rPr lang="ja-JP" altLang="en-US" sz="2200" b="1" u="sng" kern="100" dirty="0">
                <a:latin typeface="+mn-ea"/>
                <a:cs typeface="Times New Roman" panose="02020603050405020304" pitchFamily="18" charset="0"/>
              </a:rPr>
              <a:t>随時、訪問や連絡による必要な支援ができる</a:t>
            </a:r>
            <a:r>
              <a:rPr lang="ja-JP" altLang="en-US" sz="2200" kern="100" dirty="0">
                <a:latin typeface="+mn-ea"/>
                <a:cs typeface="Times New Roman" panose="02020603050405020304" pitchFamily="18" charset="0"/>
              </a:rPr>
              <a:t>体制を確保する。</a:t>
            </a:r>
            <a:endParaRPr lang="en-US" altLang="ja-JP" sz="2200" kern="100" dirty="0">
              <a:latin typeface="+mn-ea"/>
              <a:cs typeface="Times New Roman" panose="02020603050405020304" pitchFamily="18" charset="0"/>
            </a:endParaRPr>
          </a:p>
          <a:p>
            <a:pPr marL="179705" marR="178435" algn="l">
              <a:spcBef>
                <a:spcPts val="600"/>
              </a:spcBef>
              <a:spcAft>
                <a:spcPts val="600"/>
              </a:spcAft>
            </a:pPr>
            <a:r>
              <a:rPr lang="en-US" altLang="ja-JP" sz="2200" kern="100" dirty="0">
                <a:latin typeface="+mn-ea"/>
                <a:cs typeface="Times New Roman" panose="02020603050405020304" pitchFamily="18" charset="0"/>
              </a:rPr>
              <a:t>(6)</a:t>
            </a:r>
            <a:r>
              <a:rPr lang="ja-JP" altLang="en-US" sz="2200" kern="100" dirty="0">
                <a:latin typeface="+mn-ea"/>
                <a:cs typeface="Times New Roman" panose="02020603050405020304" pitchFamily="18" charset="0"/>
              </a:rPr>
              <a:t> 職員による訪問、在宅利用者による通所または電話・パソコン等の</a:t>
            </a:r>
            <a:r>
              <a:rPr lang="en-US" altLang="ja-JP" sz="2200" kern="100" dirty="0">
                <a:latin typeface="+mn-ea"/>
                <a:cs typeface="Times New Roman" panose="02020603050405020304" pitchFamily="18" charset="0"/>
              </a:rPr>
              <a:t>ICT</a:t>
            </a:r>
            <a:r>
              <a:rPr lang="ja-JP" altLang="en-US" sz="2200" kern="100" dirty="0">
                <a:latin typeface="+mn-ea"/>
                <a:cs typeface="Times New Roman" panose="02020603050405020304" pitchFamily="18" charset="0"/>
              </a:rPr>
              <a:t>機器の活用により、</a:t>
            </a:r>
            <a:r>
              <a:rPr lang="ja-JP" altLang="en-US" sz="2200" b="1" u="sng" kern="100" dirty="0">
                <a:latin typeface="+mn-ea"/>
                <a:cs typeface="Times New Roman" panose="02020603050405020304" pitchFamily="18" charset="0"/>
              </a:rPr>
              <a:t>評価等を１週間につき１回</a:t>
            </a:r>
            <a:r>
              <a:rPr lang="ja-JP" altLang="en-US" sz="2200" kern="100" dirty="0">
                <a:latin typeface="+mn-ea"/>
                <a:cs typeface="Times New Roman" panose="02020603050405020304" pitchFamily="18" charset="0"/>
              </a:rPr>
              <a:t>は行う。</a:t>
            </a:r>
            <a:endParaRPr lang="en-US" altLang="ja-JP" sz="2200" kern="100" dirty="0">
              <a:latin typeface="+mn-ea"/>
              <a:cs typeface="Times New Roman" panose="02020603050405020304" pitchFamily="18" charset="0"/>
            </a:endParaRPr>
          </a:p>
          <a:p>
            <a:pPr marL="179705" marR="178435" algn="l">
              <a:spcBef>
                <a:spcPts val="600"/>
              </a:spcBef>
              <a:spcAft>
                <a:spcPts val="600"/>
              </a:spcAft>
            </a:pPr>
            <a:r>
              <a:rPr lang="en-US" altLang="ja-JP" sz="2200" kern="100" dirty="0">
                <a:latin typeface="+mn-ea"/>
                <a:cs typeface="Times New Roman" panose="02020603050405020304" pitchFamily="18" charset="0"/>
              </a:rPr>
              <a:t>(7)</a:t>
            </a:r>
            <a:r>
              <a:rPr lang="ja-JP" altLang="en-US" sz="2200" kern="100" dirty="0">
                <a:latin typeface="+mn-ea"/>
                <a:cs typeface="Times New Roman" panose="02020603050405020304" pitchFamily="18" charset="0"/>
              </a:rPr>
              <a:t> 原則、</a:t>
            </a:r>
            <a:r>
              <a:rPr lang="ja-JP" altLang="en-US" sz="2200" b="1" u="sng" kern="100" dirty="0">
                <a:latin typeface="+mn-ea"/>
                <a:cs typeface="Times New Roman" panose="02020603050405020304" pitchFamily="18" charset="0"/>
              </a:rPr>
              <a:t>月の利用日数のうち１日</a:t>
            </a:r>
            <a:r>
              <a:rPr lang="ja-JP" altLang="en-US" sz="2200" kern="100" dirty="0">
                <a:latin typeface="+mn-ea"/>
                <a:cs typeface="Times New Roman" panose="02020603050405020304" pitchFamily="18" charset="0"/>
              </a:rPr>
              <a:t>は事業所職員による訪問または在宅利用者による通所により、在宅利用者の居宅または事業所内において</a:t>
            </a:r>
            <a:r>
              <a:rPr lang="ja-JP" altLang="en-US" sz="2200" b="1" u="sng" kern="100" dirty="0">
                <a:latin typeface="+mn-ea"/>
                <a:cs typeface="Times New Roman" panose="02020603050405020304" pitchFamily="18" charset="0"/>
              </a:rPr>
              <a:t>訓練目標に対する達成度の評価等</a:t>
            </a:r>
            <a:r>
              <a:rPr lang="ja-JP" altLang="en-US" sz="2200" kern="100" dirty="0">
                <a:latin typeface="+mn-ea"/>
                <a:cs typeface="Times New Roman" panose="02020603050405020304" pitchFamily="18" charset="0"/>
              </a:rPr>
              <a:t>を行う。</a:t>
            </a:r>
            <a:endParaRPr lang="en-US" altLang="ja-JP" sz="2200" kern="100" dirty="0">
              <a:latin typeface="+mn-ea"/>
              <a:cs typeface="Times New Roman" panose="02020603050405020304" pitchFamily="18" charset="0"/>
            </a:endParaRPr>
          </a:p>
          <a:p>
            <a:pPr marL="179705" marR="178435" algn="l">
              <a:spcBef>
                <a:spcPts val="600"/>
              </a:spcBef>
              <a:spcAft>
                <a:spcPts val="600"/>
              </a:spcAft>
            </a:pPr>
            <a:r>
              <a:rPr lang="en-US" altLang="ja-JP" sz="2200" kern="100" dirty="0">
                <a:latin typeface="+mn-ea"/>
                <a:cs typeface="Times New Roman" panose="02020603050405020304" pitchFamily="18" charset="0"/>
              </a:rPr>
              <a:t>(8)</a:t>
            </a:r>
            <a:r>
              <a:rPr lang="ja-JP" altLang="en-US" sz="2200" kern="100" dirty="0">
                <a:latin typeface="+mn-ea"/>
                <a:cs typeface="Times New Roman" panose="02020603050405020304" pitchFamily="18" charset="0"/>
              </a:rPr>
              <a:t> </a:t>
            </a:r>
            <a:r>
              <a:rPr lang="en-US" altLang="ja-JP" sz="2200" kern="100" dirty="0">
                <a:latin typeface="+mn-ea"/>
                <a:cs typeface="Times New Roman" panose="02020603050405020304" pitchFamily="18" charset="0"/>
              </a:rPr>
              <a:t>(6)</a:t>
            </a:r>
            <a:r>
              <a:rPr lang="ja-JP" altLang="en-US" sz="2200" kern="100" dirty="0">
                <a:latin typeface="+mn-ea"/>
                <a:cs typeface="Times New Roman" panose="02020603050405020304" pitchFamily="18" charset="0"/>
              </a:rPr>
              <a:t>が通所により行われ、あわせて</a:t>
            </a:r>
            <a:r>
              <a:rPr lang="en-US" altLang="ja-JP" sz="2200" kern="100" dirty="0">
                <a:latin typeface="+mn-ea"/>
                <a:cs typeface="Times New Roman" panose="02020603050405020304" pitchFamily="18" charset="0"/>
              </a:rPr>
              <a:t>(7)</a:t>
            </a:r>
            <a:r>
              <a:rPr lang="ja-JP" altLang="en-US" sz="2200" kern="100" dirty="0">
                <a:latin typeface="+mn-ea"/>
                <a:cs typeface="Times New Roman" panose="02020603050405020304" pitchFamily="18" charset="0"/>
              </a:rPr>
              <a:t>の評価等も行われた場合、</a:t>
            </a:r>
            <a:r>
              <a:rPr lang="en-US" altLang="ja-JP" sz="2200" kern="100" dirty="0">
                <a:latin typeface="+mn-ea"/>
                <a:cs typeface="Times New Roman" panose="02020603050405020304" pitchFamily="18" charset="0"/>
              </a:rPr>
              <a:t>(7)</a:t>
            </a:r>
            <a:r>
              <a:rPr lang="ja-JP" altLang="en-US" sz="2200" kern="100" dirty="0">
                <a:latin typeface="+mn-ea"/>
                <a:cs typeface="Times New Roman" panose="02020603050405020304" pitchFamily="18" charset="0"/>
              </a:rPr>
              <a:t>による通所に置き換えて差し支えない。</a:t>
            </a:r>
            <a:endParaRPr lang="en-US" altLang="ja-JP" sz="2200" kern="100" dirty="0">
              <a:latin typeface="+mn-ea"/>
              <a:cs typeface="Times New Roman" panose="02020603050405020304" pitchFamily="18" charset="0"/>
            </a:endParaRPr>
          </a:p>
          <a:p>
            <a:pPr marL="179705" marR="178435" algn="l">
              <a:spcBef>
                <a:spcPts val="600"/>
              </a:spcBef>
              <a:spcAft>
                <a:spcPts val="600"/>
              </a:spcAft>
            </a:pPr>
            <a:r>
              <a:rPr lang="en-US" altLang="ja-JP" sz="2200" kern="100" dirty="0">
                <a:latin typeface="+mn-ea"/>
                <a:cs typeface="Times New Roman" panose="02020603050405020304" pitchFamily="18" charset="0"/>
              </a:rPr>
              <a:t>(9)</a:t>
            </a:r>
            <a:r>
              <a:rPr lang="ja-JP" altLang="en-US" sz="2200" kern="100" dirty="0">
                <a:latin typeface="+mn-ea"/>
                <a:cs typeface="Times New Roman" panose="02020603050405020304" pitchFamily="18" charset="0"/>
              </a:rPr>
              <a:t> </a:t>
            </a:r>
            <a:r>
              <a:rPr lang="ja-JP" altLang="en-US" sz="2200" b="1" u="sng" kern="100" dirty="0">
                <a:latin typeface="+mn-ea"/>
                <a:cs typeface="Times New Roman" panose="02020603050405020304" pitchFamily="18" charset="0"/>
              </a:rPr>
              <a:t>緊急時の対応</a:t>
            </a:r>
            <a:r>
              <a:rPr lang="ja-JP" altLang="en-US" sz="2200" kern="100" dirty="0">
                <a:latin typeface="+mn-ea"/>
                <a:cs typeface="Times New Roman" panose="02020603050405020304" pitchFamily="18" charset="0"/>
              </a:rPr>
              <a:t>ができる。</a:t>
            </a:r>
            <a:endParaRPr lang="en-US" altLang="ja-JP" sz="2200" kern="100" dirty="0">
              <a:latin typeface="+mn-ea"/>
              <a:cs typeface="Times New Roman" panose="02020603050405020304" pitchFamily="18" charset="0"/>
            </a:endParaRPr>
          </a:p>
          <a:p>
            <a:pPr marL="179705" marR="178435" algn="l">
              <a:spcBef>
                <a:spcPts val="600"/>
              </a:spcBef>
              <a:spcAft>
                <a:spcPts val="600"/>
              </a:spcAft>
            </a:pPr>
            <a:endParaRPr lang="en-US" altLang="ja-JP" sz="2200" kern="100" dirty="0">
              <a:latin typeface="+mn-ea"/>
              <a:cs typeface="Times New Roman" panose="02020603050405020304" pitchFamily="18" charset="0"/>
            </a:endParaRPr>
          </a:p>
        </p:txBody>
      </p:sp>
      <p:sp>
        <p:nvSpPr>
          <p:cNvPr id="8" name="タイトル 1">
            <a:extLst>
              <a:ext uri="{FF2B5EF4-FFF2-40B4-BE49-F238E27FC236}">
                <a16:creationId xmlns:a16="http://schemas.microsoft.com/office/drawing/2014/main" id="{4584DBBB-5CDE-F23C-FE19-766D0F286FBC}"/>
              </a:ext>
            </a:extLst>
          </p:cNvPr>
          <p:cNvSpPr txBox="1">
            <a:spLocks/>
          </p:cNvSpPr>
          <p:nvPr/>
        </p:nvSpPr>
        <p:spPr>
          <a:xfrm>
            <a:off x="179512" y="971507"/>
            <a:ext cx="7788885" cy="78504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5400" b="1" kern="1200">
                <a:solidFill>
                  <a:schemeClr val="tx1"/>
                </a:solidFill>
                <a:effectLst>
                  <a:outerShdw blurRad="38100" dist="38100" dir="2700000" algn="tl">
                    <a:srgbClr val="000000">
                      <a:alpha val="43137"/>
                    </a:srgbClr>
                  </a:outerShdw>
                </a:effectLst>
                <a:latin typeface="+mj-lt"/>
                <a:ea typeface="+mj-ea"/>
                <a:cs typeface="+mj-cs"/>
              </a:defRPr>
            </a:lvl1pPr>
          </a:lstStyle>
          <a:p>
            <a:r>
              <a:rPr lang="en-US" altLang="ja-JP" sz="2400" b="0" dirty="0">
                <a:effectLst/>
              </a:rPr>
              <a:t>〈</a:t>
            </a:r>
            <a:r>
              <a:rPr lang="ja-JP" altLang="en-US" sz="2400" b="0" dirty="0">
                <a:effectLst/>
              </a:rPr>
              <a:t>在宅でのサービス提供を行う事業所の報酬算定要件</a:t>
            </a:r>
            <a:r>
              <a:rPr lang="en-US" altLang="ja-JP" sz="2400" b="0" dirty="0">
                <a:effectLst/>
              </a:rPr>
              <a:t>〉</a:t>
            </a:r>
            <a:endParaRPr lang="ja-JP" altLang="en-US" sz="2400" b="0" dirty="0">
              <a:effectLst/>
            </a:endParaRPr>
          </a:p>
        </p:txBody>
      </p:sp>
      <p:sp>
        <p:nvSpPr>
          <p:cNvPr id="6" name="テキスト ボックス 5">
            <a:extLst>
              <a:ext uri="{FF2B5EF4-FFF2-40B4-BE49-F238E27FC236}">
                <a16:creationId xmlns:a16="http://schemas.microsoft.com/office/drawing/2014/main" id="{607204E6-5965-3E6F-9367-3C93EA9F7CF8}"/>
              </a:ext>
            </a:extLst>
          </p:cNvPr>
          <p:cNvSpPr txBox="1"/>
          <p:nvPr/>
        </p:nvSpPr>
        <p:spPr>
          <a:xfrm>
            <a:off x="720526" y="5901684"/>
            <a:ext cx="7699824" cy="523220"/>
          </a:xfrm>
          <a:prstGeom prst="rect">
            <a:avLst/>
          </a:prstGeom>
          <a:noFill/>
        </p:spPr>
        <p:txBody>
          <a:bodyPr wrap="square" rtlCol="0">
            <a:spAutoFit/>
          </a:bodyPr>
          <a:lstStyle/>
          <a:p>
            <a:r>
              <a:rPr lang="en-US" altLang="ja-JP" sz="1400" dirty="0"/>
              <a:t>※ </a:t>
            </a:r>
            <a:r>
              <a:rPr lang="ja-JP" altLang="en-US" sz="1400" dirty="0"/>
              <a:t>「就労移行支援事業、就労継続支援事業（</a:t>
            </a:r>
            <a:r>
              <a:rPr lang="en-US" altLang="ja-JP" sz="1400" dirty="0"/>
              <a:t>A</a:t>
            </a:r>
            <a:r>
              <a:rPr lang="ja-JP" altLang="en-US" sz="1400" dirty="0"/>
              <a:t>型、</a:t>
            </a:r>
            <a:r>
              <a:rPr lang="en-US" altLang="ja-JP" sz="1400" dirty="0"/>
              <a:t>B</a:t>
            </a:r>
            <a:r>
              <a:rPr lang="ja-JP" altLang="en-US" sz="1400" dirty="0"/>
              <a:t>型）における留意事項について」（平成</a:t>
            </a:r>
            <a:r>
              <a:rPr lang="en-US" altLang="ja-JP" sz="1400" dirty="0"/>
              <a:t>19</a:t>
            </a:r>
            <a:r>
              <a:rPr lang="ja-JP" altLang="en-US" sz="1400" dirty="0"/>
              <a:t>年</a:t>
            </a:r>
            <a:r>
              <a:rPr lang="en-US" altLang="ja-JP" sz="1400" dirty="0"/>
              <a:t>4</a:t>
            </a:r>
            <a:r>
              <a:rPr lang="ja-JP" altLang="en-US" sz="1400" dirty="0"/>
              <a:t>月</a:t>
            </a:r>
            <a:r>
              <a:rPr lang="en-US" altLang="ja-JP" sz="1400" dirty="0"/>
              <a:t>2</a:t>
            </a:r>
            <a:r>
              <a:rPr lang="ja-JP" altLang="en-US" sz="1400" dirty="0"/>
              <a:t>日障障発第</a:t>
            </a:r>
            <a:r>
              <a:rPr lang="en-US" altLang="ja-JP" sz="1400" dirty="0"/>
              <a:t>042001</a:t>
            </a:r>
            <a:r>
              <a:rPr lang="ja-JP" altLang="en-US" sz="1400" dirty="0"/>
              <a:t>号厚生労働省・援護局障害保健福祉部障害福祉課長通知）参照。</a:t>
            </a:r>
            <a:endParaRPr lang="en-US" altLang="ja-JP" sz="1400" dirty="0">
              <a:solidFill>
                <a:srgbClr val="FF0000"/>
              </a:solidFill>
            </a:endParaRPr>
          </a:p>
        </p:txBody>
      </p:sp>
    </p:spTree>
    <p:extLst>
      <p:ext uri="{BB962C8B-B14F-4D97-AF65-F5344CB8AC3E}">
        <p14:creationId xmlns:p14="http://schemas.microsoft.com/office/powerpoint/2010/main" val="2882272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C23D6-817A-3659-1073-A2FBC93BE1A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B5CD26B-5066-AD2D-19FE-880211433CCA}"/>
              </a:ext>
            </a:extLst>
          </p:cNvPr>
          <p:cNvSpPr>
            <a:spLocks noGrp="1"/>
          </p:cNvSpPr>
          <p:nvPr>
            <p:ph type="ctrTitle"/>
          </p:nvPr>
        </p:nvSpPr>
        <p:spPr>
          <a:xfrm>
            <a:off x="575243" y="313715"/>
            <a:ext cx="7889638" cy="785046"/>
          </a:xfrm>
        </p:spPr>
        <p:txBody>
          <a:bodyPr/>
          <a:lstStyle/>
          <a:p>
            <a:r>
              <a:rPr kumimoji="1" lang="ja-JP" altLang="en-US" sz="3200" b="0" dirty="0">
                <a:effectLst/>
              </a:rPr>
              <a:t>就労系サービスの在宅利用について</a:t>
            </a:r>
          </a:p>
        </p:txBody>
      </p:sp>
      <p:sp>
        <p:nvSpPr>
          <p:cNvPr id="7" name="テキスト ボックス 6">
            <a:extLst>
              <a:ext uri="{FF2B5EF4-FFF2-40B4-BE49-F238E27FC236}">
                <a16:creationId xmlns:a16="http://schemas.microsoft.com/office/drawing/2014/main" id="{E33314FA-00EE-3489-236F-B99F005E8718}"/>
              </a:ext>
            </a:extLst>
          </p:cNvPr>
          <p:cNvSpPr txBox="1"/>
          <p:nvPr/>
        </p:nvSpPr>
        <p:spPr>
          <a:xfrm>
            <a:off x="781960" y="3865487"/>
            <a:ext cx="7699824" cy="292388"/>
          </a:xfrm>
          <a:prstGeom prst="rect">
            <a:avLst/>
          </a:prstGeom>
          <a:noFill/>
        </p:spPr>
        <p:txBody>
          <a:bodyPr wrap="square" rtlCol="0">
            <a:spAutoFit/>
          </a:bodyPr>
          <a:lstStyle/>
          <a:p>
            <a:r>
              <a:rPr lang="en-US" altLang="ja-JP" sz="1300" dirty="0"/>
              <a:t>※ </a:t>
            </a:r>
            <a:r>
              <a:rPr lang="ja-JP" altLang="en-US" sz="1300" dirty="0"/>
              <a:t>令和</a:t>
            </a:r>
            <a:r>
              <a:rPr lang="en-US" altLang="ja-JP" sz="1300" dirty="0"/>
              <a:t>7</a:t>
            </a:r>
            <a:r>
              <a:rPr lang="ja-JP" altLang="en-US" sz="1300" dirty="0"/>
              <a:t>年</a:t>
            </a:r>
            <a:r>
              <a:rPr lang="en-US" altLang="ja-JP" sz="1300" dirty="0"/>
              <a:t>3</a:t>
            </a:r>
            <a:r>
              <a:rPr lang="ja-JP" altLang="en-US" sz="1300" dirty="0"/>
              <a:t>月</a:t>
            </a:r>
            <a:r>
              <a:rPr lang="en-US" altLang="ja-JP" sz="1300" dirty="0"/>
              <a:t>31</a:t>
            </a:r>
            <a:r>
              <a:rPr lang="ja-JP" altLang="en-US" sz="1300" dirty="0"/>
              <a:t>日付「令和</a:t>
            </a:r>
            <a:r>
              <a:rPr lang="en-US" altLang="ja-JP" sz="1300" dirty="0"/>
              <a:t>6</a:t>
            </a:r>
            <a:r>
              <a:rPr lang="ja-JP" altLang="en-US" sz="1300" dirty="0"/>
              <a:t>年度障害福祉サービス等報酬改定等に関する</a:t>
            </a:r>
            <a:r>
              <a:rPr lang="en-US" altLang="ja-JP" sz="1300" dirty="0"/>
              <a:t>Q</a:t>
            </a:r>
            <a:r>
              <a:rPr lang="ja-JP" altLang="en-US" sz="1300" dirty="0"/>
              <a:t>＆</a:t>
            </a:r>
            <a:r>
              <a:rPr lang="en-US" altLang="ja-JP" sz="1300" dirty="0"/>
              <a:t>A VOL.8</a:t>
            </a:r>
            <a:r>
              <a:rPr lang="ja-JP" altLang="en-US" sz="1300" dirty="0"/>
              <a:t>」参照。</a:t>
            </a:r>
            <a:endParaRPr lang="en-US" altLang="ja-JP" sz="1300" dirty="0">
              <a:solidFill>
                <a:srgbClr val="FF0000"/>
              </a:solidFill>
            </a:endParaRPr>
          </a:p>
        </p:txBody>
      </p:sp>
      <p:sp>
        <p:nvSpPr>
          <p:cNvPr id="3" name="テキスト ボックス 2">
            <a:extLst>
              <a:ext uri="{FF2B5EF4-FFF2-40B4-BE49-F238E27FC236}">
                <a16:creationId xmlns:a16="http://schemas.microsoft.com/office/drawing/2014/main" id="{D3A43AE6-EDF4-29BE-8B3B-D21A7C6D3229}"/>
              </a:ext>
            </a:extLst>
          </p:cNvPr>
          <p:cNvSpPr txBox="1"/>
          <p:nvPr/>
        </p:nvSpPr>
        <p:spPr>
          <a:xfrm>
            <a:off x="575243" y="1250463"/>
            <a:ext cx="7788885" cy="1507079"/>
          </a:xfrm>
          <a:prstGeom prst="rect">
            <a:avLst/>
          </a:prstGeom>
          <a:noFill/>
        </p:spPr>
        <p:txBody>
          <a:bodyPr wrap="square" rtlCol="0">
            <a:spAutoFit/>
          </a:bodyPr>
          <a:lstStyle/>
          <a:p>
            <a:pPr>
              <a:lnSpc>
                <a:spcPct val="150000"/>
              </a:lnSpc>
            </a:pPr>
            <a:r>
              <a:rPr lang="ja-JP" altLang="en-US" sz="2400" dirty="0">
                <a:latin typeface="UD デジタル 教科書体 NP-B" panose="02020700000000000000" pitchFamily="18" charset="-128"/>
                <a:ea typeface="UD デジタル 教科書体 NP-B" panose="02020700000000000000" pitchFamily="18" charset="-128"/>
              </a:rPr>
              <a:t>〇 「緊急時の対応」についての考え方</a:t>
            </a:r>
            <a:endParaRPr lang="en-US" altLang="ja-JP" sz="2400" dirty="0"/>
          </a:p>
          <a:p>
            <a:pPr>
              <a:lnSpc>
                <a:spcPts val="3500"/>
              </a:lnSpc>
            </a:pPr>
            <a:r>
              <a:rPr lang="ja-JP" altLang="en-US" sz="2400" dirty="0"/>
              <a:t>　緊急時に</a:t>
            </a:r>
            <a:r>
              <a:rPr lang="ja-JP" altLang="en-US" sz="2400" u="sng" dirty="0">
                <a:solidFill>
                  <a:srgbClr val="FF0000"/>
                </a:solidFill>
              </a:rPr>
              <a:t>当該事業所の職員が速やかに利用者の元へ駆けつけ</a:t>
            </a:r>
            <a:r>
              <a:rPr lang="ja-JP" altLang="en-US" sz="2400" dirty="0"/>
              <a:t>、緊急時の対応が実施できる体制が必要。</a:t>
            </a:r>
            <a:endParaRPr lang="en-US" altLang="ja-JP" sz="2400" dirty="0"/>
          </a:p>
        </p:txBody>
      </p:sp>
      <p:sp>
        <p:nvSpPr>
          <p:cNvPr id="5" name="テキスト ボックス 4">
            <a:extLst>
              <a:ext uri="{FF2B5EF4-FFF2-40B4-BE49-F238E27FC236}">
                <a16:creationId xmlns:a16="http://schemas.microsoft.com/office/drawing/2014/main" id="{FE7BA2AD-6568-6A16-55C7-55D49C85A29F}"/>
              </a:ext>
            </a:extLst>
          </p:cNvPr>
          <p:cNvSpPr txBox="1"/>
          <p:nvPr/>
        </p:nvSpPr>
        <p:spPr>
          <a:xfrm>
            <a:off x="692899" y="2908071"/>
            <a:ext cx="7788885" cy="953081"/>
          </a:xfrm>
          <a:prstGeom prst="rect">
            <a:avLst/>
          </a:prstGeom>
          <a:noFill/>
        </p:spPr>
        <p:txBody>
          <a:bodyPr wrap="square" rtlCol="0">
            <a:spAutoFit/>
          </a:bodyPr>
          <a:lstStyle/>
          <a:p>
            <a:pPr>
              <a:lnSpc>
                <a:spcPts val="3500"/>
              </a:lnSpc>
            </a:pPr>
            <a:r>
              <a:rPr lang="ja-JP" altLang="en-US" sz="2400" dirty="0"/>
              <a:t>→ 上記</a:t>
            </a:r>
            <a:r>
              <a:rPr lang="ja-JP" altLang="en-US" sz="2400" u="sng" dirty="0"/>
              <a:t>緊急時の対応ができない地域の利用者へのオンラインによる支援は</a:t>
            </a:r>
            <a:r>
              <a:rPr lang="ja-JP" altLang="en-US" sz="2400" u="sng" dirty="0">
                <a:solidFill>
                  <a:srgbClr val="FF0000"/>
                </a:solidFill>
              </a:rPr>
              <a:t>原則認められない。</a:t>
            </a:r>
            <a:endParaRPr lang="en-US" altLang="ja-JP" sz="2400" u="sng" dirty="0">
              <a:solidFill>
                <a:srgbClr val="FF0000"/>
              </a:solidFill>
            </a:endParaRPr>
          </a:p>
        </p:txBody>
      </p:sp>
      <p:sp>
        <p:nvSpPr>
          <p:cNvPr id="4" name="テキスト ボックス 3">
            <a:extLst>
              <a:ext uri="{FF2B5EF4-FFF2-40B4-BE49-F238E27FC236}">
                <a16:creationId xmlns:a16="http://schemas.microsoft.com/office/drawing/2014/main" id="{DB5224F6-0647-5241-02FA-C9BCE3349694}"/>
              </a:ext>
            </a:extLst>
          </p:cNvPr>
          <p:cNvSpPr txBox="1"/>
          <p:nvPr/>
        </p:nvSpPr>
        <p:spPr>
          <a:xfrm>
            <a:off x="675995" y="4293096"/>
            <a:ext cx="7788885" cy="1850763"/>
          </a:xfrm>
          <a:prstGeom prst="rect">
            <a:avLst/>
          </a:prstGeom>
          <a:noFill/>
        </p:spPr>
        <p:txBody>
          <a:bodyPr wrap="square" rtlCol="0">
            <a:spAutoFit/>
          </a:bodyPr>
          <a:lstStyle/>
          <a:p>
            <a:pPr>
              <a:lnSpc>
                <a:spcPts val="3500"/>
              </a:lnSpc>
            </a:pPr>
            <a:r>
              <a:rPr lang="en-US" altLang="ja-JP" sz="2400" dirty="0"/>
              <a:t>〈</a:t>
            </a:r>
            <a:r>
              <a:rPr lang="ja-JP" altLang="en-US" sz="2400" dirty="0"/>
              <a:t>本市が緊急時に駆けつけることができると判断する範囲</a:t>
            </a:r>
            <a:r>
              <a:rPr lang="en-US" altLang="ja-JP" sz="2400" dirty="0"/>
              <a:t>〉</a:t>
            </a:r>
          </a:p>
          <a:p>
            <a:pPr>
              <a:lnSpc>
                <a:spcPts val="3500"/>
              </a:lnSpc>
            </a:pPr>
            <a:r>
              <a:rPr lang="ja-JP" altLang="en-US" sz="2200" dirty="0"/>
              <a:t>　</a:t>
            </a:r>
            <a:r>
              <a:rPr lang="ja-JP" altLang="en-US" sz="2400" dirty="0"/>
              <a:t>事業所から概ね</a:t>
            </a:r>
            <a:r>
              <a:rPr lang="ja-JP" altLang="en-US" sz="2400" u="sng" dirty="0">
                <a:solidFill>
                  <a:srgbClr val="FF0000"/>
                </a:solidFill>
              </a:rPr>
              <a:t>片道１時間</a:t>
            </a:r>
            <a:r>
              <a:rPr lang="ja-JP" altLang="en-US" sz="2400" dirty="0"/>
              <a:t>で訪問可能な範囲</a:t>
            </a:r>
            <a:endParaRPr lang="en-US" altLang="ja-JP" sz="2400" dirty="0"/>
          </a:p>
          <a:p>
            <a:pPr>
              <a:lnSpc>
                <a:spcPts val="3500"/>
              </a:lnSpc>
            </a:pPr>
            <a:r>
              <a:rPr lang="ja-JP" altLang="en-US" sz="2200" dirty="0"/>
              <a:t>　（基本的には、事業所からの距離が概ね</a:t>
            </a:r>
            <a:r>
              <a:rPr lang="ja-JP" altLang="en-US" sz="2200" b="1" u="sng" dirty="0">
                <a:solidFill>
                  <a:srgbClr val="FF0000"/>
                </a:solidFill>
              </a:rPr>
              <a:t>５０㎞以内</a:t>
            </a:r>
            <a:r>
              <a:rPr lang="ja-JP" altLang="en-US" sz="2200" dirty="0"/>
              <a:t>、または近隣市町村を想定）</a:t>
            </a:r>
            <a:endParaRPr lang="en-US" altLang="ja-JP" sz="2200" dirty="0"/>
          </a:p>
        </p:txBody>
      </p:sp>
    </p:spTree>
    <p:extLst>
      <p:ext uri="{BB962C8B-B14F-4D97-AF65-F5344CB8AC3E}">
        <p14:creationId xmlns:p14="http://schemas.microsoft.com/office/powerpoint/2010/main" val="304057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55B121-59CB-0C2E-AF61-D5D3985A7664}"/>
              </a:ext>
            </a:extLst>
          </p:cNvPr>
          <p:cNvSpPr>
            <a:spLocks noGrp="1"/>
          </p:cNvSpPr>
          <p:nvPr>
            <p:ph type="title"/>
          </p:nvPr>
        </p:nvSpPr>
        <p:spPr>
          <a:xfrm>
            <a:off x="523726" y="84579"/>
            <a:ext cx="8038303" cy="1143000"/>
          </a:xfrm>
        </p:spPr>
        <p:txBody>
          <a:bodyPr>
            <a:noAutofit/>
          </a:bodyPr>
          <a:lstStyle/>
          <a:p>
            <a:r>
              <a:rPr kumimoji="1" lang="ja-JP" altLang="en-US" sz="3200" dirty="0"/>
              <a:t>就労支援事業の賃金・工賃について</a:t>
            </a:r>
          </a:p>
        </p:txBody>
      </p:sp>
      <p:sp>
        <p:nvSpPr>
          <p:cNvPr id="8" name="テキスト ボックス 7">
            <a:extLst>
              <a:ext uri="{FF2B5EF4-FFF2-40B4-BE49-F238E27FC236}">
                <a16:creationId xmlns:a16="http://schemas.microsoft.com/office/drawing/2014/main" id="{6D37B816-811F-467D-59D7-05FCA7C19DFF}"/>
              </a:ext>
            </a:extLst>
          </p:cNvPr>
          <p:cNvSpPr txBox="1"/>
          <p:nvPr/>
        </p:nvSpPr>
        <p:spPr>
          <a:xfrm>
            <a:off x="527765" y="1737040"/>
            <a:ext cx="8034265" cy="707886"/>
          </a:xfrm>
          <a:prstGeom prst="rect">
            <a:avLst/>
          </a:prstGeom>
          <a:noFill/>
        </p:spPr>
        <p:txBody>
          <a:bodyPr wrap="square" rtlCol="0">
            <a:spAutoFit/>
          </a:bodyPr>
          <a:lstStyle/>
          <a:p>
            <a:r>
              <a:rPr kumimoji="1" lang="ja-JP" altLang="en-US" sz="2000" dirty="0">
                <a:latin typeface="+mn-ea"/>
              </a:rPr>
              <a:t>▶事業者は、</a:t>
            </a:r>
            <a:r>
              <a:rPr kumimoji="1" lang="ja-JP" altLang="en-US" sz="2000" b="1" u="sng" dirty="0">
                <a:latin typeface="+mn-ea"/>
              </a:rPr>
              <a:t>生産活動に係る事業に必要な経費を控除した額に相当する金額</a:t>
            </a:r>
            <a:r>
              <a:rPr kumimoji="1" lang="ja-JP" altLang="en-US" sz="2000" dirty="0">
                <a:latin typeface="+mn-ea"/>
              </a:rPr>
              <a:t>が、利用者に支払う</a:t>
            </a:r>
            <a:r>
              <a:rPr kumimoji="1" lang="ja-JP" altLang="en-US" sz="2000" b="1" u="sng" dirty="0">
                <a:latin typeface="+mn-ea"/>
              </a:rPr>
              <a:t>賃金の総額以上</a:t>
            </a:r>
            <a:r>
              <a:rPr kumimoji="1" lang="ja-JP" altLang="en-US" sz="2000" dirty="0">
                <a:latin typeface="+mn-ea"/>
              </a:rPr>
              <a:t>となるようにしなければならない　</a:t>
            </a:r>
          </a:p>
        </p:txBody>
      </p:sp>
      <p:sp>
        <p:nvSpPr>
          <p:cNvPr id="9" name="テキスト ボックス 8">
            <a:extLst>
              <a:ext uri="{FF2B5EF4-FFF2-40B4-BE49-F238E27FC236}">
                <a16:creationId xmlns:a16="http://schemas.microsoft.com/office/drawing/2014/main" id="{EA62FE41-99D1-2872-0669-597DAB0A7171}"/>
              </a:ext>
            </a:extLst>
          </p:cNvPr>
          <p:cNvSpPr txBox="1"/>
          <p:nvPr/>
        </p:nvSpPr>
        <p:spPr>
          <a:xfrm>
            <a:off x="527765" y="2776316"/>
            <a:ext cx="8034264" cy="707886"/>
          </a:xfrm>
          <a:prstGeom prst="rect">
            <a:avLst/>
          </a:prstGeom>
          <a:noFill/>
        </p:spPr>
        <p:txBody>
          <a:bodyPr wrap="square" rtlCol="0">
            <a:spAutoFit/>
          </a:bodyPr>
          <a:lstStyle/>
          <a:p>
            <a:r>
              <a:rPr kumimoji="1" lang="ja-JP" altLang="en-US" sz="2000" dirty="0">
                <a:latin typeface="+mn-ea"/>
              </a:rPr>
              <a:t>▶</a:t>
            </a:r>
            <a:r>
              <a:rPr lang="ja-JP" altLang="en-US" sz="2000" dirty="0"/>
              <a:t>利用者に対しては、</a:t>
            </a:r>
            <a:r>
              <a:rPr lang="ja-JP" altLang="en-US" sz="2000" b="1" u="sng" dirty="0"/>
              <a:t>生産活動に係る事業に必要な経費を控除した額</a:t>
            </a:r>
            <a:r>
              <a:rPr lang="ja-JP" altLang="en-US" sz="2000" dirty="0"/>
              <a:t>に相当する金額を工賃として支払わなければならない。</a:t>
            </a:r>
            <a:endParaRPr lang="en-US" altLang="ja-JP" sz="2000" dirty="0"/>
          </a:p>
        </p:txBody>
      </p:sp>
      <p:sp>
        <p:nvSpPr>
          <p:cNvPr id="10" name="テキスト ボックス 9">
            <a:extLst>
              <a:ext uri="{FF2B5EF4-FFF2-40B4-BE49-F238E27FC236}">
                <a16:creationId xmlns:a16="http://schemas.microsoft.com/office/drawing/2014/main" id="{582FD255-E1B4-C05A-AD0E-91D13F670A96}"/>
              </a:ext>
            </a:extLst>
          </p:cNvPr>
          <p:cNvSpPr txBox="1"/>
          <p:nvPr/>
        </p:nvSpPr>
        <p:spPr>
          <a:xfrm>
            <a:off x="523726" y="3815592"/>
            <a:ext cx="8000746" cy="1015663"/>
          </a:xfrm>
          <a:prstGeom prst="rect">
            <a:avLst/>
          </a:prstGeom>
          <a:noFill/>
        </p:spPr>
        <p:txBody>
          <a:bodyPr wrap="square" rtlCol="0">
            <a:spAutoFit/>
          </a:bodyPr>
          <a:lstStyle/>
          <a:p>
            <a:pPr marL="0" indent="0">
              <a:buNone/>
            </a:pPr>
            <a:r>
              <a:rPr kumimoji="1" lang="ja-JP" altLang="en-US" sz="2000" dirty="0">
                <a:latin typeface="+mn-ea"/>
              </a:rPr>
              <a:t>▶</a:t>
            </a:r>
            <a:r>
              <a:rPr lang="ja-JP" altLang="en-US" sz="2000" dirty="0"/>
              <a:t>賃金及び工賃の支払いに要する額は、原則として、</a:t>
            </a:r>
            <a:r>
              <a:rPr lang="ja-JP" altLang="en-US" sz="2000" b="1" u="sng" dirty="0"/>
              <a:t>自立支援給付をもって充ててはならない</a:t>
            </a:r>
            <a:r>
              <a:rPr lang="ja-JP" altLang="en-US" sz="2000" dirty="0"/>
              <a:t>。ただし、災害その他やむを得ない理由がある場合は、この限りではない</a:t>
            </a:r>
            <a:endParaRPr kumimoji="1" lang="en-US" altLang="ja-JP" sz="2000" dirty="0"/>
          </a:p>
        </p:txBody>
      </p:sp>
      <p:sp>
        <p:nvSpPr>
          <p:cNvPr id="3" name="テキスト ボックス 2">
            <a:extLst>
              <a:ext uri="{FF2B5EF4-FFF2-40B4-BE49-F238E27FC236}">
                <a16:creationId xmlns:a16="http://schemas.microsoft.com/office/drawing/2014/main" id="{A9A0CDC9-9DDC-4A14-83A6-684FE113BC25}"/>
              </a:ext>
            </a:extLst>
          </p:cNvPr>
          <p:cNvSpPr txBox="1"/>
          <p:nvPr/>
        </p:nvSpPr>
        <p:spPr>
          <a:xfrm>
            <a:off x="939736" y="5124703"/>
            <a:ext cx="7168725" cy="1077218"/>
          </a:xfrm>
          <a:prstGeom prst="rect">
            <a:avLst/>
          </a:prstGeom>
          <a:noFill/>
        </p:spPr>
        <p:txBody>
          <a:bodyPr wrap="square" rtlCol="0">
            <a:spAutoFit/>
          </a:bodyPr>
          <a:lstStyle/>
          <a:p>
            <a:r>
              <a:rPr lang="en-US" altLang="ja-JP" sz="1600" dirty="0">
                <a:latin typeface="+mj-ea"/>
                <a:ea typeface="+mj-ea"/>
              </a:rPr>
              <a:t>【</a:t>
            </a:r>
            <a:r>
              <a:rPr lang="ja-JP" altLang="en-US" sz="1600" dirty="0">
                <a:latin typeface="+mj-ea"/>
                <a:ea typeface="+mj-ea"/>
              </a:rPr>
              <a:t>参考</a:t>
            </a:r>
            <a:r>
              <a:rPr lang="en-US" altLang="ja-JP" sz="1600" dirty="0">
                <a:latin typeface="+mj-ea"/>
                <a:ea typeface="+mj-ea"/>
              </a:rPr>
              <a:t>】</a:t>
            </a:r>
            <a:endParaRPr kumimoji="1" lang="en-US" altLang="ja-JP" sz="1600" dirty="0">
              <a:latin typeface="+mj-ea"/>
              <a:ea typeface="+mj-ea"/>
            </a:endParaRPr>
          </a:p>
          <a:p>
            <a:r>
              <a:rPr kumimoji="1" lang="ja-JP" altLang="en-US" sz="1600" dirty="0">
                <a:latin typeface="+mj-ea"/>
                <a:ea typeface="+mj-ea"/>
              </a:rPr>
              <a:t>障害者の日常生活及び社会生活を総合的に支援するための法律に基づく指定障害福祉サービスの事業等の人員、設備及び運営に関する基準（平成</a:t>
            </a:r>
            <a:r>
              <a:rPr kumimoji="1" lang="en-US" altLang="ja-JP" sz="1600" dirty="0">
                <a:latin typeface="+mj-ea"/>
                <a:ea typeface="+mj-ea"/>
              </a:rPr>
              <a:t>18</a:t>
            </a:r>
            <a:r>
              <a:rPr kumimoji="1" lang="ja-JP" altLang="en-US" sz="1600" dirty="0">
                <a:latin typeface="+mj-ea"/>
                <a:ea typeface="+mj-ea"/>
              </a:rPr>
              <a:t>年</a:t>
            </a:r>
            <a:r>
              <a:rPr kumimoji="1" lang="en-US" altLang="ja-JP" sz="1600" dirty="0">
                <a:latin typeface="+mj-ea"/>
                <a:ea typeface="+mj-ea"/>
              </a:rPr>
              <a:t>9</a:t>
            </a:r>
            <a:r>
              <a:rPr kumimoji="1" lang="ja-JP" altLang="en-US" sz="1600" dirty="0">
                <a:latin typeface="+mj-ea"/>
                <a:ea typeface="+mj-ea"/>
              </a:rPr>
              <a:t>月</a:t>
            </a:r>
            <a:r>
              <a:rPr kumimoji="1" lang="en-US" altLang="ja-JP" sz="1600" dirty="0">
                <a:latin typeface="+mj-ea"/>
                <a:ea typeface="+mj-ea"/>
              </a:rPr>
              <a:t>29</a:t>
            </a:r>
            <a:r>
              <a:rPr kumimoji="1" lang="ja-JP" altLang="en-US" sz="1600" dirty="0">
                <a:latin typeface="+mj-ea"/>
                <a:ea typeface="+mj-ea"/>
              </a:rPr>
              <a:t>日厚生労働省令第</a:t>
            </a:r>
            <a:r>
              <a:rPr kumimoji="1" lang="en-US" altLang="ja-JP" sz="1600" dirty="0">
                <a:latin typeface="+mj-ea"/>
                <a:ea typeface="+mj-ea"/>
              </a:rPr>
              <a:t>171</a:t>
            </a:r>
            <a:r>
              <a:rPr kumimoji="1" lang="ja-JP" altLang="en-US" sz="1600" dirty="0">
                <a:latin typeface="+mj-ea"/>
                <a:ea typeface="+mj-ea"/>
              </a:rPr>
              <a:t>号</a:t>
            </a:r>
            <a:r>
              <a:rPr lang="ja-JP" altLang="en-US" sz="1600" dirty="0">
                <a:latin typeface="+mj-ea"/>
                <a:ea typeface="+mj-ea"/>
              </a:rPr>
              <a:t>）</a:t>
            </a:r>
            <a:r>
              <a:rPr lang="en-US" altLang="ja-JP" sz="1600" dirty="0">
                <a:latin typeface="+mj-ea"/>
                <a:ea typeface="+mj-ea"/>
              </a:rPr>
              <a:t>192</a:t>
            </a:r>
            <a:r>
              <a:rPr lang="ja-JP" altLang="en-US" sz="1600" dirty="0">
                <a:latin typeface="+mj-ea"/>
                <a:ea typeface="+mj-ea"/>
              </a:rPr>
              <a:t>条一部抜粋一部改変</a:t>
            </a:r>
            <a:endParaRPr kumimoji="1" lang="ja-JP" altLang="en-US" sz="1600" dirty="0">
              <a:latin typeface="+mj-ea"/>
              <a:ea typeface="+mj-ea"/>
            </a:endParaRPr>
          </a:p>
        </p:txBody>
      </p:sp>
    </p:spTree>
    <p:extLst>
      <p:ext uri="{BB962C8B-B14F-4D97-AF65-F5344CB8AC3E}">
        <p14:creationId xmlns:p14="http://schemas.microsoft.com/office/powerpoint/2010/main" val="3056960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20BF5B38-FBA6-CD9A-A74E-C1271EAE2072}"/>
              </a:ext>
            </a:extLst>
          </p:cNvPr>
          <p:cNvSpPr/>
          <p:nvPr/>
        </p:nvSpPr>
        <p:spPr>
          <a:xfrm>
            <a:off x="365663" y="5375988"/>
            <a:ext cx="8397867" cy="1143001"/>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5400000" scaled="1"/>
            <a:tileRect/>
          </a:gra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E755B121-59CB-0C2E-AF61-D5D3985A7664}"/>
              </a:ext>
            </a:extLst>
          </p:cNvPr>
          <p:cNvSpPr>
            <a:spLocks noGrp="1"/>
          </p:cNvSpPr>
          <p:nvPr>
            <p:ph type="title"/>
          </p:nvPr>
        </p:nvSpPr>
        <p:spPr>
          <a:xfrm>
            <a:off x="609706" y="129905"/>
            <a:ext cx="8153824" cy="1143000"/>
          </a:xfrm>
        </p:spPr>
        <p:txBody>
          <a:bodyPr>
            <a:noAutofit/>
          </a:bodyPr>
          <a:lstStyle/>
          <a:p>
            <a:r>
              <a:rPr kumimoji="1" lang="ja-JP" altLang="en-US" sz="3200" dirty="0"/>
              <a:t>就労支援事業の賃金・工賃について</a:t>
            </a:r>
          </a:p>
        </p:txBody>
      </p:sp>
      <p:sp>
        <p:nvSpPr>
          <p:cNvPr id="4" name="テキスト ボックス 3">
            <a:extLst>
              <a:ext uri="{FF2B5EF4-FFF2-40B4-BE49-F238E27FC236}">
                <a16:creationId xmlns:a16="http://schemas.microsoft.com/office/drawing/2014/main" id="{EA8F0F5E-5CB5-E132-9920-88583E65D8C3}"/>
              </a:ext>
            </a:extLst>
          </p:cNvPr>
          <p:cNvSpPr txBox="1"/>
          <p:nvPr/>
        </p:nvSpPr>
        <p:spPr>
          <a:xfrm>
            <a:off x="609705" y="1591847"/>
            <a:ext cx="8100900" cy="4247317"/>
          </a:xfrm>
          <a:prstGeom prst="rect">
            <a:avLst/>
          </a:prstGeom>
          <a:noFill/>
        </p:spPr>
        <p:txBody>
          <a:bodyPr wrap="square" rtlCol="0">
            <a:spAutoFit/>
          </a:bodyPr>
          <a:lstStyle/>
          <a:p>
            <a:r>
              <a:rPr kumimoji="1" lang="ja-JP" altLang="en-US" dirty="0"/>
              <a:t>・賃金及び工賃は、</a:t>
            </a:r>
            <a:r>
              <a:rPr lang="ja-JP" altLang="en-US" sz="1800" dirty="0"/>
              <a:t>生産活動に係る事業に必要な経費を控除した額に相当する金額を利用者に対して支払う。</a:t>
            </a:r>
            <a:endParaRPr lang="en-US" altLang="ja-JP" sz="1800" dirty="0"/>
          </a:p>
          <a:p>
            <a:r>
              <a:rPr lang="ja-JP" altLang="en-US" dirty="0"/>
              <a:t>（相当する金額については、雇用契約によらない利用者への工賃の支払いや</a:t>
            </a:r>
            <a:endParaRPr lang="en-US" altLang="ja-JP" dirty="0"/>
          </a:p>
          <a:p>
            <a:r>
              <a:rPr lang="ja-JP" altLang="en-US" dirty="0"/>
              <a:t>　工賃変動積立金・</a:t>
            </a:r>
            <a:r>
              <a:rPr lang="ja-JP" altLang="en-US" sz="1800" dirty="0"/>
              <a:t>設備等整備積立金を差し引くことが想定される）</a:t>
            </a:r>
            <a:endParaRPr lang="en-US" altLang="ja-JP" dirty="0"/>
          </a:p>
          <a:p>
            <a:endParaRPr kumimoji="1" lang="en-US" altLang="ja-JP" dirty="0"/>
          </a:p>
          <a:p>
            <a:endParaRPr lang="en-US" altLang="ja-JP" dirty="0"/>
          </a:p>
          <a:p>
            <a:endParaRPr lang="en-US" altLang="ja-JP" dirty="0"/>
          </a:p>
          <a:p>
            <a:endParaRPr lang="en-US" altLang="ja-JP" dirty="0"/>
          </a:p>
          <a:p>
            <a:endParaRPr lang="en-US" altLang="ja-JP" dirty="0"/>
          </a:p>
          <a:p>
            <a:endParaRPr kumimoji="1" lang="en-US" altLang="ja-JP" dirty="0"/>
          </a:p>
          <a:p>
            <a:endParaRPr lang="en-US" altLang="ja-JP" dirty="0"/>
          </a:p>
          <a:p>
            <a:endParaRPr kumimoji="1" lang="en-US" altLang="ja-JP" dirty="0"/>
          </a:p>
          <a:p>
            <a:endParaRPr lang="en-US" altLang="ja-JP" dirty="0"/>
          </a:p>
          <a:p>
            <a:endParaRPr kumimoji="1" lang="en-US" altLang="ja-JP" dirty="0"/>
          </a:p>
          <a:p>
            <a:endParaRPr kumimoji="1" lang="ja-JP" altLang="en-US" dirty="0"/>
          </a:p>
        </p:txBody>
      </p:sp>
      <p:sp>
        <p:nvSpPr>
          <p:cNvPr id="12" name="テキスト ボックス 11">
            <a:extLst>
              <a:ext uri="{FF2B5EF4-FFF2-40B4-BE49-F238E27FC236}">
                <a16:creationId xmlns:a16="http://schemas.microsoft.com/office/drawing/2014/main" id="{58D4C886-215E-B815-CA8B-420E4BC172A6}"/>
              </a:ext>
            </a:extLst>
          </p:cNvPr>
          <p:cNvSpPr txBox="1"/>
          <p:nvPr/>
        </p:nvSpPr>
        <p:spPr>
          <a:xfrm>
            <a:off x="2270011" y="5716655"/>
            <a:ext cx="4318213"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400" dirty="0"/>
              <a:t>生産活動に係る事業による収入</a:t>
            </a:r>
          </a:p>
        </p:txBody>
      </p:sp>
      <p:sp>
        <p:nvSpPr>
          <p:cNvPr id="3" name="正方形/長方形 2">
            <a:extLst>
              <a:ext uri="{FF2B5EF4-FFF2-40B4-BE49-F238E27FC236}">
                <a16:creationId xmlns:a16="http://schemas.microsoft.com/office/drawing/2014/main" id="{A506235D-06E2-F346-DDF8-A4D203C12A26}"/>
              </a:ext>
            </a:extLst>
          </p:cNvPr>
          <p:cNvSpPr/>
          <p:nvPr/>
        </p:nvSpPr>
        <p:spPr>
          <a:xfrm>
            <a:off x="365662" y="3123643"/>
            <a:ext cx="8397867" cy="1284217"/>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5400000" scaled="1"/>
            <a:tileRect/>
          </a:gra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加算記号 5">
            <a:extLst>
              <a:ext uri="{FF2B5EF4-FFF2-40B4-BE49-F238E27FC236}">
                <a16:creationId xmlns:a16="http://schemas.microsoft.com/office/drawing/2014/main" id="{40287D8A-3748-BF12-8B5B-2F12C4C196BC}"/>
              </a:ext>
            </a:extLst>
          </p:cNvPr>
          <p:cNvSpPr/>
          <p:nvPr/>
        </p:nvSpPr>
        <p:spPr>
          <a:xfrm>
            <a:off x="3414333" y="3429000"/>
            <a:ext cx="658511" cy="623254"/>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a:extLst>
              <a:ext uri="{FF2B5EF4-FFF2-40B4-BE49-F238E27FC236}">
                <a16:creationId xmlns:a16="http://schemas.microsoft.com/office/drawing/2014/main" id="{77013149-54DD-9007-26C6-88AB5596C479}"/>
              </a:ext>
            </a:extLst>
          </p:cNvPr>
          <p:cNvSpPr txBox="1"/>
          <p:nvPr/>
        </p:nvSpPr>
        <p:spPr>
          <a:xfrm>
            <a:off x="4201204" y="3257921"/>
            <a:ext cx="4333091" cy="101566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a:t>・生産活動に係る事業に必要な経費</a:t>
            </a:r>
            <a:endParaRPr lang="en-US" altLang="ja-JP" sz="2000" dirty="0"/>
          </a:p>
          <a:p>
            <a:r>
              <a:rPr lang="ja-JP" altLang="en-US" sz="2000" dirty="0"/>
              <a:t>・工賃変動積立金</a:t>
            </a:r>
            <a:endParaRPr lang="en-US" altLang="ja-JP" sz="2000" dirty="0"/>
          </a:p>
          <a:p>
            <a:r>
              <a:rPr lang="ja-JP" altLang="en-US" sz="2000" dirty="0"/>
              <a:t>・設備等整備積立金</a:t>
            </a:r>
            <a:endParaRPr lang="en-US" altLang="ja-JP" sz="2000" dirty="0"/>
          </a:p>
        </p:txBody>
      </p:sp>
      <p:sp>
        <p:nvSpPr>
          <p:cNvPr id="10" name="テキスト ボックス 9">
            <a:extLst>
              <a:ext uri="{FF2B5EF4-FFF2-40B4-BE49-F238E27FC236}">
                <a16:creationId xmlns:a16="http://schemas.microsoft.com/office/drawing/2014/main" id="{EAE4B0FC-693A-1A78-D4A1-A2734000689D}"/>
              </a:ext>
            </a:extLst>
          </p:cNvPr>
          <p:cNvSpPr txBox="1"/>
          <p:nvPr/>
        </p:nvSpPr>
        <p:spPr>
          <a:xfrm>
            <a:off x="863620" y="3257921"/>
            <a:ext cx="242235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400" dirty="0"/>
              <a:t>利用者への</a:t>
            </a:r>
            <a:endParaRPr kumimoji="1" lang="en-US" altLang="ja-JP" sz="2400" dirty="0"/>
          </a:p>
          <a:p>
            <a:r>
              <a:rPr kumimoji="1" lang="ja-JP" altLang="en-US" sz="2400" dirty="0"/>
              <a:t>工賃支払い総額</a:t>
            </a:r>
          </a:p>
        </p:txBody>
      </p:sp>
      <p:sp>
        <p:nvSpPr>
          <p:cNvPr id="14" name="次の値と等しい 13">
            <a:extLst>
              <a:ext uri="{FF2B5EF4-FFF2-40B4-BE49-F238E27FC236}">
                <a16:creationId xmlns:a16="http://schemas.microsoft.com/office/drawing/2014/main" id="{71536215-1531-9022-AE62-DC35536F915F}"/>
              </a:ext>
            </a:extLst>
          </p:cNvPr>
          <p:cNvSpPr/>
          <p:nvPr/>
        </p:nvSpPr>
        <p:spPr>
          <a:xfrm rot="16200000">
            <a:off x="4030903" y="4647539"/>
            <a:ext cx="777186" cy="586819"/>
          </a:xfrm>
          <a:prstGeom prst="mathEqua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1193470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02E46342-3562-A2F7-BA43-89752D86D5F3}"/>
              </a:ext>
            </a:extLst>
          </p:cNvPr>
          <p:cNvSpPr>
            <a:spLocks noGrp="1"/>
          </p:cNvSpPr>
          <p:nvPr>
            <p:ph type="title"/>
          </p:nvPr>
        </p:nvSpPr>
        <p:spPr>
          <a:xfrm>
            <a:off x="891316" y="116632"/>
            <a:ext cx="8229600" cy="1143000"/>
          </a:xfrm>
        </p:spPr>
        <p:txBody>
          <a:bodyPr>
            <a:noAutofit/>
          </a:bodyPr>
          <a:lstStyle/>
          <a:p>
            <a:r>
              <a:rPr kumimoji="1" lang="ja-JP" altLang="en-US" sz="2800" dirty="0"/>
              <a:t>福祉事業活動と生産活動に係る費用の区分</a:t>
            </a:r>
          </a:p>
        </p:txBody>
      </p:sp>
      <p:graphicFrame>
        <p:nvGraphicFramePr>
          <p:cNvPr id="7" name="表 6">
            <a:extLst>
              <a:ext uri="{FF2B5EF4-FFF2-40B4-BE49-F238E27FC236}">
                <a16:creationId xmlns:a16="http://schemas.microsoft.com/office/drawing/2014/main" id="{50B41C9E-D030-9DDF-612C-D1F10A084E23}"/>
              </a:ext>
            </a:extLst>
          </p:cNvPr>
          <p:cNvGraphicFramePr>
            <a:graphicFrameLocks noGrp="1"/>
          </p:cNvGraphicFramePr>
          <p:nvPr/>
        </p:nvGraphicFramePr>
        <p:xfrm>
          <a:off x="17585" y="1124744"/>
          <a:ext cx="9113115" cy="5733256"/>
        </p:xfrm>
        <a:graphic>
          <a:graphicData uri="http://schemas.openxmlformats.org/drawingml/2006/table">
            <a:tbl>
              <a:tblPr>
                <a:tableStyleId>{5C22544A-7EE6-4342-B048-85BDC9FD1C3A}</a:tableStyleId>
              </a:tblPr>
              <a:tblGrid>
                <a:gridCol w="1336252">
                  <a:extLst>
                    <a:ext uri="{9D8B030D-6E8A-4147-A177-3AD203B41FA5}">
                      <a16:colId xmlns:a16="http://schemas.microsoft.com/office/drawing/2014/main" val="3932238259"/>
                    </a:ext>
                  </a:extLst>
                </a:gridCol>
                <a:gridCol w="7776863">
                  <a:extLst>
                    <a:ext uri="{9D8B030D-6E8A-4147-A177-3AD203B41FA5}">
                      <a16:colId xmlns:a16="http://schemas.microsoft.com/office/drawing/2014/main" val="788178020"/>
                    </a:ext>
                  </a:extLst>
                </a:gridCol>
              </a:tblGrid>
              <a:tr h="389661">
                <a:tc>
                  <a:txBody>
                    <a:bodyPr/>
                    <a:lstStyle/>
                    <a:p>
                      <a:pPr algn="ctr" fontAlgn="ctr"/>
                      <a:r>
                        <a:rPr lang="ja-JP" altLang="en-US" sz="1400" b="1" u="none" strike="noStrike" dirty="0">
                          <a:effectLst/>
                          <a:latin typeface="+mn-ea"/>
                          <a:ea typeface="+mn-ea"/>
                        </a:rPr>
                        <a:t>経費の内容</a:t>
                      </a:r>
                      <a:endParaRPr lang="ja-JP" altLang="en-US" sz="1400" b="1" i="0" u="none" strike="noStrike" dirty="0">
                        <a:solidFill>
                          <a:srgbClr val="000000"/>
                        </a:solidFill>
                        <a:effectLst/>
                        <a:latin typeface="+mn-ea"/>
                        <a:ea typeface="+mn-ea"/>
                      </a:endParaRPr>
                    </a:p>
                  </a:txBody>
                  <a:tcPr marL="6157" marR="6157" marT="6157" marB="0" anchor="ctr"/>
                </a:tc>
                <a:tc>
                  <a:txBody>
                    <a:bodyPr/>
                    <a:lstStyle/>
                    <a:p>
                      <a:pPr algn="ctr" fontAlgn="ctr"/>
                      <a:r>
                        <a:rPr lang="ja-JP" altLang="en-US" sz="1400" b="1" u="none" strike="noStrike" dirty="0">
                          <a:effectLst/>
                          <a:latin typeface="+mn-ea"/>
                          <a:ea typeface="+mn-ea"/>
                        </a:rPr>
                        <a:t>区分判定</a:t>
                      </a:r>
                      <a:endParaRPr lang="ja-JP" altLang="en-US" sz="1400" b="1" i="0" u="none" strike="noStrike" dirty="0">
                        <a:solidFill>
                          <a:srgbClr val="000000"/>
                        </a:solidFill>
                        <a:effectLst/>
                        <a:latin typeface="+mn-ea"/>
                        <a:ea typeface="+mn-ea"/>
                      </a:endParaRPr>
                    </a:p>
                  </a:txBody>
                  <a:tcPr marL="6157" marR="6157" marT="6157" marB="0" anchor="ctr"/>
                </a:tc>
                <a:extLst>
                  <a:ext uri="{0D108BD9-81ED-4DB2-BD59-A6C34878D82A}">
                    <a16:rowId xmlns:a16="http://schemas.microsoft.com/office/drawing/2014/main" val="2781639098"/>
                  </a:ext>
                </a:extLst>
              </a:tr>
              <a:tr h="2160901">
                <a:tc>
                  <a:txBody>
                    <a:bodyPr/>
                    <a:lstStyle/>
                    <a:p>
                      <a:pPr marL="72000" algn="l" fontAlgn="ctr"/>
                      <a:r>
                        <a:rPr lang="zh-TW" altLang="en-US" sz="1400" u="none" strike="noStrike" dirty="0">
                          <a:effectLst/>
                          <a:latin typeface="ＭＳ Ｐゴシック" panose="020B0600070205080204" pitchFamily="50" charset="-128"/>
                          <a:ea typeface="ＭＳ Ｐゴシック" panose="020B0600070205080204" pitchFamily="50" charset="-128"/>
                        </a:rPr>
                        <a:t>家賃、共益費等</a:t>
                      </a:r>
                      <a:endParaRPr lang="zh-TW" altLang="en-US" sz="1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157" marR="6157" marT="6157" marB="0" anchor="ctr"/>
                </a:tc>
                <a:tc>
                  <a:txBody>
                    <a:bodyPr/>
                    <a:lstStyle/>
                    <a:p>
                      <a:pPr marL="36000" algn="l" fontAlgn="ctr"/>
                      <a:r>
                        <a:rPr lang="en-US" altLang="ja-JP" sz="1400" u="none" strike="noStrike" dirty="0">
                          <a:effectLst/>
                          <a:latin typeface="+mn-ea"/>
                          <a:ea typeface="+mn-ea"/>
                        </a:rPr>
                        <a:t>【</a:t>
                      </a:r>
                      <a:r>
                        <a:rPr lang="ja-JP" altLang="en-US" sz="1400" u="none" strike="noStrike" dirty="0">
                          <a:effectLst/>
                          <a:latin typeface="+mn-ea"/>
                          <a:ea typeface="+mn-ea"/>
                        </a:rPr>
                        <a:t>判定</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　指定を受けた事業所</a:t>
                      </a:r>
                      <a:r>
                        <a:rPr lang="en-US" altLang="ja-JP" sz="1400" u="none" strike="noStrike" dirty="0">
                          <a:effectLst/>
                          <a:latin typeface="+mn-ea"/>
                          <a:ea typeface="+mn-ea"/>
                        </a:rPr>
                        <a:t>( </a:t>
                      </a:r>
                      <a:r>
                        <a:rPr lang="ja-JP" altLang="en-US" sz="1400" u="none" strike="noStrike" dirty="0">
                          <a:effectLst/>
                          <a:latin typeface="+mn-ea"/>
                          <a:ea typeface="+mn-ea"/>
                        </a:rPr>
                        <a:t>訓練・作業室を含む</a:t>
                      </a:r>
                      <a:r>
                        <a:rPr lang="en-US" altLang="ja-JP" sz="1400" u="none" strike="noStrike" dirty="0">
                          <a:effectLst/>
                          <a:latin typeface="+mn-ea"/>
                          <a:ea typeface="+mn-ea"/>
                        </a:rPr>
                        <a:t>) </a:t>
                      </a:r>
                      <a:r>
                        <a:rPr lang="ja-JP" altLang="en-US" sz="1400" u="none" strike="noStrike" dirty="0">
                          <a:effectLst/>
                          <a:latin typeface="+mn-ea"/>
                          <a:ea typeface="+mn-ea"/>
                        </a:rPr>
                        <a:t>の家賃、共益費等は、福祉事業活動費用として処理</a:t>
                      </a:r>
                      <a:br>
                        <a:rPr lang="ja-JP" altLang="en-US" sz="1400" u="none" strike="noStrike" dirty="0">
                          <a:effectLst/>
                          <a:latin typeface="+mn-ea"/>
                          <a:ea typeface="+mn-ea"/>
                        </a:rPr>
                      </a:br>
                      <a:r>
                        <a:rPr lang="ja-JP" altLang="en-US" sz="1400" u="none" strike="noStrike" dirty="0">
                          <a:effectLst/>
                          <a:latin typeface="+mn-ea"/>
                          <a:ea typeface="+mn-ea"/>
                        </a:rPr>
                        <a:t>・　商品・製品保管専用の倉庫の賃借料等、専ら生産活動に要する費用は、生産活動費用として処理</a:t>
                      </a:r>
                      <a:br>
                        <a:rPr lang="ja-JP" altLang="en-US" sz="1400" u="none" strike="noStrike" dirty="0">
                          <a:effectLst/>
                          <a:latin typeface="+mn-ea"/>
                          <a:ea typeface="+mn-ea"/>
                        </a:rPr>
                      </a:br>
                      <a:r>
                        <a:rPr lang="en-US" altLang="ja-JP" sz="1400" u="none" strike="noStrike" dirty="0">
                          <a:effectLst/>
                          <a:latin typeface="+mn-ea"/>
                          <a:ea typeface="+mn-ea"/>
                        </a:rPr>
                        <a:t>【</a:t>
                      </a:r>
                      <a:r>
                        <a:rPr lang="ja-JP" altLang="en-US" sz="1400" u="none" strike="noStrike" dirty="0">
                          <a:effectLst/>
                          <a:latin typeface="+mn-ea"/>
                          <a:ea typeface="+mn-ea"/>
                        </a:rPr>
                        <a:t>考え方</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指定を受ける事業所は、指定基準に定める設備基準を満たす必要があり、訓練・作業室を含めて利用者支援の場であると考えられますので、その事業所に係る家賃、共益費等は福祉事業活動費用として計上します。</a:t>
                      </a:r>
                      <a:endParaRPr lang="ja-JP" altLang="en-US" sz="1400" b="0" i="0" u="none" strike="noStrike" dirty="0">
                        <a:solidFill>
                          <a:srgbClr val="000000"/>
                        </a:solidFill>
                        <a:effectLst/>
                        <a:latin typeface="+mn-ea"/>
                        <a:ea typeface="+mn-ea"/>
                      </a:endParaRPr>
                    </a:p>
                  </a:txBody>
                  <a:tcPr marL="6157" marR="6157" marT="6157" marB="0" anchor="ctr"/>
                </a:tc>
                <a:extLst>
                  <a:ext uri="{0D108BD9-81ED-4DB2-BD59-A6C34878D82A}">
                    <a16:rowId xmlns:a16="http://schemas.microsoft.com/office/drawing/2014/main" val="3896235299"/>
                  </a:ext>
                </a:extLst>
              </a:tr>
              <a:tr h="1442903">
                <a:tc>
                  <a:txBody>
                    <a:bodyPr/>
                    <a:lstStyle/>
                    <a:p>
                      <a:pPr marL="72000" algn="l" fontAlgn="ctr"/>
                      <a:r>
                        <a:rPr lang="ja-JP" altLang="en-US" sz="1400" u="none" strike="noStrike" dirty="0">
                          <a:effectLst/>
                          <a:latin typeface="+mn-ea"/>
                          <a:ea typeface="+mn-ea"/>
                        </a:rPr>
                        <a:t>建物（ 附属設備を含む） の減価償却費、修繕費、損害保険料、保守料等</a:t>
                      </a:r>
                      <a:br>
                        <a:rPr lang="ja-JP" altLang="en-US" sz="1400" u="none" strike="noStrike" dirty="0">
                          <a:effectLst/>
                          <a:latin typeface="+mn-ea"/>
                          <a:ea typeface="+mn-ea"/>
                        </a:rPr>
                      </a:br>
                      <a:endParaRPr lang="ja-JP" altLang="en-US" sz="1400" b="0" i="0" u="none" strike="noStrike" dirty="0">
                        <a:solidFill>
                          <a:srgbClr val="000000"/>
                        </a:solidFill>
                        <a:effectLst/>
                        <a:latin typeface="+mn-ea"/>
                        <a:ea typeface="+mn-ea"/>
                      </a:endParaRPr>
                    </a:p>
                  </a:txBody>
                  <a:tcPr marL="6157" marR="6157" marT="6157" marB="0" anchor="ctr"/>
                </a:tc>
                <a:tc>
                  <a:txBody>
                    <a:bodyPr/>
                    <a:lstStyle/>
                    <a:p>
                      <a:pPr marL="36000" algn="l" fontAlgn="ctr"/>
                      <a:r>
                        <a:rPr lang="en-US" altLang="ja-JP" sz="1400" u="none" strike="noStrike" dirty="0">
                          <a:effectLst/>
                          <a:latin typeface="+mn-ea"/>
                          <a:ea typeface="+mn-ea"/>
                        </a:rPr>
                        <a:t>【</a:t>
                      </a:r>
                      <a:r>
                        <a:rPr lang="ja-JP" altLang="en-US" sz="1400" u="none" strike="noStrike" dirty="0">
                          <a:effectLst/>
                          <a:latin typeface="+mn-ea"/>
                          <a:ea typeface="+mn-ea"/>
                        </a:rPr>
                        <a:t>判定</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　指定を受けた事業所</a:t>
                      </a:r>
                      <a:r>
                        <a:rPr lang="en-US" altLang="ja-JP" sz="1400" u="none" strike="noStrike" dirty="0">
                          <a:effectLst/>
                          <a:latin typeface="+mn-ea"/>
                          <a:ea typeface="+mn-ea"/>
                        </a:rPr>
                        <a:t>( </a:t>
                      </a:r>
                      <a:r>
                        <a:rPr lang="ja-JP" altLang="en-US" sz="1400" u="none" strike="noStrike" dirty="0">
                          <a:effectLst/>
                          <a:latin typeface="+mn-ea"/>
                          <a:ea typeface="+mn-ea"/>
                        </a:rPr>
                        <a:t>建物</a:t>
                      </a:r>
                      <a:r>
                        <a:rPr lang="en-US" altLang="ja-JP" sz="1400" u="none" strike="noStrike" dirty="0">
                          <a:effectLst/>
                          <a:latin typeface="+mn-ea"/>
                          <a:ea typeface="+mn-ea"/>
                        </a:rPr>
                        <a:t>) </a:t>
                      </a:r>
                      <a:r>
                        <a:rPr lang="ja-JP" altLang="en-US" sz="1400" u="none" strike="noStrike" dirty="0">
                          <a:effectLst/>
                          <a:latin typeface="+mn-ea"/>
                          <a:ea typeface="+mn-ea"/>
                        </a:rPr>
                        <a:t>に係る減価償却費等は、福祉事業活動費用として処理</a:t>
                      </a:r>
                      <a:br>
                        <a:rPr lang="ja-JP" altLang="en-US" sz="1400" u="none" strike="noStrike" dirty="0">
                          <a:effectLst/>
                          <a:latin typeface="+mn-ea"/>
                          <a:ea typeface="+mn-ea"/>
                        </a:rPr>
                      </a:br>
                      <a:r>
                        <a:rPr lang="ja-JP" altLang="en-US" sz="1400" u="none" strike="noStrike" dirty="0">
                          <a:effectLst/>
                          <a:latin typeface="+mn-ea"/>
                          <a:ea typeface="+mn-ea"/>
                        </a:rPr>
                        <a:t>・　商品・製品保管専用の倉庫に係る減価償却費等、専ら生産活動に要する費用は、生産活動費用として処理</a:t>
                      </a:r>
                      <a:br>
                        <a:rPr lang="ja-JP" altLang="en-US" sz="1400" u="none" strike="noStrike" dirty="0">
                          <a:effectLst/>
                          <a:latin typeface="+mn-ea"/>
                          <a:ea typeface="+mn-ea"/>
                        </a:rPr>
                      </a:br>
                      <a:r>
                        <a:rPr lang="en-US" altLang="ja-JP" sz="1400" u="none" strike="noStrike" dirty="0">
                          <a:effectLst/>
                          <a:latin typeface="+mn-ea"/>
                          <a:ea typeface="+mn-ea"/>
                        </a:rPr>
                        <a:t>【</a:t>
                      </a:r>
                      <a:r>
                        <a:rPr lang="ja-JP" altLang="en-US" sz="1400" u="none" strike="noStrike" dirty="0">
                          <a:effectLst/>
                          <a:latin typeface="+mn-ea"/>
                          <a:ea typeface="+mn-ea"/>
                        </a:rPr>
                        <a:t>考え方</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家賃、共益費等と同様の考え方となります。</a:t>
                      </a:r>
                      <a:endParaRPr lang="ja-JP" altLang="en-US" sz="1400" b="0" i="0" u="none" strike="noStrike" dirty="0">
                        <a:solidFill>
                          <a:srgbClr val="000000"/>
                        </a:solidFill>
                        <a:effectLst/>
                        <a:latin typeface="+mn-ea"/>
                        <a:ea typeface="+mn-ea"/>
                      </a:endParaRPr>
                    </a:p>
                  </a:txBody>
                  <a:tcPr marL="6157" marR="6157" marT="6157" marB="0" anchor="ctr"/>
                </a:tc>
                <a:extLst>
                  <a:ext uri="{0D108BD9-81ED-4DB2-BD59-A6C34878D82A}">
                    <a16:rowId xmlns:a16="http://schemas.microsoft.com/office/drawing/2014/main" val="2089519538"/>
                  </a:ext>
                </a:extLst>
              </a:tr>
              <a:tr h="1739791">
                <a:tc>
                  <a:txBody>
                    <a:bodyPr/>
                    <a:lstStyle/>
                    <a:p>
                      <a:pPr marL="72000" algn="l" fontAlgn="ctr"/>
                      <a:r>
                        <a:rPr lang="ja-JP" altLang="en-US" sz="1400" u="none" strike="noStrike" dirty="0">
                          <a:effectLst/>
                          <a:latin typeface="+mn-ea"/>
                          <a:ea typeface="+mn-ea"/>
                        </a:rPr>
                        <a:t>器具及び備品や機械装置、車両運搬具等の減価償却費</a:t>
                      </a:r>
                      <a:br>
                        <a:rPr lang="ja-JP" altLang="en-US" sz="1400" u="none" strike="noStrike" dirty="0">
                          <a:effectLst/>
                          <a:latin typeface="+mn-ea"/>
                          <a:ea typeface="+mn-ea"/>
                        </a:rPr>
                      </a:br>
                      <a:endParaRPr lang="ja-JP" altLang="en-US" sz="1400" b="0" i="0" u="none" strike="noStrike" dirty="0">
                        <a:solidFill>
                          <a:srgbClr val="000000"/>
                        </a:solidFill>
                        <a:effectLst/>
                        <a:latin typeface="+mn-ea"/>
                        <a:ea typeface="+mn-ea"/>
                      </a:endParaRPr>
                    </a:p>
                  </a:txBody>
                  <a:tcPr marL="6157" marR="6157" marT="6157" marB="0" anchor="ctr"/>
                </a:tc>
                <a:tc>
                  <a:txBody>
                    <a:bodyPr/>
                    <a:lstStyle/>
                    <a:p>
                      <a:pPr marL="36000" algn="l" fontAlgn="ctr"/>
                      <a:r>
                        <a:rPr lang="en-US" altLang="ja-JP" sz="1400" u="none" strike="noStrike" dirty="0">
                          <a:effectLst/>
                          <a:latin typeface="+mn-ea"/>
                          <a:ea typeface="+mn-ea"/>
                        </a:rPr>
                        <a:t>【</a:t>
                      </a:r>
                      <a:r>
                        <a:rPr lang="ja-JP" altLang="en-US" sz="1400" u="none" strike="noStrike" dirty="0">
                          <a:effectLst/>
                          <a:latin typeface="+mn-ea"/>
                          <a:ea typeface="+mn-ea"/>
                        </a:rPr>
                        <a:t>判定</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　利用者の支援や事務運営に必要な器具及び備品等に係る減価償却費は、福祉事業活動費用として処理</a:t>
                      </a:r>
                      <a:br>
                        <a:rPr lang="ja-JP" altLang="en-US" sz="1400" u="none" strike="noStrike" dirty="0">
                          <a:effectLst/>
                          <a:latin typeface="+mn-ea"/>
                          <a:ea typeface="+mn-ea"/>
                        </a:rPr>
                      </a:br>
                      <a:r>
                        <a:rPr lang="ja-JP" altLang="en-US" sz="1400" u="none" strike="noStrike" dirty="0">
                          <a:effectLst/>
                          <a:latin typeface="+mn-ea"/>
                          <a:ea typeface="+mn-ea"/>
                        </a:rPr>
                        <a:t>・　生産活動に要する器具及び備品等に係る減価償却費は、生産活動費用として処理</a:t>
                      </a:r>
                      <a:br>
                        <a:rPr lang="ja-JP" altLang="en-US" sz="1400" u="none" strike="noStrike" dirty="0">
                          <a:effectLst/>
                          <a:latin typeface="+mn-ea"/>
                          <a:ea typeface="+mn-ea"/>
                        </a:rPr>
                      </a:br>
                      <a:r>
                        <a:rPr lang="en-US" altLang="ja-JP" sz="1400" u="none" strike="noStrike" dirty="0">
                          <a:effectLst/>
                          <a:latin typeface="+mn-ea"/>
                          <a:ea typeface="+mn-ea"/>
                        </a:rPr>
                        <a:t>【</a:t>
                      </a:r>
                      <a:r>
                        <a:rPr lang="ja-JP" altLang="en-US" sz="1400" u="none" strike="noStrike" dirty="0">
                          <a:effectLst/>
                          <a:latin typeface="+mn-ea"/>
                          <a:ea typeface="+mn-ea"/>
                        </a:rPr>
                        <a:t>考え方</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その固定資産の使用実態により、いずれの区分に属する経費とするかを決定します。</a:t>
                      </a:r>
                      <a:endParaRPr lang="en-US" altLang="ja-JP" sz="1400" u="none" strike="noStrike" dirty="0">
                        <a:effectLst/>
                        <a:latin typeface="+mn-ea"/>
                        <a:ea typeface="+mn-ea"/>
                      </a:endParaRPr>
                    </a:p>
                    <a:p>
                      <a:pPr marL="36000" algn="l" fontAlgn="ctr"/>
                      <a:r>
                        <a:rPr lang="ja-JP" altLang="en-US" sz="1400" u="none" strike="noStrike" dirty="0">
                          <a:effectLst/>
                          <a:latin typeface="+mn-ea"/>
                          <a:ea typeface="+mn-ea"/>
                        </a:rPr>
                        <a:t>なお、どちらの区分にも属する経費であれば、共通経費として按分計上します。</a:t>
                      </a:r>
                      <a:endParaRPr lang="ja-JP" altLang="en-US" sz="1400" b="0" i="0" u="none" strike="noStrike" dirty="0">
                        <a:solidFill>
                          <a:srgbClr val="000000"/>
                        </a:solidFill>
                        <a:effectLst/>
                        <a:latin typeface="+mn-ea"/>
                        <a:ea typeface="+mn-ea"/>
                      </a:endParaRPr>
                    </a:p>
                  </a:txBody>
                  <a:tcPr marL="6157" marR="6157" marT="6157" marB="0" anchor="ctr"/>
                </a:tc>
                <a:extLst>
                  <a:ext uri="{0D108BD9-81ED-4DB2-BD59-A6C34878D82A}">
                    <a16:rowId xmlns:a16="http://schemas.microsoft.com/office/drawing/2014/main" val="4039014366"/>
                  </a:ext>
                </a:extLst>
              </a:tr>
            </a:tbl>
          </a:graphicData>
        </a:graphic>
      </p:graphicFrame>
    </p:spTree>
    <p:extLst>
      <p:ext uri="{BB962C8B-B14F-4D97-AF65-F5344CB8AC3E}">
        <p14:creationId xmlns:p14="http://schemas.microsoft.com/office/powerpoint/2010/main" val="1945195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02E46342-3562-A2F7-BA43-89752D86D5F3}"/>
              </a:ext>
            </a:extLst>
          </p:cNvPr>
          <p:cNvSpPr>
            <a:spLocks noGrp="1"/>
          </p:cNvSpPr>
          <p:nvPr>
            <p:ph type="title"/>
          </p:nvPr>
        </p:nvSpPr>
        <p:spPr>
          <a:xfrm>
            <a:off x="878904" y="116632"/>
            <a:ext cx="8229600" cy="1143000"/>
          </a:xfrm>
        </p:spPr>
        <p:txBody>
          <a:bodyPr>
            <a:noAutofit/>
          </a:bodyPr>
          <a:lstStyle/>
          <a:p>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福祉事業活動と生産活動に係る費用の区分</a:t>
            </a:r>
            <a:endParaRPr kumimoji="1" lang="ja-JP" altLang="en-US" sz="3200" dirty="0"/>
          </a:p>
        </p:txBody>
      </p:sp>
      <p:graphicFrame>
        <p:nvGraphicFramePr>
          <p:cNvPr id="2" name="表 1">
            <a:extLst>
              <a:ext uri="{FF2B5EF4-FFF2-40B4-BE49-F238E27FC236}">
                <a16:creationId xmlns:a16="http://schemas.microsoft.com/office/drawing/2014/main" id="{13195AF9-1E9A-A5AF-2C71-238A12AD7ACC}"/>
              </a:ext>
            </a:extLst>
          </p:cNvPr>
          <p:cNvGraphicFramePr>
            <a:graphicFrameLocks noGrp="1"/>
          </p:cNvGraphicFramePr>
          <p:nvPr/>
        </p:nvGraphicFramePr>
        <p:xfrm>
          <a:off x="35496" y="1081224"/>
          <a:ext cx="9108504" cy="5776776"/>
        </p:xfrm>
        <a:graphic>
          <a:graphicData uri="http://schemas.openxmlformats.org/drawingml/2006/table">
            <a:tbl>
              <a:tblPr>
                <a:tableStyleId>{5C22544A-7EE6-4342-B048-85BDC9FD1C3A}</a:tableStyleId>
              </a:tblPr>
              <a:tblGrid>
                <a:gridCol w="1337223">
                  <a:extLst>
                    <a:ext uri="{9D8B030D-6E8A-4147-A177-3AD203B41FA5}">
                      <a16:colId xmlns:a16="http://schemas.microsoft.com/office/drawing/2014/main" val="2593680166"/>
                    </a:ext>
                  </a:extLst>
                </a:gridCol>
                <a:gridCol w="7771281">
                  <a:extLst>
                    <a:ext uri="{9D8B030D-6E8A-4147-A177-3AD203B41FA5}">
                      <a16:colId xmlns:a16="http://schemas.microsoft.com/office/drawing/2014/main" val="2653694137"/>
                    </a:ext>
                  </a:extLst>
                </a:gridCol>
              </a:tblGrid>
              <a:tr h="458715">
                <a:tc>
                  <a:txBody>
                    <a:bodyPr/>
                    <a:lstStyle/>
                    <a:p>
                      <a:pPr algn="ctr" fontAlgn="ctr"/>
                      <a:r>
                        <a:rPr lang="ja-JP" altLang="en-US" sz="1400" b="1" u="none" strike="noStrike" dirty="0">
                          <a:effectLst/>
                          <a:latin typeface="+mn-ea"/>
                          <a:ea typeface="+mn-ea"/>
                        </a:rPr>
                        <a:t>経費の内容</a:t>
                      </a:r>
                      <a:endParaRPr lang="ja-JP" altLang="en-US" sz="1400" b="1" i="0" u="none" strike="noStrike" dirty="0">
                        <a:solidFill>
                          <a:srgbClr val="000000"/>
                        </a:solidFill>
                        <a:effectLst/>
                        <a:latin typeface="+mn-ea"/>
                        <a:ea typeface="+mn-ea"/>
                      </a:endParaRPr>
                    </a:p>
                  </a:txBody>
                  <a:tcPr marL="6157" marR="6157" marT="6157" marB="0" anchor="ctr"/>
                </a:tc>
                <a:tc>
                  <a:txBody>
                    <a:bodyPr/>
                    <a:lstStyle/>
                    <a:p>
                      <a:pPr algn="ctr" fontAlgn="ctr"/>
                      <a:r>
                        <a:rPr lang="ja-JP" altLang="en-US" sz="1400" b="1" u="none" strike="noStrike" dirty="0">
                          <a:effectLst/>
                          <a:latin typeface="+mn-ea"/>
                          <a:ea typeface="+mn-ea"/>
                        </a:rPr>
                        <a:t>区分判定</a:t>
                      </a:r>
                      <a:endParaRPr lang="ja-JP" altLang="en-US" sz="1400" b="1" i="0" u="none" strike="noStrike" dirty="0">
                        <a:solidFill>
                          <a:srgbClr val="000000"/>
                        </a:solidFill>
                        <a:effectLst/>
                        <a:latin typeface="+mn-ea"/>
                        <a:ea typeface="+mn-ea"/>
                      </a:endParaRPr>
                    </a:p>
                  </a:txBody>
                  <a:tcPr marL="6157" marR="6157" marT="6157" marB="0" anchor="ctr"/>
                </a:tc>
                <a:extLst>
                  <a:ext uri="{0D108BD9-81ED-4DB2-BD59-A6C34878D82A}">
                    <a16:rowId xmlns:a16="http://schemas.microsoft.com/office/drawing/2014/main" val="1744169173"/>
                  </a:ext>
                </a:extLst>
              </a:tr>
              <a:tr h="2981510">
                <a:tc>
                  <a:txBody>
                    <a:bodyPr/>
                    <a:lstStyle/>
                    <a:p>
                      <a:pPr marL="72000" algn="l" fontAlgn="ctr"/>
                      <a:r>
                        <a:rPr lang="ja-JP" altLang="en-US" sz="1400" u="none" strike="noStrike" dirty="0">
                          <a:effectLst/>
                          <a:latin typeface="+mj-ea"/>
                          <a:ea typeface="+mj-ea"/>
                        </a:rPr>
                        <a:t>水道光熱費</a:t>
                      </a:r>
                      <a:r>
                        <a:rPr lang="en-US" altLang="ja-JP" sz="1400" u="none" strike="noStrike" dirty="0">
                          <a:effectLst/>
                          <a:latin typeface="+mj-ea"/>
                          <a:ea typeface="+mj-ea"/>
                        </a:rPr>
                        <a:t>( </a:t>
                      </a:r>
                      <a:r>
                        <a:rPr lang="ja-JP" altLang="en-US" sz="1400" u="none" strike="noStrike" dirty="0">
                          <a:effectLst/>
                          <a:latin typeface="+mj-ea"/>
                          <a:ea typeface="+mj-ea"/>
                        </a:rPr>
                        <a:t>電気代・ガス代・水道代）</a:t>
                      </a:r>
                      <a:endParaRPr lang="ja-JP" altLang="en-US" sz="1400" b="0" i="0" u="none" strike="noStrike" dirty="0">
                        <a:solidFill>
                          <a:srgbClr val="000000"/>
                        </a:solidFill>
                        <a:effectLst/>
                        <a:latin typeface="+mj-ea"/>
                        <a:ea typeface="+mj-ea"/>
                      </a:endParaRPr>
                    </a:p>
                  </a:txBody>
                  <a:tcPr marL="6157" marR="6157" marT="6157" marB="0" anchor="ctr"/>
                </a:tc>
                <a:tc>
                  <a:txBody>
                    <a:bodyPr/>
                    <a:lstStyle/>
                    <a:p>
                      <a:pPr marL="36000" algn="l" fontAlgn="ctr"/>
                      <a:r>
                        <a:rPr lang="en-US" altLang="ja-JP" sz="1400" u="none" strike="noStrike" dirty="0">
                          <a:effectLst/>
                          <a:latin typeface="+mn-ea"/>
                          <a:ea typeface="+mn-ea"/>
                        </a:rPr>
                        <a:t>【</a:t>
                      </a:r>
                      <a:r>
                        <a:rPr lang="ja-JP" altLang="en-US" sz="1400" u="none" strike="noStrike" dirty="0">
                          <a:effectLst/>
                          <a:latin typeface="+mn-ea"/>
                          <a:ea typeface="+mn-ea"/>
                        </a:rPr>
                        <a:t>判定</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　生産活動を行うことにより増加する部分の水道光熱費は、生産活動費用</a:t>
                      </a:r>
                      <a:endParaRPr lang="en-US" altLang="ja-JP" sz="1400" u="none" strike="noStrike" dirty="0">
                        <a:effectLst/>
                        <a:latin typeface="+mn-ea"/>
                        <a:ea typeface="+mn-ea"/>
                      </a:endParaRPr>
                    </a:p>
                    <a:p>
                      <a:pPr marL="36000" algn="l" fontAlgn="ctr"/>
                      <a:r>
                        <a:rPr lang="ja-JP" altLang="en-US" sz="1400" u="none" strike="noStrike" dirty="0">
                          <a:effectLst/>
                          <a:latin typeface="+mn-ea"/>
                          <a:ea typeface="+mn-ea"/>
                        </a:rPr>
                        <a:t>として処理</a:t>
                      </a:r>
                      <a:br>
                        <a:rPr lang="ja-JP" altLang="en-US" sz="1400" u="none" strike="noStrike" dirty="0">
                          <a:effectLst/>
                          <a:latin typeface="+mn-ea"/>
                          <a:ea typeface="+mn-ea"/>
                        </a:rPr>
                      </a:br>
                      <a:r>
                        <a:rPr lang="ja-JP" altLang="en-US" sz="1400" u="none" strike="noStrike" dirty="0">
                          <a:effectLst/>
                          <a:latin typeface="+mn-ea"/>
                          <a:ea typeface="+mn-ea"/>
                        </a:rPr>
                        <a:t>・　上記以外の水道光熱費は、福祉事業活動費用として処理</a:t>
                      </a:r>
                      <a:br>
                        <a:rPr lang="ja-JP" altLang="en-US" sz="1400" u="none" strike="noStrike" dirty="0">
                          <a:effectLst/>
                          <a:latin typeface="+mn-ea"/>
                          <a:ea typeface="+mn-ea"/>
                        </a:rPr>
                      </a:br>
                      <a:r>
                        <a:rPr lang="en-US" altLang="ja-JP" sz="1400" u="none" strike="noStrike" dirty="0">
                          <a:effectLst/>
                          <a:latin typeface="+mn-ea"/>
                          <a:ea typeface="+mn-ea"/>
                        </a:rPr>
                        <a:t>【</a:t>
                      </a:r>
                      <a:r>
                        <a:rPr lang="ja-JP" altLang="en-US" sz="1400" u="none" strike="noStrike" dirty="0">
                          <a:effectLst/>
                          <a:latin typeface="+mn-ea"/>
                          <a:ea typeface="+mn-ea"/>
                        </a:rPr>
                        <a:t>考え方</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例えばガスを生産活動でしか使用しない場合はガス代の全額を生産活動費用として処理するなど、使用実態により生産活動を行うことで増加する部分の水道光熱費の額を特定します。なお、特定することが難しい場合には、共通経費として按分計上します。</a:t>
                      </a:r>
                      <a:br>
                        <a:rPr lang="ja-JP" altLang="en-US" sz="1400" u="none" strike="noStrike" dirty="0">
                          <a:effectLst/>
                          <a:latin typeface="+mn-ea"/>
                          <a:ea typeface="+mn-ea"/>
                        </a:rPr>
                      </a:br>
                      <a:endParaRPr lang="ja-JP" altLang="en-US" sz="1400" b="0" i="0" u="none" strike="noStrike" dirty="0">
                        <a:solidFill>
                          <a:srgbClr val="000000"/>
                        </a:solidFill>
                        <a:effectLst/>
                        <a:latin typeface="+mn-ea"/>
                        <a:ea typeface="+mn-ea"/>
                      </a:endParaRPr>
                    </a:p>
                  </a:txBody>
                  <a:tcPr marL="6157" marR="6157" marT="6157" marB="0" anchor="ctr"/>
                </a:tc>
                <a:extLst>
                  <a:ext uri="{0D108BD9-81ED-4DB2-BD59-A6C34878D82A}">
                    <a16:rowId xmlns:a16="http://schemas.microsoft.com/office/drawing/2014/main" val="724459772"/>
                  </a:ext>
                </a:extLst>
              </a:tr>
              <a:tr h="2336551">
                <a:tc>
                  <a:txBody>
                    <a:bodyPr/>
                    <a:lstStyle/>
                    <a:p>
                      <a:pPr marL="72000" algn="l" fontAlgn="ctr"/>
                      <a:r>
                        <a:rPr lang="zh-TW" altLang="en-US" sz="1400" u="none" strike="noStrike" dirty="0">
                          <a:effectLst/>
                          <a:latin typeface="+mj-ea"/>
                          <a:ea typeface="+mj-ea"/>
                        </a:rPr>
                        <a:t>健康診断、</a:t>
                      </a:r>
                      <a:endParaRPr lang="en-US" altLang="zh-TW" sz="1400" u="none" strike="noStrike" dirty="0">
                        <a:effectLst/>
                        <a:latin typeface="+mj-ea"/>
                        <a:ea typeface="+mj-ea"/>
                      </a:endParaRPr>
                    </a:p>
                    <a:p>
                      <a:pPr marL="72000" algn="l" fontAlgn="ctr"/>
                      <a:r>
                        <a:rPr lang="zh-TW" altLang="en-US" sz="1400" u="none" strike="noStrike" dirty="0">
                          <a:effectLst/>
                          <a:latin typeface="+mj-ea"/>
                          <a:ea typeface="+mj-ea"/>
                        </a:rPr>
                        <a:t>予防接種費用</a:t>
                      </a:r>
                      <a:br>
                        <a:rPr lang="zh-TW" altLang="en-US" sz="1400" u="none" strike="noStrike" dirty="0">
                          <a:effectLst/>
                          <a:latin typeface="+mj-ea"/>
                          <a:ea typeface="+mj-ea"/>
                        </a:rPr>
                      </a:br>
                      <a:endParaRPr lang="zh-TW" altLang="en-US" sz="1400" b="0" i="0" u="none" strike="noStrike" dirty="0">
                        <a:solidFill>
                          <a:srgbClr val="000000"/>
                        </a:solidFill>
                        <a:effectLst/>
                        <a:latin typeface="+mj-ea"/>
                        <a:ea typeface="+mj-ea"/>
                      </a:endParaRPr>
                    </a:p>
                  </a:txBody>
                  <a:tcPr marL="6157" marR="6157" marT="6157" marB="0" anchor="ctr"/>
                </a:tc>
                <a:tc>
                  <a:txBody>
                    <a:bodyPr/>
                    <a:lstStyle/>
                    <a:p>
                      <a:pPr marL="36000" algn="l" fontAlgn="ctr"/>
                      <a:r>
                        <a:rPr lang="en-US" altLang="ja-JP" sz="1400" u="none" strike="noStrike" dirty="0">
                          <a:effectLst/>
                          <a:latin typeface="+mn-ea"/>
                          <a:ea typeface="+mn-ea"/>
                        </a:rPr>
                        <a:t>【</a:t>
                      </a:r>
                      <a:r>
                        <a:rPr lang="ja-JP" altLang="en-US" sz="1400" u="none" strike="noStrike" dirty="0">
                          <a:effectLst/>
                          <a:latin typeface="+mn-ea"/>
                          <a:ea typeface="+mn-ea"/>
                        </a:rPr>
                        <a:t>判定</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　利用者の健康診断費用等は、福祉事業活動費用として処理</a:t>
                      </a:r>
                      <a:br>
                        <a:rPr lang="ja-JP" altLang="en-US" sz="1400" u="none" strike="noStrike" dirty="0">
                          <a:effectLst/>
                          <a:latin typeface="+mn-ea"/>
                          <a:ea typeface="+mn-ea"/>
                        </a:rPr>
                      </a:br>
                      <a:r>
                        <a:rPr lang="ja-JP" altLang="en-US" sz="1400" u="none" strike="noStrike" dirty="0">
                          <a:effectLst/>
                          <a:latin typeface="+mn-ea"/>
                          <a:ea typeface="+mn-ea"/>
                        </a:rPr>
                        <a:t>・　職員の健康診断費用等は、各職員の人件費の区分に応じて処理</a:t>
                      </a:r>
                      <a:br>
                        <a:rPr lang="ja-JP" altLang="en-US" sz="1400" u="none" strike="noStrike" dirty="0">
                          <a:effectLst/>
                          <a:latin typeface="+mn-ea"/>
                          <a:ea typeface="+mn-ea"/>
                        </a:rPr>
                      </a:br>
                      <a:r>
                        <a:rPr lang="en-US" altLang="ja-JP" sz="1400" u="none" strike="noStrike" dirty="0">
                          <a:effectLst/>
                          <a:latin typeface="+mn-ea"/>
                          <a:ea typeface="+mn-ea"/>
                        </a:rPr>
                        <a:t>【</a:t>
                      </a:r>
                      <a:r>
                        <a:rPr lang="ja-JP" altLang="en-US" sz="1400" u="none" strike="noStrike" dirty="0">
                          <a:effectLst/>
                          <a:latin typeface="+mn-ea"/>
                          <a:ea typeface="+mn-ea"/>
                        </a:rPr>
                        <a:t>考え方</a:t>
                      </a:r>
                      <a:r>
                        <a:rPr lang="en-US" altLang="ja-JP" sz="1400" u="none" strike="noStrike" dirty="0">
                          <a:effectLst/>
                          <a:latin typeface="+mn-ea"/>
                          <a:ea typeface="+mn-ea"/>
                        </a:rPr>
                        <a:t>】</a:t>
                      </a:r>
                      <a:br>
                        <a:rPr lang="en-US" altLang="ja-JP" sz="1400" u="none" strike="noStrike" dirty="0">
                          <a:effectLst/>
                          <a:latin typeface="+mn-ea"/>
                          <a:ea typeface="+mn-ea"/>
                        </a:rPr>
                      </a:br>
                      <a:r>
                        <a:rPr lang="ja-JP" altLang="en-US" sz="1400" u="none" strike="noStrike" dirty="0">
                          <a:effectLst/>
                          <a:latin typeface="+mn-ea"/>
                          <a:ea typeface="+mn-ea"/>
                        </a:rPr>
                        <a:t>利用者の健康保持のための適切な措置を講じることは指定基準に定められており、その措置に係る経費は、利用者支援に必要なものと考えられますので、</a:t>
                      </a:r>
                      <a:endParaRPr lang="en-US" altLang="ja-JP" sz="1400" u="none" strike="noStrike" dirty="0">
                        <a:effectLst/>
                        <a:latin typeface="+mn-ea"/>
                        <a:ea typeface="+mn-ea"/>
                      </a:endParaRPr>
                    </a:p>
                    <a:p>
                      <a:pPr marL="36000" algn="l" fontAlgn="ctr"/>
                      <a:r>
                        <a:rPr lang="ja-JP" altLang="en-US" sz="1400" u="none" strike="noStrike" dirty="0">
                          <a:effectLst/>
                          <a:latin typeface="+mn-ea"/>
                          <a:ea typeface="+mn-ea"/>
                        </a:rPr>
                        <a:t>福祉事業活動費用として処理します。</a:t>
                      </a:r>
                      <a:br>
                        <a:rPr lang="ja-JP" altLang="en-US" sz="1400" u="none" strike="noStrike" dirty="0">
                          <a:effectLst/>
                          <a:latin typeface="+mn-ea"/>
                          <a:ea typeface="+mn-ea"/>
                        </a:rPr>
                      </a:br>
                      <a:r>
                        <a:rPr lang="ja-JP" altLang="en-US" sz="1400" u="none" strike="noStrike" dirty="0">
                          <a:effectLst/>
                          <a:latin typeface="+mn-ea"/>
                          <a:ea typeface="+mn-ea"/>
                        </a:rPr>
                        <a:t>一方で、職員に係る健康診断費用等については、人件費の区分に準じて判定します。</a:t>
                      </a:r>
                      <a:endParaRPr lang="ja-JP" altLang="en-US" sz="1400" b="0" i="0" u="none" strike="noStrike" dirty="0">
                        <a:solidFill>
                          <a:srgbClr val="000000"/>
                        </a:solidFill>
                        <a:effectLst/>
                        <a:latin typeface="+mn-ea"/>
                        <a:ea typeface="+mn-ea"/>
                      </a:endParaRPr>
                    </a:p>
                  </a:txBody>
                  <a:tcPr marL="6157" marR="6157" marT="6157" marB="0" anchor="ctr"/>
                </a:tc>
                <a:extLst>
                  <a:ext uri="{0D108BD9-81ED-4DB2-BD59-A6C34878D82A}">
                    <a16:rowId xmlns:a16="http://schemas.microsoft.com/office/drawing/2014/main" val="432841958"/>
                  </a:ext>
                </a:extLst>
              </a:tr>
            </a:tbl>
          </a:graphicData>
        </a:graphic>
      </p:graphicFrame>
    </p:spTree>
    <p:extLst>
      <p:ext uri="{BB962C8B-B14F-4D97-AF65-F5344CB8AC3E}">
        <p14:creationId xmlns:p14="http://schemas.microsoft.com/office/powerpoint/2010/main" val="1502270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55B121-59CB-0C2E-AF61-D5D3985A7664}"/>
              </a:ext>
            </a:extLst>
          </p:cNvPr>
          <p:cNvSpPr>
            <a:spLocks noGrp="1"/>
          </p:cNvSpPr>
          <p:nvPr>
            <p:ph type="title"/>
          </p:nvPr>
        </p:nvSpPr>
        <p:spPr>
          <a:xfrm>
            <a:off x="755576" y="116632"/>
            <a:ext cx="8100983" cy="1143000"/>
          </a:xfrm>
        </p:spPr>
        <p:txBody>
          <a:bodyPr>
            <a:noAutofit/>
          </a:bodyPr>
          <a:lstStyle/>
          <a:p>
            <a:r>
              <a:rPr kumimoji="1" lang="ja-JP" altLang="en-US" sz="3200" dirty="0"/>
              <a:t>就労支援事業の賃金・工賃について</a:t>
            </a:r>
          </a:p>
        </p:txBody>
      </p:sp>
      <p:sp>
        <p:nvSpPr>
          <p:cNvPr id="7" name="テキスト ボックス 6">
            <a:extLst>
              <a:ext uri="{FF2B5EF4-FFF2-40B4-BE49-F238E27FC236}">
                <a16:creationId xmlns:a16="http://schemas.microsoft.com/office/drawing/2014/main" id="{844240A1-0322-A4CF-6308-6E1D68EBCCC0}"/>
              </a:ext>
            </a:extLst>
          </p:cNvPr>
          <p:cNvSpPr txBox="1"/>
          <p:nvPr/>
        </p:nvSpPr>
        <p:spPr>
          <a:xfrm>
            <a:off x="755576" y="1926992"/>
            <a:ext cx="8100983" cy="3416320"/>
          </a:xfrm>
          <a:prstGeom prst="rect">
            <a:avLst/>
          </a:prstGeom>
          <a:noFill/>
        </p:spPr>
        <p:txBody>
          <a:bodyPr wrap="square" rtlCol="0">
            <a:spAutoFit/>
          </a:bodyPr>
          <a:lstStyle/>
          <a:p>
            <a:r>
              <a:rPr kumimoji="1" lang="en-US" altLang="ja-JP" sz="2400" dirty="0">
                <a:latin typeface="+mn-ea"/>
              </a:rPr>
              <a:t>【</a:t>
            </a:r>
            <a:r>
              <a:rPr kumimoji="1" lang="ja-JP" altLang="en-US" sz="2400" dirty="0">
                <a:latin typeface="+mn-ea"/>
              </a:rPr>
              <a:t>注意事項</a:t>
            </a:r>
            <a:r>
              <a:rPr kumimoji="1" lang="en-US" altLang="ja-JP" sz="2400" dirty="0">
                <a:latin typeface="+mn-ea"/>
              </a:rPr>
              <a:t>】</a:t>
            </a:r>
          </a:p>
          <a:p>
            <a:r>
              <a:rPr lang="ja-JP" altLang="en-US" sz="2400" dirty="0">
                <a:latin typeface="+mn-ea"/>
              </a:rPr>
              <a:t>賃金及び工賃は、事業所でおこなう生産活動に係る事業による収入から利用者に支払われる。</a:t>
            </a:r>
            <a:endParaRPr lang="en-US" altLang="ja-JP" sz="2400" dirty="0">
              <a:latin typeface="+mn-ea"/>
            </a:endParaRPr>
          </a:p>
          <a:p>
            <a:endParaRPr lang="en-US" altLang="ja-JP" sz="2400" dirty="0">
              <a:latin typeface="+mn-ea"/>
            </a:endParaRPr>
          </a:p>
          <a:p>
            <a:endParaRPr lang="en-US" altLang="ja-JP" sz="2400" dirty="0">
              <a:latin typeface="+mn-ea"/>
            </a:endParaRPr>
          </a:p>
          <a:p>
            <a:endParaRPr lang="en-US" altLang="ja-JP" sz="2400" dirty="0">
              <a:latin typeface="+mn-ea"/>
            </a:endParaRPr>
          </a:p>
          <a:p>
            <a:r>
              <a:rPr lang="ja-JP" altLang="en-US" sz="2400" dirty="0">
                <a:latin typeface="+mn-ea"/>
              </a:rPr>
              <a:t>事業所でおこなう生産活動に係る事業以外で得た収入等を利用者へ賃金及び工賃として支払った場合は、平均工賃月額等の算出には、計上できません。</a:t>
            </a:r>
            <a:endParaRPr lang="en-US" altLang="ja-JP" sz="2400" dirty="0">
              <a:latin typeface="+mn-ea"/>
            </a:endParaRPr>
          </a:p>
        </p:txBody>
      </p:sp>
      <p:sp>
        <p:nvSpPr>
          <p:cNvPr id="3" name="矢印: 下 2">
            <a:extLst>
              <a:ext uri="{FF2B5EF4-FFF2-40B4-BE49-F238E27FC236}">
                <a16:creationId xmlns:a16="http://schemas.microsoft.com/office/drawing/2014/main" id="{470EB008-B7E2-7078-F495-C9A64E7DC8E4}"/>
              </a:ext>
            </a:extLst>
          </p:cNvPr>
          <p:cNvSpPr/>
          <p:nvPr/>
        </p:nvSpPr>
        <p:spPr>
          <a:xfrm>
            <a:off x="4124173" y="3429000"/>
            <a:ext cx="582286" cy="41230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20897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55B121-59CB-0C2E-AF61-D5D3985A7664}"/>
              </a:ext>
            </a:extLst>
          </p:cNvPr>
          <p:cNvSpPr>
            <a:spLocks noGrp="1"/>
          </p:cNvSpPr>
          <p:nvPr>
            <p:ph type="title"/>
          </p:nvPr>
        </p:nvSpPr>
        <p:spPr>
          <a:xfrm>
            <a:off x="540138" y="116632"/>
            <a:ext cx="8345818" cy="1143000"/>
          </a:xfrm>
        </p:spPr>
        <p:txBody>
          <a:bodyPr>
            <a:noAutofit/>
          </a:bodyPr>
          <a:lstStyle/>
          <a:p>
            <a:r>
              <a:rPr kumimoji="1" lang="ja-JP" altLang="en-US" sz="3200" dirty="0"/>
              <a:t>就労支援事業の賃金・工賃について</a:t>
            </a:r>
          </a:p>
        </p:txBody>
      </p:sp>
      <p:sp>
        <p:nvSpPr>
          <p:cNvPr id="4" name="テキスト ボックス 3">
            <a:extLst>
              <a:ext uri="{FF2B5EF4-FFF2-40B4-BE49-F238E27FC236}">
                <a16:creationId xmlns:a16="http://schemas.microsoft.com/office/drawing/2014/main" id="{B631B27B-88DD-B8BF-DEA2-DFAA1938DE65}"/>
              </a:ext>
            </a:extLst>
          </p:cNvPr>
          <p:cNvSpPr txBox="1"/>
          <p:nvPr/>
        </p:nvSpPr>
        <p:spPr>
          <a:xfrm>
            <a:off x="606917" y="1859340"/>
            <a:ext cx="8212261"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400" dirty="0">
                <a:latin typeface="+mn-ea"/>
              </a:rPr>
              <a:t>事業所でおこなう生産活動に係る事業以外で得た収入等を利用者へ賃金及び工賃として支払った疑いがある場合</a:t>
            </a:r>
            <a:r>
              <a:rPr kumimoji="1" lang="ja-JP" altLang="en-US" sz="2400" dirty="0"/>
              <a:t>は、「就労継続支援事業事業活動計算書等就労支援事業会計における書類や根拠資料、その他指定権者が必要と認めたもの」について、提出を求める場合があります</a:t>
            </a:r>
            <a:r>
              <a:rPr kumimoji="1" lang="ja-JP" altLang="en-US" dirty="0"/>
              <a:t>。</a:t>
            </a:r>
            <a:endParaRPr kumimoji="1" lang="en-US" altLang="ja-JP" dirty="0"/>
          </a:p>
        </p:txBody>
      </p:sp>
      <p:sp>
        <p:nvSpPr>
          <p:cNvPr id="9" name="テキスト ボックス 8">
            <a:extLst>
              <a:ext uri="{FF2B5EF4-FFF2-40B4-BE49-F238E27FC236}">
                <a16:creationId xmlns:a16="http://schemas.microsoft.com/office/drawing/2014/main" id="{60D233DC-A275-4ED1-55F5-DFA7850FF6E8}"/>
              </a:ext>
            </a:extLst>
          </p:cNvPr>
          <p:cNvSpPr txBox="1"/>
          <p:nvPr/>
        </p:nvSpPr>
        <p:spPr>
          <a:xfrm>
            <a:off x="540138" y="4221088"/>
            <a:ext cx="8345818" cy="1569660"/>
          </a:xfrm>
          <a:prstGeom prst="rect">
            <a:avLst/>
          </a:prstGeom>
          <a:noFill/>
        </p:spPr>
        <p:txBody>
          <a:bodyPr wrap="square" rtlCol="0">
            <a:spAutoFit/>
          </a:bodyPr>
          <a:lstStyle/>
          <a:p>
            <a:r>
              <a:rPr kumimoji="1" lang="ja-JP" altLang="en-US" sz="2400" b="1" dirty="0"/>
              <a:t>根拠資料等が作成されていない場合や</a:t>
            </a:r>
            <a:r>
              <a:rPr lang="ja-JP" altLang="en-US" sz="2400" b="1" dirty="0">
                <a:latin typeface="+mn-ea"/>
              </a:rPr>
              <a:t>生産活動に係る事業以外で得た収入等を利用者へ賃金及び工賃として支払った事実が発覚した場合は、基本報酬の見直し・過誤調整等の対応をしていただく場合があります。</a:t>
            </a:r>
            <a:endParaRPr lang="en-US" altLang="ja-JP" sz="2400" b="1" dirty="0">
              <a:latin typeface="+mn-ea"/>
            </a:endParaRPr>
          </a:p>
        </p:txBody>
      </p:sp>
    </p:spTree>
    <p:extLst>
      <p:ext uri="{BB962C8B-B14F-4D97-AF65-F5344CB8AC3E}">
        <p14:creationId xmlns:p14="http://schemas.microsoft.com/office/powerpoint/2010/main" val="3832311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55B121-59CB-0C2E-AF61-D5D3985A7664}"/>
              </a:ext>
            </a:extLst>
          </p:cNvPr>
          <p:cNvSpPr>
            <a:spLocks noGrp="1"/>
          </p:cNvSpPr>
          <p:nvPr>
            <p:ph type="title"/>
          </p:nvPr>
        </p:nvSpPr>
        <p:spPr>
          <a:xfrm>
            <a:off x="683568" y="116632"/>
            <a:ext cx="8064896" cy="1143000"/>
          </a:xfrm>
        </p:spPr>
        <p:txBody>
          <a:bodyPr>
            <a:noAutofit/>
          </a:bodyPr>
          <a:lstStyle/>
          <a:p>
            <a:r>
              <a:rPr kumimoji="1" lang="ja-JP" altLang="en-US" sz="3200" dirty="0"/>
              <a:t>就労支援事業の賃金・工賃について</a:t>
            </a:r>
          </a:p>
        </p:txBody>
      </p:sp>
      <p:sp>
        <p:nvSpPr>
          <p:cNvPr id="5" name="テキスト ボックス 4">
            <a:extLst>
              <a:ext uri="{FF2B5EF4-FFF2-40B4-BE49-F238E27FC236}">
                <a16:creationId xmlns:a16="http://schemas.microsoft.com/office/drawing/2014/main" id="{AB8A58CC-D093-4B3B-6B6B-3DDC1C3A391C}"/>
              </a:ext>
            </a:extLst>
          </p:cNvPr>
          <p:cNvSpPr txBox="1"/>
          <p:nvPr/>
        </p:nvSpPr>
        <p:spPr>
          <a:xfrm>
            <a:off x="683568" y="1628800"/>
            <a:ext cx="8064896" cy="3817584"/>
          </a:xfrm>
          <a:prstGeom prst="rect">
            <a:avLst/>
          </a:prstGeom>
          <a:noFill/>
        </p:spPr>
        <p:txBody>
          <a:bodyPr wrap="square" rtlCol="0">
            <a:spAutoFit/>
          </a:bodyPr>
          <a:lstStyle/>
          <a:p>
            <a:r>
              <a:rPr lang="en-US" altLang="ja-JP" sz="2400" dirty="0"/>
              <a:t>【</a:t>
            </a:r>
            <a:r>
              <a:rPr lang="ja-JP" altLang="en-US" sz="2400" dirty="0"/>
              <a:t>適切な会計管理をするために</a:t>
            </a:r>
            <a:r>
              <a:rPr lang="en-US" altLang="ja-JP" sz="2400" dirty="0"/>
              <a:t>】</a:t>
            </a:r>
          </a:p>
          <a:p>
            <a:endParaRPr lang="en-US" altLang="ja-JP" sz="2400" dirty="0"/>
          </a:p>
          <a:p>
            <a:pPr>
              <a:lnSpc>
                <a:spcPct val="200000"/>
              </a:lnSpc>
            </a:pPr>
            <a:r>
              <a:rPr lang="en-US" altLang="ja-JP" sz="2000" dirty="0"/>
              <a:t>(1)</a:t>
            </a:r>
            <a:r>
              <a:rPr kumimoji="1" lang="ja-JP" altLang="en-US" sz="2000" dirty="0"/>
              <a:t>コスト構造を把握して損益分岐点を算出し、販売価格を設定する</a:t>
            </a:r>
            <a:endParaRPr kumimoji="1" lang="en-US" altLang="ja-JP" sz="2000" dirty="0"/>
          </a:p>
          <a:p>
            <a:pPr>
              <a:lnSpc>
                <a:spcPct val="200000"/>
              </a:lnSpc>
            </a:pPr>
            <a:endParaRPr kumimoji="1" lang="en-US" altLang="ja-JP" sz="2000" dirty="0"/>
          </a:p>
          <a:p>
            <a:pPr>
              <a:lnSpc>
                <a:spcPct val="200000"/>
              </a:lnSpc>
            </a:pPr>
            <a:r>
              <a:rPr lang="en-US" altLang="ja-JP" sz="2000" dirty="0"/>
              <a:t>(2)</a:t>
            </a:r>
            <a:r>
              <a:rPr lang="ja-JP" altLang="en-US" sz="2000" dirty="0"/>
              <a:t>年度ごとの事業計画及び予算を作成する</a:t>
            </a:r>
            <a:endParaRPr lang="en-US" altLang="ja-JP" sz="2000" dirty="0"/>
          </a:p>
          <a:p>
            <a:pPr>
              <a:lnSpc>
                <a:spcPct val="200000"/>
              </a:lnSpc>
            </a:pPr>
            <a:endParaRPr lang="en-US" altLang="ja-JP" sz="2000" dirty="0"/>
          </a:p>
          <a:p>
            <a:pPr>
              <a:lnSpc>
                <a:spcPct val="200000"/>
              </a:lnSpc>
            </a:pPr>
            <a:r>
              <a:rPr lang="en-US" altLang="ja-JP" sz="2000" dirty="0"/>
              <a:t>(3)</a:t>
            </a:r>
            <a:r>
              <a:rPr kumimoji="1" lang="ja-JP" altLang="en-US" sz="2000" dirty="0"/>
              <a:t>月次決算により損益状況を早期把握し、タイムリーに対策を講じる</a:t>
            </a:r>
          </a:p>
        </p:txBody>
      </p:sp>
    </p:spTree>
    <p:extLst>
      <p:ext uri="{BB962C8B-B14F-4D97-AF65-F5344CB8AC3E}">
        <p14:creationId xmlns:p14="http://schemas.microsoft.com/office/powerpoint/2010/main" val="2407351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3F6DCB-CCCB-FB12-65B0-32C2ACF1A1F9}"/>
              </a:ext>
            </a:extLst>
          </p:cNvPr>
          <p:cNvSpPr>
            <a:spLocks noGrp="1"/>
          </p:cNvSpPr>
          <p:nvPr>
            <p:ph type="ctrTitle"/>
          </p:nvPr>
        </p:nvSpPr>
        <p:spPr>
          <a:xfrm>
            <a:off x="720526" y="332656"/>
            <a:ext cx="7699825" cy="785046"/>
          </a:xfrm>
        </p:spPr>
        <p:txBody>
          <a:bodyPr/>
          <a:lstStyle/>
          <a:p>
            <a:r>
              <a:rPr kumimoji="1" lang="ja-JP" altLang="en-US" sz="3200" b="0" dirty="0">
                <a:effectLst/>
              </a:rPr>
              <a:t>就労系サービスの在宅利用について</a:t>
            </a:r>
          </a:p>
        </p:txBody>
      </p:sp>
      <p:sp>
        <p:nvSpPr>
          <p:cNvPr id="6" name="テキスト ボックス 5">
            <a:extLst>
              <a:ext uri="{FF2B5EF4-FFF2-40B4-BE49-F238E27FC236}">
                <a16:creationId xmlns:a16="http://schemas.microsoft.com/office/drawing/2014/main" id="{A161B0BD-7625-93EB-5E3B-08EA6308FB45}"/>
              </a:ext>
            </a:extLst>
          </p:cNvPr>
          <p:cNvSpPr txBox="1"/>
          <p:nvPr/>
        </p:nvSpPr>
        <p:spPr>
          <a:xfrm>
            <a:off x="675996" y="2060848"/>
            <a:ext cx="7788885" cy="2312108"/>
          </a:xfrm>
          <a:prstGeom prst="rect">
            <a:avLst/>
          </a:prstGeom>
          <a:noFill/>
        </p:spPr>
        <p:txBody>
          <a:bodyPr wrap="square" rtlCol="0">
            <a:spAutoFit/>
          </a:bodyPr>
          <a:lstStyle/>
          <a:p>
            <a:pPr>
              <a:lnSpc>
                <a:spcPts val="3500"/>
              </a:lnSpc>
            </a:pPr>
            <a:r>
              <a:rPr lang="ja-JP" altLang="en-US" sz="2800" dirty="0"/>
              <a:t>　就労移行支援、就労継続支援（</a:t>
            </a:r>
            <a:r>
              <a:rPr lang="en-US" altLang="ja-JP" sz="2800" dirty="0"/>
              <a:t>A</a:t>
            </a:r>
            <a:r>
              <a:rPr lang="ja-JP" altLang="en-US" sz="2800" dirty="0"/>
              <a:t>・</a:t>
            </a:r>
            <a:r>
              <a:rPr lang="en-US" altLang="ja-JP" sz="2800" dirty="0"/>
              <a:t>B</a:t>
            </a:r>
            <a:r>
              <a:rPr lang="ja-JP" altLang="en-US" sz="2800" dirty="0"/>
              <a:t>）は、</a:t>
            </a:r>
            <a:r>
              <a:rPr lang="ja-JP" altLang="en-US" sz="2800" b="1" u="sng" dirty="0"/>
              <a:t>在宅でのサービス利用を希望する者</a:t>
            </a:r>
            <a:r>
              <a:rPr lang="ja-JP" altLang="en-US" sz="2800" dirty="0"/>
              <a:t>であり、在宅でのサービス利用による</a:t>
            </a:r>
            <a:r>
              <a:rPr lang="ja-JP" altLang="en-US" sz="2800" b="1" u="sng" dirty="0"/>
              <a:t>支援効果が認められると市町村が判断した</a:t>
            </a:r>
            <a:r>
              <a:rPr lang="ja-JP" altLang="en-US" sz="2800" dirty="0"/>
              <a:t>利用者に対して、在宅でのサービス提供が認められている。</a:t>
            </a:r>
            <a:endParaRPr lang="en-US" altLang="ja-JP" sz="2800" dirty="0"/>
          </a:p>
        </p:txBody>
      </p:sp>
      <p:sp>
        <p:nvSpPr>
          <p:cNvPr id="9" name="テキスト ボックス 8">
            <a:extLst>
              <a:ext uri="{FF2B5EF4-FFF2-40B4-BE49-F238E27FC236}">
                <a16:creationId xmlns:a16="http://schemas.microsoft.com/office/drawing/2014/main" id="{6728A850-FD05-9433-3135-7D457FC10B00}"/>
              </a:ext>
            </a:extLst>
          </p:cNvPr>
          <p:cNvSpPr txBox="1"/>
          <p:nvPr/>
        </p:nvSpPr>
        <p:spPr>
          <a:xfrm>
            <a:off x="720526" y="5050774"/>
            <a:ext cx="7699824" cy="523220"/>
          </a:xfrm>
          <a:prstGeom prst="rect">
            <a:avLst/>
          </a:prstGeom>
          <a:noFill/>
        </p:spPr>
        <p:txBody>
          <a:bodyPr wrap="square" rtlCol="0">
            <a:spAutoFit/>
          </a:bodyPr>
          <a:lstStyle/>
          <a:p>
            <a:r>
              <a:rPr lang="en-US" altLang="ja-JP" sz="1400" dirty="0"/>
              <a:t>※ </a:t>
            </a:r>
            <a:r>
              <a:rPr lang="ja-JP" altLang="en-US" sz="1400" dirty="0"/>
              <a:t>「就労移行支援事業、就労継続支援事業（</a:t>
            </a:r>
            <a:r>
              <a:rPr lang="en-US" altLang="ja-JP" sz="1400" dirty="0"/>
              <a:t>A</a:t>
            </a:r>
            <a:r>
              <a:rPr lang="ja-JP" altLang="en-US" sz="1400" dirty="0"/>
              <a:t>型、</a:t>
            </a:r>
            <a:r>
              <a:rPr lang="en-US" altLang="ja-JP" sz="1400" dirty="0"/>
              <a:t>B</a:t>
            </a:r>
            <a:r>
              <a:rPr lang="ja-JP" altLang="en-US" sz="1400" dirty="0"/>
              <a:t>型）における留意事項について」（平成</a:t>
            </a:r>
            <a:r>
              <a:rPr lang="en-US" altLang="ja-JP" sz="1400" dirty="0"/>
              <a:t>19</a:t>
            </a:r>
            <a:r>
              <a:rPr lang="ja-JP" altLang="en-US" sz="1400" dirty="0"/>
              <a:t>年</a:t>
            </a:r>
            <a:r>
              <a:rPr lang="en-US" altLang="ja-JP" sz="1400" dirty="0"/>
              <a:t>4</a:t>
            </a:r>
            <a:r>
              <a:rPr lang="ja-JP" altLang="en-US" sz="1400" dirty="0"/>
              <a:t>月</a:t>
            </a:r>
            <a:r>
              <a:rPr lang="en-US" altLang="ja-JP" sz="1400" dirty="0"/>
              <a:t>2</a:t>
            </a:r>
            <a:r>
              <a:rPr lang="ja-JP" altLang="en-US" sz="1400" dirty="0"/>
              <a:t>日障障発第</a:t>
            </a:r>
            <a:r>
              <a:rPr lang="en-US" altLang="ja-JP" sz="1400" dirty="0"/>
              <a:t>042001</a:t>
            </a:r>
            <a:r>
              <a:rPr lang="ja-JP" altLang="en-US" sz="1400" dirty="0"/>
              <a:t>号厚生労働省・援護局障害保健福祉部障害福祉課長通知）参照。</a:t>
            </a:r>
            <a:endParaRPr lang="en-US" altLang="ja-JP" sz="1400" dirty="0">
              <a:solidFill>
                <a:srgbClr val="FF0000"/>
              </a:solidFill>
            </a:endParaRPr>
          </a:p>
        </p:txBody>
      </p:sp>
    </p:spTree>
    <p:extLst>
      <p:ext uri="{BB962C8B-B14F-4D97-AF65-F5344CB8AC3E}">
        <p14:creationId xmlns:p14="http://schemas.microsoft.com/office/powerpoint/2010/main" val="14261346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3309</TotalTime>
  <Words>2023</Words>
  <Application>Microsoft Office PowerPoint</Application>
  <PresentationFormat>画面に合わせる (4:3)</PresentationFormat>
  <Paragraphs>110</Paragraphs>
  <Slides>12</Slides>
  <Notes>12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ＭＳ Ｐゴシック</vt:lpstr>
      <vt:lpstr>UD デジタル 教科書体 NP-B</vt:lpstr>
      <vt:lpstr>游ゴシック</vt:lpstr>
      <vt:lpstr>Arial</vt:lpstr>
      <vt:lpstr>Calibri</vt:lpstr>
      <vt:lpstr>Eras Light ITC</vt:lpstr>
      <vt:lpstr>Office ​​テーマ</vt:lpstr>
      <vt:lpstr>　就労移行支援・就労定着支援にて配置される 就労支援員等の経過措置</vt:lpstr>
      <vt:lpstr>就労支援事業の賃金・工賃について</vt:lpstr>
      <vt:lpstr>就労支援事業の賃金・工賃について</vt:lpstr>
      <vt:lpstr>福祉事業活動と生産活動に係る費用の区分</vt:lpstr>
      <vt:lpstr>福祉事業活動と生産活動に係る費用の区分</vt:lpstr>
      <vt:lpstr>就労支援事業の賃金・工賃について</vt:lpstr>
      <vt:lpstr>就労支援事業の賃金・工賃について</vt:lpstr>
      <vt:lpstr>就労支援事業の賃金・工賃について</vt:lpstr>
      <vt:lpstr>就労系サービスの在宅利用について</vt:lpstr>
      <vt:lpstr>就労系サービスの在宅利用について</vt:lpstr>
      <vt:lpstr>就労系サービスの在宅利用について</vt:lpstr>
      <vt:lpstr>就労系サービスの在宅利用について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RENTAI</dc:creator>
  <cp:lastModifiedBy>藤井　匠</cp:lastModifiedBy>
  <cp:revision>99</cp:revision>
  <cp:lastPrinted>2026-05-28T03:00:01Z</cp:lastPrinted>
  <dcterms:created xsi:type="dcterms:W3CDTF">2015-01-19T04:13:25Z</dcterms:created>
  <dcterms:modified xsi:type="dcterms:W3CDTF">2026-06-17T06:46:41Z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0x010100B90481B055BFC04DA663128A21634114</vt:lpwstr>
  </property>
</Properties>
</file>