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308" r:id="rId2"/>
    <p:sldId id="309" r:id="rId3"/>
    <p:sldId id="310" r:id="rId4"/>
    <p:sldId id="335" r:id="rId5"/>
    <p:sldId id="295" r:id="rId6"/>
    <p:sldId id="336" r:id="rId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4F81BD"/>
    <a:srgbClr val="99CC00"/>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6" autoAdjust="0"/>
    <p:restoredTop sz="62602" autoAdjust="0"/>
  </p:normalViewPr>
  <p:slideViewPr>
    <p:cSldViewPr>
      <p:cViewPr varScale="1">
        <p:scale>
          <a:sx n="51" d="100"/>
          <a:sy n="51" d="100"/>
        </p:scale>
        <p:origin x="2400" y="48"/>
      </p:cViewPr>
      <p:guideLst>
        <p:guide orient="horz" pos="2160"/>
        <p:guide pos="2880"/>
      </p:guideLst>
    </p:cSldViewPr>
  </p:slideViewPr>
  <p:notesTextViewPr>
    <p:cViewPr>
      <p:scale>
        <a:sx n="1" d="1"/>
        <a:sy n="1" d="1"/>
      </p:scale>
      <p:origin x="0" y="0"/>
    </p:cViewPr>
  </p:notesTextViewPr>
  <p:sorterViewPr>
    <p:cViewPr>
      <p:scale>
        <a:sx n="100" d="100"/>
        <a:sy n="100" d="100"/>
      </p:scale>
      <p:origin x="0" y="-624"/>
    </p:cViewPr>
  </p:sorterViewPr>
  <p:notesViewPr>
    <p:cSldViewPr>
      <p:cViewPr varScale="1">
        <p:scale>
          <a:sx n="57" d="100"/>
          <a:sy n="57" d="100"/>
        </p:scale>
        <p:origin x="3346" y="77"/>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D40C1DDC-7D39-4A46-8133-72105D441122}" type="datetimeFigureOut">
              <a:rPr kumimoji="1" lang="ja-JP" altLang="en-US" smtClean="0"/>
              <a:t>2026/6/17</a:t>
            </a:fld>
            <a:endParaRPr kumimoji="1" lang="ja-JP" altLang="en-US"/>
          </a:p>
        </p:txBody>
      </p:sp>
      <p:sp>
        <p:nvSpPr>
          <p:cNvPr id="4" name="フッター プレースホルダー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5BBBA179-73DE-41C4-B016-7119CC21238E}" type="slidenum">
              <a:rPr kumimoji="1" lang="ja-JP" altLang="en-US" smtClean="0"/>
              <a:t>‹#›</a:t>
            </a:fld>
            <a:endParaRPr kumimoji="1" lang="ja-JP" altLang="en-US"/>
          </a:p>
        </p:txBody>
      </p:sp>
    </p:spTree>
    <p:extLst>
      <p:ext uri="{BB962C8B-B14F-4D97-AF65-F5344CB8AC3E}">
        <p14:creationId xmlns:p14="http://schemas.microsoft.com/office/powerpoint/2010/main" val="621556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EA238381-6D86-4E3B-8F68-6C939AAE012D}" type="datetimeFigureOut">
              <a:rPr kumimoji="1" lang="ja-JP" altLang="en-US" smtClean="0"/>
              <a:t>2026/6/17</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555D6A98-545A-4093-9397-2E1648DED15B}" type="slidenum">
              <a:rPr kumimoji="1" lang="ja-JP" altLang="en-US" smtClean="0"/>
              <a:t>‹#›</a:t>
            </a:fld>
            <a:endParaRPr kumimoji="1" lang="ja-JP" altLang="en-US"/>
          </a:p>
        </p:txBody>
      </p:sp>
    </p:spTree>
    <p:extLst>
      <p:ext uri="{BB962C8B-B14F-4D97-AF65-F5344CB8AC3E}">
        <p14:creationId xmlns:p14="http://schemas.microsoft.com/office/powerpoint/2010/main" val="30548743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B2D7D104-C37D-4CFB-AE72-3B428C1A688F}" type="slidenum">
              <a:rPr kumimoji="1" lang="ja-JP" altLang="en-US" smtClean="0"/>
              <a:t>1</a:t>
            </a:fld>
            <a:endParaRPr kumimoji="1" lang="ja-JP" altLang="en-US"/>
          </a:p>
        </p:txBody>
      </p:sp>
    </p:spTree>
    <p:extLst>
      <p:ext uri="{BB962C8B-B14F-4D97-AF65-F5344CB8AC3E}">
        <p14:creationId xmlns:p14="http://schemas.microsoft.com/office/powerpoint/2010/main" val="398333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2D7D104-C37D-4CFB-AE72-3B428C1A688F}" type="slidenum">
              <a:rPr kumimoji="1" lang="ja-JP" altLang="en-US" smtClean="0"/>
              <a:t>2</a:t>
            </a:fld>
            <a:endParaRPr kumimoji="1" lang="ja-JP" altLang="en-US"/>
          </a:p>
        </p:txBody>
      </p:sp>
    </p:spTree>
    <p:extLst>
      <p:ext uri="{BB962C8B-B14F-4D97-AF65-F5344CB8AC3E}">
        <p14:creationId xmlns:p14="http://schemas.microsoft.com/office/powerpoint/2010/main" val="4148628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B2D7D104-C37D-4CFB-AE72-3B428C1A688F}" type="slidenum">
              <a:rPr kumimoji="1" lang="ja-JP" altLang="en-US" smtClean="0"/>
              <a:t>3</a:t>
            </a:fld>
            <a:endParaRPr kumimoji="1" lang="ja-JP" altLang="en-US"/>
          </a:p>
        </p:txBody>
      </p:sp>
    </p:spTree>
    <p:extLst>
      <p:ext uri="{BB962C8B-B14F-4D97-AF65-F5344CB8AC3E}">
        <p14:creationId xmlns:p14="http://schemas.microsoft.com/office/powerpoint/2010/main" val="1881173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2" name="スライド イメージ プレースホルダー 1"/>
          <p:cNvSpPr>
            <a:spLocks noGrp="1" noRot="1" noChangeAspect="1"/>
          </p:cNvSpPr>
          <p:nvPr>
            <p:ph type="sldImg"/>
          </p:nvPr>
        </p:nvSpPr>
        <p:spPr/>
      </p:sp>
      <p:sp>
        <p:nvSpPr>
          <p:cNvPr id="1083" name="ノート プレースホルダー 2"/>
          <p:cNvSpPr>
            <a:spLocks noGrp="1"/>
          </p:cNvSpPr>
          <p:nvPr>
            <p:ph type="body" idx="1"/>
          </p:nvPr>
        </p:nvSpPr>
        <p:spPr/>
        <p:txBody>
          <a:bodyPr/>
          <a:lstStyle/>
          <a:p>
            <a:endParaRPr lang="ja-JP" altLang="en-US" dirty="0"/>
          </a:p>
        </p:txBody>
      </p:sp>
      <p:sp>
        <p:nvSpPr>
          <p:cNvPr id="1084" name="スライド番号プレースホルダー 3"/>
          <p:cNvSpPr>
            <a:spLocks noGrp="1"/>
          </p:cNvSpPr>
          <p:nvPr>
            <p:ph type="sldNum" sz="quarter" idx="5"/>
          </p:nvPr>
        </p:nvSpPr>
        <p:spPr/>
        <p:txBody>
          <a:bodyPr/>
          <a:lstStyle/>
          <a:p>
            <a:fld id="{555D6A98-545A-4093-9397-2E1648DED15B}" type="slidenum">
              <a:rPr kumimoji="1" lang="ja-JP" altLang="en-US" smtClean="0"/>
              <a:t>4</a:t>
            </a:fld>
            <a:endParaRPr kumimoji="1" lang="ja-JP" altLang="en-US"/>
          </a:p>
        </p:txBody>
      </p:sp>
    </p:spTree>
    <p:extLst>
      <p:ext uri="{BB962C8B-B14F-4D97-AF65-F5344CB8AC3E}">
        <p14:creationId xmlns:p14="http://schemas.microsoft.com/office/powerpoint/2010/main" val="28935969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847083E-25CB-4CD9-957A-29350482DCE8}" type="slidenum">
              <a:rPr kumimoji="1" lang="ja-JP" altLang="en-US" smtClean="0"/>
              <a:t>5</a:t>
            </a:fld>
            <a:endParaRPr kumimoji="1" lang="ja-JP" altLang="en-US"/>
          </a:p>
        </p:txBody>
      </p:sp>
    </p:spTree>
    <p:extLst>
      <p:ext uri="{BB962C8B-B14F-4D97-AF65-F5344CB8AC3E}">
        <p14:creationId xmlns:p14="http://schemas.microsoft.com/office/powerpoint/2010/main" val="13338965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6" name="スライド イメージ プレースホルダー 1"/>
          <p:cNvSpPr>
            <a:spLocks noGrp="1" noRot="1" noChangeAspect="1"/>
          </p:cNvSpPr>
          <p:nvPr>
            <p:ph type="sldImg"/>
          </p:nvPr>
        </p:nvSpPr>
        <p:spPr/>
      </p:sp>
      <p:sp>
        <p:nvSpPr>
          <p:cNvPr id="1087" name="ノート プレースホルダー 2"/>
          <p:cNvSpPr>
            <a:spLocks noGrp="1"/>
          </p:cNvSpPr>
          <p:nvPr>
            <p:ph type="body" idx="1"/>
          </p:nvPr>
        </p:nvSpPr>
        <p:spPr/>
        <p:txBody>
          <a:bodyPr/>
          <a:lstStyle/>
          <a:p>
            <a:endParaRPr lang="ja-JP" altLang="en-US" dirty="0"/>
          </a:p>
        </p:txBody>
      </p:sp>
      <p:sp>
        <p:nvSpPr>
          <p:cNvPr id="1088" name="スライド番号プレースホルダー 3"/>
          <p:cNvSpPr>
            <a:spLocks noGrp="1"/>
          </p:cNvSpPr>
          <p:nvPr>
            <p:ph type="sldNum" sz="quarter" idx="5"/>
          </p:nvPr>
        </p:nvSpPr>
        <p:spPr/>
        <p:txBody>
          <a:bodyPr/>
          <a:lstStyle/>
          <a:p>
            <a:fld id="{555D6A98-545A-4093-9397-2E1648DED15B}" type="slidenum">
              <a:rPr kumimoji="1" lang="ja-JP" altLang="en-US" smtClean="0"/>
              <a:t>6</a:t>
            </a:fld>
            <a:endParaRPr kumimoji="1" lang="ja-JP" altLang="en-US"/>
          </a:p>
        </p:txBody>
      </p:sp>
    </p:spTree>
    <p:extLst>
      <p:ext uri="{BB962C8B-B14F-4D97-AF65-F5344CB8AC3E}">
        <p14:creationId xmlns:p14="http://schemas.microsoft.com/office/powerpoint/2010/main" val="33700426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noAutofit/>
          </a:bodyPr>
          <a:lstStyle>
            <a:lvl1pPr>
              <a:defRPr sz="5400" b="1">
                <a:effectLst>
                  <a:outerShdw blurRad="38100" dist="38100" dir="2700000" algn="tl">
                    <a:srgbClr val="000000">
                      <a:alpha val="43137"/>
                    </a:srgbClr>
                  </a:outerShdw>
                </a:effectLst>
              </a:defRPr>
            </a:lvl1p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F641CEE-3D73-4467-99F7-5B385E89D688}" type="datetimeFigureOut">
              <a:rPr kumimoji="1" lang="ja-JP" altLang="en-US" smtClean="0"/>
              <a:t>2026/6/17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D74FC4F-2846-4FE1-90FA-DDF13E709B83}" type="slidenum">
              <a:rPr kumimoji="1" lang="ja-JP" altLang="en-US" smtClean="0"/>
              <a:t>‹#›</a:t>
            </a:fld>
            <a:endParaRPr kumimoji="1" lang="ja-JP" altLang="en-US"/>
          </a:p>
        </p:txBody>
      </p:sp>
      <p:sp>
        <p:nvSpPr>
          <p:cNvPr id="7" name="正方形/長方形 6"/>
          <p:cNvSpPr/>
          <p:nvPr userDrawn="1"/>
        </p:nvSpPr>
        <p:spPr>
          <a:xfrm rot="10800000">
            <a:off x="2232248" y="6453265"/>
            <a:ext cx="6948264" cy="28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 name="グループ化 7"/>
          <p:cNvGrpSpPr/>
          <p:nvPr userDrawn="1"/>
        </p:nvGrpSpPr>
        <p:grpSpPr>
          <a:xfrm>
            <a:off x="-36512" y="332656"/>
            <a:ext cx="2160240" cy="717600"/>
            <a:chOff x="-108760" y="332656"/>
            <a:chExt cx="2160240" cy="717600"/>
          </a:xfrm>
        </p:grpSpPr>
        <p:sp>
          <p:nvSpPr>
            <p:cNvPr id="9" name="正方形/長方形 8"/>
            <p:cNvSpPr/>
            <p:nvPr/>
          </p:nvSpPr>
          <p:spPr>
            <a:xfrm>
              <a:off x="-108760" y="3326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108760" y="4850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108760" y="6374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108520" y="7898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108760" y="9422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4" name="Group 5"/>
          <p:cNvGrpSpPr>
            <a:grpSpLocks noChangeAspect="1"/>
          </p:cNvGrpSpPr>
          <p:nvPr userDrawn="1"/>
        </p:nvGrpSpPr>
        <p:grpSpPr bwMode="auto">
          <a:xfrm>
            <a:off x="251520" y="116632"/>
            <a:ext cx="549284" cy="549284"/>
            <a:chOff x="204" y="164"/>
            <a:chExt cx="346" cy="346"/>
          </a:xfrm>
        </p:grpSpPr>
        <p:sp>
          <p:nvSpPr>
            <p:cNvPr id="15" name="AutoShape 4"/>
            <p:cNvSpPr>
              <a:spLocks noChangeAspect="1" noChangeArrowheads="1" noTextEdit="1"/>
            </p:cNvSpPr>
            <p:nvPr/>
          </p:nvSpPr>
          <p:spPr bwMode="auto">
            <a:xfrm>
              <a:off x="204" y="164"/>
              <a:ext cx="282" cy="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pic>
          <p:nvPicPr>
            <p:cNvPr id="16"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4" y="164"/>
              <a:ext cx="346"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正方形/長方形 16"/>
          <p:cNvSpPr/>
          <p:nvPr userDrawn="1"/>
        </p:nvSpPr>
        <p:spPr>
          <a:xfrm rot="10800000">
            <a:off x="2221984" y="6345327"/>
            <a:ext cx="6948264" cy="36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userDrawn="1"/>
        </p:nvSpPr>
        <p:spPr>
          <a:xfrm>
            <a:off x="7596336" y="5949280"/>
            <a:ext cx="1465466" cy="461665"/>
          </a:xfrm>
          <a:prstGeom prst="rect">
            <a:avLst/>
          </a:prstGeom>
          <a:noFill/>
        </p:spPr>
        <p:txBody>
          <a:bodyPr wrap="none" rtlCol="0">
            <a:spAutoFit/>
          </a:bodyPr>
          <a:lstStyle/>
          <a:p>
            <a:r>
              <a:rPr kumimoji="1" lang="en-US" altLang="ja-JP" sz="2400" dirty="0">
                <a:latin typeface="Eras Light ITC" panose="020B0402030504020804" pitchFamily="34" charset="0"/>
              </a:rPr>
              <a:t>GIFU CITY</a:t>
            </a:r>
            <a:endParaRPr kumimoji="1" lang="ja-JP" altLang="en-US" sz="2400" dirty="0">
              <a:latin typeface="Eras Light ITC" panose="020B0402030504020804" pitchFamily="34" charset="0"/>
            </a:endParaRPr>
          </a:p>
        </p:txBody>
      </p:sp>
    </p:spTree>
    <p:extLst>
      <p:ext uri="{BB962C8B-B14F-4D97-AF65-F5344CB8AC3E}">
        <p14:creationId xmlns:p14="http://schemas.microsoft.com/office/powerpoint/2010/main" val="3328299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DF641CEE-3D73-4467-99F7-5B385E89D688}" type="datetimeFigureOut">
              <a:rPr kumimoji="1" lang="ja-JP" altLang="en-US" smtClean="0"/>
              <a:t>2026/6/17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D74FC4F-2846-4FE1-90FA-DDF13E709B83}" type="slidenum">
              <a:rPr kumimoji="1" lang="ja-JP" altLang="en-US" smtClean="0"/>
              <a:t>‹#›</a:t>
            </a:fld>
            <a:endParaRPr kumimoji="1" lang="ja-JP" altLang="en-US"/>
          </a:p>
        </p:txBody>
      </p:sp>
      <p:sp>
        <p:nvSpPr>
          <p:cNvPr id="6" name="正方形/長方形 5"/>
          <p:cNvSpPr/>
          <p:nvPr userDrawn="1"/>
        </p:nvSpPr>
        <p:spPr>
          <a:xfrm rot="10800000">
            <a:off x="2232248" y="6453265"/>
            <a:ext cx="6948264" cy="28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6"/>
          <p:cNvGrpSpPr/>
          <p:nvPr userDrawn="1"/>
        </p:nvGrpSpPr>
        <p:grpSpPr>
          <a:xfrm>
            <a:off x="-36512" y="332656"/>
            <a:ext cx="2160240" cy="717600"/>
            <a:chOff x="-108760" y="332656"/>
            <a:chExt cx="2160240" cy="717600"/>
          </a:xfrm>
        </p:grpSpPr>
        <p:sp>
          <p:nvSpPr>
            <p:cNvPr id="8" name="正方形/長方形 7"/>
            <p:cNvSpPr/>
            <p:nvPr/>
          </p:nvSpPr>
          <p:spPr>
            <a:xfrm>
              <a:off x="-108760" y="3326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108760" y="4850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108760" y="6374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108520" y="7898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108760" y="9422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3" name="Group 5"/>
          <p:cNvGrpSpPr>
            <a:grpSpLocks noChangeAspect="1"/>
          </p:cNvGrpSpPr>
          <p:nvPr userDrawn="1"/>
        </p:nvGrpSpPr>
        <p:grpSpPr bwMode="auto">
          <a:xfrm>
            <a:off x="251520" y="116632"/>
            <a:ext cx="549284" cy="549284"/>
            <a:chOff x="204" y="164"/>
            <a:chExt cx="346" cy="346"/>
          </a:xfrm>
        </p:grpSpPr>
        <p:sp>
          <p:nvSpPr>
            <p:cNvPr id="14" name="AutoShape 4"/>
            <p:cNvSpPr>
              <a:spLocks noChangeAspect="1" noChangeArrowheads="1" noTextEdit="1"/>
            </p:cNvSpPr>
            <p:nvPr/>
          </p:nvSpPr>
          <p:spPr bwMode="auto">
            <a:xfrm>
              <a:off x="204" y="164"/>
              <a:ext cx="282" cy="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pic>
          <p:nvPicPr>
            <p:cNvPr id="15"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4" y="164"/>
              <a:ext cx="346"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6" name="正方形/長方形 15"/>
          <p:cNvSpPr/>
          <p:nvPr userDrawn="1"/>
        </p:nvSpPr>
        <p:spPr>
          <a:xfrm rot="10800000">
            <a:off x="2221984" y="6345327"/>
            <a:ext cx="6948264" cy="36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userDrawn="1"/>
        </p:nvSpPr>
        <p:spPr>
          <a:xfrm>
            <a:off x="7596336" y="5949280"/>
            <a:ext cx="1465466" cy="461665"/>
          </a:xfrm>
          <a:prstGeom prst="rect">
            <a:avLst/>
          </a:prstGeom>
          <a:noFill/>
        </p:spPr>
        <p:txBody>
          <a:bodyPr wrap="none" rtlCol="0">
            <a:spAutoFit/>
          </a:bodyPr>
          <a:lstStyle/>
          <a:p>
            <a:r>
              <a:rPr kumimoji="1" lang="en-US" altLang="ja-JP" sz="2400" dirty="0">
                <a:latin typeface="Eras Light ITC" panose="020B0402030504020804" pitchFamily="34" charset="0"/>
              </a:rPr>
              <a:t>GIFU CITY</a:t>
            </a:r>
            <a:endParaRPr kumimoji="1" lang="ja-JP" altLang="en-US" sz="2400" dirty="0">
              <a:latin typeface="Eras Light ITC" panose="020B0402030504020804" pitchFamily="34" charset="0"/>
            </a:endParaRPr>
          </a:p>
        </p:txBody>
      </p:sp>
      <p:sp>
        <p:nvSpPr>
          <p:cNvPr id="2" name="タイトル 1"/>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15841901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641CEE-3D73-4467-99F7-5B385E89D688}" type="datetimeFigureOut">
              <a:rPr kumimoji="1" lang="ja-JP" altLang="en-US" smtClean="0"/>
              <a:t>2026/6/17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74FC4F-2846-4FE1-90FA-DDF13E709B83}" type="slidenum">
              <a:rPr kumimoji="1" lang="ja-JP" altLang="en-US" smtClean="0"/>
              <a:t>‹#›</a:t>
            </a:fld>
            <a:endParaRPr kumimoji="1" lang="ja-JP" altLang="en-US"/>
          </a:p>
        </p:txBody>
      </p:sp>
    </p:spTree>
    <p:extLst>
      <p:ext uri="{BB962C8B-B14F-4D97-AF65-F5344CB8AC3E}">
        <p14:creationId xmlns:p14="http://schemas.microsoft.com/office/powerpoint/2010/main" val="37100179"/>
      </p:ext>
    </p:extLst>
  </p:cSld>
  <p:clrMap bg1="lt1" tx1="dk1" bg2="lt2" tx2="dk2" accent1="accent1" accent2="accent2" accent3="accent3" accent4="accent4" accent5="accent5" accent6="accent6" hlink="hlink" folHlink="folHlink"/>
  <p:sldLayoutIdLst>
    <p:sldLayoutId id="2147483649" r:id="rId1"/>
    <p:sldLayoutId id="2147483654" r:id="rId2"/>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cfa.go.jp/policies/shougaijishien/shisaku/guideline_tebiki"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B4316F-769B-5E39-E1D8-12DAC80C0D37}"/>
              </a:ext>
            </a:extLst>
          </p:cNvPr>
          <p:cNvSpPr>
            <a:spLocks noGrp="1"/>
          </p:cNvSpPr>
          <p:nvPr>
            <p:ph type="title"/>
          </p:nvPr>
        </p:nvSpPr>
        <p:spPr>
          <a:xfrm>
            <a:off x="323528" y="116632"/>
            <a:ext cx="8640960" cy="1080000"/>
          </a:xfrm>
        </p:spPr>
        <p:txBody>
          <a:bodyPr>
            <a:normAutofit/>
          </a:bodyPr>
          <a:lstStyle/>
          <a:p>
            <a:r>
              <a:rPr kumimoji="1" lang="ja-JP" altLang="en-US" sz="3200" b="1" dirty="0"/>
              <a:t>　　 支援プログラム未公表減算</a:t>
            </a:r>
            <a:endParaRPr kumimoji="1" lang="ja-JP" altLang="en-US" sz="3200" dirty="0"/>
          </a:p>
        </p:txBody>
      </p:sp>
      <p:sp>
        <p:nvSpPr>
          <p:cNvPr id="3" name="コンテンツ プレースホルダー 2">
            <a:extLst>
              <a:ext uri="{FF2B5EF4-FFF2-40B4-BE49-F238E27FC236}">
                <a16:creationId xmlns:a16="http://schemas.microsoft.com/office/drawing/2014/main" id="{A3AFA9F2-9EC1-536A-6F60-7AF7D142FF07}"/>
              </a:ext>
            </a:extLst>
          </p:cNvPr>
          <p:cNvSpPr txBox="1">
            <a:spLocks/>
          </p:cNvSpPr>
          <p:nvPr/>
        </p:nvSpPr>
        <p:spPr>
          <a:xfrm>
            <a:off x="323528" y="1417638"/>
            <a:ext cx="8640960" cy="489168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buFont typeface="Wingdings" panose="05000000000000000000" pitchFamily="2" charset="2"/>
              <a:buChar char="Ø"/>
            </a:pPr>
            <a:r>
              <a:rPr lang="ja-JP" altLang="en-US" sz="2800" dirty="0">
                <a:solidFill>
                  <a:srgbClr val="222222"/>
                </a:solidFill>
                <a:latin typeface="+mn-ea"/>
              </a:rPr>
              <a:t>＜対象サービス＞</a:t>
            </a:r>
            <a:endParaRPr lang="en-US" altLang="ja-JP" sz="2800" dirty="0">
              <a:solidFill>
                <a:srgbClr val="222222"/>
              </a:solidFill>
              <a:latin typeface="+mn-ea"/>
            </a:endParaRPr>
          </a:p>
          <a:p>
            <a:pPr marL="0" indent="0">
              <a:buNone/>
            </a:pPr>
            <a:r>
              <a:rPr lang="ja-JP" altLang="en-US" sz="2800" dirty="0">
                <a:solidFill>
                  <a:srgbClr val="222222"/>
                </a:solidFill>
                <a:latin typeface="+mn-ea"/>
              </a:rPr>
              <a:t>　児童発達支援、放課後等デイサービス及び居宅</a:t>
            </a:r>
            <a:endParaRPr lang="en-US" altLang="ja-JP" sz="2800" dirty="0">
              <a:solidFill>
                <a:srgbClr val="222222"/>
              </a:solidFill>
              <a:latin typeface="+mn-ea"/>
            </a:endParaRPr>
          </a:p>
          <a:p>
            <a:pPr marL="0" indent="0">
              <a:buNone/>
            </a:pPr>
            <a:r>
              <a:rPr lang="ja-JP" altLang="en-US" sz="2800" dirty="0">
                <a:solidFill>
                  <a:srgbClr val="222222"/>
                </a:solidFill>
                <a:latin typeface="+mn-ea"/>
              </a:rPr>
              <a:t>　訪問型児童発達支援</a:t>
            </a:r>
            <a:endParaRPr lang="en-US" altLang="ja-JP" sz="2800" dirty="0">
              <a:solidFill>
                <a:srgbClr val="222222"/>
              </a:solidFill>
              <a:latin typeface="+mn-ea"/>
            </a:endParaRPr>
          </a:p>
          <a:p>
            <a:pPr marL="0" indent="0">
              <a:buNone/>
            </a:pPr>
            <a:endParaRPr lang="en-US" altLang="ja-JP" sz="2800" dirty="0">
              <a:solidFill>
                <a:srgbClr val="222222"/>
              </a:solidFill>
              <a:latin typeface="+mn-ea"/>
            </a:endParaRPr>
          </a:p>
          <a:p>
            <a:pPr>
              <a:buFont typeface="Wingdings" panose="05000000000000000000" pitchFamily="2" charset="2"/>
              <a:buChar char="Ø"/>
            </a:pPr>
            <a:r>
              <a:rPr lang="ja-JP" altLang="en-US" sz="2800" dirty="0">
                <a:solidFill>
                  <a:srgbClr val="222222"/>
                </a:solidFill>
                <a:latin typeface="+mn-ea"/>
              </a:rPr>
              <a:t>＜要件＞</a:t>
            </a:r>
            <a:endParaRPr lang="en-US" altLang="ja-JP" sz="2800" dirty="0">
              <a:solidFill>
                <a:srgbClr val="222222"/>
              </a:solidFill>
              <a:latin typeface="+mn-ea"/>
            </a:endParaRPr>
          </a:p>
          <a:p>
            <a:pPr marL="0" indent="0">
              <a:buNone/>
            </a:pPr>
            <a:r>
              <a:rPr lang="ja-JP" altLang="en-US" sz="2800" dirty="0">
                <a:solidFill>
                  <a:srgbClr val="222222"/>
                </a:solidFill>
                <a:latin typeface="+mn-ea"/>
              </a:rPr>
              <a:t>　所定の日付までに「支援プログラム」の作成、公表および、岐阜市へ公表方法・公表内容の届出を行っていない事業所</a:t>
            </a:r>
          </a:p>
        </p:txBody>
      </p:sp>
    </p:spTree>
    <p:extLst>
      <p:ext uri="{BB962C8B-B14F-4D97-AF65-F5344CB8AC3E}">
        <p14:creationId xmlns:p14="http://schemas.microsoft.com/office/powerpoint/2010/main" val="1360170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3AFA9F2-9EC1-536A-6F60-7AF7D142FF07}"/>
              </a:ext>
            </a:extLst>
          </p:cNvPr>
          <p:cNvSpPr txBox="1">
            <a:spLocks/>
          </p:cNvSpPr>
          <p:nvPr/>
        </p:nvSpPr>
        <p:spPr>
          <a:xfrm>
            <a:off x="251520" y="1268760"/>
            <a:ext cx="8640960" cy="489168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buFont typeface="Wingdings" panose="05000000000000000000" pitchFamily="2" charset="2"/>
              <a:buChar char="Ø"/>
            </a:pPr>
            <a:r>
              <a:rPr lang="ja-JP" altLang="en-US" sz="2600" dirty="0">
                <a:solidFill>
                  <a:srgbClr val="222222"/>
                </a:solidFill>
                <a:latin typeface="+mn-ea"/>
              </a:rPr>
              <a:t>＜算定される単位数＞</a:t>
            </a:r>
            <a:endParaRPr lang="en-US" altLang="ja-JP" sz="2600" dirty="0">
              <a:solidFill>
                <a:srgbClr val="222222"/>
              </a:solidFill>
              <a:latin typeface="+mn-ea"/>
            </a:endParaRPr>
          </a:p>
          <a:p>
            <a:pPr marL="0" indent="0">
              <a:buNone/>
            </a:pPr>
            <a:r>
              <a:rPr lang="ja-JP" altLang="en-US" sz="2600" dirty="0">
                <a:solidFill>
                  <a:srgbClr val="222222"/>
                </a:solidFill>
                <a:latin typeface="+mn-ea"/>
              </a:rPr>
              <a:t>所定単位数の</a:t>
            </a:r>
            <a:r>
              <a:rPr lang="en-US" altLang="ja-JP" sz="2600" dirty="0">
                <a:solidFill>
                  <a:srgbClr val="222222"/>
                </a:solidFill>
                <a:latin typeface="+mn-ea"/>
              </a:rPr>
              <a:t>100</a:t>
            </a:r>
            <a:r>
              <a:rPr lang="ja-JP" altLang="en-US" sz="2600" dirty="0">
                <a:solidFill>
                  <a:srgbClr val="222222"/>
                </a:solidFill>
                <a:latin typeface="+mn-ea"/>
              </a:rPr>
              <a:t>分の</a:t>
            </a:r>
            <a:r>
              <a:rPr lang="en-US" altLang="ja-JP" sz="2600" dirty="0">
                <a:solidFill>
                  <a:srgbClr val="222222"/>
                </a:solidFill>
                <a:latin typeface="+mn-ea"/>
              </a:rPr>
              <a:t>15</a:t>
            </a:r>
            <a:r>
              <a:rPr lang="ja-JP" altLang="en-US" sz="2600" dirty="0">
                <a:solidFill>
                  <a:srgbClr val="222222"/>
                </a:solidFill>
                <a:latin typeface="+mn-ea"/>
              </a:rPr>
              <a:t>を減算</a:t>
            </a:r>
            <a:endParaRPr lang="en-US" altLang="ja-JP" sz="2600" dirty="0">
              <a:solidFill>
                <a:srgbClr val="222222"/>
              </a:solidFill>
              <a:latin typeface="+mn-ea"/>
            </a:endParaRPr>
          </a:p>
          <a:p>
            <a:pPr marL="0" indent="0">
              <a:buNone/>
            </a:pPr>
            <a:endParaRPr lang="ja-JP" altLang="en-US" sz="2600" dirty="0">
              <a:solidFill>
                <a:srgbClr val="222222"/>
              </a:solidFill>
              <a:latin typeface="+mn-ea"/>
            </a:endParaRPr>
          </a:p>
          <a:p>
            <a:pPr>
              <a:buFont typeface="Wingdings" panose="05000000000000000000" pitchFamily="2" charset="2"/>
              <a:buChar char="Ø"/>
            </a:pPr>
            <a:r>
              <a:rPr lang="ja-JP" altLang="en-US" sz="2600" dirty="0">
                <a:solidFill>
                  <a:srgbClr val="222222"/>
                </a:solidFill>
                <a:latin typeface="+mn-ea"/>
              </a:rPr>
              <a:t>＜適用期間＞</a:t>
            </a:r>
          </a:p>
          <a:p>
            <a:pPr marL="0" indent="0">
              <a:buNone/>
            </a:pPr>
            <a:r>
              <a:rPr lang="ja-JP" altLang="en-US" sz="2600" dirty="0">
                <a:solidFill>
                  <a:srgbClr val="222222"/>
                </a:solidFill>
                <a:latin typeface="+mn-ea"/>
              </a:rPr>
              <a:t>届出がされていない月から届出が解消されるに至った月まで</a:t>
            </a:r>
            <a:endParaRPr lang="en-US" altLang="ja-JP" sz="2600" dirty="0">
              <a:solidFill>
                <a:srgbClr val="222222"/>
              </a:solidFill>
              <a:latin typeface="+mn-ea"/>
            </a:endParaRPr>
          </a:p>
          <a:p>
            <a:pPr marL="0" indent="0">
              <a:buNone/>
            </a:pPr>
            <a:endParaRPr lang="ja-JP" altLang="en-US" sz="2600" dirty="0">
              <a:solidFill>
                <a:srgbClr val="222222"/>
              </a:solidFill>
              <a:latin typeface="+mn-ea"/>
            </a:endParaRPr>
          </a:p>
          <a:p>
            <a:pPr>
              <a:buFont typeface="Wingdings" panose="05000000000000000000" pitchFamily="2" charset="2"/>
              <a:buChar char="Ø"/>
            </a:pPr>
            <a:r>
              <a:rPr lang="ja-JP" altLang="en-US" sz="2600" dirty="0">
                <a:solidFill>
                  <a:srgbClr val="222222"/>
                </a:solidFill>
                <a:latin typeface="+mn-ea"/>
              </a:rPr>
              <a:t>＜提出書類＞</a:t>
            </a:r>
          </a:p>
          <a:p>
            <a:pPr marL="514350" indent="-514350">
              <a:buFont typeface="+mj-lt"/>
              <a:buAutoNum type="arabicPeriod"/>
            </a:pPr>
            <a:r>
              <a:rPr lang="ja-JP" altLang="en-US" sz="2600" dirty="0">
                <a:solidFill>
                  <a:srgbClr val="222222"/>
                </a:solidFill>
                <a:latin typeface="+mn-ea"/>
              </a:rPr>
              <a:t>障害児通所給付費等算定に係る体制等に関する届出書</a:t>
            </a:r>
            <a:endParaRPr lang="en-US" altLang="ja-JP" sz="2600" dirty="0">
              <a:solidFill>
                <a:srgbClr val="222222"/>
              </a:solidFill>
              <a:latin typeface="+mn-ea"/>
            </a:endParaRPr>
          </a:p>
          <a:p>
            <a:pPr marL="514350" indent="-514350">
              <a:buFont typeface="+mj-lt"/>
              <a:buAutoNum type="arabicPeriod"/>
            </a:pPr>
            <a:r>
              <a:rPr lang="ja-JP" altLang="en-US" sz="2600" dirty="0">
                <a:solidFill>
                  <a:srgbClr val="222222"/>
                </a:solidFill>
                <a:latin typeface="+mn-ea"/>
              </a:rPr>
              <a:t>障害児通所支援給付費等の算定に係る体制等状況総括表</a:t>
            </a:r>
          </a:p>
        </p:txBody>
      </p:sp>
      <p:sp>
        <p:nvSpPr>
          <p:cNvPr id="7" name="タイトル 1">
            <a:extLst>
              <a:ext uri="{FF2B5EF4-FFF2-40B4-BE49-F238E27FC236}">
                <a16:creationId xmlns:a16="http://schemas.microsoft.com/office/drawing/2014/main" id="{BD278D44-94E4-FFB9-FC80-CEC885F6BDD8}"/>
              </a:ext>
            </a:extLst>
          </p:cNvPr>
          <p:cNvSpPr>
            <a:spLocks noGrp="1"/>
          </p:cNvSpPr>
          <p:nvPr>
            <p:ph type="title"/>
          </p:nvPr>
        </p:nvSpPr>
        <p:spPr>
          <a:xfrm>
            <a:off x="251520" y="157558"/>
            <a:ext cx="8640960" cy="1080000"/>
          </a:xfrm>
        </p:spPr>
        <p:txBody>
          <a:bodyPr>
            <a:normAutofit/>
          </a:bodyPr>
          <a:lstStyle/>
          <a:p>
            <a:r>
              <a:rPr kumimoji="1" lang="ja-JP" altLang="en-US" sz="3200" b="1" dirty="0"/>
              <a:t>　　 支援プログラム未公表減算</a:t>
            </a:r>
            <a:endParaRPr kumimoji="1" lang="ja-JP" altLang="en-US" sz="3200" dirty="0"/>
          </a:p>
        </p:txBody>
      </p:sp>
    </p:spTree>
    <p:extLst>
      <p:ext uri="{BB962C8B-B14F-4D97-AF65-F5344CB8AC3E}">
        <p14:creationId xmlns:p14="http://schemas.microsoft.com/office/powerpoint/2010/main" val="947854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3AFA9F2-9EC1-536A-6F60-7AF7D142FF07}"/>
              </a:ext>
            </a:extLst>
          </p:cNvPr>
          <p:cNvSpPr txBox="1">
            <a:spLocks/>
          </p:cNvSpPr>
          <p:nvPr/>
        </p:nvSpPr>
        <p:spPr>
          <a:xfrm>
            <a:off x="179512" y="1853952"/>
            <a:ext cx="8640960" cy="3456384"/>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buFont typeface="Wingdings" panose="05000000000000000000" pitchFamily="2" charset="2"/>
              <a:buChar char="Ø"/>
            </a:pPr>
            <a:r>
              <a:rPr lang="ja-JP" altLang="en-US" sz="2800" dirty="0">
                <a:solidFill>
                  <a:srgbClr val="222222"/>
                </a:solidFill>
                <a:latin typeface="+mn-ea"/>
              </a:rPr>
              <a:t>＜支援プログラム参考様式＞</a:t>
            </a:r>
            <a:endParaRPr lang="en-US" altLang="ja-JP" sz="2800" dirty="0">
              <a:solidFill>
                <a:srgbClr val="222222"/>
              </a:solidFill>
              <a:latin typeface="+mn-ea"/>
            </a:endParaRPr>
          </a:p>
          <a:p>
            <a:pPr marL="0" indent="0">
              <a:buNone/>
            </a:pPr>
            <a:r>
              <a:rPr lang="ja-JP" altLang="en-US" sz="2800" dirty="0">
                <a:solidFill>
                  <a:srgbClr val="222222"/>
                </a:solidFill>
                <a:latin typeface="+mn-ea"/>
              </a:rPr>
              <a:t>子ども家庭庁ホームページ</a:t>
            </a:r>
            <a:endParaRPr lang="en-US" altLang="ja-JP" sz="2800" dirty="0">
              <a:solidFill>
                <a:srgbClr val="222222"/>
              </a:solidFill>
              <a:latin typeface="+mn-ea"/>
            </a:endParaRPr>
          </a:p>
          <a:p>
            <a:pPr marL="0" indent="0">
              <a:buNone/>
            </a:pPr>
            <a:r>
              <a:rPr lang="en-US" altLang="ja-JP" sz="2800" dirty="0">
                <a:solidFill>
                  <a:srgbClr val="222222"/>
                </a:solidFill>
                <a:latin typeface="ＭＳ Ｐゴシック" panose="020B0600070205080204" pitchFamily="50" charset="-128"/>
                <a:ea typeface="ＭＳ Ｐゴシック" panose="020B0600070205080204" pitchFamily="50" charset="-128"/>
                <a:hlinkClick r:id="rId3"/>
              </a:rPr>
              <a:t>https://www.cfa.go.jp/policies/shougaijishien/shisaku/guideline_tebiki</a:t>
            </a:r>
            <a:endParaRPr lang="en-US" altLang="ja-JP" sz="2800" dirty="0">
              <a:solidFill>
                <a:srgbClr val="222222"/>
              </a:solidFill>
              <a:latin typeface="ＭＳ Ｐゴシック" panose="020B0600070205080204" pitchFamily="50" charset="-128"/>
              <a:ea typeface="ＭＳ Ｐゴシック" panose="020B0600070205080204" pitchFamily="50" charset="-128"/>
            </a:endParaRPr>
          </a:p>
          <a:p>
            <a:pPr marL="0" indent="0">
              <a:buNone/>
            </a:pPr>
            <a:r>
              <a:rPr lang="ja-JP" altLang="en-US" sz="2800" dirty="0">
                <a:solidFill>
                  <a:srgbClr val="222222"/>
                </a:solidFill>
                <a:latin typeface="ＭＳ Ｐゴシック" panose="020B0600070205080204" pitchFamily="50" charset="-128"/>
                <a:ea typeface="ＭＳ Ｐゴシック" panose="020B0600070205080204" pitchFamily="50" charset="-128"/>
              </a:rPr>
              <a:t>にて</a:t>
            </a:r>
            <a:r>
              <a:rPr lang="zh-TW" altLang="en-US" sz="2800" dirty="0">
                <a:solidFill>
                  <a:srgbClr val="222222"/>
                </a:solidFill>
                <a:latin typeface="ＭＳ Ｐゴシック" panose="020B0600070205080204" pitchFamily="50" charset="-128"/>
                <a:ea typeface="ＭＳ Ｐゴシック" panose="020B0600070205080204" pitchFamily="50" charset="-128"/>
              </a:rPr>
              <a:t>児童発達支援</a:t>
            </a:r>
            <a:r>
              <a:rPr lang="ja-JP" altLang="en-US" sz="2800" dirty="0">
                <a:solidFill>
                  <a:srgbClr val="222222"/>
                </a:solidFill>
                <a:latin typeface="ＭＳ Ｐゴシック" panose="020B0600070205080204" pitchFamily="50" charset="-128"/>
                <a:ea typeface="ＭＳ Ｐゴシック" panose="020B0600070205080204" pitchFamily="50" charset="-128"/>
              </a:rPr>
              <a:t>・放課後等デイサービスそれぞれ掲載</a:t>
            </a:r>
            <a:endParaRPr lang="en-US" altLang="ja-JP" sz="2800" dirty="0">
              <a:solidFill>
                <a:srgbClr val="222222"/>
              </a:solidFill>
              <a:latin typeface="ＭＳ Ｐゴシック" panose="020B0600070205080204" pitchFamily="50" charset="-128"/>
              <a:ea typeface="ＭＳ Ｐゴシック" panose="020B0600070205080204" pitchFamily="50" charset="-128"/>
            </a:endParaRPr>
          </a:p>
        </p:txBody>
      </p:sp>
      <p:sp>
        <p:nvSpPr>
          <p:cNvPr id="6" name="タイトル 1">
            <a:extLst>
              <a:ext uri="{FF2B5EF4-FFF2-40B4-BE49-F238E27FC236}">
                <a16:creationId xmlns:a16="http://schemas.microsoft.com/office/drawing/2014/main" id="{9AD82BF7-02D6-4CE9-D66B-D659980FB8B0}"/>
              </a:ext>
            </a:extLst>
          </p:cNvPr>
          <p:cNvSpPr>
            <a:spLocks noGrp="1"/>
          </p:cNvSpPr>
          <p:nvPr>
            <p:ph type="title"/>
          </p:nvPr>
        </p:nvSpPr>
        <p:spPr>
          <a:xfrm>
            <a:off x="179512" y="116632"/>
            <a:ext cx="8640960" cy="1080000"/>
          </a:xfrm>
        </p:spPr>
        <p:txBody>
          <a:bodyPr>
            <a:normAutofit/>
          </a:bodyPr>
          <a:lstStyle/>
          <a:p>
            <a:r>
              <a:rPr kumimoji="1" lang="ja-JP" altLang="en-US" sz="3200" b="1"/>
              <a:t>　　 支援</a:t>
            </a:r>
            <a:r>
              <a:rPr kumimoji="1" lang="ja-JP" altLang="en-US" sz="3200" b="1" dirty="0"/>
              <a:t>プログラム</a:t>
            </a:r>
            <a:r>
              <a:rPr kumimoji="1" lang="ja-JP" altLang="en-US" sz="3200" b="1"/>
              <a:t>未公表減算</a:t>
            </a:r>
            <a:endParaRPr kumimoji="1" lang="ja-JP" altLang="en-US" sz="3200" dirty="0"/>
          </a:p>
        </p:txBody>
      </p:sp>
    </p:spTree>
    <p:extLst>
      <p:ext uri="{BB962C8B-B14F-4D97-AF65-F5344CB8AC3E}">
        <p14:creationId xmlns:p14="http://schemas.microsoft.com/office/powerpoint/2010/main" val="50628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 name="タイトル 1"/>
          <p:cNvSpPr>
            <a:spLocks noGrp="1"/>
          </p:cNvSpPr>
          <p:nvPr>
            <p:ph type="title"/>
          </p:nvPr>
        </p:nvSpPr>
        <p:spPr>
          <a:xfrm>
            <a:off x="457200" y="565359"/>
            <a:ext cx="8229600" cy="1143000"/>
          </a:xfrm>
        </p:spPr>
        <p:txBody>
          <a:bodyPr>
            <a:normAutofit/>
          </a:bodyPr>
          <a:lstStyle/>
          <a:p>
            <a:r>
              <a:rPr kumimoji="1" lang="ja-JP" altLang="en-US" sz="2400" dirty="0"/>
              <a:t>　</a:t>
            </a:r>
            <a:r>
              <a:rPr kumimoji="1" lang="ja-JP" altLang="en-US" sz="2800" dirty="0"/>
              <a:t>児童指導員等加配加算と</a:t>
            </a:r>
            <a:br>
              <a:rPr kumimoji="1" lang="en-US" altLang="ja-JP" sz="2800" dirty="0"/>
            </a:br>
            <a:r>
              <a:rPr kumimoji="1" lang="ja-JP" altLang="en-US" sz="2800" dirty="0"/>
              <a:t>専門的支援体制加算について</a:t>
            </a:r>
          </a:p>
        </p:txBody>
      </p:sp>
      <p:sp>
        <p:nvSpPr>
          <p:cNvPr id="1079" name="テキスト ボックス 2"/>
          <p:cNvSpPr txBox="1"/>
          <p:nvPr/>
        </p:nvSpPr>
        <p:spPr>
          <a:xfrm>
            <a:off x="218200" y="1844824"/>
            <a:ext cx="8897127" cy="2031325"/>
          </a:xfrm>
          <a:prstGeom prst="rect">
            <a:avLst/>
          </a:prstGeom>
          <a:noFill/>
        </p:spPr>
        <p:txBody>
          <a:bodyPr wrap="square" rtlCol="0">
            <a:spAutoFit/>
          </a:bodyPr>
          <a:lstStyle/>
          <a:p>
            <a:r>
              <a:rPr lang="ja-JP" altLang="en-US" dirty="0"/>
              <a:t>◇次のケース</a:t>
            </a:r>
            <a:r>
              <a:rPr lang="ja-JP" altLang="ja-JP" dirty="0"/>
              <a:t>が発生した場合は、</a:t>
            </a:r>
            <a:r>
              <a:rPr lang="ja-JP" altLang="en-US" dirty="0"/>
              <a:t>加算が算定できない可能性があります</a:t>
            </a:r>
            <a:r>
              <a:rPr lang="ja-JP" altLang="ja-JP" dirty="0"/>
              <a:t>。</a:t>
            </a:r>
            <a:endParaRPr lang="en-US" altLang="ja-JP" dirty="0"/>
          </a:p>
          <a:p>
            <a:endParaRPr kumimoji="1" lang="en-US" altLang="ja-JP" dirty="0"/>
          </a:p>
          <a:p>
            <a:r>
              <a:rPr lang="ja-JP" altLang="en-US" dirty="0"/>
              <a:t>　⑴事業所において定める定員を超えて、利用者を受け入れた日（いわゆる</a:t>
            </a:r>
            <a:r>
              <a:rPr lang="ja-JP" altLang="ja-JP" dirty="0"/>
              <a:t>定員超過</a:t>
            </a:r>
            <a:r>
              <a:rPr lang="ja-JP" altLang="en-US" dirty="0"/>
              <a:t>）に</a:t>
            </a:r>
            <a:endParaRPr lang="en-US" altLang="ja-JP" dirty="0"/>
          </a:p>
          <a:p>
            <a:r>
              <a:rPr lang="ja-JP" altLang="en-US" dirty="0"/>
              <a:t>　　おいて、加算の対象職員を基準人員として配置せざるを得ない場合</a:t>
            </a:r>
            <a:endParaRPr lang="en-US" altLang="ja-JP" dirty="0"/>
          </a:p>
          <a:p>
            <a:r>
              <a:rPr lang="ja-JP" altLang="en-US" dirty="0"/>
              <a:t>　⑵基準人員の職員が欠勤した際に、加算の対象職員を基準人員として配置せざるを</a:t>
            </a:r>
            <a:endParaRPr lang="en-US" altLang="ja-JP" dirty="0"/>
          </a:p>
          <a:p>
            <a:r>
              <a:rPr lang="ja-JP" altLang="en-US" dirty="0"/>
              <a:t>　　得ない場合</a:t>
            </a:r>
            <a:endParaRPr lang="en-US" altLang="ja-JP" dirty="0"/>
          </a:p>
          <a:p>
            <a:endParaRPr kumimoji="1" lang="ja-JP" altLang="en-US" dirty="0"/>
          </a:p>
        </p:txBody>
      </p:sp>
      <p:sp>
        <p:nvSpPr>
          <p:cNvPr id="1080" name="テキスト ボックス 3"/>
          <p:cNvSpPr txBox="1"/>
          <p:nvPr/>
        </p:nvSpPr>
        <p:spPr>
          <a:xfrm>
            <a:off x="246873" y="4149080"/>
            <a:ext cx="7205447" cy="1200329"/>
          </a:xfrm>
          <a:prstGeom prst="rect">
            <a:avLst/>
          </a:prstGeom>
          <a:noFill/>
        </p:spPr>
        <p:txBody>
          <a:bodyPr wrap="square" rtlCol="0">
            <a:spAutoFit/>
          </a:bodyPr>
          <a:lstStyle/>
          <a:p>
            <a:r>
              <a:rPr lang="ja-JP" altLang="en-US" dirty="0"/>
              <a:t>◇事業所に求められる対応</a:t>
            </a:r>
            <a:endParaRPr lang="en-US" altLang="ja-JP" dirty="0"/>
          </a:p>
          <a:p>
            <a:endParaRPr lang="en-US" altLang="ja-JP" dirty="0"/>
          </a:p>
          <a:p>
            <a:r>
              <a:rPr lang="ja-JP" altLang="en-US" dirty="0"/>
              <a:t>　⑴事業所において定める定員の遵守</a:t>
            </a:r>
            <a:endParaRPr lang="en-US" altLang="ja-JP" dirty="0"/>
          </a:p>
          <a:p>
            <a:r>
              <a:rPr lang="ja-JP" altLang="en-US" dirty="0"/>
              <a:t>　⑵余裕をもって人員を配置できる体制を構築する　</a:t>
            </a:r>
            <a:endParaRPr kumimoji="1" lang="ja-JP" altLang="en-US" dirty="0"/>
          </a:p>
        </p:txBody>
      </p:sp>
    </p:spTree>
    <p:extLst>
      <p:ext uri="{BB962C8B-B14F-4D97-AF65-F5344CB8AC3E}">
        <p14:creationId xmlns:p14="http://schemas.microsoft.com/office/powerpoint/2010/main" val="2577034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4BA101-A969-E362-A574-F72F7F1CC245}"/>
              </a:ext>
            </a:extLst>
          </p:cNvPr>
          <p:cNvSpPr>
            <a:spLocks noGrp="1"/>
          </p:cNvSpPr>
          <p:nvPr>
            <p:ph type="title"/>
          </p:nvPr>
        </p:nvSpPr>
        <p:spPr>
          <a:xfrm>
            <a:off x="457200" y="5009"/>
            <a:ext cx="8229600" cy="1143000"/>
          </a:xfrm>
        </p:spPr>
        <p:txBody>
          <a:bodyPr>
            <a:normAutofit/>
          </a:bodyPr>
          <a:lstStyle/>
          <a:p>
            <a:r>
              <a:rPr kumimoji="1" lang="ja-JP" altLang="en-US" dirty="0">
                <a:latin typeface="ＭＳ Ｐゴシック" panose="020B0600070205080204" pitchFamily="50" charset="-128"/>
                <a:ea typeface="ＭＳ Ｐゴシック" panose="020B0600070205080204" pitchFamily="50" charset="-128"/>
              </a:rPr>
              <a:t>関係機関連携加算</a:t>
            </a:r>
          </a:p>
        </p:txBody>
      </p:sp>
      <p:graphicFrame>
        <p:nvGraphicFramePr>
          <p:cNvPr id="6" name="表 6">
            <a:extLst>
              <a:ext uri="{FF2B5EF4-FFF2-40B4-BE49-F238E27FC236}">
                <a16:creationId xmlns:a16="http://schemas.microsoft.com/office/drawing/2014/main" id="{00F94616-BAED-F6BF-F4DF-4A0A23B455CB}"/>
              </a:ext>
            </a:extLst>
          </p:cNvPr>
          <p:cNvGraphicFramePr>
            <a:graphicFrameLocks noGrp="1"/>
          </p:cNvGraphicFramePr>
          <p:nvPr/>
        </p:nvGraphicFramePr>
        <p:xfrm>
          <a:off x="318927" y="1988840"/>
          <a:ext cx="8506145" cy="4318248"/>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1005606113"/>
                    </a:ext>
                  </a:extLst>
                </a:gridCol>
                <a:gridCol w="4824536">
                  <a:extLst>
                    <a:ext uri="{9D8B030D-6E8A-4147-A177-3AD203B41FA5}">
                      <a16:colId xmlns:a16="http://schemas.microsoft.com/office/drawing/2014/main" val="1021281475"/>
                    </a:ext>
                  </a:extLst>
                </a:gridCol>
                <a:gridCol w="1012713">
                  <a:extLst>
                    <a:ext uri="{9D8B030D-6E8A-4147-A177-3AD203B41FA5}">
                      <a16:colId xmlns:a16="http://schemas.microsoft.com/office/drawing/2014/main" val="3563722159"/>
                    </a:ext>
                  </a:extLst>
                </a:gridCol>
                <a:gridCol w="940704">
                  <a:extLst>
                    <a:ext uri="{9D8B030D-6E8A-4147-A177-3AD203B41FA5}">
                      <a16:colId xmlns:a16="http://schemas.microsoft.com/office/drawing/2014/main" val="3973876378"/>
                    </a:ext>
                  </a:extLst>
                </a:gridCol>
              </a:tblGrid>
              <a:tr h="1008112">
                <a:tc>
                  <a:txBody>
                    <a:bodyPr/>
                    <a:lstStyle/>
                    <a:p>
                      <a:pPr algn="ctr"/>
                      <a:r>
                        <a:rPr kumimoji="1" lang="ja-JP" altLang="en-US" sz="1800" b="0" dirty="0">
                          <a:solidFill>
                            <a:schemeClr val="tx1"/>
                          </a:solidFill>
                        </a:rPr>
                        <a:t>関係機関</a:t>
                      </a:r>
                      <a:endParaRPr kumimoji="1" lang="en-US" altLang="ja-JP" sz="1800" b="0" dirty="0">
                        <a:solidFill>
                          <a:schemeClr val="tx1"/>
                        </a:solidFill>
                      </a:endParaRPr>
                    </a:p>
                    <a:p>
                      <a:pPr algn="ctr"/>
                      <a:r>
                        <a:rPr kumimoji="1" lang="ja-JP" altLang="en-US" sz="1800" b="0" dirty="0">
                          <a:solidFill>
                            <a:schemeClr val="tx1"/>
                          </a:solidFill>
                        </a:rPr>
                        <a:t>連携加算</a:t>
                      </a:r>
                      <a:r>
                        <a:rPr kumimoji="1" lang="en-US" altLang="ja-JP" sz="1800" b="0" dirty="0">
                          <a:solidFill>
                            <a:schemeClr val="tx1"/>
                          </a:solidFill>
                        </a:rPr>
                        <a:t>Ⅰ</a:t>
                      </a:r>
                      <a:endParaRPr kumimoji="1" lang="ja-JP" altLang="en-US" sz="18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l"/>
                      <a:r>
                        <a:rPr kumimoji="1" lang="ja-JP" altLang="en-US" sz="1600" b="0" dirty="0">
                          <a:solidFill>
                            <a:schemeClr val="tx1"/>
                          </a:solidFill>
                        </a:rPr>
                        <a:t>保育所や学校等との個別支援計画の作成又は見直しに関する会議を開催し、連携して個別支援計画の作成等をした。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3">
                  <a:txBody>
                    <a:bodyPr/>
                    <a:lstStyle/>
                    <a:p>
                      <a:pPr algn="ctr">
                        <a:lnSpc>
                          <a:spcPct val="150000"/>
                        </a:lnSpc>
                      </a:pPr>
                      <a:r>
                        <a:rPr kumimoji="1" lang="ja-JP" altLang="en-US" sz="1800" b="0" u="sng" dirty="0">
                          <a:solidFill>
                            <a:schemeClr val="tx1"/>
                          </a:solidFill>
                        </a:rPr>
                        <a:t>電話のやりとりのみでの算定不可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lnSpc>
                          <a:spcPct val="150000"/>
                        </a:lnSpc>
                      </a:pPr>
                      <a:r>
                        <a:rPr kumimoji="1" lang="ja-JP" altLang="en-US" sz="1800" b="0" u="sng" dirty="0">
                          <a:solidFill>
                            <a:schemeClr val="tx1"/>
                          </a:solidFill>
                        </a:rPr>
                        <a:t>同一月に両方の算定不可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22591996"/>
                  </a:ext>
                </a:extLst>
              </a:tr>
              <a:tr h="111607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rPr>
                        <a:t>関係機関</a:t>
                      </a:r>
                      <a:endParaRPr kumimoji="1" lang="en-US" altLang="ja-JP" sz="1800" b="0"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rPr>
                        <a:t>連携加算</a:t>
                      </a:r>
                      <a:r>
                        <a:rPr kumimoji="1" lang="en-US" altLang="ja-JP" sz="1800" b="0" dirty="0">
                          <a:solidFill>
                            <a:schemeClr val="tx1"/>
                          </a:solidFill>
                        </a:rPr>
                        <a:t>Ⅱ</a:t>
                      </a:r>
                      <a:endParaRPr kumimoji="1" lang="ja-JP" altLang="en-US" sz="18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l"/>
                      <a:r>
                        <a:rPr kumimoji="1" lang="ja-JP" altLang="en-US" sz="1600" b="0" dirty="0">
                          <a:solidFill>
                            <a:schemeClr val="tx1"/>
                          </a:solidFill>
                        </a:rPr>
                        <a:t>保育所や学校等と児童の心身の状況や生活環境等の情報共有のための会議を開催又は参加し、情報共有・連絡調整を行った。</a:t>
                      </a:r>
                      <a:endParaRPr kumimoji="1" lang="en-US" altLang="ja-JP" sz="1600" b="0" dirty="0">
                        <a:solidFill>
                          <a:schemeClr val="tx1"/>
                        </a:solidFill>
                      </a:endParaRPr>
                    </a:p>
                    <a:p>
                      <a:pPr algn="l"/>
                      <a:r>
                        <a:rPr kumimoji="1" lang="ja-JP" altLang="en-US" sz="1900" b="1" dirty="0">
                          <a:solidFill>
                            <a:srgbClr val="FF0000"/>
                          </a:solidFill>
                        </a:rPr>
                        <a:t>障害児相談支援事業所が主催するサービス担当者会議への参加の場合は算定不可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721292000"/>
                  </a:ext>
                </a:extLst>
              </a:tr>
              <a:tr h="972056">
                <a:tc>
                  <a:txBody>
                    <a:bodyPr/>
                    <a:lstStyle/>
                    <a:p>
                      <a:pPr algn="ctr"/>
                      <a:r>
                        <a:rPr kumimoji="1" lang="ja-JP" altLang="en-US" sz="1800" b="0" dirty="0">
                          <a:solidFill>
                            <a:schemeClr val="tx1"/>
                          </a:solidFill>
                        </a:rPr>
                        <a:t>関係機関</a:t>
                      </a:r>
                      <a:endParaRPr kumimoji="1" lang="en-US" altLang="ja-JP" sz="1800" b="0" dirty="0">
                        <a:solidFill>
                          <a:schemeClr val="tx1"/>
                        </a:solidFill>
                      </a:endParaRPr>
                    </a:p>
                    <a:p>
                      <a:pPr algn="ctr"/>
                      <a:r>
                        <a:rPr kumimoji="1" lang="ja-JP" altLang="en-US" sz="1800" b="0" dirty="0">
                          <a:solidFill>
                            <a:schemeClr val="tx1"/>
                          </a:solidFill>
                        </a:rPr>
                        <a:t>連携加算</a:t>
                      </a:r>
                      <a:r>
                        <a:rPr kumimoji="1" lang="en-US" altLang="ja-JP" sz="1800" b="0" dirty="0">
                          <a:solidFill>
                            <a:schemeClr val="tx1"/>
                          </a:solidFill>
                        </a:rPr>
                        <a:t>Ⅲ</a:t>
                      </a:r>
                      <a:endParaRPr kumimoji="1" lang="ja-JP" altLang="en-US" sz="18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l"/>
                      <a:r>
                        <a:rPr kumimoji="1" lang="ja-JP" altLang="en-US" sz="1600" b="0" dirty="0">
                          <a:solidFill>
                            <a:schemeClr val="tx1"/>
                          </a:solidFill>
                        </a:rPr>
                        <a:t>児童相談所、こども家庭センター、医療機関等と、情報共有のための会議を開催又は参加し、情報共有・連絡調整を行った。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a:p>
                  </a:txBody>
                  <a:tcPr/>
                </a:tc>
                <a:tc>
                  <a:txBody>
                    <a:bodyPr/>
                    <a:lstStyle/>
                    <a:p>
                      <a:pPr algn="ctr"/>
                      <a:endParaRPr kumimoji="1" lang="ja-JP" altLang="en-US" sz="18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w="12700" cmpd="sng">
                      <a:noFill/>
                      <a:prstDash val="solid"/>
                    </a:lnBlToTr>
                    <a:solidFill>
                      <a:schemeClr val="bg1"/>
                    </a:solidFill>
                  </a:tcPr>
                </a:tc>
                <a:extLst>
                  <a:ext uri="{0D108BD9-81ED-4DB2-BD59-A6C34878D82A}">
                    <a16:rowId xmlns:a16="http://schemas.microsoft.com/office/drawing/2014/main" val="1288787931"/>
                  </a:ext>
                </a:extLst>
              </a:tr>
              <a:tr h="936000">
                <a:tc>
                  <a:txBody>
                    <a:bodyPr/>
                    <a:lstStyle/>
                    <a:p>
                      <a:pPr algn="ctr"/>
                      <a:r>
                        <a:rPr kumimoji="1" lang="ja-JP" altLang="en-US" sz="1800" b="0" dirty="0">
                          <a:solidFill>
                            <a:schemeClr val="tx1"/>
                          </a:solidFill>
                        </a:rPr>
                        <a:t>関係機関</a:t>
                      </a:r>
                      <a:endParaRPr kumimoji="1" lang="en-US" altLang="ja-JP" sz="1800" b="0" dirty="0">
                        <a:solidFill>
                          <a:schemeClr val="tx1"/>
                        </a:solidFill>
                      </a:endParaRPr>
                    </a:p>
                    <a:p>
                      <a:pPr algn="ctr"/>
                      <a:r>
                        <a:rPr kumimoji="1" lang="ja-JP" altLang="en-US" sz="1800" b="0" dirty="0">
                          <a:solidFill>
                            <a:schemeClr val="tx1"/>
                          </a:solidFill>
                        </a:rPr>
                        <a:t>連携加算</a:t>
                      </a:r>
                      <a:r>
                        <a:rPr kumimoji="1" lang="en-US" altLang="ja-JP" sz="1800" b="0" dirty="0">
                          <a:solidFill>
                            <a:schemeClr val="tx1"/>
                          </a:solidFill>
                        </a:rPr>
                        <a:t>Ⅳ</a:t>
                      </a:r>
                      <a:endParaRPr kumimoji="1" lang="ja-JP" altLang="en-US" sz="18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就学先の小学校や就職先の企業等との連絡調整・相談援助を行った。</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w="12700" cmpd="sng">
                      <a:noFill/>
                      <a:prstDash val="solid"/>
                    </a:lnBlToTr>
                    <a:solidFill>
                      <a:schemeClr val="bg1"/>
                    </a:solidFill>
                  </a:tcPr>
                </a:tc>
                <a:extLst>
                  <a:ext uri="{0D108BD9-81ED-4DB2-BD59-A6C34878D82A}">
                    <a16:rowId xmlns:a16="http://schemas.microsoft.com/office/drawing/2014/main" val="3388733043"/>
                  </a:ext>
                </a:extLst>
              </a:tr>
            </a:tbl>
          </a:graphicData>
        </a:graphic>
      </p:graphicFrame>
      <p:sp>
        <p:nvSpPr>
          <p:cNvPr id="3" name="テキスト ボックス 2">
            <a:extLst>
              <a:ext uri="{FF2B5EF4-FFF2-40B4-BE49-F238E27FC236}">
                <a16:creationId xmlns:a16="http://schemas.microsoft.com/office/drawing/2014/main" id="{8FE181B7-03C5-174F-B053-246A0F696E23}"/>
              </a:ext>
            </a:extLst>
          </p:cNvPr>
          <p:cNvSpPr txBox="1"/>
          <p:nvPr/>
        </p:nvSpPr>
        <p:spPr>
          <a:xfrm>
            <a:off x="539552" y="982176"/>
            <a:ext cx="8229599" cy="1200329"/>
          </a:xfrm>
          <a:prstGeom prst="rect">
            <a:avLst/>
          </a:prstGeom>
          <a:noFill/>
        </p:spPr>
        <p:txBody>
          <a:bodyPr wrap="square" rtlCol="0">
            <a:spAutoFit/>
          </a:bodyPr>
          <a:lstStyle/>
          <a:p>
            <a:r>
              <a:rPr kumimoji="1" lang="ja-JP" altLang="en-US" sz="2400" dirty="0"/>
              <a:t>　関係機関と連携し個別支援計画の作成や情報共有、連絡調整を行った場合に算定できます。</a:t>
            </a:r>
            <a:endParaRPr kumimoji="1" lang="en-US" altLang="ja-JP" sz="2400" dirty="0"/>
          </a:p>
          <a:p>
            <a:endParaRPr kumimoji="1" lang="en-US" altLang="ja-JP" sz="2400" dirty="0"/>
          </a:p>
        </p:txBody>
      </p:sp>
    </p:spTree>
    <p:extLst>
      <p:ext uri="{BB962C8B-B14F-4D97-AF65-F5344CB8AC3E}">
        <p14:creationId xmlns:p14="http://schemas.microsoft.com/office/powerpoint/2010/main" val="181576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 name="タイトル 1"/>
          <p:cNvSpPr>
            <a:spLocks noGrp="1"/>
          </p:cNvSpPr>
          <p:nvPr>
            <p:ph type="title"/>
          </p:nvPr>
        </p:nvSpPr>
        <p:spPr>
          <a:xfrm>
            <a:off x="457200" y="-3838"/>
            <a:ext cx="8229600" cy="1143000"/>
          </a:xfrm>
        </p:spPr>
        <p:txBody>
          <a:bodyPr>
            <a:normAutofit/>
          </a:bodyPr>
          <a:lstStyle/>
          <a:p>
            <a:r>
              <a:rPr kumimoji="1" lang="ja-JP" altLang="en-US" sz="2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j-cs"/>
              </a:rPr>
              <a:t>　</a:t>
            </a:r>
            <a:r>
              <a:rPr kumimoji="1" lang="zh-TW" altLang="en-US" sz="3600" dirty="0">
                <a:latin typeface="ＭＳ Ｐゴシック" panose="020B0600070205080204" pitchFamily="50" charset="-128"/>
                <a:ea typeface="ＭＳ Ｐゴシック" panose="020B0600070205080204" pitchFamily="50" charset="-128"/>
              </a:rPr>
              <a:t>入浴支援加算</a:t>
            </a:r>
            <a:endParaRPr kumimoji="1" lang="ja-JP" altLang="en-US" sz="3600" dirty="0">
              <a:latin typeface="ＭＳ Ｐゴシック" panose="020B0600070205080204" pitchFamily="50" charset="-128"/>
              <a:ea typeface="ＭＳ Ｐゴシック" panose="020B0600070205080204" pitchFamily="50" charset="-128"/>
            </a:endParaRPr>
          </a:p>
        </p:txBody>
      </p:sp>
      <p:sp>
        <p:nvSpPr>
          <p:cNvPr id="1079" name="テキスト ボックス 2"/>
          <p:cNvSpPr txBox="1"/>
          <p:nvPr/>
        </p:nvSpPr>
        <p:spPr>
          <a:xfrm>
            <a:off x="700257" y="878431"/>
            <a:ext cx="7788885" cy="2677656"/>
          </a:xfrm>
          <a:prstGeom prst="rect">
            <a:avLst/>
          </a:prstGeom>
          <a:noFill/>
        </p:spPr>
        <p:txBody>
          <a:bodyPr wrap="square" rtlCol="0">
            <a:spAutoFit/>
          </a:bodyPr>
          <a:lstStyle/>
          <a:p>
            <a:r>
              <a:rPr kumimoji="1" lang="ja-JP" altLang="en-US" sz="2400" dirty="0"/>
              <a:t>　</a:t>
            </a:r>
            <a:r>
              <a:rPr kumimoji="1" lang="ja-JP" altLang="en-US" sz="2400" dirty="0">
                <a:solidFill>
                  <a:srgbClr val="FF0000"/>
                </a:solidFill>
              </a:rPr>
              <a:t>医療的ケアが必要な者（児） </a:t>
            </a:r>
            <a:r>
              <a:rPr kumimoji="1" lang="en-US" altLang="ja-JP" sz="2400" dirty="0"/>
              <a:t>※</a:t>
            </a:r>
            <a:r>
              <a:rPr kumimoji="1" lang="en-US" altLang="ja-JP" sz="2400" dirty="0">
                <a:latin typeface="+mn-ea"/>
              </a:rPr>
              <a:t>1</a:t>
            </a:r>
            <a:r>
              <a:rPr kumimoji="1" lang="en-US" altLang="ja-JP" sz="2400" dirty="0"/>
              <a:t> </a:t>
            </a:r>
            <a:r>
              <a:rPr kumimoji="1" lang="ja-JP" altLang="en-US" sz="2400" dirty="0"/>
              <a:t>または</a:t>
            </a:r>
            <a:r>
              <a:rPr kumimoji="1" lang="ja-JP" altLang="en-US" sz="2400" dirty="0">
                <a:solidFill>
                  <a:srgbClr val="FF0000"/>
                </a:solidFill>
              </a:rPr>
              <a:t>重症心身障害者（児）</a:t>
            </a:r>
            <a:r>
              <a:rPr lang="ja-JP" altLang="en-US" sz="2400" dirty="0"/>
              <a:t>に</a:t>
            </a:r>
            <a:r>
              <a:rPr kumimoji="1" lang="ja-JP" altLang="en-US" sz="2400" dirty="0"/>
              <a:t>対して、入浴に係る支援を提供した場合に、</a:t>
            </a:r>
            <a:r>
              <a:rPr kumimoji="1" lang="en-US" altLang="ja-JP" sz="2400" dirty="0">
                <a:latin typeface="+mn-ea"/>
              </a:rPr>
              <a:t>1</a:t>
            </a:r>
            <a:r>
              <a:rPr kumimoji="1" lang="ja-JP" altLang="en-US" sz="2400" dirty="0"/>
              <a:t>日につき所定単位数を加算します。　　　　　　　　　　　　　　　　</a:t>
            </a:r>
            <a:endParaRPr kumimoji="1" lang="en-US" altLang="ja-JP" sz="2400" dirty="0"/>
          </a:p>
          <a:p>
            <a:endParaRPr lang="en-US" altLang="ja-JP" sz="2400" dirty="0"/>
          </a:p>
          <a:p>
            <a:r>
              <a:rPr kumimoji="1" lang="ja-JP" altLang="en-US" sz="2400" dirty="0"/>
              <a:t>生活介護　　　　　　　　　　　　　 </a:t>
            </a:r>
            <a:r>
              <a:rPr lang="en-US" altLang="ja-JP" sz="2400" dirty="0">
                <a:latin typeface="+mn-ea"/>
              </a:rPr>
              <a:t>80</a:t>
            </a:r>
            <a:r>
              <a:rPr lang="ja-JP" altLang="en-US" sz="2400" dirty="0"/>
              <a:t>単位</a:t>
            </a:r>
            <a:r>
              <a:rPr lang="en-US" altLang="ja-JP" sz="2400" dirty="0">
                <a:latin typeface="+mn-ea"/>
              </a:rPr>
              <a:t>/1</a:t>
            </a:r>
            <a:r>
              <a:rPr lang="ja-JP" altLang="en-US" sz="2400" dirty="0"/>
              <a:t>日</a:t>
            </a:r>
            <a:endParaRPr lang="en-US" altLang="ja-JP" sz="2400" dirty="0"/>
          </a:p>
          <a:p>
            <a:r>
              <a:rPr lang="ja-JP" altLang="en-US" sz="2400" dirty="0"/>
              <a:t>児童発達支援 　　　　　　　　　</a:t>
            </a:r>
            <a:r>
              <a:rPr lang="ja-JP" altLang="en-US" sz="2400" dirty="0">
                <a:latin typeface="+mn-ea"/>
              </a:rPr>
              <a:t>　</a:t>
            </a:r>
            <a:r>
              <a:rPr lang="en-US" altLang="ja-JP" sz="2400" dirty="0">
                <a:latin typeface="+mn-ea"/>
              </a:rPr>
              <a:t>55</a:t>
            </a:r>
            <a:r>
              <a:rPr lang="ja-JP" altLang="en-US" sz="2400" dirty="0"/>
              <a:t>単位</a:t>
            </a:r>
            <a:r>
              <a:rPr lang="en-US" altLang="ja-JP" sz="2400" dirty="0">
                <a:latin typeface="+mn-ea"/>
              </a:rPr>
              <a:t>/1</a:t>
            </a:r>
            <a:r>
              <a:rPr lang="ja-JP" altLang="en-US" sz="2400" dirty="0"/>
              <a:t>日（月</a:t>
            </a:r>
            <a:r>
              <a:rPr lang="en-US" altLang="ja-JP" sz="2400" dirty="0">
                <a:latin typeface="+mn-ea"/>
              </a:rPr>
              <a:t>8</a:t>
            </a:r>
            <a:r>
              <a:rPr lang="ja-JP" altLang="en-US" sz="2400" dirty="0"/>
              <a:t>回を限度）</a:t>
            </a:r>
            <a:endParaRPr lang="en-US" altLang="ja-JP" sz="2400" dirty="0"/>
          </a:p>
          <a:p>
            <a:r>
              <a:rPr lang="ja-JP" altLang="en-US" sz="2400" dirty="0"/>
              <a:t>放課後等デイサービス　　　　　</a:t>
            </a:r>
            <a:r>
              <a:rPr lang="en-US" altLang="ja-JP" sz="2400" dirty="0">
                <a:latin typeface="+mn-ea"/>
              </a:rPr>
              <a:t>70</a:t>
            </a:r>
            <a:r>
              <a:rPr lang="ja-JP" altLang="en-US" sz="2400" dirty="0"/>
              <a:t>単位</a:t>
            </a:r>
            <a:r>
              <a:rPr lang="en-US" altLang="ja-JP" sz="2400" dirty="0">
                <a:latin typeface="+mn-ea"/>
              </a:rPr>
              <a:t>/1</a:t>
            </a:r>
            <a:r>
              <a:rPr lang="ja-JP" altLang="en-US" sz="2400" dirty="0"/>
              <a:t>日（月</a:t>
            </a:r>
            <a:r>
              <a:rPr lang="en-US" altLang="ja-JP" sz="2400" dirty="0">
                <a:latin typeface="+mn-ea"/>
              </a:rPr>
              <a:t>8</a:t>
            </a:r>
            <a:r>
              <a:rPr lang="ja-JP" altLang="en-US" sz="2400" dirty="0"/>
              <a:t>回を限度）</a:t>
            </a:r>
            <a:endParaRPr lang="en-US" altLang="ja-JP" sz="2400" dirty="0"/>
          </a:p>
        </p:txBody>
      </p:sp>
      <p:sp>
        <p:nvSpPr>
          <p:cNvPr id="1080" name="テキスト ボックス 3"/>
          <p:cNvSpPr txBox="1"/>
          <p:nvPr/>
        </p:nvSpPr>
        <p:spPr>
          <a:xfrm>
            <a:off x="700257" y="5574478"/>
            <a:ext cx="7699824" cy="707886"/>
          </a:xfrm>
          <a:prstGeom prst="rect">
            <a:avLst/>
          </a:prstGeom>
          <a:noFill/>
        </p:spPr>
        <p:txBody>
          <a:bodyPr wrap="square" rtlCol="0">
            <a:spAutoFit/>
          </a:bodyPr>
          <a:lstStyle/>
          <a:p>
            <a:r>
              <a:rPr lang="en-US" altLang="ja-JP" sz="2000" dirty="0"/>
              <a:t>※</a:t>
            </a:r>
            <a:r>
              <a:rPr lang="ja-JP" altLang="en-US" sz="2000" dirty="0"/>
              <a:t>２　入浴（医ケア）の記載には</a:t>
            </a:r>
            <a:r>
              <a:rPr lang="ja-JP" altLang="en-US" sz="2000" dirty="0">
                <a:solidFill>
                  <a:srgbClr val="FF0000"/>
                </a:solidFill>
              </a:rPr>
              <a:t>医療的ケア判定スコア表の岐阜市へ　</a:t>
            </a:r>
            <a:endParaRPr lang="en-US" altLang="ja-JP" sz="2000" dirty="0">
              <a:solidFill>
                <a:srgbClr val="FF0000"/>
              </a:solidFill>
            </a:endParaRPr>
          </a:p>
          <a:p>
            <a:r>
              <a:rPr lang="ja-JP" altLang="en-US" sz="2000" dirty="0">
                <a:solidFill>
                  <a:srgbClr val="FF0000"/>
                </a:solidFill>
              </a:rPr>
              <a:t>　　　 の提出および事業所での保管が必要。</a:t>
            </a:r>
            <a:endParaRPr lang="en-US" altLang="ja-JP" sz="2000" dirty="0">
              <a:solidFill>
                <a:srgbClr val="FF0000"/>
              </a:solidFill>
            </a:endParaRPr>
          </a:p>
        </p:txBody>
      </p:sp>
      <p:sp>
        <p:nvSpPr>
          <p:cNvPr id="1081" name="四角形: 角を丸くする 4"/>
          <p:cNvSpPr/>
          <p:nvPr/>
        </p:nvSpPr>
        <p:spPr>
          <a:xfrm>
            <a:off x="714296" y="3689955"/>
            <a:ext cx="7774846" cy="1048378"/>
          </a:xfrm>
          <a:prstGeom prst="roundRect">
            <a:avLst>
              <a:gd name="adj" fmla="val 4101"/>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n>
                <a:solidFill>
                  <a:schemeClr val="tx1"/>
                </a:solidFill>
              </a:ln>
              <a:noFill/>
            </a:endParaRPr>
          </a:p>
        </p:txBody>
      </p:sp>
      <p:sp>
        <p:nvSpPr>
          <p:cNvPr id="1082" name="テキスト ボックス 5"/>
          <p:cNvSpPr txBox="1"/>
          <p:nvPr/>
        </p:nvSpPr>
        <p:spPr>
          <a:xfrm>
            <a:off x="97436" y="3505289"/>
            <a:ext cx="986416" cy="369332"/>
          </a:xfrm>
          <a:prstGeom prst="rect">
            <a:avLst/>
          </a:prstGeom>
          <a:solidFill>
            <a:schemeClr val="bg1"/>
          </a:solidFill>
          <a:ln w="38100">
            <a:solidFill>
              <a:srgbClr val="FF0000"/>
            </a:solidFill>
          </a:ln>
        </p:spPr>
        <p:txBody>
          <a:bodyPr wrap="square" rtlCol="0">
            <a:spAutoFit/>
          </a:bodyPr>
          <a:lstStyle/>
          <a:p>
            <a:pPr algn="ctr"/>
            <a:r>
              <a:rPr lang="ja-JP" altLang="en-US" dirty="0">
                <a:solidFill>
                  <a:srgbClr val="FF0000"/>
                </a:solidFill>
              </a:rPr>
              <a:t> </a:t>
            </a:r>
            <a:r>
              <a:rPr lang="ja-JP" altLang="en-US" b="1" dirty="0">
                <a:solidFill>
                  <a:srgbClr val="FF0000"/>
                </a:solidFill>
              </a:rPr>
              <a:t>注意！</a:t>
            </a:r>
            <a:endParaRPr kumimoji="1" lang="ja-JP" altLang="en-US" b="1" dirty="0">
              <a:solidFill>
                <a:srgbClr val="FF0000"/>
              </a:solidFill>
            </a:endParaRPr>
          </a:p>
        </p:txBody>
      </p:sp>
      <p:sp>
        <p:nvSpPr>
          <p:cNvPr id="1083" name="テキスト ボックス 6"/>
          <p:cNvSpPr txBox="1"/>
          <p:nvPr/>
        </p:nvSpPr>
        <p:spPr>
          <a:xfrm>
            <a:off x="704762" y="4866592"/>
            <a:ext cx="7622783" cy="707886"/>
          </a:xfrm>
          <a:prstGeom prst="rect">
            <a:avLst/>
          </a:prstGeom>
          <a:noFill/>
        </p:spPr>
        <p:txBody>
          <a:bodyPr wrap="square" rtlCol="0">
            <a:spAutoFit/>
          </a:bodyPr>
          <a:lstStyle/>
          <a:p>
            <a:r>
              <a:rPr lang="en-US" altLang="ja-JP" sz="2000" dirty="0"/>
              <a:t>※</a:t>
            </a:r>
            <a:r>
              <a:rPr lang="ja-JP" altLang="en-US" sz="2000" dirty="0"/>
              <a:t>１　医療的ケア判定スコア表に掲げるいずれかの医療行為を必要と　　</a:t>
            </a:r>
            <a:endParaRPr lang="en-US" altLang="ja-JP" sz="2000" dirty="0"/>
          </a:p>
          <a:p>
            <a:r>
              <a:rPr lang="ja-JP" altLang="en-US" sz="2000" dirty="0"/>
              <a:t>　　　  する状態にある者（児）。</a:t>
            </a:r>
            <a:endParaRPr lang="en-US" altLang="ja-JP" sz="2000" dirty="0">
              <a:solidFill>
                <a:srgbClr val="FF0000"/>
              </a:solidFill>
            </a:endParaRPr>
          </a:p>
        </p:txBody>
      </p:sp>
      <p:sp>
        <p:nvSpPr>
          <p:cNvPr id="1084" name="テキスト ボックス 7"/>
          <p:cNvSpPr txBox="1"/>
          <p:nvPr/>
        </p:nvSpPr>
        <p:spPr>
          <a:xfrm>
            <a:off x="756312" y="3818214"/>
            <a:ext cx="7695562" cy="908197"/>
          </a:xfrm>
          <a:prstGeom prst="rect">
            <a:avLst/>
          </a:prstGeom>
          <a:noFill/>
        </p:spPr>
        <p:txBody>
          <a:bodyPr wrap="square" rtlCol="0">
            <a:spAutoFit/>
          </a:bodyPr>
          <a:lstStyle/>
          <a:p>
            <a:pPr>
              <a:lnSpc>
                <a:spcPts val="3300"/>
              </a:lnSpc>
            </a:pPr>
            <a:r>
              <a:rPr kumimoji="1" lang="ja-JP" altLang="en-US" sz="2400" dirty="0"/>
              <a:t>算定には、受給者証に「</a:t>
            </a:r>
            <a:r>
              <a:rPr kumimoji="1" lang="ja-JP" altLang="en-US" sz="2400" dirty="0">
                <a:solidFill>
                  <a:srgbClr val="FF0000"/>
                </a:solidFill>
              </a:rPr>
              <a:t>入浴（医ケア） </a:t>
            </a:r>
            <a:r>
              <a:rPr kumimoji="1" lang="en-US" altLang="ja-JP" sz="2400" dirty="0"/>
              <a:t>※</a:t>
            </a:r>
            <a:r>
              <a:rPr kumimoji="1" lang="ja-JP" altLang="en-US" sz="2400" dirty="0"/>
              <a:t>２」「</a:t>
            </a:r>
            <a:r>
              <a:rPr kumimoji="1" lang="ja-JP" altLang="en-US" sz="2400" dirty="0">
                <a:solidFill>
                  <a:srgbClr val="FF0000"/>
                </a:solidFill>
              </a:rPr>
              <a:t>入浴（重心）</a:t>
            </a:r>
            <a:r>
              <a:rPr kumimoji="1" lang="ja-JP" altLang="en-US" sz="2400" dirty="0"/>
              <a:t>」の記載が必要になります。</a:t>
            </a:r>
            <a:endParaRPr lang="en-US" altLang="ja-JP" sz="2400" dirty="0"/>
          </a:p>
        </p:txBody>
      </p:sp>
    </p:spTree>
    <p:extLst>
      <p:ext uri="{BB962C8B-B14F-4D97-AF65-F5344CB8AC3E}">
        <p14:creationId xmlns:p14="http://schemas.microsoft.com/office/powerpoint/2010/main" val="3629167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2997</TotalTime>
  <Words>659</Words>
  <Application>Microsoft Office PowerPoint</Application>
  <PresentationFormat>画面に合わせる (4:3)</PresentationFormat>
  <Paragraphs>68</Paragraphs>
  <Slides>6</Slides>
  <Notes>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ＭＳ Ｐゴシック</vt:lpstr>
      <vt:lpstr>游ゴシック</vt:lpstr>
      <vt:lpstr>Arial</vt:lpstr>
      <vt:lpstr>Calibri</vt:lpstr>
      <vt:lpstr>Eras Light ITC</vt:lpstr>
      <vt:lpstr>Wingdings</vt:lpstr>
      <vt:lpstr>Office ​​テーマ</vt:lpstr>
      <vt:lpstr>　　 支援プログラム未公表減算</vt:lpstr>
      <vt:lpstr>　　 支援プログラム未公表減算</vt:lpstr>
      <vt:lpstr>　　 支援プログラム未公表減算</vt:lpstr>
      <vt:lpstr>　児童指導員等加配加算と 専門的支援体制加算について</vt:lpstr>
      <vt:lpstr>関係機関連携加算</vt:lpstr>
      <vt:lpstr>　入浴支援加算</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RENTAI</dc:creator>
  <cp:lastModifiedBy>藤井　匠</cp:lastModifiedBy>
  <cp:revision>86</cp:revision>
  <cp:lastPrinted>2026-05-13T08:23:24Z</cp:lastPrinted>
  <dcterms:created xsi:type="dcterms:W3CDTF">2015-01-19T04:13:25Z</dcterms:created>
  <dcterms:modified xsi:type="dcterms:W3CDTF">2026-06-17T06:44:39Z</dcterms:modified>
</cp:coreProperties>
</file>