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85" r:id="rId2"/>
    <p:sldId id="286" r:id="rId3"/>
    <p:sldId id="288" r:id="rId4"/>
    <p:sldId id="287" r:id="rId5"/>
    <p:sldId id="291" r:id="rId6"/>
    <p:sldId id="294" r:id="rId7"/>
    <p:sldId id="303" r:id="rId8"/>
    <p:sldId id="307" r:id="rId9"/>
    <p:sldId id="320" r:id="rId10"/>
    <p:sldId id="321" r:id="rId11"/>
    <p:sldId id="293" r:id="rId12"/>
    <p:sldId id="292" r:id="rId13"/>
    <p:sldId id="284" r:id="rId14"/>
    <p:sldId id="297" r:id="rId15"/>
    <p:sldId id="299" r:id="rId16"/>
    <p:sldId id="262" r:id="rId17"/>
    <p:sldId id="290" r:id="rId18"/>
    <p:sldId id="322" r:id="rId19"/>
    <p:sldId id="323" r:id="rId20"/>
    <p:sldId id="313" r:id="rId21"/>
    <p:sldId id="324" r:id="rId22"/>
    <p:sldId id="314" r:id="rId23"/>
    <p:sldId id="302" r:id="rId24"/>
    <p:sldId id="296" r:id="rId25"/>
    <p:sldId id="335" r:id="rId2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79646"/>
    <a:srgbClr val="99CC00"/>
    <a:srgbClr val="669900"/>
    <a:srgbClr val="0000FF"/>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中間スタイル 4 - アクセント 3">
    <a:wholeTbl>
      <a:tcTxStyle>
        <a:fontRef idx="minor">
          <a:srgbClr val="00000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ABFCF23-3B69-468F-B69F-88F6DE6A72F2}" styleName="中間スタイル 1 - アクセント 5">
    <a:wholeTbl>
      <a:tcTxStyle>
        <a:fontRef idx="minor">
          <a:srgbClr val="00000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rgbClr val="000000"/>
        </a:fontRef>
        <a:schemeClr val="lt1"/>
      </a:tcTxStyle>
      <a:tcStyle>
        <a:tcBdr/>
        <a:fill>
          <a:solidFill>
            <a:schemeClr val="accent5"/>
          </a:solidFill>
        </a:fill>
      </a:tcStyle>
    </a:firstRow>
  </a:tblStyle>
  <a:tblStyle styleId="{10A1B5D5-9B99-4C35-A422-299274C87663}" styleName="中間スタイル 1 - アクセント 6">
    <a:wholeTbl>
      <a:tcTxStyle>
        <a:fontRef idx="minor">
          <a:srgbClr val="00000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rgbClr val="000000"/>
        </a:fontRef>
        <a:schemeClr val="lt1"/>
      </a:tcTxStyle>
      <a:tcStyle>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26" autoAdjust="0"/>
    <p:restoredTop sz="53796" autoAdjust="0"/>
  </p:normalViewPr>
  <p:slideViewPr>
    <p:cSldViewPr>
      <p:cViewPr varScale="1">
        <p:scale>
          <a:sx n="44" d="100"/>
          <a:sy n="44" d="100"/>
        </p:scale>
        <p:origin x="2309" y="53"/>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3312" y="48"/>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73" name="ヘッダー プレースホルダー 1"/>
          <p:cNvSpPr>
            <a:spLocks noGrp="1"/>
          </p:cNvSpPr>
          <p:nvPr>
            <p:ph type="hdr" sz="quarter"/>
          </p:nvPr>
        </p:nvSpPr>
        <p:spPr>
          <a:xfrm>
            <a:off x="0" y="1"/>
            <a:ext cx="2949787" cy="496967"/>
          </a:xfrm>
          <a:prstGeom prst="rect">
            <a:avLst/>
          </a:prstGeom>
        </p:spPr>
        <p:txBody>
          <a:bodyPr vert="horz" lIns="91432" tIns="45716" rIns="91432" bIns="45716" rtlCol="0"/>
          <a:lstStyle>
            <a:lvl1pPr algn="l">
              <a:defRPr sz="1200"/>
            </a:lvl1pPr>
          </a:lstStyle>
          <a:p>
            <a:endParaRPr kumimoji="1" lang="ja-JP" altLang="en-US"/>
          </a:p>
        </p:txBody>
      </p:sp>
      <p:sp>
        <p:nvSpPr>
          <p:cNvPr id="1074" name="日付プレースホルダー 2"/>
          <p:cNvSpPr>
            <a:spLocks noGrp="1"/>
          </p:cNvSpPr>
          <p:nvPr>
            <p:ph type="dt" sz="quarter" idx="1"/>
          </p:nvPr>
        </p:nvSpPr>
        <p:spPr>
          <a:xfrm>
            <a:off x="3855838" y="1"/>
            <a:ext cx="2949787" cy="496967"/>
          </a:xfrm>
          <a:prstGeom prst="rect">
            <a:avLst/>
          </a:prstGeom>
        </p:spPr>
        <p:txBody>
          <a:bodyPr vert="horz" lIns="91432" tIns="45716" rIns="91432" bIns="45716" rtlCol="0"/>
          <a:lstStyle>
            <a:lvl1pPr algn="r">
              <a:defRPr sz="1200"/>
            </a:lvl1pPr>
          </a:lstStyle>
          <a:p>
            <a:fld id="{D40C1DDC-7D39-4A46-8133-72105D441122}" type="datetimeFigureOut">
              <a:rPr kumimoji="1" lang="ja-JP" altLang="en-US" smtClean="0"/>
              <a:t>2026/6/17</a:t>
            </a:fld>
            <a:endParaRPr kumimoji="1" lang="ja-JP" altLang="en-US"/>
          </a:p>
        </p:txBody>
      </p:sp>
      <p:sp>
        <p:nvSpPr>
          <p:cNvPr id="1075" name="フッター プレースホルダー 3"/>
          <p:cNvSpPr>
            <a:spLocks noGrp="1"/>
          </p:cNvSpPr>
          <p:nvPr>
            <p:ph type="ftr" sz="quarter" idx="2"/>
          </p:nvPr>
        </p:nvSpPr>
        <p:spPr>
          <a:xfrm>
            <a:off x="0" y="9440647"/>
            <a:ext cx="2949787" cy="496967"/>
          </a:xfrm>
          <a:prstGeom prst="rect">
            <a:avLst/>
          </a:prstGeom>
        </p:spPr>
        <p:txBody>
          <a:bodyPr vert="horz" lIns="91432" tIns="45716" rIns="91432" bIns="45716" rtlCol="0" anchor="b"/>
          <a:lstStyle>
            <a:lvl1pPr algn="l">
              <a:defRPr sz="1200"/>
            </a:lvl1pPr>
          </a:lstStyle>
          <a:p>
            <a:endParaRPr kumimoji="1" lang="ja-JP" altLang="en-US"/>
          </a:p>
        </p:txBody>
      </p:sp>
      <p:sp>
        <p:nvSpPr>
          <p:cNvPr id="1076" name="スライド番号プレースホルダー 4"/>
          <p:cNvSpPr>
            <a:spLocks noGrp="1"/>
          </p:cNvSpPr>
          <p:nvPr>
            <p:ph type="sldNum" sz="quarter" idx="3"/>
          </p:nvPr>
        </p:nvSpPr>
        <p:spPr>
          <a:xfrm>
            <a:off x="3855838" y="9440647"/>
            <a:ext cx="2949787" cy="496967"/>
          </a:xfrm>
          <a:prstGeom prst="rect">
            <a:avLst/>
          </a:prstGeom>
        </p:spPr>
        <p:txBody>
          <a:bodyPr vert="horz" lIns="91432" tIns="45716" rIns="91432" bIns="45716" rtlCol="0" anchor="b"/>
          <a:lstStyle>
            <a:lvl1pPr algn="r">
              <a:defRPr sz="1200"/>
            </a:lvl1pPr>
          </a:lstStyle>
          <a:p>
            <a:fld id="{5BBBA179-73DE-41C4-B016-7119CC21238E}" type="slidenum">
              <a:rPr kumimoji="1" lang="ja-JP" altLang="en-US" smtClean="0"/>
              <a:t>‹#›</a:t>
            </a:fld>
            <a:endParaRPr kumimoji="1" lang="ja-JP" altLang="en-US"/>
          </a:p>
        </p:txBody>
      </p:sp>
    </p:spTree>
    <p:extLst>
      <p:ext uri="{BB962C8B-B14F-4D97-AF65-F5344CB8AC3E}">
        <p14:creationId xmlns:p14="http://schemas.microsoft.com/office/powerpoint/2010/main" val="621556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6" name="ヘッダー プレースホルダー 1"/>
          <p:cNvSpPr>
            <a:spLocks noGrp="1"/>
          </p:cNvSpPr>
          <p:nvPr>
            <p:ph type="hdr" sz="quarter"/>
          </p:nvPr>
        </p:nvSpPr>
        <p:spPr>
          <a:xfrm>
            <a:off x="0" y="1"/>
            <a:ext cx="2949787" cy="498693"/>
          </a:xfrm>
          <a:prstGeom prst="rect">
            <a:avLst/>
          </a:prstGeom>
        </p:spPr>
        <p:txBody>
          <a:bodyPr vert="horz" lIns="91432" tIns="45716" rIns="91432" bIns="45716" rtlCol="0"/>
          <a:lstStyle>
            <a:lvl1pPr algn="l">
              <a:defRPr sz="1200"/>
            </a:lvl1pPr>
          </a:lstStyle>
          <a:p>
            <a:endParaRPr kumimoji="1" lang="ja-JP" altLang="en-US"/>
          </a:p>
        </p:txBody>
      </p:sp>
      <p:sp>
        <p:nvSpPr>
          <p:cNvPr id="1067" name="日付プレースホルダー 2"/>
          <p:cNvSpPr>
            <a:spLocks noGrp="1"/>
          </p:cNvSpPr>
          <p:nvPr>
            <p:ph type="dt" idx="1"/>
          </p:nvPr>
        </p:nvSpPr>
        <p:spPr>
          <a:xfrm>
            <a:off x="3855838" y="1"/>
            <a:ext cx="2949787" cy="498693"/>
          </a:xfrm>
          <a:prstGeom prst="rect">
            <a:avLst/>
          </a:prstGeom>
        </p:spPr>
        <p:txBody>
          <a:bodyPr vert="horz" lIns="91432" tIns="45716" rIns="91432" bIns="45716" rtlCol="0"/>
          <a:lstStyle>
            <a:lvl1pPr algn="r">
              <a:defRPr sz="1200"/>
            </a:lvl1pPr>
          </a:lstStyle>
          <a:p>
            <a:fld id="{07F90383-5011-46C7-9B05-E6C0F7A57BEA}" type="datetimeFigureOut">
              <a:rPr kumimoji="1" lang="ja-JP" altLang="en-US" smtClean="0"/>
              <a:t>2026/6/17</a:t>
            </a:fld>
            <a:endParaRPr kumimoji="1" lang="ja-JP" altLang="en-US"/>
          </a:p>
        </p:txBody>
      </p:sp>
      <p:sp>
        <p:nvSpPr>
          <p:cNvPr id="1068"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32" tIns="45716" rIns="91432" bIns="45716" rtlCol="0" anchor="ctr"/>
          <a:lstStyle/>
          <a:p>
            <a:endParaRPr lang="ja-JP" altLang="en-US"/>
          </a:p>
        </p:txBody>
      </p:sp>
      <p:sp>
        <p:nvSpPr>
          <p:cNvPr id="1069" name="ノート プレースホルダー 4"/>
          <p:cNvSpPr>
            <a:spLocks noGrp="1"/>
          </p:cNvSpPr>
          <p:nvPr>
            <p:ph type="body" sz="quarter" idx="3"/>
          </p:nvPr>
        </p:nvSpPr>
        <p:spPr>
          <a:xfrm>
            <a:off x="680720" y="4783307"/>
            <a:ext cx="5445760" cy="3913614"/>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0" name="フッター プレースホルダー 5"/>
          <p:cNvSpPr>
            <a:spLocks noGrp="1"/>
          </p:cNvSpPr>
          <p:nvPr>
            <p:ph type="ftr" sz="quarter" idx="4"/>
          </p:nvPr>
        </p:nvSpPr>
        <p:spPr>
          <a:xfrm>
            <a:off x="0" y="9440648"/>
            <a:ext cx="2949787" cy="498692"/>
          </a:xfrm>
          <a:prstGeom prst="rect">
            <a:avLst/>
          </a:prstGeom>
        </p:spPr>
        <p:txBody>
          <a:bodyPr vert="horz" lIns="91432" tIns="45716" rIns="91432" bIns="45716" rtlCol="0" anchor="b"/>
          <a:lstStyle>
            <a:lvl1pPr algn="l">
              <a:defRPr sz="1200"/>
            </a:lvl1pPr>
          </a:lstStyle>
          <a:p>
            <a:endParaRPr kumimoji="1" lang="ja-JP" altLang="en-US"/>
          </a:p>
        </p:txBody>
      </p:sp>
      <p:sp>
        <p:nvSpPr>
          <p:cNvPr id="1071" name="スライド番号プレースホルダー 6"/>
          <p:cNvSpPr>
            <a:spLocks noGrp="1"/>
          </p:cNvSpPr>
          <p:nvPr>
            <p:ph type="sldNum" sz="quarter" idx="5"/>
          </p:nvPr>
        </p:nvSpPr>
        <p:spPr>
          <a:xfrm>
            <a:off x="3855838" y="9440648"/>
            <a:ext cx="2949787" cy="498692"/>
          </a:xfrm>
          <a:prstGeom prst="rect">
            <a:avLst/>
          </a:prstGeom>
        </p:spPr>
        <p:txBody>
          <a:bodyPr vert="horz" lIns="91432" tIns="45716" rIns="91432" bIns="45716" rtlCol="0" anchor="b"/>
          <a:lstStyle>
            <a:lvl1pPr algn="r">
              <a:defRPr sz="1200"/>
            </a:lvl1pPr>
          </a:lstStyle>
          <a:p>
            <a:fld id="{1847083E-25CB-4CD9-957A-29350482DCE8}" type="slidenum">
              <a:rPr kumimoji="1" lang="ja-JP" altLang="en-US" smtClean="0"/>
              <a:t>‹#›</a:t>
            </a:fld>
            <a:endParaRPr kumimoji="1" lang="ja-JP" altLang="en-US"/>
          </a:p>
        </p:txBody>
      </p:sp>
    </p:spTree>
    <p:extLst>
      <p:ext uri="{BB962C8B-B14F-4D97-AF65-F5344CB8AC3E}">
        <p14:creationId xmlns:p14="http://schemas.microsoft.com/office/powerpoint/2010/main" val="353293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1" name="スライド イメージ プレースホルダー 1"/>
          <p:cNvSpPr>
            <a:spLocks noGrp="1" noRot="1" noChangeAspect="1"/>
          </p:cNvSpPr>
          <p:nvPr>
            <p:ph type="sldImg"/>
          </p:nvPr>
        </p:nvSpPr>
        <p:spPr/>
      </p:sp>
      <p:sp>
        <p:nvSpPr>
          <p:cNvPr id="1082" name="ノート プレースホルダー 2"/>
          <p:cNvSpPr>
            <a:spLocks noGrp="1"/>
          </p:cNvSpPr>
          <p:nvPr>
            <p:ph type="body" idx="1"/>
          </p:nvPr>
        </p:nvSpPr>
        <p:spPr/>
        <p:txBody>
          <a:bodyPr/>
          <a:lstStyle/>
          <a:p>
            <a:endParaRPr lang="ja-JP" altLang="en-US" dirty="0"/>
          </a:p>
        </p:txBody>
      </p:sp>
      <p:sp>
        <p:nvSpPr>
          <p:cNvPr id="1083" name="スライド番号プレースホルダー 3"/>
          <p:cNvSpPr>
            <a:spLocks noGrp="1"/>
          </p:cNvSpPr>
          <p:nvPr>
            <p:ph type="sldNum" sz="quarter" idx="5"/>
          </p:nvPr>
        </p:nvSpPr>
        <p:spPr/>
        <p:txBody>
          <a:bodyPr/>
          <a:lstStyle/>
          <a:p>
            <a:fld id="{1847083E-25CB-4CD9-957A-29350482DCE8}" type="slidenum">
              <a:rPr kumimoji="1" lang="ja-JP" altLang="en-US" smtClean="0"/>
              <a:t>1</a:t>
            </a:fld>
            <a:endParaRPr kumimoji="1" lang="ja-JP" altLang="en-US"/>
          </a:p>
        </p:txBody>
      </p:sp>
    </p:spTree>
    <p:extLst>
      <p:ext uri="{BB962C8B-B14F-4D97-AF65-F5344CB8AC3E}">
        <p14:creationId xmlns:p14="http://schemas.microsoft.com/office/powerpoint/2010/main" val="14890072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 name="スライド イメージ プレースホルダー 1"/>
          <p:cNvSpPr>
            <a:spLocks noGrp="1" noRot="1" noChangeAspect="1"/>
          </p:cNvSpPr>
          <p:nvPr>
            <p:ph type="sldImg"/>
          </p:nvPr>
        </p:nvSpPr>
        <p:spPr/>
      </p:sp>
      <p:sp>
        <p:nvSpPr>
          <p:cNvPr id="1102" name="ノート プレースホルダー 2"/>
          <p:cNvSpPr>
            <a:spLocks noGrp="1"/>
          </p:cNvSpPr>
          <p:nvPr>
            <p:ph type="body" idx="1"/>
          </p:nvPr>
        </p:nvSpPr>
        <p:spPr/>
        <p:txBody>
          <a:bodyPr/>
          <a:lstStyle/>
          <a:p>
            <a:endParaRPr lang="ja-JP" altLang="en-US" dirty="0"/>
          </a:p>
        </p:txBody>
      </p:sp>
      <p:sp>
        <p:nvSpPr>
          <p:cNvPr id="1103" name="スライド番号プレースホルダー 3"/>
          <p:cNvSpPr>
            <a:spLocks noGrp="1"/>
          </p:cNvSpPr>
          <p:nvPr>
            <p:ph type="sldNum" sz="quarter" idx="5"/>
          </p:nvPr>
        </p:nvSpPr>
        <p:spPr/>
        <p:txBody>
          <a:bodyPr/>
          <a:lstStyle/>
          <a:p>
            <a:fld id="{555D6A98-545A-4093-9397-2E1648DED15B}" type="slidenum">
              <a:rPr kumimoji="1" lang="ja-JP" altLang="en-US" smtClean="0"/>
              <a:t>10</a:t>
            </a:fld>
            <a:endParaRPr kumimoji="1" lang="ja-JP" altLang="en-US"/>
          </a:p>
        </p:txBody>
      </p:sp>
    </p:spTree>
    <p:extLst>
      <p:ext uri="{BB962C8B-B14F-4D97-AF65-F5344CB8AC3E}">
        <p14:creationId xmlns:p14="http://schemas.microsoft.com/office/powerpoint/2010/main" val="2803350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11</a:t>
            </a:fld>
            <a:endParaRPr kumimoji="1" lang="ja-JP" altLang="en-US"/>
          </a:p>
        </p:txBody>
      </p:sp>
    </p:spTree>
    <p:extLst>
      <p:ext uri="{BB962C8B-B14F-4D97-AF65-F5344CB8AC3E}">
        <p14:creationId xmlns:p14="http://schemas.microsoft.com/office/powerpoint/2010/main" val="5565425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12</a:t>
            </a:fld>
            <a:endParaRPr kumimoji="1" lang="ja-JP" altLang="en-US"/>
          </a:p>
        </p:txBody>
      </p:sp>
    </p:spTree>
    <p:extLst>
      <p:ext uri="{BB962C8B-B14F-4D97-AF65-F5344CB8AC3E}">
        <p14:creationId xmlns:p14="http://schemas.microsoft.com/office/powerpoint/2010/main" val="42567375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13</a:t>
            </a:fld>
            <a:endParaRPr kumimoji="1" lang="ja-JP" altLang="en-US"/>
          </a:p>
        </p:txBody>
      </p:sp>
    </p:spTree>
    <p:extLst>
      <p:ext uri="{BB962C8B-B14F-4D97-AF65-F5344CB8AC3E}">
        <p14:creationId xmlns:p14="http://schemas.microsoft.com/office/powerpoint/2010/main" val="12120552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ja-JP"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14</a:t>
            </a:fld>
            <a:endParaRPr kumimoji="1" lang="ja-JP" altLang="en-US"/>
          </a:p>
        </p:txBody>
      </p:sp>
    </p:spTree>
    <p:extLst>
      <p:ext uri="{BB962C8B-B14F-4D97-AF65-F5344CB8AC3E}">
        <p14:creationId xmlns:p14="http://schemas.microsoft.com/office/powerpoint/2010/main" val="3705873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15</a:t>
            </a:fld>
            <a:endParaRPr kumimoji="1" lang="ja-JP" altLang="en-US"/>
          </a:p>
        </p:txBody>
      </p:sp>
    </p:spTree>
    <p:extLst>
      <p:ext uri="{BB962C8B-B14F-4D97-AF65-F5344CB8AC3E}">
        <p14:creationId xmlns:p14="http://schemas.microsoft.com/office/powerpoint/2010/main" val="2543340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ja-JP"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16</a:t>
            </a:fld>
            <a:endParaRPr kumimoji="1" lang="ja-JP" altLang="en-US"/>
          </a:p>
        </p:txBody>
      </p:sp>
    </p:spTree>
    <p:extLst>
      <p:ext uri="{BB962C8B-B14F-4D97-AF65-F5344CB8AC3E}">
        <p14:creationId xmlns:p14="http://schemas.microsoft.com/office/powerpoint/2010/main" val="40822473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17</a:t>
            </a:fld>
            <a:endParaRPr kumimoji="1" lang="ja-JP" altLang="en-US"/>
          </a:p>
        </p:txBody>
      </p:sp>
    </p:spTree>
    <p:extLst>
      <p:ext uri="{BB962C8B-B14F-4D97-AF65-F5344CB8AC3E}">
        <p14:creationId xmlns:p14="http://schemas.microsoft.com/office/powerpoint/2010/main" val="17974304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18</a:t>
            </a:fld>
            <a:endParaRPr kumimoji="1" lang="ja-JP" altLang="en-US"/>
          </a:p>
        </p:txBody>
      </p:sp>
    </p:spTree>
    <p:extLst>
      <p:ext uri="{BB962C8B-B14F-4D97-AF65-F5344CB8AC3E}">
        <p14:creationId xmlns:p14="http://schemas.microsoft.com/office/powerpoint/2010/main" val="17599898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19</a:t>
            </a:fld>
            <a:endParaRPr kumimoji="1" lang="ja-JP" altLang="en-US"/>
          </a:p>
        </p:txBody>
      </p:sp>
    </p:spTree>
    <p:extLst>
      <p:ext uri="{BB962C8B-B14F-4D97-AF65-F5344CB8AC3E}">
        <p14:creationId xmlns:p14="http://schemas.microsoft.com/office/powerpoint/2010/main" val="2140160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8" name="スライド イメージ プレースホルダー 1"/>
          <p:cNvSpPr>
            <a:spLocks noGrp="1" noRot="1" noChangeAspect="1"/>
          </p:cNvSpPr>
          <p:nvPr>
            <p:ph type="sldImg"/>
          </p:nvPr>
        </p:nvSpPr>
        <p:spPr/>
      </p:sp>
      <p:sp>
        <p:nvSpPr>
          <p:cNvPr id="1089" name="ノート プレースホルダー 2"/>
          <p:cNvSpPr>
            <a:spLocks noGrp="1"/>
          </p:cNvSpPr>
          <p:nvPr>
            <p:ph type="body" idx="1"/>
          </p:nvPr>
        </p:nvSpPr>
        <p:spPr/>
        <p:txBody>
          <a:bodyPr/>
          <a:lstStyle/>
          <a:p>
            <a:endParaRPr lang="ja-JP" altLang="en-US" dirty="0"/>
          </a:p>
        </p:txBody>
      </p:sp>
      <p:sp>
        <p:nvSpPr>
          <p:cNvPr id="1090" name="スライド番号プレースホルダー 3"/>
          <p:cNvSpPr>
            <a:spLocks noGrp="1"/>
          </p:cNvSpPr>
          <p:nvPr>
            <p:ph type="sldNum" sz="quarter" idx="5"/>
          </p:nvPr>
        </p:nvSpPr>
        <p:spPr/>
        <p:txBody>
          <a:bodyPr/>
          <a:lstStyle/>
          <a:p>
            <a:fld id="{1847083E-25CB-4CD9-957A-29350482DCE8}" type="slidenum">
              <a:rPr kumimoji="1" lang="ja-JP" altLang="en-US" smtClean="0"/>
              <a:t>2</a:t>
            </a:fld>
            <a:endParaRPr kumimoji="1" lang="ja-JP" altLang="en-US"/>
          </a:p>
        </p:txBody>
      </p:sp>
    </p:spTree>
    <p:extLst>
      <p:ext uri="{BB962C8B-B14F-4D97-AF65-F5344CB8AC3E}">
        <p14:creationId xmlns:p14="http://schemas.microsoft.com/office/powerpoint/2010/main" val="38607497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endParaRPr lang="ja-JP" altLang="en-US" dirty="0"/>
          </a:p>
        </p:txBody>
      </p:sp>
      <p:sp>
        <p:nvSpPr>
          <p:cNvPr id="4" name="スライド番号プレースホルダー 3"/>
          <p:cNvSpPr>
            <a:spLocks noGrp="1"/>
          </p:cNvSpPr>
          <p:nvPr>
            <p:ph type="sldNum" sz="quarter" idx="5"/>
          </p:nvPr>
        </p:nvSpPr>
        <p:spPr/>
        <p:txBody>
          <a:bodyPr/>
          <a:lstStyle/>
          <a:p>
            <a:fld id="{B2D7D104-C37D-4CFB-AE72-3B428C1A688F}" type="slidenum">
              <a:rPr kumimoji="1" lang="ja-JP" altLang="en-US" smtClean="0"/>
              <a:t>20</a:t>
            </a:fld>
            <a:endParaRPr kumimoji="1" lang="ja-JP" altLang="en-US"/>
          </a:p>
        </p:txBody>
      </p:sp>
    </p:spTree>
    <p:extLst>
      <p:ext uri="{BB962C8B-B14F-4D97-AF65-F5344CB8AC3E}">
        <p14:creationId xmlns:p14="http://schemas.microsoft.com/office/powerpoint/2010/main" val="3983330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endParaRPr lang="ja-JP" altLang="en-US" dirty="0"/>
          </a:p>
        </p:txBody>
      </p:sp>
      <p:sp>
        <p:nvSpPr>
          <p:cNvPr id="4" name="スライド番号プレースホルダー 3"/>
          <p:cNvSpPr>
            <a:spLocks noGrp="1"/>
          </p:cNvSpPr>
          <p:nvPr>
            <p:ph type="sldNum" sz="quarter" idx="5"/>
          </p:nvPr>
        </p:nvSpPr>
        <p:spPr/>
        <p:txBody>
          <a:bodyPr/>
          <a:lstStyle/>
          <a:p>
            <a:fld id="{B2D7D104-C37D-4CFB-AE72-3B428C1A688F}" type="slidenum">
              <a:rPr kumimoji="1" lang="ja-JP" altLang="en-US" smtClean="0"/>
              <a:t>21</a:t>
            </a:fld>
            <a:endParaRPr kumimoji="1" lang="ja-JP" altLang="en-US"/>
          </a:p>
        </p:txBody>
      </p:sp>
    </p:spTree>
    <p:extLst>
      <p:ext uri="{BB962C8B-B14F-4D97-AF65-F5344CB8AC3E}">
        <p14:creationId xmlns:p14="http://schemas.microsoft.com/office/powerpoint/2010/main" val="41486285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endParaRPr lang="en-US" altLang="ja-JP" dirty="0"/>
          </a:p>
        </p:txBody>
      </p:sp>
      <p:sp>
        <p:nvSpPr>
          <p:cNvPr id="4" name="スライド番号プレースホルダー 3"/>
          <p:cNvSpPr>
            <a:spLocks noGrp="1"/>
          </p:cNvSpPr>
          <p:nvPr>
            <p:ph type="sldNum" sz="quarter" idx="5"/>
          </p:nvPr>
        </p:nvSpPr>
        <p:spPr/>
        <p:txBody>
          <a:bodyPr/>
          <a:lstStyle/>
          <a:p>
            <a:fld id="{B2D7D104-C37D-4CFB-AE72-3B428C1A688F}" type="slidenum">
              <a:rPr kumimoji="1" lang="ja-JP" altLang="en-US" smtClean="0"/>
              <a:t>22</a:t>
            </a:fld>
            <a:endParaRPr kumimoji="1" lang="ja-JP" altLang="en-US"/>
          </a:p>
        </p:txBody>
      </p:sp>
    </p:spTree>
    <p:extLst>
      <p:ext uri="{BB962C8B-B14F-4D97-AF65-F5344CB8AC3E}">
        <p14:creationId xmlns:p14="http://schemas.microsoft.com/office/powerpoint/2010/main" val="18811733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0" name="スライド イメージ プレースホルダー 1"/>
          <p:cNvSpPr>
            <a:spLocks noGrp="1" noRot="1" noChangeAspect="1"/>
          </p:cNvSpPr>
          <p:nvPr>
            <p:ph type="sldImg"/>
          </p:nvPr>
        </p:nvSpPr>
        <p:spPr/>
      </p:sp>
      <p:sp>
        <p:nvSpPr>
          <p:cNvPr id="1081" name="ノート プレースホルダー 2"/>
          <p:cNvSpPr>
            <a:spLocks noGrp="1"/>
          </p:cNvSpPr>
          <p:nvPr>
            <p:ph type="body" idx="1"/>
          </p:nvPr>
        </p:nvSpPr>
        <p:spPr/>
        <p:txBody>
          <a:bodyPr/>
          <a:lstStyle/>
          <a:p>
            <a:endParaRPr lang="ja-JP" altLang="en-US" dirty="0"/>
          </a:p>
        </p:txBody>
      </p:sp>
      <p:sp>
        <p:nvSpPr>
          <p:cNvPr id="1082" name="スライド番号プレースホルダー 3"/>
          <p:cNvSpPr>
            <a:spLocks noGrp="1"/>
          </p:cNvSpPr>
          <p:nvPr>
            <p:ph type="sldNum" sz="quarter" idx="5"/>
          </p:nvPr>
        </p:nvSpPr>
        <p:spPr/>
        <p:txBody>
          <a:bodyPr/>
          <a:lstStyle/>
          <a:p>
            <a:fld id="{1847083E-25CB-4CD9-957A-29350482DCE8}" type="slidenum">
              <a:rPr kumimoji="1" lang="ja-JP" altLang="en-US" smtClean="0"/>
              <a:t>23</a:t>
            </a:fld>
            <a:endParaRPr kumimoji="1" lang="ja-JP" altLang="en-US"/>
          </a:p>
        </p:txBody>
      </p:sp>
    </p:spTree>
    <p:extLst>
      <p:ext uri="{BB962C8B-B14F-4D97-AF65-F5344CB8AC3E}">
        <p14:creationId xmlns:p14="http://schemas.microsoft.com/office/powerpoint/2010/main" val="8108087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24</a:t>
            </a:fld>
            <a:endParaRPr kumimoji="1" lang="ja-JP" altLang="en-US"/>
          </a:p>
        </p:txBody>
      </p:sp>
    </p:spTree>
    <p:extLst>
      <p:ext uri="{BB962C8B-B14F-4D97-AF65-F5344CB8AC3E}">
        <p14:creationId xmlns:p14="http://schemas.microsoft.com/office/powerpoint/2010/main" val="17552736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6" name="スライド イメージ プレースホルダー 1"/>
          <p:cNvSpPr>
            <a:spLocks noGrp="1" noRot="1" noChangeAspect="1"/>
          </p:cNvSpPr>
          <p:nvPr>
            <p:ph type="sldImg"/>
          </p:nvPr>
        </p:nvSpPr>
        <p:spPr/>
      </p:sp>
      <p:sp>
        <p:nvSpPr>
          <p:cNvPr id="1087" name="ノート プレースホルダー 2"/>
          <p:cNvSpPr>
            <a:spLocks noGrp="1"/>
          </p:cNvSpPr>
          <p:nvPr>
            <p:ph type="body" idx="1"/>
          </p:nvPr>
        </p:nvSpPr>
        <p:spPr>
          <a:xfrm>
            <a:off x="307256" y="4783138"/>
            <a:ext cx="6336704" cy="4723035"/>
          </a:xfrm>
        </p:spPr>
        <p:txBody>
          <a:bodyPr/>
          <a:lstStyle/>
          <a:p>
            <a:endParaRPr lang="ja-JP" altLang="en-US" dirty="0"/>
          </a:p>
        </p:txBody>
      </p:sp>
      <p:sp>
        <p:nvSpPr>
          <p:cNvPr id="1088" name="スライド番号プレースホルダー 3"/>
          <p:cNvSpPr>
            <a:spLocks noGrp="1"/>
          </p:cNvSpPr>
          <p:nvPr>
            <p:ph type="sldNum" sz="quarter" idx="5"/>
          </p:nvPr>
        </p:nvSpPr>
        <p:spPr/>
        <p:txBody>
          <a:bodyPr/>
          <a:lstStyle/>
          <a:p>
            <a:fld id="{555D6A98-545A-4093-9397-2E1648DED15B}" type="slidenum">
              <a:rPr kumimoji="1" lang="ja-JP" altLang="en-US" smtClean="0"/>
              <a:t>25</a:t>
            </a:fld>
            <a:endParaRPr kumimoji="1" lang="ja-JP" altLang="en-US" dirty="0"/>
          </a:p>
        </p:txBody>
      </p:sp>
    </p:spTree>
    <p:extLst>
      <p:ext uri="{BB962C8B-B14F-4D97-AF65-F5344CB8AC3E}">
        <p14:creationId xmlns:p14="http://schemas.microsoft.com/office/powerpoint/2010/main" val="2072488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 name="スライド イメージ プレースホルダー 1"/>
          <p:cNvSpPr>
            <a:spLocks noGrp="1" noRot="1" noChangeAspect="1"/>
          </p:cNvSpPr>
          <p:nvPr>
            <p:ph type="sldImg"/>
          </p:nvPr>
        </p:nvSpPr>
        <p:spPr/>
      </p:sp>
      <p:sp>
        <p:nvSpPr>
          <p:cNvPr id="1096" name="ノート プレースホルダー 2"/>
          <p:cNvSpPr>
            <a:spLocks noGrp="1"/>
          </p:cNvSpPr>
          <p:nvPr>
            <p:ph type="body" idx="1"/>
          </p:nvPr>
        </p:nvSpPr>
        <p:spPr/>
        <p:txBody>
          <a:bodyPr/>
          <a:lstStyle/>
          <a:p>
            <a:endParaRPr kumimoji="1" lang="ja-JP" altLang="en-US"/>
          </a:p>
        </p:txBody>
      </p:sp>
      <p:sp>
        <p:nvSpPr>
          <p:cNvPr id="1097" name="スライド番号プレースホルダー 3"/>
          <p:cNvSpPr>
            <a:spLocks noGrp="1"/>
          </p:cNvSpPr>
          <p:nvPr>
            <p:ph type="sldNum" sz="quarter" idx="5"/>
          </p:nvPr>
        </p:nvSpPr>
        <p:spPr/>
        <p:txBody>
          <a:bodyPr/>
          <a:lstStyle/>
          <a:p>
            <a:fld id="{1847083E-25CB-4CD9-957A-29350482DCE8}" type="slidenum">
              <a:rPr kumimoji="1" lang="ja-JP" altLang="en-US" smtClean="0"/>
              <a:t>3</a:t>
            </a:fld>
            <a:endParaRPr kumimoji="1" lang="ja-JP" altLang="en-US"/>
          </a:p>
        </p:txBody>
      </p:sp>
    </p:spTree>
    <p:extLst>
      <p:ext uri="{BB962C8B-B14F-4D97-AF65-F5344CB8AC3E}">
        <p14:creationId xmlns:p14="http://schemas.microsoft.com/office/powerpoint/2010/main" val="2561936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2" name="スライド イメージ プレースホルダー 1"/>
          <p:cNvSpPr>
            <a:spLocks noGrp="1" noRot="1" noChangeAspect="1"/>
          </p:cNvSpPr>
          <p:nvPr>
            <p:ph type="sldImg"/>
          </p:nvPr>
        </p:nvSpPr>
        <p:spPr/>
      </p:sp>
      <p:sp>
        <p:nvSpPr>
          <p:cNvPr id="1103" name="ノート プレースホルダー 2"/>
          <p:cNvSpPr>
            <a:spLocks noGrp="1"/>
          </p:cNvSpPr>
          <p:nvPr>
            <p:ph type="body" idx="1"/>
          </p:nvPr>
        </p:nvSpPr>
        <p:spPr/>
        <p:txBody>
          <a:bodyPr/>
          <a:lstStyle/>
          <a:p>
            <a:endParaRPr lang="ja-JP" altLang="en-US" dirty="0"/>
          </a:p>
        </p:txBody>
      </p:sp>
      <p:sp>
        <p:nvSpPr>
          <p:cNvPr id="1104" name="スライド番号プレースホルダー 3"/>
          <p:cNvSpPr>
            <a:spLocks noGrp="1"/>
          </p:cNvSpPr>
          <p:nvPr>
            <p:ph type="sldNum" sz="quarter" idx="5"/>
          </p:nvPr>
        </p:nvSpPr>
        <p:spPr/>
        <p:txBody>
          <a:bodyPr/>
          <a:lstStyle/>
          <a:p>
            <a:fld id="{1847083E-25CB-4CD9-957A-29350482DCE8}" type="slidenum">
              <a:rPr kumimoji="1" lang="ja-JP" altLang="en-US" smtClean="0"/>
              <a:t>4</a:t>
            </a:fld>
            <a:endParaRPr kumimoji="1" lang="ja-JP" altLang="en-US"/>
          </a:p>
        </p:txBody>
      </p:sp>
    </p:spTree>
    <p:extLst>
      <p:ext uri="{BB962C8B-B14F-4D97-AF65-F5344CB8AC3E}">
        <p14:creationId xmlns:p14="http://schemas.microsoft.com/office/powerpoint/2010/main" val="128985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1" name="スライド イメージ プレースホルダー 1"/>
          <p:cNvSpPr>
            <a:spLocks noGrp="1" noRot="1" noChangeAspect="1"/>
          </p:cNvSpPr>
          <p:nvPr>
            <p:ph type="sldImg"/>
          </p:nvPr>
        </p:nvSpPr>
        <p:spPr/>
      </p:sp>
      <p:sp>
        <p:nvSpPr>
          <p:cNvPr id="1082" name="ノート プレースホルダー 2"/>
          <p:cNvSpPr>
            <a:spLocks noGrp="1"/>
          </p:cNvSpPr>
          <p:nvPr>
            <p:ph type="body" idx="1"/>
          </p:nvPr>
        </p:nvSpPr>
        <p:spPr/>
        <p:txBody>
          <a:bodyPr/>
          <a:lstStyle/>
          <a:p>
            <a:endParaRPr lang="en-US" altLang="ja-JP" dirty="0"/>
          </a:p>
        </p:txBody>
      </p:sp>
      <p:sp>
        <p:nvSpPr>
          <p:cNvPr id="1083" name="スライド番号プレースホルダー 3"/>
          <p:cNvSpPr>
            <a:spLocks noGrp="1"/>
          </p:cNvSpPr>
          <p:nvPr>
            <p:ph type="sldNum" sz="quarter" idx="5"/>
          </p:nvPr>
        </p:nvSpPr>
        <p:spPr/>
        <p:txBody>
          <a:bodyPr/>
          <a:lstStyle/>
          <a:p>
            <a:fld id="{1847083E-25CB-4CD9-957A-29350482DCE8}" type="slidenum">
              <a:rPr kumimoji="1" lang="ja-JP" altLang="en-US" smtClean="0"/>
              <a:t>5</a:t>
            </a:fld>
            <a:endParaRPr kumimoji="1" lang="ja-JP" altLang="en-US"/>
          </a:p>
        </p:txBody>
      </p:sp>
    </p:spTree>
    <p:extLst>
      <p:ext uri="{BB962C8B-B14F-4D97-AF65-F5344CB8AC3E}">
        <p14:creationId xmlns:p14="http://schemas.microsoft.com/office/powerpoint/2010/main" val="38042763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8" name="スライド イメージ プレースホルダー 1"/>
          <p:cNvSpPr>
            <a:spLocks noGrp="1" noRot="1" noChangeAspect="1"/>
          </p:cNvSpPr>
          <p:nvPr>
            <p:ph type="sldImg"/>
          </p:nvPr>
        </p:nvSpPr>
        <p:spPr/>
      </p:sp>
      <p:sp>
        <p:nvSpPr>
          <p:cNvPr id="1089" name="ノート プレースホルダー 2"/>
          <p:cNvSpPr>
            <a:spLocks noGrp="1"/>
          </p:cNvSpPr>
          <p:nvPr>
            <p:ph type="body" idx="1"/>
          </p:nvPr>
        </p:nvSpPr>
        <p:spPr/>
        <p:txBody>
          <a:bodyPr/>
          <a:lstStyle/>
          <a:p>
            <a:pPr algn="l"/>
            <a:endParaRPr lang="ja-JP" altLang="en-US" dirty="0"/>
          </a:p>
        </p:txBody>
      </p:sp>
      <p:sp>
        <p:nvSpPr>
          <p:cNvPr id="1090" name="スライド番号プレースホルダー 3"/>
          <p:cNvSpPr>
            <a:spLocks noGrp="1"/>
          </p:cNvSpPr>
          <p:nvPr>
            <p:ph type="sldNum" sz="quarter" idx="5"/>
          </p:nvPr>
        </p:nvSpPr>
        <p:spPr/>
        <p:txBody>
          <a:bodyPr/>
          <a:lstStyle/>
          <a:p>
            <a:fld id="{1847083E-25CB-4CD9-957A-29350482DCE8}" type="slidenum">
              <a:rPr kumimoji="1" lang="ja-JP" altLang="en-US" smtClean="0"/>
              <a:t>6</a:t>
            </a:fld>
            <a:endParaRPr kumimoji="1" lang="ja-JP" altLang="en-US"/>
          </a:p>
        </p:txBody>
      </p:sp>
    </p:spTree>
    <p:extLst>
      <p:ext uri="{BB962C8B-B14F-4D97-AF65-F5344CB8AC3E}">
        <p14:creationId xmlns:p14="http://schemas.microsoft.com/office/powerpoint/2010/main" val="1715195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 name="スライド イメージ プレースホルダー 1"/>
          <p:cNvSpPr>
            <a:spLocks noGrp="1" noRot="1" noChangeAspect="1"/>
          </p:cNvSpPr>
          <p:nvPr>
            <p:ph type="sldImg"/>
          </p:nvPr>
        </p:nvSpPr>
        <p:spPr/>
      </p:sp>
      <p:sp>
        <p:nvSpPr>
          <p:cNvPr id="1084" name="ノート プレースホルダー 2"/>
          <p:cNvSpPr>
            <a:spLocks noGrp="1"/>
          </p:cNvSpPr>
          <p:nvPr>
            <p:ph type="body" idx="1"/>
          </p:nvPr>
        </p:nvSpPr>
        <p:spPr/>
        <p:txBody>
          <a:bodyPr/>
          <a:lstStyle/>
          <a:p>
            <a:endParaRPr lang="ja-JP" altLang="en-US" dirty="0"/>
          </a:p>
        </p:txBody>
      </p:sp>
      <p:sp>
        <p:nvSpPr>
          <p:cNvPr id="1085" name="スライド番号プレースホルダー 3"/>
          <p:cNvSpPr>
            <a:spLocks noGrp="1"/>
          </p:cNvSpPr>
          <p:nvPr>
            <p:ph type="sldNum" sz="quarter" idx="5"/>
          </p:nvPr>
        </p:nvSpPr>
        <p:spPr/>
        <p:txBody>
          <a:bodyPr/>
          <a:lstStyle/>
          <a:p>
            <a:fld id="{555D6A98-545A-4093-9397-2E1648DED15B}" type="slidenum">
              <a:rPr kumimoji="1" lang="ja-JP" altLang="en-US" smtClean="0"/>
              <a:t>7</a:t>
            </a:fld>
            <a:endParaRPr kumimoji="1" lang="ja-JP" altLang="en-US"/>
          </a:p>
        </p:txBody>
      </p:sp>
    </p:spTree>
    <p:extLst>
      <p:ext uri="{BB962C8B-B14F-4D97-AF65-F5344CB8AC3E}">
        <p14:creationId xmlns:p14="http://schemas.microsoft.com/office/powerpoint/2010/main" val="3831381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8</a:t>
            </a:fld>
            <a:endParaRPr kumimoji="1" lang="ja-JP" altLang="en-US"/>
          </a:p>
        </p:txBody>
      </p:sp>
    </p:spTree>
    <p:extLst>
      <p:ext uri="{BB962C8B-B14F-4D97-AF65-F5344CB8AC3E}">
        <p14:creationId xmlns:p14="http://schemas.microsoft.com/office/powerpoint/2010/main" val="941712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3" name="スライド イメージ プレースホルダー 1"/>
          <p:cNvSpPr>
            <a:spLocks noGrp="1" noRot="1" noChangeAspect="1"/>
          </p:cNvSpPr>
          <p:nvPr>
            <p:ph type="sldImg"/>
          </p:nvPr>
        </p:nvSpPr>
        <p:spPr/>
      </p:sp>
      <p:sp>
        <p:nvSpPr>
          <p:cNvPr id="1094" name="ノート プレースホルダー 2"/>
          <p:cNvSpPr>
            <a:spLocks noGrp="1"/>
          </p:cNvSpPr>
          <p:nvPr>
            <p:ph type="body" idx="1"/>
          </p:nvPr>
        </p:nvSpPr>
        <p:spPr/>
        <p:txBody>
          <a:bodyPr/>
          <a:lstStyle/>
          <a:p>
            <a:endParaRPr lang="ja-JP" altLang="en-US" dirty="0"/>
          </a:p>
        </p:txBody>
      </p:sp>
      <p:sp>
        <p:nvSpPr>
          <p:cNvPr id="1095" name="スライド番号プレースホルダー 3"/>
          <p:cNvSpPr>
            <a:spLocks noGrp="1"/>
          </p:cNvSpPr>
          <p:nvPr>
            <p:ph type="sldNum" sz="quarter" idx="5"/>
          </p:nvPr>
        </p:nvSpPr>
        <p:spPr/>
        <p:txBody>
          <a:bodyPr/>
          <a:lstStyle/>
          <a:p>
            <a:fld id="{555D6A98-545A-4093-9397-2E1648DED15B}" type="slidenum">
              <a:rPr kumimoji="1" lang="ja-JP" altLang="en-US" smtClean="0"/>
              <a:t>9</a:t>
            </a:fld>
            <a:endParaRPr kumimoji="1" lang="ja-JP" altLang="en-US"/>
          </a:p>
        </p:txBody>
      </p:sp>
    </p:spTree>
    <p:extLst>
      <p:ext uri="{BB962C8B-B14F-4D97-AF65-F5344CB8AC3E}">
        <p14:creationId xmlns:p14="http://schemas.microsoft.com/office/powerpoint/2010/main" val="36317741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noAutofit/>
          </a:bodyPr>
          <a:lstStyle>
            <a:lvl1pPr>
              <a:defRPr sz="5400" b="1">
                <a:effectLst>
                  <a:outerShdw blurRad="38100" dist="38100" dir="2700000" algn="tl">
                    <a:srgbClr val="000000">
                      <a:alpha val="43137"/>
                    </a:srgbClr>
                  </a:outerShdw>
                </a:effectLst>
              </a:defRPr>
            </a:lvl1pPr>
          </a:lstStyle>
          <a:p>
            <a:r>
              <a:rPr kumimoji="1" lang="ja-JP" altLang="en-US"/>
              <a:t>マスター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1036" name="正方形/長方形 6"/>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37" name="グループ化 7"/>
          <p:cNvGrpSpPr/>
          <p:nvPr userDrawn="1"/>
        </p:nvGrpSpPr>
        <p:grpSpPr>
          <a:xfrm>
            <a:off x="-36512" y="332656"/>
            <a:ext cx="2160240" cy="717600"/>
            <a:chOff x="-108760" y="332656"/>
            <a:chExt cx="2160240" cy="717600"/>
          </a:xfrm>
        </p:grpSpPr>
        <p:sp>
          <p:nvSpPr>
            <p:cNvPr id="1038" name="正方形/長方形 8"/>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9" name="正方形/長方形 9"/>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0" name="正方形/長方形 10"/>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1" name="正方形/長方形 11"/>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2" name="正方形/長方形 12"/>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43" name="Group 5"/>
          <p:cNvGrpSpPr>
            <a:grpSpLocks noChangeAspect="1"/>
          </p:cNvGrpSpPr>
          <p:nvPr userDrawn="1"/>
        </p:nvGrpSpPr>
        <p:grpSpPr>
          <a:xfrm>
            <a:off x="251520" y="116632"/>
            <a:ext cx="549284" cy="549284"/>
            <a:chOff x="204" y="164"/>
            <a:chExt cx="346" cy="346"/>
          </a:xfrm>
        </p:grpSpPr>
        <p:sp>
          <p:nvSpPr>
            <p:cNvPr id="1044" name="AutoShape 4"/>
            <p:cNvSpPr>
              <a:spLocks noChangeAspect="1" noChangeArrowheads="1" noTextEdit="1"/>
            </p:cNvSpPr>
            <p:nvPr/>
          </p:nvSpPr>
          <p:spPr>
            <a:xfrm>
              <a:off x="204" y="164"/>
              <a:ext cx="282" cy="282"/>
            </a:xfrm>
            <a:prstGeom prst="rect">
              <a:avLst/>
            </a:prstGeom>
            <a:noFill/>
            <a:ln>
              <a:noFill/>
            </a:ln>
          </p:spPr>
          <p:txBody>
            <a:bodyPr vert="horz" wrap="square" lIns="91440" tIns="45720" rIns="91440" bIns="45720" numCol="1" anchor="t" anchorCtr="0" compatLnSpc="1">
              <a:prstTxWarp prst="textNoShape">
                <a:avLst/>
              </a:prstTxWarp>
            </a:bodyPr>
            <a:lstStyle/>
            <a:p>
              <a:endParaRPr lang="ja-JP" altLang="en-US"/>
            </a:p>
          </p:txBody>
        </p:sp>
        <p:pic>
          <p:nvPicPr>
            <p:cNvPr id="1045" name="Picture 6"/>
            <p:cNvPicPr>
              <a:picLocks noChangeAspect="1" noChangeArrowheads="1"/>
            </p:cNvPicPr>
            <p:nvPr/>
          </p:nvPicPr>
          <p:blipFill>
            <a:blip r:embed="rId2">
              <a:clrChange>
                <a:clrFrom>
                  <a:srgbClr val="FFFFFF"/>
                </a:clrFrom>
                <a:clrTo>
                  <a:srgbClr val="FFFFFF">
                    <a:alpha val="0"/>
                  </a:srgbClr>
                </a:clrTo>
              </a:clrChange>
            </a:blip>
            <a:stretch>
              <a:fillRect/>
            </a:stretch>
          </p:blipFill>
          <p:spPr>
            <a:xfrm>
              <a:off x="204" y="164"/>
              <a:ext cx="346" cy="346"/>
            </a:xfrm>
            <a:prstGeom prst="rect">
              <a:avLst/>
            </a:prstGeom>
            <a:noFill/>
            <a:ln>
              <a:noFill/>
            </a:ln>
          </p:spPr>
        </p:pic>
      </p:grpSp>
      <p:sp>
        <p:nvSpPr>
          <p:cNvPr id="1046" name="正方形/長方形 16"/>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7" name="テキスト ボックス 17"/>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Tree>
    <p:extLst>
      <p:ext uri="{BB962C8B-B14F-4D97-AF65-F5344CB8AC3E}">
        <p14:creationId xmlns:p14="http://schemas.microsoft.com/office/powerpoint/2010/main" val="3328299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49" name="日付プレースホルダー 2"/>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1050" name="フッター プレースホルダー 3"/>
          <p:cNvSpPr>
            <a:spLocks noGrp="1"/>
          </p:cNvSpPr>
          <p:nvPr>
            <p:ph type="ftr" sz="quarter" idx="11"/>
          </p:nvPr>
        </p:nvSpPr>
        <p:spPr/>
        <p:txBody>
          <a:bodyPr/>
          <a:lstStyle/>
          <a:p>
            <a:endParaRPr kumimoji="1" lang="ja-JP" altLang="en-US"/>
          </a:p>
        </p:txBody>
      </p:sp>
      <p:sp>
        <p:nvSpPr>
          <p:cNvPr id="1051" name="スライド番号プレースホルダー 4"/>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1052" name="正方形/長方形 5"/>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53" name="グループ化 6"/>
          <p:cNvGrpSpPr/>
          <p:nvPr userDrawn="1"/>
        </p:nvGrpSpPr>
        <p:grpSpPr>
          <a:xfrm>
            <a:off x="-36512" y="332656"/>
            <a:ext cx="2160240" cy="717600"/>
            <a:chOff x="-108760" y="332656"/>
            <a:chExt cx="2160240" cy="717600"/>
          </a:xfrm>
        </p:grpSpPr>
        <p:sp>
          <p:nvSpPr>
            <p:cNvPr id="1054" name="正方形/長方形 7"/>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5" name="正方形/長方形 8"/>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6" name="正方形/長方形 9"/>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7" name="正方形/長方形 10"/>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8" name="正方形/長方形 11"/>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59" name="Group 5"/>
          <p:cNvGrpSpPr>
            <a:grpSpLocks noChangeAspect="1"/>
          </p:cNvGrpSpPr>
          <p:nvPr userDrawn="1"/>
        </p:nvGrpSpPr>
        <p:grpSpPr>
          <a:xfrm>
            <a:off x="251520" y="116632"/>
            <a:ext cx="549284" cy="549284"/>
            <a:chOff x="204" y="164"/>
            <a:chExt cx="346" cy="346"/>
          </a:xfrm>
        </p:grpSpPr>
        <p:sp>
          <p:nvSpPr>
            <p:cNvPr id="1060" name="AutoShape 4"/>
            <p:cNvSpPr>
              <a:spLocks noChangeAspect="1" noChangeArrowheads="1" noTextEdit="1"/>
            </p:cNvSpPr>
            <p:nvPr/>
          </p:nvSpPr>
          <p:spPr>
            <a:xfrm>
              <a:off x="204" y="164"/>
              <a:ext cx="282" cy="282"/>
            </a:xfrm>
            <a:prstGeom prst="rect">
              <a:avLst/>
            </a:prstGeom>
            <a:noFill/>
            <a:ln>
              <a:noFill/>
            </a:ln>
          </p:spPr>
          <p:txBody>
            <a:bodyPr vert="horz" wrap="square" lIns="91440" tIns="45720" rIns="91440" bIns="45720" numCol="1" anchor="t" anchorCtr="0" compatLnSpc="1">
              <a:prstTxWarp prst="textNoShape">
                <a:avLst/>
              </a:prstTxWarp>
            </a:bodyPr>
            <a:lstStyle/>
            <a:p>
              <a:endParaRPr lang="ja-JP" altLang="en-US"/>
            </a:p>
          </p:txBody>
        </p:sp>
        <p:pic>
          <p:nvPicPr>
            <p:cNvPr id="1061" name="Picture 6"/>
            <p:cNvPicPr>
              <a:picLocks noChangeAspect="1" noChangeArrowheads="1"/>
            </p:cNvPicPr>
            <p:nvPr/>
          </p:nvPicPr>
          <p:blipFill>
            <a:blip r:embed="rId2">
              <a:clrChange>
                <a:clrFrom>
                  <a:srgbClr val="FFFFFF"/>
                </a:clrFrom>
                <a:clrTo>
                  <a:srgbClr val="FFFFFF">
                    <a:alpha val="0"/>
                  </a:srgbClr>
                </a:clrTo>
              </a:clrChange>
            </a:blip>
            <a:stretch>
              <a:fillRect/>
            </a:stretch>
          </p:blipFill>
          <p:spPr>
            <a:xfrm>
              <a:off x="204" y="164"/>
              <a:ext cx="346" cy="346"/>
            </a:xfrm>
            <a:prstGeom prst="rect">
              <a:avLst/>
            </a:prstGeom>
            <a:noFill/>
            <a:ln>
              <a:noFill/>
            </a:ln>
          </p:spPr>
        </p:pic>
      </p:grpSp>
      <p:sp>
        <p:nvSpPr>
          <p:cNvPr id="1062" name="正方形/長方形 15"/>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3" name="テキスト ボックス 16"/>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
        <p:nvSpPr>
          <p:cNvPr id="1064"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5841901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41CEE-3D73-4467-99F7-5B385E89D688}" type="datetimeFigureOut">
              <a:rPr kumimoji="1" lang="ja-JP" altLang="en-US" smtClean="0"/>
              <a:t>2026/6/17</a:t>
            </a:fld>
            <a:endParaRPr kumimoji="1" lang="ja-JP" altLang="en-US"/>
          </a:p>
        </p:txBody>
      </p:sp>
      <p:sp>
        <p:nvSpPr>
          <p:cNvPr id="1028"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4FC4F-2846-4FE1-90FA-DDF13E709B83}" type="slidenum">
              <a:rPr kumimoji="1" lang="ja-JP" altLang="en-US" smtClean="0"/>
              <a:t>‹#›</a:t>
            </a:fld>
            <a:endParaRPr kumimoji="1" lang="ja-JP" altLang="en-US"/>
          </a:p>
        </p:txBody>
      </p:sp>
    </p:spTree>
    <p:extLst>
      <p:ext uri="{BB962C8B-B14F-4D97-AF65-F5344CB8AC3E}">
        <p14:creationId xmlns:p14="http://schemas.microsoft.com/office/powerpoint/2010/main" val="37100179"/>
      </p:ext>
    </p:extLst>
  </p:cSld>
  <p:clrMap bg1="lt1" tx1="dk1" bg2="lt2" tx2="dk2" accent1="accent1" accent2="accent2" accent3="accent3" accent4="accent4" accent5="accent5" accent6="accent6" hlink="hlink" folHlink="folHlink"/>
  <p:sldLayoutIdLst>
    <p:sldLayoutId id="2147483649" r:id="rId1"/>
    <p:sldLayoutId id="2147483654" r:id="rId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city.gifu.lg.jp/kenko/syougaisyafukushi/1004754/1034571.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p:txBody>
          <a:bodyPr>
            <a:normAutofit/>
          </a:bodyPr>
          <a:lstStyle/>
          <a:p>
            <a:r>
              <a:rPr kumimoji="1" lang="ja-JP" altLang="en-US" sz="2800" dirty="0"/>
              <a:t>　</a:t>
            </a:r>
            <a:r>
              <a:rPr kumimoji="1" lang="ja-JP" altLang="en-US" dirty="0"/>
              <a:t>こども性暴力防止法</a:t>
            </a:r>
          </a:p>
        </p:txBody>
      </p:sp>
      <p:sp>
        <p:nvSpPr>
          <p:cNvPr id="1079" name="タイトル 1"/>
          <p:cNvSpPr txBox="1"/>
          <p:nvPr/>
        </p:nvSpPr>
        <p:spPr>
          <a:xfrm>
            <a:off x="457200" y="1417638"/>
            <a:ext cx="8229600" cy="45316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latin typeface="+mn-ea"/>
                <a:ea typeface="+mn-ea"/>
              </a:rPr>
              <a:t>☆</a:t>
            </a:r>
            <a:r>
              <a:rPr lang="ja-JP" altLang="en-US" sz="2000" dirty="0">
                <a:latin typeface="+mn-ea"/>
                <a:ea typeface="+mn-ea"/>
              </a:rPr>
              <a:t>「こども性暴力防止法」が令和</a:t>
            </a:r>
            <a:r>
              <a:rPr lang="en-US" altLang="ja-JP" sz="2000" dirty="0">
                <a:latin typeface="+mn-ea"/>
                <a:ea typeface="+mn-ea"/>
              </a:rPr>
              <a:t>8</a:t>
            </a:r>
            <a:r>
              <a:rPr lang="ja-JP" altLang="en-US" sz="2000" dirty="0">
                <a:latin typeface="+mn-ea"/>
                <a:ea typeface="+mn-ea"/>
              </a:rPr>
              <a:t>年</a:t>
            </a:r>
            <a:r>
              <a:rPr lang="en-US" altLang="ja-JP" sz="2000" dirty="0">
                <a:latin typeface="+mn-ea"/>
                <a:ea typeface="+mn-ea"/>
              </a:rPr>
              <a:t>12</a:t>
            </a:r>
            <a:r>
              <a:rPr lang="ja-JP" altLang="en-US" sz="2000" dirty="0">
                <a:latin typeface="+mn-ea"/>
                <a:ea typeface="+mn-ea"/>
              </a:rPr>
              <a:t>月</a:t>
            </a:r>
            <a:r>
              <a:rPr lang="en-US" altLang="ja-JP" sz="2000" dirty="0">
                <a:latin typeface="+mn-ea"/>
                <a:ea typeface="+mn-ea"/>
              </a:rPr>
              <a:t>25</a:t>
            </a:r>
            <a:r>
              <a:rPr lang="ja-JP" altLang="en-US" sz="2000" dirty="0">
                <a:latin typeface="+mn-ea"/>
                <a:ea typeface="+mn-ea"/>
              </a:rPr>
              <a:t>日に施行されるのに伴い、</a:t>
            </a:r>
            <a:endParaRPr lang="en-US" altLang="ja-JP" sz="2000" dirty="0">
              <a:latin typeface="+mn-ea"/>
              <a:ea typeface="+mn-ea"/>
            </a:endParaRPr>
          </a:p>
          <a:p>
            <a:pPr algn="l"/>
            <a:endParaRPr lang="en-US" altLang="ja-JP" sz="2000" dirty="0">
              <a:latin typeface="+mn-ea"/>
              <a:ea typeface="+mn-ea"/>
            </a:endParaRPr>
          </a:p>
          <a:p>
            <a:pPr algn="l"/>
            <a:r>
              <a:rPr lang="ja-JP" altLang="en-US" sz="2000" b="1" dirty="0">
                <a:latin typeface="+mn-ea"/>
                <a:ea typeface="+mn-ea"/>
              </a:rPr>
              <a:t>　児童等に教育・保育等を提供する事業者に対し、</a:t>
            </a:r>
            <a:endParaRPr lang="en-US" altLang="ja-JP" sz="2000" b="1" dirty="0">
              <a:latin typeface="+mn-ea"/>
              <a:ea typeface="+mn-ea"/>
            </a:endParaRPr>
          </a:p>
          <a:p>
            <a:pPr algn="l"/>
            <a:endParaRPr lang="en-US" altLang="ja-JP" sz="2000" b="1" dirty="0">
              <a:latin typeface="+mn-ea"/>
              <a:ea typeface="+mn-ea"/>
            </a:endParaRPr>
          </a:p>
          <a:p>
            <a:pPr algn="l"/>
            <a:r>
              <a:rPr lang="ja-JP" altLang="en-US" sz="2000" b="1" dirty="0">
                <a:latin typeface="+mn-ea"/>
                <a:ea typeface="+mn-ea"/>
              </a:rPr>
              <a:t>　従事者による児童対象性暴力等を防止する措置を講じること等が</a:t>
            </a:r>
            <a:endParaRPr lang="en-US" altLang="ja-JP" sz="2000" b="1" dirty="0">
              <a:latin typeface="+mn-ea"/>
              <a:ea typeface="+mn-ea"/>
            </a:endParaRPr>
          </a:p>
          <a:p>
            <a:pPr algn="l"/>
            <a:endParaRPr lang="en-US" altLang="ja-JP" sz="2000" b="1" dirty="0">
              <a:latin typeface="+mn-ea"/>
              <a:ea typeface="+mn-ea"/>
            </a:endParaRPr>
          </a:p>
          <a:p>
            <a:pPr algn="l"/>
            <a:r>
              <a:rPr lang="ja-JP" altLang="en-US" sz="2000" b="1" dirty="0">
                <a:latin typeface="+mn-ea"/>
                <a:ea typeface="+mn-ea"/>
              </a:rPr>
              <a:t>　義務化されます。</a:t>
            </a:r>
            <a:endParaRPr lang="en-US" altLang="ja-JP" sz="2000" b="1" dirty="0">
              <a:latin typeface="+mn-ea"/>
              <a:ea typeface="+mn-ea"/>
            </a:endParaRPr>
          </a:p>
        </p:txBody>
      </p:sp>
    </p:spTree>
    <p:extLst>
      <p:ext uri="{BB962C8B-B14F-4D97-AF65-F5344CB8AC3E}">
        <p14:creationId xmlns:p14="http://schemas.microsoft.com/office/powerpoint/2010/main" val="3866220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7" name="テキスト ボックス 9"/>
          <p:cNvSpPr txBox="1"/>
          <p:nvPr/>
        </p:nvSpPr>
        <p:spPr>
          <a:xfrm>
            <a:off x="560400" y="4509120"/>
            <a:ext cx="8229600" cy="877163"/>
          </a:xfrm>
          <a:prstGeom prst="rect">
            <a:avLst/>
          </a:prstGeom>
          <a:noFill/>
        </p:spPr>
        <p:txBody>
          <a:bodyPr wrap="square" rtlCol="0">
            <a:spAutoFit/>
          </a:bodyPr>
          <a:lstStyle/>
          <a:p>
            <a:endParaRPr kumimoji="1" lang="en-US" altLang="ja-JP" sz="1700" dirty="0"/>
          </a:p>
          <a:p>
            <a:endParaRPr lang="en-US" altLang="ja-JP" sz="1700" b="1" u="sng" dirty="0"/>
          </a:p>
          <a:p>
            <a:r>
              <a:rPr kumimoji="1" lang="ja-JP" altLang="en-US" sz="1700" dirty="0"/>
              <a:t>　　　　　　　　</a:t>
            </a:r>
            <a:endParaRPr kumimoji="1" lang="en-US" altLang="ja-JP" sz="1700" dirty="0"/>
          </a:p>
        </p:txBody>
      </p:sp>
      <p:sp>
        <p:nvSpPr>
          <p:cNvPr id="1098" name="タイトル 6"/>
          <p:cNvSpPr>
            <a:spLocks noGrp="1"/>
          </p:cNvSpPr>
          <p:nvPr>
            <p:ph type="title"/>
          </p:nvPr>
        </p:nvSpPr>
        <p:spPr>
          <a:xfrm>
            <a:off x="457200" y="205061"/>
            <a:ext cx="8229600" cy="1143000"/>
          </a:xfrm>
        </p:spPr>
        <p:txBody>
          <a:bodyPr>
            <a:normAutofit/>
          </a:bodyPr>
          <a:lstStyle/>
          <a:p>
            <a:r>
              <a:rPr lang="ja-JP" altLang="en-US" sz="3200" b="1" dirty="0">
                <a:solidFill>
                  <a:srgbClr val="222222"/>
                </a:solidFill>
                <a:latin typeface="+mn-ea"/>
                <a:ea typeface="+mn-ea"/>
              </a:rPr>
              <a:t>人員基準について②</a:t>
            </a:r>
            <a:endParaRPr lang="ja-JP" altLang="en-US" sz="3200" dirty="0"/>
          </a:p>
        </p:txBody>
      </p:sp>
      <p:sp>
        <p:nvSpPr>
          <p:cNvPr id="1099" name="テキスト ボックス 12"/>
          <p:cNvSpPr txBox="1"/>
          <p:nvPr/>
        </p:nvSpPr>
        <p:spPr>
          <a:xfrm>
            <a:off x="405600" y="1844824"/>
            <a:ext cx="8332800" cy="3021020"/>
          </a:xfrm>
          <a:prstGeom prst="rect">
            <a:avLst/>
          </a:prstGeom>
          <a:noFill/>
        </p:spPr>
        <p:txBody>
          <a:bodyPr wrap="square" rtlCol="0">
            <a:spAutoFit/>
          </a:bodyPr>
          <a:lstStyle/>
          <a:p>
            <a:pPr marL="285750" indent="-285750">
              <a:lnSpc>
                <a:spcPct val="250000"/>
              </a:lnSpc>
              <a:buFont typeface="Wingdings" panose="05000000000000000000" pitchFamily="2" charset="2"/>
              <a:buChar char="Ø"/>
            </a:pPr>
            <a:r>
              <a:rPr kumimoji="1" lang="ja-JP" altLang="en-US" sz="2000" b="1" dirty="0">
                <a:latin typeface="+mj-ea"/>
                <a:ea typeface="+mj-ea"/>
              </a:rPr>
              <a:t>下記の事例については、医師未配置</a:t>
            </a:r>
            <a:r>
              <a:rPr lang="ja-JP" altLang="en-US" sz="2000" b="1" dirty="0">
                <a:latin typeface="+mj-ea"/>
                <a:ea typeface="+mj-ea"/>
              </a:rPr>
              <a:t>による</a:t>
            </a:r>
            <a:r>
              <a:rPr lang="ja-JP" altLang="en-US" sz="2000" b="1" u="sng" dirty="0">
                <a:solidFill>
                  <a:srgbClr val="FF0000"/>
                </a:solidFill>
                <a:latin typeface="+mj-ea"/>
                <a:ea typeface="+mj-ea"/>
              </a:rPr>
              <a:t>人員欠如</a:t>
            </a:r>
            <a:r>
              <a:rPr lang="ja-JP" altLang="en-US" sz="2000" b="1" dirty="0">
                <a:latin typeface="+mj-ea"/>
                <a:ea typeface="+mj-ea"/>
              </a:rPr>
              <a:t>の対象</a:t>
            </a:r>
            <a:r>
              <a:rPr kumimoji="1" lang="ja-JP" altLang="en-US" sz="2000" b="1" dirty="0">
                <a:latin typeface="+mj-ea"/>
                <a:ea typeface="+mj-ea"/>
              </a:rPr>
              <a:t>とみなします</a:t>
            </a:r>
            <a:endParaRPr kumimoji="1" lang="en-US" altLang="ja-JP" sz="2000" b="1" dirty="0">
              <a:latin typeface="+mj-ea"/>
              <a:ea typeface="+mj-ea"/>
            </a:endParaRPr>
          </a:p>
          <a:p>
            <a:pPr marL="342900" indent="-342900" algn="l">
              <a:lnSpc>
                <a:spcPct val="250000"/>
              </a:lnSpc>
              <a:buFont typeface="Arial" panose="020B0604020202020204" pitchFamily="34" charset="0"/>
              <a:buChar char="•"/>
            </a:pPr>
            <a:r>
              <a:rPr kumimoji="1" lang="ja-JP" altLang="en-US" sz="2000" dirty="0">
                <a:latin typeface="+mj-ea"/>
                <a:ea typeface="+mj-ea"/>
              </a:rPr>
              <a:t>嘱託医契約はあるものの、年に数回、健康診断や予防接種のためにのみ来所し、診療等を行う</a:t>
            </a:r>
            <a:endParaRPr kumimoji="1" lang="en-US" altLang="ja-JP" sz="2000" dirty="0">
              <a:latin typeface="+mj-ea"/>
              <a:ea typeface="+mj-ea"/>
            </a:endParaRPr>
          </a:p>
          <a:p>
            <a:pPr marL="342900" indent="-342900" algn="l">
              <a:lnSpc>
                <a:spcPct val="250000"/>
              </a:lnSpc>
              <a:buFont typeface="Arial" panose="020B0604020202020204" pitchFamily="34" charset="0"/>
              <a:buChar char="•"/>
            </a:pPr>
            <a:r>
              <a:rPr kumimoji="1" lang="ja-JP" altLang="en-US" sz="2000" dirty="0">
                <a:latin typeface="+mj-ea"/>
                <a:ea typeface="+mj-ea"/>
              </a:rPr>
              <a:t>毎月の勤務実態がない</a:t>
            </a:r>
            <a:endParaRPr kumimoji="1" lang="ja-JP" altLang="en-US" sz="2000" b="1" dirty="0">
              <a:latin typeface="+mj-ea"/>
              <a:ea typeface="+mj-ea"/>
            </a:endParaRPr>
          </a:p>
        </p:txBody>
      </p:sp>
    </p:spTree>
    <p:extLst>
      <p:ext uri="{BB962C8B-B14F-4D97-AF65-F5344CB8AC3E}">
        <p14:creationId xmlns:p14="http://schemas.microsoft.com/office/powerpoint/2010/main" val="2879393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4BA101-A969-E362-A574-F72F7F1CC245}"/>
              </a:ext>
            </a:extLst>
          </p:cNvPr>
          <p:cNvSpPr>
            <a:spLocks noGrp="1"/>
          </p:cNvSpPr>
          <p:nvPr>
            <p:ph type="title"/>
          </p:nvPr>
        </p:nvSpPr>
        <p:spPr/>
        <p:txBody>
          <a:bodyPr>
            <a:normAutofit/>
          </a:bodyPr>
          <a:lstStyle/>
          <a:p>
            <a:r>
              <a:rPr kumimoji="1" lang="ja-JP" altLang="en-US" dirty="0">
                <a:latin typeface="ＭＳ Ｐゴシック" panose="020B0600070205080204" pitchFamily="50" charset="-128"/>
                <a:ea typeface="ＭＳ Ｐゴシック" panose="020B0600070205080204" pitchFamily="50" charset="-128"/>
              </a:rPr>
              <a:t>人員欠如減算</a:t>
            </a:r>
          </a:p>
        </p:txBody>
      </p:sp>
      <p:graphicFrame>
        <p:nvGraphicFramePr>
          <p:cNvPr id="6" name="表 6">
            <a:extLst>
              <a:ext uri="{FF2B5EF4-FFF2-40B4-BE49-F238E27FC236}">
                <a16:creationId xmlns:a16="http://schemas.microsoft.com/office/drawing/2014/main" id="{00F94616-BAED-F6BF-F4DF-4A0A23B455CB}"/>
              </a:ext>
            </a:extLst>
          </p:cNvPr>
          <p:cNvGraphicFramePr>
            <a:graphicFrameLocks noGrp="1"/>
          </p:cNvGraphicFramePr>
          <p:nvPr/>
        </p:nvGraphicFramePr>
        <p:xfrm>
          <a:off x="557090" y="1556792"/>
          <a:ext cx="8075240" cy="4358640"/>
        </p:xfrm>
        <a:graphic>
          <a:graphicData uri="http://schemas.openxmlformats.org/drawingml/2006/table">
            <a:tbl>
              <a:tblPr firstRow="1" bandRow="1">
                <a:tableStyleId>{5C22544A-7EE6-4342-B048-85BDC9FD1C3A}</a:tableStyleId>
              </a:tblPr>
              <a:tblGrid>
                <a:gridCol w="2983174">
                  <a:extLst>
                    <a:ext uri="{9D8B030D-6E8A-4147-A177-3AD203B41FA5}">
                      <a16:colId xmlns:a16="http://schemas.microsoft.com/office/drawing/2014/main" val="1005606113"/>
                    </a:ext>
                  </a:extLst>
                </a:gridCol>
                <a:gridCol w="5092066">
                  <a:extLst>
                    <a:ext uri="{9D8B030D-6E8A-4147-A177-3AD203B41FA5}">
                      <a16:colId xmlns:a16="http://schemas.microsoft.com/office/drawing/2014/main" val="1021281475"/>
                    </a:ext>
                  </a:extLst>
                </a:gridCol>
              </a:tblGrid>
              <a:tr h="822960">
                <a:tc>
                  <a:txBody>
                    <a:bodyPr/>
                    <a:lstStyle/>
                    <a:p>
                      <a:pPr algn="ctr"/>
                      <a:r>
                        <a:rPr kumimoji="1" lang="en-US" altLang="ja-JP" sz="2800" b="0" dirty="0">
                          <a:solidFill>
                            <a:schemeClr val="tx1"/>
                          </a:solidFill>
                        </a:rPr>
                        <a:t>7</a:t>
                      </a:r>
                      <a:r>
                        <a:rPr kumimoji="1" lang="ja-JP" altLang="en-US" sz="2800" b="0" dirty="0">
                          <a:solidFill>
                            <a:schemeClr val="tx1"/>
                          </a:solidFill>
                        </a:rPr>
                        <a:t>月</a:t>
                      </a:r>
                      <a:endParaRPr kumimoji="1" lang="en-US" altLang="ja-JP" sz="2800" b="0" dirty="0">
                        <a:solidFill>
                          <a:schemeClr val="tx1"/>
                        </a:solidFill>
                      </a:endParaRPr>
                    </a:p>
                    <a:p>
                      <a:pPr algn="ctr"/>
                      <a:r>
                        <a:rPr kumimoji="1" lang="ja-JP" altLang="en-US" sz="2000" b="0" dirty="0">
                          <a:solidFill>
                            <a:schemeClr val="tx1"/>
                          </a:solidFill>
                        </a:rPr>
                        <a:t>（減算なし）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en-US" altLang="ja-JP" sz="1600" b="0" dirty="0">
                          <a:solidFill>
                            <a:schemeClr val="tx1"/>
                          </a:solidFill>
                        </a:rPr>
                        <a:t>22</a:t>
                      </a:r>
                      <a:r>
                        <a:rPr kumimoji="1" lang="ja-JP" altLang="en-US" sz="1600" b="0" dirty="0">
                          <a:solidFill>
                            <a:schemeClr val="tx1"/>
                          </a:solidFill>
                        </a:rPr>
                        <a:t>日間の営業日のうち、</a:t>
                      </a:r>
                      <a:r>
                        <a:rPr kumimoji="1" lang="en-US" altLang="ja-JP" sz="1600" b="0" dirty="0">
                          <a:solidFill>
                            <a:schemeClr val="tx1"/>
                          </a:solidFill>
                        </a:rPr>
                        <a:t>5</a:t>
                      </a:r>
                      <a:r>
                        <a:rPr kumimoji="1" lang="ja-JP" altLang="en-US" sz="1600" b="0" dirty="0">
                          <a:solidFill>
                            <a:schemeClr val="tx1"/>
                          </a:solidFill>
                        </a:rPr>
                        <a:t>日間人員配置基準を満たさず。</a:t>
                      </a:r>
                      <a:endParaRPr kumimoji="1" lang="en-US" altLang="ja-JP" sz="1600" b="0" dirty="0">
                        <a:solidFill>
                          <a:schemeClr val="tx1"/>
                        </a:solidFill>
                      </a:endParaRPr>
                    </a:p>
                    <a:p>
                      <a:pPr algn="ctr"/>
                      <a:r>
                        <a:rPr kumimoji="1" lang="en-US" altLang="ja-JP" sz="1800" b="0" dirty="0">
                          <a:solidFill>
                            <a:schemeClr val="tx1"/>
                          </a:solidFill>
                        </a:rPr>
                        <a:t>5÷22=0.2272…</a:t>
                      </a:r>
                      <a:r>
                        <a:rPr kumimoji="1" lang="ja-JP" altLang="en-US" sz="1800" b="0" dirty="0">
                          <a:solidFill>
                            <a:schemeClr val="tx1"/>
                          </a:solidFill>
                        </a:rPr>
                        <a:t>　→</a:t>
                      </a:r>
                      <a:r>
                        <a:rPr kumimoji="1" lang="en-US" altLang="ja-JP" sz="1800" b="1" dirty="0">
                          <a:solidFill>
                            <a:srgbClr val="FF0000"/>
                          </a:solidFill>
                        </a:rPr>
                        <a:t>1</a:t>
                      </a:r>
                      <a:r>
                        <a:rPr kumimoji="1" lang="ja-JP" altLang="en-US" sz="1800" b="1" dirty="0">
                          <a:solidFill>
                            <a:srgbClr val="FF0000"/>
                          </a:solidFill>
                        </a:rPr>
                        <a:t>割超の減少</a:t>
                      </a:r>
                      <a:endParaRPr kumimoji="1" lang="en-US" altLang="ja-JP" sz="1800" b="1" dirty="0">
                        <a:solidFill>
                          <a:srgbClr val="FF0000"/>
                        </a:solidFill>
                      </a:endParaRPr>
                    </a:p>
                    <a:p>
                      <a:pPr algn="ctr"/>
                      <a:r>
                        <a:rPr kumimoji="1" lang="en-US" altLang="ja-JP" sz="1800" b="0" dirty="0">
                          <a:solidFill>
                            <a:schemeClr val="tx1"/>
                          </a:solidFill>
                        </a:rPr>
                        <a:t>8</a:t>
                      </a:r>
                      <a:r>
                        <a:rPr kumimoji="1" lang="ja-JP" altLang="en-US" sz="1800" b="0" dirty="0">
                          <a:solidFill>
                            <a:schemeClr val="tx1"/>
                          </a:solidFill>
                        </a:rPr>
                        <a:t>月から人員欠如減算適用。</a:t>
                      </a:r>
                      <a:endParaRPr kumimoji="1" lang="en-US" altLang="ja-JP"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0820775"/>
                  </a:ext>
                </a:extLst>
              </a:tr>
              <a:tr h="822960">
                <a:tc>
                  <a:txBody>
                    <a:bodyPr/>
                    <a:lstStyle/>
                    <a:p>
                      <a:pPr algn="ctr"/>
                      <a:r>
                        <a:rPr kumimoji="1" lang="en-US" altLang="ja-JP" sz="2800" b="0" dirty="0">
                          <a:solidFill>
                            <a:schemeClr val="tx1"/>
                          </a:solidFill>
                        </a:rPr>
                        <a:t>8</a:t>
                      </a:r>
                      <a:r>
                        <a:rPr kumimoji="1" lang="ja-JP" altLang="en-US" sz="2800" b="0" dirty="0">
                          <a:solidFill>
                            <a:schemeClr val="tx1"/>
                          </a:solidFill>
                        </a:rPr>
                        <a:t>月</a:t>
                      </a:r>
                      <a:endParaRPr kumimoji="1" lang="en-US" altLang="ja-JP" sz="2800" b="0" dirty="0">
                        <a:solidFill>
                          <a:schemeClr val="tx1"/>
                        </a:solidFill>
                      </a:endParaRPr>
                    </a:p>
                    <a:p>
                      <a:pPr algn="ctr"/>
                      <a:r>
                        <a:rPr kumimoji="1" lang="ja-JP" altLang="en-US" sz="2000" b="0" dirty="0">
                          <a:solidFill>
                            <a:schemeClr val="tx1"/>
                          </a:solidFill>
                        </a:rPr>
                        <a:t>（報酬</a:t>
                      </a:r>
                      <a:r>
                        <a:rPr kumimoji="1" lang="en-US" altLang="ja-JP" sz="2000" b="0" dirty="0">
                          <a:solidFill>
                            <a:schemeClr val="tx1"/>
                          </a:solidFill>
                        </a:rPr>
                        <a:t>30</a:t>
                      </a:r>
                      <a:r>
                        <a:rPr kumimoji="1" lang="ja-JP" altLang="en-US" sz="2000" b="0" dirty="0">
                          <a:solidFill>
                            <a:schemeClr val="tx1"/>
                          </a:solidFill>
                        </a:rPr>
                        <a:t>％減）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r>
                        <a:rPr kumimoji="1" lang="en-US" altLang="ja-JP" sz="1600" b="0" dirty="0">
                          <a:solidFill>
                            <a:schemeClr val="tx1"/>
                          </a:solidFill>
                        </a:rPr>
                        <a:t>16</a:t>
                      </a:r>
                      <a:r>
                        <a:rPr kumimoji="1" lang="ja-JP" altLang="en-US" sz="1600" b="0" dirty="0">
                          <a:solidFill>
                            <a:schemeClr val="tx1"/>
                          </a:solidFill>
                        </a:rPr>
                        <a:t>日間の営業日のうち</a:t>
                      </a:r>
                      <a:r>
                        <a:rPr kumimoji="1" lang="en-US" altLang="ja-JP" sz="1600" b="0" dirty="0">
                          <a:solidFill>
                            <a:schemeClr val="tx1"/>
                          </a:solidFill>
                        </a:rPr>
                        <a:t>3</a:t>
                      </a:r>
                      <a:r>
                        <a:rPr kumimoji="1" lang="ja-JP" altLang="en-US" sz="1600" b="0" dirty="0">
                          <a:solidFill>
                            <a:schemeClr val="tx1"/>
                          </a:solidFill>
                        </a:rPr>
                        <a:t>日間、人員配置基準を満たさず。</a:t>
                      </a:r>
                      <a:endParaRPr kumimoji="1" lang="en-US" altLang="ja-JP" sz="1600" b="0" dirty="0">
                        <a:solidFill>
                          <a:schemeClr val="tx1"/>
                        </a:solidFill>
                      </a:endParaRPr>
                    </a:p>
                    <a:p>
                      <a:pPr algn="ctr"/>
                      <a:r>
                        <a:rPr kumimoji="1" lang="ja-JP" altLang="en-US" sz="1800" b="0" dirty="0">
                          <a:solidFill>
                            <a:schemeClr val="tx1"/>
                          </a:solidFill>
                        </a:rPr>
                        <a:t>→人員基準を満たすに至っておらず、</a:t>
                      </a:r>
                      <a:endParaRPr kumimoji="1" lang="en-US" altLang="ja-JP" sz="1800" b="0" dirty="0">
                        <a:solidFill>
                          <a:schemeClr val="tx1"/>
                        </a:solidFill>
                      </a:endParaRPr>
                    </a:p>
                    <a:p>
                      <a:pPr algn="ctr"/>
                      <a:r>
                        <a:rPr kumimoji="1" lang="en-US" altLang="ja-JP" sz="1800" b="0" dirty="0">
                          <a:solidFill>
                            <a:schemeClr val="tx1"/>
                          </a:solidFill>
                        </a:rPr>
                        <a:t>9</a:t>
                      </a:r>
                      <a:r>
                        <a:rPr kumimoji="1" lang="ja-JP" altLang="en-US" sz="1800" b="0" dirty="0">
                          <a:solidFill>
                            <a:schemeClr val="tx1"/>
                          </a:solidFill>
                        </a:rPr>
                        <a:t>月は人員欠如減算継続。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781223"/>
                  </a:ext>
                </a:extLst>
              </a:tr>
              <a:tr h="822960">
                <a:tc>
                  <a:txBody>
                    <a:bodyPr/>
                    <a:lstStyle/>
                    <a:p>
                      <a:pPr algn="ctr"/>
                      <a:r>
                        <a:rPr kumimoji="1" lang="en-US" altLang="ja-JP" sz="2800" b="0" dirty="0">
                          <a:solidFill>
                            <a:schemeClr val="tx1"/>
                          </a:solidFill>
                        </a:rPr>
                        <a:t>9</a:t>
                      </a:r>
                      <a:r>
                        <a:rPr kumimoji="1" lang="ja-JP" altLang="en-US" sz="2800" b="0" dirty="0">
                          <a:solidFill>
                            <a:schemeClr val="tx1"/>
                          </a:solidFill>
                        </a:rPr>
                        <a:t>月</a:t>
                      </a:r>
                      <a:endParaRPr kumimoji="1" lang="en-US" altLang="ja-JP" sz="2800" b="0" dirty="0">
                        <a:solidFill>
                          <a:schemeClr val="tx1"/>
                        </a:solidFill>
                      </a:endParaRPr>
                    </a:p>
                    <a:p>
                      <a:pPr algn="ctr"/>
                      <a:r>
                        <a:rPr kumimoji="1" lang="ja-JP" altLang="en-US" sz="2000" b="0" dirty="0">
                          <a:solidFill>
                            <a:schemeClr val="tx1"/>
                          </a:solidFill>
                        </a:rPr>
                        <a:t>（報酬</a:t>
                      </a:r>
                      <a:r>
                        <a:rPr kumimoji="1" lang="en-US" altLang="ja-JP" sz="2000" b="0" dirty="0">
                          <a:solidFill>
                            <a:schemeClr val="tx1"/>
                          </a:solidFill>
                        </a:rPr>
                        <a:t>30</a:t>
                      </a:r>
                      <a:r>
                        <a:rPr kumimoji="1" lang="ja-JP" altLang="en-US" sz="2000" b="0" dirty="0">
                          <a:solidFill>
                            <a:schemeClr val="tx1"/>
                          </a:solidFill>
                        </a:rPr>
                        <a:t>％減）</a:t>
                      </a:r>
                      <a:endParaRPr kumimoji="1" lang="en-US" altLang="ja-JP"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r>
                        <a:rPr kumimoji="1" lang="en-US" altLang="ja-JP" sz="1600" b="0" dirty="0">
                          <a:solidFill>
                            <a:schemeClr val="tx1"/>
                          </a:solidFill>
                        </a:rPr>
                        <a:t>20</a:t>
                      </a:r>
                      <a:r>
                        <a:rPr kumimoji="1" lang="ja-JP" altLang="en-US" sz="1600" b="0" dirty="0">
                          <a:solidFill>
                            <a:schemeClr val="tx1"/>
                          </a:solidFill>
                        </a:rPr>
                        <a:t>日間の営業日のうち</a:t>
                      </a:r>
                      <a:r>
                        <a:rPr kumimoji="1" lang="en-US" altLang="ja-JP" sz="1600" b="0" dirty="0">
                          <a:solidFill>
                            <a:schemeClr val="tx1"/>
                          </a:solidFill>
                        </a:rPr>
                        <a:t>1</a:t>
                      </a:r>
                      <a:r>
                        <a:rPr kumimoji="1" lang="ja-JP" altLang="en-US" sz="1600" b="0" dirty="0">
                          <a:solidFill>
                            <a:schemeClr val="tx1"/>
                          </a:solidFill>
                        </a:rPr>
                        <a:t>日間、人員配置基準を満たさず。</a:t>
                      </a:r>
                      <a:endParaRPr kumimoji="1" lang="en-US" altLang="ja-JP" sz="1600" b="0" dirty="0">
                        <a:solidFill>
                          <a:schemeClr val="tx1"/>
                        </a:solidFill>
                      </a:endParaRPr>
                    </a:p>
                    <a:p>
                      <a:pPr algn="ctr"/>
                      <a:r>
                        <a:rPr kumimoji="1" lang="ja-JP" altLang="en-US" sz="1800" b="0" dirty="0">
                          <a:solidFill>
                            <a:schemeClr val="tx1"/>
                          </a:solidFill>
                        </a:rPr>
                        <a:t>→人員基準を満たすに至っておらず、</a:t>
                      </a:r>
                    </a:p>
                    <a:p>
                      <a:pPr algn="ctr"/>
                      <a:r>
                        <a:rPr kumimoji="1" lang="en-US" altLang="ja-JP" sz="1800" b="0" dirty="0">
                          <a:solidFill>
                            <a:schemeClr val="tx1"/>
                          </a:solidFill>
                        </a:rPr>
                        <a:t>10</a:t>
                      </a:r>
                      <a:r>
                        <a:rPr kumimoji="1" lang="ja-JP" altLang="en-US" sz="1800" b="0" dirty="0">
                          <a:solidFill>
                            <a:schemeClr val="tx1"/>
                          </a:solidFill>
                        </a:rPr>
                        <a:t>月は人員欠如減算継続。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5072504"/>
                  </a:ext>
                </a:extLst>
              </a:tr>
              <a:tr h="822960">
                <a:tc>
                  <a:txBody>
                    <a:bodyPr/>
                    <a:lstStyle/>
                    <a:p>
                      <a:pPr algn="ctr"/>
                      <a:r>
                        <a:rPr kumimoji="1" lang="en-US" altLang="ja-JP" sz="2800" b="0" dirty="0">
                          <a:solidFill>
                            <a:schemeClr val="tx1"/>
                          </a:solidFill>
                        </a:rPr>
                        <a:t>10</a:t>
                      </a:r>
                      <a:r>
                        <a:rPr kumimoji="1" lang="ja-JP" altLang="en-US" sz="2800" b="0" dirty="0">
                          <a:solidFill>
                            <a:schemeClr val="tx1"/>
                          </a:solidFill>
                        </a:rPr>
                        <a:t>月</a:t>
                      </a:r>
                      <a:endParaRPr kumimoji="1" lang="en-US" altLang="ja-JP" sz="2800" b="0" dirty="0">
                        <a:solidFill>
                          <a:schemeClr val="tx1"/>
                        </a:solidFill>
                      </a:endParaRPr>
                    </a:p>
                    <a:p>
                      <a:pPr algn="ctr"/>
                      <a:r>
                        <a:rPr kumimoji="1" lang="ja-JP" altLang="en-US" sz="2000" b="0" dirty="0">
                          <a:solidFill>
                            <a:schemeClr val="tx1"/>
                          </a:solidFill>
                        </a:rPr>
                        <a:t>（報酬</a:t>
                      </a:r>
                      <a:r>
                        <a:rPr kumimoji="1" lang="en-US" altLang="ja-JP" sz="2000" b="0" dirty="0">
                          <a:solidFill>
                            <a:schemeClr val="tx1"/>
                          </a:solidFill>
                        </a:rPr>
                        <a:t>50</a:t>
                      </a:r>
                      <a:r>
                        <a:rPr kumimoji="1" lang="ja-JP" altLang="en-US" sz="2000" b="0" dirty="0">
                          <a:solidFill>
                            <a:schemeClr val="tx1"/>
                          </a:solidFill>
                        </a:rPr>
                        <a:t>％減）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r>
                        <a:rPr kumimoji="1" lang="en-US" altLang="ja-JP" sz="1600" b="0" dirty="0">
                          <a:solidFill>
                            <a:schemeClr val="tx1"/>
                          </a:solidFill>
                        </a:rPr>
                        <a:t>22</a:t>
                      </a:r>
                      <a:r>
                        <a:rPr kumimoji="1" lang="ja-JP" altLang="en-US" sz="1600" b="0" dirty="0">
                          <a:solidFill>
                            <a:schemeClr val="tx1"/>
                          </a:solidFill>
                        </a:rPr>
                        <a:t>日間の営業日のうち、全日で人員配置基準を満たした。</a:t>
                      </a:r>
                      <a:endParaRPr kumimoji="1" lang="en-US" altLang="ja-JP" sz="1600" b="0" dirty="0">
                        <a:solidFill>
                          <a:schemeClr val="tx1"/>
                        </a:solidFill>
                      </a:endParaRPr>
                    </a:p>
                    <a:p>
                      <a:pPr algn="ctr"/>
                      <a:r>
                        <a:rPr kumimoji="1" lang="ja-JP" altLang="en-US" sz="1800" b="0" dirty="0">
                          <a:solidFill>
                            <a:schemeClr val="tx1"/>
                          </a:solidFill>
                        </a:rPr>
                        <a:t>→人員基準を満たすに至っており、</a:t>
                      </a:r>
                    </a:p>
                    <a:p>
                      <a:pPr algn="ctr"/>
                      <a:r>
                        <a:rPr kumimoji="1" lang="en-US" altLang="ja-JP" sz="1800" b="0" dirty="0">
                          <a:solidFill>
                            <a:schemeClr val="tx1"/>
                          </a:solidFill>
                        </a:rPr>
                        <a:t>11</a:t>
                      </a:r>
                      <a:r>
                        <a:rPr kumimoji="1" lang="ja-JP" altLang="en-US" sz="1800" b="0" dirty="0">
                          <a:solidFill>
                            <a:schemeClr val="tx1"/>
                          </a:solidFill>
                        </a:rPr>
                        <a:t>月は人員欠如減算適用せず。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9574634"/>
                  </a:ext>
                </a:extLst>
              </a:tr>
              <a:tr h="822960">
                <a:tc>
                  <a:txBody>
                    <a:bodyPr/>
                    <a:lstStyle/>
                    <a:p>
                      <a:pPr algn="ctr"/>
                      <a:r>
                        <a:rPr kumimoji="1" lang="en-US" altLang="ja-JP" sz="2800" dirty="0">
                          <a:solidFill>
                            <a:schemeClr val="tx1"/>
                          </a:solidFill>
                        </a:rPr>
                        <a:t>11</a:t>
                      </a:r>
                      <a:r>
                        <a:rPr kumimoji="1" lang="ja-JP" altLang="en-US" sz="2800" dirty="0">
                          <a:solidFill>
                            <a:schemeClr val="tx1"/>
                          </a:solidFill>
                        </a:rPr>
                        <a:t>月</a:t>
                      </a:r>
                      <a:endParaRPr kumimoji="1" lang="en-US" altLang="ja-JP" sz="2800" dirty="0">
                        <a:solidFill>
                          <a:schemeClr val="tx1"/>
                        </a:solidFill>
                      </a:endParaRPr>
                    </a:p>
                    <a:p>
                      <a:pPr algn="ctr"/>
                      <a:r>
                        <a:rPr kumimoji="1" lang="ja-JP" altLang="en-US" sz="2000" dirty="0">
                          <a:solidFill>
                            <a:schemeClr val="tx1"/>
                          </a:solidFill>
                        </a:rPr>
                        <a:t>（減算なし）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rPr>
                        <a:t>19</a:t>
                      </a:r>
                      <a:r>
                        <a:rPr kumimoji="1" lang="ja-JP" altLang="en-US" sz="1600" b="0" dirty="0">
                          <a:solidFill>
                            <a:schemeClr val="tx1"/>
                          </a:solidFill>
                        </a:rPr>
                        <a:t>日間の営業日のうち、全日で人員配置基準を満たした。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88733043"/>
                  </a:ext>
                </a:extLst>
              </a:tr>
            </a:tbl>
          </a:graphicData>
        </a:graphic>
      </p:graphicFrame>
    </p:spTree>
    <p:extLst>
      <p:ext uri="{BB962C8B-B14F-4D97-AF65-F5344CB8AC3E}">
        <p14:creationId xmlns:p14="http://schemas.microsoft.com/office/powerpoint/2010/main" val="39465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4BA101-A969-E362-A574-F72F7F1CC245}"/>
              </a:ext>
            </a:extLst>
          </p:cNvPr>
          <p:cNvSpPr>
            <a:spLocks noGrp="1"/>
          </p:cNvSpPr>
          <p:nvPr>
            <p:ph type="title"/>
          </p:nvPr>
        </p:nvSpPr>
        <p:spPr/>
        <p:txBody>
          <a:bodyPr>
            <a:normAutofit/>
          </a:bodyPr>
          <a:lstStyle/>
          <a:p>
            <a:r>
              <a:rPr lang="ja-JP" altLang="en-US" dirty="0">
                <a:latin typeface="ＭＳ Ｐゴシック" panose="020B0600070205080204" pitchFamily="50" charset="-128"/>
                <a:ea typeface="ＭＳ Ｐゴシック" panose="020B0600070205080204" pitchFamily="50" charset="-128"/>
              </a:rPr>
              <a:t>人員</a:t>
            </a:r>
            <a:r>
              <a:rPr kumimoji="1" lang="ja-JP" altLang="en-US" dirty="0">
                <a:latin typeface="ＭＳ Ｐゴシック" panose="020B0600070205080204" pitchFamily="50" charset="-128"/>
                <a:ea typeface="ＭＳ Ｐゴシック" panose="020B0600070205080204" pitchFamily="50" charset="-128"/>
              </a:rPr>
              <a:t>欠如減算</a:t>
            </a:r>
          </a:p>
        </p:txBody>
      </p:sp>
      <p:sp>
        <p:nvSpPr>
          <p:cNvPr id="3" name="テキスト ボックス 2">
            <a:extLst>
              <a:ext uri="{FF2B5EF4-FFF2-40B4-BE49-F238E27FC236}">
                <a16:creationId xmlns:a16="http://schemas.microsoft.com/office/drawing/2014/main" id="{BA8C3C3F-AF7E-EBF1-E089-F378170AF43F}"/>
              </a:ext>
            </a:extLst>
          </p:cNvPr>
          <p:cNvSpPr txBox="1"/>
          <p:nvPr/>
        </p:nvSpPr>
        <p:spPr>
          <a:xfrm>
            <a:off x="611560" y="1340768"/>
            <a:ext cx="8075240" cy="2308324"/>
          </a:xfrm>
          <a:prstGeom prst="rect">
            <a:avLst/>
          </a:prstGeom>
          <a:noFill/>
        </p:spPr>
        <p:txBody>
          <a:bodyPr wrap="square" rtlCol="0">
            <a:spAutoFit/>
          </a:bodyPr>
          <a:lstStyle/>
          <a:p>
            <a:r>
              <a:rPr kumimoji="1" lang="ja-JP" altLang="en-US" sz="2400" dirty="0"/>
              <a:t>　基準上配置すべき保育士や児童指導員などの</a:t>
            </a:r>
            <a:r>
              <a:rPr lang="ja-JP" altLang="en-US" sz="2400" dirty="0"/>
              <a:t>有資格者</a:t>
            </a:r>
            <a:r>
              <a:rPr kumimoji="1" lang="ja-JP" altLang="en-US" sz="2400" dirty="0"/>
              <a:t>（児童発達支援管理責任者</a:t>
            </a:r>
            <a:r>
              <a:rPr lang="ja-JP" altLang="en-US" sz="2400" dirty="0"/>
              <a:t>を除く</a:t>
            </a:r>
            <a:r>
              <a:rPr kumimoji="1" lang="ja-JP" altLang="en-US" sz="2400" dirty="0"/>
              <a:t>）</a:t>
            </a:r>
            <a:r>
              <a:rPr lang="ja-JP" altLang="en-US" sz="2400" dirty="0"/>
              <a:t>について、</a:t>
            </a:r>
            <a:r>
              <a:rPr kumimoji="1" lang="ja-JP" altLang="en-US" sz="2400" dirty="0"/>
              <a:t>基準上必要とされる員数を次の割合で下回った</a:t>
            </a:r>
            <a:r>
              <a:rPr kumimoji="1" lang="ja-JP" altLang="en-US" sz="2400"/>
              <a:t>場合、</a:t>
            </a:r>
            <a:r>
              <a:rPr lang="ja-JP" altLang="en-US" sz="2400"/>
              <a:t>利用者</a:t>
            </a:r>
            <a:r>
              <a:rPr kumimoji="1" lang="ja-JP" altLang="en-US" sz="2400"/>
              <a:t>全員</a:t>
            </a:r>
            <a:r>
              <a:rPr kumimoji="1" lang="ja-JP" altLang="en-US" sz="2400" dirty="0"/>
              <a:t>に減算が適用されます。人員配置基準を満たさなかった月は、</a:t>
            </a:r>
            <a:r>
              <a:rPr kumimoji="1" lang="ja-JP" altLang="en-US" sz="2400" dirty="0">
                <a:solidFill>
                  <a:srgbClr val="FF0000"/>
                </a:solidFill>
              </a:rPr>
              <a:t>児童指導員等加配加算など、従業者の員数の充足を前提とする加算</a:t>
            </a:r>
            <a:r>
              <a:rPr lang="ja-JP" altLang="en-US" sz="2400" dirty="0">
                <a:solidFill>
                  <a:srgbClr val="FF0000"/>
                </a:solidFill>
              </a:rPr>
              <a:t>は</a:t>
            </a:r>
            <a:r>
              <a:rPr kumimoji="1" lang="ja-JP" altLang="en-US" sz="2400" dirty="0">
                <a:solidFill>
                  <a:srgbClr val="FF0000"/>
                </a:solidFill>
              </a:rPr>
              <a:t>算定できません。</a:t>
            </a:r>
          </a:p>
        </p:txBody>
      </p:sp>
      <p:graphicFrame>
        <p:nvGraphicFramePr>
          <p:cNvPr id="6" name="表 6">
            <a:extLst>
              <a:ext uri="{FF2B5EF4-FFF2-40B4-BE49-F238E27FC236}">
                <a16:creationId xmlns:a16="http://schemas.microsoft.com/office/drawing/2014/main" id="{00F94616-BAED-F6BF-F4DF-4A0A23B455CB}"/>
              </a:ext>
            </a:extLst>
          </p:cNvPr>
          <p:cNvGraphicFramePr>
            <a:graphicFrameLocks noGrp="1"/>
          </p:cNvGraphicFramePr>
          <p:nvPr/>
        </p:nvGraphicFramePr>
        <p:xfrm>
          <a:off x="1432992" y="3674740"/>
          <a:ext cx="6432376" cy="2307704"/>
        </p:xfrm>
        <a:graphic>
          <a:graphicData uri="http://schemas.openxmlformats.org/drawingml/2006/table">
            <a:tbl>
              <a:tblPr firstRow="1" bandRow="1">
                <a:tableStyleId>{5C22544A-7EE6-4342-B048-85BDC9FD1C3A}</a:tableStyleId>
              </a:tblPr>
              <a:tblGrid>
                <a:gridCol w="2376264">
                  <a:extLst>
                    <a:ext uri="{9D8B030D-6E8A-4147-A177-3AD203B41FA5}">
                      <a16:colId xmlns:a16="http://schemas.microsoft.com/office/drawing/2014/main" val="1005606113"/>
                    </a:ext>
                  </a:extLst>
                </a:gridCol>
                <a:gridCol w="4056112">
                  <a:extLst>
                    <a:ext uri="{9D8B030D-6E8A-4147-A177-3AD203B41FA5}">
                      <a16:colId xmlns:a16="http://schemas.microsoft.com/office/drawing/2014/main" val="1021281475"/>
                    </a:ext>
                  </a:extLst>
                </a:gridCol>
              </a:tblGrid>
              <a:tr h="936104">
                <a:tc>
                  <a:txBody>
                    <a:bodyPr/>
                    <a:lstStyle/>
                    <a:p>
                      <a:pPr algn="ctr"/>
                      <a:r>
                        <a:rPr kumimoji="1" lang="en-US" altLang="ja-JP" sz="2400" b="0" dirty="0">
                          <a:solidFill>
                            <a:schemeClr val="tx1"/>
                          </a:solidFill>
                        </a:rPr>
                        <a:t>1</a:t>
                      </a:r>
                      <a:r>
                        <a:rPr kumimoji="1" lang="ja-JP" altLang="en-US" sz="2400" b="0" dirty="0">
                          <a:solidFill>
                            <a:schemeClr val="tx1"/>
                          </a:solidFill>
                        </a:rPr>
                        <a:t>割を超える日で不足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sz="2400" b="1" dirty="0">
                          <a:solidFill>
                            <a:srgbClr val="FF0000"/>
                          </a:solidFill>
                        </a:rPr>
                        <a:t>翌月</a:t>
                      </a:r>
                      <a:r>
                        <a:rPr kumimoji="1" lang="ja-JP" altLang="en-US" sz="2400" b="0" dirty="0">
                          <a:solidFill>
                            <a:schemeClr val="tx1"/>
                          </a:solidFill>
                        </a:rPr>
                        <a:t>から人員欠如が解消</a:t>
                      </a:r>
                      <a:endParaRPr kumimoji="1" lang="en-US" altLang="ja-JP" sz="2400" b="0" dirty="0">
                        <a:solidFill>
                          <a:schemeClr val="tx1"/>
                        </a:solidFill>
                      </a:endParaRPr>
                    </a:p>
                    <a:p>
                      <a:pPr algn="ctr"/>
                      <a:r>
                        <a:rPr kumimoji="1" lang="ja-JP" altLang="en-US" sz="2400" b="0" dirty="0">
                          <a:solidFill>
                            <a:schemeClr val="tx1"/>
                          </a:solidFill>
                        </a:rPr>
                        <a:t>されるに至った月まで減算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0820775"/>
                  </a:ext>
                </a:extLst>
              </a:tr>
              <a:tr h="936104">
                <a:tc>
                  <a:txBody>
                    <a:bodyPr/>
                    <a:lstStyle/>
                    <a:p>
                      <a:pPr algn="ctr"/>
                      <a:r>
                        <a:rPr kumimoji="1" lang="en-US" altLang="ja-JP" sz="2400" dirty="0">
                          <a:solidFill>
                            <a:schemeClr val="tx1"/>
                          </a:solidFill>
                        </a:rPr>
                        <a:t>1</a:t>
                      </a:r>
                      <a:r>
                        <a:rPr kumimoji="1" lang="ja-JP" altLang="en-US" sz="2400" dirty="0">
                          <a:solidFill>
                            <a:schemeClr val="tx1"/>
                          </a:solidFill>
                        </a:rPr>
                        <a:t>割以内の日で不足</a:t>
                      </a:r>
                      <a:endParaRPr kumimoji="1" lang="en-US" altLang="ja-JP"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dirty="0">
                          <a:solidFill>
                            <a:srgbClr val="FF0000"/>
                          </a:solidFill>
                        </a:rPr>
                        <a:t>翌々月</a:t>
                      </a:r>
                      <a:r>
                        <a:rPr kumimoji="1" lang="ja-JP" altLang="en-US" sz="2400" dirty="0">
                          <a:solidFill>
                            <a:schemeClr val="tx1"/>
                          </a:solidFill>
                        </a:rPr>
                        <a:t>から人員欠如が解消</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tx1"/>
                          </a:solidFill>
                        </a:rPr>
                        <a:t>されるに至った月まで減算</a:t>
                      </a:r>
                      <a:endParaRPr kumimoji="1" lang="en-US" altLang="ja-JP" sz="2400"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rPr>
                        <a:t>（ただし、翌月の末日において人員基準を満たすに至っている場合を除く）</a:t>
                      </a:r>
                      <a:endParaRPr kumimoji="1" lang="ja-JP" alt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88733043"/>
                  </a:ext>
                </a:extLst>
              </a:tr>
            </a:tbl>
          </a:graphicData>
        </a:graphic>
      </p:graphicFrame>
    </p:spTree>
    <p:extLst>
      <p:ext uri="{BB962C8B-B14F-4D97-AF65-F5344CB8AC3E}">
        <p14:creationId xmlns:p14="http://schemas.microsoft.com/office/powerpoint/2010/main" val="303281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6536"/>
            <a:ext cx="8229600" cy="1143000"/>
          </a:xfrm>
        </p:spPr>
        <p:txBody>
          <a:bodyPr/>
          <a:lstStyle/>
          <a:p>
            <a:r>
              <a:rPr kumimoji="1" lang="ja-JP" altLang="en-US" dirty="0"/>
              <a:t>常勤換算の考え方</a:t>
            </a:r>
          </a:p>
        </p:txBody>
      </p:sp>
      <p:sp>
        <p:nvSpPr>
          <p:cNvPr id="4" name="テキスト ボックス 3">
            <a:extLst>
              <a:ext uri="{FF2B5EF4-FFF2-40B4-BE49-F238E27FC236}">
                <a16:creationId xmlns:a16="http://schemas.microsoft.com/office/drawing/2014/main" id="{F28B5B83-FB91-970E-2997-D34B44DBC628}"/>
              </a:ext>
            </a:extLst>
          </p:cNvPr>
          <p:cNvSpPr txBox="1"/>
          <p:nvPr/>
        </p:nvSpPr>
        <p:spPr>
          <a:xfrm>
            <a:off x="173512" y="3887038"/>
            <a:ext cx="9217024" cy="2369880"/>
          </a:xfrm>
          <a:prstGeom prst="rect">
            <a:avLst/>
          </a:prstGeom>
          <a:noFill/>
        </p:spPr>
        <p:txBody>
          <a:bodyPr wrap="square" rtlCol="0">
            <a:spAutoFit/>
          </a:bodyPr>
          <a:lstStyle/>
          <a:p>
            <a:r>
              <a:rPr kumimoji="1" lang="en-US" altLang="ja-JP" sz="2400" dirty="0"/>
              <a:t>【</a:t>
            </a:r>
            <a:r>
              <a:rPr kumimoji="1" lang="ja-JP" altLang="en-US" sz="2400" dirty="0"/>
              <a:t>例</a:t>
            </a:r>
            <a:r>
              <a:rPr kumimoji="1" lang="en-US" altLang="ja-JP" sz="2400" dirty="0"/>
              <a:t>】</a:t>
            </a:r>
          </a:p>
          <a:p>
            <a:r>
              <a:rPr kumimoji="1" lang="ja-JP" altLang="en-US" sz="2400" dirty="0"/>
              <a:t>常勤の従業者が勤務すべき時間数＝週</a:t>
            </a:r>
            <a:r>
              <a:rPr lang="en-US" altLang="ja-JP" sz="2400" dirty="0"/>
              <a:t>40</a:t>
            </a:r>
            <a:r>
              <a:rPr kumimoji="1" lang="ja-JP" altLang="en-US" sz="2400" dirty="0"/>
              <a:t>時間の事業所において、</a:t>
            </a:r>
          </a:p>
          <a:p>
            <a:r>
              <a:rPr kumimoji="1" lang="ja-JP" altLang="en-US" sz="2400" dirty="0"/>
              <a:t>→ ① 週</a:t>
            </a:r>
            <a:r>
              <a:rPr lang="en-US" altLang="ja-JP" sz="2400" dirty="0"/>
              <a:t>40</a:t>
            </a:r>
            <a:r>
              <a:rPr kumimoji="1" lang="ja-JP" altLang="en-US" sz="2400" dirty="0"/>
              <a:t>時間勤務</a:t>
            </a:r>
            <a:r>
              <a:rPr kumimoji="1" lang="en-US" altLang="ja-JP" sz="2400" dirty="0"/>
              <a:t>1</a:t>
            </a:r>
            <a:r>
              <a:rPr kumimoji="1" lang="ja-JP" altLang="en-US" sz="2400" dirty="0"/>
              <a:t>人のみの場合 ＝ </a:t>
            </a:r>
            <a:r>
              <a:rPr lang="en-US" altLang="ja-JP" sz="2400" dirty="0"/>
              <a:t>40H</a:t>
            </a:r>
            <a:r>
              <a:rPr kumimoji="1" lang="en-US" altLang="ja-JP" sz="2400" dirty="0"/>
              <a:t>/</a:t>
            </a:r>
            <a:r>
              <a:rPr lang="en-US" altLang="ja-JP" sz="2400" dirty="0"/>
              <a:t>40H</a:t>
            </a:r>
            <a:r>
              <a:rPr lang="ja-JP" altLang="en-US" sz="2400" dirty="0"/>
              <a:t> </a:t>
            </a:r>
            <a:r>
              <a:rPr kumimoji="1" lang="ja-JP" altLang="en-US" sz="2400" dirty="0"/>
              <a:t>＝ </a:t>
            </a:r>
            <a:r>
              <a:rPr kumimoji="1" lang="ja-JP" altLang="en-US" sz="2800" b="1" dirty="0">
                <a:solidFill>
                  <a:srgbClr val="FF0000"/>
                </a:solidFill>
              </a:rPr>
              <a:t>常勤換算 </a:t>
            </a:r>
            <a:r>
              <a:rPr kumimoji="1" lang="en-US" altLang="ja-JP" sz="2800" b="1" dirty="0">
                <a:solidFill>
                  <a:srgbClr val="FF0000"/>
                </a:solidFill>
              </a:rPr>
              <a:t>1</a:t>
            </a:r>
            <a:endParaRPr kumimoji="1" lang="ja-JP" altLang="en-US" sz="2800" b="1" dirty="0">
              <a:solidFill>
                <a:srgbClr val="FF0000"/>
              </a:solidFill>
            </a:endParaRPr>
          </a:p>
          <a:p>
            <a:r>
              <a:rPr kumimoji="1" lang="ja-JP" altLang="en-US" sz="2400" dirty="0"/>
              <a:t>→ ② 週</a:t>
            </a:r>
            <a:r>
              <a:rPr lang="en-US" altLang="ja-JP" sz="2400" dirty="0"/>
              <a:t>40</a:t>
            </a:r>
            <a:r>
              <a:rPr kumimoji="1" lang="ja-JP" altLang="en-US" sz="2400" dirty="0"/>
              <a:t>時間勤務</a:t>
            </a:r>
            <a:r>
              <a:rPr kumimoji="1" lang="en-US" altLang="ja-JP" sz="2400" dirty="0"/>
              <a:t>1</a:t>
            </a:r>
            <a:r>
              <a:rPr kumimoji="1" lang="ja-JP" altLang="en-US" sz="2400" dirty="0"/>
              <a:t>人＋週</a:t>
            </a:r>
            <a:r>
              <a:rPr lang="en-US" altLang="ja-JP" sz="2400" dirty="0"/>
              <a:t>30</a:t>
            </a:r>
            <a:r>
              <a:rPr kumimoji="1" lang="ja-JP" altLang="en-US" sz="2400" dirty="0"/>
              <a:t>時間勤務</a:t>
            </a:r>
            <a:r>
              <a:rPr kumimoji="1" lang="en-US" altLang="ja-JP" sz="2400" dirty="0"/>
              <a:t>1</a:t>
            </a:r>
            <a:r>
              <a:rPr kumimoji="1" lang="ja-JP" altLang="en-US" sz="2400" dirty="0"/>
              <a:t>人（計</a:t>
            </a:r>
            <a:r>
              <a:rPr kumimoji="1" lang="en-US" altLang="ja-JP" sz="2400" dirty="0"/>
              <a:t>2</a:t>
            </a:r>
            <a:r>
              <a:rPr kumimoji="1" lang="ja-JP" altLang="en-US" sz="2400" dirty="0"/>
              <a:t>人）の事業所の場合</a:t>
            </a:r>
          </a:p>
          <a:p>
            <a:r>
              <a:rPr kumimoji="1" lang="ja-JP" altLang="en-US" sz="2400" dirty="0"/>
              <a:t>　　＝（</a:t>
            </a:r>
            <a:r>
              <a:rPr lang="en-US" altLang="ja-JP" sz="2400" dirty="0"/>
              <a:t>40H</a:t>
            </a:r>
            <a:r>
              <a:rPr kumimoji="1" lang="ja-JP" altLang="en-US" sz="2400" dirty="0"/>
              <a:t>＋</a:t>
            </a:r>
            <a:r>
              <a:rPr lang="en-US" altLang="ja-JP" sz="2400" dirty="0"/>
              <a:t>30H</a:t>
            </a:r>
            <a:r>
              <a:rPr kumimoji="1" lang="ja-JP" altLang="en-US" sz="2400" dirty="0"/>
              <a:t>）</a:t>
            </a:r>
            <a:r>
              <a:rPr kumimoji="1" lang="en-US" altLang="ja-JP" sz="2400" dirty="0"/>
              <a:t>/</a:t>
            </a:r>
            <a:r>
              <a:rPr lang="en-US" altLang="ja-JP" sz="2400" dirty="0"/>
              <a:t>40</a:t>
            </a:r>
            <a:r>
              <a:rPr kumimoji="1" lang="en-US" altLang="ja-JP" sz="2400" dirty="0"/>
              <a:t>H</a:t>
            </a:r>
            <a:r>
              <a:rPr kumimoji="1" lang="ja-JP" altLang="en-US" sz="2400" dirty="0"/>
              <a:t>＝ </a:t>
            </a:r>
            <a:r>
              <a:rPr lang="en-US" altLang="ja-JP" sz="2400" dirty="0"/>
              <a:t>1.</a:t>
            </a:r>
            <a:r>
              <a:rPr kumimoji="1" lang="en-US" altLang="ja-JP" sz="2400" dirty="0"/>
              <a:t>75</a:t>
            </a:r>
            <a:r>
              <a:rPr kumimoji="1" lang="ja-JP" altLang="en-US" sz="2400" dirty="0"/>
              <a:t> → </a:t>
            </a:r>
            <a:r>
              <a:rPr kumimoji="1" lang="ja-JP" altLang="en-US" sz="2800" b="1" dirty="0">
                <a:solidFill>
                  <a:srgbClr val="FF0000"/>
                </a:solidFill>
              </a:rPr>
              <a:t>常勤換算は</a:t>
            </a:r>
            <a:r>
              <a:rPr kumimoji="1" lang="en-US" altLang="ja-JP" sz="2800" b="1" dirty="0">
                <a:solidFill>
                  <a:srgbClr val="FF0000"/>
                </a:solidFill>
              </a:rPr>
              <a:t>1.7</a:t>
            </a:r>
            <a:endParaRPr lang="en-US" altLang="ja-JP" sz="2400" b="1" dirty="0">
              <a:solidFill>
                <a:srgbClr val="FF0000"/>
              </a:solidFill>
            </a:endParaRPr>
          </a:p>
          <a:p>
            <a:r>
              <a:rPr kumimoji="1" lang="ja-JP" altLang="en-US" sz="2000" b="1" dirty="0">
                <a:solidFill>
                  <a:srgbClr val="FF0000"/>
                </a:solidFill>
              </a:rPr>
              <a:t>　　　　　　　　　　　　　　　　　　　　　　　　　</a:t>
            </a:r>
            <a:r>
              <a:rPr kumimoji="1" lang="ja-JP" altLang="en-US" dirty="0"/>
              <a:t>（少数点第</a:t>
            </a:r>
            <a:r>
              <a:rPr kumimoji="1" lang="en-US" altLang="ja-JP" dirty="0"/>
              <a:t>2</a:t>
            </a:r>
            <a:r>
              <a:rPr kumimoji="1" lang="ja-JP" altLang="en-US" dirty="0"/>
              <a:t>位以下切り捨て）</a:t>
            </a:r>
          </a:p>
        </p:txBody>
      </p:sp>
      <p:sp>
        <p:nvSpPr>
          <p:cNvPr id="6" name="正方形/長方形 5">
            <a:extLst>
              <a:ext uri="{FF2B5EF4-FFF2-40B4-BE49-F238E27FC236}">
                <a16:creationId xmlns:a16="http://schemas.microsoft.com/office/drawing/2014/main" id="{FAAA8002-60EF-848E-5387-DEC1648A199C}"/>
              </a:ext>
            </a:extLst>
          </p:cNvPr>
          <p:cNvSpPr/>
          <p:nvPr/>
        </p:nvSpPr>
        <p:spPr>
          <a:xfrm>
            <a:off x="144015" y="2130762"/>
            <a:ext cx="2627782"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当該従業者の</a:t>
            </a:r>
            <a:endParaRPr kumimoji="1" lang="en-US" altLang="ja-JP" sz="2400" b="1" dirty="0"/>
          </a:p>
          <a:p>
            <a:pPr algn="ctr"/>
            <a:r>
              <a:rPr kumimoji="1" lang="ja-JP" altLang="en-US" sz="2400" b="1" dirty="0"/>
              <a:t>１週間の</a:t>
            </a:r>
            <a:endParaRPr kumimoji="1" lang="en-US" altLang="ja-JP" sz="2400" b="1" dirty="0"/>
          </a:p>
          <a:p>
            <a:pPr algn="ctr"/>
            <a:r>
              <a:rPr kumimoji="1" lang="ja-JP" altLang="en-US" sz="2400" b="1" dirty="0"/>
              <a:t>延べ勤務時間数</a:t>
            </a:r>
            <a:endParaRPr kumimoji="1" lang="ja-JP" altLang="en-US" sz="2200" b="1" dirty="0"/>
          </a:p>
        </p:txBody>
      </p:sp>
      <p:sp>
        <p:nvSpPr>
          <p:cNvPr id="7" name="正方形/長方形 6">
            <a:extLst>
              <a:ext uri="{FF2B5EF4-FFF2-40B4-BE49-F238E27FC236}">
                <a16:creationId xmlns:a16="http://schemas.microsoft.com/office/drawing/2014/main" id="{9C20726B-8D60-CE21-7927-A56578A8D28B}"/>
              </a:ext>
            </a:extLst>
          </p:cNvPr>
          <p:cNvSpPr/>
          <p:nvPr/>
        </p:nvSpPr>
        <p:spPr>
          <a:xfrm>
            <a:off x="3284936" y="2130762"/>
            <a:ext cx="2506007"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常勤の従業者が</a:t>
            </a:r>
            <a:endParaRPr kumimoji="1" lang="en-US" altLang="ja-JP" sz="2400" b="1" dirty="0"/>
          </a:p>
          <a:p>
            <a:pPr algn="ctr"/>
            <a:r>
              <a:rPr kumimoji="1" lang="ja-JP" altLang="en-US" sz="2400" b="1" dirty="0"/>
              <a:t>１週間に</a:t>
            </a:r>
            <a:endParaRPr kumimoji="1" lang="en-US" altLang="ja-JP" sz="2400" b="1" dirty="0"/>
          </a:p>
          <a:p>
            <a:pPr algn="ctr"/>
            <a:r>
              <a:rPr kumimoji="1" lang="ja-JP" altLang="en-US" sz="2200" b="1" dirty="0"/>
              <a:t>勤務すべき時間数</a:t>
            </a:r>
          </a:p>
        </p:txBody>
      </p:sp>
      <p:sp>
        <p:nvSpPr>
          <p:cNvPr id="9" name="正方形/長方形 8">
            <a:extLst>
              <a:ext uri="{FF2B5EF4-FFF2-40B4-BE49-F238E27FC236}">
                <a16:creationId xmlns:a16="http://schemas.microsoft.com/office/drawing/2014/main" id="{30E8E01D-ECAF-6590-828D-CA28AF96B8E0}"/>
              </a:ext>
            </a:extLst>
          </p:cNvPr>
          <p:cNvSpPr/>
          <p:nvPr/>
        </p:nvSpPr>
        <p:spPr>
          <a:xfrm>
            <a:off x="2812342" y="2720592"/>
            <a:ext cx="4320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tx1"/>
                </a:solidFill>
              </a:rPr>
              <a:t>÷</a:t>
            </a:r>
            <a:endParaRPr kumimoji="1" lang="ja-JP" altLang="en-US" sz="2800" dirty="0">
              <a:solidFill>
                <a:schemeClr val="tx1"/>
              </a:solidFill>
            </a:endParaRPr>
          </a:p>
        </p:txBody>
      </p:sp>
      <p:sp>
        <p:nvSpPr>
          <p:cNvPr id="10" name="正方形/長方形 9">
            <a:extLst>
              <a:ext uri="{FF2B5EF4-FFF2-40B4-BE49-F238E27FC236}">
                <a16:creationId xmlns:a16="http://schemas.microsoft.com/office/drawing/2014/main" id="{5D5A5EF0-9626-1702-44B7-40323B285CB8}"/>
              </a:ext>
            </a:extLst>
          </p:cNvPr>
          <p:cNvSpPr/>
          <p:nvPr/>
        </p:nvSpPr>
        <p:spPr>
          <a:xfrm>
            <a:off x="5937555" y="2648584"/>
            <a:ext cx="576064"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rPr>
              <a:t>＝</a:t>
            </a:r>
          </a:p>
        </p:txBody>
      </p:sp>
      <p:sp>
        <p:nvSpPr>
          <p:cNvPr id="11" name="正方形/長方形 10">
            <a:extLst>
              <a:ext uri="{FF2B5EF4-FFF2-40B4-BE49-F238E27FC236}">
                <a16:creationId xmlns:a16="http://schemas.microsoft.com/office/drawing/2014/main" id="{3EF8BCDB-A3CA-06FB-FC6C-B97F548A002C}"/>
              </a:ext>
            </a:extLst>
          </p:cNvPr>
          <p:cNvSpPr/>
          <p:nvPr/>
        </p:nvSpPr>
        <p:spPr>
          <a:xfrm>
            <a:off x="6660232" y="2130762"/>
            <a:ext cx="2361988"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ja-JP" altLang="en-US" sz="2800" b="1" dirty="0"/>
              <a:t>当該従業者の</a:t>
            </a:r>
            <a:endParaRPr lang="en-US" altLang="ja-JP" sz="2800" b="1" dirty="0"/>
          </a:p>
          <a:p>
            <a:pPr algn="ctr">
              <a:lnSpc>
                <a:spcPct val="150000"/>
              </a:lnSpc>
            </a:pPr>
            <a:r>
              <a:rPr lang="ja-JP" altLang="en-US" sz="2800" b="1" dirty="0"/>
              <a:t>常勤換算</a:t>
            </a:r>
            <a:endParaRPr kumimoji="1" lang="en-US" altLang="ja-JP" sz="2800" b="1" dirty="0"/>
          </a:p>
        </p:txBody>
      </p:sp>
    </p:spTree>
    <p:extLst>
      <p:ext uri="{BB962C8B-B14F-4D97-AF65-F5344CB8AC3E}">
        <p14:creationId xmlns:p14="http://schemas.microsoft.com/office/powerpoint/2010/main" val="1227413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1F19A2-DF7F-78F3-A5E5-DD4EF3A08E3B}"/>
              </a:ext>
            </a:extLst>
          </p:cNvPr>
          <p:cNvSpPr>
            <a:spLocks noGrp="1"/>
          </p:cNvSpPr>
          <p:nvPr>
            <p:ph type="title"/>
          </p:nvPr>
        </p:nvSpPr>
        <p:spPr>
          <a:xfrm>
            <a:off x="457200" y="63152"/>
            <a:ext cx="8229600" cy="1143000"/>
          </a:xfrm>
        </p:spPr>
        <p:txBody>
          <a:bodyPr/>
          <a:lstStyle/>
          <a:p>
            <a:r>
              <a:rPr kumimoji="1" lang="ja-JP" altLang="en-US" dirty="0">
                <a:latin typeface="ＭＳ Ｐゴシック" panose="020B0600070205080204" pitchFamily="50" charset="-128"/>
                <a:ea typeface="ＭＳ Ｐゴシック" panose="020B0600070205080204" pitchFamily="50" charset="-128"/>
              </a:rPr>
              <a:t>児童指導員等加配加算</a:t>
            </a:r>
          </a:p>
        </p:txBody>
      </p:sp>
      <p:sp>
        <p:nvSpPr>
          <p:cNvPr id="3" name="テキスト ボックス 2">
            <a:extLst>
              <a:ext uri="{FF2B5EF4-FFF2-40B4-BE49-F238E27FC236}">
                <a16:creationId xmlns:a16="http://schemas.microsoft.com/office/drawing/2014/main" id="{A7474C83-E111-364A-70F8-0C63E1BB6330}"/>
              </a:ext>
            </a:extLst>
          </p:cNvPr>
          <p:cNvSpPr txBox="1"/>
          <p:nvPr/>
        </p:nvSpPr>
        <p:spPr>
          <a:xfrm>
            <a:off x="243258" y="1124744"/>
            <a:ext cx="8657482" cy="769441"/>
          </a:xfrm>
          <a:prstGeom prst="rect">
            <a:avLst/>
          </a:prstGeom>
          <a:noFill/>
        </p:spPr>
        <p:txBody>
          <a:bodyPr wrap="square" rtlCol="0">
            <a:spAutoFit/>
          </a:bodyPr>
          <a:lstStyle/>
          <a:p>
            <a:r>
              <a:rPr kumimoji="1" lang="ja-JP" altLang="en-US" sz="2200" dirty="0"/>
              <a:t>　人員配置基準</a:t>
            </a:r>
            <a:r>
              <a:rPr lang="ja-JP" altLang="en-US" sz="2200" dirty="0"/>
              <a:t>を満たした上で</a:t>
            </a:r>
            <a:r>
              <a:rPr kumimoji="1" lang="ja-JP" altLang="en-US" sz="2200" dirty="0"/>
              <a:t>、</a:t>
            </a:r>
            <a:r>
              <a:rPr lang="ja-JP" altLang="en-US" sz="2200" dirty="0"/>
              <a:t>対象職種従業者</a:t>
            </a:r>
            <a:r>
              <a:rPr kumimoji="1" lang="ja-JP" altLang="en-US" sz="2200" dirty="0"/>
              <a:t>を常勤専従で１加配、または常勤換算で</a:t>
            </a:r>
            <a:r>
              <a:rPr kumimoji="1" lang="en-US" altLang="ja-JP" sz="2200" dirty="0"/>
              <a:t>1</a:t>
            </a:r>
            <a:r>
              <a:rPr kumimoji="1" lang="ja-JP" altLang="en-US" sz="2200" dirty="0"/>
              <a:t>以上加配すると届出た場合に算定できる加算です。</a:t>
            </a:r>
            <a:endParaRPr kumimoji="1" lang="ja-JP" altLang="en-US" sz="2400" dirty="0"/>
          </a:p>
        </p:txBody>
      </p:sp>
      <p:graphicFrame>
        <p:nvGraphicFramePr>
          <p:cNvPr id="6" name="表 6">
            <a:extLst>
              <a:ext uri="{FF2B5EF4-FFF2-40B4-BE49-F238E27FC236}">
                <a16:creationId xmlns:a16="http://schemas.microsoft.com/office/drawing/2014/main" id="{E1C0276A-8774-5826-B94A-5E323BE6B42E}"/>
              </a:ext>
            </a:extLst>
          </p:cNvPr>
          <p:cNvGraphicFramePr>
            <a:graphicFrameLocks noGrp="1"/>
          </p:cNvGraphicFramePr>
          <p:nvPr/>
        </p:nvGraphicFramePr>
        <p:xfrm>
          <a:off x="877164" y="1988840"/>
          <a:ext cx="7389671" cy="4419600"/>
        </p:xfrm>
        <a:graphic>
          <a:graphicData uri="http://schemas.openxmlformats.org/drawingml/2006/table">
            <a:tbl>
              <a:tblPr firstRow="1" bandRow="1">
                <a:tableStyleId>{5C22544A-7EE6-4342-B048-85BDC9FD1C3A}</a:tableStyleId>
              </a:tblPr>
              <a:tblGrid>
                <a:gridCol w="2664296">
                  <a:extLst>
                    <a:ext uri="{9D8B030D-6E8A-4147-A177-3AD203B41FA5}">
                      <a16:colId xmlns:a16="http://schemas.microsoft.com/office/drawing/2014/main" val="562621742"/>
                    </a:ext>
                  </a:extLst>
                </a:gridCol>
                <a:gridCol w="1570420">
                  <a:extLst>
                    <a:ext uri="{9D8B030D-6E8A-4147-A177-3AD203B41FA5}">
                      <a16:colId xmlns:a16="http://schemas.microsoft.com/office/drawing/2014/main" val="3534314658"/>
                    </a:ext>
                  </a:extLst>
                </a:gridCol>
                <a:gridCol w="3154955">
                  <a:extLst>
                    <a:ext uri="{9D8B030D-6E8A-4147-A177-3AD203B41FA5}">
                      <a16:colId xmlns:a16="http://schemas.microsoft.com/office/drawing/2014/main" val="1480879804"/>
                    </a:ext>
                  </a:extLst>
                </a:gridCol>
              </a:tblGrid>
              <a:tr h="883920">
                <a:tc rowSpan="2">
                  <a:txBody>
                    <a:bodyPr/>
                    <a:lstStyle/>
                    <a:p>
                      <a:pPr algn="ctr"/>
                      <a:r>
                        <a:rPr kumimoji="1" lang="ja-JP" altLang="en-US" sz="2800" b="0" dirty="0">
                          <a:solidFill>
                            <a:schemeClr val="tx1"/>
                          </a:solidFill>
                        </a:rPr>
                        <a:t>常勤</a:t>
                      </a:r>
                      <a:r>
                        <a:rPr kumimoji="1" lang="ja-JP" altLang="en-US" sz="2800" b="0" u="sng" dirty="0">
                          <a:solidFill>
                            <a:schemeClr val="tx1"/>
                          </a:solidFill>
                          <a:highlight>
                            <a:srgbClr val="FFFF00"/>
                          </a:highlight>
                        </a:rPr>
                        <a:t>専従</a:t>
                      </a:r>
                      <a:r>
                        <a:rPr kumimoji="1" lang="ja-JP" altLang="en-US" sz="2800" b="0" dirty="0">
                          <a:solidFill>
                            <a:schemeClr val="tx1"/>
                          </a:solidFill>
                        </a:rPr>
                        <a:t>１加配</a:t>
                      </a:r>
                      <a:endParaRPr kumimoji="1" lang="en-US" altLang="ja-JP" sz="2800" b="0" dirty="0">
                        <a:solidFill>
                          <a:schemeClr val="tx1"/>
                        </a:solidFill>
                      </a:endParaRPr>
                    </a:p>
                    <a:p>
                      <a:pPr algn="ctr"/>
                      <a:r>
                        <a:rPr kumimoji="1" lang="ja-JP" altLang="en-US" sz="1600" b="0" dirty="0">
                          <a:solidFill>
                            <a:schemeClr val="tx1"/>
                          </a:solidFill>
                        </a:rPr>
                        <a:t>保育士・児童指導員・理学療法士・作業療法士・言語聴覚士・手話通訳士・強度行動</a:t>
                      </a:r>
                      <a:endParaRPr kumimoji="1" lang="en-US" altLang="ja-JP" sz="1600" b="0" dirty="0">
                        <a:solidFill>
                          <a:schemeClr val="tx1"/>
                        </a:solidFill>
                      </a:endParaRPr>
                    </a:p>
                    <a:p>
                      <a:pPr algn="ctr"/>
                      <a:r>
                        <a:rPr kumimoji="1" lang="ja-JP" altLang="en-US" sz="1600" b="0" dirty="0">
                          <a:solidFill>
                            <a:schemeClr val="tx1"/>
                          </a:solidFill>
                        </a:rPr>
                        <a:t>障害基礎研修修了者　など</a:t>
                      </a:r>
                      <a:endParaRPr kumimoji="1" lang="en-US" altLang="ja-JP" sz="1600" b="0" dirty="0">
                        <a:solidFill>
                          <a:schemeClr val="tx1"/>
                        </a:solidFill>
                      </a:endParaRPr>
                    </a:p>
                    <a:p>
                      <a:pPr algn="ctr"/>
                      <a:r>
                        <a:rPr kumimoji="1" lang="ja-JP" altLang="en-US" sz="1600" b="1" u="sng" dirty="0">
                          <a:solidFill>
                            <a:srgbClr val="FF0000"/>
                          </a:solidFill>
                        </a:rPr>
                        <a:t>管理者との兼務不可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2000" b="0" dirty="0">
                          <a:solidFill>
                            <a:schemeClr val="tx1"/>
                          </a:solidFill>
                        </a:rPr>
                        <a:t>経験年数</a:t>
                      </a:r>
                      <a:endParaRPr kumimoji="1" lang="en-US" altLang="ja-JP" sz="2000" b="0" dirty="0">
                        <a:solidFill>
                          <a:schemeClr val="tx1"/>
                        </a:solidFill>
                      </a:endParaRPr>
                    </a:p>
                    <a:p>
                      <a:pPr algn="ctr"/>
                      <a:r>
                        <a:rPr kumimoji="1" lang="en-US" altLang="ja-JP" sz="2000" b="0" dirty="0">
                          <a:solidFill>
                            <a:schemeClr val="tx1"/>
                          </a:solidFill>
                        </a:rPr>
                        <a:t>5</a:t>
                      </a:r>
                      <a:r>
                        <a:rPr kumimoji="1" lang="ja-JP" altLang="en-US" sz="2000" b="0" dirty="0">
                          <a:solidFill>
                            <a:schemeClr val="tx1"/>
                          </a:solidFill>
                        </a:rPr>
                        <a:t>年以上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r>
                        <a:rPr kumimoji="1" lang="ja-JP" altLang="en-US" sz="2000" b="0" dirty="0">
                          <a:solidFill>
                            <a:schemeClr val="tx1"/>
                          </a:solidFill>
                        </a:rPr>
                        <a:t>児童福祉事業（幼稚園、特別支援学校、特別支援学級、</a:t>
                      </a:r>
                      <a:r>
                        <a:rPr kumimoji="1" lang="ja-JP" altLang="en-US" sz="2000" b="0" u="sng" dirty="0">
                          <a:solidFill>
                            <a:schemeClr val="tx1"/>
                          </a:solidFill>
                        </a:rPr>
                        <a:t>通級</a:t>
                      </a:r>
                      <a:r>
                        <a:rPr kumimoji="1" lang="en-US" altLang="ja-JP" sz="1600" b="0" u="sng" dirty="0">
                          <a:solidFill>
                            <a:schemeClr val="tx1"/>
                          </a:solidFill>
                        </a:rPr>
                        <a:t>※</a:t>
                      </a:r>
                      <a:r>
                        <a:rPr kumimoji="1" lang="ja-JP" altLang="en-US" sz="2000" b="0" dirty="0">
                          <a:solidFill>
                            <a:schemeClr val="tx1"/>
                          </a:solidFill>
                        </a:rPr>
                        <a:t>による指導での教育を含む）に従事した経験年数に限ります。</a:t>
                      </a:r>
                      <a:endParaRPr kumimoji="1" lang="en-US" altLang="ja-JP" sz="2000" b="0" dirty="0">
                        <a:solidFill>
                          <a:schemeClr val="tx1"/>
                        </a:solidFill>
                      </a:endParaRPr>
                    </a:p>
                    <a:p>
                      <a:endParaRPr kumimoji="1" lang="en-US" altLang="ja-JP" sz="2000" b="0" dirty="0">
                        <a:solidFill>
                          <a:schemeClr val="tx1"/>
                        </a:solidFill>
                      </a:endParaRPr>
                    </a:p>
                    <a:p>
                      <a:r>
                        <a:rPr kumimoji="1" lang="en-US" altLang="ja-JP" sz="2000" b="1" u="sng" dirty="0">
                          <a:solidFill>
                            <a:schemeClr val="tx1"/>
                          </a:solidFill>
                        </a:rPr>
                        <a:t>※</a:t>
                      </a:r>
                      <a:r>
                        <a:rPr kumimoji="1" lang="ja-JP" altLang="en-US" sz="2000" b="1" u="sng" dirty="0">
                          <a:solidFill>
                            <a:schemeClr val="tx1"/>
                          </a:solidFill>
                        </a:rPr>
                        <a:t>学級（特別支援学級・通級以外）での指導の期間は算入不可。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3046799"/>
                  </a:ext>
                </a:extLst>
              </a:tr>
              <a:tr h="883920">
                <a:tc vMerge="1">
                  <a:txBody>
                    <a:bodyPr/>
                    <a:lstStyle/>
                    <a:p>
                      <a:endParaRPr kumimoji="1" lang="ja-JP" altLang="en-US"/>
                    </a:p>
                  </a:txBody>
                  <a:tcPr/>
                </a:tc>
                <a:tc>
                  <a:txBody>
                    <a:bodyPr/>
                    <a:lstStyle/>
                    <a:p>
                      <a:pPr algn="ctr"/>
                      <a:r>
                        <a:rPr kumimoji="1" lang="ja-JP" altLang="en-US" sz="2000" b="0" dirty="0">
                          <a:solidFill>
                            <a:schemeClr val="tx1"/>
                          </a:solidFill>
                        </a:rPr>
                        <a:t>経験年数</a:t>
                      </a:r>
                    </a:p>
                    <a:p>
                      <a:pPr algn="ctr"/>
                      <a:r>
                        <a:rPr kumimoji="1" lang="en-US" altLang="ja-JP" sz="2000" b="0" dirty="0">
                          <a:solidFill>
                            <a:schemeClr val="tx1"/>
                          </a:solidFill>
                        </a:rPr>
                        <a:t>5</a:t>
                      </a:r>
                      <a:r>
                        <a:rPr kumimoji="1" lang="ja-JP" altLang="en-US" sz="2000" b="0" dirty="0">
                          <a:solidFill>
                            <a:schemeClr val="tx1"/>
                          </a:solidFill>
                        </a:rPr>
                        <a:t>年未満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4362750"/>
                  </a:ext>
                </a:extLst>
              </a:tr>
              <a:tr h="883920">
                <a:tc rowSpan="2">
                  <a:txBody>
                    <a:bodyPr/>
                    <a:lstStyle/>
                    <a:p>
                      <a:pPr algn="ctr"/>
                      <a:r>
                        <a:rPr kumimoji="1" lang="ja-JP" altLang="en-US" sz="2800" b="0" dirty="0">
                          <a:solidFill>
                            <a:schemeClr val="tx1"/>
                          </a:solidFill>
                        </a:rPr>
                        <a:t>常勤</a:t>
                      </a:r>
                      <a:r>
                        <a:rPr kumimoji="1" lang="ja-JP" altLang="en-US" sz="2800" b="0" u="sng" dirty="0">
                          <a:solidFill>
                            <a:schemeClr val="tx1"/>
                          </a:solidFill>
                          <a:highlight>
                            <a:srgbClr val="FFFF00"/>
                          </a:highlight>
                        </a:rPr>
                        <a:t>換算</a:t>
                      </a:r>
                      <a:r>
                        <a:rPr kumimoji="1" lang="ja-JP" altLang="en-US" sz="2800" b="0" dirty="0">
                          <a:solidFill>
                            <a:schemeClr val="tx1"/>
                          </a:solidFill>
                        </a:rPr>
                        <a:t>１加配</a:t>
                      </a:r>
                    </a:p>
                    <a:p>
                      <a:pPr algn="ctr"/>
                      <a:r>
                        <a:rPr kumimoji="1" lang="ja-JP" altLang="en-US" sz="1600" b="0" dirty="0">
                          <a:solidFill>
                            <a:schemeClr val="tx1"/>
                          </a:solidFill>
                        </a:rPr>
                        <a:t>保育士・児童指導員・理学療法士・作業療法士・言語聴覚士・手話通訳士・強度行動</a:t>
                      </a:r>
                      <a:endParaRPr kumimoji="1" lang="en-US" altLang="ja-JP" sz="1600" b="0" dirty="0">
                        <a:solidFill>
                          <a:schemeClr val="tx1"/>
                        </a:solidFill>
                      </a:endParaRPr>
                    </a:p>
                    <a:p>
                      <a:pPr algn="ctr"/>
                      <a:r>
                        <a:rPr kumimoji="1" lang="ja-JP" altLang="en-US" sz="1600" b="0" dirty="0">
                          <a:solidFill>
                            <a:schemeClr val="tx1"/>
                          </a:solidFill>
                        </a:rPr>
                        <a:t>障害基礎研修修了者　など</a:t>
                      </a:r>
                      <a:endParaRPr kumimoji="1" lang="ja-JP" altLang="en-US" sz="1800" b="0" dirty="0">
                        <a:solidFill>
                          <a:schemeClr val="tx1"/>
                        </a:solidFill>
                      </a:endParaRPr>
                    </a:p>
                    <a:p>
                      <a:pPr algn="ctr"/>
                      <a:endParaRPr kumimoji="1" lang="ja-JP" altLang="en-US"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2000" b="0" dirty="0">
                          <a:solidFill>
                            <a:schemeClr val="tx1"/>
                          </a:solidFill>
                        </a:rPr>
                        <a:t>経験年数</a:t>
                      </a:r>
                    </a:p>
                    <a:p>
                      <a:pPr algn="ctr"/>
                      <a:r>
                        <a:rPr kumimoji="1" lang="en-US" altLang="ja-JP" sz="2000" b="0" dirty="0">
                          <a:solidFill>
                            <a:schemeClr val="tx1"/>
                          </a:solidFill>
                        </a:rPr>
                        <a:t>5</a:t>
                      </a:r>
                      <a:r>
                        <a:rPr kumimoji="1" lang="ja-JP" altLang="en-US" sz="2000" b="0" dirty="0">
                          <a:solidFill>
                            <a:schemeClr val="tx1"/>
                          </a:solidFill>
                        </a:rPr>
                        <a:t>年以上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4236501"/>
                  </a:ext>
                </a:extLst>
              </a:tr>
              <a:tr h="883920">
                <a:tc vMerge="1">
                  <a:txBody>
                    <a:bodyPr/>
                    <a:lstStyle/>
                    <a:p>
                      <a:endParaRPr kumimoji="1" lang="ja-JP" altLang="en-US"/>
                    </a:p>
                  </a:txBody>
                  <a:tcPr/>
                </a:tc>
                <a:tc>
                  <a:txBody>
                    <a:bodyPr/>
                    <a:lstStyle/>
                    <a:p>
                      <a:pPr algn="ctr"/>
                      <a:r>
                        <a:rPr kumimoji="1" lang="ja-JP" altLang="en-US" sz="2000" b="0" dirty="0">
                          <a:solidFill>
                            <a:schemeClr val="tx1"/>
                          </a:solidFill>
                        </a:rPr>
                        <a:t>経験年数</a:t>
                      </a:r>
                    </a:p>
                    <a:p>
                      <a:pPr algn="ctr"/>
                      <a:r>
                        <a:rPr kumimoji="1" lang="en-US" altLang="ja-JP" sz="2000" b="0" dirty="0">
                          <a:solidFill>
                            <a:schemeClr val="tx1"/>
                          </a:solidFill>
                        </a:rPr>
                        <a:t>5</a:t>
                      </a:r>
                      <a:r>
                        <a:rPr kumimoji="1" lang="ja-JP" altLang="en-US" sz="2000" b="0" dirty="0">
                          <a:solidFill>
                            <a:schemeClr val="tx1"/>
                          </a:solidFill>
                        </a:rPr>
                        <a:t>年未満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9230646"/>
                  </a:ext>
                </a:extLst>
              </a:tr>
              <a:tr h="883920">
                <a:tc>
                  <a:txBody>
                    <a:bodyPr/>
                    <a:lstStyle/>
                    <a:p>
                      <a:pPr algn="ctr"/>
                      <a:r>
                        <a:rPr kumimoji="1" lang="ja-JP" altLang="en-US" sz="2800" b="0" dirty="0">
                          <a:solidFill>
                            <a:schemeClr val="tx1"/>
                          </a:solidFill>
                        </a:rPr>
                        <a:t>常勤換算１加配</a:t>
                      </a:r>
                    </a:p>
                    <a:p>
                      <a:pPr algn="ctr"/>
                      <a:r>
                        <a:rPr kumimoji="1" lang="ja-JP" altLang="en-US" sz="1600" b="0" dirty="0">
                          <a:solidFill>
                            <a:schemeClr val="tx1"/>
                          </a:solidFill>
                        </a:rPr>
                        <a:t>その他従業員</a:t>
                      </a:r>
                      <a:endParaRPr kumimoji="1" lang="en-US" altLang="ja-JP" sz="16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endParaRPr kumimoji="1" lang="ja-JP" alt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solidFill>
                  </a:tcPr>
                </a:tc>
                <a:tc>
                  <a:txBody>
                    <a:bodyPr/>
                    <a:lstStyle/>
                    <a:p>
                      <a:endParaRPr kumimoji="1" lang="ja-JP" alt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solidFill>
                  </a:tcPr>
                </a:tc>
                <a:extLst>
                  <a:ext uri="{0D108BD9-81ED-4DB2-BD59-A6C34878D82A}">
                    <a16:rowId xmlns:a16="http://schemas.microsoft.com/office/drawing/2014/main" val="1699400431"/>
                  </a:ext>
                </a:extLst>
              </a:tr>
            </a:tbl>
          </a:graphicData>
        </a:graphic>
      </p:graphicFrame>
    </p:spTree>
    <p:extLst>
      <p:ext uri="{BB962C8B-B14F-4D97-AF65-F5344CB8AC3E}">
        <p14:creationId xmlns:p14="http://schemas.microsoft.com/office/powerpoint/2010/main" val="258683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1F19A2-DF7F-78F3-A5E5-DD4EF3A08E3B}"/>
              </a:ext>
            </a:extLst>
          </p:cNvPr>
          <p:cNvSpPr>
            <a:spLocks noGrp="1"/>
          </p:cNvSpPr>
          <p:nvPr>
            <p:ph type="title"/>
          </p:nvPr>
        </p:nvSpPr>
        <p:spPr/>
        <p:txBody>
          <a:bodyPr/>
          <a:lstStyle/>
          <a:p>
            <a:r>
              <a:rPr kumimoji="1" lang="zh-TW" altLang="en-US" dirty="0">
                <a:latin typeface="ＭＳ Ｐゴシック" panose="020B0600070205080204" pitchFamily="50" charset="-128"/>
                <a:ea typeface="ＭＳ Ｐゴシック" panose="020B0600070205080204" pitchFamily="50" charset="-128"/>
              </a:rPr>
              <a:t>専門的支援体制加算</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A7474C83-E111-364A-70F8-0C63E1BB6330}"/>
              </a:ext>
            </a:extLst>
          </p:cNvPr>
          <p:cNvSpPr txBox="1"/>
          <p:nvPr/>
        </p:nvSpPr>
        <p:spPr>
          <a:xfrm>
            <a:off x="429782" y="1232281"/>
            <a:ext cx="8390690" cy="1446550"/>
          </a:xfrm>
          <a:prstGeom prst="rect">
            <a:avLst/>
          </a:prstGeom>
          <a:noFill/>
        </p:spPr>
        <p:txBody>
          <a:bodyPr wrap="square" rtlCol="0">
            <a:spAutoFit/>
          </a:bodyPr>
          <a:lstStyle/>
          <a:p>
            <a:r>
              <a:rPr kumimoji="1" lang="ja-JP" altLang="en-US" sz="2200" dirty="0"/>
              <a:t>　人員配置基準</a:t>
            </a:r>
            <a:r>
              <a:rPr lang="ja-JP" altLang="en-US" sz="2200" dirty="0"/>
              <a:t>を満たした上で</a:t>
            </a:r>
            <a:r>
              <a:rPr kumimoji="1" lang="ja-JP" altLang="en-US" sz="2200" dirty="0"/>
              <a:t>、</a:t>
            </a:r>
            <a:r>
              <a:rPr lang="ja-JP" altLang="en-US" sz="2200" dirty="0"/>
              <a:t>対象職種従業者</a:t>
            </a:r>
            <a:r>
              <a:rPr kumimoji="1" lang="ja-JP" altLang="en-US" sz="2200" dirty="0"/>
              <a:t>を常勤換算１以上</a:t>
            </a:r>
            <a:r>
              <a:rPr lang="ja-JP" altLang="en-US" sz="2200" dirty="0"/>
              <a:t>加配</a:t>
            </a:r>
            <a:r>
              <a:rPr kumimoji="1" lang="ja-JP" altLang="en-US" sz="2200" dirty="0"/>
              <a:t>すると届出た場合に算定できる加算です。</a:t>
            </a:r>
            <a:r>
              <a:rPr kumimoji="1" lang="ja-JP" altLang="en-US" sz="2200" b="1" u="sng" dirty="0">
                <a:solidFill>
                  <a:srgbClr val="FF0000"/>
                </a:solidFill>
              </a:rPr>
              <a:t>同一人物の加配で</a:t>
            </a:r>
            <a:r>
              <a:rPr kumimoji="1" lang="ja-JP" altLang="en-US" sz="2200" dirty="0"/>
              <a:t>、児童指導員等加配加算と専門的支援体制加算を</a:t>
            </a:r>
            <a:r>
              <a:rPr kumimoji="1" lang="ja-JP" altLang="en-US" sz="2200" b="1" u="sng" dirty="0">
                <a:solidFill>
                  <a:srgbClr val="FF0000"/>
                </a:solidFill>
              </a:rPr>
              <a:t>両方算定することはできません</a:t>
            </a:r>
            <a:r>
              <a:rPr kumimoji="1" lang="ja-JP" altLang="en-US" sz="2200" dirty="0"/>
              <a:t>。</a:t>
            </a:r>
          </a:p>
        </p:txBody>
      </p:sp>
      <p:graphicFrame>
        <p:nvGraphicFramePr>
          <p:cNvPr id="6" name="表 6">
            <a:extLst>
              <a:ext uri="{FF2B5EF4-FFF2-40B4-BE49-F238E27FC236}">
                <a16:creationId xmlns:a16="http://schemas.microsoft.com/office/drawing/2014/main" id="{E1C0276A-8774-5826-B94A-5E323BE6B42E}"/>
              </a:ext>
            </a:extLst>
          </p:cNvPr>
          <p:cNvGraphicFramePr>
            <a:graphicFrameLocks noGrp="1"/>
          </p:cNvGraphicFramePr>
          <p:nvPr/>
        </p:nvGraphicFramePr>
        <p:xfrm>
          <a:off x="755576" y="2924944"/>
          <a:ext cx="7389670" cy="3071081"/>
        </p:xfrm>
        <a:graphic>
          <a:graphicData uri="http://schemas.openxmlformats.org/drawingml/2006/table">
            <a:tbl>
              <a:tblPr firstRow="1" bandRow="1">
                <a:tableStyleId>{5C22544A-7EE6-4342-B048-85BDC9FD1C3A}</a:tableStyleId>
              </a:tblPr>
              <a:tblGrid>
                <a:gridCol w="1884206">
                  <a:extLst>
                    <a:ext uri="{9D8B030D-6E8A-4147-A177-3AD203B41FA5}">
                      <a16:colId xmlns:a16="http://schemas.microsoft.com/office/drawing/2014/main" val="562621742"/>
                    </a:ext>
                  </a:extLst>
                </a:gridCol>
                <a:gridCol w="5505464">
                  <a:extLst>
                    <a:ext uri="{9D8B030D-6E8A-4147-A177-3AD203B41FA5}">
                      <a16:colId xmlns:a16="http://schemas.microsoft.com/office/drawing/2014/main" val="3534314658"/>
                    </a:ext>
                  </a:extLst>
                </a:gridCol>
              </a:tblGrid>
              <a:tr h="1607983">
                <a:tc>
                  <a:txBody>
                    <a:bodyPr/>
                    <a:lstStyle/>
                    <a:p>
                      <a:pPr algn="ctr"/>
                      <a:r>
                        <a:rPr kumimoji="1" lang="ja-JP" altLang="en-US" sz="2000" b="0" dirty="0">
                          <a:solidFill>
                            <a:schemeClr val="tx1"/>
                          </a:solidFill>
                        </a:rPr>
                        <a:t>理学療法士等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r>
                        <a:rPr kumimoji="1" lang="ja-JP" altLang="en-US" sz="2000" b="0" dirty="0">
                          <a:solidFill>
                            <a:schemeClr val="tx1"/>
                          </a:solidFill>
                        </a:rPr>
                        <a:t>理学療法士</a:t>
                      </a:r>
                      <a:endParaRPr kumimoji="1" lang="en-US" altLang="ja-JP" sz="2000" b="0" dirty="0">
                        <a:solidFill>
                          <a:schemeClr val="tx1"/>
                        </a:solidFill>
                      </a:endParaRPr>
                    </a:p>
                    <a:p>
                      <a:r>
                        <a:rPr kumimoji="1" lang="ja-JP" altLang="en-US" sz="2000" b="0" dirty="0">
                          <a:solidFill>
                            <a:schemeClr val="tx1"/>
                          </a:solidFill>
                        </a:rPr>
                        <a:t>作業療法士</a:t>
                      </a:r>
                      <a:endParaRPr kumimoji="1" lang="en-US" altLang="ja-JP" sz="2000" b="0" dirty="0">
                        <a:solidFill>
                          <a:schemeClr val="tx1"/>
                        </a:solidFill>
                      </a:endParaRPr>
                    </a:p>
                    <a:p>
                      <a:r>
                        <a:rPr kumimoji="1" lang="ja-JP" altLang="en-US" sz="2000" b="0" dirty="0">
                          <a:solidFill>
                            <a:schemeClr val="tx1"/>
                          </a:solidFill>
                        </a:rPr>
                        <a:t>心理担当職員（心理学修了等）</a:t>
                      </a:r>
                      <a:endParaRPr kumimoji="1" lang="en-US" altLang="ja-JP" sz="2000" b="0" dirty="0">
                        <a:solidFill>
                          <a:schemeClr val="tx1"/>
                        </a:solidFill>
                      </a:endParaRPr>
                    </a:p>
                    <a:p>
                      <a:r>
                        <a:rPr kumimoji="1" lang="ja-JP" altLang="en-US" sz="2000" b="0" dirty="0">
                          <a:solidFill>
                            <a:schemeClr val="tx1"/>
                          </a:solidFill>
                        </a:rPr>
                        <a:t>言語聴覚士など</a:t>
                      </a:r>
                      <a:endParaRPr kumimoji="1" lang="en-US" altLang="ja-JP"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4236501"/>
                  </a:ext>
                </a:extLst>
              </a:tr>
              <a:tr h="1463098">
                <a:tc>
                  <a:txBody>
                    <a:bodyPr/>
                    <a:lstStyle/>
                    <a:p>
                      <a:pPr algn="ctr"/>
                      <a:r>
                        <a:rPr kumimoji="1" lang="ja-JP" altLang="en-US" sz="2000" dirty="0">
                          <a:solidFill>
                            <a:schemeClr val="tx1"/>
                          </a:solidFill>
                        </a:rPr>
                        <a:t>保育士</a:t>
                      </a:r>
                      <a:endParaRPr kumimoji="1" lang="en-US" altLang="ja-JP" sz="2000" dirty="0">
                        <a:solidFill>
                          <a:schemeClr val="tx1"/>
                        </a:solidFill>
                      </a:endParaRPr>
                    </a:p>
                    <a:p>
                      <a:pPr algn="ctr"/>
                      <a:r>
                        <a:rPr kumimoji="1" lang="ja-JP" altLang="en-US" sz="2000" dirty="0">
                          <a:solidFill>
                            <a:schemeClr val="tx1"/>
                          </a:solidFill>
                        </a:rPr>
                        <a:t>児童指導員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r>
                        <a:rPr kumimoji="1" lang="ja-JP" altLang="en-US" sz="2000" dirty="0">
                          <a:solidFill>
                            <a:schemeClr val="tx1"/>
                          </a:solidFill>
                        </a:rPr>
                        <a:t>保育士・児童指導員となってから児童福祉事業で</a:t>
                      </a:r>
                      <a:endParaRPr kumimoji="1" lang="en-US" altLang="ja-JP" sz="2000" dirty="0">
                        <a:solidFill>
                          <a:schemeClr val="tx1"/>
                        </a:solidFill>
                      </a:endParaRPr>
                    </a:p>
                    <a:p>
                      <a:r>
                        <a:rPr kumimoji="1" lang="en-US" altLang="ja-JP" sz="2000" dirty="0">
                          <a:solidFill>
                            <a:schemeClr val="tx1"/>
                          </a:solidFill>
                        </a:rPr>
                        <a:t>5</a:t>
                      </a:r>
                      <a:r>
                        <a:rPr kumimoji="1" lang="ja-JP" altLang="en-US" sz="2000" dirty="0">
                          <a:solidFill>
                            <a:schemeClr val="tx1"/>
                          </a:solidFill>
                        </a:rPr>
                        <a:t>年以上従事経験があるもの</a:t>
                      </a:r>
                      <a:endParaRPr kumimoji="1" lang="en-US" altLang="ja-JP" sz="2000" dirty="0">
                        <a:solidFill>
                          <a:schemeClr val="tx1"/>
                        </a:solidFill>
                      </a:endParaRPr>
                    </a:p>
                    <a:p>
                      <a:r>
                        <a:rPr kumimoji="1" lang="ja-JP" altLang="en-US" sz="2000" dirty="0">
                          <a:solidFill>
                            <a:schemeClr val="tx1"/>
                          </a:solidFill>
                        </a:rPr>
                        <a:t>　</a:t>
                      </a:r>
                      <a:r>
                        <a:rPr kumimoji="1" lang="en-US" altLang="ja-JP" sz="2000" u="sng" dirty="0">
                          <a:solidFill>
                            <a:srgbClr val="FF0000"/>
                          </a:solidFill>
                        </a:rPr>
                        <a:t>※</a:t>
                      </a:r>
                      <a:r>
                        <a:rPr kumimoji="1" lang="ja-JP" altLang="en-US" sz="2000" u="sng" dirty="0">
                          <a:solidFill>
                            <a:srgbClr val="FF0000"/>
                          </a:solidFill>
                        </a:rPr>
                        <a:t>特別支援学校、特別支援学級、通級での従事経験を含みません。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17156333"/>
                  </a:ext>
                </a:extLst>
              </a:tr>
            </a:tbl>
          </a:graphicData>
        </a:graphic>
      </p:graphicFrame>
    </p:spTree>
    <p:extLst>
      <p:ext uri="{BB962C8B-B14F-4D97-AF65-F5344CB8AC3E}">
        <p14:creationId xmlns:p14="http://schemas.microsoft.com/office/powerpoint/2010/main" val="2601476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4BA101-A969-E362-A574-F72F7F1CC245}"/>
              </a:ext>
            </a:extLst>
          </p:cNvPr>
          <p:cNvSpPr>
            <a:spLocks noGrp="1"/>
          </p:cNvSpPr>
          <p:nvPr>
            <p:ph type="title"/>
          </p:nvPr>
        </p:nvSpPr>
        <p:spPr/>
        <p:txBody>
          <a:bodyPr>
            <a:normAutofit fontScale="90000"/>
          </a:bodyPr>
          <a:lstStyle/>
          <a:p>
            <a:r>
              <a:rPr kumimoji="1" lang="zh-TW" altLang="en-US" dirty="0">
                <a:latin typeface="ＭＳ Ｐゴシック" panose="020B0600070205080204" pitchFamily="50" charset="-128"/>
                <a:ea typeface="ＭＳ Ｐゴシック" panose="020B0600070205080204" pitchFamily="50" charset="-128"/>
              </a:rPr>
              <a:t>児童発達支援管理責任者欠如減算</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BA8C3C3F-AF7E-EBF1-E089-F378170AF43F}"/>
              </a:ext>
            </a:extLst>
          </p:cNvPr>
          <p:cNvSpPr txBox="1"/>
          <p:nvPr/>
        </p:nvSpPr>
        <p:spPr>
          <a:xfrm>
            <a:off x="611560" y="1542714"/>
            <a:ext cx="8075240" cy="1938992"/>
          </a:xfrm>
          <a:prstGeom prst="rect">
            <a:avLst/>
          </a:prstGeom>
          <a:noFill/>
        </p:spPr>
        <p:txBody>
          <a:bodyPr wrap="square" rtlCol="0">
            <a:spAutoFit/>
          </a:bodyPr>
          <a:lstStyle/>
          <a:p>
            <a:r>
              <a:rPr kumimoji="1" lang="ja-JP" altLang="en-US" sz="2400" dirty="0"/>
              <a:t>　児童発達支援管理責任者を</a:t>
            </a:r>
            <a:r>
              <a:rPr kumimoji="1" lang="en-US" altLang="ja-JP" sz="2400" dirty="0"/>
              <a:t>1</a:t>
            </a:r>
            <a:r>
              <a:rPr kumimoji="1" lang="ja-JP" altLang="en-US" sz="2400" dirty="0"/>
              <a:t>名配置していない場合、児童発達支援管理責任者欠如減算を受けます。</a:t>
            </a:r>
            <a:r>
              <a:rPr lang="ja-JP" altLang="en-US" sz="2400" dirty="0"/>
              <a:t>こ</a:t>
            </a:r>
            <a:r>
              <a:rPr kumimoji="1" lang="ja-JP" altLang="en-US" sz="2400" dirty="0"/>
              <a:t>の減算は、事業所の全利用者が対象です</a:t>
            </a:r>
            <a:r>
              <a:rPr lang="ja-JP" altLang="en-US" sz="2400" dirty="0"/>
              <a:t>。</a:t>
            </a:r>
            <a:r>
              <a:rPr kumimoji="1" lang="ja-JP" altLang="en-US" sz="2400" dirty="0"/>
              <a:t>児発管が</a:t>
            </a:r>
            <a:r>
              <a:rPr lang="ja-JP" altLang="en-US" sz="2400" dirty="0"/>
              <a:t>配置</a:t>
            </a:r>
            <a:r>
              <a:rPr kumimoji="1" lang="ja-JP" altLang="en-US" sz="2400" dirty="0"/>
              <a:t>されるまで、</a:t>
            </a:r>
            <a:r>
              <a:rPr kumimoji="1" lang="ja-JP" altLang="en-US" sz="2400" dirty="0">
                <a:solidFill>
                  <a:srgbClr val="FF0000"/>
                </a:solidFill>
              </a:rPr>
              <a:t>児童指導員等加配加算など、従業者の員数の充足を前提とする加算</a:t>
            </a:r>
            <a:r>
              <a:rPr lang="ja-JP" altLang="en-US" sz="2400" dirty="0">
                <a:solidFill>
                  <a:srgbClr val="FF0000"/>
                </a:solidFill>
              </a:rPr>
              <a:t>は</a:t>
            </a:r>
            <a:r>
              <a:rPr kumimoji="1" lang="ja-JP" altLang="en-US" sz="2400" dirty="0">
                <a:solidFill>
                  <a:srgbClr val="FF0000"/>
                </a:solidFill>
              </a:rPr>
              <a:t>算定できません。</a:t>
            </a:r>
          </a:p>
        </p:txBody>
      </p:sp>
      <p:graphicFrame>
        <p:nvGraphicFramePr>
          <p:cNvPr id="6" name="表 6">
            <a:extLst>
              <a:ext uri="{FF2B5EF4-FFF2-40B4-BE49-F238E27FC236}">
                <a16:creationId xmlns:a16="http://schemas.microsoft.com/office/drawing/2014/main" id="{00F94616-BAED-F6BF-F4DF-4A0A23B455CB}"/>
              </a:ext>
            </a:extLst>
          </p:cNvPr>
          <p:cNvGraphicFramePr>
            <a:graphicFrameLocks noGrp="1"/>
          </p:cNvGraphicFramePr>
          <p:nvPr/>
        </p:nvGraphicFramePr>
        <p:xfrm>
          <a:off x="1432992" y="3789040"/>
          <a:ext cx="6811416" cy="1872208"/>
        </p:xfrm>
        <a:graphic>
          <a:graphicData uri="http://schemas.openxmlformats.org/drawingml/2006/table">
            <a:tbl>
              <a:tblPr firstRow="1" bandRow="1">
                <a:tableStyleId>{5C22544A-7EE6-4342-B048-85BDC9FD1C3A}</a:tableStyleId>
              </a:tblPr>
              <a:tblGrid>
                <a:gridCol w="2516290">
                  <a:extLst>
                    <a:ext uri="{9D8B030D-6E8A-4147-A177-3AD203B41FA5}">
                      <a16:colId xmlns:a16="http://schemas.microsoft.com/office/drawing/2014/main" val="1005606113"/>
                    </a:ext>
                  </a:extLst>
                </a:gridCol>
                <a:gridCol w="4295126">
                  <a:extLst>
                    <a:ext uri="{9D8B030D-6E8A-4147-A177-3AD203B41FA5}">
                      <a16:colId xmlns:a16="http://schemas.microsoft.com/office/drawing/2014/main" val="1021281475"/>
                    </a:ext>
                  </a:extLst>
                </a:gridCol>
              </a:tblGrid>
              <a:tr h="936104">
                <a:tc>
                  <a:txBody>
                    <a:bodyPr/>
                    <a:lstStyle/>
                    <a:p>
                      <a:pPr algn="ctr"/>
                      <a:r>
                        <a:rPr kumimoji="1" lang="ja-JP" altLang="en-US" sz="2400" b="0" dirty="0">
                          <a:solidFill>
                            <a:schemeClr val="tx1"/>
                          </a:solidFill>
                        </a:rPr>
                        <a:t>減算適用月</a:t>
                      </a:r>
                      <a:endParaRPr kumimoji="1" lang="en-US" altLang="ja-JP" sz="2400" b="0" dirty="0">
                        <a:solidFill>
                          <a:schemeClr val="tx1"/>
                        </a:solidFill>
                      </a:endParaRPr>
                    </a:p>
                    <a:p>
                      <a:pPr algn="ctr"/>
                      <a:r>
                        <a:rPr kumimoji="1" lang="en-US" altLang="ja-JP" sz="2400" b="0" dirty="0">
                          <a:solidFill>
                            <a:schemeClr val="tx1"/>
                          </a:solidFill>
                        </a:rPr>
                        <a:t>1</a:t>
                      </a:r>
                      <a:r>
                        <a:rPr kumimoji="1" lang="ja-JP" altLang="en-US" sz="2400" b="0" dirty="0">
                          <a:solidFill>
                            <a:schemeClr val="tx1"/>
                          </a:solidFill>
                        </a:rPr>
                        <a:t>月目から</a:t>
                      </a:r>
                      <a:r>
                        <a:rPr kumimoji="1" lang="en-US" altLang="ja-JP" sz="2400" b="0" dirty="0">
                          <a:solidFill>
                            <a:schemeClr val="tx1"/>
                          </a:solidFill>
                        </a:rPr>
                        <a:t>4</a:t>
                      </a:r>
                      <a:r>
                        <a:rPr kumimoji="1" lang="ja-JP" altLang="en-US" sz="2400" b="0" dirty="0">
                          <a:solidFill>
                            <a:schemeClr val="tx1"/>
                          </a:solidFill>
                        </a:rPr>
                        <a:t>月目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sz="2400" b="0" dirty="0">
                          <a:solidFill>
                            <a:schemeClr val="tx1"/>
                          </a:solidFill>
                        </a:rPr>
                        <a:t>所定単位数の</a:t>
                      </a:r>
                      <a:r>
                        <a:rPr kumimoji="1" lang="en-US" altLang="ja-JP" sz="2400" b="1" dirty="0">
                          <a:solidFill>
                            <a:srgbClr val="FF0000"/>
                          </a:solidFill>
                        </a:rPr>
                        <a:t>100</a:t>
                      </a:r>
                      <a:r>
                        <a:rPr kumimoji="1" lang="ja-JP" altLang="en-US" sz="2400" b="1" dirty="0">
                          <a:solidFill>
                            <a:srgbClr val="FF0000"/>
                          </a:solidFill>
                        </a:rPr>
                        <a:t>分の</a:t>
                      </a:r>
                      <a:r>
                        <a:rPr kumimoji="1" lang="en-US" altLang="ja-JP" sz="2400" b="1" dirty="0">
                          <a:solidFill>
                            <a:srgbClr val="FF0000"/>
                          </a:solidFill>
                        </a:rPr>
                        <a:t>70</a:t>
                      </a:r>
                      <a:r>
                        <a:rPr kumimoji="1" lang="ja-JP" altLang="en-US" sz="2400" b="0" dirty="0">
                          <a:solidFill>
                            <a:schemeClr val="tx1"/>
                          </a:solidFill>
                        </a:rPr>
                        <a:t>を算定</a:t>
                      </a:r>
                      <a:endParaRPr kumimoji="1" lang="en-US" altLang="ja-JP" sz="2400" b="0" dirty="0">
                        <a:solidFill>
                          <a:schemeClr val="tx1"/>
                        </a:solidFill>
                      </a:endParaRPr>
                    </a:p>
                    <a:p>
                      <a:pPr algn="ctr"/>
                      <a:r>
                        <a:rPr kumimoji="1" lang="ja-JP" altLang="en-US" sz="2400" b="0" dirty="0">
                          <a:solidFill>
                            <a:schemeClr val="tx1"/>
                          </a:solidFill>
                        </a:rPr>
                        <a:t>（</a:t>
                      </a:r>
                      <a:r>
                        <a:rPr kumimoji="1" lang="en-US" altLang="ja-JP" sz="2400" b="0" dirty="0">
                          <a:solidFill>
                            <a:schemeClr val="tx1"/>
                          </a:solidFill>
                        </a:rPr>
                        <a:t>30</a:t>
                      </a:r>
                      <a:r>
                        <a:rPr kumimoji="1" lang="ja-JP" altLang="en-US" sz="2400" b="0" dirty="0">
                          <a:solidFill>
                            <a:schemeClr val="tx1"/>
                          </a:solidFill>
                        </a:rPr>
                        <a:t>％の報酬減）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0820775"/>
                  </a:ext>
                </a:extLst>
              </a:tr>
              <a:tr h="936104">
                <a:tc>
                  <a:txBody>
                    <a:bodyPr/>
                    <a:lstStyle/>
                    <a:p>
                      <a:pPr algn="ctr"/>
                      <a:r>
                        <a:rPr kumimoji="1" lang="ja-JP" altLang="en-US" sz="2400" dirty="0">
                          <a:solidFill>
                            <a:schemeClr val="tx1"/>
                          </a:solidFill>
                        </a:rPr>
                        <a:t>減算適用月</a:t>
                      </a:r>
                      <a:endParaRPr kumimoji="1" lang="en-US" altLang="ja-JP" sz="2400" dirty="0">
                        <a:solidFill>
                          <a:schemeClr val="tx1"/>
                        </a:solidFill>
                      </a:endParaRPr>
                    </a:p>
                    <a:p>
                      <a:pPr algn="ctr"/>
                      <a:r>
                        <a:rPr kumimoji="1" lang="en-US" altLang="ja-JP" sz="2400" dirty="0">
                          <a:solidFill>
                            <a:schemeClr val="tx1"/>
                          </a:solidFill>
                        </a:rPr>
                        <a:t>5</a:t>
                      </a:r>
                      <a:r>
                        <a:rPr kumimoji="1" lang="ja-JP" altLang="en-US" sz="2400" dirty="0">
                          <a:solidFill>
                            <a:schemeClr val="tx1"/>
                          </a:solidFill>
                        </a:rPr>
                        <a:t>月目以降</a:t>
                      </a:r>
                      <a:endParaRPr kumimoji="1" lang="ja-JP" alt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tx1"/>
                          </a:solidFill>
                        </a:rPr>
                        <a:t>所定単位数の</a:t>
                      </a:r>
                      <a:r>
                        <a:rPr kumimoji="1" lang="en-US" altLang="ja-JP" sz="2400" b="1" dirty="0">
                          <a:solidFill>
                            <a:srgbClr val="FF0000"/>
                          </a:solidFill>
                        </a:rPr>
                        <a:t>100</a:t>
                      </a:r>
                      <a:r>
                        <a:rPr kumimoji="1" lang="ja-JP" altLang="en-US" sz="2400" b="1" dirty="0">
                          <a:solidFill>
                            <a:srgbClr val="FF0000"/>
                          </a:solidFill>
                        </a:rPr>
                        <a:t>分の</a:t>
                      </a:r>
                      <a:r>
                        <a:rPr kumimoji="1" lang="en-US" altLang="ja-JP" sz="2400" b="1" dirty="0">
                          <a:solidFill>
                            <a:srgbClr val="FF0000"/>
                          </a:solidFill>
                        </a:rPr>
                        <a:t>50</a:t>
                      </a:r>
                      <a:r>
                        <a:rPr kumimoji="1" lang="ja-JP" altLang="en-US" sz="2400" dirty="0">
                          <a:solidFill>
                            <a:schemeClr val="tx1"/>
                          </a:solidFill>
                        </a:rPr>
                        <a:t>を算定</a:t>
                      </a:r>
                      <a:endParaRPr kumimoji="1" lang="en-US" altLang="ja-JP" sz="2400"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tx1"/>
                          </a:solidFill>
                        </a:rPr>
                        <a:t>（</a:t>
                      </a:r>
                      <a:r>
                        <a:rPr kumimoji="1" lang="en-US" altLang="ja-JP" sz="2400" dirty="0">
                          <a:solidFill>
                            <a:schemeClr val="tx1"/>
                          </a:solidFill>
                        </a:rPr>
                        <a:t>50</a:t>
                      </a:r>
                      <a:r>
                        <a:rPr kumimoji="1" lang="ja-JP" altLang="en-US" sz="2400" dirty="0">
                          <a:solidFill>
                            <a:schemeClr val="tx1"/>
                          </a:solidFill>
                        </a:rPr>
                        <a:t>％の報酬減）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88733043"/>
                  </a:ext>
                </a:extLst>
              </a:tr>
            </a:tbl>
          </a:graphicData>
        </a:graphic>
      </p:graphicFrame>
    </p:spTree>
    <p:extLst>
      <p:ext uri="{BB962C8B-B14F-4D97-AF65-F5344CB8AC3E}">
        <p14:creationId xmlns:p14="http://schemas.microsoft.com/office/powerpoint/2010/main" val="1720858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4">
            <a:extLst>
              <a:ext uri="{FF2B5EF4-FFF2-40B4-BE49-F238E27FC236}">
                <a16:creationId xmlns:a16="http://schemas.microsoft.com/office/drawing/2014/main" id="{70CB76F4-D584-2894-917D-198E476278FC}"/>
              </a:ext>
            </a:extLst>
          </p:cNvPr>
          <p:cNvGraphicFramePr>
            <a:graphicFrameLocks noGrp="1"/>
          </p:cNvGraphicFramePr>
          <p:nvPr/>
        </p:nvGraphicFramePr>
        <p:xfrm>
          <a:off x="1552292" y="620688"/>
          <a:ext cx="7128792" cy="5922351"/>
        </p:xfrm>
        <a:graphic>
          <a:graphicData uri="http://schemas.openxmlformats.org/drawingml/2006/table">
            <a:tbl>
              <a:tblPr firstRow="1" bandRow="1">
                <a:tableStyleId>{5C22544A-7EE6-4342-B048-85BDC9FD1C3A}</a:tableStyleId>
              </a:tblPr>
              <a:tblGrid>
                <a:gridCol w="1568334">
                  <a:extLst>
                    <a:ext uri="{9D8B030D-6E8A-4147-A177-3AD203B41FA5}">
                      <a16:colId xmlns:a16="http://schemas.microsoft.com/office/drawing/2014/main" val="1670618138"/>
                    </a:ext>
                  </a:extLst>
                </a:gridCol>
                <a:gridCol w="5560458">
                  <a:extLst>
                    <a:ext uri="{9D8B030D-6E8A-4147-A177-3AD203B41FA5}">
                      <a16:colId xmlns:a16="http://schemas.microsoft.com/office/drawing/2014/main" val="3731878174"/>
                    </a:ext>
                  </a:extLst>
                </a:gridCol>
              </a:tblGrid>
              <a:tr h="1008112">
                <a:tc>
                  <a:txBody>
                    <a:bodyPr/>
                    <a:lstStyle/>
                    <a:p>
                      <a:pPr algn="ctr"/>
                      <a:r>
                        <a:rPr kumimoji="1" lang="en-US" altLang="ja-JP" sz="2400" b="0" dirty="0">
                          <a:solidFill>
                            <a:schemeClr val="tx1"/>
                          </a:solidFill>
                        </a:rPr>
                        <a:t>7</a:t>
                      </a:r>
                      <a:r>
                        <a:rPr kumimoji="1" lang="ja-JP" altLang="en-US" sz="2400" b="0" dirty="0">
                          <a:solidFill>
                            <a:schemeClr val="tx1"/>
                          </a:solidFill>
                        </a:rPr>
                        <a:t>月</a:t>
                      </a:r>
                      <a:r>
                        <a:rPr kumimoji="1" lang="en-US" altLang="ja-JP" sz="2400" b="0" dirty="0">
                          <a:solidFill>
                            <a:schemeClr val="tx1"/>
                          </a:solidFill>
                        </a:rPr>
                        <a:t>1</a:t>
                      </a:r>
                      <a:r>
                        <a:rPr kumimoji="1" lang="ja-JP" altLang="en-US" sz="2400" b="0" dirty="0">
                          <a:solidFill>
                            <a:schemeClr val="tx1"/>
                          </a:solidFill>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nSpc>
                          <a:spcPct val="100000"/>
                        </a:lnSpc>
                      </a:pPr>
                      <a:r>
                        <a:rPr kumimoji="1" lang="ja-JP" altLang="en-US" sz="2000" b="1" dirty="0">
                          <a:solidFill>
                            <a:schemeClr val="tx1"/>
                          </a:solidFill>
                          <a:latin typeface="+mj-ea"/>
                          <a:ea typeface="+mj-ea"/>
                        </a:rPr>
                        <a:t>児発管不在</a:t>
                      </a:r>
                      <a:r>
                        <a:rPr kumimoji="1" lang="ja-JP" altLang="en-US" sz="2000" b="0" dirty="0">
                          <a:solidFill>
                            <a:schemeClr val="tx1"/>
                          </a:solidFill>
                          <a:latin typeface="+mj-ea"/>
                          <a:ea typeface="+mj-ea"/>
                        </a:rPr>
                        <a:t>　→　市へ届出</a:t>
                      </a:r>
                      <a:endParaRPr kumimoji="1" lang="en-US" altLang="ja-JP" sz="2000" b="0" dirty="0">
                        <a:solidFill>
                          <a:schemeClr val="tx1"/>
                        </a:solidFill>
                        <a:latin typeface="+mj-ea"/>
                        <a:ea typeface="+mj-ea"/>
                      </a:endParaRPr>
                    </a:p>
                    <a:p>
                      <a:pPr>
                        <a:lnSpc>
                          <a:spcPct val="100000"/>
                        </a:lnSpc>
                      </a:pPr>
                      <a:r>
                        <a:rPr kumimoji="1" lang="ja-JP" altLang="en-US" sz="2000" b="0" dirty="0">
                          <a:solidFill>
                            <a:schemeClr val="tx1"/>
                          </a:solidFill>
                          <a:latin typeface="+mj-ea"/>
                          <a:ea typeface="+mj-ea"/>
                        </a:rPr>
                        <a:t>児童指導員等加配加算など 算定不可</a:t>
                      </a:r>
                      <a:endParaRPr kumimoji="1" lang="en-US" altLang="ja-JP" sz="2000" b="0" dirty="0">
                        <a:solidFill>
                          <a:schemeClr val="tx1"/>
                        </a:solidFill>
                        <a:latin typeface="+mj-ea"/>
                        <a:ea typeface="+mj-ea"/>
                      </a:endParaRPr>
                    </a:p>
                    <a:p>
                      <a:pPr>
                        <a:lnSpc>
                          <a:spcPct val="100000"/>
                        </a:lnSpc>
                      </a:pPr>
                      <a:r>
                        <a:rPr kumimoji="1" lang="ja-JP" altLang="en-US" sz="2000" b="0" dirty="0">
                          <a:solidFill>
                            <a:schemeClr val="tx1"/>
                          </a:solidFill>
                          <a:latin typeface="+mj-ea"/>
                          <a:ea typeface="+mj-ea"/>
                        </a:rPr>
                        <a:t>新規利用者受け入れ不可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628042"/>
                  </a:ext>
                </a:extLst>
              </a:tr>
              <a:tr h="466031">
                <a:tc>
                  <a:txBody>
                    <a:bodyPr/>
                    <a:lstStyle/>
                    <a:p>
                      <a:pPr algn="ctr"/>
                      <a:r>
                        <a:rPr kumimoji="1" lang="en-US" altLang="ja-JP" sz="2400" dirty="0"/>
                        <a:t>9</a:t>
                      </a:r>
                      <a:r>
                        <a:rPr kumimoji="1" lang="ja-JP" altLang="en-US" sz="2400" dirty="0"/>
                        <a:t>月</a:t>
                      </a:r>
                      <a:r>
                        <a:rPr kumimoji="1" lang="en-US" altLang="ja-JP" sz="2400" dirty="0"/>
                        <a:t>1</a:t>
                      </a:r>
                      <a:r>
                        <a:rPr kumimoji="1" lang="ja-JP" altLang="en-US" sz="2400" dirty="0"/>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nSpc>
                          <a:spcPct val="100000"/>
                        </a:lnSpc>
                      </a:pPr>
                      <a:r>
                        <a:rPr kumimoji="1" lang="zh-TW" altLang="en-US" sz="2000" b="1" dirty="0">
                          <a:latin typeface="ＭＳ ゴシック" panose="020B0609070205080204" pitchFamily="49" charset="-128"/>
                          <a:ea typeface="ＭＳ ゴシック" panose="020B0609070205080204" pitchFamily="49" charset="-128"/>
                        </a:rPr>
                        <a:t>児発管欠如減算</a:t>
                      </a:r>
                      <a:r>
                        <a:rPr kumimoji="1" lang="ja-JP" altLang="en-US" sz="2000" b="1" dirty="0">
                          <a:latin typeface="ＭＳ ゴシック" panose="020B0609070205080204" pitchFamily="49" charset="-128"/>
                          <a:ea typeface="ＭＳ ゴシック" panose="020B0609070205080204" pitchFamily="49" charset="-128"/>
                        </a:rPr>
                        <a:t>適用</a:t>
                      </a:r>
                      <a:r>
                        <a:rPr kumimoji="1" lang="zh-TW" altLang="en-US" sz="2000" b="1" dirty="0">
                          <a:latin typeface="ＭＳ ゴシック" panose="020B0609070205080204" pitchFamily="49" charset="-128"/>
                          <a:ea typeface="ＭＳ ゴシック" panose="020B0609070205080204" pitchFamily="49" charset="-128"/>
                        </a:rPr>
                        <a:t>開始</a:t>
                      </a:r>
                      <a:r>
                        <a:rPr kumimoji="1" lang="ja-JP" altLang="en-US" sz="2000" b="0" dirty="0">
                          <a:latin typeface="ＭＳ ゴシック" panose="020B0609070205080204" pitchFamily="49" charset="-128"/>
                          <a:ea typeface="ＭＳ ゴシック" panose="020B0609070205080204" pitchFamily="49" charset="-128"/>
                        </a:rPr>
                        <a:t>（</a:t>
                      </a:r>
                      <a:r>
                        <a:rPr kumimoji="1" lang="en-US" altLang="ja-JP" sz="2000" b="0" dirty="0">
                          <a:latin typeface="ＭＳ ゴシック" panose="020B0609070205080204" pitchFamily="49" charset="-128"/>
                          <a:ea typeface="ＭＳ ゴシック" panose="020B0609070205080204" pitchFamily="49" charset="-128"/>
                        </a:rPr>
                        <a:t>30</a:t>
                      </a:r>
                      <a:r>
                        <a:rPr kumimoji="1" lang="ja-JP" altLang="en-US" sz="2000" b="0" dirty="0">
                          <a:latin typeface="ＭＳ ゴシック" panose="020B0609070205080204" pitchFamily="49" charset="-128"/>
                          <a:ea typeface="ＭＳ ゴシック" panose="020B0609070205080204" pitchFamily="49" charset="-128"/>
                        </a:rPr>
                        <a:t>％報酬減）</a:t>
                      </a:r>
                      <a:endParaRPr kumimoji="1" lang="en-US" altLang="zh-TW" sz="2000" b="0" dirty="0">
                        <a:latin typeface="ＭＳ ゴシック" panose="020B0609070205080204" pitchFamily="49" charset="-128"/>
                        <a:ea typeface="ＭＳ ゴシック" panose="020B0609070205080204" pitchFamily="49" charset="-128"/>
                      </a:endParaRPr>
                    </a:p>
                    <a:p>
                      <a:pPr>
                        <a:lnSpc>
                          <a:spcPct val="100000"/>
                        </a:lnSpc>
                      </a:pPr>
                      <a:r>
                        <a:rPr kumimoji="1" lang="ja-JP" altLang="en-US" sz="2000" dirty="0">
                          <a:latin typeface="ＭＳ ゴシック" panose="020B0609070205080204" pitchFamily="49" charset="-128"/>
                          <a:ea typeface="ＭＳ ゴシック" panose="020B0609070205080204" pitchFamily="49" charset="-128"/>
                        </a:rPr>
                        <a:t>　→　市へ届出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3343428"/>
                  </a:ext>
                </a:extLst>
              </a:tr>
              <a:tr h="912528">
                <a:tc>
                  <a:txBody>
                    <a:bodyPr/>
                    <a:lstStyle/>
                    <a:p>
                      <a:pPr algn="ctr"/>
                      <a:r>
                        <a:rPr kumimoji="1" lang="en-US" altLang="ja-JP" sz="2400" dirty="0"/>
                        <a:t>9</a:t>
                      </a:r>
                      <a:r>
                        <a:rPr kumimoji="1" lang="ja-JP" altLang="en-US" sz="2400" dirty="0"/>
                        <a:t>月</a:t>
                      </a:r>
                      <a:r>
                        <a:rPr kumimoji="1" lang="en-US" altLang="ja-JP" sz="2400" dirty="0"/>
                        <a:t>15</a:t>
                      </a:r>
                      <a:r>
                        <a:rPr kumimoji="1" lang="ja-JP" altLang="en-US" sz="2400" dirty="0"/>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nSpc>
                          <a:spcPct val="100000"/>
                        </a:lnSpc>
                      </a:pPr>
                      <a:r>
                        <a:rPr kumimoji="1" lang="ja-JP" altLang="en-US" sz="2000" dirty="0">
                          <a:latin typeface="ＭＳ ゴシック" panose="020B0609070205080204" pitchFamily="49" charset="-128"/>
                          <a:ea typeface="ＭＳ ゴシック" panose="020B0609070205080204" pitchFamily="49" charset="-128"/>
                        </a:rPr>
                        <a:t>児童指導員等加配加算など、</a:t>
                      </a:r>
                      <a:endParaRPr kumimoji="1" lang="en-US" altLang="ja-JP" sz="2000" dirty="0">
                        <a:latin typeface="ＭＳ ゴシック" panose="020B0609070205080204" pitchFamily="49" charset="-128"/>
                        <a:ea typeface="ＭＳ ゴシック" panose="020B0609070205080204" pitchFamily="49" charset="-128"/>
                      </a:endParaRPr>
                    </a:p>
                    <a:p>
                      <a:pPr>
                        <a:lnSpc>
                          <a:spcPct val="100000"/>
                        </a:lnSpc>
                      </a:pPr>
                      <a:r>
                        <a:rPr kumimoji="1" lang="ja-JP" altLang="en-US" sz="2000" dirty="0">
                          <a:latin typeface="ＭＳ ゴシック" panose="020B0609070205080204" pitchFamily="49" charset="-128"/>
                          <a:ea typeface="ＭＳ ゴシック" panose="020B0609070205080204" pitchFamily="49" charset="-128"/>
                        </a:rPr>
                        <a:t>児発管補充の月の</a:t>
                      </a:r>
                      <a:r>
                        <a:rPr kumimoji="1" lang="en-US" altLang="ja-JP" sz="2000" dirty="0">
                          <a:latin typeface="ＭＳ ゴシック" panose="020B0609070205080204" pitchFamily="49" charset="-128"/>
                          <a:ea typeface="ＭＳ ゴシック" panose="020B0609070205080204" pitchFamily="49" charset="-128"/>
                        </a:rPr>
                        <a:t>15</a:t>
                      </a:r>
                      <a:r>
                        <a:rPr kumimoji="1" lang="ja-JP" altLang="en-US" sz="2000" dirty="0">
                          <a:latin typeface="ＭＳ ゴシック" panose="020B0609070205080204" pitchFamily="49" charset="-128"/>
                          <a:ea typeface="ＭＳ ゴシック" panose="020B0609070205080204" pitchFamily="49" charset="-128"/>
                        </a:rPr>
                        <a:t>日前に市へ届出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5574757"/>
                  </a:ext>
                </a:extLst>
              </a:tr>
              <a:tr h="2300448">
                <a:tc>
                  <a:txBody>
                    <a:bodyPr/>
                    <a:lstStyle/>
                    <a:p>
                      <a:pPr algn="ctr"/>
                      <a:r>
                        <a:rPr kumimoji="1" lang="en-US" altLang="ja-JP" sz="2400" kern="1200" dirty="0">
                          <a:solidFill>
                            <a:schemeClr val="dk1"/>
                          </a:solidFill>
                          <a:effectLst/>
                          <a:latin typeface="+mn-lt"/>
                          <a:ea typeface="+mn-ea"/>
                          <a:cs typeface="+mn-cs"/>
                        </a:rPr>
                        <a:t>10</a:t>
                      </a:r>
                      <a:r>
                        <a:rPr kumimoji="1" lang="ja-JP" altLang="ja-JP" sz="2400" kern="1200" dirty="0">
                          <a:solidFill>
                            <a:schemeClr val="dk1"/>
                          </a:solidFill>
                          <a:effectLst/>
                          <a:latin typeface="+mn-lt"/>
                          <a:ea typeface="+mn-ea"/>
                          <a:cs typeface="+mn-cs"/>
                        </a:rPr>
                        <a:t>月</a:t>
                      </a:r>
                      <a:r>
                        <a:rPr kumimoji="1" lang="en-US" altLang="ja-JP" sz="2400" kern="1200" dirty="0">
                          <a:solidFill>
                            <a:schemeClr val="dk1"/>
                          </a:solidFill>
                          <a:effectLst/>
                          <a:latin typeface="+mn-lt"/>
                          <a:ea typeface="+mn-ea"/>
                          <a:cs typeface="+mn-cs"/>
                        </a:rPr>
                        <a:t>1</a:t>
                      </a:r>
                      <a:r>
                        <a:rPr kumimoji="1" lang="ja-JP" altLang="ja-JP" sz="2400" kern="1200" dirty="0">
                          <a:solidFill>
                            <a:schemeClr val="dk1"/>
                          </a:solidFill>
                          <a:effectLst/>
                          <a:latin typeface="+mn-lt"/>
                          <a:ea typeface="+mn-ea"/>
                          <a:cs typeface="+mn-cs"/>
                        </a:rPr>
                        <a:t>日</a:t>
                      </a:r>
                      <a:endParaRPr kumimoji="1" lang="ja-JP" altLang="en-US"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nSpc>
                          <a:spcPct val="100000"/>
                        </a:lnSpc>
                      </a:pPr>
                      <a:r>
                        <a:rPr kumimoji="1" lang="zh-TW" altLang="en-US" sz="2000" b="1" dirty="0">
                          <a:latin typeface="ＭＳ ゴシック" panose="020B0609070205080204" pitchFamily="49" charset="-128"/>
                          <a:ea typeface="ＭＳ ゴシック" panose="020B0609070205080204" pitchFamily="49" charset="-128"/>
                        </a:rPr>
                        <a:t>児発管</a:t>
                      </a:r>
                      <a:r>
                        <a:rPr kumimoji="1" lang="ja-JP" altLang="en-US" sz="2000" b="1" dirty="0">
                          <a:latin typeface="ＭＳ ゴシック" panose="020B0609070205080204" pitchFamily="49" charset="-128"/>
                          <a:ea typeface="ＭＳ ゴシック" panose="020B0609070205080204" pitchFamily="49" charset="-128"/>
                        </a:rPr>
                        <a:t>配置</a:t>
                      </a:r>
                      <a:r>
                        <a:rPr kumimoji="1" lang="ja-JP" altLang="en-US" sz="2000" dirty="0">
                          <a:latin typeface="ＭＳ ゴシック" panose="020B0609070205080204" pitchFamily="49" charset="-128"/>
                          <a:ea typeface="ＭＳ ゴシック" panose="020B0609070205080204" pitchFamily="49" charset="-128"/>
                        </a:rPr>
                        <a:t>　→　市へ届出</a:t>
                      </a:r>
                      <a:endParaRPr kumimoji="1" lang="en-US" altLang="zh-TW" sz="2000" dirty="0">
                        <a:latin typeface="ＭＳ ゴシック" panose="020B0609070205080204" pitchFamily="49" charset="-128"/>
                        <a:ea typeface="ＭＳ ゴシック" panose="020B0609070205080204" pitchFamily="49" charset="-128"/>
                      </a:endParaRPr>
                    </a:p>
                    <a:p>
                      <a:pPr>
                        <a:lnSpc>
                          <a:spcPct val="100000"/>
                        </a:lnSpc>
                      </a:pPr>
                      <a:r>
                        <a:rPr kumimoji="1" lang="ja-JP" altLang="en-US" sz="2000" dirty="0">
                          <a:latin typeface="ＭＳ ゴシック" panose="020B0609070205080204" pitchFamily="49" charset="-128"/>
                          <a:ea typeface="ＭＳ ゴシック" panose="020B0609070205080204" pitchFamily="49" charset="-128"/>
                        </a:rPr>
                        <a:t>児童指導員等加配加算など 加算開始</a:t>
                      </a:r>
                      <a:endParaRPr kumimoji="1" lang="en-US" altLang="ja-JP" sz="2000" dirty="0">
                        <a:latin typeface="ＭＳ ゴシック" panose="020B0609070205080204" pitchFamily="49" charset="-128"/>
                        <a:ea typeface="ＭＳ ゴシック" panose="020B0609070205080204" pitchFamily="49" charset="-128"/>
                      </a:endParaRPr>
                    </a:p>
                    <a:p>
                      <a:pPr>
                        <a:lnSpc>
                          <a:spcPct val="100000"/>
                        </a:lnSpc>
                      </a:pPr>
                      <a:r>
                        <a:rPr kumimoji="1" lang="ja-JP" altLang="en-US" sz="2000" dirty="0">
                          <a:latin typeface="ＭＳ ゴシック" panose="020B0609070205080204" pitchFamily="49" charset="-128"/>
                          <a:ea typeface="ＭＳ ゴシック" panose="020B0609070205080204" pitchFamily="49" charset="-128"/>
                        </a:rPr>
                        <a:t>新規利用者受け入れ可能</a:t>
                      </a:r>
                      <a:endParaRPr kumimoji="1" lang="en-US" altLang="ja-JP" sz="2000" dirty="0">
                        <a:latin typeface="ＭＳ ゴシック" panose="020B0609070205080204" pitchFamily="49" charset="-128"/>
                        <a:ea typeface="ＭＳ ゴシック" panose="020B0609070205080204" pitchFamily="49" charset="-128"/>
                      </a:endParaRPr>
                    </a:p>
                    <a:p>
                      <a:pPr>
                        <a:lnSpc>
                          <a:spcPct val="100000"/>
                        </a:lnSpc>
                      </a:pPr>
                      <a:endParaRPr kumimoji="1" lang="en-US" altLang="zh-TW" sz="2000" dirty="0">
                        <a:latin typeface="ＭＳ ゴシック" panose="020B0609070205080204" pitchFamily="49" charset="-128"/>
                        <a:ea typeface="ＭＳ ゴシック" panose="020B0609070205080204" pitchFamily="49" charset="-128"/>
                      </a:endParaRPr>
                    </a:p>
                    <a:p>
                      <a:pPr>
                        <a:lnSpc>
                          <a:spcPct val="100000"/>
                        </a:lnSpc>
                      </a:pPr>
                      <a:r>
                        <a:rPr kumimoji="1" lang="en-US" altLang="zh-TW" sz="2000" dirty="0">
                          <a:latin typeface="ＭＳ ゴシック" panose="020B0609070205080204" pitchFamily="49" charset="-128"/>
                          <a:ea typeface="ＭＳ ゴシック" panose="020B0609070205080204" pitchFamily="49" charset="-128"/>
                        </a:rPr>
                        <a:t>※</a:t>
                      </a:r>
                      <a:r>
                        <a:rPr kumimoji="1" lang="ja-JP" altLang="en-US" sz="2000" dirty="0">
                          <a:latin typeface="ＭＳ ゴシック" panose="020B0609070205080204" pitchFamily="49" charset="-128"/>
                          <a:ea typeface="ＭＳ ゴシック" panose="020B0609070205080204" pitchFamily="49" charset="-128"/>
                        </a:rPr>
                        <a:t>児発管</a:t>
                      </a:r>
                      <a:r>
                        <a:rPr kumimoji="1" lang="zh-TW" altLang="en-US" sz="2000" dirty="0">
                          <a:latin typeface="ＭＳ ゴシック" panose="020B0609070205080204" pitchFamily="49" charset="-128"/>
                          <a:ea typeface="ＭＳ ゴシック" panose="020B0609070205080204" pitchFamily="49" charset="-128"/>
                        </a:rPr>
                        <a:t>欠如減算</a:t>
                      </a:r>
                      <a:r>
                        <a:rPr kumimoji="1" lang="ja-JP" altLang="en-US" sz="2000" dirty="0">
                          <a:latin typeface="ＭＳ ゴシック" panose="020B0609070205080204" pitchFamily="49" charset="-128"/>
                          <a:ea typeface="ＭＳ ゴシック" panose="020B0609070205080204" pitchFamily="49" charset="-128"/>
                        </a:rPr>
                        <a:t>（</a:t>
                      </a:r>
                      <a:r>
                        <a:rPr kumimoji="1" lang="en-US" altLang="ja-JP" sz="2000" dirty="0">
                          <a:latin typeface="ＭＳ ゴシック" panose="020B0609070205080204" pitchFamily="49" charset="-128"/>
                          <a:ea typeface="ＭＳ ゴシック" panose="020B0609070205080204" pitchFamily="49" charset="-128"/>
                        </a:rPr>
                        <a:t>30</a:t>
                      </a:r>
                      <a:r>
                        <a:rPr kumimoji="1" lang="ja-JP" altLang="en-US" sz="2000" dirty="0">
                          <a:latin typeface="ＭＳ ゴシック" panose="020B0609070205080204" pitchFamily="49" charset="-128"/>
                          <a:ea typeface="ＭＳ ゴシック" panose="020B0609070205080204" pitchFamily="49" charset="-128"/>
                        </a:rPr>
                        <a:t>％報酬減）は</a:t>
                      </a:r>
                      <a:r>
                        <a:rPr kumimoji="1" lang="en-US" altLang="ja-JP" sz="2000" dirty="0">
                          <a:latin typeface="ＭＳ ゴシック" panose="020B0609070205080204" pitchFamily="49" charset="-128"/>
                          <a:ea typeface="ＭＳ ゴシック" panose="020B0609070205080204" pitchFamily="49" charset="-128"/>
                        </a:rPr>
                        <a:t>10</a:t>
                      </a:r>
                      <a:r>
                        <a:rPr kumimoji="1" lang="ja-JP" altLang="en-US" sz="2000" dirty="0">
                          <a:latin typeface="ＭＳ ゴシック" panose="020B0609070205080204" pitchFamily="49" charset="-128"/>
                          <a:ea typeface="ＭＳ ゴシック" panose="020B0609070205080204" pitchFamily="49" charset="-128"/>
                        </a:rPr>
                        <a:t>月中</a:t>
                      </a:r>
                      <a:r>
                        <a:rPr kumimoji="1" lang="zh-TW" altLang="en-US" sz="2000" dirty="0">
                          <a:latin typeface="ＭＳ ゴシック" panose="020B0609070205080204" pitchFamily="49" charset="-128"/>
                          <a:ea typeface="ＭＳ ゴシック" panose="020B0609070205080204" pitchFamily="49" charset="-128"/>
                        </a:rPr>
                        <a:t>継続</a:t>
                      </a:r>
                      <a:r>
                        <a:rPr kumimoji="1" lang="ja-JP" altLang="en-US" sz="2000" dirty="0">
                          <a:latin typeface="ＭＳ ゴシック" panose="020B0609070205080204" pitchFamily="49" charset="-128"/>
                          <a:ea typeface="ＭＳ ゴシック" panose="020B0609070205080204" pitchFamily="49" charset="-128"/>
                        </a:rPr>
                        <a:t>します。</a:t>
                      </a:r>
                      <a:endParaRPr kumimoji="1" lang="en-US" altLang="zh-TW" sz="2000" dirty="0">
                        <a:latin typeface="ＭＳ ゴシック" panose="020B0609070205080204" pitchFamily="49" charset="-128"/>
                        <a:ea typeface="ＭＳ ゴシック" panose="020B0609070205080204" pitchFamily="49" charset="-128"/>
                      </a:endParaRPr>
                    </a:p>
                    <a:p>
                      <a:pPr>
                        <a:lnSpc>
                          <a:spcPct val="100000"/>
                        </a:lnSpc>
                      </a:pPr>
                      <a:r>
                        <a:rPr kumimoji="1" lang="ja-JP" altLang="en-US" sz="2000" b="0" dirty="0">
                          <a:solidFill>
                            <a:srgbClr val="FF0000"/>
                          </a:solidFill>
                          <a:latin typeface="ＭＳ ゴシック" panose="020B0609070205080204" pitchFamily="49" charset="-128"/>
                          <a:ea typeface="ＭＳ ゴシック" panose="020B0609070205080204" pitchFamily="49" charset="-128"/>
                        </a:rPr>
                        <a:t>児発管欠如の解消された月いっぱいが減算の対象</a:t>
                      </a:r>
                      <a:r>
                        <a:rPr kumimoji="1" lang="ja-JP" altLang="en-US" sz="2000" b="0" dirty="0">
                          <a:solidFill>
                            <a:schemeClr val="tx1"/>
                          </a:solidFill>
                          <a:latin typeface="ＭＳ ゴシック" panose="020B0609070205080204" pitchFamily="49" charset="-128"/>
                          <a:ea typeface="ＭＳ ゴシック" panose="020B0609070205080204" pitchFamily="49" charset="-128"/>
                        </a:rPr>
                        <a:t>であり、もし</a:t>
                      </a:r>
                      <a:r>
                        <a:rPr kumimoji="1" lang="en-US" altLang="ja-JP" sz="2000" b="0" dirty="0">
                          <a:solidFill>
                            <a:schemeClr val="tx1"/>
                          </a:solidFill>
                          <a:latin typeface="ＭＳ ゴシック" panose="020B0609070205080204" pitchFamily="49" charset="-128"/>
                          <a:ea typeface="ＭＳ ゴシック" panose="020B0609070205080204" pitchFamily="49" charset="-128"/>
                        </a:rPr>
                        <a:t>9</a:t>
                      </a:r>
                      <a:r>
                        <a:rPr kumimoji="1" lang="ja-JP" altLang="en-US" sz="2000" b="0" dirty="0">
                          <a:solidFill>
                            <a:schemeClr val="tx1"/>
                          </a:solidFill>
                          <a:latin typeface="ＭＳ ゴシック" panose="020B0609070205080204" pitchFamily="49" charset="-128"/>
                          <a:ea typeface="ＭＳ ゴシック" panose="020B0609070205080204" pitchFamily="49" charset="-128"/>
                        </a:rPr>
                        <a:t>月末日までに児発管が配置された場合は</a:t>
                      </a:r>
                      <a:r>
                        <a:rPr kumimoji="1" lang="en-US" altLang="ja-JP" sz="2000" b="0" dirty="0">
                          <a:solidFill>
                            <a:schemeClr val="tx1"/>
                          </a:solidFill>
                          <a:latin typeface="ＭＳ ゴシック" panose="020B0609070205080204" pitchFamily="49" charset="-128"/>
                          <a:ea typeface="ＭＳ ゴシック" panose="020B0609070205080204" pitchFamily="49" charset="-128"/>
                        </a:rPr>
                        <a:t>10</a:t>
                      </a:r>
                      <a:r>
                        <a:rPr kumimoji="1" lang="ja-JP" altLang="en-US" sz="2000" b="0" dirty="0">
                          <a:solidFill>
                            <a:schemeClr val="tx1"/>
                          </a:solidFill>
                          <a:latin typeface="ＭＳ ゴシック" panose="020B0609070205080204" pitchFamily="49" charset="-128"/>
                          <a:ea typeface="ＭＳ ゴシック" panose="020B0609070205080204" pitchFamily="49" charset="-128"/>
                        </a:rPr>
                        <a:t>月</a:t>
                      </a:r>
                      <a:r>
                        <a:rPr kumimoji="1" lang="en-US" altLang="ja-JP" sz="2000" b="0" dirty="0">
                          <a:solidFill>
                            <a:schemeClr val="tx1"/>
                          </a:solidFill>
                          <a:latin typeface="ＭＳ ゴシック" panose="020B0609070205080204" pitchFamily="49" charset="-128"/>
                          <a:ea typeface="ＭＳ ゴシック" panose="020B0609070205080204" pitchFamily="49" charset="-128"/>
                        </a:rPr>
                        <a:t>1</a:t>
                      </a:r>
                      <a:r>
                        <a:rPr kumimoji="1" lang="ja-JP" altLang="en-US" sz="2000" b="0" dirty="0">
                          <a:solidFill>
                            <a:schemeClr val="tx1"/>
                          </a:solidFill>
                          <a:latin typeface="ＭＳ ゴシック" panose="020B0609070205080204" pitchFamily="49" charset="-128"/>
                          <a:ea typeface="ＭＳ ゴシック" panose="020B0609070205080204" pitchFamily="49" charset="-128"/>
                        </a:rPr>
                        <a:t>日から減算なしとなります。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6802904"/>
                  </a:ext>
                </a:extLst>
              </a:tr>
              <a:tr h="466031">
                <a:tc>
                  <a:txBody>
                    <a:bodyPr/>
                    <a:lstStyle/>
                    <a:p>
                      <a:pPr algn="ctr"/>
                      <a:r>
                        <a:rPr kumimoji="1" lang="en-US" altLang="ja-JP" sz="2400" dirty="0"/>
                        <a:t>11</a:t>
                      </a:r>
                      <a:r>
                        <a:rPr kumimoji="1" lang="ja-JP" altLang="en-US" sz="2400" dirty="0"/>
                        <a:t>月</a:t>
                      </a:r>
                      <a:r>
                        <a:rPr kumimoji="1" lang="en-US" altLang="ja-JP" sz="2400" dirty="0"/>
                        <a:t>1</a:t>
                      </a:r>
                      <a:r>
                        <a:rPr kumimoji="1" lang="ja-JP" altLang="en-US" sz="2400" dirty="0"/>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nSpc>
                          <a:spcPct val="100000"/>
                        </a:lnSpc>
                      </a:pPr>
                      <a:r>
                        <a:rPr kumimoji="1" lang="zh-TW" altLang="en-US" sz="2000" b="1" dirty="0">
                          <a:latin typeface="ＭＳ ゴシック" panose="020B0609070205080204" pitchFamily="49" charset="-128"/>
                          <a:ea typeface="ＭＳ ゴシック" panose="020B0609070205080204" pitchFamily="49" charset="-128"/>
                        </a:rPr>
                        <a:t>児発管欠如減算</a:t>
                      </a:r>
                      <a:r>
                        <a:rPr kumimoji="1" lang="ja-JP" altLang="en-US" sz="2000" b="1" dirty="0">
                          <a:latin typeface="ＭＳ ゴシック" panose="020B0609070205080204" pitchFamily="49" charset="-128"/>
                          <a:ea typeface="ＭＳ ゴシック" panose="020B0609070205080204" pitchFamily="49" charset="-128"/>
                        </a:rPr>
                        <a:t>適用なし</a:t>
                      </a:r>
                      <a:endParaRPr kumimoji="1" lang="zh-TW" altLang="en-US" sz="2000" b="1" dirty="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787119"/>
                  </a:ext>
                </a:extLst>
              </a:tr>
            </a:tbl>
          </a:graphicData>
        </a:graphic>
      </p:graphicFrame>
      <p:sp>
        <p:nvSpPr>
          <p:cNvPr id="4" name="正方形/長方形 3">
            <a:extLst>
              <a:ext uri="{FF2B5EF4-FFF2-40B4-BE49-F238E27FC236}">
                <a16:creationId xmlns:a16="http://schemas.microsoft.com/office/drawing/2014/main" id="{7064FF1B-B5B1-D059-72EF-468A846D6402}"/>
              </a:ext>
            </a:extLst>
          </p:cNvPr>
          <p:cNvSpPr/>
          <p:nvPr/>
        </p:nvSpPr>
        <p:spPr>
          <a:xfrm>
            <a:off x="419063" y="630919"/>
            <a:ext cx="1032142" cy="4320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例</a:t>
            </a:r>
          </a:p>
        </p:txBody>
      </p:sp>
    </p:spTree>
    <p:extLst>
      <p:ext uri="{BB962C8B-B14F-4D97-AF65-F5344CB8AC3E}">
        <p14:creationId xmlns:p14="http://schemas.microsoft.com/office/powerpoint/2010/main" val="2347758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3F6DCB-CCCB-FB12-65B0-32C2ACF1A1F9}"/>
              </a:ext>
            </a:extLst>
          </p:cNvPr>
          <p:cNvSpPr>
            <a:spLocks noGrp="1"/>
          </p:cNvSpPr>
          <p:nvPr>
            <p:ph type="ctrTitle"/>
          </p:nvPr>
        </p:nvSpPr>
        <p:spPr>
          <a:xfrm>
            <a:off x="760609" y="177651"/>
            <a:ext cx="7622782" cy="1050646"/>
          </a:xfrm>
        </p:spPr>
        <p:txBody>
          <a:bodyPr/>
          <a:lstStyle/>
          <a:p>
            <a:r>
              <a:rPr kumimoji="1" lang="ja-JP" altLang="en-US" sz="4800" b="0" dirty="0">
                <a:effectLst/>
              </a:rPr>
              <a:t>欠席時対応加算</a:t>
            </a:r>
          </a:p>
        </p:txBody>
      </p:sp>
      <p:sp>
        <p:nvSpPr>
          <p:cNvPr id="6" name="テキスト ボックス 5">
            <a:extLst>
              <a:ext uri="{FF2B5EF4-FFF2-40B4-BE49-F238E27FC236}">
                <a16:creationId xmlns:a16="http://schemas.microsoft.com/office/drawing/2014/main" id="{A161B0BD-7625-93EB-5E3B-08EA6308FB45}"/>
              </a:ext>
            </a:extLst>
          </p:cNvPr>
          <p:cNvSpPr txBox="1"/>
          <p:nvPr/>
        </p:nvSpPr>
        <p:spPr>
          <a:xfrm>
            <a:off x="760608" y="1405948"/>
            <a:ext cx="7622783" cy="2603854"/>
          </a:xfrm>
          <a:prstGeom prst="rect">
            <a:avLst/>
          </a:prstGeom>
          <a:noFill/>
        </p:spPr>
        <p:txBody>
          <a:bodyPr wrap="square" rtlCol="0">
            <a:spAutoFit/>
          </a:bodyPr>
          <a:lstStyle/>
          <a:p>
            <a:pPr>
              <a:lnSpc>
                <a:spcPct val="150000"/>
              </a:lnSpc>
            </a:pPr>
            <a:r>
              <a:rPr kumimoji="1" lang="ja-JP" altLang="en-US" sz="2800" dirty="0"/>
              <a:t>　障がい児が急病等により利用予定日の</a:t>
            </a:r>
            <a:r>
              <a:rPr kumimoji="1" lang="ja-JP" altLang="en-US" sz="2800" dirty="0">
                <a:solidFill>
                  <a:srgbClr val="FF0000"/>
                </a:solidFill>
              </a:rPr>
              <a:t>前々日</a:t>
            </a:r>
            <a:r>
              <a:rPr kumimoji="1" lang="ja-JP" altLang="en-US" sz="2800" dirty="0"/>
              <a:t>、</a:t>
            </a:r>
            <a:r>
              <a:rPr kumimoji="1" lang="ja-JP" altLang="en-US" sz="2800" dirty="0">
                <a:solidFill>
                  <a:srgbClr val="FF0000"/>
                </a:solidFill>
              </a:rPr>
              <a:t>前日</a:t>
            </a:r>
            <a:r>
              <a:rPr kumimoji="1" lang="ja-JP" altLang="en-US" sz="2800" dirty="0"/>
              <a:t>または</a:t>
            </a:r>
            <a:r>
              <a:rPr kumimoji="1" lang="ja-JP" altLang="en-US" sz="2800" dirty="0">
                <a:solidFill>
                  <a:srgbClr val="FF0000"/>
                </a:solidFill>
              </a:rPr>
              <a:t>当日</a:t>
            </a:r>
            <a:r>
              <a:rPr kumimoji="1" lang="ja-JP" altLang="en-US" sz="2800" dirty="0"/>
              <a:t>に連絡を受けて状況を確認し、</a:t>
            </a:r>
            <a:r>
              <a:rPr kumimoji="1" lang="ja-JP" altLang="en-US" sz="2800" u="sng" dirty="0"/>
              <a:t>相談援助を行うとともに当該相談の内容を記録</a:t>
            </a:r>
            <a:r>
              <a:rPr kumimoji="1" lang="ja-JP" altLang="en-US" sz="2800" dirty="0"/>
              <a:t>した場合に、月に</a:t>
            </a:r>
            <a:r>
              <a:rPr lang="ja-JP" altLang="en-US" sz="2800" dirty="0"/>
              <a:t>４回まで算定できます。</a:t>
            </a:r>
            <a:endParaRPr kumimoji="1" lang="ja-JP" altLang="en-US" sz="2800" dirty="0"/>
          </a:p>
        </p:txBody>
      </p:sp>
      <p:sp>
        <p:nvSpPr>
          <p:cNvPr id="7" name="テキスト ボックス 6">
            <a:extLst>
              <a:ext uri="{FF2B5EF4-FFF2-40B4-BE49-F238E27FC236}">
                <a16:creationId xmlns:a16="http://schemas.microsoft.com/office/drawing/2014/main" id="{964AAE73-8735-E5E6-C1B0-BBEE40A30A91}"/>
              </a:ext>
            </a:extLst>
          </p:cNvPr>
          <p:cNvSpPr txBox="1"/>
          <p:nvPr/>
        </p:nvSpPr>
        <p:spPr>
          <a:xfrm>
            <a:off x="761016" y="4365104"/>
            <a:ext cx="7622783" cy="1424621"/>
          </a:xfrm>
          <a:prstGeom prst="rect">
            <a:avLst/>
          </a:prstGeom>
          <a:noFill/>
        </p:spPr>
        <p:txBody>
          <a:bodyPr wrap="square" rtlCol="0">
            <a:spAutoFit/>
          </a:bodyPr>
          <a:lstStyle/>
          <a:p>
            <a:pPr>
              <a:lnSpc>
                <a:spcPct val="150000"/>
              </a:lnSpc>
            </a:pPr>
            <a:r>
              <a:rPr kumimoji="1" lang="en-US" altLang="ja-JP" sz="2000" dirty="0"/>
              <a:t>※</a:t>
            </a:r>
            <a:r>
              <a:rPr kumimoji="1" lang="ja-JP" altLang="en-US" sz="2000" dirty="0"/>
              <a:t>　</a:t>
            </a:r>
            <a:r>
              <a:rPr kumimoji="1" lang="ja-JP" altLang="en-US" sz="2000" u="sng" dirty="0"/>
              <a:t>主として重症心身障がい児を通わせる事業所の場合は</a:t>
            </a:r>
            <a:r>
              <a:rPr kumimoji="1" lang="ja-JP" altLang="en-US" sz="2000" dirty="0"/>
              <a:t>、月の延　　</a:t>
            </a:r>
            <a:endParaRPr lang="en-US" altLang="ja-JP" sz="2000" dirty="0"/>
          </a:p>
          <a:p>
            <a:pPr>
              <a:lnSpc>
                <a:spcPct val="150000"/>
              </a:lnSpc>
            </a:pPr>
            <a:r>
              <a:rPr kumimoji="1" lang="ja-JP" altLang="en-US" sz="2000" dirty="0"/>
              <a:t>　　  べ利用者数が、利用定員に営業日を乗じた数の</a:t>
            </a:r>
            <a:r>
              <a:rPr kumimoji="1" lang="en-US" altLang="ja-JP" sz="2000" dirty="0"/>
              <a:t>80</a:t>
            </a:r>
            <a:r>
              <a:rPr kumimoji="1" lang="ja-JP" altLang="en-US" sz="2000" dirty="0"/>
              <a:t>％に満たない</a:t>
            </a:r>
            <a:endParaRPr kumimoji="1" lang="en-US" altLang="ja-JP" sz="2000" dirty="0"/>
          </a:p>
          <a:p>
            <a:pPr>
              <a:lnSpc>
                <a:spcPct val="150000"/>
              </a:lnSpc>
            </a:pPr>
            <a:r>
              <a:rPr lang="ja-JP" altLang="en-US" sz="2000" dirty="0"/>
              <a:t>　　  </a:t>
            </a:r>
            <a:r>
              <a:rPr kumimoji="1" lang="ja-JP" altLang="en-US" sz="2000" dirty="0"/>
              <a:t>場合は、</a:t>
            </a:r>
            <a:r>
              <a:rPr kumimoji="1" lang="ja-JP" altLang="en-US" sz="2000" u="sng" dirty="0"/>
              <a:t>重症心身障がい</a:t>
            </a:r>
            <a:r>
              <a:rPr lang="ja-JP" altLang="en-US" sz="2000" u="sng" dirty="0"/>
              <a:t>児に限り</a:t>
            </a:r>
            <a:r>
              <a:rPr lang="ja-JP" altLang="en-US" sz="2000" dirty="0"/>
              <a:t>月に</a:t>
            </a:r>
            <a:r>
              <a:rPr lang="en-US" altLang="ja-JP" sz="2000" dirty="0"/>
              <a:t>8</a:t>
            </a:r>
            <a:r>
              <a:rPr lang="ja-JP" altLang="en-US" sz="2000" dirty="0"/>
              <a:t>回まで算定可。</a:t>
            </a:r>
            <a:endParaRPr kumimoji="1" lang="ja-JP" altLang="en-US" sz="2000" dirty="0"/>
          </a:p>
        </p:txBody>
      </p:sp>
    </p:spTree>
    <p:extLst>
      <p:ext uri="{BB962C8B-B14F-4D97-AF65-F5344CB8AC3E}">
        <p14:creationId xmlns:p14="http://schemas.microsoft.com/office/powerpoint/2010/main" val="2957829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3F6DCB-CCCB-FB12-65B0-32C2ACF1A1F9}"/>
              </a:ext>
            </a:extLst>
          </p:cNvPr>
          <p:cNvSpPr>
            <a:spLocks noGrp="1"/>
          </p:cNvSpPr>
          <p:nvPr>
            <p:ph type="ctrTitle"/>
          </p:nvPr>
        </p:nvSpPr>
        <p:spPr>
          <a:xfrm>
            <a:off x="462647" y="159982"/>
            <a:ext cx="8424935" cy="1123973"/>
          </a:xfrm>
        </p:spPr>
        <p:txBody>
          <a:bodyPr/>
          <a:lstStyle/>
          <a:p>
            <a:r>
              <a:rPr kumimoji="1" lang="ja-JP" altLang="en-US" sz="4800" b="0" dirty="0">
                <a:effectLst/>
              </a:rPr>
              <a:t>欠席時対応加算 </a:t>
            </a:r>
          </a:p>
        </p:txBody>
      </p:sp>
      <p:sp>
        <p:nvSpPr>
          <p:cNvPr id="7" name="テキスト ボックス 6">
            <a:extLst>
              <a:ext uri="{FF2B5EF4-FFF2-40B4-BE49-F238E27FC236}">
                <a16:creationId xmlns:a16="http://schemas.microsoft.com/office/drawing/2014/main" id="{964AAE73-8735-E5E6-C1B0-BBEE40A30A91}"/>
              </a:ext>
            </a:extLst>
          </p:cNvPr>
          <p:cNvSpPr txBox="1"/>
          <p:nvPr/>
        </p:nvSpPr>
        <p:spPr>
          <a:xfrm>
            <a:off x="462647" y="1442460"/>
            <a:ext cx="8424935" cy="892552"/>
          </a:xfrm>
          <a:prstGeom prst="rect">
            <a:avLst/>
          </a:prstGeom>
          <a:noFill/>
        </p:spPr>
        <p:txBody>
          <a:bodyPr wrap="square" rtlCol="0">
            <a:spAutoFit/>
          </a:bodyPr>
          <a:lstStyle/>
          <a:p>
            <a:r>
              <a:rPr lang="en-US" altLang="ja-JP" sz="2400" dirty="0"/>
              <a:t>Q1</a:t>
            </a:r>
            <a:r>
              <a:rPr lang="ja-JP" altLang="en-US" sz="2400" dirty="0"/>
              <a:t>　</a:t>
            </a:r>
            <a:r>
              <a:rPr lang="en-US" altLang="ja-JP" sz="2400" dirty="0"/>
              <a:t>A</a:t>
            </a:r>
            <a:r>
              <a:rPr lang="ja-JP" altLang="en-US" sz="2400" dirty="0"/>
              <a:t>事業所を欠席した日に</a:t>
            </a:r>
            <a:r>
              <a:rPr lang="en-US" altLang="ja-JP" sz="2800" dirty="0"/>
              <a:t>B</a:t>
            </a:r>
            <a:r>
              <a:rPr lang="ja-JP" altLang="en-US" sz="2400" dirty="0"/>
              <a:t>事業所を利用した場合、</a:t>
            </a:r>
            <a:r>
              <a:rPr lang="en-US" altLang="ja-JP" sz="2400" dirty="0"/>
              <a:t>A</a:t>
            </a:r>
            <a:r>
              <a:rPr lang="ja-JP" altLang="en-US" sz="2400" dirty="0"/>
              <a:t>事業所</a:t>
            </a:r>
            <a:endParaRPr lang="en-US" altLang="ja-JP" sz="2400" dirty="0"/>
          </a:p>
          <a:p>
            <a:r>
              <a:rPr lang="ja-JP" altLang="en-US" sz="2400" dirty="0"/>
              <a:t>　　  は欠席時対応加算を、</a:t>
            </a:r>
            <a:r>
              <a:rPr lang="en-US" altLang="ja-JP" sz="2400" dirty="0"/>
              <a:t>B</a:t>
            </a:r>
            <a:r>
              <a:rPr lang="ja-JP" altLang="en-US" sz="2400" dirty="0"/>
              <a:t>事業所は基本報酬を算定可か。</a:t>
            </a:r>
            <a:endParaRPr lang="en-US" altLang="ja-JP" sz="2400" dirty="0"/>
          </a:p>
        </p:txBody>
      </p:sp>
      <p:sp>
        <p:nvSpPr>
          <p:cNvPr id="3" name="テキスト ボックス 2">
            <a:extLst>
              <a:ext uri="{FF2B5EF4-FFF2-40B4-BE49-F238E27FC236}">
                <a16:creationId xmlns:a16="http://schemas.microsoft.com/office/drawing/2014/main" id="{C5BA968B-CBB2-4F26-500C-2CBF3E59DC1D}"/>
              </a:ext>
            </a:extLst>
          </p:cNvPr>
          <p:cNvSpPr txBox="1"/>
          <p:nvPr/>
        </p:nvSpPr>
        <p:spPr>
          <a:xfrm>
            <a:off x="462648" y="2538180"/>
            <a:ext cx="8424934" cy="830997"/>
          </a:xfrm>
          <a:prstGeom prst="rect">
            <a:avLst/>
          </a:prstGeom>
          <a:noFill/>
        </p:spPr>
        <p:txBody>
          <a:bodyPr wrap="square" rtlCol="0">
            <a:spAutoFit/>
          </a:bodyPr>
          <a:lstStyle/>
          <a:p>
            <a:r>
              <a:rPr lang="en-US" altLang="ja-JP" sz="2400" dirty="0"/>
              <a:t>A1</a:t>
            </a:r>
            <a:r>
              <a:rPr lang="ja-JP" altLang="en-US" sz="2400" dirty="0"/>
              <a:t>　基本的に、</a:t>
            </a:r>
            <a:r>
              <a:rPr lang="ja-JP" altLang="en-US" sz="2400" dirty="0">
                <a:solidFill>
                  <a:srgbClr val="FF0000"/>
                </a:solidFill>
              </a:rPr>
              <a:t>同日に異なる事業所が報酬等を算定することは</a:t>
            </a:r>
            <a:endParaRPr lang="en-US" altLang="ja-JP" sz="2400" dirty="0">
              <a:solidFill>
                <a:srgbClr val="FF0000"/>
              </a:solidFill>
            </a:endParaRPr>
          </a:p>
          <a:p>
            <a:r>
              <a:rPr lang="ja-JP" altLang="en-US" sz="2400" dirty="0">
                <a:solidFill>
                  <a:srgbClr val="FF0000"/>
                </a:solidFill>
              </a:rPr>
              <a:t>　　  想しておらず</a:t>
            </a:r>
            <a:r>
              <a:rPr lang="ja-JP" altLang="en-US" sz="2400" dirty="0"/>
              <a:t>、</a:t>
            </a:r>
            <a:r>
              <a:rPr lang="en-US" altLang="ja-JP" sz="2400" dirty="0"/>
              <a:t>A</a:t>
            </a:r>
            <a:r>
              <a:rPr lang="ja-JP" altLang="en-US" sz="2400" dirty="0"/>
              <a:t>または</a:t>
            </a:r>
            <a:r>
              <a:rPr lang="en-US" altLang="ja-JP" sz="2400" dirty="0"/>
              <a:t>B</a:t>
            </a:r>
            <a:r>
              <a:rPr lang="ja-JP" altLang="en-US" sz="2400" dirty="0"/>
              <a:t>事業所のどちらか一方のみ算定可。</a:t>
            </a:r>
            <a:endParaRPr lang="en-US" altLang="ja-JP" sz="2400" dirty="0"/>
          </a:p>
        </p:txBody>
      </p:sp>
      <p:sp>
        <p:nvSpPr>
          <p:cNvPr id="4" name="テキスト ボックス 3">
            <a:extLst>
              <a:ext uri="{FF2B5EF4-FFF2-40B4-BE49-F238E27FC236}">
                <a16:creationId xmlns:a16="http://schemas.microsoft.com/office/drawing/2014/main" id="{25F63462-C0AE-134F-9672-AF29ACC69E41}"/>
              </a:ext>
            </a:extLst>
          </p:cNvPr>
          <p:cNvSpPr txBox="1"/>
          <p:nvPr/>
        </p:nvSpPr>
        <p:spPr>
          <a:xfrm>
            <a:off x="462647" y="3886648"/>
            <a:ext cx="8424935" cy="830997"/>
          </a:xfrm>
          <a:prstGeom prst="rect">
            <a:avLst/>
          </a:prstGeom>
          <a:noFill/>
        </p:spPr>
        <p:txBody>
          <a:bodyPr wrap="square" rtlCol="0">
            <a:spAutoFit/>
          </a:bodyPr>
          <a:lstStyle/>
          <a:p>
            <a:r>
              <a:rPr lang="en-US" altLang="ja-JP" sz="2400" dirty="0"/>
              <a:t>Q2</a:t>
            </a:r>
            <a:r>
              <a:rPr lang="ja-JP" altLang="en-US" sz="2400" dirty="0"/>
              <a:t>　欠席時対応加算に係る対応をした後、事業所が利用予定日</a:t>
            </a:r>
            <a:endParaRPr lang="en-US" altLang="ja-JP" sz="2400" dirty="0"/>
          </a:p>
          <a:p>
            <a:r>
              <a:rPr lang="ja-JP" altLang="en-US" sz="2400" dirty="0"/>
              <a:t>　　　を休みとした場合は算定可か。</a:t>
            </a:r>
            <a:endParaRPr lang="en-US" altLang="ja-JP" sz="2400" dirty="0"/>
          </a:p>
        </p:txBody>
      </p:sp>
      <p:sp>
        <p:nvSpPr>
          <p:cNvPr id="5" name="テキスト ボックス 4">
            <a:extLst>
              <a:ext uri="{FF2B5EF4-FFF2-40B4-BE49-F238E27FC236}">
                <a16:creationId xmlns:a16="http://schemas.microsoft.com/office/drawing/2014/main" id="{50AC441E-83BC-D39E-44BC-F723DCEF8580}"/>
              </a:ext>
            </a:extLst>
          </p:cNvPr>
          <p:cNvSpPr txBox="1"/>
          <p:nvPr/>
        </p:nvSpPr>
        <p:spPr>
          <a:xfrm>
            <a:off x="462647" y="4920813"/>
            <a:ext cx="8424935" cy="1200329"/>
          </a:xfrm>
          <a:prstGeom prst="rect">
            <a:avLst/>
          </a:prstGeom>
          <a:noFill/>
        </p:spPr>
        <p:txBody>
          <a:bodyPr wrap="square" rtlCol="0">
            <a:spAutoFit/>
          </a:bodyPr>
          <a:lstStyle/>
          <a:p>
            <a:r>
              <a:rPr lang="en-US" altLang="ja-JP" sz="2400" dirty="0"/>
              <a:t>A2</a:t>
            </a:r>
            <a:r>
              <a:rPr lang="ja-JP" altLang="en-US" sz="2400" dirty="0"/>
              <a:t>　事業所側は、</a:t>
            </a:r>
            <a:r>
              <a:rPr lang="ja-JP" altLang="en-US" sz="2400" dirty="0">
                <a:solidFill>
                  <a:srgbClr val="FF0000"/>
                </a:solidFill>
              </a:rPr>
              <a:t>利用予定日</a:t>
            </a:r>
            <a:r>
              <a:rPr lang="ja-JP" altLang="en-US" sz="2400" dirty="0"/>
              <a:t>として</a:t>
            </a:r>
            <a:r>
              <a:rPr lang="ja-JP" altLang="en-US" sz="2400" dirty="0">
                <a:solidFill>
                  <a:srgbClr val="FF0000"/>
                </a:solidFill>
              </a:rPr>
              <a:t>利用者の受け入れ態勢が整</a:t>
            </a:r>
            <a:endParaRPr lang="en-US" altLang="ja-JP" sz="2400" dirty="0">
              <a:solidFill>
                <a:srgbClr val="FF0000"/>
              </a:solidFill>
            </a:endParaRPr>
          </a:p>
          <a:p>
            <a:r>
              <a:rPr lang="en-US" altLang="ja-JP" sz="2400" dirty="0">
                <a:solidFill>
                  <a:srgbClr val="FF0000"/>
                </a:solidFill>
              </a:rPr>
              <a:t>        </a:t>
            </a:r>
            <a:r>
              <a:rPr lang="ja-JP" altLang="en-US" sz="2400" dirty="0">
                <a:solidFill>
                  <a:srgbClr val="FF0000"/>
                </a:solidFill>
              </a:rPr>
              <a:t>っている日</a:t>
            </a:r>
            <a:r>
              <a:rPr lang="ja-JP" altLang="en-US" sz="2400" dirty="0"/>
              <a:t>に算定できるものであるため、この場合は算定で</a:t>
            </a:r>
            <a:endParaRPr lang="en-US" altLang="ja-JP" sz="2400" dirty="0"/>
          </a:p>
          <a:p>
            <a:r>
              <a:rPr lang="en-US" altLang="ja-JP" sz="2400" dirty="0"/>
              <a:t>        </a:t>
            </a:r>
            <a:r>
              <a:rPr lang="ja-JP" altLang="en-US" sz="2400" dirty="0"/>
              <a:t>きない。</a:t>
            </a:r>
            <a:endParaRPr lang="en-US" altLang="ja-JP" sz="2400" dirty="0"/>
          </a:p>
        </p:txBody>
      </p:sp>
    </p:spTree>
    <p:extLst>
      <p:ext uri="{BB962C8B-B14F-4D97-AF65-F5344CB8AC3E}">
        <p14:creationId xmlns:p14="http://schemas.microsoft.com/office/powerpoint/2010/main" val="207831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 name="タイトル 1"/>
          <p:cNvSpPr>
            <a:spLocks noGrp="1"/>
          </p:cNvSpPr>
          <p:nvPr>
            <p:ph type="title"/>
          </p:nvPr>
        </p:nvSpPr>
        <p:spPr/>
        <p:txBody>
          <a:bodyPr>
            <a:normAutofit/>
          </a:bodyPr>
          <a:lstStyle/>
          <a:p>
            <a:r>
              <a:rPr kumimoji="1" lang="ja-JP" altLang="en-US" sz="2800" dirty="0"/>
              <a:t>　</a:t>
            </a:r>
            <a:r>
              <a:rPr kumimoji="1" lang="ja-JP" altLang="en-US" dirty="0"/>
              <a:t>こども性暴力防止法</a:t>
            </a:r>
          </a:p>
        </p:txBody>
      </p:sp>
      <p:sp>
        <p:nvSpPr>
          <p:cNvPr id="1086" name="タイトル 1"/>
          <p:cNvSpPr txBox="1"/>
          <p:nvPr/>
        </p:nvSpPr>
        <p:spPr>
          <a:xfrm>
            <a:off x="457200" y="1268760"/>
            <a:ext cx="8229600" cy="47476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latin typeface="+mn-ea"/>
                <a:ea typeface="+mn-ea"/>
              </a:rPr>
              <a:t>対象事業者が講ずべき安全確保措置</a:t>
            </a:r>
            <a:endParaRPr lang="en-US" altLang="ja-JP" sz="2000" b="1" dirty="0">
              <a:latin typeface="+mn-ea"/>
              <a:ea typeface="+mn-ea"/>
            </a:endParaRPr>
          </a:p>
          <a:p>
            <a:pPr algn="l"/>
            <a:endParaRPr lang="en-US" altLang="ja-JP" sz="2000" b="1" dirty="0">
              <a:latin typeface="+mn-ea"/>
              <a:ea typeface="+mn-ea"/>
            </a:endParaRPr>
          </a:p>
          <a:p>
            <a:pPr algn="l"/>
            <a:r>
              <a:rPr lang="ja-JP" altLang="en-US" sz="1800" dirty="0">
                <a:latin typeface="+mn-ea"/>
                <a:ea typeface="+mn-ea"/>
              </a:rPr>
              <a:t>◇従事者の配置に関わって講ずべき措置（犯罪事実確認）</a:t>
            </a:r>
            <a:endParaRPr lang="en-US" altLang="ja-JP" sz="1800" dirty="0">
              <a:latin typeface="+mn-ea"/>
              <a:ea typeface="+mn-ea"/>
            </a:endParaRPr>
          </a:p>
          <a:p>
            <a:pPr algn="l"/>
            <a:r>
              <a:rPr lang="ja-JP" altLang="en-US" sz="1800" dirty="0">
                <a:latin typeface="+mn-ea"/>
                <a:ea typeface="+mn-ea"/>
              </a:rPr>
              <a:t>◇児童対象性暴力等の未然防止等のため日頃から講ずべき措置</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a:t>
            </a:r>
            <a:r>
              <a:rPr lang="en-US" altLang="ja-JP" sz="1600" dirty="0">
                <a:latin typeface="+mn-ea"/>
                <a:ea typeface="+mn-ea"/>
              </a:rPr>
              <a:t>1</a:t>
            </a:r>
            <a:r>
              <a:rPr lang="ja-JP" altLang="en-US" sz="1600" dirty="0">
                <a:latin typeface="+mn-ea"/>
                <a:ea typeface="+mn-ea"/>
              </a:rPr>
              <a:t>）服務規律等の整備・周知</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2</a:t>
            </a:r>
            <a:r>
              <a:rPr lang="ja-JP" altLang="en-US" sz="1600" dirty="0">
                <a:latin typeface="+mn-ea"/>
                <a:ea typeface="+mn-ea"/>
              </a:rPr>
              <a:t>）施設・事業所環境の整備</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3</a:t>
            </a:r>
            <a:r>
              <a:rPr lang="ja-JP" altLang="en-US" sz="1600" dirty="0">
                <a:latin typeface="+mn-ea"/>
                <a:ea typeface="+mn-ea"/>
              </a:rPr>
              <a:t>）対象業務従事者に対する研修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4</a:t>
            </a:r>
            <a:r>
              <a:rPr lang="ja-JP" altLang="en-US" sz="1600" dirty="0">
                <a:latin typeface="+mn-ea"/>
                <a:ea typeface="+mn-ea"/>
              </a:rPr>
              <a:t>）児童等や保護者への教育・啓発</a:t>
            </a:r>
          </a:p>
          <a:p>
            <a:pPr algn="l"/>
            <a:r>
              <a:rPr lang="ja-JP" altLang="en-US" sz="1800" dirty="0">
                <a:latin typeface="+mn-ea"/>
                <a:ea typeface="+mn-ea"/>
              </a:rPr>
              <a:t>◇児童対象性暴力等を把握するための措置</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児童等との面談その他の児童対象性暴力等のおそれを早期に把握するための措置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1</a:t>
            </a:r>
            <a:r>
              <a:rPr lang="ja-JP" altLang="en-US" sz="1600" dirty="0">
                <a:latin typeface="+mn-ea"/>
                <a:ea typeface="+mn-ea"/>
              </a:rPr>
              <a:t>）児童等に対する日常観察</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2</a:t>
            </a:r>
            <a:r>
              <a:rPr lang="ja-JP" altLang="en-US" sz="1600" dirty="0">
                <a:latin typeface="+mn-ea"/>
                <a:ea typeface="+mn-ea"/>
              </a:rPr>
              <a:t>）発達段階や特性に応じた児童等に対する定期的な面談・アンケート</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3</a:t>
            </a:r>
            <a:r>
              <a:rPr lang="ja-JP" altLang="en-US" sz="1600" dirty="0">
                <a:latin typeface="+mn-ea"/>
                <a:ea typeface="+mn-ea"/>
              </a:rPr>
              <a:t>）適切な報告・対応ルールの策定・周知等</a:t>
            </a:r>
            <a:endParaRPr lang="en-US" altLang="ja-JP" sz="1600" dirty="0">
              <a:latin typeface="+mn-ea"/>
              <a:ea typeface="+mn-ea"/>
            </a:endParaRPr>
          </a:p>
          <a:p>
            <a:pPr algn="l"/>
            <a:r>
              <a:rPr lang="ja-JP" altLang="en-US" sz="1600" dirty="0">
                <a:latin typeface="+mn-ea"/>
                <a:ea typeface="+mn-ea"/>
              </a:rPr>
              <a:t>　児童対象性暴力等に関して児童等が容易に相談を行うことができるようにするための措置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1</a:t>
            </a:r>
            <a:r>
              <a:rPr lang="ja-JP" altLang="en-US" sz="1600" dirty="0">
                <a:latin typeface="+mn-ea"/>
                <a:ea typeface="+mn-ea"/>
              </a:rPr>
              <a:t>）事業者内における相談員の選任又は相談窓口の設置・周知</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2</a:t>
            </a:r>
            <a:r>
              <a:rPr lang="ja-JP" altLang="en-US" sz="1600" dirty="0">
                <a:latin typeface="+mn-ea"/>
                <a:ea typeface="+mn-ea"/>
              </a:rPr>
              <a:t>）児童対象性暴力等に係る外部相談窓口の周知</a:t>
            </a:r>
            <a:endParaRPr lang="en-US" altLang="ja-JP" sz="1600" dirty="0">
              <a:latin typeface="+mn-ea"/>
              <a:ea typeface="+mn-ea"/>
            </a:endParaRPr>
          </a:p>
        </p:txBody>
      </p:sp>
    </p:spTree>
    <p:extLst>
      <p:ext uri="{BB962C8B-B14F-4D97-AF65-F5344CB8AC3E}">
        <p14:creationId xmlns:p14="http://schemas.microsoft.com/office/powerpoint/2010/main" val="3049277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B4316F-769B-5E39-E1D8-12DAC80C0D37}"/>
              </a:ext>
            </a:extLst>
          </p:cNvPr>
          <p:cNvSpPr>
            <a:spLocks noGrp="1"/>
          </p:cNvSpPr>
          <p:nvPr>
            <p:ph type="title"/>
          </p:nvPr>
        </p:nvSpPr>
        <p:spPr>
          <a:xfrm>
            <a:off x="323528" y="247697"/>
            <a:ext cx="8640960" cy="1080000"/>
          </a:xfrm>
        </p:spPr>
        <p:txBody>
          <a:bodyPr>
            <a:normAutofit/>
          </a:bodyPr>
          <a:lstStyle/>
          <a:p>
            <a:r>
              <a:rPr kumimoji="1" lang="ja-JP" altLang="en-US" sz="3200" b="1" dirty="0"/>
              <a:t>　</a:t>
            </a:r>
            <a:r>
              <a:rPr lang="ja-JP" altLang="en-US" sz="3200" b="1" dirty="0"/>
              <a:t> </a:t>
            </a:r>
            <a:r>
              <a:rPr kumimoji="1" lang="ja-JP" altLang="en-US" sz="4000" b="1" dirty="0"/>
              <a:t>自己評価未公表減算</a:t>
            </a:r>
          </a:p>
        </p:txBody>
      </p:sp>
      <p:sp>
        <p:nvSpPr>
          <p:cNvPr id="3" name="コンテンツ プレースホルダー 2">
            <a:extLst>
              <a:ext uri="{FF2B5EF4-FFF2-40B4-BE49-F238E27FC236}">
                <a16:creationId xmlns:a16="http://schemas.microsoft.com/office/drawing/2014/main" id="{A3AFA9F2-9EC1-536A-6F60-7AF7D142FF07}"/>
              </a:ext>
            </a:extLst>
          </p:cNvPr>
          <p:cNvSpPr txBox="1">
            <a:spLocks/>
          </p:cNvSpPr>
          <p:nvPr/>
        </p:nvSpPr>
        <p:spPr>
          <a:xfrm>
            <a:off x="323528" y="1417638"/>
            <a:ext cx="8640960" cy="489168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800" dirty="0">
                <a:solidFill>
                  <a:srgbClr val="222222"/>
                </a:solidFill>
                <a:latin typeface="+mj-ea"/>
                <a:ea typeface="+mj-ea"/>
              </a:rPr>
              <a:t>【</a:t>
            </a:r>
            <a:r>
              <a:rPr lang="ja-JP" altLang="en-US" sz="2800" dirty="0">
                <a:solidFill>
                  <a:srgbClr val="222222"/>
                </a:solidFill>
                <a:latin typeface="+mj-ea"/>
                <a:ea typeface="+mj-ea"/>
              </a:rPr>
              <a:t>対象</a:t>
            </a:r>
            <a:r>
              <a:rPr lang="ja-JP" altLang="en-US" sz="2800" dirty="0">
                <a:solidFill>
                  <a:srgbClr val="222222"/>
                </a:solidFill>
                <a:latin typeface="+mn-ea"/>
              </a:rPr>
              <a:t>サービス</a:t>
            </a:r>
            <a:r>
              <a:rPr lang="en-US" altLang="ja-JP" sz="2800" dirty="0">
                <a:solidFill>
                  <a:srgbClr val="222222"/>
                </a:solidFill>
                <a:latin typeface="+mj-ea"/>
                <a:ea typeface="+mj-ea"/>
              </a:rPr>
              <a:t>】</a:t>
            </a:r>
          </a:p>
          <a:p>
            <a:pPr marL="0" indent="0">
              <a:buNone/>
            </a:pPr>
            <a:r>
              <a:rPr lang="ja-JP" altLang="en-US" sz="2800" dirty="0">
                <a:solidFill>
                  <a:srgbClr val="222222"/>
                </a:solidFill>
                <a:latin typeface="+mj-ea"/>
                <a:ea typeface="+mj-ea"/>
              </a:rPr>
              <a:t>　児童発達支援、放課後等デイサービス</a:t>
            </a:r>
            <a:r>
              <a:rPr lang="ja-JP" altLang="en-US" sz="2800" dirty="0">
                <a:solidFill>
                  <a:srgbClr val="222222"/>
                </a:solidFill>
                <a:latin typeface="+mn-ea"/>
              </a:rPr>
              <a:t>、</a:t>
            </a:r>
            <a:r>
              <a:rPr lang="zh-TW" altLang="en-US" sz="2800" b="0" i="0" dirty="0">
                <a:solidFill>
                  <a:srgbClr val="222222"/>
                </a:solidFill>
                <a:effectLst/>
                <a:latin typeface="ＭＳ Ｐゴシック" panose="020B0600070205080204" pitchFamily="50" charset="-128"/>
                <a:ea typeface="ＭＳ Ｐゴシック" panose="020B0600070205080204" pitchFamily="50" charset="-128"/>
              </a:rPr>
              <a:t>保育所等訪問支援事業者</a:t>
            </a:r>
            <a:endParaRPr lang="en-US" altLang="zh-TW" sz="2800" b="0" i="0" dirty="0">
              <a:solidFill>
                <a:srgbClr val="222222"/>
              </a:solidFill>
              <a:effectLst/>
              <a:latin typeface="ＭＳ Ｐゴシック" panose="020B0600070205080204" pitchFamily="50" charset="-128"/>
              <a:ea typeface="ＭＳ Ｐゴシック" panose="020B0600070205080204" pitchFamily="50" charset="-128"/>
            </a:endParaRPr>
          </a:p>
          <a:p>
            <a:pPr marL="0" indent="0">
              <a:buNone/>
            </a:pPr>
            <a:endParaRPr lang="en-US" altLang="ja-JP" sz="2800" dirty="0">
              <a:solidFill>
                <a:srgbClr val="222222"/>
              </a:solidFill>
              <a:latin typeface="+mj-ea"/>
              <a:ea typeface="+mj-ea"/>
            </a:endParaRPr>
          </a:p>
          <a:p>
            <a:pPr marL="0" indent="0">
              <a:buNone/>
            </a:pPr>
            <a:r>
              <a:rPr lang="en-US" altLang="ja-JP" sz="2800" dirty="0">
                <a:solidFill>
                  <a:srgbClr val="222222"/>
                </a:solidFill>
                <a:latin typeface="+mj-ea"/>
                <a:ea typeface="+mj-ea"/>
              </a:rPr>
              <a:t>【</a:t>
            </a:r>
            <a:r>
              <a:rPr lang="ja-JP" altLang="en-US" sz="2800" dirty="0">
                <a:solidFill>
                  <a:srgbClr val="222222"/>
                </a:solidFill>
                <a:latin typeface="+mj-ea"/>
                <a:ea typeface="+mj-ea"/>
              </a:rPr>
              <a:t>要件</a:t>
            </a:r>
            <a:r>
              <a:rPr lang="en-US" altLang="ja-JP" sz="2800" dirty="0">
                <a:solidFill>
                  <a:srgbClr val="222222"/>
                </a:solidFill>
                <a:latin typeface="+mj-ea"/>
                <a:ea typeface="+mj-ea"/>
              </a:rPr>
              <a:t>】</a:t>
            </a:r>
          </a:p>
          <a:p>
            <a:pPr marL="0" indent="0">
              <a:buNone/>
            </a:pPr>
            <a:r>
              <a:rPr lang="ja-JP" altLang="en-US" sz="2800" dirty="0">
                <a:solidFill>
                  <a:srgbClr val="222222"/>
                </a:solidFill>
                <a:latin typeface="+mj-ea"/>
                <a:ea typeface="+mj-ea"/>
              </a:rPr>
              <a:t>　</a:t>
            </a:r>
            <a:r>
              <a:rPr lang="ja-JP" altLang="en-US" sz="2800" b="0" i="0" dirty="0">
                <a:solidFill>
                  <a:srgbClr val="222222"/>
                </a:solidFill>
                <a:effectLst/>
                <a:latin typeface="+mj-ea"/>
                <a:ea typeface="+mj-ea"/>
              </a:rPr>
              <a:t>「自己評価結果等」について新たに事業所の指定を受けた日または前回の公表の実施時期から</a:t>
            </a:r>
            <a:r>
              <a:rPr lang="en-US" altLang="ja-JP" sz="2800" b="0" i="0" dirty="0">
                <a:solidFill>
                  <a:srgbClr val="222222"/>
                </a:solidFill>
                <a:effectLst/>
                <a:latin typeface="+mj-ea"/>
                <a:ea typeface="+mj-ea"/>
              </a:rPr>
              <a:t>1</a:t>
            </a:r>
            <a:r>
              <a:rPr lang="ja-JP" altLang="en-US" sz="2800" b="0" i="0" dirty="0">
                <a:solidFill>
                  <a:srgbClr val="222222"/>
                </a:solidFill>
                <a:effectLst/>
                <a:latin typeface="+mj-ea"/>
                <a:ea typeface="+mj-ea"/>
              </a:rPr>
              <a:t>年以内に公表、</a:t>
            </a:r>
            <a:r>
              <a:rPr lang="ja-JP" altLang="en-US" sz="2800" dirty="0">
                <a:solidFill>
                  <a:srgbClr val="222222"/>
                </a:solidFill>
                <a:latin typeface="+mj-ea"/>
                <a:ea typeface="+mj-ea"/>
              </a:rPr>
              <a:t>および岐阜市へ届出を行っていない事業所</a:t>
            </a:r>
          </a:p>
        </p:txBody>
      </p:sp>
    </p:spTree>
    <p:extLst>
      <p:ext uri="{BB962C8B-B14F-4D97-AF65-F5344CB8AC3E}">
        <p14:creationId xmlns:p14="http://schemas.microsoft.com/office/powerpoint/2010/main" val="1006162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AFA9F2-9EC1-536A-6F60-7AF7D142FF07}"/>
              </a:ext>
            </a:extLst>
          </p:cNvPr>
          <p:cNvSpPr txBox="1">
            <a:spLocks/>
          </p:cNvSpPr>
          <p:nvPr/>
        </p:nvSpPr>
        <p:spPr>
          <a:xfrm>
            <a:off x="251520" y="1268760"/>
            <a:ext cx="8640960" cy="489168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600" dirty="0">
                <a:solidFill>
                  <a:srgbClr val="222222"/>
                </a:solidFill>
                <a:latin typeface="+mn-ea"/>
              </a:rPr>
              <a:t>【</a:t>
            </a:r>
            <a:r>
              <a:rPr lang="ja-JP" altLang="en-US" sz="2600" dirty="0">
                <a:solidFill>
                  <a:srgbClr val="222222"/>
                </a:solidFill>
                <a:latin typeface="+mn-ea"/>
              </a:rPr>
              <a:t>算定される単位数</a:t>
            </a:r>
            <a:r>
              <a:rPr lang="en-US" altLang="ja-JP" sz="2600" dirty="0">
                <a:solidFill>
                  <a:srgbClr val="222222"/>
                </a:solidFill>
                <a:latin typeface="+mn-ea"/>
              </a:rPr>
              <a:t>】</a:t>
            </a:r>
          </a:p>
          <a:p>
            <a:pPr marL="0" indent="0">
              <a:buNone/>
            </a:pPr>
            <a:r>
              <a:rPr lang="ja-JP" altLang="en-US" sz="2600" dirty="0">
                <a:solidFill>
                  <a:srgbClr val="222222"/>
                </a:solidFill>
                <a:latin typeface="+mn-ea"/>
              </a:rPr>
              <a:t>所定単位数の</a:t>
            </a:r>
            <a:r>
              <a:rPr lang="en-US" altLang="ja-JP" sz="2600" dirty="0">
                <a:solidFill>
                  <a:srgbClr val="222222"/>
                </a:solidFill>
                <a:latin typeface="+mn-ea"/>
              </a:rPr>
              <a:t>100</a:t>
            </a:r>
            <a:r>
              <a:rPr lang="ja-JP" altLang="en-US" sz="2600" dirty="0">
                <a:solidFill>
                  <a:srgbClr val="222222"/>
                </a:solidFill>
                <a:latin typeface="+mn-ea"/>
              </a:rPr>
              <a:t>分の</a:t>
            </a:r>
            <a:r>
              <a:rPr lang="en-US" altLang="ja-JP" sz="2600" dirty="0">
                <a:solidFill>
                  <a:srgbClr val="222222"/>
                </a:solidFill>
                <a:latin typeface="+mn-ea"/>
              </a:rPr>
              <a:t>85</a:t>
            </a:r>
            <a:r>
              <a:rPr lang="ja-JP" altLang="en-US" sz="2600" dirty="0">
                <a:solidFill>
                  <a:srgbClr val="222222"/>
                </a:solidFill>
                <a:latin typeface="+mn-ea"/>
              </a:rPr>
              <a:t>を算定</a:t>
            </a:r>
            <a:endParaRPr lang="en-US" altLang="ja-JP" sz="2600" dirty="0">
              <a:solidFill>
                <a:srgbClr val="222222"/>
              </a:solidFill>
              <a:latin typeface="+mn-ea"/>
            </a:endParaRPr>
          </a:p>
          <a:p>
            <a:pPr marL="0" indent="0">
              <a:buNone/>
            </a:pPr>
            <a:endParaRPr lang="ja-JP" altLang="en-US" sz="2600" dirty="0">
              <a:solidFill>
                <a:srgbClr val="222222"/>
              </a:solidFill>
              <a:latin typeface="+mn-ea"/>
            </a:endParaRPr>
          </a:p>
          <a:p>
            <a:pPr marL="0" indent="0">
              <a:buNone/>
            </a:pPr>
            <a:r>
              <a:rPr lang="en-US" altLang="ja-JP" sz="2600" dirty="0">
                <a:solidFill>
                  <a:srgbClr val="222222"/>
                </a:solidFill>
                <a:latin typeface="+mn-ea"/>
              </a:rPr>
              <a:t>【</a:t>
            </a:r>
            <a:r>
              <a:rPr lang="ja-JP" altLang="en-US" sz="2600" dirty="0">
                <a:solidFill>
                  <a:srgbClr val="222222"/>
                </a:solidFill>
                <a:latin typeface="+mn-ea"/>
              </a:rPr>
              <a:t>適用期間</a:t>
            </a:r>
            <a:r>
              <a:rPr lang="en-US" altLang="ja-JP" sz="2600" dirty="0">
                <a:solidFill>
                  <a:srgbClr val="222222"/>
                </a:solidFill>
                <a:latin typeface="+mn-ea"/>
              </a:rPr>
              <a:t>】</a:t>
            </a:r>
            <a:endParaRPr lang="ja-JP" altLang="en-US" sz="2600" dirty="0">
              <a:solidFill>
                <a:srgbClr val="222222"/>
              </a:solidFill>
              <a:latin typeface="+mn-ea"/>
            </a:endParaRPr>
          </a:p>
          <a:p>
            <a:pPr marL="0" indent="0">
              <a:buNone/>
            </a:pPr>
            <a:r>
              <a:rPr lang="ja-JP" altLang="en-US" sz="2600" dirty="0">
                <a:solidFill>
                  <a:srgbClr val="222222"/>
                </a:solidFill>
                <a:latin typeface="+mn-ea"/>
              </a:rPr>
              <a:t>届出がされていない月から届出が解消されるに至った月まで</a:t>
            </a:r>
            <a:endParaRPr lang="en-US" altLang="ja-JP" sz="2600" dirty="0">
              <a:solidFill>
                <a:srgbClr val="222222"/>
              </a:solidFill>
              <a:latin typeface="+mn-ea"/>
            </a:endParaRPr>
          </a:p>
          <a:p>
            <a:pPr marL="0" indent="0">
              <a:buNone/>
            </a:pPr>
            <a:endParaRPr lang="ja-JP" altLang="en-US" sz="2600" dirty="0">
              <a:solidFill>
                <a:srgbClr val="222222"/>
              </a:solidFill>
              <a:latin typeface="+mn-ea"/>
            </a:endParaRPr>
          </a:p>
          <a:p>
            <a:pPr marL="0" indent="0">
              <a:buNone/>
            </a:pPr>
            <a:r>
              <a:rPr lang="en-US" altLang="ja-JP" sz="2600" dirty="0">
                <a:solidFill>
                  <a:srgbClr val="222222"/>
                </a:solidFill>
                <a:latin typeface="+mn-ea"/>
              </a:rPr>
              <a:t>【</a:t>
            </a:r>
            <a:r>
              <a:rPr lang="ja-JP" altLang="en-US" sz="2600" dirty="0">
                <a:solidFill>
                  <a:srgbClr val="222222"/>
                </a:solidFill>
                <a:latin typeface="+mn-ea"/>
              </a:rPr>
              <a:t>提出書類</a:t>
            </a:r>
            <a:r>
              <a:rPr lang="en-US" altLang="ja-JP" sz="2600" dirty="0">
                <a:solidFill>
                  <a:srgbClr val="222222"/>
                </a:solidFill>
                <a:latin typeface="+mn-ea"/>
              </a:rPr>
              <a:t>】</a:t>
            </a:r>
          </a:p>
          <a:p>
            <a:pPr marL="0" indent="0">
              <a:buNone/>
            </a:pPr>
            <a:r>
              <a:rPr lang="en-US" altLang="ja-JP" sz="2600" dirty="0">
                <a:solidFill>
                  <a:srgbClr val="222222"/>
                </a:solidFill>
                <a:latin typeface="+mn-ea"/>
              </a:rPr>
              <a:t>(1) </a:t>
            </a:r>
            <a:r>
              <a:rPr lang="ja-JP" altLang="en-US" sz="2600" dirty="0">
                <a:solidFill>
                  <a:srgbClr val="222222"/>
                </a:solidFill>
                <a:latin typeface="+mn-ea"/>
              </a:rPr>
              <a:t>障害児通所給付費等算定に係る体制等に関する届出書</a:t>
            </a:r>
            <a:endParaRPr lang="en-US" altLang="ja-JP" sz="2600" dirty="0">
              <a:solidFill>
                <a:srgbClr val="222222"/>
              </a:solidFill>
              <a:latin typeface="+mn-ea"/>
            </a:endParaRPr>
          </a:p>
          <a:p>
            <a:pPr marL="0" indent="0">
              <a:buNone/>
            </a:pPr>
            <a:r>
              <a:rPr lang="en-US" altLang="ja-JP" sz="2600" dirty="0">
                <a:solidFill>
                  <a:srgbClr val="222222"/>
                </a:solidFill>
                <a:latin typeface="+mn-ea"/>
              </a:rPr>
              <a:t>(2) </a:t>
            </a:r>
            <a:r>
              <a:rPr lang="ja-JP" altLang="en-US" sz="2600" dirty="0">
                <a:solidFill>
                  <a:srgbClr val="222222"/>
                </a:solidFill>
                <a:latin typeface="+mn-ea"/>
              </a:rPr>
              <a:t>障害児通所支援給付費等の算定に係る体制等状況総括</a:t>
            </a:r>
            <a:endParaRPr lang="en-US" altLang="ja-JP" sz="2600" dirty="0">
              <a:solidFill>
                <a:srgbClr val="222222"/>
              </a:solidFill>
              <a:latin typeface="+mn-ea"/>
            </a:endParaRPr>
          </a:p>
          <a:p>
            <a:pPr marL="0" indent="0">
              <a:buNone/>
            </a:pPr>
            <a:r>
              <a:rPr lang="en-US" altLang="ja-JP" sz="2600" dirty="0">
                <a:solidFill>
                  <a:srgbClr val="222222"/>
                </a:solidFill>
                <a:latin typeface="+mn-ea"/>
              </a:rPr>
              <a:t>    </a:t>
            </a:r>
            <a:r>
              <a:rPr lang="ja-JP" altLang="en-US" sz="2600" dirty="0">
                <a:solidFill>
                  <a:srgbClr val="222222"/>
                </a:solidFill>
                <a:latin typeface="+mn-ea"/>
              </a:rPr>
              <a:t>表</a:t>
            </a:r>
          </a:p>
        </p:txBody>
      </p:sp>
      <p:sp>
        <p:nvSpPr>
          <p:cNvPr id="6" name="タイトル 1">
            <a:extLst>
              <a:ext uri="{FF2B5EF4-FFF2-40B4-BE49-F238E27FC236}">
                <a16:creationId xmlns:a16="http://schemas.microsoft.com/office/drawing/2014/main" id="{144E34CC-A748-0581-F7DC-964100D77F75}"/>
              </a:ext>
            </a:extLst>
          </p:cNvPr>
          <p:cNvSpPr>
            <a:spLocks noGrp="1"/>
          </p:cNvSpPr>
          <p:nvPr>
            <p:ph type="title"/>
          </p:nvPr>
        </p:nvSpPr>
        <p:spPr>
          <a:xfrm>
            <a:off x="251520" y="122471"/>
            <a:ext cx="8640960" cy="1143000"/>
          </a:xfrm>
        </p:spPr>
        <p:txBody>
          <a:bodyPr>
            <a:normAutofit/>
          </a:bodyPr>
          <a:lstStyle/>
          <a:p>
            <a:r>
              <a:rPr kumimoji="1" lang="ja-JP" altLang="en-US" sz="3200" b="1" dirty="0"/>
              <a:t>　</a:t>
            </a:r>
            <a:r>
              <a:rPr lang="ja-JP" altLang="en-US" sz="3200" b="1" dirty="0"/>
              <a:t> </a:t>
            </a:r>
            <a:r>
              <a:rPr kumimoji="1" lang="ja-JP" altLang="en-US" sz="4000" b="1" dirty="0"/>
              <a:t>自己評価未公表減算</a:t>
            </a:r>
          </a:p>
        </p:txBody>
      </p:sp>
    </p:spTree>
    <p:extLst>
      <p:ext uri="{BB962C8B-B14F-4D97-AF65-F5344CB8AC3E}">
        <p14:creationId xmlns:p14="http://schemas.microsoft.com/office/powerpoint/2010/main" val="41005474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AFA9F2-9EC1-536A-6F60-7AF7D142FF07}"/>
              </a:ext>
            </a:extLst>
          </p:cNvPr>
          <p:cNvSpPr txBox="1">
            <a:spLocks/>
          </p:cNvSpPr>
          <p:nvPr/>
        </p:nvSpPr>
        <p:spPr>
          <a:xfrm>
            <a:off x="251520" y="2204864"/>
            <a:ext cx="8640960" cy="29523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800" dirty="0">
                <a:solidFill>
                  <a:srgbClr val="222222"/>
                </a:solidFill>
                <a:latin typeface="+mn-ea"/>
              </a:rPr>
              <a:t>【</a:t>
            </a:r>
            <a:r>
              <a:rPr lang="ja-JP" altLang="en-US" sz="2800" dirty="0">
                <a:solidFill>
                  <a:srgbClr val="222222"/>
                </a:solidFill>
                <a:latin typeface="+mn-ea"/>
              </a:rPr>
              <a:t>報告方法</a:t>
            </a:r>
            <a:r>
              <a:rPr lang="en-US" altLang="ja-JP" sz="2800" dirty="0">
                <a:solidFill>
                  <a:srgbClr val="222222"/>
                </a:solidFill>
                <a:latin typeface="+mn-ea"/>
              </a:rPr>
              <a:t>】</a:t>
            </a:r>
          </a:p>
          <a:p>
            <a:pPr marL="0" indent="0">
              <a:buNone/>
            </a:pPr>
            <a:r>
              <a:rPr lang="ja-JP" altLang="en-US" sz="2800" dirty="0">
                <a:solidFill>
                  <a:srgbClr val="222222"/>
                </a:solidFill>
                <a:latin typeface="+mn-ea"/>
              </a:rPr>
              <a:t>岐阜市ホームページ　ページ番号</a:t>
            </a:r>
            <a:r>
              <a:rPr lang="en-US" altLang="ja-JP" sz="2800" dirty="0">
                <a:solidFill>
                  <a:srgbClr val="222222"/>
                </a:solidFill>
                <a:latin typeface="+mn-ea"/>
              </a:rPr>
              <a:t>1032876</a:t>
            </a:r>
          </a:p>
          <a:p>
            <a:pPr marL="0" indent="0">
              <a:buNone/>
            </a:pPr>
            <a:r>
              <a:rPr lang="ja-JP" altLang="en-US" sz="2800" dirty="0">
                <a:solidFill>
                  <a:srgbClr val="222222"/>
                </a:solidFill>
                <a:latin typeface="+mn-ea"/>
              </a:rPr>
              <a:t>「児童発達支援等における自己評価の実施について」</a:t>
            </a:r>
            <a:endParaRPr lang="en-US" altLang="ja-JP" sz="2800" dirty="0">
              <a:solidFill>
                <a:srgbClr val="222222"/>
              </a:solidFill>
              <a:latin typeface="+mn-ea"/>
            </a:endParaRPr>
          </a:p>
          <a:p>
            <a:pPr marL="0" indent="0">
              <a:buNone/>
            </a:pPr>
            <a:r>
              <a:rPr lang="en-US" altLang="ja-JP" sz="2800" dirty="0">
                <a:solidFill>
                  <a:srgbClr val="0000FF"/>
                </a:solidFill>
                <a:latin typeface="ＭＳ Ｐゴシック" panose="020B0600070205080204" pitchFamily="50" charset="-128"/>
                <a:ea typeface="ＭＳ Ｐゴシック" panose="020B0600070205080204" pitchFamily="50" charset="-128"/>
              </a:rPr>
              <a:t>https://www.city.gifu.lg.jp/kenko/syougaisyafukushi/1004754/1032876.html</a:t>
            </a:r>
          </a:p>
        </p:txBody>
      </p:sp>
      <p:sp>
        <p:nvSpPr>
          <p:cNvPr id="6" name="タイトル 1">
            <a:extLst>
              <a:ext uri="{FF2B5EF4-FFF2-40B4-BE49-F238E27FC236}">
                <a16:creationId xmlns:a16="http://schemas.microsoft.com/office/drawing/2014/main" id="{0CD954F9-B736-86E1-0746-F4AC14C33D14}"/>
              </a:ext>
            </a:extLst>
          </p:cNvPr>
          <p:cNvSpPr>
            <a:spLocks noGrp="1"/>
          </p:cNvSpPr>
          <p:nvPr>
            <p:ph type="title"/>
          </p:nvPr>
        </p:nvSpPr>
        <p:spPr>
          <a:xfrm>
            <a:off x="251520" y="188640"/>
            <a:ext cx="8640960" cy="1080000"/>
          </a:xfrm>
        </p:spPr>
        <p:txBody>
          <a:bodyPr>
            <a:normAutofit/>
          </a:bodyPr>
          <a:lstStyle/>
          <a:p>
            <a:r>
              <a:rPr kumimoji="1" lang="ja-JP" altLang="en-US" sz="3200" b="1" dirty="0"/>
              <a:t>　</a:t>
            </a:r>
            <a:r>
              <a:rPr lang="ja-JP" altLang="en-US" sz="3200" b="1" dirty="0"/>
              <a:t> </a:t>
            </a:r>
            <a:r>
              <a:rPr kumimoji="1" lang="ja-JP" altLang="en-US" sz="4000" b="1" dirty="0"/>
              <a:t>自己評価未公表減算</a:t>
            </a:r>
          </a:p>
        </p:txBody>
      </p:sp>
    </p:spTree>
    <p:extLst>
      <p:ext uri="{BB962C8B-B14F-4D97-AF65-F5344CB8AC3E}">
        <p14:creationId xmlns:p14="http://schemas.microsoft.com/office/powerpoint/2010/main" val="1840610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323528" y="332656"/>
            <a:ext cx="8229600" cy="1143000"/>
          </a:xfrm>
        </p:spPr>
        <p:txBody>
          <a:bodyPr>
            <a:normAutofit fontScale="90000"/>
          </a:bodyPr>
          <a:lstStyle/>
          <a:p>
            <a:r>
              <a:rPr kumimoji="1" lang="ja-JP" altLang="en-US" dirty="0"/>
              <a:t>　医療連携体制加算等での</a:t>
            </a:r>
            <a:br>
              <a:rPr kumimoji="1" lang="en-US" altLang="ja-JP" dirty="0"/>
            </a:br>
            <a:r>
              <a:rPr kumimoji="1" lang="ja-JP" altLang="en-US"/>
              <a:t>医師</a:t>
            </a:r>
            <a:r>
              <a:rPr kumimoji="1" lang="ja-JP" altLang="en-US" dirty="0"/>
              <a:t>の指示書</a:t>
            </a:r>
            <a:r>
              <a:rPr kumimoji="1" lang="ja-JP" altLang="en-US"/>
              <a:t>の取り扱い</a:t>
            </a:r>
            <a:r>
              <a:rPr kumimoji="1" lang="ja-JP" altLang="en-US" dirty="0"/>
              <a:t>について</a:t>
            </a:r>
          </a:p>
        </p:txBody>
      </p:sp>
      <p:sp>
        <p:nvSpPr>
          <p:cNvPr id="1083" name="テキスト 5"/>
          <p:cNvSpPr txBox="1"/>
          <p:nvPr/>
        </p:nvSpPr>
        <p:spPr>
          <a:xfrm>
            <a:off x="346257" y="2060999"/>
            <a:ext cx="8206871" cy="3692426"/>
          </a:xfrm>
          <a:prstGeom prst="rect">
            <a:avLst/>
          </a:prstGeom>
        </p:spPr>
        <p:txBody>
          <a:bodyPr wrap="square">
            <a:spAutoFit/>
          </a:bodyPr>
          <a:lstStyle/>
          <a:p>
            <a:pPr algn="l"/>
            <a:r>
              <a:rPr lang="ja-JP" altLang="en-US">
                <a:latin typeface="+mn-ea"/>
                <a:cs typeface="+mn-lt"/>
              </a:rPr>
              <a:t>通所報酬告示第 1 の 10 の医療連携体制加算は、</a:t>
            </a:r>
          </a:p>
          <a:p>
            <a:pPr algn="l"/>
            <a:r>
              <a:rPr lang="ja-JP" altLang="en-US">
                <a:latin typeface="+mn-ea"/>
                <a:cs typeface="+mn-lt"/>
              </a:rPr>
              <a:t>医療機関との連携に より、看護職員を指定児童発達支援事業所等に訪問させ当該看護職員が障害児に 対して看護の提供又は認定特定行為業務従事者に対し喀痰吸引等に係る指導を 行った場合に評価を行うもの。</a:t>
            </a:r>
          </a:p>
          <a:p>
            <a:pPr algn="l"/>
            <a:endParaRPr lang="ja-JP" altLang="en-US">
              <a:latin typeface="+mn-ea"/>
              <a:cs typeface="+mn-lt"/>
            </a:endParaRPr>
          </a:p>
          <a:p>
            <a:pPr algn="l"/>
            <a:r>
              <a:rPr lang="ja-JP" altLang="en-US">
                <a:latin typeface="+mn-ea"/>
                <a:cs typeface="+mn-lt"/>
              </a:rPr>
              <a:t>本加算の算定にあたっては、</a:t>
            </a:r>
          </a:p>
          <a:p>
            <a:pPr algn="l"/>
            <a:r>
              <a:rPr lang="ja-JP" altLang="en-US">
                <a:latin typeface="+mn-ea"/>
                <a:cs typeface="+mn-lt"/>
              </a:rPr>
              <a:t>当該障がい児の主治医から看護の提供又は喀痰吸引等に係る指導等に関する指示を受けること、</a:t>
            </a:r>
          </a:p>
          <a:p>
            <a:pPr algn="l"/>
            <a:r>
              <a:rPr lang="ja-JP" altLang="en-US">
                <a:latin typeface="+mn-ea"/>
                <a:cs typeface="+mn-lt"/>
              </a:rPr>
              <a:t>この場合の指示については、障がい児ごとに受けるとともに、その内容を書面で残すこと、</a:t>
            </a:r>
          </a:p>
          <a:p>
            <a:pPr algn="l"/>
            <a:r>
              <a:rPr lang="ja-JP" altLang="en-US">
                <a:latin typeface="+mn-ea"/>
                <a:cs typeface="+mn-lt"/>
              </a:rPr>
              <a:t>などが必要となります。</a:t>
            </a:r>
          </a:p>
          <a:p>
            <a:pPr algn="l"/>
            <a:endParaRPr lang="ja-JP" altLang="en-US">
              <a:latin typeface="+mn-ea"/>
              <a:cs typeface="+mn-lt"/>
            </a:endParaRPr>
          </a:p>
          <a:p>
            <a:pPr algn="l">
              <a:defRPr lang="ja-JP" altLang="en-US"/>
            </a:pPr>
            <a:r>
              <a:rPr lang="ja-JP" altLang="en-US">
                <a:latin typeface="+mn-ea"/>
                <a:cs typeface="+mn-lt"/>
              </a:rPr>
              <a:t>特別支援学校の校医宛の診療情報提供書の写しは、要件を満たしません。</a:t>
            </a:r>
          </a:p>
        </p:txBody>
      </p:sp>
    </p:spTree>
    <p:extLst>
      <p:ext uri="{BB962C8B-B14F-4D97-AF65-F5344CB8AC3E}">
        <p14:creationId xmlns:p14="http://schemas.microsoft.com/office/powerpoint/2010/main" val="3324023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5E842D-160F-BA28-B28F-B284F31D5064}"/>
              </a:ext>
            </a:extLst>
          </p:cNvPr>
          <p:cNvSpPr>
            <a:spLocks noGrp="1"/>
          </p:cNvSpPr>
          <p:nvPr>
            <p:ph type="title"/>
          </p:nvPr>
        </p:nvSpPr>
        <p:spPr>
          <a:xfrm>
            <a:off x="472254" y="164088"/>
            <a:ext cx="8229600" cy="1143000"/>
          </a:xfrm>
        </p:spPr>
        <p:txBody>
          <a:bodyPr>
            <a:normAutofit/>
          </a:bodyPr>
          <a:lstStyle/>
          <a:p>
            <a:r>
              <a:rPr kumimoji="1" lang="ja-JP" altLang="en-US" dirty="0">
                <a:latin typeface="ＭＳ Ｐゴシック" panose="020B0600070205080204" pitchFamily="50" charset="-128"/>
                <a:ea typeface="ＭＳ Ｐゴシック" panose="020B0600070205080204" pitchFamily="50" charset="-128"/>
              </a:rPr>
              <a:t>送迎時間の取り扱い</a:t>
            </a:r>
          </a:p>
        </p:txBody>
      </p:sp>
      <p:sp>
        <p:nvSpPr>
          <p:cNvPr id="3" name="テキスト ボックス 2">
            <a:extLst>
              <a:ext uri="{FF2B5EF4-FFF2-40B4-BE49-F238E27FC236}">
                <a16:creationId xmlns:a16="http://schemas.microsoft.com/office/drawing/2014/main" id="{D1445DD9-9D72-27AD-7DE1-A18935823F5D}"/>
              </a:ext>
            </a:extLst>
          </p:cNvPr>
          <p:cNvSpPr txBox="1"/>
          <p:nvPr/>
        </p:nvSpPr>
        <p:spPr>
          <a:xfrm>
            <a:off x="692488" y="1140073"/>
            <a:ext cx="8009366" cy="1200329"/>
          </a:xfrm>
          <a:prstGeom prst="rect">
            <a:avLst/>
          </a:prstGeom>
          <a:noFill/>
        </p:spPr>
        <p:txBody>
          <a:bodyPr wrap="square" rtlCol="0">
            <a:spAutoFit/>
          </a:bodyPr>
          <a:lstStyle/>
          <a:p>
            <a:r>
              <a:rPr kumimoji="1" lang="ja-JP" altLang="en-US" sz="2400" dirty="0"/>
              <a:t>　個々の児童の個別支援計画に基づき、支援の提供時間に応じて基本報酬・延長時間を算定する際、送迎の時間は支援の提供時間に含めることができません。</a:t>
            </a:r>
          </a:p>
        </p:txBody>
      </p:sp>
      <p:graphicFrame>
        <p:nvGraphicFramePr>
          <p:cNvPr id="9" name="表 6">
            <a:extLst>
              <a:ext uri="{FF2B5EF4-FFF2-40B4-BE49-F238E27FC236}">
                <a16:creationId xmlns:a16="http://schemas.microsoft.com/office/drawing/2014/main" id="{39BAE787-B07A-E5D6-159C-B5C8FA4BB0A2}"/>
              </a:ext>
            </a:extLst>
          </p:cNvPr>
          <p:cNvGraphicFramePr>
            <a:graphicFrameLocks noGrp="1"/>
          </p:cNvGraphicFramePr>
          <p:nvPr/>
        </p:nvGraphicFramePr>
        <p:xfrm>
          <a:off x="707010" y="3125428"/>
          <a:ext cx="7670318" cy="2804160"/>
        </p:xfrm>
        <a:graphic>
          <a:graphicData uri="http://schemas.openxmlformats.org/drawingml/2006/table">
            <a:tbl>
              <a:tblPr firstRow="1" bandRow="1">
                <a:tableStyleId>{5C22544A-7EE6-4342-B048-85BDC9FD1C3A}</a:tableStyleId>
              </a:tblPr>
              <a:tblGrid>
                <a:gridCol w="4252129">
                  <a:extLst>
                    <a:ext uri="{9D8B030D-6E8A-4147-A177-3AD203B41FA5}">
                      <a16:colId xmlns:a16="http://schemas.microsoft.com/office/drawing/2014/main" val="1005606113"/>
                    </a:ext>
                  </a:extLst>
                </a:gridCol>
                <a:gridCol w="3418189">
                  <a:extLst>
                    <a:ext uri="{9D8B030D-6E8A-4147-A177-3AD203B41FA5}">
                      <a16:colId xmlns:a16="http://schemas.microsoft.com/office/drawing/2014/main" val="1021281475"/>
                    </a:ext>
                  </a:extLst>
                </a:gridCol>
              </a:tblGrid>
              <a:tr h="0">
                <a:tc>
                  <a:txBody>
                    <a:bodyPr/>
                    <a:lstStyle/>
                    <a:p>
                      <a:pPr algn="ctr"/>
                      <a:r>
                        <a:rPr kumimoji="1" lang="en-US" altLang="ja-JP" sz="2000" b="0" dirty="0">
                          <a:solidFill>
                            <a:schemeClr val="tx1"/>
                          </a:solidFill>
                        </a:rPr>
                        <a:t>14</a:t>
                      </a:r>
                      <a:r>
                        <a:rPr kumimoji="1" lang="ja-JP" altLang="en-US" sz="2000" b="0" dirty="0">
                          <a:solidFill>
                            <a:schemeClr val="tx1"/>
                          </a:solidFill>
                        </a:rPr>
                        <a:t>：</a:t>
                      </a:r>
                      <a:r>
                        <a:rPr kumimoji="1" lang="en-US" altLang="ja-JP" sz="2000" b="0" dirty="0">
                          <a:solidFill>
                            <a:schemeClr val="tx1"/>
                          </a:solidFill>
                        </a:rPr>
                        <a:t>00</a:t>
                      </a:r>
                      <a:r>
                        <a:rPr kumimoji="1" lang="ja-JP" altLang="en-US" sz="2000" b="0" dirty="0">
                          <a:solidFill>
                            <a:schemeClr val="tx1"/>
                          </a:solidFill>
                        </a:rPr>
                        <a:t>～</a:t>
                      </a:r>
                      <a:r>
                        <a:rPr kumimoji="1" lang="en-US" altLang="ja-JP" sz="2000" b="0" dirty="0">
                          <a:solidFill>
                            <a:schemeClr val="tx1"/>
                          </a:solidFill>
                        </a:rPr>
                        <a:t>14</a:t>
                      </a:r>
                      <a:r>
                        <a:rPr kumimoji="1" lang="ja-JP" altLang="en-US" sz="2000" b="0" dirty="0">
                          <a:solidFill>
                            <a:schemeClr val="tx1"/>
                          </a:solidFill>
                        </a:rPr>
                        <a:t>：</a:t>
                      </a:r>
                      <a:r>
                        <a:rPr kumimoji="1" lang="en-US" altLang="ja-JP" sz="2000" b="0" dirty="0">
                          <a:solidFill>
                            <a:schemeClr val="tx1"/>
                          </a:solidFill>
                        </a:rPr>
                        <a:t>20</a:t>
                      </a:r>
                    </a:p>
                    <a:p>
                      <a:pPr algn="ctr"/>
                      <a:r>
                        <a:rPr kumimoji="1" lang="ja-JP" altLang="en-US" sz="2000" b="0" dirty="0">
                          <a:solidFill>
                            <a:schemeClr val="tx1"/>
                          </a:solidFill>
                        </a:rPr>
                        <a:t>学校→事業所の送迎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sz="2000" b="0" dirty="0">
                          <a:solidFill>
                            <a:schemeClr val="tx1"/>
                          </a:solidFill>
                        </a:rPr>
                        <a:t>支援の提供時間</a:t>
                      </a:r>
                      <a:endParaRPr kumimoji="1" lang="en-US" altLang="ja-JP" sz="2000" b="0" dirty="0">
                        <a:solidFill>
                          <a:schemeClr val="tx1"/>
                        </a:solidFill>
                      </a:endParaRPr>
                    </a:p>
                    <a:p>
                      <a:pPr algn="ctr"/>
                      <a:r>
                        <a:rPr kumimoji="1" lang="ja-JP" altLang="en-US" sz="2000" b="0" dirty="0">
                          <a:solidFill>
                            <a:schemeClr val="tx1"/>
                          </a:solidFill>
                        </a:rPr>
                        <a:t>に含まない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3221599524"/>
                  </a:ext>
                </a:extLst>
              </a:tr>
              <a:tr h="0">
                <a:tc>
                  <a:txBody>
                    <a:bodyPr/>
                    <a:lstStyle/>
                    <a:p>
                      <a:pPr algn="ctr"/>
                      <a:r>
                        <a:rPr kumimoji="1" lang="en-US" altLang="ja-JP" sz="2000" b="0" dirty="0">
                          <a:solidFill>
                            <a:schemeClr val="tx1"/>
                          </a:solidFill>
                        </a:rPr>
                        <a:t>14</a:t>
                      </a:r>
                      <a:r>
                        <a:rPr kumimoji="1" lang="ja-JP" altLang="en-US" sz="2000" b="0" dirty="0">
                          <a:solidFill>
                            <a:schemeClr val="tx1"/>
                          </a:solidFill>
                        </a:rPr>
                        <a:t>：</a:t>
                      </a:r>
                      <a:r>
                        <a:rPr kumimoji="1" lang="en-US" altLang="ja-JP" sz="2000" b="0" dirty="0">
                          <a:solidFill>
                            <a:schemeClr val="tx1"/>
                          </a:solidFill>
                        </a:rPr>
                        <a:t>20</a:t>
                      </a:r>
                      <a:r>
                        <a:rPr kumimoji="1" lang="ja-JP" altLang="en-US" sz="2000" b="0" dirty="0">
                          <a:solidFill>
                            <a:schemeClr val="tx1"/>
                          </a:solidFill>
                        </a:rPr>
                        <a:t>～</a:t>
                      </a:r>
                      <a:r>
                        <a:rPr kumimoji="1" lang="en-US" altLang="ja-JP" sz="2000" b="0" dirty="0">
                          <a:solidFill>
                            <a:schemeClr val="tx1"/>
                          </a:solidFill>
                        </a:rPr>
                        <a:t>17</a:t>
                      </a:r>
                      <a:r>
                        <a:rPr kumimoji="1" lang="ja-JP" altLang="en-US" sz="2000" b="0" dirty="0">
                          <a:solidFill>
                            <a:schemeClr val="tx1"/>
                          </a:solidFill>
                        </a:rPr>
                        <a:t>：</a:t>
                      </a:r>
                      <a:r>
                        <a:rPr kumimoji="1" lang="en-US" altLang="ja-JP" sz="2000" b="0" dirty="0">
                          <a:solidFill>
                            <a:schemeClr val="tx1"/>
                          </a:solidFill>
                        </a:rPr>
                        <a:t>30</a:t>
                      </a:r>
                    </a:p>
                    <a:p>
                      <a:pPr algn="ctr"/>
                      <a:r>
                        <a:rPr kumimoji="1" lang="ja-JP" altLang="en-US" sz="2000" b="0" dirty="0">
                          <a:solidFill>
                            <a:schemeClr val="tx1"/>
                          </a:solidFill>
                        </a:rPr>
                        <a:t>事業所で過ごす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rowSpan="2">
                  <a:txBody>
                    <a:bodyPr/>
                    <a:lstStyle/>
                    <a:p>
                      <a:pPr algn="ctr"/>
                      <a:r>
                        <a:rPr kumimoji="1" lang="ja-JP" altLang="en-US" sz="2000" b="0" dirty="0">
                          <a:solidFill>
                            <a:schemeClr val="tx1"/>
                          </a:solidFill>
                        </a:rPr>
                        <a:t>支援の提供時間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0820775"/>
                  </a:ext>
                </a:extLst>
              </a:tr>
              <a:tr h="0">
                <a:tc>
                  <a:txBody>
                    <a:bodyPr/>
                    <a:lstStyle/>
                    <a:p>
                      <a:pPr algn="ctr"/>
                      <a:r>
                        <a:rPr kumimoji="1" lang="en-US" altLang="ja-JP" sz="2000" dirty="0">
                          <a:solidFill>
                            <a:schemeClr val="tx1"/>
                          </a:solidFill>
                        </a:rPr>
                        <a:t>17</a:t>
                      </a:r>
                      <a:r>
                        <a:rPr kumimoji="1" lang="ja-JP" altLang="en-US" sz="2000" dirty="0">
                          <a:solidFill>
                            <a:schemeClr val="tx1"/>
                          </a:solidFill>
                        </a:rPr>
                        <a:t>：</a:t>
                      </a:r>
                      <a:r>
                        <a:rPr kumimoji="1" lang="en-US" altLang="ja-JP" sz="2000" dirty="0">
                          <a:solidFill>
                            <a:schemeClr val="tx1"/>
                          </a:solidFill>
                        </a:rPr>
                        <a:t>30</a:t>
                      </a:r>
                      <a:r>
                        <a:rPr kumimoji="1" lang="ja-JP" altLang="en-US" sz="2000" dirty="0">
                          <a:solidFill>
                            <a:schemeClr val="tx1"/>
                          </a:solidFill>
                        </a:rPr>
                        <a:t>～</a:t>
                      </a:r>
                      <a:r>
                        <a:rPr kumimoji="1" lang="en-US" altLang="ja-JP" sz="2000" dirty="0">
                          <a:solidFill>
                            <a:schemeClr val="tx1"/>
                          </a:solidFill>
                        </a:rPr>
                        <a:t>18</a:t>
                      </a:r>
                      <a:r>
                        <a:rPr kumimoji="1" lang="ja-JP" altLang="en-US" sz="2000" dirty="0">
                          <a:solidFill>
                            <a:schemeClr val="tx1"/>
                          </a:solidFill>
                        </a:rPr>
                        <a:t>：</a:t>
                      </a:r>
                      <a:r>
                        <a:rPr kumimoji="1" lang="en-US" altLang="ja-JP" sz="2000" dirty="0">
                          <a:solidFill>
                            <a:schemeClr val="tx1"/>
                          </a:solidFill>
                        </a:rPr>
                        <a:t>30</a:t>
                      </a:r>
                    </a:p>
                    <a:p>
                      <a:pPr algn="ctr"/>
                      <a:r>
                        <a:rPr kumimoji="1" lang="ja-JP" altLang="en-US" sz="2000" dirty="0">
                          <a:solidFill>
                            <a:schemeClr val="tx1"/>
                          </a:solidFill>
                        </a:rPr>
                        <a:t>事業所で過ごす</a:t>
                      </a:r>
                      <a:endParaRPr kumimoji="1" lang="en-US" altLang="ja-JP"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v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88733043"/>
                  </a:ext>
                </a:extLst>
              </a:tr>
              <a:tr h="0">
                <a:tc>
                  <a:txBody>
                    <a:bodyPr/>
                    <a:lstStyle/>
                    <a:p>
                      <a:pPr algn="ctr"/>
                      <a:r>
                        <a:rPr kumimoji="1" lang="en-US" altLang="ja-JP" sz="2000" dirty="0">
                          <a:solidFill>
                            <a:schemeClr val="tx1"/>
                          </a:solidFill>
                        </a:rPr>
                        <a:t>18</a:t>
                      </a:r>
                      <a:r>
                        <a:rPr kumimoji="1" lang="ja-JP" altLang="en-US" sz="2000" dirty="0">
                          <a:solidFill>
                            <a:schemeClr val="tx1"/>
                          </a:solidFill>
                        </a:rPr>
                        <a:t>：</a:t>
                      </a:r>
                      <a:r>
                        <a:rPr kumimoji="1" lang="en-US" altLang="ja-JP" sz="2000" dirty="0">
                          <a:solidFill>
                            <a:schemeClr val="tx1"/>
                          </a:solidFill>
                        </a:rPr>
                        <a:t>30</a:t>
                      </a:r>
                      <a:r>
                        <a:rPr kumimoji="1" lang="ja-JP" altLang="en-US" sz="2000" dirty="0">
                          <a:solidFill>
                            <a:schemeClr val="tx1"/>
                          </a:solidFill>
                        </a:rPr>
                        <a:t>～</a:t>
                      </a:r>
                      <a:r>
                        <a:rPr kumimoji="1" lang="en-US" altLang="ja-JP" sz="2000" dirty="0">
                          <a:solidFill>
                            <a:schemeClr val="tx1"/>
                          </a:solidFill>
                        </a:rPr>
                        <a:t>19</a:t>
                      </a:r>
                      <a:r>
                        <a:rPr kumimoji="1" lang="ja-JP" altLang="en-US" sz="2000" dirty="0">
                          <a:solidFill>
                            <a:schemeClr val="tx1"/>
                          </a:solidFill>
                        </a:rPr>
                        <a:t>：</a:t>
                      </a:r>
                      <a:r>
                        <a:rPr kumimoji="1" lang="en-US" altLang="ja-JP" sz="2000" dirty="0">
                          <a:solidFill>
                            <a:schemeClr val="tx1"/>
                          </a:solidFill>
                        </a:rPr>
                        <a:t>00</a:t>
                      </a:r>
                    </a:p>
                    <a:p>
                      <a:pPr algn="ctr"/>
                      <a:r>
                        <a:rPr kumimoji="1" lang="ja-JP" altLang="en-US" sz="2000" dirty="0">
                          <a:solidFill>
                            <a:schemeClr val="tx1"/>
                          </a:solidFill>
                        </a:rPr>
                        <a:t>事業所→自宅の送迎</a:t>
                      </a:r>
                      <a:endParaRPr kumimoji="1" lang="en-US" altLang="ja-JP"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solidFill>
                            <a:schemeClr val="tx1"/>
                          </a:solidFill>
                        </a:rPr>
                        <a:t>支援の提供時間</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solidFill>
                            <a:schemeClr val="tx1"/>
                          </a:solidFill>
                        </a:rPr>
                        <a:t>に含まない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1896308012"/>
                  </a:ext>
                </a:extLst>
              </a:tr>
            </a:tbl>
          </a:graphicData>
        </a:graphic>
      </p:graphicFrame>
      <p:sp>
        <p:nvSpPr>
          <p:cNvPr id="10" name="テキスト ボックス 9">
            <a:extLst>
              <a:ext uri="{FF2B5EF4-FFF2-40B4-BE49-F238E27FC236}">
                <a16:creationId xmlns:a16="http://schemas.microsoft.com/office/drawing/2014/main" id="{C0A4F629-173E-4B51-1E4E-C39C0B178E11}"/>
              </a:ext>
            </a:extLst>
          </p:cNvPr>
          <p:cNvSpPr txBox="1"/>
          <p:nvPr/>
        </p:nvSpPr>
        <p:spPr>
          <a:xfrm>
            <a:off x="745579" y="2479097"/>
            <a:ext cx="8064896" cy="646331"/>
          </a:xfrm>
          <a:prstGeom prst="rect">
            <a:avLst/>
          </a:prstGeom>
          <a:noFill/>
        </p:spPr>
        <p:txBody>
          <a:bodyPr wrap="square" rtlCol="0">
            <a:spAutoFit/>
          </a:bodyPr>
          <a:lstStyle/>
          <a:p>
            <a:r>
              <a:rPr kumimoji="1" lang="en-US" altLang="ja-JP" dirty="0"/>
              <a:t>【</a:t>
            </a:r>
            <a:r>
              <a:rPr kumimoji="1" lang="ja-JP" altLang="en-US" dirty="0"/>
              <a:t>例</a:t>
            </a:r>
            <a:r>
              <a:rPr kumimoji="1" lang="en-US" altLang="ja-JP" dirty="0"/>
              <a:t>】</a:t>
            </a:r>
            <a:r>
              <a:rPr kumimoji="1" lang="ja-JP" altLang="en-US" dirty="0"/>
              <a:t>放デイを利用　岐阜太郎さん</a:t>
            </a:r>
            <a:endParaRPr kumimoji="1" lang="en-US" altLang="ja-JP" dirty="0"/>
          </a:p>
          <a:p>
            <a:r>
              <a:rPr lang="ja-JP" altLang="en-US" dirty="0"/>
              <a:t>　　</a:t>
            </a:r>
            <a:r>
              <a:rPr kumimoji="1" lang="ja-JP" altLang="en-US" dirty="0"/>
              <a:t>　計画に定められた平日の提供時間</a:t>
            </a:r>
            <a:r>
              <a:rPr kumimoji="1" lang="en-US" altLang="ja-JP" dirty="0"/>
              <a:t>14</a:t>
            </a:r>
            <a:r>
              <a:rPr kumimoji="1" lang="ja-JP" altLang="en-US" dirty="0"/>
              <a:t>：</a:t>
            </a:r>
            <a:r>
              <a:rPr kumimoji="1" lang="en-US" altLang="ja-JP" dirty="0"/>
              <a:t>30</a:t>
            </a:r>
            <a:r>
              <a:rPr kumimoji="1" lang="ja-JP" altLang="en-US" dirty="0"/>
              <a:t>～</a:t>
            </a:r>
            <a:r>
              <a:rPr kumimoji="1" lang="en-US" altLang="ja-JP" dirty="0"/>
              <a:t>17</a:t>
            </a:r>
            <a:r>
              <a:rPr kumimoji="1" lang="ja-JP" altLang="en-US" dirty="0"/>
              <a:t>：</a:t>
            </a:r>
            <a:r>
              <a:rPr kumimoji="1" lang="en-US" altLang="ja-JP" dirty="0"/>
              <a:t>30</a:t>
            </a:r>
            <a:r>
              <a:rPr kumimoji="1" lang="ja-JP" altLang="en-US" dirty="0"/>
              <a:t>、延長時間</a:t>
            </a:r>
            <a:r>
              <a:rPr lang="en-US" altLang="ja-JP" dirty="0"/>
              <a:t>17</a:t>
            </a:r>
            <a:r>
              <a:rPr lang="ja-JP" altLang="en-US" dirty="0"/>
              <a:t>：</a:t>
            </a:r>
            <a:r>
              <a:rPr lang="en-US" altLang="ja-JP" dirty="0"/>
              <a:t>30</a:t>
            </a:r>
            <a:r>
              <a:rPr lang="ja-JP" altLang="en-US" dirty="0"/>
              <a:t>～</a:t>
            </a:r>
            <a:r>
              <a:rPr lang="en-US" altLang="ja-JP" dirty="0"/>
              <a:t>18</a:t>
            </a:r>
            <a:r>
              <a:rPr lang="ja-JP" altLang="en-US" dirty="0"/>
              <a:t>：</a:t>
            </a:r>
            <a:r>
              <a:rPr lang="en-US" altLang="ja-JP" dirty="0"/>
              <a:t>30</a:t>
            </a:r>
            <a:endParaRPr kumimoji="1" lang="ja-JP" altLang="en-US" dirty="0"/>
          </a:p>
        </p:txBody>
      </p:sp>
    </p:spTree>
    <p:extLst>
      <p:ext uri="{BB962C8B-B14F-4D97-AF65-F5344CB8AC3E}">
        <p14:creationId xmlns:p14="http://schemas.microsoft.com/office/powerpoint/2010/main" val="29002663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457200" y="-3838"/>
            <a:ext cx="8229600" cy="1143000"/>
          </a:xfrm>
        </p:spPr>
        <p:txBody>
          <a:bodyPr>
            <a:normAutofit/>
          </a:bodyPr>
          <a:lstStyle/>
          <a:p>
            <a:r>
              <a:rPr kumimoji="1" lang="ja-JP" altLang="en-US" sz="2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　重症心身障害児・医療的ケア児の送迎に係る留意事項</a:t>
            </a:r>
            <a:endParaRPr kumimoji="1" lang="ja-JP" altLang="en-US" sz="3600" dirty="0">
              <a:latin typeface="ＭＳ Ｐゴシック" panose="020B0600070205080204" pitchFamily="50" charset="-128"/>
              <a:ea typeface="ＭＳ Ｐゴシック" panose="020B0600070205080204" pitchFamily="50" charset="-128"/>
            </a:endParaRPr>
          </a:p>
        </p:txBody>
      </p:sp>
      <p:sp>
        <p:nvSpPr>
          <p:cNvPr id="1079" name="テキスト ボックス 2"/>
          <p:cNvSpPr txBox="1"/>
          <p:nvPr/>
        </p:nvSpPr>
        <p:spPr>
          <a:xfrm>
            <a:off x="755576" y="1139162"/>
            <a:ext cx="8064896" cy="4524315"/>
          </a:xfrm>
          <a:prstGeom prst="rect">
            <a:avLst/>
          </a:prstGeom>
          <a:noFill/>
        </p:spPr>
        <p:txBody>
          <a:bodyPr wrap="square" rtlCol="0">
            <a:spAutoFit/>
          </a:bodyPr>
          <a:lstStyle/>
          <a:p>
            <a:r>
              <a:rPr kumimoji="1" lang="ja-JP" altLang="en-US" sz="2000" b="1" dirty="0"/>
              <a:t>１．送迎加算の算定要件（通所報酬告示第</a:t>
            </a:r>
            <a:r>
              <a:rPr kumimoji="1" lang="en-US" altLang="ja-JP" sz="2000" b="1" dirty="0"/>
              <a:t>1</a:t>
            </a:r>
            <a:r>
              <a:rPr kumimoji="1" lang="ja-JP" altLang="en-US" sz="2000" b="1" dirty="0"/>
              <a:t>の</a:t>
            </a:r>
            <a:r>
              <a:rPr kumimoji="1" lang="en-US" altLang="ja-JP" sz="2000" b="1" dirty="0"/>
              <a:t>11</a:t>
            </a:r>
            <a:r>
              <a:rPr kumimoji="1" lang="ja-JP" altLang="en-US" sz="2000" b="1" dirty="0"/>
              <a:t>の注</a:t>
            </a:r>
            <a:r>
              <a:rPr kumimoji="1" lang="en-US" altLang="ja-JP" sz="2000" b="1" dirty="0"/>
              <a:t>1</a:t>
            </a:r>
            <a:r>
              <a:rPr kumimoji="1" lang="ja-JP" altLang="en-US" sz="2000" b="1" dirty="0"/>
              <a:t>の</a:t>
            </a:r>
            <a:r>
              <a:rPr kumimoji="1" lang="en-US" altLang="ja-JP" sz="2000" b="1" dirty="0"/>
              <a:t>2</a:t>
            </a:r>
            <a:r>
              <a:rPr kumimoji="1" lang="ja-JP" altLang="en-US" sz="2000" b="1" dirty="0"/>
              <a:t>）</a:t>
            </a:r>
            <a:endParaRPr kumimoji="1" lang="en-US" altLang="ja-JP" sz="2000" b="1" dirty="0"/>
          </a:p>
          <a:p>
            <a:r>
              <a:rPr kumimoji="1" lang="ja-JP" altLang="en-US" sz="1600" dirty="0"/>
              <a:t>　重症心身障害児　➡ 運転手＋直接支援職員</a:t>
            </a:r>
            <a:endParaRPr kumimoji="1" lang="en-US" altLang="ja-JP" sz="1600" dirty="0"/>
          </a:p>
          <a:p>
            <a:r>
              <a:rPr lang="ja-JP" altLang="en-US" sz="1600" dirty="0"/>
              <a:t>　</a:t>
            </a:r>
            <a:r>
              <a:rPr kumimoji="1" lang="ja-JP" altLang="en-US" sz="1600" dirty="0"/>
              <a:t>医療的ケア児　　　➡ 運転手＋看護職員</a:t>
            </a:r>
            <a:endParaRPr kumimoji="1" lang="en-US" altLang="ja-JP" sz="1600" dirty="0"/>
          </a:p>
          <a:p>
            <a:r>
              <a:rPr kumimoji="1" lang="en-US" altLang="ja-JP" sz="1600" dirty="0"/>
              <a:t>※</a:t>
            </a:r>
            <a:r>
              <a:rPr kumimoji="1" lang="ja-JP" altLang="en-US" sz="1600" dirty="0"/>
              <a:t>令和</a:t>
            </a:r>
            <a:r>
              <a:rPr kumimoji="1" lang="en-US" altLang="ja-JP" sz="1600" dirty="0"/>
              <a:t>6</a:t>
            </a:r>
            <a:r>
              <a:rPr kumimoji="1" lang="ja-JP" altLang="en-US" sz="1600" dirty="0"/>
              <a:t>年度改定概要➡ 体制確保を前提に加算評価</a:t>
            </a:r>
            <a:endParaRPr kumimoji="1" lang="en-US" altLang="ja-JP" sz="1600" dirty="0"/>
          </a:p>
          <a:p>
            <a:endParaRPr kumimoji="1" lang="en-US" altLang="ja-JP" sz="1600" dirty="0"/>
          </a:p>
          <a:p>
            <a:r>
              <a:rPr kumimoji="1" lang="ja-JP" altLang="en-US" sz="2000" b="1" dirty="0"/>
              <a:t>２．加算算定の有無にかかわらない安全配慮</a:t>
            </a:r>
            <a:endParaRPr kumimoji="1" lang="en-US" altLang="ja-JP" sz="2000" b="1" dirty="0"/>
          </a:p>
          <a:p>
            <a:r>
              <a:rPr lang="ja-JP" altLang="en-US" sz="1600" dirty="0"/>
              <a:t>　重症心身障害児は、</a:t>
            </a:r>
            <a:r>
              <a:rPr kumimoji="1" lang="ja-JP" altLang="en-US" sz="1600" dirty="0"/>
              <a:t>送迎中も急変リスク</a:t>
            </a:r>
            <a:endParaRPr kumimoji="1" lang="en-US" altLang="ja-JP" sz="1600" dirty="0"/>
          </a:p>
          <a:p>
            <a:r>
              <a:rPr lang="ja-JP" altLang="en-US" sz="1600" dirty="0"/>
              <a:t>　</a:t>
            </a:r>
            <a:r>
              <a:rPr kumimoji="1" lang="ja-JP" altLang="en-US" sz="1600" dirty="0"/>
              <a:t>加算未算定　➡ 添乗職員の配置を徹底　</a:t>
            </a:r>
            <a:endParaRPr kumimoji="1" lang="en-US" altLang="ja-JP" sz="1600" dirty="0"/>
          </a:p>
          <a:p>
            <a:r>
              <a:rPr kumimoji="1" lang="en-US" altLang="ja-JP" sz="1600" dirty="0"/>
              <a:t>※</a:t>
            </a:r>
            <a:r>
              <a:rPr kumimoji="1" lang="ja-JP" altLang="en-US" sz="1600" dirty="0"/>
              <a:t>加算を未算定の送迎の場合➡安全管理等の理由から添乗を求めるよう指導を求める（国）</a:t>
            </a:r>
            <a:endParaRPr kumimoji="1" lang="en-US" altLang="ja-JP" sz="1600" dirty="0"/>
          </a:p>
          <a:p>
            <a:endParaRPr kumimoji="1" lang="en-US" altLang="ja-JP" sz="1600" dirty="0"/>
          </a:p>
          <a:p>
            <a:r>
              <a:rPr lang="ja-JP" altLang="en-US" sz="2000" b="1" dirty="0"/>
              <a:t>３．</a:t>
            </a:r>
            <a:r>
              <a:rPr kumimoji="1" lang="ja-JP" altLang="en-US" sz="2000" b="1" dirty="0"/>
              <a:t>送迎時の安全管理（全利用児対象）</a:t>
            </a:r>
            <a:endParaRPr kumimoji="1" lang="en-US" altLang="ja-JP" sz="2000" b="1" dirty="0"/>
          </a:p>
          <a:p>
            <a:r>
              <a:rPr lang="ja-JP" altLang="en-US" sz="1600" dirty="0"/>
              <a:t>・</a:t>
            </a:r>
            <a:r>
              <a:rPr kumimoji="1" lang="ja-JP" altLang="en-US" sz="1600" dirty="0"/>
              <a:t> 安全装置の確実な使用</a:t>
            </a:r>
            <a:endParaRPr kumimoji="1" lang="en-US" altLang="ja-JP" sz="1600" dirty="0"/>
          </a:p>
          <a:p>
            <a:r>
              <a:rPr lang="ja-JP" altLang="en-US" sz="1600" dirty="0"/>
              <a:t>・</a:t>
            </a:r>
            <a:r>
              <a:rPr kumimoji="1" lang="ja-JP" altLang="en-US" sz="1600" dirty="0"/>
              <a:t> 乗降時の所在確認</a:t>
            </a:r>
            <a:endParaRPr kumimoji="1" lang="en-US" altLang="ja-JP" sz="1600" dirty="0"/>
          </a:p>
          <a:p>
            <a:r>
              <a:rPr lang="ja-JP" altLang="en-US" sz="1600" dirty="0"/>
              <a:t>・</a:t>
            </a:r>
            <a:r>
              <a:rPr kumimoji="1" lang="ja-JP" altLang="en-US" sz="1600" dirty="0"/>
              <a:t> 送迎後の車内確認</a:t>
            </a:r>
            <a:endParaRPr kumimoji="1" lang="en-US" altLang="ja-JP" sz="1600" dirty="0"/>
          </a:p>
          <a:p>
            <a:endParaRPr lang="en-US" altLang="ja-JP" sz="1600" dirty="0"/>
          </a:p>
          <a:p>
            <a:r>
              <a:rPr lang="ja-JP" altLang="en-US" sz="2000" b="1" dirty="0"/>
              <a:t>４．</a:t>
            </a:r>
            <a:r>
              <a:rPr kumimoji="1" lang="ja-JP" altLang="en-US" sz="2000" b="1" dirty="0"/>
              <a:t> 体制確保の再確認</a:t>
            </a:r>
            <a:endParaRPr kumimoji="1" lang="en-US" altLang="ja-JP" sz="2000" b="1" dirty="0"/>
          </a:p>
          <a:p>
            <a:r>
              <a:rPr kumimoji="1" lang="ja-JP" altLang="en-US" sz="1600" dirty="0"/>
              <a:t>　安全な送迎体制の確保を再点検</a:t>
            </a:r>
            <a:endParaRPr kumimoji="1" lang="en-US" altLang="ja-JP" sz="1600" dirty="0"/>
          </a:p>
        </p:txBody>
      </p:sp>
    </p:spTree>
    <p:extLst>
      <p:ext uri="{BB962C8B-B14F-4D97-AF65-F5344CB8AC3E}">
        <p14:creationId xmlns:p14="http://schemas.microsoft.com/office/powerpoint/2010/main" val="1622096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 name="タイトル 1"/>
          <p:cNvSpPr>
            <a:spLocks noGrp="1"/>
          </p:cNvSpPr>
          <p:nvPr>
            <p:ph type="title"/>
          </p:nvPr>
        </p:nvSpPr>
        <p:spPr/>
        <p:txBody>
          <a:bodyPr>
            <a:normAutofit/>
          </a:bodyPr>
          <a:lstStyle/>
          <a:p>
            <a:r>
              <a:rPr kumimoji="1" lang="ja-JP" altLang="en-US" sz="2800" dirty="0"/>
              <a:t>　</a:t>
            </a:r>
            <a:r>
              <a:rPr kumimoji="1" lang="ja-JP" altLang="en-US" dirty="0"/>
              <a:t>こども性暴力防止法</a:t>
            </a:r>
          </a:p>
        </p:txBody>
      </p:sp>
      <p:sp>
        <p:nvSpPr>
          <p:cNvPr id="1093" name="タイトル 1"/>
          <p:cNvSpPr txBox="1"/>
          <p:nvPr/>
        </p:nvSpPr>
        <p:spPr>
          <a:xfrm>
            <a:off x="457200" y="1417638"/>
            <a:ext cx="8229600" cy="45316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latin typeface="+mn-ea"/>
                <a:ea typeface="+mn-ea"/>
              </a:rPr>
              <a:t>対象事業者が講ずべき安全確保措置</a:t>
            </a:r>
            <a:endParaRPr lang="en-US" altLang="ja-JP" sz="2000" b="1" dirty="0">
              <a:latin typeface="+mn-ea"/>
              <a:ea typeface="+mn-ea"/>
            </a:endParaRPr>
          </a:p>
          <a:p>
            <a:pPr algn="l"/>
            <a:endParaRPr lang="en-US" altLang="ja-JP" sz="2000" b="1" dirty="0">
              <a:latin typeface="+mn-ea"/>
              <a:ea typeface="+mn-ea"/>
            </a:endParaRPr>
          </a:p>
          <a:p>
            <a:pPr algn="l"/>
            <a:r>
              <a:rPr lang="ja-JP" altLang="en-US" sz="1800" dirty="0">
                <a:latin typeface="+mn-ea"/>
                <a:ea typeface="+mn-ea"/>
              </a:rPr>
              <a:t>◇児童対象性暴力等が疑われる場合等に講ずべき措置</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a:t>
            </a:r>
            <a:r>
              <a:rPr lang="en-US" altLang="ja-JP" sz="1600" dirty="0">
                <a:latin typeface="+mn-ea"/>
                <a:ea typeface="+mn-ea"/>
              </a:rPr>
              <a:t>1</a:t>
            </a:r>
            <a:r>
              <a:rPr lang="ja-JP" altLang="en-US" sz="1600" dirty="0">
                <a:latin typeface="+mn-ea"/>
                <a:ea typeface="+mn-ea"/>
              </a:rPr>
              <a:t>）一時的な接触回避策としての防止措置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2</a:t>
            </a:r>
            <a:r>
              <a:rPr lang="ja-JP" altLang="en-US" sz="1600" dirty="0">
                <a:latin typeface="+mn-ea"/>
                <a:ea typeface="+mn-ea"/>
              </a:rPr>
              <a:t>）調査</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3</a:t>
            </a:r>
            <a:r>
              <a:rPr lang="ja-JP" altLang="en-US" sz="1600" dirty="0">
                <a:latin typeface="+mn-ea"/>
                <a:ea typeface="+mn-ea"/>
              </a:rPr>
              <a:t>）防止措置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4</a:t>
            </a:r>
            <a:r>
              <a:rPr lang="ja-JP" altLang="en-US" sz="1600" dirty="0">
                <a:latin typeface="+mn-ea"/>
                <a:ea typeface="+mn-ea"/>
              </a:rPr>
              <a:t>）保護及び支援</a:t>
            </a:r>
            <a:endParaRPr lang="en-US" altLang="ja-JP" sz="1600" dirty="0">
              <a:latin typeface="+mn-ea"/>
              <a:ea typeface="+mn-ea"/>
            </a:endParaRPr>
          </a:p>
          <a:p>
            <a:pPr algn="l"/>
            <a:r>
              <a:rPr lang="ja-JP" altLang="en-US" sz="1600" dirty="0">
                <a:latin typeface="+mn-ea"/>
                <a:ea typeface="+mn-ea"/>
              </a:rPr>
              <a:t>　　　（ア）被害児童等と児童対象性暴力等を行ったと認められる対象業務従事者との</a:t>
            </a:r>
            <a:endParaRPr lang="en-US" altLang="ja-JP" sz="1600" dirty="0">
              <a:latin typeface="+mn-ea"/>
              <a:ea typeface="+mn-ea"/>
            </a:endParaRPr>
          </a:p>
          <a:p>
            <a:pPr algn="l"/>
            <a:r>
              <a:rPr lang="ja-JP" altLang="en-US" sz="1600" dirty="0">
                <a:latin typeface="+mn-ea"/>
                <a:ea typeface="+mn-ea"/>
              </a:rPr>
              <a:t>　　　　　　接触の回避</a:t>
            </a:r>
            <a:endParaRPr lang="en-US" altLang="ja-JP" sz="1600" dirty="0">
              <a:latin typeface="+mn-ea"/>
              <a:ea typeface="+mn-ea"/>
            </a:endParaRPr>
          </a:p>
          <a:p>
            <a:pPr algn="l"/>
            <a:r>
              <a:rPr lang="ja-JP" altLang="en-US" sz="1600" dirty="0">
                <a:latin typeface="+mn-ea"/>
                <a:ea typeface="+mn-ea"/>
              </a:rPr>
              <a:t>　　　（イ）事案の内容その他の事情に応じた支援機関等の一覧及び</a:t>
            </a:r>
            <a:endParaRPr lang="en-US" altLang="ja-JP" sz="1600" dirty="0">
              <a:latin typeface="+mn-ea"/>
              <a:ea typeface="+mn-ea"/>
            </a:endParaRPr>
          </a:p>
          <a:p>
            <a:pPr algn="l"/>
            <a:r>
              <a:rPr lang="ja-JP" altLang="en-US" sz="1600" dirty="0">
                <a:latin typeface="+mn-ea"/>
                <a:ea typeface="+mn-ea"/>
              </a:rPr>
              <a:t>　　　　　　支援内容の被害児童等への情報提供</a:t>
            </a:r>
            <a:endParaRPr lang="en-US" altLang="ja-JP" sz="1600" dirty="0">
              <a:latin typeface="+mn-ea"/>
              <a:ea typeface="+mn-ea"/>
            </a:endParaRPr>
          </a:p>
          <a:p>
            <a:pPr algn="l"/>
            <a:r>
              <a:rPr lang="ja-JP" altLang="en-US" sz="1600" dirty="0">
                <a:latin typeface="+mn-ea"/>
                <a:ea typeface="+mn-ea"/>
              </a:rPr>
              <a:t>　　　（ウ）被害児童等及びその保護者からの相談への真摯な対応</a:t>
            </a:r>
            <a:endParaRPr lang="en-US" altLang="ja-JP" sz="1600" dirty="0">
              <a:latin typeface="+mn-ea"/>
              <a:ea typeface="+mn-ea"/>
            </a:endParaRPr>
          </a:p>
          <a:p>
            <a:pPr algn="l"/>
            <a:endParaRPr lang="en-US" altLang="ja-JP" sz="1600" dirty="0">
              <a:latin typeface="+mn-ea"/>
              <a:ea typeface="+mn-ea"/>
            </a:endParaRPr>
          </a:p>
          <a:p>
            <a:pPr algn="l"/>
            <a:endParaRPr lang="en-US" altLang="ja-JP" sz="1600" dirty="0">
              <a:latin typeface="+mn-ea"/>
              <a:ea typeface="+mn-ea"/>
            </a:endParaRPr>
          </a:p>
          <a:p>
            <a:pPr algn="l"/>
            <a:r>
              <a:rPr lang="en-US" altLang="ja-JP" sz="1400" dirty="0">
                <a:latin typeface="+mn-ea"/>
                <a:ea typeface="+mn-ea"/>
              </a:rPr>
              <a:t>【</a:t>
            </a:r>
            <a:r>
              <a:rPr lang="ja-JP" altLang="en-US" sz="1400" dirty="0">
                <a:latin typeface="+mn-ea"/>
                <a:ea typeface="+mn-ea"/>
              </a:rPr>
              <a:t>参考</a:t>
            </a:r>
            <a:r>
              <a:rPr lang="en-US" altLang="ja-JP" sz="1400" dirty="0">
                <a:latin typeface="+mn-ea"/>
                <a:ea typeface="+mn-ea"/>
              </a:rPr>
              <a:t>】</a:t>
            </a:r>
          </a:p>
          <a:p>
            <a:pPr algn="l"/>
            <a:r>
              <a:rPr lang="ja-JP" altLang="en-US" sz="1400" dirty="0">
                <a:latin typeface="+mn-ea"/>
                <a:ea typeface="+mn-ea"/>
              </a:rPr>
              <a:t>・こども性暴力防止法施行ガイドライン（令和</a:t>
            </a:r>
            <a:r>
              <a:rPr lang="en-US" altLang="ja-JP" sz="1400" dirty="0">
                <a:latin typeface="+mn-ea"/>
                <a:ea typeface="+mn-ea"/>
              </a:rPr>
              <a:t>8</a:t>
            </a:r>
            <a:r>
              <a:rPr lang="ja-JP" altLang="en-US" sz="1400" dirty="0">
                <a:latin typeface="+mn-ea"/>
                <a:ea typeface="+mn-ea"/>
              </a:rPr>
              <a:t>年</a:t>
            </a:r>
            <a:r>
              <a:rPr lang="en-US" altLang="ja-JP" sz="1400" dirty="0">
                <a:latin typeface="+mn-ea"/>
                <a:ea typeface="+mn-ea"/>
              </a:rPr>
              <a:t>1</a:t>
            </a:r>
            <a:r>
              <a:rPr lang="ja-JP" altLang="en-US" sz="1400" dirty="0">
                <a:latin typeface="+mn-ea"/>
                <a:ea typeface="+mn-ea"/>
              </a:rPr>
              <a:t>月 子ども家庭庁）</a:t>
            </a:r>
            <a:endParaRPr lang="en-US" altLang="ja-JP" sz="1400" dirty="0">
              <a:latin typeface="+mn-ea"/>
              <a:ea typeface="+mn-ea"/>
            </a:endParaRPr>
          </a:p>
        </p:txBody>
      </p:sp>
    </p:spTree>
    <p:extLst>
      <p:ext uri="{BB962C8B-B14F-4D97-AF65-F5344CB8AC3E}">
        <p14:creationId xmlns:p14="http://schemas.microsoft.com/office/powerpoint/2010/main" val="3496968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9" name="タイトル 1"/>
          <p:cNvSpPr>
            <a:spLocks noGrp="1"/>
          </p:cNvSpPr>
          <p:nvPr>
            <p:ph type="title"/>
          </p:nvPr>
        </p:nvSpPr>
        <p:spPr/>
        <p:txBody>
          <a:bodyPr>
            <a:normAutofit/>
          </a:bodyPr>
          <a:lstStyle/>
          <a:p>
            <a:r>
              <a:rPr kumimoji="1" lang="ja-JP" altLang="en-US" sz="2800" dirty="0"/>
              <a:t>　</a:t>
            </a:r>
            <a:r>
              <a:rPr kumimoji="1" lang="ja-JP" altLang="en-US" dirty="0"/>
              <a:t>こども性暴力防止法</a:t>
            </a:r>
          </a:p>
        </p:txBody>
      </p:sp>
      <p:sp>
        <p:nvSpPr>
          <p:cNvPr id="1100" name="タイトル 1"/>
          <p:cNvSpPr txBox="1"/>
          <p:nvPr/>
        </p:nvSpPr>
        <p:spPr>
          <a:xfrm>
            <a:off x="457200" y="1417638"/>
            <a:ext cx="8229600" cy="45316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latin typeface="+mn-ea"/>
                <a:ea typeface="+mn-ea"/>
              </a:rPr>
              <a:t>法の施行に向けて必要な対応</a:t>
            </a:r>
            <a:endParaRPr lang="en-US" altLang="ja-JP" sz="2000" b="1" dirty="0">
              <a:latin typeface="+mn-ea"/>
              <a:ea typeface="+mn-ea"/>
            </a:endParaRPr>
          </a:p>
          <a:p>
            <a:pPr algn="l"/>
            <a:endParaRPr lang="en-US" altLang="ja-JP" sz="2000" b="1" dirty="0">
              <a:latin typeface="+mn-ea"/>
              <a:ea typeface="+mn-ea"/>
            </a:endParaRPr>
          </a:p>
          <a:p>
            <a:pPr algn="l"/>
            <a:r>
              <a:rPr lang="ja-JP" altLang="en-US" sz="1800" dirty="0">
                <a:latin typeface="+mn-ea"/>
                <a:ea typeface="+mn-ea"/>
              </a:rPr>
              <a:t>①就業規則の整備</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こども性暴力防止法施行ガイドラインを参考に就業規則等を整備して従事者に周知すること　　　　　　　</a:t>
            </a:r>
            <a:endParaRPr lang="en-US" altLang="ja-JP" sz="1600" dirty="0">
              <a:latin typeface="+mn-ea"/>
              <a:ea typeface="+mn-ea"/>
            </a:endParaRPr>
          </a:p>
          <a:p>
            <a:pPr algn="l"/>
            <a:r>
              <a:rPr lang="ja-JP" altLang="en-US" sz="1600" dirty="0">
                <a:latin typeface="+mn-ea"/>
                <a:ea typeface="+mn-ea"/>
              </a:rPr>
              <a:t>　採用選考時に性犯罪前科を確認すること　など</a:t>
            </a:r>
            <a:endParaRPr lang="en-US" altLang="ja-JP" sz="1600" dirty="0">
              <a:latin typeface="+mn-ea"/>
              <a:ea typeface="+mn-ea"/>
            </a:endParaRPr>
          </a:p>
          <a:p>
            <a:pPr algn="l"/>
            <a:endParaRPr lang="en-US" altLang="ja-JP" sz="1600" dirty="0">
              <a:latin typeface="+mn-ea"/>
              <a:ea typeface="+mn-ea"/>
            </a:endParaRPr>
          </a:p>
          <a:p>
            <a:pPr algn="l"/>
            <a:r>
              <a:rPr lang="ja-JP" altLang="en-US" sz="1800" dirty="0">
                <a:latin typeface="+mn-ea"/>
                <a:ea typeface="+mn-ea"/>
              </a:rPr>
              <a:t>②従業者への周知</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制度開始に伴い、従事者が対応すべき事項（性犯罪前科の確認、研修受講等）の周知</a:t>
            </a:r>
            <a:endParaRPr lang="en-US" altLang="ja-JP" sz="1600" dirty="0">
              <a:latin typeface="+mn-ea"/>
              <a:ea typeface="+mn-ea"/>
            </a:endParaRPr>
          </a:p>
          <a:p>
            <a:pPr algn="l"/>
            <a:endParaRPr lang="en-US" altLang="ja-JP" sz="1600" dirty="0">
              <a:latin typeface="+mn-ea"/>
              <a:ea typeface="+mn-ea"/>
            </a:endParaRPr>
          </a:p>
          <a:p>
            <a:pPr algn="l"/>
            <a:r>
              <a:rPr lang="ja-JP" altLang="en-US" sz="1800" dirty="0">
                <a:latin typeface="+mn-ea"/>
                <a:ea typeface="+mn-ea"/>
              </a:rPr>
              <a:t>③法で求められる体制整備</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こどもからの相談窓口の設置、不適切な行為の検討　など</a:t>
            </a:r>
            <a:endParaRPr lang="en-US" altLang="ja-JP" sz="1600" dirty="0">
              <a:latin typeface="+mn-ea"/>
              <a:ea typeface="+mn-ea"/>
            </a:endParaRPr>
          </a:p>
          <a:p>
            <a:pPr algn="l"/>
            <a:endParaRPr lang="en-US" altLang="ja-JP" sz="1600" dirty="0">
              <a:latin typeface="+mn-ea"/>
              <a:ea typeface="+mn-ea"/>
            </a:endParaRPr>
          </a:p>
          <a:p>
            <a:pPr algn="l"/>
            <a:r>
              <a:rPr lang="ja-JP" altLang="en-US" sz="1800" dirty="0">
                <a:latin typeface="+mn-ea"/>
                <a:ea typeface="+mn-ea"/>
              </a:rPr>
              <a:t>④</a:t>
            </a:r>
            <a:r>
              <a:rPr lang="en-US" altLang="ja-JP" sz="1800" dirty="0">
                <a:latin typeface="+mn-ea"/>
                <a:ea typeface="+mn-ea"/>
              </a:rPr>
              <a:t>G</a:t>
            </a:r>
            <a:r>
              <a:rPr lang="ja-JP" altLang="en-US" sz="1800" dirty="0">
                <a:latin typeface="+mn-ea"/>
                <a:ea typeface="+mn-ea"/>
              </a:rPr>
              <a:t>ビズ</a:t>
            </a:r>
            <a:r>
              <a:rPr lang="en-US" altLang="ja-JP" sz="1800" dirty="0">
                <a:latin typeface="+mn-ea"/>
                <a:ea typeface="+mn-ea"/>
              </a:rPr>
              <a:t>ID</a:t>
            </a:r>
            <a:r>
              <a:rPr lang="ja-JP" altLang="en-US" sz="1800" dirty="0">
                <a:latin typeface="+mn-ea"/>
                <a:ea typeface="+mn-ea"/>
              </a:rPr>
              <a:t>登録</a:t>
            </a:r>
            <a:endParaRPr lang="en-US" altLang="ja-JP" sz="1800" dirty="0">
              <a:latin typeface="+mn-ea"/>
              <a:ea typeface="+mn-ea"/>
            </a:endParaRPr>
          </a:p>
          <a:p>
            <a:pPr algn="l"/>
            <a:endParaRPr lang="en-US" altLang="ja-JP" sz="1800" dirty="0">
              <a:latin typeface="+mn-ea"/>
              <a:ea typeface="+mn-ea"/>
            </a:endParaRPr>
          </a:p>
          <a:p>
            <a:pPr algn="l"/>
            <a:endParaRPr lang="en-US" altLang="ja-JP" sz="1800" dirty="0">
              <a:latin typeface="+mn-ea"/>
              <a:ea typeface="+mn-ea"/>
            </a:endParaRPr>
          </a:p>
          <a:p>
            <a:pPr algn="l"/>
            <a:r>
              <a:rPr lang="en-US" altLang="ja-JP" sz="1600" dirty="0">
                <a:latin typeface="+mn-ea"/>
                <a:ea typeface="+mn-ea"/>
              </a:rPr>
              <a:t>※</a:t>
            </a:r>
            <a:r>
              <a:rPr lang="ja-JP" altLang="en-US" sz="1600" dirty="0">
                <a:latin typeface="+mn-ea"/>
                <a:ea typeface="+mn-ea"/>
              </a:rPr>
              <a:t>①、②については、いまから着手が必要です。</a:t>
            </a:r>
            <a:endParaRPr lang="en-US" altLang="ja-JP" sz="1600" dirty="0">
              <a:latin typeface="+mn-ea"/>
              <a:ea typeface="+mn-ea"/>
            </a:endParaRPr>
          </a:p>
          <a:p>
            <a:pPr algn="l"/>
            <a:r>
              <a:rPr lang="ja-JP" altLang="en-US" sz="1600" dirty="0">
                <a:latin typeface="+mn-ea"/>
                <a:ea typeface="+mn-ea"/>
              </a:rPr>
              <a:t>　 ③、④については、法の施行までに対応が必要となります。</a:t>
            </a:r>
            <a:endParaRPr lang="en-US" altLang="ja-JP" sz="1600" dirty="0">
              <a:latin typeface="+mn-ea"/>
              <a:ea typeface="+mn-ea"/>
            </a:endParaRPr>
          </a:p>
        </p:txBody>
      </p:sp>
    </p:spTree>
    <p:extLst>
      <p:ext uri="{BB962C8B-B14F-4D97-AF65-F5344CB8AC3E}">
        <p14:creationId xmlns:p14="http://schemas.microsoft.com/office/powerpoint/2010/main" val="225633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p:txBody>
          <a:bodyPr>
            <a:normAutofit fontScale="90000"/>
          </a:bodyPr>
          <a:lstStyle/>
          <a:p>
            <a:r>
              <a:rPr kumimoji="1" lang="ja-JP" altLang="en-US" sz="2700" dirty="0"/>
              <a:t>　</a:t>
            </a:r>
            <a:r>
              <a:rPr kumimoji="1" lang="ja-JP" altLang="en-US" sz="4000" dirty="0"/>
              <a:t>保育士特定取消者管理システムの</a:t>
            </a:r>
            <a:br>
              <a:rPr kumimoji="1" lang="en-US" altLang="ja-JP" sz="4000" dirty="0"/>
            </a:br>
            <a:r>
              <a:rPr kumimoji="1" lang="ja-JP" altLang="en-US" sz="4000" dirty="0"/>
              <a:t>活用について</a:t>
            </a:r>
          </a:p>
        </p:txBody>
      </p:sp>
      <p:sp>
        <p:nvSpPr>
          <p:cNvPr id="1079" name="タイトル 1"/>
          <p:cNvSpPr txBox="1"/>
          <p:nvPr/>
        </p:nvSpPr>
        <p:spPr>
          <a:xfrm>
            <a:off x="457200" y="1417638"/>
            <a:ext cx="8229600" cy="45316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latin typeface="+mn-ea"/>
                <a:ea typeface="+mn-ea"/>
              </a:rPr>
              <a:t>☆保育士特定登録取消者管理システム</a:t>
            </a:r>
            <a:endParaRPr lang="en-US" altLang="ja-JP" sz="2000" b="1" dirty="0">
              <a:latin typeface="+mn-ea"/>
              <a:ea typeface="+mn-ea"/>
            </a:endParaRPr>
          </a:p>
          <a:p>
            <a:pPr algn="l"/>
            <a:r>
              <a:rPr lang="ja-JP" altLang="en-US" sz="2000" b="1" dirty="0">
                <a:latin typeface="+mn-ea"/>
                <a:ea typeface="+mn-ea"/>
              </a:rPr>
              <a:t>　</a:t>
            </a:r>
            <a:r>
              <a:rPr lang="ja-JP" altLang="en-US" sz="1800" dirty="0">
                <a:latin typeface="+mn-ea"/>
                <a:ea typeface="+mn-ea"/>
              </a:rPr>
              <a:t>保育士を任命・雇用しようとする者が採用予定者が、</a:t>
            </a:r>
            <a:endParaRPr lang="en-US" altLang="ja-JP" sz="1800" dirty="0">
              <a:latin typeface="+mn-ea"/>
              <a:ea typeface="+mn-ea"/>
            </a:endParaRPr>
          </a:p>
          <a:p>
            <a:pPr algn="l"/>
            <a:r>
              <a:rPr lang="ja-JP" altLang="en-US" sz="1800" dirty="0">
                <a:latin typeface="+mn-ea"/>
                <a:ea typeface="+mn-ea"/>
              </a:rPr>
              <a:t>　かつて児童生徒性暴力等を行った者ではないことを確認するためのシステム</a:t>
            </a:r>
            <a:endParaRPr lang="en-US" altLang="ja-JP" sz="1800" dirty="0">
              <a:latin typeface="+mn-ea"/>
              <a:ea typeface="+mn-ea"/>
            </a:endParaRPr>
          </a:p>
          <a:p>
            <a:pPr algn="l"/>
            <a:endParaRPr lang="en-US" altLang="ja-JP" sz="1800" dirty="0">
              <a:latin typeface="+mn-ea"/>
              <a:ea typeface="+mn-ea"/>
            </a:endParaRPr>
          </a:p>
          <a:p>
            <a:pPr algn="l"/>
            <a:endParaRPr lang="en-US" altLang="ja-JP" sz="2000" dirty="0">
              <a:latin typeface="+mn-ea"/>
              <a:ea typeface="+mn-ea"/>
            </a:endParaRPr>
          </a:p>
          <a:p>
            <a:pPr algn="l"/>
            <a:r>
              <a:rPr lang="ja-JP" altLang="en-US" sz="2000" dirty="0">
                <a:latin typeface="+mn-ea"/>
                <a:ea typeface="+mn-ea"/>
              </a:rPr>
              <a:t>保育士を任命・雇用しようとする者は、</a:t>
            </a:r>
            <a:endParaRPr lang="en-US" altLang="ja-JP" sz="2000" dirty="0">
              <a:latin typeface="+mn-ea"/>
              <a:ea typeface="+mn-ea"/>
            </a:endParaRPr>
          </a:p>
          <a:p>
            <a:pPr algn="l"/>
            <a:r>
              <a:rPr lang="ja-JP" altLang="en-US" sz="2000" dirty="0">
                <a:latin typeface="+mn-ea"/>
                <a:ea typeface="+mn-ea"/>
              </a:rPr>
              <a:t>公私の別や、前職等の有無、常勤・非常勤といった雇用形態、フルタイム・パートタイム等の勤務時間によらず、保育士を任命・雇用しようとするときは、本システムの活用が義務付けられています。</a:t>
            </a:r>
            <a:endParaRPr lang="en-US" altLang="ja-JP" sz="2000" dirty="0">
              <a:latin typeface="+mn-ea"/>
              <a:ea typeface="+mn-ea"/>
            </a:endParaRPr>
          </a:p>
          <a:p>
            <a:pPr algn="l"/>
            <a:endParaRPr lang="en-US" altLang="ja-JP" sz="2000" dirty="0"/>
          </a:p>
          <a:p>
            <a:pPr algn="l"/>
            <a:r>
              <a:rPr lang="ja-JP" altLang="en-US" sz="2000" dirty="0">
                <a:latin typeface="+mn-ea"/>
                <a:ea typeface="+mn-ea"/>
              </a:rPr>
              <a:t>児童発達支援等の障害児通所支援事業所においても、</a:t>
            </a:r>
            <a:endParaRPr lang="en-US" altLang="ja-JP" sz="2000" dirty="0">
              <a:latin typeface="+mn-ea"/>
              <a:ea typeface="+mn-ea"/>
            </a:endParaRPr>
          </a:p>
          <a:p>
            <a:pPr algn="l"/>
            <a:r>
              <a:rPr lang="ja-JP" altLang="en-US" sz="2000" dirty="0">
                <a:latin typeface="+mn-ea"/>
                <a:ea typeface="+mn-ea"/>
              </a:rPr>
              <a:t>保育士を任命・雇用する際には活用が義務となります。</a:t>
            </a:r>
            <a:endParaRPr lang="en-US" altLang="ja-JP" sz="2000" dirty="0">
              <a:latin typeface="+mn-ea"/>
              <a:ea typeface="+mn-ea"/>
            </a:endParaRPr>
          </a:p>
        </p:txBody>
      </p:sp>
    </p:spTree>
    <p:extLst>
      <p:ext uri="{BB962C8B-B14F-4D97-AF65-F5344CB8AC3E}">
        <p14:creationId xmlns:p14="http://schemas.microsoft.com/office/powerpoint/2010/main" val="1225724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 name="タイトル 1"/>
          <p:cNvSpPr>
            <a:spLocks noGrp="1"/>
          </p:cNvSpPr>
          <p:nvPr>
            <p:ph type="title"/>
          </p:nvPr>
        </p:nvSpPr>
        <p:spPr/>
        <p:txBody>
          <a:bodyPr>
            <a:normAutofit fontScale="90000"/>
          </a:bodyPr>
          <a:lstStyle/>
          <a:p>
            <a:r>
              <a:rPr kumimoji="1" lang="ja-JP" altLang="en-US" sz="2700" dirty="0"/>
              <a:t>　</a:t>
            </a:r>
            <a:r>
              <a:rPr kumimoji="1" lang="ja-JP" altLang="en-US" sz="4000" dirty="0"/>
              <a:t>保育士特定取消者管理システムの</a:t>
            </a:r>
            <a:br>
              <a:rPr kumimoji="1" lang="en-US" altLang="ja-JP" sz="4000" dirty="0"/>
            </a:br>
            <a:r>
              <a:rPr kumimoji="1" lang="ja-JP" altLang="en-US" sz="4000" dirty="0"/>
              <a:t>活用について</a:t>
            </a:r>
          </a:p>
        </p:txBody>
      </p:sp>
      <p:sp>
        <p:nvSpPr>
          <p:cNvPr id="1086" name="タイトル 1"/>
          <p:cNvSpPr txBox="1"/>
          <p:nvPr/>
        </p:nvSpPr>
        <p:spPr>
          <a:xfrm>
            <a:off x="457200" y="1417638"/>
            <a:ext cx="8229600" cy="438762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dirty="0">
                <a:latin typeface="+mn-ea"/>
                <a:ea typeface="+mn-ea"/>
              </a:rPr>
              <a:t>〇新規利用登録を希望される場合は、</a:t>
            </a:r>
            <a:endParaRPr lang="en-US" altLang="ja-JP" sz="2000" dirty="0">
              <a:latin typeface="+mn-ea"/>
              <a:ea typeface="+mn-ea"/>
            </a:endParaRPr>
          </a:p>
          <a:p>
            <a:pPr algn="l"/>
            <a:r>
              <a:rPr lang="ja-JP" altLang="en-US" sz="2000" b="1" dirty="0">
                <a:latin typeface="+mn-ea"/>
                <a:ea typeface="+mn-ea"/>
              </a:rPr>
              <a:t>　</a:t>
            </a:r>
            <a:endParaRPr lang="en-US" altLang="ja-JP" sz="2000" b="1" dirty="0">
              <a:latin typeface="+mn-ea"/>
              <a:ea typeface="+mn-ea"/>
            </a:endParaRPr>
          </a:p>
          <a:p>
            <a:pPr algn="l"/>
            <a:r>
              <a:rPr lang="ja-JP" altLang="en-US" sz="2000" b="1" dirty="0">
                <a:latin typeface="+mn-ea"/>
                <a:ea typeface="+mn-ea"/>
              </a:rPr>
              <a:t>　　　　　障がい福祉課 指導係　　　　</a:t>
            </a:r>
            <a:r>
              <a:rPr lang="ja-JP" altLang="en-US" sz="2000" dirty="0">
                <a:latin typeface="+mn-ea"/>
                <a:ea typeface="+mn-ea"/>
              </a:rPr>
              <a:t>までお問い合わせください。</a:t>
            </a:r>
            <a:endParaRPr lang="en-US" altLang="ja-JP" sz="2000" dirty="0">
              <a:latin typeface="+mn-ea"/>
              <a:ea typeface="+mn-ea"/>
            </a:endParaRPr>
          </a:p>
          <a:p>
            <a:pPr algn="l"/>
            <a:endParaRPr lang="en-US" altLang="ja-JP" sz="2000" dirty="0">
              <a:latin typeface="+mn-ea"/>
              <a:ea typeface="+mn-ea"/>
            </a:endParaRPr>
          </a:p>
          <a:p>
            <a:pPr algn="l"/>
            <a:endParaRPr lang="en-US" altLang="ja-JP" sz="2000" dirty="0">
              <a:latin typeface="+mn-ea"/>
              <a:ea typeface="+mn-ea"/>
            </a:endParaRPr>
          </a:p>
          <a:p>
            <a:pPr algn="l"/>
            <a:endParaRPr lang="en-US" altLang="ja-JP" sz="2000" dirty="0">
              <a:latin typeface="+mn-ea"/>
              <a:ea typeface="+mn-ea"/>
            </a:endParaRPr>
          </a:p>
          <a:p>
            <a:pPr algn="l"/>
            <a:r>
              <a:rPr lang="en-US" altLang="ja-JP" sz="1400" dirty="0">
                <a:latin typeface="+mn-ea"/>
                <a:ea typeface="+mn-ea"/>
              </a:rPr>
              <a:t>※</a:t>
            </a:r>
            <a:r>
              <a:rPr lang="ja-JP" altLang="en-US" sz="1400" dirty="0">
                <a:latin typeface="+mn-ea"/>
                <a:ea typeface="+mn-ea"/>
              </a:rPr>
              <a:t>その他詳細につきましては、下記ホームページをご確認ください。</a:t>
            </a:r>
            <a:endParaRPr lang="en-US" altLang="ja-JP" sz="1400" dirty="0">
              <a:latin typeface="+mn-ea"/>
              <a:ea typeface="+mn-ea"/>
            </a:endParaRPr>
          </a:p>
          <a:p>
            <a:pPr algn="l"/>
            <a:endParaRPr lang="en-US" altLang="ja-JP" sz="1400" dirty="0">
              <a:latin typeface="+mn-ea"/>
              <a:ea typeface="+mn-ea"/>
            </a:endParaRPr>
          </a:p>
          <a:p>
            <a:pPr algn="l"/>
            <a:r>
              <a:rPr lang="ja-JP" altLang="en-US" sz="1400" dirty="0">
                <a:latin typeface="+mn-ea"/>
                <a:ea typeface="+mn-ea"/>
              </a:rPr>
              <a:t>　　</a:t>
            </a:r>
            <a:r>
              <a:rPr lang="en-US" altLang="ja-JP" sz="1800" dirty="0">
                <a:latin typeface="+mn-ea"/>
                <a:ea typeface="+mn-ea"/>
                <a:hlinkClick r:id="rId3"/>
              </a:rPr>
              <a:t>https://www.city.gifu.lg.jp/kenko/syougaisyafukushi/1004754/1034571.html</a:t>
            </a:r>
            <a:endParaRPr lang="en-US" altLang="ja-JP" sz="1800" dirty="0">
              <a:latin typeface="+mn-ea"/>
              <a:ea typeface="+mn-ea"/>
            </a:endParaRPr>
          </a:p>
          <a:p>
            <a:pPr algn="l"/>
            <a:endParaRPr lang="en-US" altLang="ja-JP" sz="1400" dirty="0">
              <a:latin typeface="+mn-ea"/>
              <a:ea typeface="+mn-ea"/>
            </a:endParaRPr>
          </a:p>
        </p:txBody>
      </p:sp>
    </p:spTree>
    <p:extLst>
      <p:ext uri="{BB962C8B-B14F-4D97-AF65-F5344CB8AC3E}">
        <p14:creationId xmlns:p14="http://schemas.microsoft.com/office/powerpoint/2010/main" val="4165922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6"/>
          <p:cNvSpPr>
            <a:spLocks noGrp="1"/>
          </p:cNvSpPr>
          <p:nvPr>
            <p:ph type="title"/>
          </p:nvPr>
        </p:nvSpPr>
        <p:spPr>
          <a:xfrm>
            <a:off x="457200" y="205061"/>
            <a:ext cx="8229600" cy="1143000"/>
          </a:xfrm>
        </p:spPr>
        <p:txBody>
          <a:bodyPr>
            <a:normAutofit/>
          </a:bodyPr>
          <a:lstStyle/>
          <a:p>
            <a:r>
              <a:rPr lang="ja-JP" altLang="en-US" sz="3200" b="1" dirty="0">
                <a:solidFill>
                  <a:srgbClr val="222222"/>
                </a:solidFill>
                <a:latin typeface="+mn-ea"/>
                <a:ea typeface="+mn-ea"/>
              </a:rPr>
              <a:t>定員の遵守について</a:t>
            </a:r>
            <a:endParaRPr lang="ja-JP" altLang="en-US" sz="3200" dirty="0"/>
          </a:p>
        </p:txBody>
      </p:sp>
      <p:sp>
        <p:nvSpPr>
          <p:cNvPr id="1079" name="テキスト ボックス 3"/>
          <p:cNvSpPr txBox="1"/>
          <p:nvPr/>
        </p:nvSpPr>
        <p:spPr>
          <a:xfrm>
            <a:off x="1299510" y="4448141"/>
            <a:ext cx="6502547" cy="1015663"/>
          </a:xfrm>
          <a:prstGeom prst="rect">
            <a:avLst/>
          </a:prstGeom>
          <a:noFill/>
        </p:spPr>
        <p:txBody>
          <a:bodyPr wrap="square" rtlCol="0">
            <a:spAutoFit/>
          </a:bodyPr>
          <a:lstStyle/>
          <a:p>
            <a:pPr algn="ctr"/>
            <a:r>
              <a:rPr lang="ja-JP" altLang="en-US" sz="2000" dirty="0">
                <a:latin typeface="+mn-ea"/>
              </a:rPr>
              <a:t>事業所の運営規程で定めた利用定員を遵守してください</a:t>
            </a:r>
            <a:endParaRPr lang="en-US" altLang="ja-JP" sz="2000" dirty="0">
              <a:latin typeface="+mn-ea"/>
            </a:endParaRPr>
          </a:p>
          <a:p>
            <a:pPr algn="ctr"/>
            <a:endParaRPr lang="en-US" altLang="ja-JP" sz="2000" b="0" i="0" u="none" strike="noStrike" baseline="0" dirty="0">
              <a:latin typeface="+mn-ea"/>
            </a:endParaRPr>
          </a:p>
          <a:p>
            <a:pPr algn="ctr"/>
            <a:r>
              <a:rPr lang="en-US" altLang="ja-JP" sz="2000" b="0" i="0" u="none" strike="noStrike" baseline="0" dirty="0">
                <a:latin typeface="+mn-ea"/>
              </a:rPr>
              <a:t>※</a:t>
            </a:r>
            <a:r>
              <a:rPr lang="ja-JP" altLang="en-US" sz="2000" b="0" i="0" u="none" strike="noStrike" baseline="0" dirty="0">
                <a:latin typeface="+mn-ea"/>
              </a:rPr>
              <a:t>必要があれば、</a:t>
            </a:r>
            <a:r>
              <a:rPr lang="ja-JP" altLang="en-US" sz="2000" b="0" i="0" u="none" strike="noStrike" baseline="0" dirty="0">
                <a:solidFill>
                  <a:srgbClr val="FF0000"/>
                </a:solidFill>
                <a:latin typeface="+mn-ea"/>
              </a:rPr>
              <a:t>定員の変更</a:t>
            </a:r>
            <a:r>
              <a:rPr lang="ja-JP" altLang="en-US" sz="2000" b="0" i="0" u="none" strike="noStrike" baseline="0" dirty="0">
                <a:latin typeface="+mn-ea"/>
              </a:rPr>
              <a:t>にてご対応ください</a:t>
            </a:r>
            <a:endParaRPr lang="en-US" altLang="ja-JP" sz="2000" b="0" i="0" u="none" strike="noStrike" baseline="0" dirty="0">
              <a:latin typeface="+mn-ea"/>
            </a:endParaRPr>
          </a:p>
        </p:txBody>
      </p:sp>
      <p:sp>
        <p:nvSpPr>
          <p:cNvPr id="1080" name="四角形: 角を丸くする 5"/>
          <p:cNvSpPr/>
          <p:nvPr/>
        </p:nvSpPr>
        <p:spPr>
          <a:xfrm>
            <a:off x="1130404" y="4149080"/>
            <a:ext cx="6840761" cy="1613787"/>
          </a:xfrm>
          <a:prstGeom prst="roundRect">
            <a:avLst>
              <a:gd name="adj" fmla="val 9840"/>
            </a:avLst>
          </a:prstGeom>
          <a:no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a:latin typeface="+mn-ea"/>
            </a:endParaRPr>
          </a:p>
        </p:txBody>
      </p:sp>
      <p:sp>
        <p:nvSpPr>
          <p:cNvPr id="1081" name="テキスト ボックス 16"/>
          <p:cNvSpPr txBox="1"/>
          <p:nvPr/>
        </p:nvSpPr>
        <p:spPr>
          <a:xfrm>
            <a:off x="924805" y="1537764"/>
            <a:ext cx="7251960" cy="2862322"/>
          </a:xfrm>
          <a:prstGeom prst="rect">
            <a:avLst/>
          </a:prstGeom>
          <a:noFill/>
        </p:spPr>
        <p:txBody>
          <a:bodyPr wrap="square">
            <a:spAutoFit/>
          </a:bodyPr>
          <a:lstStyle/>
          <a:p>
            <a:pPr marL="285750" indent="-285750">
              <a:buFont typeface="Wingdings" panose="05000000000000000000" pitchFamily="2" charset="2"/>
              <a:buChar char="Ø"/>
            </a:pPr>
            <a:r>
              <a:rPr lang="ja-JP" altLang="en-US" sz="1800" b="1" i="0" u="none" strike="noStrike" baseline="0" dirty="0">
                <a:latin typeface="MS-PGothic"/>
              </a:rPr>
              <a:t>利用定員超過による運営基準違反</a:t>
            </a:r>
            <a:endParaRPr lang="en-US" altLang="ja-JP" sz="1800" b="0" i="0" u="none" strike="noStrike" baseline="0" dirty="0">
              <a:latin typeface="+mn-ea"/>
            </a:endParaRPr>
          </a:p>
          <a:p>
            <a:r>
              <a:rPr lang="ja-JP" altLang="en-US" sz="1800" b="0" i="0" u="none" strike="noStrike" baseline="0" dirty="0">
                <a:latin typeface="+mn-ea"/>
              </a:rPr>
              <a:t>事業所で定めた定員を超えての受け入れは、「やむを得ない事情」を除き、認められていません。</a:t>
            </a:r>
            <a:r>
              <a:rPr lang="ja-JP" altLang="en-US" dirty="0">
                <a:latin typeface="+mn-ea"/>
              </a:rPr>
              <a:t>単に</a:t>
            </a:r>
            <a:r>
              <a:rPr lang="ja-JP" altLang="en-US" sz="1800" b="0" i="0" u="none" strike="noStrike" baseline="0" dirty="0">
                <a:latin typeface="+mn-ea"/>
              </a:rPr>
              <a:t>「利用の申し込み</a:t>
            </a:r>
            <a:r>
              <a:rPr lang="ja-JP" altLang="en-US" sz="1800" b="0" i="0" u="none" strike="noStrike" baseline="0">
                <a:latin typeface="+mn-ea"/>
              </a:rPr>
              <a:t>があった」「保護者の就労のため」は</a:t>
            </a:r>
            <a:r>
              <a:rPr lang="ja-JP" altLang="en-US" sz="1800" b="0" i="0" u="none" strike="noStrike" baseline="0" dirty="0">
                <a:latin typeface="+mn-ea"/>
              </a:rPr>
              <a:t>、やむを得ない事情にあたりません。</a:t>
            </a:r>
            <a:endParaRPr lang="en-US" altLang="ja-JP" sz="1800" b="0" i="0" u="none" strike="noStrike" baseline="0" dirty="0">
              <a:latin typeface="+mn-ea"/>
            </a:endParaRPr>
          </a:p>
          <a:p>
            <a:r>
              <a:rPr lang="ja-JP" altLang="en-US" sz="1800" b="0" i="0" u="none" strike="noStrike" baseline="0" dirty="0">
                <a:latin typeface="MS-Gothic"/>
              </a:rPr>
              <a:t>　　</a:t>
            </a:r>
            <a:r>
              <a:rPr lang="en-US" altLang="ja-JP" sz="1800" b="0" i="0" u="none" strike="noStrike" baseline="0" dirty="0">
                <a:latin typeface="MS-Gothic"/>
              </a:rPr>
              <a:t>※</a:t>
            </a:r>
            <a:r>
              <a:rPr lang="ja-JP" altLang="en-US" sz="1800" b="0" i="0" u="sng" strike="noStrike" baseline="0" dirty="0">
                <a:solidFill>
                  <a:srgbClr val="FF0000"/>
                </a:solidFill>
                <a:latin typeface="MS-PGothic"/>
              </a:rPr>
              <a:t> 「やむを得ない事情」：災害、虐待等</a:t>
            </a:r>
            <a:r>
              <a:rPr lang="ja-JP" altLang="en-US" sz="1800" b="0" i="0" strike="noStrike" baseline="0" dirty="0">
                <a:latin typeface="MS-PGothic"/>
              </a:rPr>
              <a:t>の</a:t>
            </a:r>
            <a:r>
              <a:rPr lang="ja-JP" altLang="en-US" sz="1800" b="0" i="0" u="none" strike="noStrike" baseline="0" dirty="0">
                <a:latin typeface="MS-PGothic"/>
              </a:rPr>
              <a:t>場合のみ</a:t>
            </a:r>
            <a:endParaRPr lang="en-US" altLang="ja-JP" sz="1800" b="0" i="0" u="none" strike="noStrike" baseline="0" dirty="0">
              <a:latin typeface="MS-PGothic"/>
            </a:endParaRPr>
          </a:p>
          <a:p>
            <a:endParaRPr lang="en-US" altLang="ja-JP" sz="1800" b="0" i="0" u="none" strike="noStrike" baseline="0" dirty="0">
              <a:latin typeface="MS-PGothic"/>
            </a:endParaRPr>
          </a:p>
          <a:p>
            <a:pPr marL="285750" indent="-285750">
              <a:buFont typeface="Wingdings" panose="05000000000000000000" pitchFamily="2" charset="2"/>
              <a:buChar char="Ø"/>
            </a:pPr>
            <a:r>
              <a:rPr lang="ja-JP" altLang="en-US" sz="1800" b="0" i="0" u="none" strike="noStrike" baseline="0" dirty="0">
                <a:latin typeface="+mn-ea"/>
              </a:rPr>
              <a:t>定員超過に係る減算対象となった場合、報酬の減算が必要です。</a:t>
            </a:r>
            <a:endParaRPr lang="en-US" altLang="ja-JP" sz="1800" dirty="0">
              <a:latin typeface="+mn-ea"/>
            </a:endParaRPr>
          </a:p>
          <a:p>
            <a:r>
              <a:rPr lang="ja-JP" altLang="en-US" sz="1800" b="0" i="0" u="none" strike="noStrike" baseline="0" dirty="0">
                <a:latin typeface="+mn-ea"/>
              </a:rPr>
              <a:t>　</a:t>
            </a:r>
            <a:r>
              <a:rPr lang="ja-JP" altLang="en-US" sz="1800" b="1" i="0" u="sng" strike="noStrike" baseline="0" dirty="0">
                <a:solidFill>
                  <a:srgbClr val="FF0000"/>
                </a:solidFill>
                <a:latin typeface="+mn-ea"/>
              </a:rPr>
              <a:t>　⇒減算にならない範囲なら受け入れて良いわけではありません。</a:t>
            </a:r>
            <a:endParaRPr lang="en-US" altLang="ja-JP" sz="1800" b="1" i="0" u="sng" strike="noStrike" baseline="0" dirty="0">
              <a:solidFill>
                <a:srgbClr val="FF0000"/>
              </a:solidFill>
              <a:latin typeface="+mn-ea"/>
            </a:endParaRPr>
          </a:p>
          <a:p>
            <a:endParaRPr kumimoji="1" lang="ja-JP" altLang="en-US" sz="1800" dirty="0"/>
          </a:p>
          <a:p>
            <a:pPr marL="285750" indent="-285750">
              <a:buFont typeface="Wingdings" panose="05000000000000000000" pitchFamily="2" charset="2"/>
              <a:buChar char="Ø"/>
            </a:pPr>
            <a:endParaRPr lang="en-US" altLang="ja-JP" sz="1800" b="0" i="0" u="none" strike="noStrike" baseline="0" dirty="0">
              <a:latin typeface="+mn-ea"/>
            </a:endParaRPr>
          </a:p>
        </p:txBody>
      </p:sp>
    </p:spTree>
    <p:extLst>
      <p:ext uri="{BB962C8B-B14F-4D97-AF65-F5344CB8AC3E}">
        <p14:creationId xmlns:p14="http://schemas.microsoft.com/office/powerpoint/2010/main" val="4119826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2261AE-B783-46F9-A27A-AF2FE4D9239F}"/>
              </a:ext>
            </a:extLst>
          </p:cNvPr>
          <p:cNvSpPr>
            <a:spLocks noGrp="1"/>
          </p:cNvSpPr>
          <p:nvPr>
            <p:ph type="title"/>
          </p:nvPr>
        </p:nvSpPr>
        <p:spPr>
          <a:xfrm>
            <a:off x="457200" y="-117980"/>
            <a:ext cx="8229600" cy="1143000"/>
          </a:xfrm>
        </p:spPr>
        <p:txBody>
          <a:bodyPr/>
          <a:lstStyle/>
          <a:p>
            <a:r>
              <a:rPr kumimoji="1" lang="ja-JP" altLang="en-US" dirty="0"/>
              <a:t>定員超過減算</a:t>
            </a:r>
          </a:p>
        </p:txBody>
      </p:sp>
      <p:sp>
        <p:nvSpPr>
          <p:cNvPr id="3" name="テキスト ボックス 2">
            <a:extLst>
              <a:ext uri="{FF2B5EF4-FFF2-40B4-BE49-F238E27FC236}">
                <a16:creationId xmlns:a16="http://schemas.microsoft.com/office/drawing/2014/main" id="{EBE11B18-23B4-99DB-A26E-F190A678F0F6}"/>
              </a:ext>
            </a:extLst>
          </p:cNvPr>
          <p:cNvSpPr txBox="1"/>
          <p:nvPr/>
        </p:nvSpPr>
        <p:spPr>
          <a:xfrm>
            <a:off x="423458" y="905136"/>
            <a:ext cx="8514314" cy="1200329"/>
          </a:xfrm>
          <a:prstGeom prst="rect">
            <a:avLst/>
          </a:prstGeom>
          <a:noFill/>
        </p:spPr>
        <p:txBody>
          <a:bodyPr wrap="square" rtlCol="0">
            <a:spAutoFit/>
          </a:bodyPr>
          <a:lstStyle/>
          <a:p>
            <a:r>
              <a:rPr lang="ja-JP" altLang="en-US" sz="2400" dirty="0"/>
              <a:t>　</a:t>
            </a:r>
            <a:r>
              <a:rPr kumimoji="1" lang="ja-JP" altLang="en-US" sz="2400" dirty="0"/>
              <a:t>次に該当する場合は，当該１日又は当該</a:t>
            </a:r>
            <a:r>
              <a:rPr kumimoji="1" lang="en-US" altLang="ja-JP" sz="2400" dirty="0"/>
              <a:t>1</a:t>
            </a:r>
            <a:r>
              <a:rPr kumimoji="1" lang="ja-JP" altLang="en-US" sz="2400" dirty="0"/>
              <a:t>月間について利用者全員につき減算となります。受け入れた利用者数に応じた員数の有資格者を配置できていない日は、人員欠如となります。</a:t>
            </a:r>
          </a:p>
        </p:txBody>
      </p:sp>
      <p:graphicFrame>
        <p:nvGraphicFramePr>
          <p:cNvPr id="4" name="表 3">
            <a:extLst>
              <a:ext uri="{FF2B5EF4-FFF2-40B4-BE49-F238E27FC236}">
                <a16:creationId xmlns:a16="http://schemas.microsoft.com/office/drawing/2014/main" id="{C088A5BF-2833-BD19-85D2-AE9A17B69465}"/>
              </a:ext>
            </a:extLst>
          </p:cNvPr>
          <p:cNvGraphicFramePr>
            <a:graphicFrameLocks noGrp="1"/>
          </p:cNvGraphicFramePr>
          <p:nvPr/>
        </p:nvGraphicFramePr>
        <p:xfrm>
          <a:off x="98807" y="2105465"/>
          <a:ext cx="8784976" cy="4635903"/>
        </p:xfrm>
        <a:graphic>
          <a:graphicData uri="http://schemas.openxmlformats.org/drawingml/2006/table">
            <a:tbl>
              <a:tblPr firstRow="1" bandRow="1">
                <a:tableStyleId>{5C22544A-7EE6-4342-B048-85BDC9FD1C3A}</a:tableStyleId>
              </a:tblPr>
              <a:tblGrid>
                <a:gridCol w="1835967">
                  <a:extLst>
                    <a:ext uri="{9D8B030D-6E8A-4147-A177-3AD203B41FA5}">
                      <a16:colId xmlns:a16="http://schemas.microsoft.com/office/drawing/2014/main" val="2590417231"/>
                    </a:ext>
                  </a:extLst>
                </a:gridCol>
                <a:gridCol w="1120971">
                  <a:extLst>
                    <a:ext uri="{9D8B030D-6E8A-4147-A177-3AD203B41FA5}">
                      <a16:colId xmlns:a16="http://schemas.microsoft.com/office/drawing/2014/main" val="3162737144"/>
                    </a:ext>
                  </a:extLst>
                </a:gridCol>
                <a:gridCol w="5828038">
                  <a:extLst>
                    <a:ext uri="{9D8B030D-6E8A-4147-A177-3AD203B41FA5}">
                      <a16:colId xmlns:a16="http://schemas.microsoft.com/office/drawing/2014/main" val="2481033281"/>
                    </a:ext>
                  </a:extLst>
                </a:gridCol>
              </a:tblGrid>
              <a:tr h="1001207">
                <a:tc rowSpan="2">
                  <a:txBody>
                    <a:bodyPr/>
                    <a:lstStyle/>
                    <a:p>
                      <a:pPr algn="ctr"/>
                      <a:r>
                        <a:rPr kumimoji="1" lang="en-US" altLang="ja-JP" sz="2400" b="0" dirty="0">
                          <a:solidFill>
                            <a:schemeClr val="tx1"/>
                          </a:solidFill>
                        </a:rPr>
                        <a:t>1</a:t>
                      </a:r>
                      <a:r>
                        <a:rPr kumimoji="1" lang="ja-JP" altLang="en-US" sz="2400" b="0" dirty="0">
                          <a:solidFill>
                            <a:schemeClr val="tx1"/>
                          </a:solidFill>
                        </a:rPr>
                        <a:t>日あたりの</a:t>
                      </a:r>
                      <a:endParaRPr kumimoji="1" lang="en-US" altLang="ja-JP" sz="2400" b="0" dirty="0">
                        <a:solidFill>
                          <a:schemeClr val="tx1"/>
                        </a:solidFill>
                      </a:endParaRPr>
                    </a:p>
                    <a:p>
                      <a:pPr algn="ctr"/>
                      <a:r>
                        <a:rPr kumimoji="1" lang="ja-JP" altLang="en-US" sz="2400" b="0" dirty="0">
                          <a:solidFill>
                            <a:schemeClr val="tx1"/>
                          </a:solidFill>
                        </a:rPr>
                        <a:t>利用実績</a:t>
                      </a:r>
                      <a:endParaRPr kumimoji="1" lang="en-US" altLang="ja-JP" sz="2400" b="0" dirty="0">
                        <a:solidFill>
                          <a:schemeClr val="tx1"/>
                        </a:solidFill>
                      </a:endParaRPr>
                    </a:p>
                    <a:p>
                      <a:pPr algn="ctr"/>
                      <a:r>
                        <a:rPr kumimoji="1" lang="ja-JP" altLang="en-US" sz="1600" b="0" dirty="0">
                          <a:solidFill>
                            <a:schemeClr val="tx1"/>
                          </a:solidFill>
                        </a:rPr>
                        <a:t>（</a:t>
                      </a:r>
                      <a:r>
                        <a:rPr kumimoji="1" lang="en-US" altLang="ja-JP" sz="1600" b="0" dirty="0">
                          <a:solidFill>
                            <a:schemeClr val="tx1"/>
                          </a:solidFill>
                        </a:rPr>
                        <a:t>1</a:t>
                      </a:r>
                      <a:r>
                        <a:rPr kumimoji="1" lang="ja-JP" altLang="en-US" sz="1600" b="0" dirty="0">
                          <a:solidFill>
                            <a:schemeClr val="tx1"/>
                          </a:solidFill>
                        </a:rPr>
                        <a:t>日について利用者全員に減算）</a:t>
                      </a:r>
                      <a:endParaRPr kumimoji="1" lang="ja-JP" altLang="en-US"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b="0" dirty="0">
                          <a:solidFill>
                            <a:schemeClr val="tx1"/>
                          </a:solidFill>
                        </a:rPr>
                        <a:t>定員</a:t>
                      </a:r>
                      <a:r>
                        <a:rPr kumimoji="1" lang="en-US" altLang="ja-JP" sz="1800" b="0" dirty="0">
                          <a:solidFill>
                            <a:schemeClr val="tx1"/>
                          </a:solidFill>
                        </a:rPr>
                        <a:t>50</a:t>
                      </a:r>
                      <a:r>
                        <a:rPr kumimoji="1" lang="ja-JP" altLang="en-US" sz="1800" b="0" dirty="0">
                          <a:solidFill>
                            <a:schemeClr val="tx1"/>
                          </a:solidFill>
                        </a:rPr>
                        <a:t>人以下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2634103"/>
                  </a:ext>
                </a:extLst>
              </a:tr>
              <a:tr h="1325383">
                <a:tc vMerge="1">
                  <a:txBody>
                    <a:bodyPr/>
                    <a:lstStyle/>
                    <a:p>
                      <a:endParaRPr kumimoji="1" lang="ja-JP" altLang="en-US"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b="0" dirty="0">
                          <a:solidFill>
                            <a:schemeClr val="tx1"/>
                          </a:solidFill>
                        </a:rPr>
                        <a:t>定員</a:t>
                      </a:r>
                      <a:r>
                        <a:rPr kumimoji="1" lang="en-US" altLang="ja-JP" sz="1800" b="0" dirty="0">
                          <a:solidFill>
                            <a:schemeClr val="tx1"/>
                          </a:solidFill>
                        </a:rPr>
                        <a:t>51</a:t>
                      </a:r>
                      <a:r>
                        <a:rPr kumimoji="1" lang="ja-JP" altLang="en-US" sz="1800" b="0" dirty="0">
                          <a:solidFill>
                            <a:schemeClr val="tx1"/>
                          </a:solidFill>
                        </a:rPr>
                        <a:t>人以上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198866"/>
                  </a:ext>
                </a:extLst>
              </a:tr>
              <a:tr h="1085177">
                <a:tc rowSpan="2">
                  <a:txBody>
                    <a:bodyPr/>
                    <a:lstStyle/>
                    <a:p>
                      <a:pPr algn="ctr"/>
                      <a:r>
                        <a:rPr kumimoji="1" lang="ja-JP" altLang="en-US" sz="2000" b="0" dirty="0"/>
                        <a:t>過去３月間の利用実績</a:t>
                      </a:r>
                      <a:endParaRPr kumimoji="1" lang="en-US" altLang="ja-JP" sz="2000" b="0" dirty="0"/>
                    </a:p>
                    <a:p>
                      <a:pPr algn="ctr"/>
                      <a:r>
                        <a:rPr kumimoji="1" lang="ja-JP" altLang="en-US" sz="1600" b="0" dirty="0"/>
                        <a:t>（</a:t>
                      </a:r>
                      <a:r>
                        <a:rPr kumimoji="1" lang="en-US" altLang="ja-JP" sz="1600" b="0" dirty="0"/>
                        <a:t>1</a:t>
                      </a:r>
                      <a:r>
                        <a:rPr kumimoji="1" lang="ja-JP" altLang="en-US" sz="1600" b="0" dirty="0"/>
                        <a:t>月間について利用者全員に減算）</a:t>
                      </a:r>
                      <a:endParaRPr kumimoji="1" lang="ja-JP" altLang="en-US" sz="18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b="0" dirty="0">
                          <a:solidFill>
                            <a:schemeClr val="tx1"/>
                          </a:solidFill>
                        </a:rPr>
                        <a:t>定員</a:t>
                      </a:r>
                      <a:r>
                        <a:rPr kumimoji="1" lang="en-US" altLang="ja-JP" sz="1800" b="0" dirty="0">
                          <a:solidFill>
                            <a:schemeClr val="tx1"/>
                          </a:solidFill>
                        </a:rPr>
                        <a:t>11</a:t>
                      </a:r>
                      <a:r>
                        <a:rPr kumimoji="1" lang="ja-JP" altLang="en-US" sz="1800" b="0" dirty="0">
                          <a:solidFill>
                            <a:schemeClr val="tx1"/>
                          </a:solidFill>
                        </a:rPr>
                        <a:t>人以下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88105709"/>
                  </a:ext>
                </a:extLst>
              </a:tr>
              <a:tr h="1224136">
                <a:tc vMerge="1">
                  <a:txBody>
                    <a:bodyPr/>
                    <a:lstStyle/>
                    <a:p>
                      <a:endParaRPr kumimoji="1" lang="ja-JP" altLang="en-US"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b="0" dirty="0">
                          <a:solidFill>
                            <a:schemeClr val="tx1"/>
                          </a:solidFill>
                        </a:rPr>
                        <a:t>定員</a:t>
                      </a:r>
                      <a:r>
                        <a:rPr kumimoji="1" lang="en-US" altLang="ja-JP" sz="1800" b="0" dirty="0">
                          <a:solidFill>
                            <a:schemeClr val="tx1"/>
                          </a:solidFill>
                        </a:rPr>
                        <a:t>12</a:t>
                      </a:r>
                      <a:r>
                        <a:rPr kumimoji="1" lang="ja-JP" altLang="en-US" sz="1800" b="0" dirty="0">
                          <a:solidFill>
                            <a:schemeClr val="tx1"/>
                          </a:solidFill>
                        </a:rPr>
                        <a:t>人以上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7219003"/>
                  </a:ext>
                </a:extLst>
              </a:tr>
            </a:tbl>
          </a:graphicData>
        </a:graphic>
      </p:graphicFrame>
      <p:sp>
        <p:nvSpPr>
          <p:cNvPr id="5" name="正方形/長方形 4">
            <a:extLst>
              <a:ext uri="{FF2B5EF4-FFF2-40B4-BE49-F238E27FC236}">
                <a16:creationId xmlns:a16="http://schemas.microsoft.com/office/drawing/2014/main" id="{875A0882-88BF-051C-C2E6-9CE007EC4E21}"/>
              </a:ext>
            </a:extLst>
          </p:cNvPr>
          <p:cNvSpPr/>
          <p:nvPr/>
        </p:nvSpPr>
        <p:spPr>
          <a:xfrm>
            <a:off x="3428839" y="2201655"/>
            <a:ext cx="1512168" cy="809438"/>
          </a:xfrm>
          <a:prstGeom prst="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000" dirty="0">
                <a:solidFill>
                  <a:schemeClr val="tx1"/>
                </a:solidFill>
              </a:rPr>
              <a:t>1</a:t>
            </a:r>
            <a:r>
              <a:rPr kumimoji="1" lang="ja-JP" altLang="en-US" sz="2000" b="0" dirty="0">
                <a:solidFill>
                  <a:schemeClr val="tx1"/>
                </a:solidFill>
              </a:rPr>
              <a:t>日の</a:t>
            </a:r>
            <a:endParaRPr kumimoji="1" lang="en-US" altLang="ja-JP" sz="2000" b="0" dirty="0">
              <a:solidFill>
                <a:schemeClr val="tx1"/>
              </a:solidFill>
            </a:endParaRPr>
          </a:p>
          <a:p>
            <a:pPr algn="ctr"/>
            <a:r>
              <a:rPr kumimoji="1" lang="ja-JP" altLang="en-US" sz="2000" b="0" dirty="0">
                <a:solidFill>
                  <a:schemeClr val="tx1"/>
                </a:solidFill>
              </a:rPr>
              <a:t>利用者数</a:t>
            </a:r>
            <a:endParaRPr kumimoji="1" lang="en-US" altLang="ja-JP" sz="1800" b="0" dirty="0">
              <a:solidFill>
                <a:schemeClr val="tx1"/>
              </a:solidFill>
            </a:endParaRPr>
          </a:p>
        </p:txBody>
      </p:sp>
      <p:sp>
        <p:nvSpPr>
          <p:cNvPr id="6" name="正方形/長方形 5">
            <a:extLst>
              <a:ext uri="{FF2B5EF4-FFF2-40B4-BE49-F238E27FC236}">
                <a16:creationId xmlns:a16="http://schemas.microsoft.com/office/drawing/2014/main" id="{518EC988-E64F-471D-5241-148056E64DE5}"/>
              </a:ext>
            </a:extLst>
          </p:cNvPr>
          <p:cNvSpPr/>
          <p:nvPr/>
        </p:nvSpPr>
        <p:spPr>
          <a:xfrm>
            <a:off x="5597937" y="2201655"/>
            <a:ext cx="1741841" cy="798865"/>
          </a:xfrm>
          <a:prstGeom prst="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0" dirty="0">
                <a:solidFill>
                  <a:schemeClr val="tx1"/>
                </a:solidFill>
              </a:rPr>
              <a:t>定員</a:t>
            </a:r>
            <a:r>
              <a:rPr kumimoji="1" lang="en-US" altLang="ja-JP" sz="2000" b="0" dirty="0">
                <a:solidFill>
                  <a:schemeClr val="tx1"/>
                </a:solidFill>
              </a:rPr>
              <a:t>×150</a:t>
            </a:r>
            <a:r>
              <a:rPr kumimoji="1" lang="ja-JP" altLang="en-US" sz="2000" b="0" dirty="0">
                <a:solidFill>
                  <a:schemeClr val="tx1"/>
                </a:solidFill>
              </a:rPr>
              <a:t>％</a:t>
            </a:r>
          </a:p>
        </p:txBody>
      </p:sp>
      <p:sp>
        <p:nvSpPr>
          <p:cNvPr id="7" name="正方形/長方形 6">
            <a:extLst>
              <a:ext uri="{FF2B5EF4-FFF2-40B4-BE49-F238E27FC236}">
                <a16:creationId xmlns:a16="http://schemas.microsoft.com/office/drawing/2014/main" id="{8F5570DC-B668-46EA-C541-8A33636FA4EA}"/>
              </a:ext>
            </a:extLst>
          </p:cNvPr>
          <p:cNvSpPr/>
          <p:nvPr/>
        </p:nvSpPr>
        <p:spPr>
          <a:xfrm>
            <a:off x="5023322" y="2155510"/>
            <a:ext cx="492299" cy="80943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a:t>
            </a:r>
          </a:p>
        </p:txBody>
      </p:sp>
      <p:sp>
        <p:nvSpPr>
          <p:cNvPr id="8" name="正方形/長方形 7">
            <a:extLst>
              <a:ext uri="{FF2B5EF4-FFF2-40B4-BE49-F238E27FC236}">
                <a16:creationId xmlns:a16="http://schemas.microsoft.com/office/drawing/2014/main" id="{20230234-2194-7672-D63C-8300249C2CED}"/>
              </a:ext>
            </a:extLst>
          </p:cNvPr>
          <p:cNvSpPr/>
          <p:nvPr/>
        </p:nvSpPr>
        <p:spPr>
          <a:xfrm>
            <a:off x="3428839" y="3393742"/>
            <a:ext cx="1512168" cy="809438"/>
          </a:xfrm>
          <a:prstGeom prst="rect">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000" dirty="0">
                <a:solidFill>
                  <a:schemeClr val="tx1"/>
                </a:solidFill>
              </a:rPr>
              <a:t>1</a:t>
            </a:r>
            <a:r>
              <a:rPr kumimoji="1" lang="ja-JP" altLang="en-US" sz="2000" b="0" dirty="0">
                <a:solidFill>
                  <a:schemeClr val="tx1"/>
                </a:solidFill>
              </a:rPr>
              <a:t>日の</a:t>
            </a:r>
            <a:endParaRPr kumimoji="1" lang="en-US" altLang="ja-JP" sz="2000" b="0" dirty="0">
              <a:solidFill>
                <a:schemeClr val="tx1"/>
              </a:solidFill>
            </a:endParaRPr>
          </a:p>
          <a:p>
            <a:pPr algn="ctr"/>
            <a:r>
              <a:rPr kumimoji="1" lang="ja-JP" altLang="en-US" sz="2000" b="0" dirty="0">
                <a:solidFill>
                  <a:schemeClr val="tx1"/>
                </a:solidFill>
              </a:rPr>
              <a:t>利用者数</a:t>
            </a:r>
            <a:endParaRPr kumimoji="1" lang="en-US" altLang="ja-JP" sz="1800" b="0" dirty="0">
              <a:solidFill>
                <a:schemeClr val="tx1"/>
              </a:solidFill>
            </a:endParaRPr>
          </a:p>
        </p:txBody>
      </p:sp>
      <p:sp>
        <p:nvSpPr>
          <p:cNvPr id="9" name="正方形/長方形 8">
            <a:extLst>
              <a:ext uri="{FF2B5EF4-FFF2-40B4-BE49-F238E27FC236}">
                <a16:creationId xmlns:a16="http://schemas.microsoft.com/office/drawing/2014/main" id="{1C1F9D18-10B9-C724-7984-962CBE04EB9C}"/>
              </a:ext>
            </a:extLst>
          </p:cNvPr>
          <p:cNvSpPr/>
          <p:nvPr/>
        </p:nvSpPr>
        <p:spPr>
          <a:xfrm>
            <a:off x="5597937" y="3192947"/>
            <a:ext cx="2941038" cy="1152128"/>
          </a:xfrm>
          <a:prstGeom prst="rect">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dirty="0">
                <a:solidFill>
                  <a:schemeClr val="tx1"/>
                </a:solidFill>
              </a:rPr>
              <a:t>定員</a:t>
            </a:r>
            <a:endParaRPr kumimoji="1" lang="en-US" altLang="ja-JP" sz="20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dirty="0">
                <a:solidFill>
                  <a:schemeClr val="tx1"/>
                </a:solidFill>
              </a:rPr>
              <a:t>＋（利用定員</a:t>
            </a:r>
            <a:r>
              <a:rPr lang="en-US" altLang="ja-JP" sz="2000" dirty="0">
                <a:solidFill>
                  <a:schemeClr val="tx1"/>
                </a:solidFill>
              </a:rPr>
              <a:t>-</a:t>
            </a:r>
            <a:r>
              <a:rPr kumimoji="1" lang="en-US" altLang="ja-JP" sz="2000" b="0" dirty="0">
                <a:solidFill>
                  <a:schemeClr val="tx1"/>
                </a:solidFill>
              </a:rPr>
              <a:t>50</a:t>
            </a:r>
            <a:r>
              <a:rPr kumimoji="1" lang="ja-JP" altLang="en-US" sz="2000" b="0" dirty="0">
                <a:solidFill>
                  <a:schemeClr val="tx1"/>
                </a:solidFill>
              </a:rPr>
              <a:t>）</a:t>
            </a:r>
            <a:r>
              <a:rPr kumimoji="1" lang="en-US" altLang="ja-JP" sz="2000" b="0" dirty="0">
                <a:solidFill>
                  <a:schemeClr val="tx1"/>
                </a:solidFill>
              </a:rPr>
              <a:t>×25</a:t>
            </a:r>
            <a:r>
              <a:rPr kumimoji="1" lang="ja-JP" altLang="en-US" sz="2000" b="0" dirty="0">
                <a:solidFill>
                  <a:schemeClr val="tx1"/>
                </a:solidFill>
              </a:rPr>
              <a:t>％</a:t>
            </a:r>
            <a:endParaRPr kumimoji="1" lang="en-US" altLang="ja-JP" sz="20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dirty="0">
                <a:solidFill>
                  <a:schemeClr val="tx1"/>
                </a:solidFill>
              </a:rPr>
              <a:t>＋</a:t>
            </a:r>
            <a:r>
              <a:rPr kumimoji="1" lang="en-US" altLang="ja-JP" sz="2000" b="0" dirty="0">
                <a:solidFill>
                  <a:schemeClr val="tx1"/>
                </a:solidFill>
              </a:rPr>
              <a:t>25</a:t>
            </a:r>
            <a:endParaRPr kumimoji="1" lang="ja-JP" altLang="en-US" sz="2000" b="0" dirty="0">
              <a:solidFill>
                <a:schemeClr val="tx1"/>
              </a:solidFill>
            </a:endParaRPr>
          </a:p>
        </p:txBody>
      </p:sp>
      <p:sp>
        <p:nvSpPr>
          <p:cNvPr id="10" name="正方形/長方形 9">
            <a:extLst>
              <a:ext uri="{FF2B5EF4-FFF2-40B4-BE49-F238E27FC236}">
                <a16:creationId xmlns:a16="http://schemas.microsoft.com/office/drawing/2014/main" id="{80B1410A-D66C-E720-F10B-8AAEA2DC5DB5}"/>
              </a:ext>
            </a:extLst>
          </p:cNvPr>
          <p:cNvSpPr/>
          <p:nvPr/>
        </p:nvSpPr>
        <p:spPr>
          <a:xfrm>
            <a:off x="5049019" y="3313859"/>
            <a:ext cx="471703" cy="96920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a:t>
            </a:r>
          </a:p>
        </p:txBody>
      </p:sp>
      <p:sp>
        <p:nvSpPr>
          <p:cNvPr id="11" name="正方形/長方形 10">
            <a:extLst>
              <a:ext uri="{FF2B5EF4-FFF2-40B4-BE49-F238E27FC236}">
                <a16:creationId xmlns:a16="http://schemas.microsoft.com/office/drawing/2014/main" id="{C29F3B03-48DB-4682-5AC3-24A1E65A71A5}"/>
              </a:ext>
            </a:extLst>
          </p:cNvPr>
          <p:cNvSpPr/>
          <p:nvPr/>
        </p:nvSpPr>
        <p:spPr>
          <a:xfrm>
            <a:off x="3320827" y="4510993"/>
            <a:ext cx="1728192" cy="939397"/>
          </a:xfrm>
          <a:prstGeom prst="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0" dirty="0">
                <a:solidFill>
                  <a:schemeClr val="tx1"/>
                </a:solidFill>
              </a:rPr>
              <a:t>過去</a:t>
            </a:r>
            <a:endParaRPr kumimoji="1" lang="en-US" altLang="ja-JP" sz="2000" b="0" dirty="0">
              <a:solidFill>
                <a:schemeClr val="tx1"/>
              </a:solidFill>
            </a:endParaRPr>
          </a:p>
          <a:p>
            <a:pPr algn="ctr"/>
            <a:r>
              <a:rPr kumimoji="1" lang="ja-JP" altLang="en-US" sz="2000" b="0" dirty="0">
                <a:solidFill>
                  <a:schemeClr val="tx1"/>
                </a:solidFill>
              </a:rPr>
              <a:t>３月間の延べ利用者数</a:t>
            </a:r>
            <a:endParaRPr kumimoji="1" lang="en-US" altLang="ja-JP" sz="1800" b="0" dirty="0">
              <a:solidFill>
                <a:schemeClr val="tx1"/>
              </a:solidFill>
            </a:endParaRPr>
          </a:p>
        </p:txBody>
      </p:sp>
      <p:sp>
        <p:nvSpPr>
          <p:cNvPr id="12" name="正方形/長方形 11">
            <a:extLst>
              <a:ext uri="{FF2B5EF4-FFF2-40B4-BE49-F238E27FC236}">
                <a16:creationId xmlns:a16="http://schemas.microsoft.com/office/drawing/2014/main" id="{E36BE984-CB24-02D3-E5D8-BBE7823621D0}"/>
              </a:ext>
            </a:extLst>
          </p:cNvPr>
          <p:cNvSpPr/>
          <p:nvPr/>
        </p:nvSpPr>
        <p:spPr>
          <a:xfrm>
            <a:off x="5366173" y="4640952"/>
            <a:ext cx="3404567" cy="809438"/>
          </a:xfrm>
          <a:prstGeom prst="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dirty="0">
                <a:solidFill>
                  <a:schemeClr val="tx1"/>
                </a:solidFill>
              </a:rPr>
              <a:t>（利用定員＋３）</a:t>
            </a:r>
            <a:endParaRPr kumimoji="1" lang="en-US" altLang="ja-JP" sz="20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0" dirty="0">
                <a:solidFill>
                  <a:schemeClr val="tx1"/>
                </a:solidFill>
              </a:rPr>
              <a:t>×</a:t>
            </a:r>
            <a:r>
              <a:rPr kumimoji="1" lang="ja-JP" altLang="en-US" sz="2000" b="0" dirty="0">
                <a:solidFill>
                  <a:schemeClr val="tx1"/>
                </a:solidFill>
              </a:rPr>
              <a:t>直近過去</a:t>
            </a:r>
            <a:r>
              <a:rPr kumimoji="1" lang="en-US" altLang="ja-JP" sz="2000" b="0" dirty="0">
                <a:solidFill>
                  <a:schemeClr val="tx1"/>
                </a:solidFill>
              </a:rPr>
              <a:t>3</a:t>
            </a:r>
            <a:r>
              <a:rPr kumimoji="1" lang="ja-JP" altLang="en-US" sz="2000" b="0" dirty="0">
                <a:solidFill>
                  <a:schemeClr val="tx1"/>
                </a:solidFill>
              </a:rPr>
              <a:t>月間の開所日数</a:t>
            </a:r>
          </a:p>
        </p:txBody>
      </p:sp>
      <p:sp>
        <p:nvSpPr>
          <p:cNvPr id="13" name="正方形/長方形 12">
            <a:extLst>
              <a:ext uri="{FF2B5EF4-FFF2-40B4-BE49-F238E27FC236}">
                <a16:creationId xmlns:a16="http://schemas.microsoft.com/office/drawing/2014/main" id="{C29F3B03-48DB-4682-5AC3-24A1E65A71A5}"/>
              </a:ext>
            </a:extLst>
          </p:cNvPr>
          <p:cNvSpPr/>
          <p:nvPr/>
        </p:nvSpPr>
        <p:spPr>
          <a:xfrm>
            <a:off x="3303177" y="5667186"/>
            <a:ext cx="1728192" cy="969203"/>
          </a:xfrm>
          <a:prstGeom prst="rect">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0" dirty="0">
                <a:solidFill>
                  <a:schemeClr val="tx1"/>
                </a:solidFill>
              </a:rPr>
              <a:t>直近過去</a:t>
            </a:r>
            <a:endParaRPr kumimoji="1" lang="en-US" altLang="ja-JP" sz="2000" b="0" dirty="0">
              <a:solidFill>
                <a:schemeClr val="tx1"/>
              </a:solidFill>
            </a:endParaRPr>
          </a:p>
          <a:p>
            <a:pPr algn="ctr"/>
            <a:r>
              <a:rPr kumimoji="1" lang="ja-JP" altLang="en-US" sz="2000" b="0" dirty="0">
                <a:solidFill>
                  <a:schemeClr val="tx1"/>
                </a:solidFill>
              </a:rPr>
              <a:t>３月間の</a:t>
            </a:r>
            <a:endParaRPr kumimoji="1" lang="en-US" altLang="ja-JP" sz="2000" b="0" dirty="0">
              <a:solidFill>
                <a:schemeClr val="tx1"/>
              </a:solidFill>
            </a:endParaRPr>
          </a:p>
          <a:p>
            <a:pPr algn="ctr"/>
            <a:r>
              <a:rPr kumimoji="1" lang="ja-JP" altLang="en-US" sz="2000" b="0" dirty="0">
                <a:solidFill>
                  <a:schemeClr val="tx1"/>
                </a:solidFill>
              </a:rPr>
              <a:t>延べ利用者数</a:t>
            </a:r>
            <a:endParaRPr kumimoji="1" lang="en-US" altLang="ja-JP" sz="1800" b="0" dirty="0">
              <a:solidFill>
                <a:schemeClr val="tx1"/>
              </a:solidFill>
            </a:endParaRPr>
          </a:p>
        </p:txBody>
      </p:sp>
      <p:sp>
        <p:nvSpPr>
          <p:cNvPr id="14" name="正方形/長方形 13">
            <a:extLst>
              <a:ext uri="{FF2B5EF4-FFF2-40B4-BE49-F238E27FC236}">
                <a16:creationId xmlns:a16="http://schemas.microsoft.com/office/drawing/2014/main" id="{2390B3DA-AC40-BAF0-7180-94FBF38EB9F6}"/>
              </a:ext>
            </a:extLst>
          </p:cNvPr>
          <p:cNvSpPr/>
          <p:nvPr/>
        </p:nvSpPr>
        <p:spPr>
          <a:xfrm>
            <a:off x="5372560" y="5734201"/>
            <a:ext cx="3393815" cy="809438"/>
          </a:xfrm>
          <a:prstGeom prst="rect">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dirty="0">
                <a:solidFill>
                  <a:schemeClr val="tx1"/>
                </a:solidFill>
              </a:rPr>
              <a:t>利用定員</a:t>
            </a:r>
            <a:r>
              <a:rPr kumimoji="1" lang="en-US" altLang="ja-JP" sz="2000" b="0" dirty="0">
                <a:solidFill>
                  <a:schemeClr val="tx1"/>
                </a:solidFill>
              </a:rPr>
              <a:t>×</a:t>
            </a:r>
            <a:r>
              <a:rPr kumimoji="1" lang="ja-JP" altLang="en-US" sz="2000" b="0" dirty="0">
                <a:solidFill>
                  <a:schemeClr val="tx1"/>
                </a:solidFill>
              </a:rPr>
              <a:t>直近過去３月間の開所日数</a:t>
            </a:r>
            <a:r>
              <a:rPr kumimoji="1" lang="en-US" altLang="ja-JP" sz="2000" b="0" dirty="0">
                <a:solidFill>
                  <a:schemeClr val="tx1"/>
                </a:solidFill>
              </a:rPr>
              <a:t>×125</a:t>
            </a:r>
            <a:r>
              <a:rPr kumimoji="1" lang="ja-JP" altLang="en-US" sz="2000" b="0" dirty="0">
                <a:solidFill>
                  <a:schemeClr val="tx1"/>
                </a:solidFill>
              </a:rPr>
              <a:t>％</a:t>
            </a:r>
          </a:p>
        </p:txBody>
      </p:sp>
      <p:sp>
        <p:nvSpPr>
          <p:cNvPr id="15" name="正方形/長方形 14">
            <a:extLst>
              <a:ext uri="{FF2B5EF4-FFF2-40B4-BE49-F238E27FC236}">
                <a16:creationId xmlns:a16="http://schemas.microsoft.com/office/drawing/2014/main" id="{60D745FB-B3A7-114D-6686-5A2F0C03ABF9}"/>
              </a:ext>
            </a:extLst>
          </p:cNvPr>
          <p:cNvSpPr/>
          <p:nvPr/>
        </p:nvSpPr>
        <p:spPr>
          <a:xfrm>
            <a:off x="5090895" y="4661407"/>
            <a:ext cx="275278" cy="68190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a:t>
            </a:r>
          </a:p>
        </p:txBody>
      </p:sp>
      <p:sp>
        <p:nvSpPr>
          <p:cNvPr id="16" name="正方形/長方形 15">
            <a:extLst>
              <a:ext uri="{FF2B5EF4-FFF2-40B4-BE49-F238E27FC236}">
                <a16:creationId xmlns:a16="http://schemas.microsoft.com/office/drawing/2014/main" id="{4C6BE9DA-1ACF-50CD-8A45-CFC6F7E1C3D5}"/>
              </a:ext>
            </a:extLst>
          </p:cNvPr>
          <p:cNvSpPr/>
          <p:nvPr/>
        </p:nvSpPr>
        <p:spPr>
          <a:xfrm>
            <a:off x="5068768" y="5857151"/>
            <a:ext cx="275278" cy="58927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a:t>
            </a:r>
          </a:p>
        </p:txBody>
      </p:sp>
    </p:spTree>
    <p:extLst>
      <p:ext uri="{BB962C8B-B14F-4D97-AF65-F5344CB8AC3E}">
        <p14:creationId xmlns:p14="http://schemas.microsoft.com/office/powerpoint/2010/main" val="1526412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7" name="タイトル 6"/>
          <p:cNvSpPr>
            <a:spLocks noGrp="1"/>
          </p:cNvSpPr>
          <p:nvPr>
            <p:ph type="title"/>
          </p:nvPr>
        </p:nvSpPr>
        <p:spPr>
          <a:xfrm>
            <a:off x="457200" y="205061"/>
            <a:ext cx="8229600" cy="1143000"/>
          </a:xfrm>
        </p:spPr>
        <p:txBody>
          <a:bodyPr>
            <a:normAutofit/>
          </a:bodyPr>
          <a:lstStyle/>
          <a:p>
            <a:r>
              <a:rPr lang="ja-JP" altLang="en-US" sz="3200" b="1" dirty="0">
                <a:solidFill>
                  <a:srgbClr val="222222"/>
                </a:solidFill>
                <a:latin typeface="+mn-ea"/>
                <a:ea typeface="+mn-ea"/>
              </a:rPr>
              <a:t>人員基準について①</a:t>
            </a:r>
            <a:endParaRPr lang="ja-JP" altLang="en-US" sz="3200" dirty="0"/>
          </a:p>
        </p:txBody>
      </p:sp>
      <p:sp>
        <p:nvSpPr>
          <p:cNvPr id="1088" name="テキスト ボックス 12"/>
          <p:cNvSpPr txBox="1"/>
          <p:nvPr/>
        </p:nvSpPr>
        <p:spPr>
          <a:xfrm>
            <a:off x="1115616" y="1202139"/>
            <a:ext cx="7488832" cy="707886"/>
          </a:xfrm>
          <a:prstGeom prst="rect">
            <a:avLst/>
          </a:prstGeom>
          <a:noFill/>
        </p:spPr>
        <p:txBody>
          <a:bodyPr wrap="square" rtlCol="0">
            <a:spAutoFit/>
          </a:bodyPr>
          <a:lstStyle/>
          <a:p>
            <a:pPr marL="285750" indent="-285750">
              <a:buFont typeface="Wingdings" panose="05000000000000000000" pitchFamily="2" charset="2"/>
              <a:buChar char="Ø"/>
            </a:pPr>
            <a:r>
              <a:rPr lang="ja-JP" altLang="en-US" sz="2000" b="1" dirty="0"/>
              <a:t>重症心身障害児を対象とする</a:t>
            </a:r>
            <a:r>
              <a:rPr kumimoji="1" lang="ja-JP" altLang="en-US" sz="2000" b="1" dirty="0"/>
              <a:t>児童発達支援（センター以外）及び放課後等デイサービスの</a:t>
            </a:r>
            <a:r>
              <a:rPr lang="ja-JP" altLang="en-US" sz="2000" b="1" dirty="0"/>
              <a:t>場合</a:t>
            </a:r>
            <a:endParaRPr lang="en-US" altLang="ja-JP" sz="2000" b="1" dirty="0"/>
          </a:p>
        </p:txBody>
      </p:sp>
      <p:sp>
        <p:nvSpPr>
          <p:cNvPr id="1089" name="テキスト ボックス 1"/>
          <p:cNvSpPr txBox="1"/>
          <p:nvPr/>
        </p:nvSpPr>
        <p:spPr>
          <a:xfrm>
            <a:off x="2267744" y="1700808"/>
            <a:ext cx="4608512" cy="3059492"/>
          </a:xfrm>
          <a:prstGeom prst="rect">
            <a:avLst/>
          </a:prstGeom>
          <a:noFill/>
        </p:spPr>
        <p:txBody>
          <a:bodyPr wrap="square" rtlCol="0">
            <a:spAutoFit/>
          </a:bodyPr>
          <a:lstStyle/>
          <a:p>
            <a:pPr marL="342900" indent="-342900">
              <a:lnSpc>
                <a:spcPct val="200000"/>
              </a:lnSpc>
              <a:buFont typeface="+mj-lt"/>
              <a:buAutoNum type="arabicPeriod"/>
            </a:pPr>
            <a:r>
              <a:rPr kumimoji="1" lang="ja-JP" altLang="en-US" sz="2000" dirty="0">
                <a:latin typeface="+mn-ea"/>
              </a:rPr>
              <a:t>嘱託医・・・・・・・・・・・・・・・・・・・</a:t>
            </a:r>
            <a:r>
              <a:rPr lang="en-US" altLang="ja-JP" sz="2000" b="1" dirty="0">
                <a:solidFill>
                  <a:srgbClr val="FF0000"/>
                </a:solidFill>
                <a:latin typeface="+mn-ea"/>
              </a:rPr>
              <a:t>1</a:t>
            </a:r>
            <a:r>
              <a:rPr kumimoji="1" lang="ja-JP" altLang="en-US" sz="2000" b="1" dirty="0">
                <a:solidFill>
                  <a:srgbClr val="FF0000"/>
                </a:solidFill>
                <a:latin typeface="+mn-ea"/>
              </a:rPr>
              <a:t>人以上</a:t>
            </a:r>
            <a:endParaRPr kumimoji="1" lang="en-US" altLang="ja-JP" sz="2000" b="1" dirty="0">
              <a:solidFill>
                <a:srgbClr val="FF0000"/>
              </a:solidFill>
              <a:latin typeface="+mn-ea"/>
            </a:endParaRPr>
          </a:p>
          <a:p>
            <a:pPr marL="342900" indent="-342900">
              <a:lnSpc>
                <a:spcPct val="200000"/>
              </a:lnSpc>
              <a:buFont typeface="+mj-lt"/>
              <a:buAutoNum type="arabicPeriod"/>
            </a:pPr>
            <a:r>
              <a:rPr lang="ja-JP" altLang="en-US" sz="2000" dirty="0">
                <a:latin typeface="+mn-ea"/>
              </a:rPr>
              <a:t>看護職員・・・・・・・・・・・・・・・・・</a:t>
            </a:r>
            <a:r>
              <a:rPr lang="en-US" altLang="ja-JP" sz="2000" dirty="0">
                <a:latin typeface="+mn-ea"/>
              </a:rPr>
              <a:t>1</a:t>
            </a:r>
            <a:r>
              <a:rPr lang="ja-JP" altLang="en-US" sz="2000" dirty="0">
                <a:latin typeface="+mn-ea"/>
              </a:rPr>
              <a:t>人以上</a:t>
            </a:r>
            <a:endParaRPr lang="en-US" altLang="ja-JP" sz="2000" dirty="0">
              <a:latin typeface="+mn-ea"/>
            </a:endParaRPr>
          </a:p>
          <a:p>
            <a:pPr marL="342900" indent="-342900">
              <a:lnSpc>
                <a:spcPct val="200000"/>
              </a:lnSpc>
              <a:buFont typeface="+mj-lt"/>
              <a:buAutoNum type="arabicPeriod"/>
            </a:pPr>
            <a:r>
              <a:rPr kumimoji="1" lang="ja-JP" altLang="en-US" sz="2000" dirty="0">
                <a:latin typeface="+mn-ea"/>
              </a:rPr>
              <a:t>児童指導員または保育士・・・</a:t>
            </a:r>
            <a:r>
              <a:rPr kumimoji="1" lang="en-US" altLang="ja-JP" sz="2000" dirty="0">
                <a:latin typeface="+mn-ea"/>
              </a:rPr>
              <a:t>1</a:t>
            </a:r>
            <a:r>
              <a:rPr kumimoji="1" lang="ja-JP" altLang="en-US" sz="2000" dirty="0">
                <a:latin typeface="+mn-ea"/>
              </a:rPr>
              <a:t>人以上</a:t>
            </a:r>
            <a:endParaRPr kumimoji="1" lang="en-US" altLang="ja-JP" sz="2000" dirty="0">
              <a:latin typeface="+mn-ea"/>
            </a:endParaRPr>
          </a:p>
          <a:p>
            <a:pPr marL="342900" indent="-342900">
              <a:lnSpc>
                <a:spcPct val="200000"/>
              </a:lnSpc>
              <a:buFont typeface="+mj-lt"/>
              <a:buAutoNum type="arabicPeriod"/>
            </a:pPr>
            <a:r>
              <a:rPr lang="ja-JP" altLang="en-US" sz="2000" dirty="0">
                <a:latin typeface="+mn-ea"/>
              </a:rPr>
              <a:t>機能訓練担当職員・・・・・・・・・</a:t>
            </a:r>
            <a:r>
              <a:rPr lang="en-US" altLang="ja-JP" sz="2000" dirty="0">
                <a:latin typeface="+mn-ea"/>
              </a:rPr>
              <a:t>1</a:t>
            </a:r>
            <a:r>
              <a:rPr lang="ja-JP" altLang="en-US" sz="2000" dirty="0">
                <a:latin typeface="+mn-ea"/>
              </a:rPr>
              <a:t>人以上</a:t>
            </a:r>
            <a:endParaRPr lang="en-US" altLang="ja-JP" sz="2000" dirty="0">
              <a:latin typeface="+mn-ea"/>
            </a:endParaRPr>
          </a:p>
          <a:p>
            <a:pPr marL="342900" indent="-342900">
              <a:lnSpc>
                <a:spcPct val="200000"/>
              </a:lnSpc>
              <a:buFont typeface="+mj-lt"/>
              <a:buAutoNum type="arabicPeriod"/>
            </a:pPr>
            <a:r>
              <a:rPr kumimoji="1" lang="ja-JP" altLang="en-US" sz="2000" dirty="0">
                <a:latin typeface="+mn-ea"/>
              </a:rPr>
              <a:t>児童発達支援管理責任者・・・</a:t>
            </a:r>
            <a:r>
              <a:rPr kumimoji="1" lang="en-US" altLang="ja-JP" sz="2000" dirty="0">
                <a:latin typeface="+mn-ea"/>
              </a:rPr>
              <a:t>1</a:t>
            </a:r>
            <a:r>
              <a:rPr kumimoji="1" lang="ja-JP" altLang="en-US" sz="2000" dirty="0">
                <a:latin typeface="+mn-ea"/>
              </a:rPr>
              <a:t>人以上</a:t>
            </a:r>
          </a:p>
        </p:txBody>
      </p:sp>
      <p:sp>
        <p:nvSpPr>
          <p:cNvPr id="1090" name="テキスト ボックス 4"/>
          <p:cNvSpPr txBox="1"/>
          <p:nvPr/>
        </p:nvSpPr>
        <p:spPr>
          <a:xfrm>
            <a:off x="827584" y="5136581"/>
            <a:ext cx="7488832" cy="646331"/>
          </a:xfrm>
          <a:prstGeom prst="rect">
            <a:avLst/>
          </a:prstGeom>
          <a:noFill/>
        </p:spPr>
        <p:txBody>
          <a:bodyPr wrap="square">
            <a:spAutoFit/>
          </a:bodyPr>
          <a:lstStyle/>
          <a:p>
            <a:pPr algn="ctr"/>
            <a:r>
              <a:rPr lang="ja-JP" altLang="en-US" dirty="0"/>
              <a:t>主たる対象とする障害を重度心身障害とする場合の児童発達支援、</a:t>
            </a:r>
            <a:endParaRPr lang="en-US" altLang="ja-JP" dirty="0"/>
          </a:p>
          <a:p>
            <a:pPr algn="ctr"/>
            <a:r>
              <a:rPr lang="ja-JP" altLang="en-US" dirty="0"/>
              <a:t>放課後等デイサービス事業所では</a:t>
            </a:r>
            <a:r>
              <a:rPr lang="ja-JP" altLang="en-US" u="sng" dirty="0">
                <a:solidFill>
                  <a:srgbClr val="FF0000"/>
                </a:solidFill>
              </a:rPr>
              <a:t>１人以上の嘱託医の配置</a:t>
            </a:r>
            <a:r>
              <a:rPr lang="ja-JP" altLang="en-US" dirty="0"/>
              <a:t>が必要となる</a:t>
            </a:r>
          </a:p>
        </p:txBody>
      </p:sp>
      <p:sp>
        <p:nvSpPr>
          <p:cNvPr id="1091" name="四角形: 角を丸くする 5"/>
          <p:cNvSpPr/>
          <p:nvPr/>
        </p:nvSpPr>
        <p:spPr>
          <a:xfrm>
            <a:off x="729886" y="5009530"/>
            <a:ext cx="7684228" cy="900435"/>
          </a:xfrm>
          <a:prstGeom prst="roundRect">
            <a:avLst/>
          </a:prstGeom>
          <a:no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a:p>
        </p:txBody>
      </p:sp>
    </p:spTree>
    <p:extLst>
      <p:ext uri="{BB962C8B-B14F-4D97-AF65-F5344CB8AC3E}">
        <p14:creationId xmlns:p14="http://schemas.microsoft.com/office/powerpoint/2010/main" val="258228221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2027</TotalTime>
  <Words>3176</Words>
  <Application>Microsoft Office PowerPoint</Application>
  <PresentationFormat>画面に合わせる (4:3)</PresentationFormat>
  <Paragraphs>359</Paragraphs>
  <Slides>25</Slides>
  <Notes>25</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25</vt:i4>
      </vt:variant>
    </vt:vector>
  </HeadingPairs>
  <TitlesOfParts>
    <vt:vector size="35" baseType="lpstr">
      <vt:lpstr>ＭＳ Ｐゴシック</vt:lpstr>
      <vt:lpstr>ＭＳ ゴシック</vt:lpstr>
      <vt:lpstr>MS-Gothic</vt:lpstr>
      <vt:lpstr>MS-PGothic</vt:lpstr>
      <vt:lpstr>游ゴシック</vt:lpstr>
      <vt:lpstr>Arial</vt:lpstr>
      <vt:lpstr>Calibri</vt:lpstr>
      <vt:lpstr>Eras Light ITC</vt:lpstr>
      <vt:lpstr>Wingdings</vt:lpstr>
      <vt:lpstr>Office ​​テーマ</vt:lpstr>
      <vt:lpstr>　こども性暴力防止法</vt:lpstr>
      <vt:lpstr>　こども性暴力防止法</vt:lpstr>
      <vt:lpstr>　こども性暴力防止法</vt:lpstr>
      <vt:lpstr>　こども性暴力防止法</vt:lpstr>
      <vt:lpstr>　保育士特定取消者管理システムの 活用について</vt:lpstr>
      <vt:lpstr>　保育士特定取消者管理システムの 活用について</vt:lpstr>
      <vt:lpstr>定員の遵守について</vt:lpstr>
      <vt:lpstr>定員超過減算</vt:lpstr>
      <vt:lpstr>人員基準について①</vt:lpstr>
      <vt:lpstr>人員基準について②</vt:lpstr>
      <vt:lpstr>人員欠如減算</vt:lpstr>
      <vt:lpstr>人員欠如減算</vt:lpstr>
      <vt:lpstr>常勤換算の考え方</vt:lpstr>
      <vt:lpstr>児童指導員等加配加算</vt:lpstr>
      <vt:lpstr>専門的支援体制加算</vt:lpstr>
      <vt:lpstr>児童発達支援管理責任者欠如減算</vt:lpstr>
      <vt:lpstr>PowerPoint プレゼンテーション</vt:lpstr>
      <vt:lpstr>欠席時対応加算</vt:lpstr>
      <vt:lpstr>欠席時対応加算 </vt:lpstr>
      <vt:lpstr>　 自己評価未公表減算</vt:lpstr>
      <vt:lpstr>　 自己評価未公表減算</vt:lpstr>
      <vt:lpstr>　 自己評価未公表減算</vt:lpstr>
      <vt:lpstr>　医療連携体制加算等での 医師の指示書の取り扱いについて</vt:lpstr>
      <vt:lpstr>送迎時間の取り扱い</vt:lpstr>
      <vt:lpstr>　重症心身障害児・医療的ケア児の送迎に係る留意事項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RENTAI</dc:creator>
  <cp:lastModifiedBy>藤井　匠</cp:lastModifiedBy>
  <cp:revision>104</cp:revision>
  <cp:lastPrinted>2026-04-19T02:41:05Z</cp:lastPrinted>
  <dcterms:created xsi:type="dcterms:W3CDTF">2015-01-19T04:13:25Z</dcterms:created>
  <dcterms:modified xsi:type="dcterms:W3CDTF">2026-06-17T06:43:38Z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0x010100B90481B055BFC04DA663128A21634114</vt:lpwstr>
  </property>
</Properties>
</file>