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337" r:id="rId5"/>
    <p:sldId id="258" r:id="rId6"/>
    <p:sldId id="297" r:id="rId7"/>
    <p:sldId id="298" r:id="rId8"/>
    <p:sldId id="300" r:id="rId9"/>
    <p:sldId id="301" r:id="rId10"/>
    <p:sldId id="335" r:id="rId11"/>
    <p:sldId id="273" r:id="rId12"/>
    <p:sldId id="336" r:id="rId13"/>
    <p:sldId id="274" r:id="rId14"/>
    <p:sldId id="338" r:id="rId15"/>
    <p:sldId id="275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FCB8AAD-54C8-4E94-AF7A-BCEE46AF1DC9}">
          <p14:sldIdLst>
            <p14:sldId id="337"/>
            <p14:sldId id="258"/>
            <p14:sldId id="297"/>
            <p14:sldId id="298"/>
            <p14:sldId id="300"/>
            <p14:sldId id="301"/>
            <p14:sldId id="335"/>
            <p14:sldId id="273"/>
            <p14:sldId id="336"/>
            <p14:sldId id="274"/>
            <p14:sldId id="338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37"/>
    <a:srgbClr val="0000FF"/>
    <a:srgbClr val="FF9966"/>
    <a:srgbClr val="FFCCCC"/>
    <a:srgbClr val="FF99FF"/>
    <a:srgbClr val="4F81BD"/>
    <a:srgbClr val="99FF66"/>
    <a:srgbClr val="B69981"/>
    <a:srgbClr val="99CC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32" autoAdjust="0"/>
    <p:restoredTop sz="52356" autoAdjust="0"/>
  </p:normalViewPr>
  <p:slideViewPr>
    <p:cSldViewPr>
      <p:cViewPr varScale="1">
        <p:scale>
          <a:sx n="43" d="100"/>
          <a:sy n="43" d="100"/>
        </p:scale>
        <p:origin x="231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3346" y="77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1DDC-7D39-4A46-8133-72105D441122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BA179-73DE-41C4-B016-7119CC212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556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EABC4-3AD9-40F9-B1F2-91D2276DB7B6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27CF0-5891-4DB3-8566-268546CC9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275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26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2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1128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999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137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041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146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489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669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97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979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752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27CF0-5891-4DB3-8566-268546CC96E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33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82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083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614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0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1106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59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1118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5D6A98-545A-4093-9397-2E1648DED15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57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1CEE-3D73-4467-99F7-5B385E89D68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4FC4F-2846-4FE1-90FA-DDF13E709B8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 rot="10800000">
            <a:off x="2232248" y="6453265"/>
            <a:ext cx="6948264" cy="288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35000">
                <a:srgbClr val="4F81BD">
                  <a:tint val="44500"/>
                  <a:satMod val="160000"/>
                </a:srgbClr>
              </a:gs>
              <a:gs pos="85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 userDrawn="1"/>
        </p:nvGrpSpPr>
        <p:grpSpPr>
          <a:xfrm>
            <a:off x="-36512" y="332656"/>
            <a:ext cx="2160240" cy="717600"/>
            <a:chOff x="-108760" y="332656"/>
            <a:chExt cx="2160240" cy="717600"/>
          </a:xfrm>
        </p:grpSpPr>
        <p:sp>
          <p:nvSpPr>
            <p:cNvPr id="9" name="正方形/長方形 8"/>
            <p:cNvSpPr/>
            <p:nvPr/>
          </p:nvSpPr>
          <p:spPr>
            <a:xfrm>
              <a:off x="-108760" y="3326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-108760" y="4850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-108760" y="6374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-108520" y="7898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-108760" y="9422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" name="Group 5"/>
          <p:cNvGrpSpPr>
            <a:grpSpLocks noChangeAspect="1"/>
          </p:cNvGrpSpPr>
          <p:nvPr userDrawn="1"/>
        </p:nvGrpSpPr>
        <p:grpSpPr bwMode="auto">
          <a:xfrm>
            <a:off x="251520" y="116632"/>
            <a:ext cx="549284" cy="549284"/>
            <a:chOff x="204" y="164"/>
            <a:chExt cx="346" cy="346"/>
          </a:xfrm>
        </p:grpSpPr>
        <p:sp>
          <p:nvSpPr>
            <p:cNvPr id="15" name="AutoShape 4"/>
            <p:cNvSpPr>
              <a:spLocks noChangeAspect="1" noChangeArrowheads="1" noTextEdit="1"/>
            </p:cNvSpPr>
            <p:nvPr/>
          </p:nvSpPr>
          <p:spPr bwMode="auto">
            <a:xfrm>
              <a:off x="204" y="164"/>
              <a:ext cx="282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16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64"/>
              <a:ext cx="3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正方形/長方形 16"/>
          <p:cNvSpPr/>
          <p:nvPr userDrawn="1"/>
        </p:nvSpPr>
        <p:spPr>
          <a:xfrm rot="10800000">
            <a:off x="2221984" y="6345327"/>
            <a:ext cx="6948264" cy="36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35000">
                <a:srgbClr val="4F81BD">
                  <a:tint val="44500"/>
                  <a:satMod val="160000"/>
                </a:srgbClr>
              </a:gs>
              <a:gs pos="85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7596336" y="5949280"/>
            <a:ext cx="1465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Eras Light ITC" panose="020B0402030504020804" pitchFamily="34" charset="0"/>
              </a:rPr>
              <a:t>GIFU CITY</a:t>
            </a:r>
            <a:endParaRPr kumimoji="1" lang="ja-JP" altLang="en-US" sz="2400" dirty="0">
              <a:latin typeface="Eras Light ITC" panose="020B04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9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1CEE-3D73-4467-99F7-5B385E89D68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4FC4F-2846-4FE1-90FA-DDF13E709B8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>
          <a:xfrm rot="10800000">
            <a:off x="2232248" y="6453265"/>
            <a:ext cx="6948264" cy="288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35000">
                <a:srgbClr val="4F81BD">
                  <a:tint val="44500"/>
                  <a:satMod val="160000"/>
                </a:srgbClr>
              </a:gs>
              <a:gs pos="85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-36512" y="332656"/>
            <a:ext cx="2160240" cy="717600"/>
            <a:chOff x="-108760" y="332656"/>
            <a:chExt cx="2160240" cy="717600"/>
          </a:xfrm>
        </p:grpSpPr>
        <p:sp>
          <p:nvSpPr>
            <p:cNvPr id="8" name="正方形/長方形 7"/>
            <p:cNvSpPr/>
            <p:nvPr/>
          </p:nvSpPr>
          <p:spPr>
            <a:xfrm>
              <a:off x="-108760" y="3326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-108760" y="4850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-108760" y="6374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-108520" y="7898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-108760" y="942256"/>
              <a:ext cx="2160000" cy="108000"/>
            </a:xfrm>
            <a:prstGeom prst="rect">
              <a:avLst/>
            </a:prstGeom>
            <a:gradFill flip="none" rotWithShape="1">
              <a:gsLst>
                <a:gs pos="0">
                  <a:srgbClr val="0000FF"/>
                </a:gs>
                <a:gs pos="35000">
                  <a:srgbClr val="4F81BD">
                    <a:tint val="44500"/>
                    <a:satMod val="160000"/>
                  </a:srgbClr>
                </a:gs>
                <a:gs pos="85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Group 5"/>
          <p:cNvGrpSpPr>
            <a:grpSpLocks noChangeAspect="1"/>
          </p:cNvGrpSpPr>
          <p:nvPr userDrawn="1"/>
        </p:nvGrpSpPr>
        <p:grpSpPr bwMode="auto">
          <a:xfrm>
            <a:off x="251520" y="116632"/>
            <a:ext cx="549284" cy="549284"/>
            <a:chOff x="204" y="164"/>
            <a:chExt cx="346" cy="346"/>
          </a:xfrm>
        </p:grpSpPr>
        <p:sp>
          <p:nvSpPr>
            <p:cNvPr id="1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04" y="164"/>
              <a:ext cx="282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15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64"/>
              <a:ext cx="3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正方形/長方形 15"/>
          <p:cNvSpPr/>
          <p:nvPr userDrawn="1"/>
        </p:nvSpPr>
        <p:spPr>
          <a:xfrm rot="10800000">
            <a:off x="2221984" y="6345327"/>
            <a:ext cx="6948264" cy="36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35000">
                <a:srgbClr val="4F81BD">
                  <a:tint val="44500"/>
                  <a:satMod val="160000"/>
                </a:srgbClr>
              </a:gs>
              <a:gs pos="85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96336" y="5949280"/>
            <a:ext cx="1465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Eras Light ITC" panose="020B0402030504020804" pitchFamily="34" charset="0"/>
              </a:rPr>
              <a:t>GIFU CITY</a:t>
            </a:r>
            <a:endParaRPr kumimoji="1" lang="ja-JP" altLang="en-US" sz="2400" dirty="0">
              <a:latin typeface="Eras Light ITC" panose="020B0402030504020804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8419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41CEE-3D73-4467-99F7-5B385E89D68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4FC4F-2846-4FE1-90FA-DDF13E709B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oform.jp/form/BcLm/45809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FEA8ED-A3F5-480C-84E1-8A479344417B}"/>
              </a:ext>
            </a:extLst>
          </p:cNvPr>
          <p:cNvSpPr txBox="1"/>
          <p:nvPr/>
        </p:nvSpPr>
        <p:spPr>
          <a:xfrm>
            <a:off x="251520" y="1767006"/>
            <a:ext cx="83529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次の基準を満たしていない場合に、所定単位数の</a:t>
            </a: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を減算します。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2400" b="0" i="0" u="none" strike="noStrike" baseline="0" dirty="0">
              <a:solidFill>
                <a:srgbClr val="000000"/>
              </a:solidFill>
              <a:highlight>
                <a:srgbClr val="FFFF0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(1)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虐待防止委員会を定期的（年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回以上）に開催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(2)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従業者に対し、虐待の防止のための研修を定期的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（年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回以上）に実施する。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(3)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上記措置を適切に実施するための担当者を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配置する。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solidFill>
                <a:srgbClr val="222222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60E7D64-314E-6AC7-8B64-9FE076335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366623"/>
            <a:ext cx="8064896" cy="1323439"/>
          </a:xfrm>
        </p:spPr>
        <p:txBody>
          <a:bodyPr wrap="square">
            <a:spAutoFit/>
          </a:bodyPr>
          <a:lstStyle/>
          <a:p>
            <a:pPr algn="l"/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虐待防止措置未実施減算</a:t>
            </a:r>
            <a:b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lang="ja-JP" altLang="ja-JP" sz="40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643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タイトル 1"/>
          <p:cNvSpPr>
            <a:spLocks noGrp="1"/>
          </p:cNvSpPr>
          <p:nvPr>
            <p:ph type="title"/>
          </p:nvPr>
        </p:nvSpPr>
        <p:spPr>
          <a:xfrm>
            <a:off x="453614" y="166665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  <p:sp>
        <p:nvSpPr>
          <p:cNvPr id="1121" name="テキスト ボックス 5"/>
          <p:cNvSpPr txBox="1"/>
          <p:nvPr/>
        </p:nvSpPr>
        <p:spPr>
          <a:xfrm>
            <a:off x="1475656" y="1381702"/>
            <a:ext cx="6002090" cy="4061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dirty="0">
                <a:latin typeface="MS-PGothic"/>
              </a:rPr>
              <a:t>・様式</a:t>
            </a:r>
            <a:r>
              <a:rPr lang="en-US" altLang="ja-JP" dirty="0">
                <a:latin typeface="MS-PGothic"/>
              </a:rPr>
              <a:t>2</a:t>
            </a:r>
            <a:r>
              <a:rPr lang="ja-JP" altLang="en-US" dirty="0">
                <a:latin typeface="MS-PGothic"/>
              </a:rPr>
              <a:t>　「防災体制」（洪水）</a:t>
            </a:r>
            <a:endParaRPr lang="en-US" altLang="ja-JP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en-US" altLang="ja-JP" dirty="0">
                <a:latin typeface="MS-PGothic"/>
              </a:rPr>
              <a:t>※</a:t>
            </a:r>
            <a:r>
              <a:rPr lang="ja-JP" altLang="en-US" sz="1800" i="0" u="none" strike="noStrike" baseline="0" dirty="0">
                <a:latin typeface="MS-PGothic"/>
              </a:rPr>
              <a:t>洪水の計画の場合、長良</a:t>
            </a:r>
            <a:r>
              <a:rPr lang="ja-JP" altLang="en-US" dirty="0">
                <a:latin typeface="MS-PGothic"/>
              </a:rPr>
              <a:t>川（芥見地点）のように、</a:t>
            </a:r>
            <a:endParaRPr lang="en-US" altLang="ja-JP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ja-JP" altLang="en-US" sz="1800" i="0" u="none" strike="noStrike" baseline="0" dirty="0">
                <a:solidFill>
                  <a:srgbClr val="FF0000"/>
                </a:solidFill>
                <a:latin typeface="MS-PGothic"/>
              </a:rPr>
              <a:t>対象河川、対象河川の観測地点を</a:t>
            </a:r>
            <a:r>
              <a:rPr lang="ja-JP" altLang="en-US" dirty="0">
                <a:solidFill>
                  <a:srgbClr val="FF0000"/>
                </a:solidFill>
                <a:latin typeface="MS-PGothic"/>
              </a:rPr>
              <a:t>記載</a:t>
            </a:r>
            <a:r>
              <a:rPr lang="ja-JP" altLang="en-US" sz="1800" i="0" u="none" strike="noStrike" baseline="0" dirty="0">
                <a:latin typeface="MS-PGothic"/>
              </a:rPr>
              <a:t>してください</a:t>
            </a:r>
            <a:endParaRPr lang="en-US" altLang="ja-JP" sz="1800" i="0" u="none" strike="noStrike" baseline="0" dirty="0">
              <a:latin typeface="MS-PGothic"/>
            </a:endParaRPr>
          </a:p>
          <a:p>
            <a:pPr algn="l">
              <a:lnSpc>
                <a:spcPts val="1000"/>
              </a:lnSpc>
            </a:pPr>
            <a:endParaRPr lang="en-US" altLang="ja-JP" sz="1800" i="0" u="none" strike="noStrike" baseline="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en-US" altLang="ja-JP" sz="1600" dirty="0">
                <a:latin typeface="MS-PGothic"/>
              </a:rPr>
              <a:t>  【</a:t>
            </a:r>
            <a:r>
              <a:rPr lang="ja-JP" altLang="en-US" sz="1600" dirty="0">
                <a:latin typeface="MS-PGothic"/>
              </a:rPr>
              <a:t>対象河川と観測地点</a:t>
            </a:r>
            <a:r>
              <a:rPr lang="en-US" altLang="ja-JP" sz="1600" dirty="0">
                <a:latin typeface="MS-PGothic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・長良川（忠節地点または芥見地点）</a:t>
            </a:r>
            <a:endParaRPr lang="en-US" altLang="ja-JP" sz="140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</a:t>
            </a:r>
            <a:r>
              <a:rPr lang="en-US" altLang="ja-JP" sz="1100" dirty="0">
                <a:latin typeface="MS-PGothic"/>
              </a:rPr>
              <a:t>(</a:t>
            </a:r>
            <a:r>
              <a:rPr lang="ja-JP" altLang="en-US" sz="1100" dirty="0">
                <a:latin typeface="MS-PGothic"/>
              </a:rPr>
              <a:t>長良川については、忠節地点と芥見地点のうち、事業所に近い場所を設定</a:t>
            </a:r>
            <a:r>
              <a:rPr lang="en-US" altLang="ja-JP" sz="1100" dirty="0">
                <a:latin typeface="MS-PGothic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・木曽川（笠松地点）</a:t>
            </a:r>
            <a:endParaRPr lang="en-US" altLang="ja-JP" sz="140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・境川→（馬橋地点）</a:t>
            </a:r>
            <a:endParaRPr lang="en-US" altLang="ja-JP" sz="140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・板屋川→（御望地点）</a:t>
            </a:r>
            <a:endParaRPr lang="en-US" altLang="ja-JP" sz="140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・伊自良川→（古川橋地点）</a:t>
            </a:r>
            <a:endParaRPr lang="en-US" altLang="ja-JP" sz="1400" dirty="0">
              <a:latin typeface="MS-PGothic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  ・鳥羽川→（東深瀬地点）</a:t>
            </a:r>
            <a:endParaRPr lang="en-US" altLang="ja-JP" sz="1400" dirty="0">
              <a:latin typeface="MS-PGothic"/>
            </a:endParaRPr>
          </a:p>
        </p:txBody>
      </p:sp>
      <p:sp>
        <p:nvSpPr>
          <p:cNvPr id="1123" name="テキスト ボックス 7"/>
          <p:cNvSpPr txBox="1"/>
          <p:nvPr/>
        </p:nvSpPr>
        <p:spPr>
          <a:xfrm>
            <a:off x="611559" y="1104633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（記載例）</a:t>
            </a:r>
          </a:p>
        </p:txBody>
      </p:sp>
    </p:spTree>
    <p:extLst>
      <p:ext uri="{BB962C8B-B14F-4D97-AF65-F5344CB8AC3E}">
        <p14:creationId xmlns:p14="http://schemas.microsoft.com/office/powerpoint/2010/main" val="2261394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タイトル 1"/>
          <p:cNvSpPr>
            <a:spLocks noGrp="1"/>
          </p:cNvSpPr>
          <p:nvPr>
            <p:ph type="title"/>
          </p:nvPr>
        </p:nvSpPr>
        <p:spPr>
          <a:xfrm>
            <a:off x="453614" y="166665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  <p:sp>
        <p:nvSpPr>
          <p:cNvPr id="1131" name="テキスト ボックス 5"/>
          <p:cNvSpPr txBox="1"/>
          <p:nvPr/>
        </p:nvSpPr>
        <p:spPr>
          <a:xfrm>
            <a:off x="651316" y="1078496"/>
            <a:ext cx="7999646" cy="222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1600" dirty="0">
                <a:latin typeface="MS-PGothic"/>
              </a:rPr>
              <a:t>様式</a:t>
            </a:r>
            <a:r>
              <a:rPr lang="en-US" altLang="ja-JP" sz="1600" dirty="0">
                <a:latin typeface="MS-PGothic"/>
              </a:rPr>
              <a:t>4</a:t>
            </a:r>
            <a:r>
              <a:rPr lang="ja-JP" altLang="en-US" sz="1600" dirty="0">
                <a:latin typeface="MS-PGothic"/>
              </a:rPr>
              <a:t>「避難場所」（洪水）</a:t>
            </a:r>
            <a:endParaRPr lang="en-US" altLang="ja-JP" sz="1600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latin typeface="MS-PGothic"/>
              </a:rPr>
              <a:t>・</a:t>
            </a:r>
            <a:r>
              <a:rPr lang="ja-JP" altLang="en-US" sz="1600" dirty="0">
                <a:latin typeface="MS-PGothic"/>
              </a:rPr>
              <a:t>避難場所は、必ず二か所以上設定してください。</a:t>
            </a:r>
            <a:endParaRPr lang="en-US" altLang="ja-JP" sz="1600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>
                <a:latin typeface="MS-PGothic"/>
              </a:rPr>
              <a:t>・一か所以上は、</a:t>
            </a:r>
            <a:r>
              <a:rPr lang="en-US" altLang="ja-JP" sz="1600" dirty="0">
                <a:latin typeface="MS-PGothic"/>
              </a:rPr>
              <a:t>L2</a:t>
            </a:r>
            <a:r>
              <a:rPr lang="ja-JP" altLang="en-US" sz="1600" dirty="0">
                <a:latin typeface="MS-PGothic"/>
              </a:rPr>
              <a:t>（想定最大規模）に対応する避難場所を設定してください。</a:t>
            </a:r>
            <a:endParaRPr lang="en-US" altLang="ja-JP" sz="1600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ja-JP" altLang="en-US" sz="1400" dirty="0">
                <a:latin typeface="MS-PGothic"/>
              </a:rPr>
              <a:t>（岐阜市役所</a:t>
            </a:r>
            <a:r>
              <a:rPr lang="en-US" altLang="ja-JP" sz="1400" dirty="0">
                <a:latin typeface="MS-PGothic"/>
              </a:rPr>
              <a:t>HP</a:t>
            </a:r>
            <a:r>
              <a:rPr lang="ja-JP" altLang="en-US" sz="1400" dirty="0">
                <a:latin typeface="MS-PGothic"/>
              </a:rPr>
              <a:t>：  トップページ </a:t>
            </a:r>
            <a:r>
              <a:rPr lang="en-US" altLang="ja-JP" sz="1400" dirty="0">
                <a:latin typeface="MS-PGothic"/>
              </a:rPr>
              <a:t>&gt; </a:t>
            </a:r>
            <a:r>
              <a:rPr lang="ja-JP" altLang="en-US" sz="1400" dirty="0">
                <a:latin typeface="MS-PGothic"/>
              </a:rPr>
              <a:t>くらし・手続き </a:t>
            </a:r>
            <a:r>
              <a:rPr lang="en-US" altLang="ja-JP" sz="1400" dirty="0">
                <a:latin typeface="MS-PGothic"/>
              </a:rPr>
              <a:t>&gt; </a:t>
            </a:r>
            <a:r>
              <a:rPr lang="ja-JP" altLang="en-US" sz="1400" dirty="0">
                <a:latin typeface="MS-PGothic"/>
              </a:rPr>
              <a:t>防災 </a:t>
            </a:r>
            <a:r>
              <a:rPr lang="en-US" altLang="ja-JP" sz="1400" dirty="0">
                <a:latin typeface="MS-PGothic"/>
              </a:rPr>
              <a:t>&gt; </a:t>
            </a:r>
            <a:r>
              <a:rPr lang="ja-JP" altLang="en-US" sz="1400" dirty="0">
                <a:latin typeface="MS-PGothic"/>
              </a:rPr>
              <a:t>避難場所・避難所 </a:t>
            </a:r>
            <a:r>
              <a:rPr lang="en-US" altLang="ja-JP" sz="1400" dirty="0">
                <a:latin typeface="MS-PGothic"/>
              </a:rPr>
              <a:t>&gt; </a:t>
            </a:r>
            <a:r>
              <a:rPr lang="ja-JP" altLang="en-US" sz="1400" dirty="0">
                <a:latin typeface="MS-PGothic"/>
              </a:rPr>
              <a:t>地区別避難施設一覧　より、地区別避難施設一覧を確認できます。一か所以上は、</a:t>
            </a:r>
            <a:r>
              <a:rPr lang="en-US" altLang="ja-JP" sz="1400" dirty="0">
                <a:latin typeface="MS-PGothic"/>
              </a:rPr>
              <a:t>L2</a:t>
            </a:r>
            <a:r>
              <a:rPr lang="ja-JP" altLang="en-US" sz="1400" dirty="0">
                <a:latin typeface="MS-PGothic"/>
              </a:rPr>
              <a:t>が△か〇の施設を設定してください。）</a:t>
            </a:r>
            <a:endParaRPr lang="en-US" altLang="ja-JP" sz="1400" dirty="0">
              <a:latin typeface="MS-PGothic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>
                <a:latin typeface="+mn-ea"/>
              </a:rPr>
              <a:t>・屋内安全確保を行う場合、避難経路図の添付をしてください。</a:t>
            </a:r>
            <a:endParaRPr lang="en-US" altLang="ja-JP" sz="1600" dirty="0">
              <a:latin typeface="+mn-ea"/>
            </a:endParaRPr>
          </a:p>
        </p:txBody>
      </p:sp>
      <p:pic>
        <p:nvPicPr>
          <p:cNvPr id="1132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316" y="3302438"/>
            <a:ext cx="5222090" cy="2770498"/>
          </a:xfrm>
          <a:prstGeom prst="rect">
            <a:avLst/>
          </a:prstGeom>
        </p:spPr>
      </p:pic>
      <p:sp>
        <p:nvSpPr>
          <p:cNvPr id="1133" name="テキスト ボックス 7"/>
          <p:cNvSpPr txBox="1"/>
          <p:nvPr/>
        </p:nvSpPr>
        <p:spPr>
          <a:xfrm>
            <a:off x="6012160" y="4941168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（参考）</a:t>
            </a:r>
            <a:endParaRPr lang="en-US" altLang="ja-JP" sz="1400" dirty="0"/>
          </a:p>
          <a:p>
            <a:r>
              <a:rPr kumimoji="1" lang="ja-JP" altLang="en-US" sz="1400" dirty="0"/>
              <a:t>常盤地区避難施設一覧</a:t>
            </a:r>
            <a:endParaRPr kumimoji="1" lang="en-US" altLang="ja-JP" sz="1400" dirty="0"/>
          </a:p>
          <a:p>
            <a:r>
              <a:rPr lang="ja-JP" altLang="en-US" sz="1400" dirty="0"/>
              <a:t>常盤小学校、常盤公民館は</a:t>
            </a:r>
            <a:r>
              <a:rPr lang="en-US" altLang="ja-JP" sz="1400" dirty="0"/>
              <a:t>L2</a:t>
            </a:r>
            <a:r>
              <a:rPr lang="ja-JP" altLang="en-US" sz="1400" dirty="0"/>
              <a:t>対応〇冨塚公園は</a:t>
            </a:r>
            <a:r>
              <a:rPr lang="en-US" altLang="ja-JP" sz="1400" dirty="0"/>
              <a:t>L1</a:t>
            </a:r>
            <a:r>
              <a:rPr lang="ja-JP" altLang="en-US" sz="1400" dirty="0"/>
              <a:t>、</a:t>
            </a:r>
            <a:r>
              <a:rPr lang="en-US" altLang="ja-JP" sz="1400" dirty="0"/>
              <a:t>L2</a:t>
            </a:r>
            <a:r>
              <a:rPr lang="ja-JP" altLang="en-US" sz="1400" dirty="0"/>
              <a:t>非対応</a:t>
            </a:r>
            <a:r>
              <a:rPr lang="en-US" altLang="ja-JP" sz="1400" dirty="0"/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3529328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タイトル 1"/>
          <p:cNvSpPr>
            <a:spLocks noGrp="1"/>
          </p:cNvSpPr>
          <p:nvPr>
            <p:ph type="title"/>
          </p:nvPr>
        </p:nvSpPr>
        <p:spPr>
          <a:xfrm>
            <a:off x="453614" y="166665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  <p:grpSp>
        <p:nvGrpSpPr>
          <p:cNvPr id="1140" name="グループ化 2"/>
          <p:cNvGrpSpPr/>
          <p:nvPr/>
        </p:nvGrpSpPr>
        <p:grpSpPr>
          <a:xfrm>
            <a:off x="606680" y="2060848"/>
            <a:ext cx="7923467" cy="3023510"/>
            <a:chOff x="606680" y="2508329"/>
            <a:chExt cx="7923467" cy="3023510"/>
          </a:xfrm>
        </p:grpSpPr>
        <p:sp>
          <p:nvSpPr>
            <p:cNvPr id="1141" name="テキスト ボックス 15"/>
            <p:cNvSpPr txBox="1"/>
            <p:nvPr/>
          </p:nvSpPr>
          <p:spPr>
            <a:xfrm>
              <a:off x="971600" y="2761850"/>
              <a:ext cx="7409152" cy="2769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u="sng" dirty="0">
                  <a:latin typeface="+mn-ea"/>
                </a:rPr>
                <a:t>・避難確保計画に基づく</a:t>
              </a:r>
              <a:r>
                <a:rPr kumimoji="1" lang="ja-JP" altLang="en-US" u="sng" dirty="0">
                  <a:latin typeface="+mn-ea"/>
                </a:rPr>
                <a:t>訓練実施後、</a:t>
              </a:r>
              <a:r>
                <a:rPr lang="ja-JP" altLang="en-US" u="sng" dirty="0">
                  <a:solidFill>
                    <a:srgbClr val="C00000"/>
                  </a:solidFill>
                  <a:latin typeface="+mn-ea"/>
                </a:rPr>
                <a:t>「訓練実施結果報告書」の提出</a:t>
              </a:r>
              <a:r>
                <a:rPr lang="ja-JP" altLang="en-US" u="sng" dirty="0">
                  <a:latin typeface="+mn-ea"/>
                </a:rPr>
                <a:t>が必要です。</a:t>
              </a:r>
              <a:endParaRPr lang="en-US" altLang="ja-JP" u="sng" dirty="0">
                <a:latin typeface="+mn-ea"/>
              </a:endParaRPr>
            </a:p>
            <a:p>
              <a:endParaRPr lang="en-US" altLang="ja-JP" dirty="0">
                <a:latin typeface="+mn-ea"/>
              </a:endParaRPr>
            </a:p>
            <a:p>
              <a:r>
                <a:rPr kumimoji="1" lang="en-US" altLang="ja-JP" dirty="0">
                  <a:latin typeface="+mn-ea"/>
                </a:rPr>
                <a:t>〈</a:t>
              </a:r>
              <a:r>
                <a:rPr kumimoji="1" lang="ja-JP" altLang="en-US" dirty="0">
                  <a:latin typeface="+mn-ea"/>
                </a:rPr>
                <a:t>オンラインでの提出の場合</a:t>
              </a:r>
              <a:r>
                <a:rPr kumimoji="1" lang="en-US" altLang="ja-JP" dirty="0">
                  <a:latin typeface="+mn-ea"/>
                </a:rPr>
                <a:t>〉</a:t>
              </a:r>
              <a:endParaRPr lang="en-US" altLang="ja-JP" dirty="0">
                <a:latin typeface="+mn-ea"/>
              </a:endParaRPr>
            </a:p>
            <a:p>
              <a:r>
                <a:rPr lang="en-US" altLang="ja-JP" dirty="0">
                  <a:latin typeface="+mn-ea"/>
                  <a:hlinkClick r:id="rId3"/>
                </a:rPr>
                <a:t>https://logoform.jp/form/BcLm/458092</a:t>
              </a:r>
              <a:endParaRPr lang="en-US" altLang="ja-JP" dirty="0">
                <a:latin typeface="+mn-ea"/>
              </a:endParaRPr>
            </a:p>
            <a:p>
              <a:r>
                <a:rPr lang="ja-JP" altLang="en-US" sz="1600" dirty="0">
                  <a:latin typeface="+mn-ea"/>
                </a:rPr>
                <a:t>上</a:t>
              </a:r>
              <a:r>
                <a:rPr kumimoji="1" lang="ja-JP" altLang="en-US" sz="1600" dirty="0">
                  <a:latin typeface="+mn-ea"/>
                </a:rPr>
                <a:t>記</a:t>
              </a:r>
              <a:r>
                <a:rPr kumimoji="1" lang="en-US" altLang="ja-JP" sz="1600" dirty="0">
                  <a:latin typeface="+mn-ea"/>
                </a:rPr>
                <a:t>Logo</a:t>
              </a:r>
              <a:r>
                <a:rPr kumimoji="1" lang="ja-JP" altLang="en-US" sz="1600" dirty="0">
                  <a:latin typeface="+mn-ea"/>
                </a:rPr>
                <a:t>フォームより</a:t>
              </a:r>
              <a:r>
                <a:rPr lang="ja-JP" altLang="en-US" sz="1600" i="0" dirty="0">
                  <a:solidFill>
                    <a:srgbClr val="222222"/>
                  </a:solidFill>
                  <a:effectLst/>
                  <a:latin typeface="+mn-ea"/>
                </a:rPr>
                <a:t>報告・提出</a:t>
              </a:r>
              <a:endParaRPr kumimoji="1" lang="en-US" altLang="ja-JP" sz="1600" dirty="0">
                <a:latin typeface="+mn-ea"/>
              </a:endParaRPr>
            </a:p>
            <a:p>
              <a:endParaRPr lang="en-US" altLang="ja-JP" dirty="0">
                <a:latin typeface="+mn-ea"/>
              </a:endParaRPr>
            </a:p>
            <a:p>
              <a:pPr algn="l"/>
              <a:r>
                <a:rPr lang="en-US" altLang="ja-JP" dirty="0">
                  <a:latin typeface="+mn-ea"/>
                </a:rPr>
                <a:t>〈</a:t>
              </a:r>
              <a:r>
                <a:rPr lang="ja-JP" altLang="en-US" dirty="0">
                  <a:latin typeface="+mn-ea"/>
                </a:rPr>
                <a:t>書面での提出の場合</a:t>
              </a:r>
              <a:r>
                <a:rPr lang="en-US" altLang="ja-JP" dirty="0">
                  <a:latin typeface="+mn-ea"/>
                </a:rPr>
                <a:t>〉</a:t>
              </a:r>
            </a:p>
            <a:p>
              <a:pPr algn="l"/>
              <a:r>
                <a:rPr lang="ja-JP" altLang="en-US" sz="1600" dirty="0">
                  <a:latin typeface="+mn-ea"/>
                </a:rPr>
                <a:t>訓練実施結果報告書を記入し、岐阜市危機管理部危機管理課に提出</a:t>
              </a:r>
              <a:endParaRPr lang="ja-JP" altLang="en-US" sz="1600" b="1" i="0" dirty="0">
                <a:solidFill>
                  <a:srgbClr val="FFFFFF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l"/>
              <a:endParaRPr lang="en-US" altLang="ja-JP" sz="1600" b="0" i="0" u="none" strike="noStrike" baseline="0" dirty="0">
                <a:latin typeface="MS-PGothic"/>
              </a:endParaRPr>
            </a:p>
          </p:txBody>
        </p:sp>
        <p:sp>
          <p:nvSpPr>
            <p:cNvPr id="1142" name="四角形: 角を丸くする 16"/>
            <p:cNvSpPr/>
            <p:nvPr/>
          </p:nvSpPr>
          <p:spPr>
            <a:xfrm>
              <a:off x="606680" y="2508329"/>
              <a:ext cx="7923467" cy="3023510"/>
            </a:xfrm>
            <a:prstGeom prst="roundRect">
              <a:avLst>
                <a:gd name="adj" fmla="val 5265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4124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F26A60-609F-4002-548A-1D3AAF1E038C}"/>
              </a:ext>
            </a:extLst>
          </p:cNvPr>
          <p:cNvSpPr txBox="1"/>
          <p:nvPr/>
        </p:nvSpPr>
        <p:spPr>
          <a:xfrm>
            <a:off x="703724" y="885885"/>
            <a:ext cx="8440276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10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次の基準を満たしていない場合に、減算を適用します。</a:t>
            </a:r>
            <a:endParaRPr lang="en-US" altLang="ja-JP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90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Ｐゴシック"/>
              </a:rPr>
              <a:t>　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①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身体拘束等を行う場合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には、その態様及び時間、その際の利用者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　　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の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心身の状況並びに緊急やむを得ない理由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その他必要な事項を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　　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記録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しなければならない。</a:t>
            </a:r>
          </a:p>
          <a:p>
            <a:pPr algn="l"/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　②身体拘束等の適正化を図るため、次に掲げる措置を講じなけれ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　　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ばならない。</a:t>
            </a:r>
          </a:p>
          <a:p>
            <a:pPr algn="l"/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　　（１）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身体拘束等の適正化のための対策を検討する委員会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（テレビ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　　　　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電話装置等の使用も可能）を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定期的（年</a:t>
            </a:r>
            <a:r>
              <a:rPr lang="en-US" altLang="ja-JP" sz="2000" b="1" i="0" u="sng" strike="noStrike" baseline="0" dirty="0">
                <a:solidFill>
                  <a:srgbClr val="000000"/>
                </a:solidFill>
                <a:latin typeface="游ゴシックRegular"/>
              </a:rPr>
              <a:t>1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回以上）に開催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する</a:t>
            </a:r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。</a:t>
            </a:r>
            <a:endParaRPr lang="ja-JP" altLang="en-US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dirty="0">
                <a:solidFill>
                  <a:srgbClr val="000000"/>
                </a:solidFill>
                <a:latin typeface="ＭＳＰゴシック"/>
              </a:rPr>
              <a:t>　　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（２）身体拘束等の適正化のための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指針を整備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する。</a:t>
            </a:r>
          </a:p>
          <a:p>
            <a:pPr algn="l"/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　　（３）従業者に対し、身体拘束等の適正化のための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研修を定期的</a:t>
            </a:r>
            <a:endParaRPr lang="en-US" altLang="ja-JP" sz="2000" b="1" i="0" u="sng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ja-JP" altLang="en-US" sz="2000" b="1" dirty="0">
                <a:solidFill>
                  <a:srgbClr val="000000"/>
                </a:solidFill>
                <a:latin typeface="ＭＳＰゴシック"/>
              </a:rPr>
              <a:t>　　　　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（年</a:t>
            </a:r>
            <a:r>
              <a:rPr lang="en-US" altLang="ja-JP" sz="2000" b="1" i="0" u="sng" strike="noStrike" baseline="0" dirty="0">
                <a:solidFill>
                  <a:srgbClr val="000000"/>
                </a:solidFill>
                <a:latin typeface="游ゴシックRegular"/>
              </a:rPr>
              <a:t>1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Ｐゴシック"/>
              </a:rPr>
              <a:t>回以上）に実施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Ｐゴシック"/>
              </a:rPr>
              <a:t>する。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endParaRPr lang="ja-JP" altLang="en-US" sz="900" b="0" i="0" u="none" strike="noStrike" baseline="0" dirty="0">
              <a:solidFill>
                <a:srgbClr val="000000"/>
              </a:solidFill>
              <a:latin typeface="ＭＳＰゴシック"/>
            </a:endParaRPr>
          </a:p>
          <a:p>
            <a:pPr algn="l"/>
            <a:r>
              <a:rPr lang="en-US" altLang="ja-JP" sz="2000" b="1" i="0" u="none" strike="noStrike" baseline="0" dirty="0">
                <a:solidFill>
                  <a:srgbClr val="000000"/>
                </a:solidFill>
                <a:latin typeface="ＭＳＰゴシック"/>
              </a:rPr>
              <a:t>【</a:t>
            </a:r>
            <a:r>
              <a:rPr lang="ja-JP" altLang="en-US" sz="2000" b="1" i="0" u="none" strike="noStrike" baseline="0" dirty="0">
                <a:solidFill>
                  <a:srgbClr val="000000"/>
                </a:solidFill>
                <a:latin typeface="ＭＳＰゴシック"/>
              </a:rPr>
              <a:t>減算の取扱い</a:t>
            </a:r>
            <a:r>
              <a:rPr lang="en-US" altLang="ja-JP" sz="2000" b="1" i="0" u="none" strike="noStrike" baseline="0" dirty="0">
                <a:solidFill>
                  <a:srgbClr val="000000"/>
                </a:solidFill>
                <a:latin typeface="ＭＳＰゴシック"/>
              </a:rPr>
              <a:t>】</a:t>
            </a:r>
          </a:p>
          <a:p>
            <a:pPr algn="l"/>
            <a:r>
              <a:rPr lang="ja-JP" altLang="en-US" b="1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（</a:t>
            </a:r>
            <a:r>
              <a:rPr lang="ja-JP" altLang="en-US" b="1" i="0" u="none" strike="noStrike" baseline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施設</a:t>
            </a:r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・居住系）</a:t>
            </a:r>
            <a:r>
              <a:rPr lang="ja-JP" altLang="en-US" b="1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　　</a:t>
            </a:r>
            <a:r>
              <a:rPr lang="en-US" altLang="ja-JP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…</a:t>
            </a:r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基準を満たしていない場合、所定単位数の</a:t>
            </a:r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latin typeface="+mn-ea"/>
              </a:rPr>
              <a:t>１０％減算</a:t>
            </a:r>
          </a:p>
          <a:p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（訪問・通所系）　　</a:t>
            </a:r>
            <a:r>
              <a:rPr lang="en-US" altLang="ja-JP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…</a:t>
            </a:r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基準を満たしていない場合、所定単位数の</a:t>
            </a:r>
            <a:r>
              <a:rPr lang="ja-JP" altLang="en-US" b="1" i="0" u="none" strike="noStrike" baseline="0" dirty="0">
                <a:ln>
                  <a:solidFill>
                    <a:schemeClr val="bg1"/>
                  </a:solidFill>
                </a:ln>
                <a:latin typeface="+mn-ea"/>
              </a:rPr>
              <a:t>１％減算</a:t>
            </a:r>
            <a:endParaRPr lang="en-US" altLang="ja-JP" b="1" i="0" u="none" strike="noStrike" baseline="0" dirty="0">
              <a:ln>
                <a:solidFill>
                  <a:schemeClr val="bg1"/>
                </a:solidFill>
              </a:ln>
              <a:latin typeface="+mn-ea"/>
            </a:endParaRPr>
          </a:p>
          <a:p>
            <a:r>
              <a:rPr lang="ja-JP" altLang="en-US" b="1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（障害児通所支援）</a:t>
            </a:r>
            <a:r>
              <a:rPr lang="en-US" altLang="ja-JP" b="1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…</a:t>
            </a:r>
            <a:r>
              <a:rPr lang="ja-JP" altLang="en-US" b="1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+mn-ea"/>
              </a:rPr>
              <a:t>基準を満たしていない場合、所定単位数の</a:t>
            </a:r>
            <a:r>
              <a:rPr lang="ja-JP" altLang="en-US" b="1" dirty="0">
                <a:ln>
                  <a:solidFill>
                    <a:schemeClr val="bg1"/>
                  </a:solidFill>
                </a:ln>
                <a:latin typeface="+mn-ea"/>
              </a:rPr>
              <a:t>１％減算</a:t>
            </a:r>
          </a:p>
          <a:p>
            <a:pPr algn="l"/>
            <a:endParaRPr lang="ja-JP" altLang="en-US" b="1" i="0" dirty="0">
              <a:ln>
                <a:solidFill>
                  <a:schemeClr val="bg1"/>
                </a:solidFill>
              </a:ln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</a:p>
          <a:p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0ED40A1-5D65-9BAA-FE8F-44355A06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724" y="260648"/>
            <a:ext cx="7736552" cy="1323439"/>
          </a:xfrm>
        </p:spPr>
        <p:txBody>
          <a:bodyPr wrap="square">
            <a:spAutoFit/>
          </a:bodyPr>
          <a:lstStyle/>
          <a:p>
            <a:r>
              <a:rPr lang="zh-TW" altLang="en-US" sz="4000" i="0" u="none" strike="noStrike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身体拘束廃止未実施減算</a:t>
            </a:r>
            <a:b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lang="ja-JP" altLang="ja-JP" sz="40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8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E3CDF9-3672-BA44-58C6-9013539531F4}"/>
              </a:ext>
            </a:extLst>
          </p:cNvPr>
          <p:cNvSpPr txBox="1"/>
          <p:nvPr/>
        </p:nvSpPr>
        <p:spPr>
          <a:xfrm>
            <a:off x="683568" y="975494"/>
            <a:ext cx="796520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障害者総合支援法第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76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条の３の規定に基づく情報公表に係る報告がされていない場合、所定単位数を減算します。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1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(1)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所定単位数の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90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を算定</a:t>
            </a:r>
            <a:endParaRPr lang="ja-JP" altLang="en-US" sz="2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（対象サービス：療養介護、施設入所支援（施設入所支援のほか、障害者支援施設が行う各サービスを含む）、共同生活援助、宿泊型自立訓練）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1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2000" b="0" i="0" u="none" strike="noStrike" baseline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所定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単位数の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95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を算定</a:t>
            </a:r>
            <a:endParaRPr lang="ja-JP" altLang="en-US" sz="2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対象サービス：居宅介護、重度訪問介護、同行援護、行動援護、短期入所、生活介護、自立生活援助、自立訓練（宿泊型自立訓練を除く。）、就労移行支援、就労継続支援、就労定着支援、計画相談支援、地域移行支援、地域定着支援、障害児相談支援</a:t>
            </a:r>
            <a:endParaRPr lang="en-US" altLang="ja-JP" sz="2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/>
              <a:t>事業所情報の公表は、独立行政法人福祉医療機構が運営する「</a:t>
            </a:r>
            <a:r>
              <a:rPr lang="en-US" altLang="ja-JP" dirty="0"/>
              <a:t>WAM NET</a:t>
            </a:r>
            <a:r>
              <a:rPr lang="ja-JP" altLang="en-US" dirty="0"/>
              <a:t>」で行われています。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1124F95-A1A2-4571-3E80-AD5CD3369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6864" cy="1938992"/>
          </a:xfrm>
        </p:spPr>
        <p:txBody>
          <a:bodyPr wrap="square">
            <a:spAutoFit/>
          </a:bodyPr>
          <a:lstStyle/>
          <a:p>
            <a:r>
              <a:rPr lang="ja-JP" altLang="en-US" sz="4000" i="0" u="none" strike="noStrike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情報公表未報告減算</a:t>
            </a:r>
            <a:br>
              <a:rPr lang="ja-JP" altLang="en-US" sz="4000" i="0" u="none" strike="noStrike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lang="ja-JP" altLang="ja-JP" sz="40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57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E3CDF9-3672-BA44-58C6-9013539531F4}"/>
              </a:ext>
            </a:extLst>
          </p:cNvPr>
          <p:cNvSpPr txBox="1"/>
          <p:nvPr/>
        </p:nvSpPr>
        <p:spPr>
          <a:xfrm>
            <a:off x="683568" y="1700808"/>
            <a:ext cx="796520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児童福祉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法第</a:t>
            </a: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33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条の</a:t>
            </a:r>
            <a:r>
              <a:rPr lang="en-US" altLang="ja-JP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18</a:t>
            </a:r>
            <a:r>
              <a:rPr lang="ja-JP" altLang="en-US" sz="24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の規定に基づく情報公表に係る報告がされていない場合、所定単位数を減算します。</a:t>
            </a:r>
            <a:endParaRPr lang="en-US" altLang="ja-JP" sz="24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1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対象サービス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児童発達支援・放課後等デイサービス・居宅訪問型児童発達支援・保育所等訪問支援・障害児相談支援・共生型障害児通所支援</a:t>
            </a:r>
            <a:endParaRPr lang="en-US" altLang="ja-JP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算定される単位数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・所定単位数の</a:t>
            </a:r>
            <a:r>
              <a:rPr lang="en-US" altLang="ja-JP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99</a:t>
            </a:r>
            <a:endParaRPr lang="ja-JP" altLang="en-US" sz="2000" b="0" i="0" u="none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/>
              <a:t>事業所情報の公表は、独立行政法人福祉医療機構が運営する「</a:t>
            </a:r>
            <a:r>
              <a:rPr lang="en-US" altLang="ja-JP" dirty="0"/>
              <a:t>WAM NET</a:t>
            </a:r>
            <a:r>
              <a:rPr lang="ja-JP" altLang="en-US" dirty="0"/>
              <a:t>」で行われています。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1124F95-A1A2-4571-3E80-AD5CD3369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404664"/>
            <a:ext cx="8064896" cy="1938992"/>
          </a:xfrm>
        </p:spPr>
        <p:txBody>
          <a:bodyPr wrap="square">
            <a:spAutoFit/>
          </a:bodyPr>
          <a:lstStyle/>
          <a:p>
            <a:pPr algn="l"/>
            <a:r>
              <a:rPr lang="ja-JP" altLang="en-US" sz="4000" i="0" u="none" strike="noStrike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情報公表未報告減算</a:t>
            </a:r>
            <a:br>
              <a:rPr lang="ja-JP" altLang="en-US" sz="4000" i="0" u="none" strike="noStrike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lang="ja-JP" altLang="ja-JP" sz="40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8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E3F0F-73DA-BF96-3EB6-8F43C4584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80728"/>
            <a:ext cx="8316924" cy="3492388"/>
          </a:xfrm>
        </p:spPr>
        <p:txBody>
          <a:bodyPr>
            <a:normAutofit fontScale="90000"/>
          </a:bodyPr>
          <a:lstStyle/>
          <a:p>
            <a:pPr algn="l"/>
            <a:br>
              <a:rPr kumimoji="1" lang="en-US" altLang="ja-JP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下記</a:t>
            </a: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の基準に適応していない場合、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所定単位数を減算します</a:t>
            </a: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br>
              <a:rPr kumimoji="1" lang="en-US" altLang="ja-JP" sz="2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感染症や非常災害の発生時において、利用者に対する　</a:t>
            </a:r>
            <a:br>
              <a:rPr lang="en-US" altLang="ja-JP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サービスの提供を継続的に実施するための、及び非常時</a:t>
            </a:r>
            <a:br>
              <a:rPr lang="en-US" altLang="ja-JP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の体制で早期の業務再開を図るための計画（業務継続計</a:t>
            </a:r>
            <a:br>
              <a:rPr lang="en-US" altLang="ja-JP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画）を策定すること。</a:t>
            </a:r>
            <a:b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②当該業務継続計画に従い必要な措置を講ずること。</a:t>
            </a:r>
            <a:br>
              <a:rPr lang="en-US" altLang="ja-JP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en-US" altLang="ja-JP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ja-JP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br>
              <a:rPr lang="ja-JP" altLang="en-US" sz="28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zh-TW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br>
              <a:rPr lang="zh-TW" altLang="en-US" sz="2700" b="0" i="0" u="none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kumimoji="1" lang="ja-JP" altLang="en-US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781699-3912-3C25-990F-9DB1AC796C24}"/>
              </a:ext>
            </a:extLst>
          </p:cNvPr>
          <p:cNvSpPr txBox="1"/>
          <p:nvPr/>
        </p:nvSpPr>
        <p:spPr>
          <a:xfrm>
            <a:off x="467544" y="3982995"/>
            <a:ext cx="86409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lang="en-US" altLang="ja-JP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en-US" altLang="ja-JP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lang="ja-JP" altLang="en-US" sz="2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から、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「感染症の予防及びまん延防止のための指針の整備」及び「非常災害に関する具体的計画」が策定されているのみで、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感染症と非常災害の業務継続計画が未策定の場合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、減算が適用されます。</a:t>
            </a:r>
            <a:endParaRPr lang="en-US" altLang="ja-JP" sz="2000" b="0" i="0" strike="noStrike" baseline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b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居宅介護、重度訪問介護、同行援護、行動援護、</a:t>
            </a:r>
            <a:r>
              <a:rPr lang="zh-TW" altLang="en-US" sz="2000" b="1" i="0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就労定着支援、計画相談支援、障害児相談支援、地域移行支援、地域定着</a:t>
            </a:r>
            <a:r>
              <a:rPr lang="ja-JP" altLang="en-US" sz="2000" b="1" i="0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支援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については、</a:t>
            </a:r>
            <a:r>
              <a:rPr lang="ja-JP" altLang="en-US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lang="en-US" altLang="ja-JP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en-US" altLang="ja-JP" sz="2000" b="1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000" b="1" u="sng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日から</a:t>
            </a:r>
            <a:r>
              <a:rPr lang="ja-JP" altLang="en-US" sz="2000" b="0" i="0" strike="noStrike" baseline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業務継続計画未策定減算の適用対象となりました。</a:t>
            </a:r>
            <a:endParaRPr kumimoji="1" lang="ja-JP" altLang="en-US" sz="20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42CAA7C1-9457-BBFA-68A1-BF37AA260157}"/>
              </a:ext>
            </a:extLst>
          </p:cNvPr>
          <p:cNvSpPr txBox="1">
            <a:spLocks/>
          </p:cNvSpPr>
          <p:nvPr/>
        </p:nvSpPr>
        <p:spPr>
          <a:xfrm>
            <a:off x="467544" y="424408"/>
            <a:ext cx="8640960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kern="100" dirty="0"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業務継続計画未策定減算</a:t>
            </a:r>
            <a:endParaRPr lang="ja-JP" altLang="ja-JP" sz="4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09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547B74-F69D-BC3A-972D-AFBFF50E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8960"/>
            <a:ext cx="8229600" cy="1899276"/>
          </a:xfrm>
        </p:spPr>
        <p:txBody>
          <a:bodyPr>
            <a:normAutofit fontScale="90000"/>
          </a:bodyPr>
          <a:lstStyle/>
          <a:p>
            <a:pPr algn="l"/>
            <a: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【</a:t>
            </a:r>
            <a:r>
              <a:rPr lang="ja-JP" altLang="en-US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算定される</a:t>
            </a:r>
            <a:r>
              <a:rPr kumimoji="1" lang="zh-TW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単位</a:t>
            </a:r>
            <a: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】</a:t>
            </a:r>
            <a:br>
              <a:rPr kumimoji="1" lang="zh-TW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・所定単位数の</a:t>
            </a:r>
            <a:r>
              <a:rPr lang="en-US" altLang="ja-JP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97</a:t>
            </a:r>
            <a:b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（対象サービス：療養介護、施設入所支援（施設入所支援のほか、障害者支援施設が行う各サービスを含む）、共同生活援助、宿泊型自立訓練）</a:t>
            </a:r>
            <a:b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b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・所定単位数の</a:t>
            </a:r>
            <a:r>
              <a:rPr lang="en-US" altLang="ja-JP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lang="ja-JP" altLang="en-US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分の</a:t>
            </a:r>
            <a:r>
              <a:rPr lang="en-US" altLang="ja-JP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99</a:t>
            </a:r>
            <a:b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（対象サービス：居宅介護、重度訪問介護、同行援護、行動援護、短期入所、生活介護、自立</a:t>
            </a:r>
            <a:b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訓練（宿泊型自立訓練を除く。）、就労移行支援、就労継続支援、就労定着支援、計画相談支援、地域移行支援、地域定着支援、障害児相談支援、児童発達支援、放課後等デイサービス、居宅訪問型児童発達支援、保育所等訪問支援（障害者支援施設が行う各サービスを除く）</a:t>
            </a:r>
            <a:b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br>
              <a:rPr kumimoji="1" lang="en-US" altLang="ja-JP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</a:br>
            <a:r>
              <a:rPr lang="ja-JP" altLang="en-US" sz="25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CE0CD1C-E100-E29C-F8CF-D08A553CEF36}"/>
              </a:ext>
            </a:extLst>
          </p:cNvPr>
          <p:cNvSpPr txBox="1">
            <a:spLocks/>
          </p:cNvSpPr>
          <p:nvPr/>
        </p:nvSpPr>
        <p:spPr>
          <a:xfrm>
            <a:off x="457200" y="424408"/>
            <a:ext cx="8229600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kern="100" dirty="0"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業務継続計画未策定減算</a:t>
            </a:r>
            <a:endParaRPr lang="ja-JP" altLang="ja-JP" sz="40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854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テキスト ボックス 3"/>
          <p:cNvSpPr txBox="1"/>
          <p:nvPr/>
        </p:nvSpPr>
        <p:spPr>
          <a:xfrm>
            <a:off x="827584" y="1556792"/>
            <a:ext cx="748883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2400" b="1" dirty="0"/>
              <a:t>避難確保計画とは</a:t>
            </a:r>
            <a:endParaRPr lang="en-US" altLang="ja-JP" sz="2400" b="1" dirty="0"/>
          </a:p>
          <a:p>
            <a:pPr>
              <a:lnSpc>
                <a:spcPct val="200000"/>
              </a:lnSpc>
            </a:pPr>
            <a:r>
              <a:rPr lang="ja-JP" altLang="en-US" sz="2000" dirty="0"/>
              <a:t>・浸水や土砂災害が想定される地域に位置する事業所において、 洪水時、土砂災害時に、円滑かつ迅速な避難の確保を図るための計画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・「水防法」及び「土砂災害防止法」改正に伴い、</a:t>
            </a:r>
            <a:r>
              <a:rPr lang="ja-JP" altLang="en-US" sz="2000" dirty="0">
                <a:solidFill>
                  <a:srgbClr val="FF0000"/>
                </a:solidFill>
              </a:rPr>
              <a:t>避難確保計画の作成</a:t>
            </a:r>
            <a:r>
              <a:rPr lang="ja-JP" altLang="en-US" sz="2000" dirty="0"/>
              <a:t>および作成した</a:t>
            </a:r>
            <a:r>
              <a:rPr lang="ja-JP" altLang="en-US" sz="2000" dirty="0">
                <a:solidFill>
                  <a:srgbClr val="FF0000"/>
                </a:solidFill>
              </a:rPr>
              <a:t>計画の市への提出</a:t>
            </a:r>
            <a:r>
              <a:rPr lang="ja-JP" altLang="en-US" sz="2000" dirty="0"/>
              <a:t>、 計画に基づく</a:t>
            </a:r>
            <a:r>
              <a:rPr lang="ja-JP" altLang="en-US" sz="2000" dirty="0">
                <a:solidFill>
                  <a:srgbClr val="FF0000"/>
                </a:solidFill>
              </a:rPr>
              <a:t>訓練の実施</a:t>
            </a:r>
            <a:r>
              <a:rPr lang="ja-JP" altLang="en-US" sz="2000" dirty="0"/>
              <a:t>が</a:t>
            </a:r>
            <a:r>
              <a:rPr lang="ja-JP" altLang="en-US" sz="2000" dirty="0">
                <a:solidFill>
                  <a:srgbClr val="FF0000"/>
                </a:solidFill>
              </a:rPr>
              <a:t>義務化</a:t>
            </a:r>
            <a:r>
              <a:rPr lang="ja-JP" altLang="en-US" sz="2000" dirty="0"/>
              <a:t>。</a:t>
            </a:r>
            <a:endParaRPr lang="en-US" altLang="ja-JP" sz="2000" dirty="0"/>
          </a:p>
          <a:p>
            <a:endParaRPr lang="en-US" altLang="ja-JP" sz="2000" dirty="0"/>
          </a:p>
        </p:txBody>
      </p:sp>
      <p:sp>
        <p:nvSpPr>
          <p:cNvPr id="1079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</p:spTree>
    <p:extLst>
      <p:ext uri="{BB962C8B-B14F-4D97-AF65-F5344CB8AC3E}">
        <p14:creationId xmlns:p14="http://schemas.microsoft.com/office/powerpoint/2010/main" val="571131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タイトル 1"/>
          <p:cNvSpPr>
            <a:spLocks noGrp="1"/>
          </p:cNvSpPr>
          <p:nvPr>
            <p:ph type="title"/>
          </p:nvPr>
        </p:nvSpPr>
        <p:spPr>
          <a:xfrm>
            <a:off x="453614" y="166665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  <p:grpSp>
        <p:nvGrpSpPr>
          <p:cNvPr id="1086" name="グループ化 29"/>
          <p:cNvGrpSpPr/>
          <p:nvPr/>
        </p:nvGrpSpPr>
        <p:grpSpPr>
          <a:xfrm>
            <a:off x="1331640" y="1916832"/>
            <a:ext cx="6955163" cy="2843061"/>
            <a:chOff x="1331640" y="1766987"/>
            <a:chExt cx="6955163" cy="2843061"/>
          </a:xfrm>
        </p:grpSpPr>
        <p:sp>
          <p:nvSpPr>
            <p:cNvPr id="1087" name="テキスト ボックス 9"/>
            <p:cNvSpPr txBox="1"/>
            <p:nvPr/>
          </p:nvSpPr>
          <p:spPr>
            <a:xfrm>
              <a:off x="1331640" y="1766987"/>
              <a:ext cx="60486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/>
                <a:t>・要配慮者利用施設一覧</a:t>
              </a:r>
              <a:r>
                <a:rPr lang="ja-JP" altLang="en-US" sz="2000" dirty="0"/>
                <a:t>にて、作成する計画を確認</a:t>
              </a:r>
              <a:endParaRPr kumimoji="1" lang="en-US" altLang="ja-JP" sz="2000" dirty="0"/>
            </a:p>
          </p:txBody>
        </p:sp>
        <p:grpSp>
          <p:nvGrpSpPr>
            <p:cNvPr id="1088" name="グループ化 28"/>
            <p:cNvGrpSpPr/>
            <p:nvPr/>
          </p:nvGrpSpPr>
          <p:grpSpPr>
            <a:xfrm>
              <a:off x="1331640" y="2372997"/>
              <a:ext cx="6955163" cy="2237051"/>
              <a:chOff x="1119671" y="2519030"/>
              <a:chExt cx="6955163" cy="2237051"/>
            </a:xfrm>
          </p:grpSpPr>
          <p:grpSp>
            <p:nvGrpSpPr>
              <p:cNvPr id="1089" name="グループ化 5"/>
              <p:cNvGrpSpPr/>
              <p:nvPr/>
            </p:nvGrpSpPr>
            <p:grpSpPr>
              <a:xfrm>
                <a:off x="1119671" y="2582613"/>
                <a:ext cx="3474842" cy="2048423"/>
                <a:chOff x="1013181" y="2382543"/>
                <a:chExt cx="3474842" cy="2048423"/>
              </a:xfrm>
            </p:grpSpPr>
            <p:sp>
              <p:nvSpPr>
                <p:cNvPr id="1090" name="テキスト ボックス 10"/>
                <p:cNvSpPr txBox="1"/>
                <p:nvPr/>
              </p:nvSpPr>
              <p:spPr>
                <a:xfrm>
                  <a:off x="1013181" y="2382543"/>
                  <a:ext cx="216003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対象河川</a:t>
                  </a:r>
                  <a:r>
                    <a:rPr lang="ja-JP" altLang="en-US" sz="1600" dirty="0"/>
                    <a:t>に</a:t>
                  </a:r>
                  <a:r>
                    <a:rPr kumimoji="1" lang="ja-JP" altLang="en-US" sz="1600" dirty="0"/>
                    <a:t>〇</a:t>
                  </a:r>
                  <a:endParaRPr kumimoji="1" lang="en-US" altLang="ja-JP" sz="1600" dirty="0"/>
                </a:p>
              </p:txBody>
            </p:sp>
            <p:sp>
              <p:nvSpPr>
                <p:cNvPr id="1091" name="テキスト ボックス 12"/>
                <p:cNvSpPr txBox="1"/>
                <p:nvPr/>
              </p:nvSpPr>
              <p:spPr>
                <a:xfrm>
                  <a:off x="1013181" y="2909741"/>
                  <a:ext cx="20872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土砂災害に〇</a:t>
                  </a:r>
                  <a:endParaRPr lang="en-US" altLang="ja-JP" sz="1600" dirty="0"/>
                </a:p>
              </p:txBody>
            </p:sp>
            <p:sp>
              <p:nvSpPr>
                <p:cNvPr id="1092" name="テキスト ボックス 17"/>
                <p:cNvSpPr txBox="1"/>
                <p:nvPr/>
              </p:nvSpPr>
              <p:spPr>
                <a:xfrm>
                  <a:off x="1013181" y="4092412"/>
                  <a:ext cx="347484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対象河川・土砂災害どちらも〇がない</a:t>
                  </a:r>
                  <a:endParaRPr kumimoji="1" lang="en-US" altLang="ja-JP" sz="1600" dirty="0"/>
                </a:p>
              </p:txBody>
            </p:sp>
            <p:sp>
              <p:nvSpPr>
                <p:cNvPr id="1093" name="テキスト ボックス 2"/>
                <p:cNvSpPr txBox="1"/>
                <p:nvPr/>
              </p:nvSpPr>
              <p:spPr>
                <a:xfrm>
                  <a:off x="1013181" y="3528325"/>
                  <a:ext cx="316815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対象河川・土砂災害どちらも〇</a:t>
                  </a:r>
                </a:p>
              </p:txBody>
            </p:sp>
          </p:grpSp>
          <p:grpSp>
            <p:nvGrpSpPr>
              <p:cNvPr id="1094" name="グループ化 6"/>
              <p:cNvGrpSpPr/>
              <p:nvPr/>
            </p:nvGrpSpPr>
            <p:grpSpPr>
              <a:xfrm>
                <a:off x="5123520" y="2519030"/>
                <a:ext cx="2951314" cy="2237051"/>
                <a:chOff x="5123520" y="2519030"/>
                <a:chExt cx="2951314" cy="2237051"/>
              </a:xfrm>
            </p:grpSpPr>
            <p:sp>
              <p:nvSpPr>
                <p:cNvPr id="1095" name="テキスト ボックス 11"/>
                <p:cNvSpPr txBox="1"/>
                <p:nvPr/>
              </p:nvSpPr>
              <p:spPr>
                <a:xfrm>
                  <a:off x="5125548" y="2519030"/>
                  <a:ext cx="244624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洪水の計画作成</a:t>
                  </a:r>
                  <a:endParaRPr kumimoji="1" lang="en-US" altLang="ja-JP" sz="1600" dirty="0"/>
                </a:p>
              </p:txBody>
            </p:sp>
            <p:sp>
              <p:nvSpPr>
                <p:cNvPr id="1096" name="テキスト ボックス 13"/>
                <p:cNvSpPr txBox="1"/>
                <p:nvPr/>
              </p:nvSpPr>
              <p:spPr>
                <a:xfrm>
                  <a:off x="5123520" y="3090446"/>
                  <a:ext cx="275476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土砂災害の計画作成</a:t>
                  </a:r>
                  <a:endParaRPr kumimoji="1" lang="en-US" altLang="ja-JP" sz="1600" dirty="0"/>
                </a:p>
              </p:txBody>
            </p:sp>
            <p:sp>
              <p:nvSpPr>
                <p:cNvPr id="1097" name="テキスト ボックス 3"/>
                <p:cNvSpPr txBox="1"/>
                <p:nvPr/>
              </p:nvSpPr>
              <p:spPr>
                <a:xfrm>
                  <a:off x="5123520" y="4171306"/>
                  <a:ext cx="295131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洪水・土砂災害両方の計画</a:t>
                  </a:r>
                  <a:endParaRPr kumimoji="1" lang="en-US" altLang="ja-JP" sz="1600" dirty="0"/>
                </a:p>
                <a:p>
                  <a:r>
                    <a:rPr kumimoji="1" lang="ja-JP" altLang="en-US" sz="1600" dirty="0"/>
                    <a:t>作成義務なし</a:t>
                  </a:r>
                  <a:endParaRPr kumimoji="1" lang="en-US" altLang="ja-JP" sz="1600" dirty="0"/>
                </a:p>
              </p:txBody>
            </p:sp>
            <p:sp>
              <p:nvSpPr>
                <p:cNvPr id="1098" name="テキスト ボックス 4"/>
                <p:cNvSpPr txBox="1"/>
                <p:nvPr/>
              </p:nvSpPr>
              <p:spPr>
                <a:xfrm>
                  <a:off x="5123520" y="3691771"/>
                  <a:ext cx="295131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600" dirty="0"/>
                    <a:t>洪水・土砂災害両方の計画作成</a:t>
                  </a:r>
                  <a:endParaRPr kumimoji="1" lang="en-US" altLang="ja-JP" sz="1600" dirty="0"/>
                </a:p>
              </p:txBody>
            </p:sp>
          </p:grpSp>
          <p:cxnSp>
            <p:nvCxnSpPr>
              <p:cNvPr id="1099" name="直線矢印コネクタ 8"/>
              <p:cNvCxnSpPr>
                <a:cxnSpLocks/>
              </p:cNvCxnSpPr>
              <p:nvPr/>
            </p:nvCxnSpPr>
            <p:spPr>
              <a:xfrm>
                <a:off x="2627784" y="2780928"/>
                <a:ext cx="241544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0" name="直線矢印コネクタ 19"/>
              <p:cNvCxnSpPr>
                <a:cxnSpLocks/>
              </p:cNvCxnSpPr>
              <p:nvPr/>
            </p:nvCxnSpPr>
            <p:spPr>
              <a:xfrm>
                <a:off x="2627784" y="3284984"/>
                <a:ext cx="241544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1" name="直線矢印コネクタ 20"/>
              <p:cNvCxnSpPr>
                <a:cxnSpLocks/>
              </p:cNvCxnSpPr>
              <p:nvPr/>
            </p:nvCxnSpPr>
            <p:spPr>
              <a:xfrm>
                <a:off x="4159258" y="3861048"/>
                <a:ext cx="88396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2" name="直線矢印コネクタ 21"/>
              <p:cNvCxnSpPr>
                <a:cxnSpLocks/>
              </p:cNvCxnSpPr>
              <p:nvPr/>
            </p:nvCxnSpPr>
            <p:spPr>
              <a:xfrm>
                <a:off x="4622101" y="4437112"/>
                <a:ext cx="42112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2645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タイトル 1"/>
          <p:cNvSpPr>
            <a:spLocks noGrp="1"/>
          </p:cNvSpPr>
          <p:nvPr>
            <p:ph type="title"/>
          </p:nvPr>
        </p:nvSpPr>
        <p:spPr>
          <a:xfrm>
            <a:off x="453614" y="166665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2800" dirty="0"/>
              <a:t>避難確保計画及び訓練の実施報告について</a:t>
            </a:r>
          </a:p>
        </p:txBody>
      </p:sp>
      <p:sp>
        <p:nvSpPr>
          <p:cNvPr id="1109" name="テキスト ボックス 7"/>
          <p:cNvSpPr txBox="1"/>
          <p:nvPr/>
        </p:nvSpPr>
        <p:spPr>
          <a:xfrm>
            <a:off x="1220042" y="124850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各様式の注意事項</a:t>
            </a:r>
            <a:endParaRPr kumimoji="1" lang="en-US" altLang="ja-JP" dirty="0"/>
          </a:p>
        </p:txBody>
      </p:sp>
      <p:sp>
        <p:nvSpPr>
          <p:cNvPr id="1110" name="テキスト ボックス 14"/>
          <p:cNvSpPr txBox="1"/>
          <p:nvPr/>
        </p:nvSpPr>
        <p:spPr>
          <a:xfrm>
            <a:off x="1412032" y="1781200"/>
            <a:ext cx="6696744" cy="403187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様式</a:t>
            </a:r>
            <a:r>
              <a:rPr lang="en-US" altLang="ja-JP" dirty="0">
                <a:solidFill>
                  <a:schemeClr val="tx1"/>
                </a:solidFill>
              </a:rPr>
              <a:t>1</a:t>
            </a:r>
          </a:p>
          <a:p>
            <a:r>
              <a:rPr kumimoji="1" lang="ja-JP" altLang="en-US" sz="1600" dirty="0"/>
              <a:t>　→事前休業の判断について、必ず各事業所で定めてください。</a:t>
            </a:r>
            <a:endParaRPr kumimoji="1" lang="en-US" altLang="ja-JP" sz="1600" dirty="0"/>
          </a:p>
          <a:p>
            <a:endParaRPr kumimoji="1" lang="en-US" altLang="ja-JP" dirty="0"/>
          </a:p>
          <a:p>
            <a:r>
              <a:rPr lang="ja-JP" altLang="en-US" dirty="0"/>
              <a:t>様式</a:t>
            </a:r>
            <a:r>
              <a:rPr lang="en-US" altLang="ja-JP" dirty="0"/>
              <a:t>3</a:t>
            </a:r>
          </a:p>
          <a:p>
            <a:r>
              <a:rPr kumimoji="1" lang="ja-JP" altLang="en-US" sz="1600" dirty="0"/>
              <a:t>　→情報収集方法、情報伝達について必ず明らかにしてください。</a:t>
            </a:r>
            <a:endParaRPr kumimoji="1" lang="en-US" altLang="ja-JP" sz="1600" dirty="0"/>
          </a:p>
          <a:p>
            <a:endParaRPr lang="en-US" altLang="ja-JP" dirty="0"/>
          </a:p>
          <a:p>
            <a:r>
              <a:rPr kumimoji="1" lang="ja-JP" altLang="en-US" dirty="0"/>
              <a:t>様式</a:t>
            </a:r>
            <a:r>
              <a:rPr lang="en-US" altLang="ja-JP" dirty="0"/>
              <a:t>5</a:t>
            </a:r>
          </a:p>
          <a:p>
            <a:r>
              <a:rPr kumimoji="1" lang="ja-JP" altLang="en-US" sz="1600" dirty="0"/>
              <a:t>　→避難の確保を図るための資器材を整備するとともに、維持管理に努めてください。</a:t>
            </a:r>
            <a:endParaRPr kumimoji="1" lang="en-US" altLang="ja-JP" sz="1600" dirty="0"/>
          </a:p>
          <a:p>
            <a:endParaRPr kumimoji="1" lang="en-US" altLang="ja-JP" dirty="0"/>
          </a:p>
          <a:p>
            <a:r>
              <a:rPr lang="ja-JP" altLang="en-US" sz="1600" dirty="0"/>
              <a:t>　→防災教育及び訓練の実施時期は、出水期前に行ってください。</a:t>
            </a:r>
            <a:endParaRPr lang="en-US" altLang="ja-JP" sz="1600" dirty="0"/>
          </a:p>
          <a:p>
            <a:endParaRPr kumimoji="1" lang="en-US" altLang="ja-JP" dirty="0"/>
          </a:p>
          <a:p>
            <a:r>
              <a:rPr lang="ja-JP" altLang="en-US" dirty="0"/>
              <a:t>様式</a:t>
            </a:r>
            <a:r>
              <a:rPr lang="en-US" altLang="ja-JP" dirty="0"/>
              <a:t>7</a:t>
            </a:r>
            <a:r>
              <a:rPr lang="ja-JP" altLang="en-US" dirty="0"/>
              <a:t>～</a:t>
            </a:r>
            <a:r>
              <a:rPr lang="en-US" altLang="ja-JP" dirty="0"/>
              <a:t>12</a:t>
            </a:r>
          </a:p>
          <a:p>
            <a:r>
              <a:rPr kumimoji="1" lang="ja-JP" altLang="en-US" sz="1600" dirty="0"/>
              <a:t>　→市への提出は不要ですが、必ず事業所で各様式について定め、事業所で保管してください。</a:t>
            </a:r>
            <a:endParaRPr kumimoji="1" lang="en-US" altLang="ja-JP" sz="1600" dirty="0"/>
          </a:p>
        </p:txBody>
      </p:sp>
      <p:sp>
        <p:nvSpPr>
          <p:cNvPr id="1111" name="正方形/長方形 16"/>
          <p:cNvSpPr/>
          <p:nvPr/>
        </p:nvSpPr>
        <p:spPr>
          <a:xfrm>
            <a:off x="1412032" y="1823796"/>
            <a:ext cx="792088" cy="27964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正方形/長方形 18"/>
          <p:cNvSpPr/>
          <p:nvPr/>
        </p:nvSpPr>
        <p:spPr>
          <a:xfrm>
            <a:off x="1412032" y="4941168"/>
            <a:ext cx="1215752" cy="27964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正方形/長方形 22"/>
          <p:cNvSpPr/>
          <p:nvPr/>
        </p:nvSpPr>
        <p:spPr>
          <a:xfrm>
            <a:off x="1412032" y="2623869"/>
            <a:ext cx="792088" cy="27964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正方形/長方形 23"/>
          <p:cNvSpPr/>
          <p:nvPr/>
        </p:nvSpPr>
        <p:spPr>
          <a:xfrm>
            <a:off x="1412032" y="3423942"/>
            <a:ext cx="792088" cy="27964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742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90481B055BFC04DA663128A21634114" ma:contentTypeVersion="3" ma:contentTypeDescription="新しいドキュメントを作成します。" ma:contentTypeScope="" ma:versionID="a6c933d274340cf9ed939b194fe7d5c1">
  <xsd:schema xmlns:xsd="http://www.w3.org/2001/XMLSchema" xmlns:xs="http://www.w3.org/2001/XMLSchema" xmlns:p="http://schemas.microsoft.com/office/2006/metadata/properties" xmlns:ns2="298a32a3-ce51-481f-b3a8-0c0c2f9470ca" targetNamespace="http://schemas.microsoft.com/office/2006/metadata/properties" ma:root="true" ma:fieldsID="627331e186433c1bc8106a1f22782798" ns2:_="">
    <xsd:import namespace="298a32a3-ce51-481f-b3a8-0c0c2f9470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8a32a3-ce51-481f-b3a8-0c0c2f9470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E86DEF-8EA6-4A92-B5C8-928D344C28B1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298a32a3-ce51-481f-b3a8-0c0c2f9470ca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DBD53A-DC84-48E1-BFEA-51B3DEBB4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8a32a3-ce51-481f-b3a8-0c0c2f9470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FF303A-54FB-4D9B-82EA-BFF64A1443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3228</TotalTime>
  <Words>1642</Words>
  <Application>Microsoft Office PowerPoint</Application>
  <PresentationFormat>画面に合わせる (4:3)</PresentationFormat>
  <Paragraphs>130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2" baseType="lpstr">
      <vt:lpstr>ＭＳ ゴシック</vt:lpstr>
      <vt:lpstr>ＭＳ 明朝</vt:lpstr>
      <vt:lpstr>MS-PGothic</vt:lpstr>
      <vt:lpstr>ＭＳＰゴシック</vt:lpstr>
      <vt:lpstr>游ゴシック</vt:lpstr>
      <vt:lpstr>游ゴシックRegular</vt:lpstr>
      <vt:lpstr>Arial</vt:lpstr>
      <vt:lpstr>Calibri</vt:lpstr>
      <vt:lpstr>Eras Light ITC</vt:lpstr>
      <vt:lpstr>Office ​​テーマ</vt:lpstr>
      <vt:lpstr>虐待防止措置未実施減算 </vt:lpstr>
      <vt:lpstr>身体拘束廃止未実施減算 </vt:lpstr>
      <vt:lpstr>情報公表未報告減算  </vt:lpstr>
      <vt:lpstr>情報公表未報告減算  </vt:lpstr>
      <vt:lpstr>     　下記の基準に適応していない場合、所定単位数を減算します。 ①感染症や非常災害の発生時において、利用者に対する　 　サービスの提供を継続的に実施するための、及び非常時 　の体制で早期の業務再開を図るための計画（業務継続計 　画）を策定すること。 ②当該業務継続計画に従い必要な措置を講ずること。       </vt:lpstr>
      <vt:lpstr>【算定される単位】 ・所定単位数の100分の97 （対象サービス：療養介護、施設入所支援（施設入所支援のほか、障害者支援施設が行う各サービスを含む）、共同生活援助、宿泊型自立訓練）  ・所定単位数の100分の99 （対象サービス：居宅介護、重度訪問介護、同行援護、行動援護、短期入所、生活介護、自立 訓練（宿泊型自立訓練を除く。）、就労移行支援、就労継続支援、就労定着支援、計画相談支援、地域移行支援、地域定着支援、障害児相談支援、児童発達支援、放課後等デイサービス、居宅訪問型児童発達支援、保育所等訪問支援（障害者支援施設が行う各サービスを除く）  　</vt:lpstr>
      <vt:lpstr>避難確保計画及び訓練の実施報告について</vt:lpstr>
      <vt:lpstr>避難確保計画及び訓練の実施報告について</vt:lpstr>
      <vt:lpstr>避難確保計画及び訓練の実施報告について</vt:lpstr>
      <vt:lpstr>避難確保計画及び訓練の実施報告について</vt:lpstr>
      <vt:lpstr>避難確保計画及び訓練の実施報告について</vt:lpstr>
      <vt:lpstr>避難確保計画及び訓練の実施報告について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RENTAI</dc:creator>
  <cp:lastModifiedBy>藤井　匠</cp:lastModifiedBy>
  <cp:revision>113</cp:revision>
  <cp:lastPrinted>2025-07-11T01:29:11Z</cp:lastPrinted>
  <dcterms:created xsi:type="dcterms:W3CDTF">2015-01-19T04:13:25Z</dcterms:created>
  <dcterms:modified xsi:type="dcterms:W3CDTF">2026-06-17T06:37:06Z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0x010100B90481B055BFC04DA663128A21634114</vt:lpwstr>
  </property>
</Properties>
</file>