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335" r:id="rId5"/>
    <p:sldId id="256" r:id="rId6"/>
    <p:sldId id="257" r:id="rId7"/>
    <p:sldId id="258" r:id="rId8"/>
    <p:sldId id="336" r:id="rId9"/>
    <p:sldId id="337" r:id="rId10"/>
    <p:sldId id="315" r:id="rId11"/>
    <p:sldId id="319" r:id="rId12"/>
    <p:sldId id="320" r:id="rId13"/>
    <p:sldId id="338" r:id="rId14"/>
    <p:sldId id="339" r:id="rId15"/>
    <p:sldId id="340" r:id="rId16"/>
    <p:sldId id="334" r:id="rId17"/>
    <p:sldId id="304" r:id="rId18"/>
    <p:sldId id="302" r:id="rId19"/>
    <p:sldId id="305" r:id="rId20"/>
    <p:sldId id="306" r:id="rId21"/>
    <p:sldId id="341" r:id="rId22"/>
    <p:sldId id="316" r:id="rId23"/>
    <p:sldId id="317" r:id="rId24"/>
    <p:sldId id="342" r:id="rId25"/>
    <p:sldId id="343" r:id="rId26"/>
    <p:sldId id="321" r:id="rId27"/>
    <p:sldId id="322" r:id="rId28"/>
    <p:sldId id="323" r:id="rId29"/>
    <p:sldId id="344" r:id="rId30"/>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F81BD"/>
    <a:srgbClr val="99CC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0ACF14-38C1-48DB-9B79-222A7259DE83}" v="14" dt="2026-05-12T23:13:53.95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36" autoAdjust="0"/>
    <p:restoredTop sz="53272" autoAdjust="0"/>
  </p:normalViewPr>
  <p:slideViewPr>
    <p:cSldViewPr>
      <p:cViewPr varScale="1">
        <p:scale>
          <a:sx n="44" d="100"/>
          <a:sy n="44" d="100"/>
        </p:scale>
        <p:origin x="2323" y="43"/>
      </p:cViewPr>
      <p:guideLst>
        <p:guide orient="horz" pos="2160"/>
        <p:guide pos="2880"/>
      </p:guideLst>
    </p:cSldViewPr>
  </p:slideViewPr>
  <p:notesTextViewPr>
    <p:cViewPr>
      <p:scale>
        <a:sx n="1" d="1"/>
        <a:sy n="1" d="1"/>
      </p:scale>
      <p:origin x="0" y="0"/>
    </p:cViewPr>
  </p:notesTextViewPr>
  <p:sorterViewPr>
    <p:cViewPr>
      <p:scale>
        <a:sx n="100" d="100"/>
        <a:sy n="100" d="100"/>
      </p:scale>
      <p:origin x="0" y="-624"/>
    </p:cViewPr>
  </p:sorterViewPr>
  <p:notesViewPr>
    <p:cSldViewPr>
      <p:cViewPr varScale="1">
        <p:scale>
          <a:sx n="57" d="100"/>
          <a:sy n="57" d="100"/>
        </p:scale>
        <p:origin x="3346" y="77"/>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D40C1DDC-7D39-4A46-8133-72105D441122}" type="datetimeFigureOut">
              <a:rPr kumimoji="1" lang="ja-JP" altLang="en-US" smtClean="0"/>
              <a:t>2026/6/17</a:t>
            </a:fld>
            <a:endParaRPr kumimoji="1" lang="ja-JP" altLang="en-US"/>
          </a:p>
        </p:txBody>
      </p:sp>
      <p:sp>
        <p:nvSpPr>
          <p:cNvPr id="4" name="フッター プレースホルダー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5BBBA179-73DE-41C4-B016-7119CC21238E}" type="slidenum">
              <a:rPr kumimoji="1" lang="ja-JP" altLang="en-US" smtClean="0"/>
              <a:t>‹#›</a:t>
            </a:fld>
            <a:endParaRPr kumimoji="1" lang="ja-JP" altLang="en-US"/>
          </a:p>
        </p:txBody>
      </p:sp>
    </p:spTree>
    <p:extLst>
      <p:ext uri="{BB962C8B-B14F-4D97-AF65-F5344CB8AC3E}">
        <p14:creationId xmlns:p14="http://schemas.microsoft.com/office/powerpoint/2010/main" val="621556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EA238381-6D86-4E3B-8F68-6C939AAE012D}" type="datetimeFigureOut">
              <a:rPr kumimoji="1" lang="ja-JP" altLang="en-US" smtClean="0"/>
              <a:t>2026/6/17</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555D6A98-545A-4093-9397-2E1648DED15B}" type="slidenum">
              <a:rPr kumimoji="1" lang="ja-JP" altLang="en-US" smtClean="0"/>
              <a:t>‹#›</a:t>
            </a:fld>
            <a:endParaRPr kumimoji="1" lang="ja-JP" altLang="en-US"/>
          </a:p>
        </p:txBody>
      </p:sp>
    </p:spTree>
    <p:extLst>
      <p:ext uri="{BB962C8B-B14F-4D97-AF65-F5344CB8AC3E}">
        <p14:creationId xmlns:p14="http://schemas.microsoft.com/office/powerpoint/2010/main" val="305487433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image" Target="../media/image8.png"/></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555D6A98-545A-4093-9397-2E1648DED15B}" type="slidenum">
              <a:rPr kumimoji="1" lang="ja-JP" altLang="en-US" smtClean="0"/>
              <a:t>1</a:t>
            </a:fld>
            <a:endParaRPr kumimoji="1" lang="ja-JP" altLang="en-US"/>
          </a:p>
        </p:txBody>
      </p:sp>
    </p:spTree>
    <p:extLst>
      <p:ext uri="{BB962C8B-B14F-4D97-AF65-F5344CB8AC3E}">
        <p14:creationId xmlns:p14="http://schemas.microsoft.com/office/powerpoint/2010/main" val="1096485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EB225B30-851E-4267-BF78-454BBF96B2EF}" type="slidenum">
              <a:rPr kumimoji="1" lang="ja-JP" altLang="en-US" smtClean="0"/>
              <a:t>10</a:t>
            </a:fld>
            <a:endParaRPr kumimoji="1" lang="ja-JP" altLang="en-US"/>
          </a:p>
        </p:txBody>
      </p:sp>
    </p:spTree>
    <p:extLst>
      <p:ext uri="{BB962C8B-B14F-4D97-AF65-F5344CB8AC3E}">
        <p14:creationId xmlns:p14="http://schemas.microsoft.com/office/powerpoint/2010/main" val="579829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EB225B30-851E-4267-BF78-454BBF96B2EF}" type="slidenum">
              <a:rPr kumimoji="1" lang="ja-JP" altLang="en-US" smtClean="0"/>
              <a:t>11</a:t>
            </a:fld>
            <a:endParaRPr kumimoji="1" lang="ja-JP" altLang="en-US"/>
          </a:p>
        </p:txBody>
      </p:sp>
    </p:spTree>
    <p:extLst>
      <p:ext uri="{BB962C8B-B14F-4D97-AF65-F5344CB8AC3E}">
        <p14:creationId xmlns:p14="http://schemas.microsoft.com/office/powerpoint/2010/main" val="3829243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endParaRPr lang="ja-JP" altLang="en-US" dirty="0"/>
          </a:p>
        </p:txBody>
      </p:sp>
      <p:sp>
        <p:nvSpPr>
          <p:cNvPr id="4" name="スライド番号プレースホルダー 3"/>
          <p:cNvSpPr>
            <a:spLocks noGrp="1"/>
          </p:cNvSpPr>
          <p:nvPr>
            <p:ph type="sldNum" sz="quarter" idx="5"/>
          </p:nvPr>
        </p:nvSpPr>
        <p:spPr/>
        <p:txBody>
          <a:bodyPr/>
          <a:lstStyle/>
          <a:p>
            <a:fld id="{555D6A98-545A-4093-9397-2E1648DED15B}" type="slidenum">
              <a:rPr kumimoji="1" lang="ja-JP" altLang="en-US" smtClean="0"/>
              <a:t>12</a:t>
            </a:fld>
            <a:endParaRPr kumimoji="1" lang="ja-JP" altLang="en-US"/>
          </a:p>
        </p:txBody>
      </p:sp>
    </p:spTree>
    <p:extLst>
      <p:ext uri="{BB962C8B-B14F-4D97-AF65-F5344CB8AC3E}">
        <p14:creationId xmlns:p14="http://schemas.microsoft.com/office/powerpoint/2010/main" val="4127923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3653EBC8-A5B2-4F0D-B19B-5F5E7214AADC}" type="slidenum">
              <a:rPr kumimoji="1" lang="ja-JP" altLang="en-US" smtClean="0"/>
              <a:t>13</a:t>
            </a:fld>
            <a:endParaRPr kumimoji="1" lang="ja-JP" altLang="en-US"/>
          </a:p>
        </p:txBody>
      </p:sp>
    </p:spTree>
    <p:extLst>
      <p:ext uri="{BB962C8B-B14F-4D97-AF65-F5344CB8AC3E}">
        <p14:creationId xmlns:p14="http://schemas.microsoft.com/office/powerpoint/2010/main" val="346541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555D6A98-545A-4093-9397-2E1648DED15B}" type="slidenum">
              <a:rPr kumimoji="1" lang="ja-JP" altLang="en-US" smtClean="0"/>
              <a:t>14</a:t>
            </a:fld>
            <a:endParaRPr kumimoji="1" lang="ja-JP" altLang="en-US"/>
          </a:p>
        </p:txBody>
      </p:sp>
    </p:spTree>
    <p:extLst>
      <p:ext uri="{BB962C8B-B14F-4D97-AF65-F5344CB8AC3E}">
        <p14:creationId xmlns:p14="http://schemas.microsoft.com/office/powerpoint/2010/main" val="4134272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11312" y="4969669"/>
            <a:ext cx="5445125" cy="3913187"/>
          </a:xfrm>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555D6A98-545A-4093-9397-2E1648DED15B}" type="slidenum">
              <a:rPr kumimoji="1" lang="ja-JP" altLang="en-US" smtClean="0"/>
              <a:t>15</a:t>
            </a:fld>
            <a:endParaRPr kumimoji="1" lang="ja-JP" altLang="en-US"/>
          </a:p>
        </p:txBody>
      </p:sp>
    </p:spTree>
    <p:extLst>
      <p:ext uri="{BB962C8B-B14F-4D97-AF65-F5344CB8AC3E}">
        <p14:creationId xmlns:p14="http://schemas.microsoft.com/office/powerpoint/2010/main" val="3359338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555D6A98-545A-4093-9397-2E1648DED15B}" type="slidenum">
              <a:rPr kumimoji="1" lang="ja-JP" altLang="en-US" smtClean="0"/>
              <a:t>16</a:t>
            </a:fld>
            <a:endParaRPr kumimoji="1" lang="ja-JP" altLang="en-US"/>
          </a:p>
        </p:txBody>
      </p:sp>
    </p:spTree>
    <p:extLst>
      <p:ext uri="{BB962C8B-B14F-4D97-AF65-F5344CB8AC3E}">
        <p14:creationId xmlns:p14="http://schemas.microsoft.com/office/powerpoint/2010/main" val="4209085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555D6A98-545A-4093-9397-2E1648DED15B}" type="slidenum">
              <a:rPr kumimoji="1" lang="ja-JP" altLang="en-US" smtClean="0"/>
              <a:t>17</a:t>
            </a:fld>
            <a:endParaRPr kumimoji="1" lang="ja-JP" altLang="en-US"/>
          </a:p>
        </p:txBody>
      </p:sp>
    </p:spTree>
    <p:extLst>
      <p:ext uri="{BB962C8B-B14F-4D97-AF65-F5344CB8AC3E}">
        <p14:creationId xmlns:p14="http://schemas.microsoft.com/office/powerpoint/2010/main" val="3398379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555D6A98-545A-4093-9397-2E1648DED15B}" type="slidenum">
              <a:rPr kumimoji="1" lang="ja-JP" altLang="en-US" smtClean="0"/>
              <a:t>18</a:t>
            </a:fld>
            <a:endParaRPr kumimoji="1" lang="ja-JP" altLang="en-US"/>
          </a:p>
        </p:txBody>
      </p:sp>
    </p:spTree>
    <p:extLst>
      <p:ext uri="{BB962C8B-B14F-4D97-AF65-F5344CB8AC3E}">
        <p14:creationId xmlns:p14="http://schemas.microsoft.com/office/powerpoint/2010/main" val="4060431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555D6A98-545A-4093-9397-2E1648DED15B}" type="slidenum">
              <a:rPr kumimoji="1" lang="ja-JP" altLang="en-US" smtClean="0"/>
              <a:t>19</a:t>
            </a:fld>
            <a:endParaRPr kumimoji="1" lang="ja-JP" altLang="en-US"/>
          </a:p>
        </p:txBody>
      </p:sp>
    </p:spTree>
    <p:extLst>
      <p:ext uri="{BB962C8B-B14F-4D97-AF65-F5344CB8AC3E}">
        <p14:creationId xmlns:p14="http://schemas.microsoft.com/office/powerpoint/2010/main" val="2333014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 name="スライド イメージ プレースホルダー 1"/>
          <p:cNvSpPr>
            <a:spLocks noGrp="1" noRot="1" noChangeAspect="1"/>
          </p:cNvSpPr>
          <p:nvPr>
            <p:ph type="sldImg"/>
          </p:nvPr>
        </p:nvSpPr>
        <p:spPr/>
      </p:sp>
      <p:sp>
        <p:nvSpPr>
          <p:cNvPr id="111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1114" name="スライド番号プレースホルダー 3"/>
          <p:cNvSpPr>
            <a:spLocks noGrp="1"/>
          </p:cNvSpPr>
          <p:nvPr>
            <p:ph type="sldNum" sz="quarter" idx="5"/>
          </p:nvPr>
        </p:nvSpPr>
        <p:spPr/>
        <p:txBody>
          <a:bodyPr/>
          <a:lstStyle/>
          <a:p>
            <a:fld id="{45E3F519-0801-4E71-8301-A6058872C5DA}" type="slidenum">
              <a:rPr kumimoji="1" lang="ja-JP" altLang="en-US" smtClean="0"/>
              <a:t>2</a:t>
            </a:fld>
            <a:endParaRPr kumimoji="1" lang="ja-JP" altLang="en-US"/>
          </a:p>
        </p:txBody>
      </p:sp>
    </p:spTree>
    <p:extLst>
      <p:ext uri="{BB962C8B-B14F-4D97-AF65-F5344CB8AC3E}">
        <p14:creationId xmlns:p14="http://schemas.microsoft.com/office/powerpoint/2010/main" val="3666797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B4F54-C082-F705-7D8C-5EB9DBCCDF6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A7EAE7A-307C-58A7-9241-5774EBCB964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A8AA8B5-C540-8B4D-E54F-0AEAD96963F1}"/>
              </a:ext>
            </a:extLst>
          </p:cNvPr>
          <p:cNvSpPr>
            <a:spLocks noGrp="1"/>
          </p:cNvSpPr>
          <p:nvPr>
            <p:ph type="body" idx="1"/>
          </p:nvPr>
        </p:nvSpPr>
        <p:spPr/>
        <p:txBody>
          <a:bodyPr/>
          <a:lstStyle/>
          <a:p>
            <a:endParaRPr lang="ja-JP" altLang="en-US" dirty="0"/>
          </a:p>
        </p:txBody>
      </p:sp>
      <p:sp>
        <p:nvSpPr>
          <p:cNvPr id="4" name="スライド番号プレースホルダー 3">
            <a:extLst>
              <a:ext uri="{FF2B5EF4-FFF2-40B4-BE49-F238E27FC236}">
                <a16:creationId xmlns:a16="http://schemas.microsoft.com/office/drawing/2014/main" id="{FD193375-46DE-140A-82AA-26BDC0C97DD8}"/>
              </a:ext>
            </a:extLst>
          </p:cNvPr>
          <p:cNvSpPr>
            <a:spLocks noGrp="1"/>
          </p:cNvSpPr>
          <p:nvPr>
            <p:ph type="sldNum" sz="quarter" idx="5"/>
          </p:nvPr>
        </p:nvSpPr>
        <p:spPr/>
        <p:txBody>
          <a:bodyPr/>
          <a:lstStyle/>
          <a:p>
            <a:fld id="{555D6A98-545A-4093-9397-2E1648DED15B}" type="slidenum">
              <a:rPr kumimoji="1" lang="ja-JP" altLang="en-US" smtClean="0"/>
              <a:t>20</a:t>
            </a:fld>
            <a:endParaRPr kumimoji="1" lang="ja-JP" altLang="en-US"/>
          </a:p>
        </p:txBody>
      </p:sp>
    </p:spTree>
    <p:extLst>
      <p:ext uri="{BB962C8B-B14F-4D97-AF65-F5344CB8AC3E}">
        <p14:creationId xmlns:p14="http://schemas.microsoft.com/office/powerpoint/2010/main" val="2360740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3653EBC8-A5B2-4F0D-B19B-5F5E7214AADC}" type="slidenum">
              <a:rPr kumimoji="1" lang="ja-JP" altLang="en-US" smtClean="0"/>
              <a:t>21</a:t>
            </a:fld>
            <a:endParaRPr kumimoji="1" lang="ja-JP" altLang="en-US"/>
          </a:p>
        </p:txBody>
      </p:sp>
    </p:spTree>
    <p:extLst>
      <p:ext uri="{BB962C8B-B14F-4D97-AF65-F5344CB8AC3E}">
        <p14:creationId xmlns:p14="http://schemas.microsoft.com/office/powerpoint/2010/main" val="3465413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555D6A98-545A-4093-9397-2E1648DED15B}" type="slidenum">
              <a:rPr kumimoji="1" lang="ja-JP" altLang="en-US" smtClean="0"/>
              <a:t>22</a:t>
            </a:fld>
            <a:endParaRPr kumimoji="1" lang="ja-JP" altLang="en-US"/>
          </a:p>
        </p:txBody>
      </p:sp>
    </p:spTree>
    <p:extLst>
      <p:ext uri="{BB962C8B-B14F-4D97-AF65-F5344CB8AC3E}">
        <p14:creationId xmlns:p14="http://schemas.microsoft.com/office/powerpoint/2010/main" val="170814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11312" y="4969669"/>
            <a:ext cx="5445125" cy="3913187"/>
          </a:xfrm>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555D6A98-545A-4093-9397-2E1648DED15B}" type="slidenum">
              <a:rPr kumimoji="1" lang="ja-JP" altLang="en-US" smtClean="0"/>
              <a:t>23</a:t>
            </a:fld>
            <a:endParaRPr kumimoji="1" lang="ja-JP" altLang="en-US"/>
          </a:p>
        </p:txBody>
      </p:sp>
    </p:spTree>
    <p:extLst>
      <p:ext uri="{BB962C8B-B14F-4D97-AF65-F5344CB8AC3E}">
        <p14:creationId xmlns:p14="http://schemas.microsoft.com/office/powerpoint/2010/main" val="4048383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555D6A98-545A-4093-9397-2E1648DED15B}" type="slidenum">
              <a:rPr kumimoji="1" lang="ja-JP" altLang="en-US" smtClean="0"/>
              <a:t>24</a:t>
            </a:fld>
            <a:endParaRPr kumimoji="1" lang="ja-JP" altLang="en-US"/>
          </a:p>
        </p:txBody>
      </p:sp>
    </p:spTree>
    <p:extLst>
      <p:ext uri="{BB962C8B-B14F-4D97-AF65-F5344CB8AC3E}">
        <p14:creationId xmlns:p14="http://schemas.microsoft.com/office/powerpoint/2010/main" val="3858810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555D6A98-545A-4093-9397-2E1648DED15B}" type="slidenum">
              <a:rPr kumimoji="1" lang="ja-JP" altLang="en-US" smtClean="0"/>
              <a:t>25</a:t>
            </a:fld>
            <a:endParaRPr kumimoji="1" lang="ja-JP" altLang="en-US"/>
          </a:p>
        </p:txBody>
      </p:sp>
    </p:spTree>
    <p:extLst>
      <p:ext uri="{BB962C8B-B14F-4D97-AF65-F5344CB8AC3E}">
        <p14:creationId xmlns:p14="http://schemas.microsoft.com/office/powerpoint/2010/main" val="19928863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B4F54-C082-F705-7D8C-5EB9DBCCDF6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A7EAE7A-307C-58A7-9241-5774EBCB964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A8AA8B5-C540-8B4D-E54F-0AEAD96963F1}"/>
              </a:ext>
            </a:extLst>
          </p:cNvPr>
          <p:cNvSpPr>
            <a:spLocks noGrp="1"/>
          </p:cNvSpPr>
          <p:nvPr>
            <p:ph type="body" idx="1"/>
          </p:nvPr>
        </p:nvSpPr>
        <p:spPr/>
        <p:txBody>
          <a:bodyPr/>
          <a:lstStyle/>
          <a:p>
            <a:endParaRPr lang="ja-JP" altLang="en-US" dirty="0"/>
          </a:p>
        </p:txBody>
      </p:sp>
      <p:sp>
        <p:nvSpPr>
          <p:cNvPr id="4" name="スライド番号プレースホルダー 3">
            <a:extLst>
              <a:ext uri="{FF2B5EF4-FFF2-40B4-BE49-F238E27FC236}">
                <a16:creationId xmlns:a16="http://schemas.microsoft.com/office/drawing/2014/main" id="{FD193375-46DE-140A-82AA-26BDC0C97DD8}"/>
              </a:ext>
            </a:extLst>
          </p:cNvPr>
          <p:cNvSpPr>
            <a:spLocks noGrp="1"/>
          </p:cNvSpPr>
          <p:nvPr>
            <p:ph type="sldNum" sz="quarter" idx="5"/>
          </p:nvPr>
        </p:nvSpPr>
        <p:spPr/>
        <p:txBody>
          <a:bodyPr/>
          <a:lstStyle/>
          <a:p>
            <a:fld id="{555D6A98-545A-4093-9397-2E1648DED15B}" type="slidenum">
              <a:rPr kumimoji="1" lang="ja-JP" altLang="en-US" smtClean="0"/>
              <a:t>26</a:t>
            </a:fld>
            <a:endParaRPr kumimoji="1" lang="ja-JP" altLang="en-US"/>
          </a:p>
        </p:txBody>
      </p:sp>
    </p:spTree>
    <p:extLst>
      <p:ext uri="{BB962C8B-B14F-4D97-AF65-F5344CB8AC3E}">
        <p14:creationId xmlns:p14="http://schemas.microsoft.com/office/powerpoint/2010/main" val="2360740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2" name="四角形 14"/>
          <p:cNvSpPr>
            <a:spLocks noGrp="1" noRot="1" noChangeAspect="1"/>
          </p:cNvSpPr>
          <p:nvPr>
            <p:ph type="sldImg" idx="2"/>
          </p:nvPr>
        </p:nvSpPr>
        <p:spPr>
          <a:prstGeom prst="rect">
            <a:avLst/>
          </a:prstGeom>
        </p:spPr>
        <p:txBody>
          <a:bodyPr/>
          <a:lstStyle/>
          <a:p>
            <a:endParaRPr kumimoji="1" lang="ja-JP" altLang="en-US"/>
          </a:p>
        </p:txBody>
      </p:sp>
      <p:sp>
        <p:nvSpPr>
          <p:cNvPr id="1123" name="四角形 15"/>
          <p:cNvSpPr>
            <a:spLocks noGrp="1"/>
          </p:cNvSpPr>
          <p:nvPr>
            <p:ph type="body" sz="quarter" idx="3"/>
          </p:nvPr>
        </p:nvSpPr>
        <p:spPr>
          <a:prstGeom prst="rect">
            <a:avLst/>
          </a:prstGeom>
        </p:spPr>
        <p:txBody>
          <a:bodyPr/>
          <a:lstStyle/>
          <a:p>
            <a:endParaRPr kumimoji="1" lang="ja-JP" altLang="en-US"/>
          </a:p>
        </p:txBody>
      </p:sp>
      <p:sp>
        <p:nvSpPr>
          <p:cNvPr id="1124" name="四角形 16"/>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45E3F519-0801-4E71-8301-A6058872C5DA}" type="slidenum">
              <a:rPr kumimoji="1" lang="ja-JP" altLang="en-US" smtClean="0"/>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 name="四角形 17"/>
          <p:cNvSpPr>
            <a:spLocks noGrp="1" noRot="1" noChangeAspect="1"/>
          </p:cNvSpPr>
          <p:nvPr>
            <p:ph type="sldImg" idx="2"/>
          </p:nvPr>
        </p:nvSpPr>
        <p:spPr>
          <a:prstGeom prst="rect">
            <a:avLst/>
          </a:prstGeom>
        </p:spPr>
        <p:txBody>
          <a:bodyPr/>
          <a:lstStyle/>
          <a:p>
            <a:endParaRPr kumimoji="1" lang="ja-JP" altLang="en-US"/>
          </a:p>
        </p:txBody>
      </p:sp>
      <p:sp>
        <p:nvSpPr>
          <p:cNvPr id="1132" name="四角形 18"/>
          <p:cNvSpPr>
            <a:spLocks noGrp="1"/>
          </p:cNvSpPr>
          <p:nvPr>
            <p:ph type="body" sz="quarter" idx="3"/>
          </p:nvPr>
        </p:nvSpPr>
        <p:spPr>
          <a:prstGeom prst="rect">
            <a:avLst/>
          </a:prstGeom>
        </p:spPr>
        <p:txBody>
          <a:bodyPr/>
          <a:lstStyle/>
          <a:p>
            <a:endParaRPr kumimoji="1" lang="ja-JP" altLang="en-US"/>
          </a:p>
        </p:txBody>
      </p:sp>
      <p:sp>
        <p:nvSpPr>
          <p:cNvPr id="1133" name="四角形 19"/>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45E3F519-0801-4E71-8301-A6058872C5DA}" type="slidenum">
              <a:rPr kumimoji="1" lang="ja-JP" altLang="en-US" smtClean="0"/>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7" name="スライド イメージ プレースホルダー 1"/>
          <p:cNvSpPr>
            <a:spLocks noGrp="1" noRot="1" noChangeAspect="1"/>
          </p:cNvSpPr>
          <p:nvPr>
            <p:ph type="sldImg"/>
          </p:nvPr>
        </p:nvSpPr>
        <p:spPr/>
      </p:sp>
      <p:sp>
        <p:nvSpPr>
          <p:cNvPr id="1118" name="ノート プレースホルダー 2"/>
          <p:cNvSpPr>
            <a:spLocks noGrp="1"/>
          </p:cNvSpPr>
          <p:nvPr>
            <p:ph type="body" idx="1"/>
          </p:nvPr>
        </p:nvSpPr>
        <p:spPr/>
        <p:txBody>
          <a:bodyPr/>
          <a:lstStyle/>
          <a:p>
            <a:endParaRPr lang="en-US" altLang="ja-JP" dirty="0"/>
          </a:p>
        </p:txBody>
      </p:sp>
      <p:sp>
        <p:nvSpPr>
          <p:cNvPr id="1119" name="スライド番号プレースホルダー 3"/>
          <p:cNvSpPr>
            <a:spLocks noGrp="1"/>
          </p:cNvSpPr>
          <p:nvPr>
            <p:ph type="sldNum" sz="quarter" idx="5"/>
          </p:nvPr>
        </p:nvSpPr>
        <p:spPr/>
        <p:txBody>
          <a:bodyPr/>
          <a:lstStyle/>
          <a:p>
            <a:fld id="{3E71639B-F64D-4FBD-8C92-A13E474BDE4D}" type="slidenum">
              <a:rPr kumimoji="1" lang="ja-JP" altLang="en-US" smtClean="0"/>
              <a:t>5</a:t>
            </a:fld>
            <a:endParaRPr kumimoji="1" lang="ja-JP" altLang="en-US"/>
          </a:p>
        </p:txBody>
      </p:sp>
      <p:pic>
        <p:nvPicPr>
          <p:cNvPr id="1120" name="図 8"/>
          <p:cNvPicPr>
            <a:picLocks noChangeAspect="1"/>
          </p:cNvPicPr>
          <p:nvPr/>
        </p:nvPicPr>
        <p:blipFill>
          <a:blip r:embed="rId3"/>
          <a:stretch>
            <a:fillRect/>
          </a:stretch>
        </p:blipFill>
        <p:spPr>
          <a:xfrm>
            <a:off x="1363028" y="1306830"/>
            <a:ext cx="312420" cy="281940"/>
          </a:xfrm>
          <a:prstGeom prst="rect">
            <a:avLst/>
          </a:prstGeom>
        </p:spPr>
      </p:pic>
      <p:pic>
        <p:nvPicPr>
          <p:cNvPr id="1121" name="図 9"/>
          <p:cNvPicPr>
            <a:picLocks noChangeAspect="1"/>
          </p:cNvPicPr>
          <p:nvPr/>
        </p:nvPicPr>
        <p:blipFill>
          <a:blip r:embed="rId4"/>
          <a:stretch>
            <a:fillRect/>
          </a:stretch>
        </p:blipFill>
        <p:spPr>
          <a:xfrm>
            <a:off x="1347788" y="1291590"/>
            <a:ext cx="327660" cy="297180"/>
          </a:xfrm>
          <a:prstGeom prst="rect">
            <a:avLst/>
          </a:prstGeom>
        </p:spPr>
      </p:pic>
    </p:spTree>
    <p:extLst>
      <p:ext uri="{BB962C8B-B14F-4D97-AF65-F5344CB8AC3E}">
        <p14:creationId xmlns:p14="http://schemas.microsoft.com/office/powerpoint/2010/main" val="1960259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1" name="スライド イメージ プレースホルダー 1"/>
          <p:cNvSpPr>
            <a:spLocks noGrp="1" noRot="1" noChangeAspect="1"/>
          </p:cNvSpPr>
          <p:nvPr>
            <p:ph type="sldImg"/>
          </p:nvPr>
        </p:nvSpPr>
        <p:spPr/>
      </p:sp>
      <p:sp>
        <p:nvSpPr>
          <p:cNvPr id="1082" name="ノート プレースホルダー 2"/>
          <p:cNvSpPr>
            <a:spLocks noGrp="1"/>
          </p:cNvSpPr>
          <p:nvPr>
            <p:ph type="body" idx="1"/>
          </p:nvPr>
        </p:nvSpPr>
        <p:spPr/>
        <p:txBody>
          <a:bodyPr/>
          <a:lstStyle/>
          <a:p>
            <a:endParaRPr lang="ja-JP" altLang="en-US" dirty="0"/>
          </a:p>
        </p:txBody>
      </p:sp>
      <p:sp>
        <p:nvSpPr>
          <p:cNvPr id="1083" name="スライド番号プレースホルダー 3"/>
          <p:cNvSpPr>
            <a:spLocks noGrp="1"/>
          </p:cNvSpPr>
          <p:nvPr>
            <p:ph type="sldNum" sz="quarter" idx="5"/>
          </p:nvPr>
        </p:nvSpPr>
        <p:spPr/>
        <p:txBody>
          <a:bodyPr/>
          <a:lstStyle/>
          <a:p>
            <a:fld id="{555D6A98-545A-4093-9397-2E1648DED15B}" type="slidenum">
              <a:rPr kumimoji="1" lang="ja-JP" altLang="en-US" smtClean="0"/>
              <a:t>6</a:t>
            </a:fld>
            <a:endParaRPr kumimoji="1" lang="ja-JP" altLang="en-US"/>
          </a:p>
        </p:txBody>
      </p:sp>
    </p:spTree>
    <p:extLst>
      <p:ext uri="{BB962C8B-B14F-4D97-AF65-F5344CB8AC3E}">
        <p14:creationId xmlns:p14="http://schemas.microsoft.com/office/powerpoint/2010/main" val="1096485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2" name="スライド イメージ プレースホルダー 1"/>
          <p:cNvSpPr>
            <a:spLocks noGrp="1" noRot="1" noChangeAspect="1"/>
          </p:cNvSpPr>
          <p:nvPr>
            <p:ph type="sldImg"/>
          </p:nvPr>
        </p:nvSpPr>
        <p:spPr/>
      </p:sp>
      <p:sp>
        <p:nvSpPr>
          <p:cNvPr id="1083" name="ノート プレースホルダー 2"/>
          <p:cNvSpPr>
            <a:spLocks noGrp="1"/>
          </p:cNvSpPr>
          <p:nvPr>
            <p:ph type="body" idx="1"/>
          </p:nvPr>
        </p:nvSpPr>
        <p:spPr/>
        <p:txBody>
          <a:bodyPr/>
          <a:lstStyle/>
          <a:p>
            <a:endParaRPr lang="ja-JP" altLang="en-US" dirty="0"/>
          </a:p>
        </p:txBody>
      </p:sp>
      <p:sp>
        <p:nvSpPr>
          <p:cNvPr id="1084" name="スライド番号プレースホルダー 3"/>
          <p:cNvSpPr>
            <a:spLocks noGrp="1"/>
          </p:cNvSpPr>
          <p:nvPr>
            <p:ph type="sldNum" sz="quarter" idx="5"/>
          </p:nvPr>
        </p:nvSpPr>
        <p:spPr/>
        <p:txBody>
          <a:bodyPr/>
          <a:lstStyle/>
          <a:p>
            <a:fld id="{555D6A98-545A-4093-9397-2E1648DED15B}" type="slidenum">
              <a:rPr kumimoji="1" lang="ja-JP" altLang="en-US" smtClean="0"/>
              <a:t>7</a:t>
            </a:fld>
            <a:endParaRPr kumimoji="1" lang="ja-JP" altLang="en-US"/>
          </a:p>
        </p:txBody>
      </p:sp>
    </p:spTree>
    <p:extLst>
      <p:ext uri="{BB962C8B-B14F-4D97-AF65-F5344CB8AC3E}">
        <p14:creationId xmlns:p14="http://schemas.microsoft.com/office/powerpoint/2010/main" val="4127923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0" name="スライド イメージ プレースホルダー 1"/>
          <p:cNvSpPr>
            <a:spLocks noGrp="1" noRot="1" noChangeAspect="1"/>
          </p:cNvSpPr>
          <p:nvPr>
            <p:ph type="sldImg"/>
          </p:nvPr>
        </p:nvSpPr>
        <p:spPr/>
      </p:sp>
      <p:sp>
        <p:nvSpPr>
          <p:cNvPr id="1091" name="ノート プレースホルダー 2"/>
          <p:cNvSpPr>
            <a:spLocks noGrp="1"/>
          </p:cNvSpPr>
          <p:nvPr>
            <p:ph type="body" idx="1"/>
          </p:nvPr>
        </p:nvSpPr>
        <p:spPr/>
        <p:txBody>
          <a:bodyPr/>
          <a:lstStyle/>
          <a:p>
            <a:endParaRPr lang="ja-JP" altLang="en-US" dirty="0"/>
          </a:p>
        </p:txBody>
      </p:sp>
      <p:sp>
        <p:nvSpPr>
          <p:cNvPr id="1092" name="スライド番号プレースホルダー 3"/>
          <p:cNvSpPr>
            <a:spLocks noGrp="1"/>
          </p:cNvSpPr>
          <p:nvPr>
            <p:ph type="sldNum" sz="quarter" idx="5"/>
          </p:nvPr>
        </p:nvSpPr>
        <p:spPr/>
        <p:txBody>
          <a:bodyPr/>
          <a:lstStyle/>
          <a:p>
            <a:fld id="{555D6A98-545A-4093-9397-2E1648DED15B}" type="slidenum">
              <a:rPr kumimoji="1" lang="ja-JP" altLang="en-US" smtClean="0"/>
              <a:t>8</a:t>
            </a:fld>
            <a:endParaRPr kumimoji="1" lang="ja-JP" altLang="en-US"/>
          </a:p>
        </p:txBody>
      </p:sp>
    </p:spTree>
    <p:extLst>
      <p:ext uri="{BB962C8B-B14F-4D97-AF65-F5344CB8AC3E}">
        <p14:creationId xmlns:p14="http://schemas.microsoft.com/office/powerpoint/2010/main" val="3769351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7" name="スライド イメージ プレースホルダー 1"/>
          <p:cNvSpPr>
            <a:spLocks noGrp="1" noRot="1" noChangeAspect="1"/>
          </p:cNvSpPr>
          <p:nvPr>
            <p:ph type="sldImg"/>
          </p:nvPr>
        </p:nvSpPr>
        <p:spPr>
          <a:xfrm>
            <a:off x="1166813" y="1243013"/>
            <a:ext cx="4473575" cy="3354387"/>
          </a:xfrm>
        </p:spPr>
      </p:sp>
      <p:sp>
        <p:nvSpPr>
          <p:cNvPr id="1098" name="ノート プレースホルダー 2"/>
          <p:cNvSpPr>
            <a:spLocks noGrp="1"/>
          </p:cNvSpPr>
          <p:nvPr>
            <p:ph type="body" idx="1"/>
          </p:nvPr>
        </p:nvSpPr>
        <p:spPr/>
        <p:txBody>
          <a:bodyPr/>
          <a:lstStyle/>
          <a:p>
            <a:endParaRPr lang="ja-JP" altLang="en-US" dirty="0"/>
          </a:p>
        </p:txBody>
      </p:sp>
      <p:sp>
        <p:nvSpPr>
          <p:cNvPr id="1099" name="スライド番号プレースホルダー 3"/>
          <p:cNvSpPr>
            <a:spLocks noGrp="1"/>
          </p:cNvSpPr>
          <p:nvPr>
            <p:ph type="sldNum" sz="quarter" idx="5"/>
          </p:nvPr>
        </p:nvSpPr>
        <p:spPr/>
        <p:txBody>
          <a:bodyPr/>
          <a:lstStyle/>
          <a:p>
            <a:fld id="{555D6A98-545A-4093-9397-2E1648DED15B}" type="slidenum">
              <a:rPr kumimoji="1" lang="ja-JP" altLang="en-US" smtClean="0"/>
              <a:t>9</a:t>
            </a:fld>
            <a:endParaRPr kumimoji="1" lang="ja-JP" altLang="en-US"/>
          </a:p>
        </p:txBody>
      </p:sp>
    </p:spTree>
    <p:extLst>
      <p:ext uri="{BB962C8B-B14F-4D97-AF65-F5344CB8AC3E}">
        <p14:creationId xmlns:p14="http://schemas.microsoft.com/office/powerpoint/2010/main" val="9650766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noAutofit/>
          </a:bodyPr>
          <a:lstStyle>
            <a:lvl1pPr>
              <a:defRPr sz="5400" b="1">
                <a:effectLst>
                  <a:outerShdw blurRad="38100" dist="38100" dir="2700000" algn="tl">
                    <a:srgbClr val="000000">
                      <a:alpha val="43137"/>
                    </a:srgbClr>
                  </a:outerShdw>
                </a:effectLst>
              </a:defRPr>
            </a:lvl1p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F641CEE-3D73-4467-99F7-5B385E89D688}" type="datetimeFigureOut">
              <a:rPr kumimoji="1" lang="ja-JP" altLang="en-US" smtClean="0"/>
              <a:t>2026/6/17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D74FC4F-2846-4FE1-90FA-DDF13E709B83}" type="slidenum">
              <a:rPr kumimoji="1" lang="ja-JP" altLang="en-US" smtClean="0"/>
              <a:t>‹#›</a:t>
            </a:fld>
            <a:endParaRPr kumimoji="1" lang="ja-JP" altLang="en-US"/>
          </a:p>
        </p:txBody>
      </p:sp>
      <p:sp>
        <p:nvSpPr>
          <p:cNvPr id="7" name="正方形/長方形 6"/>
          <p:cNvSpPr/>
          <p:nvPr userDrawn="1"/>
        </p:nvSpPr>
        <p:spPr>
          <a:xfrm rot="10800000">
            <a:off x="2232248" y="6453265"/>
            <a:ext cx="6948264" cy="288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p:cNvGrpSpPr/>
          <p:nvPr userDrawn="1"/>
        </p:nvGrpSpPr>
        <p:grpSpPr>
          <a:xfrm>
            <a:off x="-36512" y="332656"/>
            <a:ext cx="2160240" cy="717600"/>
            <a:chOff x="-108760" y="332656"/>
            <a:chExt cx="2160240" cy="717600"/>
          </a:xfrm>
        </p:grpSpPr>
        <p:sp>
          <p:nvSpPr>
            <p:cNvPr id="9" name="正方形/長方形 8"/>
            <p:cNvSpPr/>
            <p:nvPr/>
          </p:nvSpPr>
          <p:spPr>
            <a:xfrm>
              <a:off x="-108760" y="332656"/>
              <a:ext cx="2160000" cy="108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08760" y="485056"/>
              <a:ext cx="2160000" cy="108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08760" y="637456"/>
              <a:ext cx="2160000" cy="108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08520" y="789856"/>
              <a:ext cx="2160000" cy="108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08760" y="942256"/>
              <a:ext cx="2160000" cy="108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Group 5"/>
          <p:cNvGrpSpPr>
            <a:grpSpLocks noChangeAspect="1"/>
          </p:cNvGrpSpPr>
          <p:nvPr userDrawn="1"/>
        </p:nvGrpSpPr>
        <p:grpSpPr bwMode="auto">
          <a:xfrm>
            <a:off x="251520" y="116632"/>
            <a:ext cx="549284" cy="549284"/>
            <a:chOff x="204" y="164"/>
            <a:chExt cx="346" cy="346"/>
          </a:xfrm>
        </p:grpSpPr>
        <p:sp>
          <p:nvSpPr>
            <p:cNvPr id="15" name="AutoShape 4"/>
            <p:cNvSpPr>
              <a:spLocks noChangeAspect="1" noChangeArrowheads="1" noTextEdit="1"/>
            </p:cNvSpPr>
            <p:nvPr/>
          </p:nvSpPr>
          <p:spPr bwMode="auto">
            <a:xfrm>
              <a:off x="204" y="164"/>
              <a:ext cx="282"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16" name="Picture 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4" y="164"/>
              <a:ext cx="34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正方形/長方形 16"/>
          <p:cNvSpPr/>
          <p:nvPr userDrawn="1"/>
        </p:nvSpPr>
        <p:spPr>
          <a:xfrm rot="10800000">
            <a:off x="2221984" y="6345327"/>
            <a:ext cx="6948264" cy="36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userDrawn="1"/>
        </p:nvSpPr>
        <p:spPr>
          <a:xfrm>
            <a:off x="7596336" y="5949280"/>
            <a:ext cx="1465466" cy="461665"/>
          </a:xfrm>
          <a:prstGeom prst="rect">
            <a:avLst/>
          </a:prstGeom>
          <a:noFill/>
        </p:spPr>
        <p:txBody>
          <a:bodyPr wrap="none" rtlCol="0">
            <a:spAutoFit/>
          </a:bodyPr>
          <a:lstStyle/>
          <a:p>
            <a:r>
              <a:rPr kumimoji="1" lang="en-US" altLang="ja-JP" sz="2400" dirty="0">
                <a:latin typeface="Eras Light ITC" panose="020B0402030504020804" pitchFamily="34" charset="0"/>
              </a:rPr>
              <a:t>GIFU CITY</a:t>
            </a:r>
            <a:endParaRPr kumimoji="1" lang="ja-JP" altLang="en-US" sz="2400" dirty="0">
              <a:latin typeface="Eras Light ITC" panose="020B0402030504020804" pitchFamily="34" charset="0"/>
            </a:endParaRPr>
          </a:p>
        </p:txBody>
      </p:sp>
    </p:spTree>
    <p:extLst>
      <p:ext uri="{BB962C8B-B14F-4D97-AF65-F5344CB8AC3E}">
        <p14:creationId xmlns:p14="http://schemas.microsoft.com/office/powerpoint/2010/main" val="3328299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DF641CEE-3D73-4467-99F7-5B385E89D688}" type="datetimeFigureOut">
              <a:rPr kumimoji="1" lang="ja-JP" altLang="en-US" smtClean="0"/>
              <a:t>2026/6/17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D74FC4F-2846-4FE1-90FA-DDF13E709B83}" type="slidenum">
              <a:rPr kumimoji="1" lang="ja-JP" altLang="en-US" smtClean="0"/>
              <a:t>‹#›</a:t>
            </a:fld>
            <a:endParaRPr kumimoji="1" lang="ja-JP" altLang="en-US"/>
          </a:p>
        </p:txBody>
      </p:sp>
      <p:sp>
        <p:nvSpPr>
          <p:cNvPr id="6" name="正方形/長方形 5"/>
          <p:cNvSpPr/>
          <p:nvPr userDrawn="1"/>
        </p:nvSpPr>
        <p:spPr>
          <a:xfrm rot="10800000">
            <a:off x="2232248" y="6453265"/>
            <a:ext cx="6948264" cy="288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p:cNvGrpSpPr/>
          <p:nvPr userDrawn="1"/>
        </p:nvGrpSpPr>
        <p:grpSpPr>
          <a:xfrm>
            <a:off x="-36512" y="332656"/>
            <a:ext cx="2160240" cy="717600"/>
            <a:chOff x="-108760" y="332656"/>
            <a:chExt cx="2160240" cy="717600"/>
          </a:xfrm>
        </p:grpSpPr>
        <p:sp>
          <p:nvSpPr>
            <p:cNvPr id="8" name="正方形/長方形 7"/>
            <p:cNvSpPr/>
            <p:nvPr/>
          </p:nvSpPr>
          <p:spPr>
            <a:xfrm>
              <a:off x="-108760" y="332656"/>
              <a:ext cx="2160000" cy="108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08760" y="485056"/>
              <a:ext cx="2160000" cy="108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08760" y="637456"/>
              <a:ext cx="2160000" cy="108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08520" y="789856"/>
              <a:ext cx="2160000" cy="108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08760" y="942256"/>
              <a:ext cx="2160000" cy="108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Group 5"/>
          <p:cNvGrpSpPr>
            <a:grpSpLocks noChangeAspect="1"/>
          </p:cNvGrpSpPr>
          <p:nvPr userDrawn="1"/>
        </p:nvGrpSpPr>
        <p:grpSpPr bwMode="auto">
          <a:xfrm>
            <a:off x="251520" y="116632"/>
            <a:ext cx="549284" cy="549284"/>
            <a:chOff x="204" y="164"/>
            <a:chExt cx="346" cy="346"/>
          </a:xfrm>
        </p:grpSpPr>
        <p:sp>
          <p:nvSpPr>
            <p:cNvPr id="14" name="AutoShape 4"/>
            <p:cNvSpPr>
              <a:spLocks noChangeAspect="1" noChangeArrowheads="1" noTextEdit="1"/>
            </p:cNvSpPr>
            <p:nvPr/>
          </p:nvSpPr>
          <p:spPr bwMode="auto">
            <a:xfrm>
              <a:off x="204" y="164"/>
              <a:ext cx="282"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15" name="Picture 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4" y="164"/>
              <a:ext cx="34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正方形/長方形 15"/>
          <p:cNvSpPr/>
          <p:nvPr userDrawn="1"/>
        </p:nvSpPr>
        <p:spPr>
          <a:xfrm rot="10800000">
            <a:off x="2221984" y="6345327"/>
            <a:ext cx="6948264" cy="36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userDrawn="1"/>
        </p:nvSpPr>
        <p:spPr>
          <a:xfrm>
            <a:off x="7596336" y="5949280"/>
            <a:ext cx="1465466" cy="461665"/>
          </a:xfrm>
          <a:prstGeom prst="rect">
            <a:avLst/>
          </a:prstGeom>
          <a:noFill/>
        </p:spPr>
        <p:txBody>
          <a:bodyPr wrap="none" rtlCol="0">
            <a:spAutoFit/>
          </a:bodyPr>
          <a:lstStyle/>
          <a:p>
            <a:r>
              <a:rPr kumimoji="1" lang="en-US" altLang="ja-JP" sz="2400" dirty="0">
                <a:latin typeface="Eras Light ITC" panose="020B0402030504020804" pitchFamily="34" charset="0"/>
              </a:rPr>
              <a:t>GIFU CITY</a:t>
            </a:r>
            <a:endParaRPr kumimoji="1" lang="ja-JP" altLang="en-US" sz="2400" dirty="0">
              <a:latin typeface="Eras Light ITC" panose="020B0402030504020804" pitchFamily="34" charset="0"/>
            </a:endParaRPr>
          </a:p>
        </p:txBody>
      </p:sp>
      <p:sp>
        <p:nvSpPr>
          <p:cNvPr id="2" name="タイトル 1"/>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1584190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5F521EE-10BB-C6A1-4967-D80F23C62CB0}"/>
              </a:ext>
            </a:extLst>
          </p:cNvPr>
          <p:cNvSpPr>
            <a:spLocks noGrp="1"/>
          </p:cNvSpPr>
          <p:nvPr>
            <p:ph type="dt" sz="half" idx="10"/>
          </p:nvPr>
        </p:nvSpPr>
        <p:spPr/>
        <p:txBody>
          <a:bodyPr/>
          <a:lstStyle/>
          <a:p>
            <a:fld id="{7864E16D-AB7D-4C38-A12D-A7E57F951C67}" type="datetimeFigureOut">
              <a:rPr kumimoji="1" lang="ja-JP" altLang="en-US" smtClean="0"/>
              <a:t>2026/6/17</a:t>
            </a:fld>
            <a:endParaRPr kumimoji="1" lang="ja-JP" altLang="en-US"/>
          </a:p>
        </p:txBody>
      </p:sp>
      <p:sp>
        <p:nvSpPr>
          <p:cNvPr id="3" name="フッター プレースホルダー 2">
            <a:extLst>
              <a:ext uri="{FF2B5EF4-FFF2-40B4-BE49-F238E27FC236}">
                <a16:creationId xmlns:a16="http://schemas.microsoft.com/office/drawing/2014/main" id="{E03B1524-8681-5BF8-4189-AD9695CD6DD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41E79D7-D2A7-2E0F-2496-330D95FF7862}"/>
              </a:ext>
            </a:extLst>
          </p:cNvPr>
          <p:cNvSpPr>
            <a:spLocks noGrp="1"/>
          </p:cNvSpPr>
          <p:nvPr>
            <p:ph type="sldNum" sz="quarter" idx="12"/>
          </p:nvPr>
        </p:nvSpPr>
        <p:spPr/>
        <p:txBody>
          <a:bodyPr/>
          <a:lstStyle/>
          <a:p>
            <a:fld id="{A386BEDA-8EA5-4529-BB5B-05D337CC5FD8}" type="slidenum">
              <a:rPr kumimoji="1" lang="ja-JP" altLang="en-US" smtClean="0"/>
              <a:t>‹#›</a:t>
            </a:fld>
            <a:endParaRPr kumimoji="1" lang="ja-JP" altLang="en-US"/>
          </a:p>
        </p:txBody>
      </p:sp>
    </p:spTree>
    <p:extLst>
      <p:ext uri="{BB962C8B-B14F-4D97-AF65-F5344CB8AC3E}">
        <p14:creationId xmlns:p14="http://schemas.microsoft.com/office/powerpoint/2010/main" val="38560333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641CEE-3D73-4467-99F7-5B385E89D688}" type="datetimeFigureOut">
              <a:rPr kumimoji="1" lang="ja-JP" altLang="en-US" smtClean="0"/>
              <a:t>2026/6/17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74FC4F-2846-4FE1-90FA-DDF13E709B83}" type="slidenum">
              <a:rPr kumimoji="1" lang="ja-JP" altLang="en-US" smtClean="0"/>
              <a:t>‹#›</a:t>
            </a:fld>
            <a:endParaRPr kumimoji="1" lang="ja-JP" altLang="en-US"/>
          </a:p>
        </p:txBody>
      </p:sp>
    </p:spTree>
    <p:extLst>
      <p:ext uri="{BB962C8B-B14F-4D97-AF65-F5344CB8AC3E}">
        <p14:creationId xmlns:p14="http://schemas.microsoft.com/office/powerpoint/2010/main" val="37100179"/>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tmp"/></Relationships>
</file>

<file path=ppt/slides/_rels/slide12.xml.rels><?xml version="1.0" encoding="UTF-8" standalone="yes"?>
<Relationships xmlns="http://schemas.openxmlformats.org/package/2006/relationships"><Relationship Id="rId3" Type="http://schemas.openxmlformats.org/officeDocument/2006/relationships/hyperlink" Target="https://www.city.gifu.lg.jp/kenko/syougaisyafukushi/1004754/1032679/1036696.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www.city.gifu.lg.jp/kenko/syougaisyafukushi/1004754/1035575.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CEC0FA-7F81-AF48-DF9D-74E68C1266BF}"/>
              </a:ext>
            </a:extLst>
          </p:cNvPr>
          <p:cNvSpPr>
            <a:spLocks noGrp="1"/>
          </p:cNvSpPr>
          <p:nvPr>
            <p:ph type="title"/>
          </p:nvPr>
        </p:nvSpPr>
        <p:spPr/>
        <p:txBody>
          <a:bodyPr>
            <a:noAutofit/>
          </a:bodyPr>
          <a:lstStyle/>
          <a:p>
            <a:r>
              <a:rPr kumimoji="1" lang="ja-JP" altLang="en-US" sz="2600" dirty="0"/>
              <a:t>令和</a:t>
            </a:r>
            <a:r>
              <a:rPr kumimoji="1" lang="en-US" altLang="ja-JP" sz="2600" dirty="0"/>
              <a:t>8</a:t>
            </a:r>
            <a:r>
              <a:rPr kumimoji="1" lang="ja-JP" altLang="en-US" sz="2600" dirty="0"/>
              <a:t>年度の制度改正について</a:t>
            </a:r>
          </a:p>
        </p:txBody>
      </p:sp>
      <p:sp>
        <p:nvSpPr>
          <p:cNvPr id="5" name="タイトル 1">
            <a:extLst>
              <a:ext uri="{FF2B5EF4-FFF2-40B4-BE49-F238E27FC236}">
                <a16:creationId xmlns:a16="http://schemas.microsoft.com/office/drawing/2014/main" id="{7EF384F0-26EE-5645-C6CE-6E76271992BA}"/>
              </a:ext>
            </a:extLst>
          </p:cNvPr>
          <p:cNvSpPr txBox="1">
            <a:spLocks/>
          </p:cNvSpPr>
          <p:nvPr/>
        </p:nvSpPr>
        <p:spPr>
          <a:xfrm>
            <a:off x="457200" y="1417638"/>
            <a:ext cx="8229600" cy="45316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a:latin typeface="+mn-ea"/>
                <a:ea typeface="+mn-ea"/>
              </a:rPr>
              <a:t>☆令和</a:t>
            </a:r>
            <a:r>
              <a:rPr lang="en-US" altLang="ja-JP" sz="2000" b="1" dirty="0">
                <a:latin typeface="+mn-ea"/>
                <a:ea typeface="+mn-ea"/>
              </a:rPr>
              <a:t>8</a:t>
            </a:r>
            <a:r>
              <a:rPr lang="ja-JP" altLang="en-US" sz="2000" b="1" dirty="0">
                <a:latin typeface="+mn-ea"/>
                <a:ea typeface="+mn-ea"/>
              </a:rPr>
              <a:t>年度の制度改正について、大きなポイントは以下の</a:t>
            </a:r>
            <a:r>
              <a:rPr lang="en-US" altLang="ja-JP" sz="2000" b="1" dirty="0">
                <a:latin typeface="+mn-ea"/>
                <a:ea typeface="+mn-ea"/>
              </a:rPr>
              <a:t>4</a:t>
            </a:r>
            <a:r>
              <a:rPr lang="ja-JP" altLang="en-US" sz="2000" b="1" dirty="0">
                <a:latin typeface="+mn-ea"/>
                <a:ea typeface="+mn-ea"/>
              </a:rPr>
              <a:t>つです。</a:t>
            </a:r>
            <a:endParaRPr lang="en-US" altLang="ja-JP" sz="2000" dirty="0">
              <a:latin typeface="+mn-ea"/>
              <a:ea typeface="+mn-ea"/>
            </a:endParaRPr>
          </a:p>
          <a:p>
            <a:pPr algn="l"/>
            <a:endParaRPr lang="en-US" altLang="ja-JP" sz="2000" dirty="0">
              <a:latin typeface="+mn-ea"/>
              <a:ea typeface="+mn-ea"/>
            </a:endParaRPr>
          </a:p>
          <a:p>
            <a:pPr algn="l"/>
            <a:r>
              <a:rPr lang="ja-JP" altLang="en-US" sz="1800" dirty="0"/>
              <a:t>①処遇改善加算の拡充</a:t>
            </a:r>
            <a:endParaRPr lang="en-US" altLang="ja-JP" sz="1800" dirty="0"/>
          </a:p>
          <a:p>
            <a:pPr marL="92075" indent="-92075" algn="l"/>
            <a:r>
              <a:rPr lang="ja-JP" altLang="en-US" sz="2000" dirty="0"/>
              <a:t>　　</a:t>
            </a:r>
            <a:r>
              <a:rPr lang="ja-JP" altLang="en-US" sz="1600" dirty="0"/>
              <a:t>令和</a:t>
            </a:r>
            <a:r>
              <a:rPr lang="en-US" altLang="ja-JP" sz="1600" dirty="0"/>
              <a:t>8</a:t>
            </a:r>
            <a:r>
              <a:rPr lang="ja-JP" altLang="en-US" sz="1600" dirty="0"/>
              <a:t>年</a:t>
            </a:r>
            <a:r>
              <a:rPr lang="en-US" altLang="ja-JP" sz="1600" dirty="0"/>
              <a:t>6</a:t>
            </a:r>
            <a:r>
              <a:rPr lang="ja-JP" altLang="en-US" sz="1600" dirty="0"/>
              <a:t>月から計画相談支援、障害児相談支援、地域相談支援に処遇改善加算を新設。</a:t>
            </a:r>
            <a:endParaRPr lang="en-US" altLang="ja-JP" sz="1600" dirty="0"/>
          </a:p>
          <a:p>
            <a:pPr algn="l"/>
            <a:endParaRPr lang="en-US" altLang="ja-JP" sz="2000" dirty="0"/>
          </a:p>
          <a:p>
            <a:pPr algn="l"/>
            <a:r>
              <a:rPr lang="ja-JP" altLang="en-US" sz="1800" dirty="0"/>
              <a:t>②就労移行支援体制加算の見直し</a:t>
            </a:r>
            <a:endParaRPr lang="en-US" altLang="ja-JP" sz="1800" dirty="0"/>
          </a:p>
          <a:p>
            <a:pPr algn="l"/>
            <a:endParaRPr lang="en-US" altLang="ja-JP" sz="2000" dirty="0"/>
          </a:p>
          <a:p>
            <a:pPr algn="l"/>
            <a:r>
              <a:rPr lang="ja-JP" altLang="en-US" sz="1800" dirty="0"/>
              <a:t>③就労継続支援Ｂ型の基本報酬区分の基準の見直し</a:t>
            </a:r>
            <a:endParaRPr lang="en-US" altLang="ja-JP" sz="1800" dirty="0"/>
          </a:p>
          <a:p>
            <a:pPr algn="l"/>
            <a:endParaRPr lang="en-US" altLang="ja-JP" sz="2000" dirty="0">
              <a:latin typeface="+mn-ea"/>
              <a:ea typeface="+mn-ea"/>
            </a:endParaRPr>
          </a:p>
          <a:p>
            <a:pPr algn="l"/>
            <a:r>
              <a:rPr lang="ja-JP" altLang="en-US" sz="2000" dirty="0">
                <a:latin typeface="+mn-ea"/>
                <a:ea typeface="+mn-ea"/>
              </a:rPr>
              <a:t>④応急的な報酬単価の特例</a:t>
            </a:r>
            <a:endParaRPr lang="en-US" altLang="ja-JP" sz="1600" dirty="0">
              <a:latin typeface="+mn-ea"/>
              <a:ea typeface="+mn-ea"/>
            </a:endParaRPr>
          </a:p>
          <a:p>
            <a:pPr marL="182563" indent="-182563" algn="l"/>
            <a:r>
              <a:rPr lang="ja-JP" altLang="en-US" sz="1600" dirty="0">
                <a:latin typeface="+mn-ea"/>
                <a:ea typeface="+mn-ea"/>
              </a:rPr>
              <a:t>　　　就労継続支援Ｂ型、共同生活援助（介護サービス包括型・日中サービス支援型）、</a:t>
            </a:r>
            <a:endParaRPr lang="en-US" altLang="ja-JP" sz="1600" dirty="0">
              <a:latin typeface="+mn-ea"/>
              <a:ea typeface="+mn-ea"/>
            </a:endParaRPr>
          </a:p>
          <a:p>
            <a:pPr marL="182563" indent="-182563" algn="l"/>
            <a:r>
              <a:rPr lang="ja-JP" altLang="en-US" sz="1600" dirty="0">
                <a:latin typeface="+mn-ea"/>
                <a:ea typeface="+mn-ea"/>
              </a:rPr>
              <a:t>　 児童発達支援、放課後等デイサービスについて、令和</a:t>
            </a:r>
            <a:r>
              <a:rPr lang="en-US" altLang="ja-JP" sz="1600" dirty="0">
                <a:latin typeface="+mn-ea"/>
                <a:ea typeface="+mn-ea"/>
              </a:rPr>
              <a:t>8</a:t>
            </a:r>
            <a:r>
              <a:rPr lang="ja-JP" altLang="en-US" sz="1600" dirty="0">
                <a:latin typeface="+mn-ea"/>
                <a:ea typeface="+mn-ea"/>
              </a:rPr>
              <a:t>年</a:t>
            </a:r>
            <a:r>
              <a:rPr lang="en-US" altLang="ja-JP" sz="1600" dirty="0">
                <a:latin typeface="+mn-ea"/>
                <a:ea typeface="+mn-ea"/>
              </a:rPr>
              <a:t>6</a:t>
            </a:r>
            <a:r>
              <a:rPr lang="ja-JP" altLang="en-US" sz="1600" dirty="0">
                <a:latin typeface="+mn-ea"/>
                <a:ea typeface="+mn-ea"/>
              </a:rPr>
              <a:t>月</a:t>
            </a:r>
            <a:r>
              <a:rPr lang="en-US" altLang="ja-JP" sz="1600" dirty="0">
                <a:latin typeface="+mn-ea"/>
                <a:ea typeface="+mn-ea"/>
              </a:rPr>
              <a:t>1</a:t>
            </a:r>
            <a:r>
              <a:rPr lang="ja-JP" altLang="en-US" sz="1600" dirty="0">
                <a:latin typeface="+mn-ea"/>
                <a:ea typeface="+mn-ea"/>
              </a:rPr>
              <a:t>日以降に新規指定された事業所に限り、応急的な報酬単価を適用する。</a:t>
            </a:r>
            <a:endParaRPr lang="en-US" altLang="ja-JP" sz="1600" dirty="0">
              <a:latin typeface="+mn-ea"/>
              <a:ea typeface="+mn-ea"/>
            </a:endParaRPr>
          </a:p>
        </p:txBody>
      </p:sp>
    </p:spTree>
    <p:extLst>
      <p:ext uri="{BB962C8B-B14F-4D97-AF65-F5344CB8AC3E}">
        <p14:creationId xmlns:p14="http://schemas.microsoft.com/office/powerpoint/2010/main" val="1168012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A541C68-9A04-4D76-2267-92BC572BE05B}"/>
              </a:ext>
            </a:extLst>
          </p:cNvPr>
          <p:cNvSpPr txBox="1"/>
          <p:nvPr/>
        </p:nvSpPr>
        <p:spPr>
          <a:xfrm>
            <a:off x="582157" y="1460473"/>
            <a:ext cx="2047355" cy="300082"/>
          </a:xfrm>
          <a:prstGeom prst="rect">
            <a:avLst/>
          </a:prstGeom>
          <a:noFill/>
        </p:spPr>
        <p:txBody>
          <a:bodyPr wrap="none" rtlCol="0">
            <a:spAutoFit/>
          </a:bodyPr>
          <a:lstStyle/>
          <a:p>
            <a:r>
              <a:rPr lang="ja-JP" altLang="en-US" sz="1350" b="1" dirty="0"/>
              <a:t>勤務形態一覧表について</a:t>
            </a:r>
          </a:p>
        </p:txBody>
      </p:sp>
      <p:sp>
        <p:nvSpPr>
          <p:cNvPr id="5" name="テキスト ボックス 4">
            <a:extLst>
              <a:ext uri="{FF2B5EF4-FFF2-40B4-BE49-F238E27FC236}">
                <a16:creationId xmlns:a16="http://schemas.microsoft.com/office/drawing/2014/main" id="{910E2D8C-8757-5DAF-8608-616657C36247}"/>
              </a:ext>
            </a:extLst>
          </p:cNvPr>
          <p:cNvSpPr txBox="1"/>
          <p:nvPr/>
        </p:nvSpPr>
        <p:spPr>
          <a:xfrm>
            <a:off x="582156" y="1985436"/>
            <a:ext cx="6987810" cy="507831"/>
          </a:xfrm>
          <a:prstGeom prst="rect">
            <a:avLst/>
          </a:prstGeom>
          <a:noFill/>
        </p:spPr>
        <p:txBody>
          <a:bodyPr wrap="none" rtlCol="0">
            <a:spAutoFit/>
          </a:bodyPr>
          <a:lstStyle/>
          <a:p>
            <a:r>
              <a:rPr lang="ja-JP" altLang="en-US" sz="1350" u="sng" dirty="0"/>
              <a:t>厚生労働省及びこども家庭庁より、参考様式として新たに「勤務形態一覧表」が示されたため、</a:t>
            </a:r>
            <a:endParaRPr lang="en-US" altLang="ja-JP" sz="1350" u="sng" dirty="0"/>
          </a:p>
          <a:p>
            <a:r>
              <a:rPr lang="ja-JP" altLang="en-US" sz="1350" u="sng" dirty="0"/>
              <a:t>様式を変更いたします。</a:t>
            </a:r>
            <a:endParaRPr lang="en-US" altLang="ja-JP" sz="1350" u="sng" dirty="0"/>
          </a:p>
        </p:txBody>
      </p:sp>
      <p:sp>
        <p:nvSpPr>
          <p:cNvPr id="2" name="テキスト ボックス 1">
            <a:extLst>
              <a:ext uri="{FF2B5EF4-FFF2-40B4-BE49-F238E27FC236}">
                <a16:creationId xmlns:a16="http://schemas.microsoft.com/office/drawing/2014/main" id="{98C370A9-6295-5629-AF01-8C2FADE19210}"/>
              </a:ext>
            </a:extLst>
          </p:cNvPr>
          <p:cNvSpPr txBox="1"/>
          <p:nvPr/>
        </p:nvSpPr>
        <p:spPr>
          <a:xfrm>
            <a:off x="582155" y="2625478"/>
            <a:ext cx="6878806" cy="923330"/>
          </a:xfrm>
          <a:prstGeom prst="rect">
            <a:avLst/>
          </a:prstGeom>
          <a:noFill/>
        </p:spPr>
        <p:txBody>
          <a:bodyPr wrap="none" rtlCol="0">
            <a:spAutoFit/>
          </a:bodyPr>
          <a:lstStyle/>
          <a:p>
            <a:r>
              <a:rPr lang="ja-JP" altLang="en-US" sz="1350" dirty="0"/>
              <a:t>〇勤務形態一覧表の主な変更点</a:t>
            </a:r>
            <a:endParaRPr lang="en-US" altLang="ja-JP" sz="1350" dirty="0"/>
          </a:p>
          <a:p>
            <a:r>
              <a:rPr lang="ja-JP" altLang="en-US" sz="1350" dirty="0"/>
              <a:t>・サービスによって様式が異なる。</a:t>
            </a:r>
            <a:endParaRPr lang="en-US" altLang="ja-JP" sz="1350" dirty="0"/>
          </a:p>
          <a:p>
            <a:r>
              <a:rPr lang="ja-JP" altLang="en-US" sz="1350" dirty="0"/>
              <a:t>・勤務に関すること以外についても、前年度の平均値（平均利用者数）や人員に関する基準を</a:t>
            </a:r>
            <a:endParaRPr lang="en-US" altLang="ja-JP" sz="1350" dirty="0"/>
          </a:p>
          <a:p>
            <a:r>
              <a:rPr lang="ja-JP" altLang="en-US" sz="1350" dirty="0"/>
              <a:t>　計算できるよう、欄が追加されました。</a:t>
            </a:r>
          </a:p>
        </p:txBody>
      </p:sp>
      <p:sp>
        <p:nvSpPr>
          <p:cNvPr id="3" name="テキスト ボックス 2">
            <a:extLst>
              <a:ext uri="{FF2B5EF4-FFF2-40B4-BE49-F238E27FC236}">
                <a16:creationId xmlns:a16="http://schemas.microsoft.com/office/drawing/2014/main" id="{C5AA8256-1A42-2B8E-D0B8-5DBD8DC108B9}"/>
              </a:ext>
            </a:extLst>
          </p:cNvPr>
          <p:cNvSpPr txBox="1"/>
          <p:nvPr/>
        </p:nvSpPr>
        <p:spPr>
          <a:xfrm>
            <a:off x="582155" y="3852897"/>
            <a:ext cx="6548588" cy="715581"/>
          </a:xfrm>
          <a:prstGeom prst="rect">
            <a:avLst/>
          </a:prstGeom>
          <a:noFill/>
        </p:spPr>
        <p:txBody>
          <a:bodyPr wrap="none" rtlCol="0">
            <a:spAutoFit/>
          </a:bodyPr>
          <a:lstStyle/>
          <a:p>
            <a:r>
              <a:rPr lang="ja-JP" altLang="en-US" sz="1350" dirty="0"/>
              <a:t>〇注意点</a:t>
            </a:r>
            <a:endParaRPr lang="en-US" altLang="ja-JP" sz="1350" dirty="0"/>
          </a:p>
          <a:p>
            <a:r>
              <a:rPr lang="ja-JP" altLang="en-US" sz="1350" dirty="0"/>
              <a:t>・勤務形態一覧表には計算式を設定していますが、結果に誤りがないかご確認ください。</a:t>
            </a:r>
            <a:endParaRPr lang="en-US" altLang="ja-JP" sz="1350" dirty="0"/>
          </a:p>
          <a:p>
            <a:r>
              <a:rPr lang="ja-JP" altLang="en-US" sz="1350" dirty="0"/>
              <a:t>・特段の事情がない場合は、本様式による提出にご協力ください。</a:t>
            </a:r>
          </a:p>
        </p:txBody>
      </p:sp>
      <p:sp>
        <p:nvSpPr>
          <p:cNvPr id="6" name="四角形: 角を丸くする 5">
            <a:extLst>
              <a:ext uri="{FF2B5EF4-FFF2-40B4-BE49-F238E27FC236}">
                <a16:creationId xmlns:a16="http://schemas.microsoft.com/office/drawing/2014/main" id="{8A6BB9DB-65E3-A250-83BE-085C36F6DBC3}"/>
              </a:ext>
            </a:extLst>
          </p:cNvPr>
          <p:cNvSpPr/>
          <p:nvPr/>
        </p:nvSpPr>
        <p:spPr>
          <a:xfrm>
            <a:off x="582156" y="2625478"/>
            <a:ext cx="7610573" cy="99291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 name="四角形: 角を丸くする 6">
            <a:extLst>
              <a:ext uri="{FF2B5EF4-FFF2-40B4-BE49-F238E27FC236}">
                <a16:creationId xmlns:a16="http://schemas.microsoft.com/office/drawing/2014/main" id="{D95111D3-2ED3-E656-D5E9-44C24A546E4E}"/>
              </a:ext>
            </a:extLst>
          </p:cNvPr>
          <p:cNvSpPr/>
          <p:nvPr/>
        </p:nvSpPr>
        <p:spPr>
          <a:xfrm>
            <a:off x="582156" y="3693720"/>
            <a:ext cx="7610573" cy="99291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 name="テキスト ボックス 7">
            <a:extLst>
              <a:ext uri="{FF2B5EF4-FFF2-40B4-BE49-F238E27FC236}">
                <a16:creationId xmlns:a16="http://schemas.microsoft.com/office/drawing/2014/main" id="{8D2627C0-A2C8-021A-1B5B-2129C668D6A8}"/>
              </a:ext>
            </a:extLst>
          </p:cNvPr>
          <p:cNvSpPr txBox="1"/>
          <p:nvPr/>
        </p:nvSpPr>
        <p:spPr>
          <a:xfrm>
            <a:off x="495583" y="4872565"/>
            <a:ext cx="8334092" cy="715581"/>
          </a:xfrm>
          <a:prstGeom prst="rect">
            <a:avLst/>
          </a:prstGeom>
          <a:noFill/>
        </p:spPr>
        <p:txBody>
          <a:bodyPr wrap="square" rtlCol="0">
            <a:spAutoFit/>
          </a:bodyPr>
          <a:lstStyle/>
          <a:p>
            <a:r>
              <a:rPr lang="en-US" altLang="ja-JP" sz="1350" dirty="0"/>
              <a:t>※</a:t>
            </a:r>
            <a:r>
              <a:rPr lang="ja-JP" altLang="en-US" sz="1350" dirty="0"/>
              <a:t>障害児通所支援事業所については、サービス提供時間帯を通じて、直接支援する職員（児童指導員等）を常時配置する必要があるため、サービス提供時間等を記載できるよう様式に一部変更を加えています。</a:t>
            </a:r>
            <a:endParaRPr lang="en-US" altLang="ja-JP" sz="1350" dirty="0"/>
          </a:p>
          <a:p>
            <a:endParaRPr lang="ja-JP" altLang="en-US" sz="1350" dirty="0"/>
          </a:p>
        </p:txBody>
      </p:sp>
    </p:spTree>
    <p:extLst>
      <p:ext uri="{BB962C8B-B14F-4D97-AF65-F5344CB8AC3E}">
        <p14:creationId xmlns:p14="http://schemas.microsoft.com/office/powerpoint/2010/main" val="2674285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テーブル&#10;&#10;AI 生成コンテンツは誤りを含む可能性があります。">
            <a:extLst>
              <a:ext uri="{FF2B5EF4-FFF2-40B4-BE49-F238E27FC236}">
                <a16:creationId xmlns:a16="http://schemas.microsoft.com/office/drawing/2014/main" id="{FBCB7A52-792D-D4EC-2550-5BF537FBD288}"/>
              </a:ext>
            </a:extLst>
          </p:cNvPr>
          <p:cNvPicPr>
            <a:picLocks noChangeAspect="1"/>
          </p:cNvPicPr>
          <p:nvPr/>
        </p:nvPicPr>
        <p:blipFill>
          <a:blip r:embed="rId3">
            <a:extLst>
              <a:ext uri="{28A0092B-C50C-407E-A947-70E740481C1C}">
                <a14:useLocalDpi xmlns:a14="http://schemas.microsoft.com/office/drawing/2010/main" val="0"/>
              </a:ext>
            </a:extLst>
          </a:blip>
          <a:srcRect l="82" t="29139" r="1458" b="22911"/>
          <a:stretch>
            <a:fillRect/>
          </a:stretch>
        </p:blipFill>
        <p:spPr>
          <a:xfrm>
            <a:off x="825505" y="1140356"/>
            <a:ext cx="7190244" cy="2147684"/>
          </a:xfrm>
          <a:prstGeom prst="rect">
            <a:avLst/>
          </a:prstGeom>
          <a:ln>
            <a:solidFill>
              <a:schemeClr val="tx1"/>
            </a:solidFill>
          </a:ln>
        </p:spPr>
      </p:pic>
      <p:sp>
        <p:nvSpPr>
          <p:cNvPr id="9" name="テキスト ボックス 8">
            <a:extLst>
              <a:ext uri="{FF2B5EF4-FFF2-40B4-BE49-F238E27FC236}">
                <a16:creationId xmlns:a16="http://schemas.microsoft.com/office/drawing/2014/main" id="{FEA9F967-27C8-C4F4-E7B1-3050C290C7E6}"/>
              </a:ext>
            </a:extLst>
          </p:cNvPr>
          <p:cNvSpPr txBox="1"/>
          <p:nvPr/>
        </p:nvSpPr>
        <p:spPr>
          <a:xfrm>
            <a:off x="73742" y="943802"/>
            <a:ext cx="685800" cy="507831"/>
          </a:xfrm>
          <a:prstGeom prst="rect">
            <a:avLst/>
          </a:prstGeom>
          <a:noFill/>
          <a:ln>
            <a:solidFill>
              <a:srgbClr val="FF0000"/>
            </a:solidFill>
          </a:ln>
        </p:spPr>
        <p:txBody>
          <a:bodyPr wrap="square" rtlCol="0">
            <a:spAutoFit/>
          </a:bodyPr>
          <a:lstStyle/>
          <a:p>
            <a:r>
              <a:rPr lang="ja-JP" altLang="en-US" sz="1350" b="1" dirty="0"/>
              <a:t>新様式</a:t>
            </a:r>
          </a:p>
        </p:txBody>
      </p:sp>
      <p:pic>
        <p:nvPicPr>
          <p:cNvPr id="13" name="図 12" descr="設計図&#10;&#10;AI 生成コンテンツは誤りを含む可能性があります。">
            <a:extLst>
              <a:ext uri="{FF2B5EF4-FFF2-40B4-BE49-F238E27FC236}">
                <a16:creationId xmlns:a16="http://schemas.microsoft.com/office/drawing/2014/main" id="{57E6A04F-C132-8443-2AB0-E83B1B7398B9}"/>
              </a:ext>
            </a:extLst>
          </p:cNvPr>
          <p:cNvPicPr>
            <a:picLocks noChangeAspect="1"/>
          </p:cNvPicPr>
          <p:nvPr/>
        </p:nvPicPr>
        <p:blipFill>
          <a:blip r:embed="rId4">
            <a:extLst>
              <a:ext uri="{28A0092B-C50C-407E-A947-70E740481C1C}">
                <a14:useLocalDpi xmlns:a14="http://schemas.microsoft.com/office/drawing/2010/main" val="0"/>
              </a:ext>
            </a:extLst>
          </a:blip>
          <a:srcRect l="1944" t="27885" r="855" b="16075"/>
          <a:stretch>
            <a:fillRect/>
          </a:stretch>
        </p:blipFill>
        <p:spPr>
          <a:xfrm>
            <a:off x="825505" y="3376530"/>
            <a:ext cx="6577780" cy="2536723"/>
          </a:xfrm>
          <a:prstGeom prst="rect">
            <a:avLst/>
          </a:prstGeom>
          <a:ln>
            <a:solidFill>
              <a:schemeClr val="tx1"/>
            </a:solidFill>
          </a:ln>
        </p:spPr>
      </p:pic>
      <p:sp>
        <p:nvSpPr>
          <p:cNvPr id="14" name="テキスト ボックス 13">
            <a:extLst>
              <a:ext uri="{FF2B5EF4-FFF2-40B4-BE49-F238E27FC236}">
                <a16:creationId xmlns:a16="http://schemas.microsoft.com/office/drawing/2014/main" id="{CE3BA205-9DD4-A64D-291F-B36030B2D4B7}"/>
              </a:ext>
            </a:extLst>
          </p:cNvPr>
          <p:cNvSpPr txBox="1"/>
          <p:nvPr/>
        </p:nvSpPr>
        <p:spPr>
          <a:xfrm>
            <a:off x="3464004" y="1309534"/>
            <a:ext cx="2101857" cy="300082"/>
          </a:xfrm>
          <a:prstGeom prst="rect">
            <a:avLst/>
          </a:prstGeom>
          <a:solidFill>
            <a:schemeClr val="bg1"/>
          </a:solidFill>
          <a:ln>
            <a:solidFill>
              <a:srgbClr val="FF0000"/>
            </a:solidFill>
          </a:ln>
        </p:spPr>
        <p:txBody>
          <a:bodyPr wrap="none" rtlCol="0">
            <a:spAutoFit/>
          </a:bodyPr>
          <a:lstStyle/>
          <a:p>
            <a:r>
              <a:rPr lang="ja-JP" altLang="en-US" sz="1350" b="1" dirty="0"/>
              <a:t>様式は、サービス種類ごと</a:t>
            </a:r>
          </a:p>
        </p:txBody>
      </p:sp>
      <p:cxnSp>
        <p:nvCxnSpPr>
          <p:cNvPr id="16" name="直線矢印コネクタ 15">
            <a:extLst>
              <a:ext uri="{FF2B5EF4-FFF2-40B4-BE49-F238E27FC236}">
                <a16:creationId xmlns:a16="http://schemas.microsoft.com/office/drawing/2014/main" id="{218D27B6-E595-4773-A315-55D5D2E01C78}"/>
              </a:ext>
            </a:extLst>
          </p:cNvPr>
          <p:cNvCxnSpPr>
            <a:stCxn id="14" idx="3"/>
          </p:cNvCxnSpPr>
          <p:nvPr/>
        </p:nvCxnSpPr>
        <p:spPr>
          <a:xfrm flipV="1">
            <a:off x="5565861" y="1220802"/>
            <a:ext cx="1345479" cy="2387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テキスト ボックス 16">
            <a:extLst>
              <a:ext uri="{FF2B5EF4-FFF2-40B4-BE49-F238E27FC236}">
                <a16:creationId xmlns:a16="http://schemas.microsoft.com/office/drawing/2014/main" id="{123E5EA3-C7A4-1156-2E7F-6796F15BB60D}"/>
              </a:ext>
            </a:extLst>
          </p:cNvPr>
          <p:cNvSpPr txBox="1"/>
          <p:nvPr/>
        </p:nvSpPr>
        <p:spPr>
          <a:xfrm>
            <a:off x="3464003" y="2444914"/>
            <a:ext cx="1545616" cy="300082"/>
          </a:xfrm>
          <a:prstGeom prst="rect">
            <a:avLst/>
          </a:prstGeom>
          <a:solidFill>
            <a:schemeClr val="bg1"/>
          </a:solidFill>
          <a:ln>
            <a:solidFill>
              <a:srgbClr val="FF0000"/>
            </a:solidFill>
          </a:ln>
        </p:spPr>
        <p:txBody>
          <a:bodyPr wrap="none" rtlCol="0">
            <a:spAutoFit/>
          </a:bodyPr>
          <a:lstStyle/>
          <a:p>
            <a:r>
              <a:rPr lang="ja-JP" altLang="en-US" sz="1350" b="1" dirty="0"/>
              <a:t>勤務時間数を記入</a:t>
            </a:r>
          </a:p>
        </p:txBody>
      </p:sp>
      <p:sp>
        <p:nvSpPr>
          <p:cNvPr id="18" name="テキスト ボックス 17">
            <a:extLst>
              <a:ext uri="{FF2B5EF4-FFF2-40B4-BE49-F238E27FC236}">
                <a16:creationId xmlns:a16="http://schemas.microsoft.com/office/drawing/2014/main" id="{25B421FE-34F5-49BB-D14F-68DE7C95B6C8}"/>
              </a:ext>
            </a:extLst>
          </p:cNvPr>
          <p:cNvSpPr txBox="1"/>
          <p:nvPr/>
        </p:nvSpPr>
        <p:spPr>
          <a:xfrm>
            <a:off x="7464503" y="3569961"/>
            <a:ext cx="1540806" cy="715581"/>
          </a:xfrm>
          <a:prstGeom prst="rect">
            <a:avLst/>
          </a:prstGeom>
          <a:solidFill>
            <a:schemeClr val="bg1"/>
          </a:solidFill>
          <a:ln>
            <a:solidFill>
              <a:srgbClr val="FF0000"/>
            </a:solidFill>
          </a:ln>
        </p:spPr>
        <p:txBody>
          <a:bodyPr wrap="none" rtlCol="0">
            <a:spAutoFit/>
          </a:bodyPr>
          <a:lstStyle/>
          <a:p>
            <a:r>
              <a:rPr lang="ja-JP" altLang="en-US" sz="1350" b="1" dirty="0"/>
              <a:t>兼務先や兼務する</a:t>
            </a:r>
            <a:endParaRPr lang="en-US" altLang="ja-JP" sz="1350" b="1" dirty="0"/>
          </a:p>
          <a:p>
            <a:r>
              <a:rPr lang="ja-JP" altLang="en-US" sz="1350" b="1" dirty="0"/>
              <a:t>職務の内容などを</a:t>
            </a:r>
            <a:endParaRPr lang="en-US" altLang="ja-JP" sz="1350" b="1" dirty="0"/>
          </a:p>
          <a:p>
            <a:r>
              <a:rPr lang="ja-JP" altLang="en-US" sz="1350" b="1" dirty="0"/>
              <a:t>具体的に記入</a:t>
            </a:r>
          </a:p>
        </p:txBody>
      </p:sp>
      <p:cxnSp>
        <p:nvCxnSpPr>
          <p:cNvPr id="20" name="直線矢印コネクタ 19">
            <a:extLst>
              <a:ext uri="{FF2B5EF4-FFF2-40B4-BE49-F238E27FC236}">
                <a16:creationId xmlns:a16="http://schemas.microsoft.com/office/drawing/2014/main" id="{3AB85D23-ED03-CB2F-41C2-8CD3C6C16DC1}"/>
              </a:ext>
            </a:extLst>
          </p:cNvPr>
          <p:cNvCxnSpPr>
            <a:stCxn id="18" idx="0"/>
          </p:cNvCxnSpPr>
          <p:nvPr/>
        </p:nvCxnSpPr>
        <p:spPr>
          <a:xfrm flipH="1" flipV="1">
            <a:off x="7703820" y="2785110"/>
            <a:ext cx="531086" cy="7848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テキスト ボックス 20">
            <a:extLst>
              <a:ext uri="{FF2B5EF4-FFF2-40B4-BE49-F238E27FC236}">
                <a16:creationId xmlns:a16="http://schemas.microsoft.com/office/drawing/2014/main" id="{33A32223-E2EA-49BD-9D7E-0B2BE3BBB5BF}"/>
              </a:ext>
            </a:extLst>
          </p:cNvPr>
          <p:cNvSpPr txBox="1"/>
          <p:nvPr/>
        </p:nvSpPr>
        <p:spPr>
          <a:xfrm>
            <a:off x="4420627" y="4944702"/>
            <a:ext cx="3752950" cy="715581"/>
          </a:xfrm>
          <a:prstGeom prst="rect">
            <a:avLst/>
          </a:prstGeom>
          <a:solidFill>
            <a:schemeClr val="bg1"/>
          </a:solidFill>
          <a:ln>
            <a:solidFill>
              <a:srgbClr val="FF0000"/>
            </a:solidFill>
          </a:ln>
        </p:spPr>
        <p:txBody>
          <a:bodyPr wrap="none" rtlCol="0">
            <a:spAutoFit/>
          </a:bodyPr>
          <a:lstStyle/>
          <a:p>
            <a:r>
              <a:rPr lang="ja-JP" altLang="en-US" sz="1350" b="1" dirty="0"/>
              <a:t>サービス種類ごとに違いますが、</a:t>
            </a:r>
            <a:endParaRPr lang="en-US" altLang="ja-JP" sz="1350" b="1" dirty="0"/>
          </a:p>
          <a:p>
            <a:r>
              <a:rPr lang="ja-JP" altLang="en-US" sz="1350" b="1" dirty="0"/>
              <a:t>基本的には、前年度の平均値（平均利用者数）や</a:t>
            </a:r>
            <a:endParaRPr lang="en-US" altLang="ja-JP" sz="1350" b="1" dirty="0"/>
          </a:p>
          <a:p>
            <a:r>
              <a:rPr lang="ja-JP" altLang="en-US" sz="1350" b="1" dirty="0"/>
              <a:t>人員に関する基準を計算する部分がある</a:t>
            </a:r>
          </a:p>
        </p:txBody>
      </p:sp>
      <p:cxnSp>
        <p:nvCxnSpPr>
          <p:cNvPr id="23" name="直線矢印コネクタ 22">
            <a:extLst>
              <a:ext uri="{FF2B5EF4-FFF2-40B4-BE49-F238E27FC236}">
                <a16:creationId xmlns:a16="http://schemas.microsoft.com/office/drawing/2014/main" id="{60E916DF-63B6-174D-81EF-8818EA9EF31C}"/>
              </a:ext>
            </a:extLst>
          </p:cNvPr>
          <p:cNvCxnSpPr/>
          <p:nvPr/>
        </p:nvCxnSpPr>
        <p:spPr>
          <a:xfrm flipH="1">
            <a:off x="3848100" y="5290950"/>
            <a:ext cx="57252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直線矢印コネクタ 24">
            <a:extLst>
              <a:ext uri="{FF2B5EF4-FFF2-40B4-BE49-F238E27FC236}">
                <a16:creationId xmlns:a16="http://schemas.microsoft.com/office/drawing/2014/main" id="{A67C9B65-DF90-D5A7-6A88-FB9FAA641413}"/>
              </a:ext>
            </a:extLst>
          </p:cNvPr>
          <p:cNvCxnSpPr/>
          <p:nvPr/>
        </p:nvCxnSpPr>
        <p:spPr>
          <a:xfrm flipH="1" flipV="1">
            <a:off x="5775961" y="4392930"/>
            <a:ext cx="519707" cy="4800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5583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92C218-2406-51B6-94CB-4A76446A423A}"/>
              </a:ext>
            </a:extLst>
          </p:cNvPr>
          <p:cNvSpPr>
            <a:spLocks noGrp="1"/>
          </p:cNvSpPr>
          <p:nvPr>
            <p:ph type="title"/>
          </p:nvPr>
        </p:nvSpPr>
        <p:spPr/>
        <p:txBody>
          <a:bodyPr>
            <a:noAutofit/>
          </a:bodyPr>
          <a:lstStyle/>
          <a:p>
            <a:r>
              <a:rPr lang="ja-JP" altLang="en-US" sz="2800" dirty="0"/>
              <a:t>サービス管理責任者及び</a:t>
            </a:r>
            <a:br>
              <a:rPr kumimoji="1" lang="en-US" altLang="ja-JP" sz="2800" dirty="0"/>
            </a:br>
            <a:r>
              <a:rPr kumimoji="1" lang="ja-JP" altLang="en-US" sz="2800" dirty="0"/>
              <a:t>児童発達支援管理責任者の</a:t>
            </a:r>
            <a:r>
              <a:rPr lang="en-US" altLang="ja-JP" sz="2800" dirty="0"/>
              <a:t>OJT</a:t>
            </a:r>
            <a:r>
              <a:rPr lang="ja-JP" altLang="en-US" sz="2800" dirty="0"/>
              <a:t>の届出について</a:t>
            </a:r>
            <a:endParaRPr kumimoji="1" lang="ja-JP" altLang="en-US" sz="2800" dirty="0"/>
          </a:p>
        </p:txBody>
      </p:sp>
      <p:sp>
        <p:nvSpPr>
          <p:cNvPr id="3" name="テキスト ボックス 2">
            <a:extLst>
              <a:ext uri="{FF2B5EF4-FFF2-40B4-BE49-F238E27FC236}">
                <a16:creationId xmlns:a16="http://schemas.microsoft.com/office/drawing/2014/main" id="{95F1BADF-CEF6-4CDA-1512-555D382464C7}"/>
              </a:ext>
            </a:extLst>
          </p:cNvPr>
          <p:cNvSpPr txBox="1"/>
          <p:nvPr/>
        </p:nvSpPr>
        <p:spPr>
          <a:xfrm>
            <a:off x="791580" y="1556792"/>
            <a:ext cx="8229600" cy="4943020"/>
          </a:xfrm>
          <a:prstGeom prst="rect">
            <a:avLst/>
          </a:prstGeom>
          <a:noFill/>
        </p:spPr>
        <p:txBody>
          <a:bodyPr wrap="square" rtlCol="0">
            <a:spAutoFit/>
          </a:bodyPr>
          <a:lstStyle/>
          <a:p>
            <a:pPr>
              <a:lnSpc>
                <a:spcPct val="150000"/>
              </a:lnSpc>
            </a:pPr>
            <a:r>
              <a:rPr kumimoji="1" lang="ja-JP" altLang="en-US" dirty="0"/>
              <a:t>サービス管理責任者・児童発達支援管理責任者基礎研修修了者のうち、一定の</a:t>
            </a:r>
            <a:endParaRPr kumimoji="1" lang="en-US" altLang="ja-JP" dirty="0"/>
          </a:p>
          <a:p>
            <a:pPr>
              <a:lnSpc>
                <a:spcPct val="150000"/>
              </a:lnSpc>
            </a:pPr>
            <a:r>
              <a:rPr kumimoji="1" lang="ja-JP" altLang="en-US" dirty="0"/>
              <a:t>要件</a:t>
            </a:r>
            <a:r>
              <a:rPr lang="ja-JP" altLang="en-US" dirty="0"/>
              <a:t>を満たす場合には、例外的に、実践研修の受講に必要な実務経験年数を短縮できる（最短</a:t>
            </a:r>
            <a:r>
              <a:rPr lang="en-US" altLang="ja-JP" dirty="0"/>
              <a:t>6</a:t>
            </a:r>
            <a:r>
              <a:rPr lang="ja-JP" altLang="en-US" dirty="0"/>
              <a:t>か月）措置。</a:t>
            </a:r>
            <a:endParaRPr lang="en-US" altLang="ja-JP" dirty="0"/>
          </a:p>
          <a:p>
            <a:pPr>
              <a:lnSpc>
                <a:spcPct val="150000"/>
              </a:lnSpc>
            </a:pPr>
            <a:r>
              <a:rPr lang="en-US" altLang="ja-JP" dirty="0"/>
              <a:t>【</a:t>
            </a:r>
            <a:r>
              <a:rPr lang="ja-JP" altLang="en-US" dirty="0"/>
              <a:t>要件</a:t>
            </a:r>
            <a:r>
              <a:rPr lang="en-US" altLang="ja-JP" dirty="0"/>
              <a:t>】</a:t>
            </a:r>
          </a:p>
          <a:p>
            <a:pPr>
              <a:lnSpc>
                <a:spcPct val="150000"/>
              </a:lnSpc>
            </a:pPr>
            <a:r>
              <a:rPr lang="ja-JP" altLang="en-US" dirty="0"/>
              <a:t>・個別支援計画作成の業務に従事することについて、指定権者に</a:t>
            </a:r>
            <a:r>
              <a:rPr lang="ja-JP" altLang="en-US" b="1" u="sng" dirty="0"/>
              <a:t>事前に届出</a:t>
            </a:r>
            <a:r>
              <a:rPr lang="ja-JP" altLang="en-US" dirty="0"/>
              <a:t>（変更届）を行うこと</a:t>
            </a:r>
            <a:endParaRPr lang="en-US" altLang="ja-JP" dirty="0"/>
          </a:p>
          <a:p>
            <a:pPr>
              <a:lnSpc>
                <a:spcPct val="150000"/>
              </a:lnSpc>
            </a:pPr>
            <a:r>
              <a:rPr lang="ja-JP" altLang="en-US" dirty="0"/>
              <a:t>・基礎研修受講時に、既にサービス管理責任者等の配置に係る実務経験要件（相談支援業務又は直接支援業務</a:t>
            </a:r>
            <a:r>
              <a:rPr lang="en-US" altLang="ja-JP" dirty="0"/>
              <a:t>3</a:t>
            </a:r>
            <a:r>
              <a:rPr lang="ja-JP" altLang="en-US" dirty="0"/>
              <a:t>～</a:t>
            </a:r>
            <a:r>
              <a:rPr lang="en-US" altLang="ja-JP" dirty="0"/>
              <a:t>8</a:t>
            </a:r>
            <a:r>
              <a:rPr lang="ja-JP" altLang="en-US" dirty="0"/>
              <a:t>年 ）を満たしていること 。</a:t>
            </a:r>
          </a:p>
          <a:p>
            <a:pPr>
              <a:lnSpc>
                <a:spcPct val="150000"/>
              </a:lnSpc>
            </a:pPr>
            <a:r>
              <a:rPr lang="ja-JP" altLang="en-US" dirty="0"/>
              <a:t>・障害福祉サービス事業所等において、 個別支援計画作成の業務に従事すること。</a:t>
            </a:r>
            <a:endParaRPr lang="en-US" altLang="ja-JP" dirty="0"/>
          </a:p>
          <a:p>
            <a:pPr>
              <a:lnSpc>
                <a:spcPct val="150000"/>
              </a:lnSpc>
            </a:pPr>
            <a:endParaRPr lang="en-US" altLang="ja-JP" dirty="0"/>
          </a:p>
          <a:p>
            <a:pPr>
              <a:lnSpc>
                <a:spcPct val="150000"/>
              </a:lnSpc>
            </a:pPr>
            <a:r>
              <a:rPr lang="ja-JP" altLang="en-US" sz="1400" dirty="0"/>
              <a:t>岐阜市ホームページ：</a:t>
            </a:r>
            <a:r>
              <a:rPr lang="en-US" altLang="ja-JP" sz="1400" dirty="0">
                <a:hlinkClick r:id="rId3"/>
              </a:rPr>
              <a:t>https://www.city.gifu.lg.jp/kenko/syougaisyafukushi/1004754/1032679/1036696.html</a:t>
            </a:r>
            <a:endParaRPr lang="en-US" altLang="ja-JP" sz="1400" dirty="0"/>
          </a:p>
          <a:p>
            <a:pPr>
              <a:lnSpc>
                <a:spcPct val="150000"/>
              </a:lnSpc>
            </a:pPr>
            <a:endParaRPr lang="ja-JP" altLang="en-US" dirty="0"/>
          </a:p>
        </p:txBody>
      </p:sp>
      <p:sp>
        <p:nvSpPr>
          <p:cNvPr id="4" name="四角形: 角を丸くする 3">
            <a:extLst>
              <a:ext uri="{FF2B5EF4-FFF2-40B4-BE49-F238E27FC236}">
                <a16:creationId xmlns:a16="http://schemas.microsoft.com/office/drawing/2014/main" id="{7984666E-FCFE-2D59-3A6F-E9D29BBE555D}"/>
              </a:ext>
            </a:extLst>
          </p:cNvPr>
          <p:cNvSpPr/>
          <p:nvPr/>
        </p:nvSpPr>
        <p:spPr>
          <a:xfrm>
            <a:off x="683568" y="3284984"/>
            <a:ext cx="8337612" cy="216024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28735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A000CE-B2F0-7777-D0F9-E8FCE6AED6AD}"/>
              </a:ext>
            </a:extLst>
          </p:cNvPr>
          <p:cNvSpPr>
            <a:spLocks noGrp="1"/>
          </p:cNvSpPr>
          <p:nvPr>
            <p:ph type="ctrTitle"/>
          </p:nvPr>
        </p:nvSpPr>
        <p:spPr>
          <a:xfrm>
            <a:off x="685800" y="2693987"/>
            <a:ext cx="7772400" cy="1470025"/>
          </a:xfrm>
        </p:spPr>
        <p:txBody>
          <a:bodyPr/>
          <a:lstStyle/>
          <a:p>
            <a:r>
              <a:rPr lang="ja-JP" altLang="en-US" sz="4400" dirty="0">
                <a:effectLst/>
              </a:rPr>
              <a:t>児童発達支援計画</a:t>
            </a:r>
            <a:br>
              <a:rPr kumimoji="1" lang="en-US" altLang="ja-JP" sz="4400" dirty="0">
                <a:effectLst/>
              </a:rPr>
            </a:br>
            <a:r>
              <a:rPr kumimoji="1" lang="ja-JP" altLang="en-US" sz="4400" dirty="0">
                <a:effectLst/>
              </a:rPr>
              <a:t>（個別支援計画）について</a:t>
            </a:r>
            <a:br>
              <a:rPr kumimoji="1" lang="en-US" altLang="ja-JP" sz="4400" dirty="0">
                <a:effectLst/>
              </a:rPr>
            </a:br>
            <a:r>
              <a:rPr kumimoji="1" lang="ja-JP" altLang="en-US" sz="3200" dirty="0">
                <a:effectLst/>
              </a:rPr>
              <a:t>（障害児通所支援事業所）</a:t>
            </a:r>
          </a:p>
        </p:txBody>
      </p:sp>
    </p:spTree>
    <p:extLst>
      <p:ext uri="{BB962C8B-B14F-4D97-AF65-F5344CB8AC3E}">
        <p14:creationId xmlns:p14="http://schemas.microsoft.com/office/powerpoint/2010/main" val="59817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0FB023-C42F-316C-980F-F37572D37672}"/>
              </a:ext>
            </a:extLst>
          </p:cNvPr>
          <p:cNvSpPr>
            <a:spLocks noGrp="1"/>
          </p:cNvSpPr>
          <p:nvPr>
            <p:ph type="ctrTitle"/>
          </p:nvPr>
        </p:nvSpPr>
        <p:spPr>
          <a:xfrm>
            <a:off x="685800" y="692696"/>
            <a:ext cx="7772400" cy="1470025"/>
          </a:xfrm>
        </p:spPr>
        <p:txBody>
          <a:bodyPr/>
          <a:lstStyle/>
          <a:p>
            <a:pPr algn="l"/>
            <a:endParaRPr kumimoji="1" lang="ja-JP" altLang="en-US" sz="4000" dirty="0"/>
          </a:p>
        </p:txBody>
      </p:sp>
      <p:sp>
        <p:nvSpPr>
          <p:cNvPr id="6" name="テキスト ボックス 5">
            <a:extLst>
              <a:ext uri="{FF2B5EF4-FFF2-40B4-BE49-F238E27FC236}">
                <a16:creationId xmlns:a16="http://schemas.microsoft.com/office/drawing/2014/main" id="{A747CBCA-C7B3-720B-F8CC-413895330188}"/>
              </a:ext>
            </a:extLst>
          </p:cNvPr>
          <p:cNvSpPr txBox="1"/>
          <p:nvPr/>
        </p:nvSpPr>
        <p:spPr>
          <a:xfrm>
            <a:off x="467544" y="2348880"/>
            <a:ext cx="8424936" cy="481863"/>
          </a:xfrm>
          <a:prstGeom prst="rect">
            <a:avLst/>
          </a:prstGeom>
          <a:noFill/>
        </p:spPr>
        <p:txBody>
          <a:bodyPr wrap="square" rtlCol="0">
            <a:spAutoFit/>
          </a:bodyPr>
          <a:lstStyle/>
          <a:p>
            <a:pPr marL="179705" marR="178435" indent="635" algn="l">
              <a:lnSpc>
                <a:spcPct val="150000"/>
              </a:lnSpc>
              <a:spcAft>
                <a:spcPts val="0"/>
              </a:spcAft>
            </a:pPr>
            <a:r>
              <a:rPr lang="ja-JP" altLang="en-US"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kumimoji="1" lang="ja-JP" altLang="en-US" sz="2000" dirty="0">
              <a:latin typeface="ＭＳ ゴシック" panose="020B0609070205080204" pitchFamily="49" charset="-128"/>
              <a:ea typeface="ＭＳ ゴシック" panose="020B0609070205080204" pitchFamily="49" charset="-128"/>
            </a:endParaRPr>
          </a:p>
        </p:txBody>
      </p:sp>
      <p:graphicFrame>
        <p:nvGraphicFramePr>
          <p:cNvPr id="3" name="オブジェクト 2">
            <a:extLst>
              <a:ext uri="{FF2B5EF4-FFF2-40B4-BE49-F238E27FC236}">
                <a16:creationId xmlns:a16="http://schemas.microsoft.com/office/drawing/2014/main" id="{45AEBFAA-3E06-81FF-9F3A-6B0398700438}"/>
              </a:ext>
            </a:extLst>
          </p:cNvPr>
          <p:cNvGraphicFramePr>
            <a:graphicFrameLocks noChangeAspect="1"/>
          </p:cNvGraphicFramePr>
          <p:nvPr/>
        </p:nvGraphicFramePr>
        <p:xfrm>
          <a:off x="0" y="44624"/>
          <a:ext cx="9144000" cy="6813376"/>
        </p:xfrm>
        <a:graphic>
          <a:graphicData uri="http://schemas.openxmlformats.org/presentationml/2006/ole">
            <mc:AlternateContent xmlns:mc="http://schemas.openxmlformats.org/markup-compatibility/2006">
              <mc:Choice xmlns:v="urn:schemas-microsoft-com:vml" Requires="v">
                <p:oleObj name="Acrobat Document" r:id="rId3" imgW="5943600" imgH="4114800" progId="AcroExch.Document.DC">
                  <p:embed/>
                </p:oleObj>
              </mc:Choice>
              <mc:Fallback>
                <p:oleObj name="Acrobat Document" r:id="rId3" imgW="5943600" imgH="4114800" progId="AcroExch.Document.DC">
                  <p:embed/>
                  <p:pic>
                    <p:nvPicPr>
                      <p:cNvPr id="3" name="オブジェクト 2">
                        <a:extLst>
                          <a:ext uri="{FF2B5EF4-FFF2-40B4-BE49-F238E27FC236}">
                            <a16:creationId xmlns:a16="http://schemas.microsoft.com/office/drawing/2014/main" id="{45AEBFAA-3E06-81FF-9F3A-6B0398700438}"/>
                          </a:ext>
                        </a:extLst>
                      </p:cNvPr>
                      <p:cNvPicPr/>
                      <p:nvPr/>
                    </p:nvPicPr>
                    <p:blipFill>
                      <a:blip r:embed="rId4"/>
                      <a:stretch>
                        <a:fillRect/>
                      </a:stretch>
                    </p:blipFill>
                    <p:spPr>
                      <a:xfrm>
                        <a:off x="0" y="44624"/>
                        <a:ext cx="9144000" cy="6813376"/>
                      </a:xfrm>
                      <a:prstGeom prst="rect">
                        <a:avLst/>
                      </a:prstGeom>
                    </p:spPr>
                  </p:pic>
                </p:oleObj>
              </mc:Fallback>
            </mc:AlternateContent>
          </a:graphicData>
        </a:graphic>
      </p:graphicFrame>
      <p:sp>
        <p:nvSpPr>
          <p:cNvPr id="4" name="テキスト ボックス 3">
            <a:extLst>
              <a:ext uri="{FF2B5EF4-FFF2-40B4-BE49-F238E27FC236}">
                <a16:creationId xmlns:a16="http://schemas.microsoft.com/office/drawing/2014/main" id="{4EAE47AF-22F5-A400-17ED-06884C48A688}"/>
              </a:ext>
            </a:extLst>
          </p:cNvPr>
          <p:cNvSpPr txBox="1"/>
          <p:nvPr/>
        </p:nvSpPr>
        <p:spPr>
          <a:xfrm>
            <a:off x="1907704" y="6617198"/>
            <a:ext cx="3960440" cy="215444"/>
          </a:xfrm>
          <a:prstGeom prst="rect">
            <a:avLst/>
          </a:prstGeom>
          <a:noFill/>
        </p:spPr>
        <p:txBody>
          <a:bodyPr wrap="square" rtlCol="0">
            <a:spAutoFit/>
          </a:bodyPr>
          <a:lstStyle/>
          <a:p>
            <a:pPr algn="ctr"/>
            <a:r>
              <a:rPr lang="en-US" altLang="ja-JP" sz="800" dirty="0"/>
              <a:t>※</a:t>
            </a:r>
            <a:r>
              <a:rPr lang="ja-JP" altLang="en-US" sz="800" dirty="0"/>
              <a:t>厚生労働省「児童発達支援ガイドライン」より</a:t>
            </a:r>
            <a:endParaRPr kumimoji="1" lang="ja-JP" altLang="en-US" sz="800" dirty="0"/>
          </a:p>
        </p:txBody>
      </p:sp>
    </p:spTree>
    <p:extLst>
      <p:ext uri="{BB962C8B-B14F-4D97-AF65-F5344CB8AC3E}">
        <p14:creationId xmlns:p14="http://schemas.microsoft.com/office/powerpoint/2010/main" val="2708456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0FB023-C42F-316C-980F-F37572D37672}"/>
              </a:ext>
            </a:extLst>
          </p:cNvPr>
          <p:cNvSpPr>
            <a:spLocks noGrp="1"/>
          </p:cNvSpPr>
          <p:nvPr>
            <p:ph type="ctrTitle"/>
          </p:nvPr>
        </p:nvSpPr>
        <p:spPr>
          <a:xfrm>
            <a:off x="253029" y="396781"/>
            <a:ext cx="8637941" cy="1080000"/>
          </a:xfrm>
        </p:spPr>
        <p:txBody>
          <a:bodyPr/>
          <a:lstStyle/>
          <a:p>
            <a:r>
              <a:rPr lang="ja-JP" altLang="en-US" sz="3200" dirty="0">
                <a:effectLst/>
                <a:latin typeface="+mj-ea"/>
                <a:cs typeface="Times New Roman" panose="02020603050405020304" pitchFamily="18" charset="0"/>
              </a:rPr>
              <a:t>児童発達支援計画（以下、個別支援計画と記載）</a:t>
            </a:r>
            <a:r>
              <a:rPr lang="ja-JP" altLang="ja-JP" sz="3200" b="1" dirty="0">
                <a:effectLst/>
                <a:latin typeface="+mj-ea"/>
                <a:cs typeface="Times New Roman" panose="02020603050405020304" pitchFamily="18" charset="0"/>
              </a:rPr>
              <a:t>の作成に係る一連の流れ</a:t>
            </a:r>
            <a:endParaRPr kumimoji="1" lang="ja-JP" altLang="en-US" sz="3200" dirty="0">
              <a:latin typeface="+mj-ea"/>
            </a:endParaRPr>
          </a:p>
        </p:txBody>
      </p:sp>
      <p:sp>
        <p:nvSpPr>
          <p:cNvPr id="6" name="テキスト ボックス 5">
            <a:extLst>
              <a:ext uri="{FF2B5EF4-FFF2-40B4-BE49-F238E27FC236}">
                <a16:creationId xmlns:a16="http://schemas.microsoft.com/office/drawing/2014/main" id="{A747CBCA-C7B3-720B-F8CC-413895330188}"/>
              </a:ext>
            </a:extLst>
          </p:cNvPr>
          <p:cNvSpPr txBox="1"/>
          <p:nvPr/>
        </p:nvSpPr>
        <p:spPr>
          <a:xfrm>
            <a:off x="611560" y="2168056"/>
            <a:ext cx="8136904" cy="460382"/>
          </a:xfrm>
          <a:prstGeom prst="rect">
            <a:avLst/>
          </a:prstGeom>
          <a:noFill/>
        </p:spPr>
        <p:txBody>
          <a:bodyPr wrap="square" rtlCol="0">
            <a:spAutoFit/>
          </a:bodyPr>
          <a:lstStyle/>
          <a:p>
            <a:pPr marL="179705" marR="178435" indent="635" algn="l">
              <a:lnSpc>
                <a:spcPct val="150000"/>
              </a:lnSpc>
              <a:spcAft>
                <a:spcPts val="0"/>
              </a:spcAft>
            </a:pPr>
            <a:r>
              <a:rPr lang="ja-JP" altLang="en-US"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kumimoji="1" lang="ja-JP" altLang="en-US" dirty="0"/>
          </a:p>
        </p:txBody>
      </p:sp>
      <p:sp>
        <p:nvSpPr>
          <p:cNvPr id="3" name="テキスト ボックス 2">
            <a:extLst>
              <a:ext uri="{FF2B5EF4-FFF2-40B4-BE49-F238E27FC236}">
                <a16:creationId xmlns:a16="http://schemas.microsoft.com/office/drawing/2014/main" id="{DDD86D6D-4F36-DD1C-775D-84D5F6DE8831}"/>
              </a:ext>
            </a:extLst>
          </p:cNvPr>
          <p:cNvSpPr txBox="1"/>
          <p:nvPr/>
        </p:nvSpPr>
        <p:spPr>
          <a:xfrm>
            <a:off x="253029" y="1484784"/>
            <a:ext cx="8637941" cy="4247317"/>
          </a:xfrm>
          <a:prstGeom prst="rect">
            <a:avLst/>
          </a:prstGeom>
          <a:noFill/>
        </p:spPr>
        <p:txBody>
          <a:bodyPr wrap="square" rtlCol="0">
            <a:spAutoFit/>
          </a:bodyPr>
          <a:lstStyle/>
          <a:p>
            <a:pPr marL="179705" marR="178435" algn="l">
              <a:spcBef>
                <a:spcPts val="600"/>
              </a:spcBef>
              <a:spcAft>
                <a:spcPts val="600"/>
              </a:spcAft>
            </a:pPr>
            <a:r>
              <a:rPr lang="ja-JP"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a:t>
            </a:r>
            <a:r>
              <a:rPr lang="ja-JP"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）児童発達支援管理責任者が障害児及び通所支給決定保護者に面接して</a:t>
            </a:r>
            <a:r>
              <a:rPr lang="ja-JP" altLang="ja-JP" sz="2200" b="1"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アセスメントを実施</a:t>
            </a:r>
          </a:p>
          <a:p>
            <a:pPr marL="179705" marR="178435" algn="l">
              <a:spcBef>
                <a:spcPts val="600"/>
              </a:spcBef>
              <a:spcAft>
                <a:spcPts val="0"/>
              </a:spcAft>
            </a:pPr>
            <a:r>
              <a:rPr lang="ja-JP"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a:t>
            </a:r>
            <a:r>
              <a:rPr lang="ja-JP"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）児童発達支援管理責任者が個別支援計画の</a:t>
            </a:r>
            <a:r>
              <a:rPr lang="ja-JP" altLang="ja-JP" sz="2200" b="1"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原案を作成</a:t>
            </a:r>
          </a:p>
          <a:p>
            <a:pPr marL="179705" marR="178435" algn="l">
              <a:spcBef>
                <a:spcPts val="600"/>
              </a:spcBef>
              <a:spcAft>
                <a:spcPts val="0"/>
              </a:spcAft>
            </a:pPr>
            <a:r>
              <a:rPr lang="ja-JP"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a:t>
            </a:r>
            <a:r>
              <a:rPr lang="ja-JP"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）個別支援計画の</a:t>
            </a:r>
            <a:r>
              <a:rPr lang="ja-JP" altLang="ja-JP" sz="2200" b="1"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作成に係る会議</a:t>
            </a:r>
          </a:p>
          <a:p>
            <a:pPr marL="513080" marR="178435" indent="-333375" algn="l">
              <a:spcBef>
                <a:spcPts val="600"/>
              </a:spcBef>
              <a:spcAft>
                <a:spcPts val="600"/>
              </a:spcAft>
            </a:pPr>
            <a:r>
              <a:rPr lang="ja-JP"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a:t>
            </a:r>
            <a:r>
              <a:rPr lang="ja-JP"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）個別支援計画について、障害児及び通所給付決定保護者に対して</a:t>
            </a:r>
            <a:r>
              <a:rPr lang="ja-JP" altLang="ja-JP" sz="2200" b="1"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説明</a:t>
            </a:r>
            <a:r>
              <a:rPr lang="ja-JP"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をし、文書により</a:t>
            </a:r>
            <a:r>
              <a:rPr lang="ja-JP" altLang="ja-JP" sz="2200" b="1"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同意を得る</a:t>
            </a:r>
            <a:r>
              <a:rPr lang="ja-JP"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こと</a:t>
            </a:r>
          </a:p>
          <a:p>
            <a:pPr marL="179705" marR="178435" algn="l">
              <a:spcBef>
                <a:spcPts val="600"/>
              </a:spcBef>
              <a:spcAft>
                <a:spcPts val="600"/>
              </a:spcAft>
            </a:pPr>
            <a:r>
              <a:rPr lang="ja-JP"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a:t>
            </a:r>
            <a:r>
              <a:rPr lang="ja-JP"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）保護者及び相談支援事業者に個別支援計画を</a:t>
            </a:r>
            <a:r>
              <a:rPr lang="ja-JP" altLang="ja-JP" sz="2200" b="1"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交付</a:t>
            </a:r>
          </a:p>
          <a:p>
            <a:pPr marL="179705" marR="178435" algn="l">
              <a:spcBef>
                <a:spcPts val="600"/>
              </a:spcBef>
              <a:spcAft>
                <a:spcPts val="600"/>
              </a:spcAft>
            </a:pPr>
            <a:r>
              <a:rPr lang="ja-JP"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6</a:t>
            </a:r>
            <a:r>
              <a:rPr lang="ja-JP"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）サービス提供開始</a:t>
            </a:r>
          </a:p>
          <a:p>
            <a:pPr marL="513080" marR="178435" indent="-333375" algn="l">
              <a:spcBef>
                <a:spcPts val="600"/>
              </a:spcBef>
              <a:spcAft>
                <a:spcPts val="600"/>
              </a:spcAft>
            </a:pPr>
            <a:r>
              <a:rPr lang="ja-JP"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a:t>
            </a:r>
            <a:r>
              <a:rPr lang="ja-JP"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）児童発達支援管理責任者は、通所給付決定保護者及び障害児に定期的な面接を行うことによる</a:t>
            </a:r>
            <a:r>
              <a:rPr lang="ja-JP" altLang="ja-JP" sz="2200" b="1"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モニタリングを行う</a:t>
            </a:r>
          </a:p>
        </p:txBody>
      </p:sp>
    </p:spTree>
    <p:extLst>
      <p:ext uri="{BB962C8B-B14F-4D97-AF65-F5344CB8AC3E}">
        <p14:creationId xmlns:p14="http://schemas.microsoft.com/office/powerpoint/2010/main" val="3966037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0FB023-C42F-316C-980F-F37572D37672}"/>
              </a:ext>
            </a:extLst>
          </p:cNvPr>
          <p:cNvSpPr>
            <a:spLocks noGrp="1"/>
          </p:cNvSpPr>
          <p:nvPr>
            <p:ph type="ctrTitle"/>
          </p:nvPr>
        </p:nvSpPr>
        <p:spPr>
          <a:xfrm>
            <a:off x="1691680" y="476672"/>
            <a:ext cx="5760640" cy="648072"/>
          </a:xfrm>
        </p:spPr>
        <p:txBody>
          <a:bodyPr/>
          <a:lstStyle/>
          <a:p>
            <a:r>
              <a:rPr kumimoji="1" lang="ja-JP" altLang="en-US" sz="3200" b="1" dirty="0">
                <a:effectLst/>
                <a:latin typeface="+mn-ea"/>
                <a:ea typeface="+mn-ea"/>
              </a:rPr>
              <a:t>≪</a:t>
            </a:r>
            <a:r>
              <a:rPr kumimoji="1" lang="ja-JP" altLang="en-US" sz="3200" dirty="0">
                <a:effectLst/>
                <a:latin typeface="+mn-ea"/>
                <a:ea typeface="+mn-ea"/>
                <a:cs typeface="Times New Roman" panose="02020603050405020304" pitchFamily="18" charset="0"/>
              </a:rPr>
              <a:t>注意事項</a:t>
            </a:r>
            <a:r>
              <a:rPr kumimoji="1" lang="ja-JP" altLang="en-US" sz="3200" b="1" dirty="0">
                <a:effectLst/>
                <a:latin typeface="+mn-ea"/>
                <a:ea typeface="+mn-ea"/>
              </a:rPr>
              <a:t>≫</a:t>
            </a:r>
            <a:endParaRPr kumimoji="1" lang="ja-JP" altLang="en-US" sz="3200" dirty="0">
              <a:effectLst/>
              <a:latin typeface="+mn-ea"/>
              <a:ea typeface="+mn-ea"/>
            </a:endParaRPr>
          </a:p>
        </p:txBody>
      </p:sp>
      <p:sp>
        <p:nvSpPr>
          <p:cNvPr id="6" name="テキスト ボックス 5">
            <a:extLst>
              <a:ext uri="{FF2B5EF4-FFF2-40B4-BE49-F238E27FC236}">
                <a16:creationId xmlns:a16="http://schemas.microsoft.com/office/drawing/2014/main" id="{A747CBCA-C7B3-720B-F8CC-413895330188}"/>
              </a:ext>
            </a:extLst>
          </p:cNvPr>
          <p:cNvSpPr txBox="1"/>
          <p:nvPr/>
        </p:nvSpPr>
        <p:spPr>
          <a:xfrm>
            <a:off x="611560" y="2168056"/>
            <a:ext cx="8136904" cy="460382"/>
          </a:xfrm>
          <a:prstGeom prst="rect">
            <a:avLst/>
          </a:prstGeom>
          <a:noFill/>
        </p:spPr>
        <p:txBody>
          <a:bodyPr wrap="square" rtlCol="0">
            <a:spAutoFit/>
          </a:bodyPr>
          <a:lstStyle/>
          <a:p>
            <a:pPr marL="179705" marR="178435" indent="635" algn="l">
              <a:lnSpc>
                <a:spcPct val="150000"/>
              </a:lnSpc>
              <a:spcAft>
                <a:spcPts val="0"/>
              </a:spcAft>
            </a:pPr>
            <a:r>
              <a:rPr lang="ja-JP" altLang="en-US"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kumimoji="1" lang="ja-JP" altLang="en-US" dirty="0"/>
          </a:p>
        </p:txBody>
      </p:sp>
      <p:sp>
        <p:nvSpPr>
          <p:cNvPr id="3" name="テキスト ボックス 2">
            <a:extLst>
              <a:ext uri="{FF2B5EF4-FFF2-40B4-BE49-F238E27FC236}">
                <a16:creationId xmlns:a16="http://schemas.microsoft.com/office/drawing/2014/main" id="{DDD86D6D-4F36-DD1C-775D-84D5F6DE8831}"/>
              </a:ext>
            </a:extLst>
          </p:cNvPr>
          <p:cNvSpPr txBox="1"/>
          <p:nvPr/>
        </p:nvSpPr>
        <p:spPr>
          <a:xfrm>
            <a:off x="182531" y="1340768"/>
            <a:ext cx="8709949" cy="4955203"/>
          </a:xfrm>
          <a:prstGeom prst="rect">
            <a:avLst/>
          </a:prstGeom>
          <a:noFill/>
        </p:spPr>
        <p:txBody>
          <a:bodyPr wrap="square" rtlCol="0">
            <a:spAutoFit/>
          </a:bodyPr>
          <a:lstStyle/>
          <a:p>
            <a:pPr marL="179705" marR="178435" algn="l">
              <a:spcBef>
                <a:spcPts val="600"/>
              </a:spcBef>
              <a:spcAft>
                <a:spcPts val="600"/>
              </a:spcAft>
            </a:pPr>
            <a:r>
              <a:rPr lang="en-US" altLang="ja-JP" sz="2200" kern="100" dirty="0">
                <a:latin typeface="+mn-ea"/>
                <a:cs typeface="Times New Roman" panose="02020603050405020304" pitchFamily="18" charset="0"/>
              </a:rPr>
              <a:t>(1)</a:t>
            </a:r>
            <a:r>
              <a:rPr lang="ja-JP" altLang="en-US" sz="2200" kern="100" dirty="0">
                <a:latin typeface="+mn-ea"/>
                <a:cs typeface="Times New Roman" panose="02020603050405020304" pitchFamily="18" charset="0"/>
              </a:rPr>
              <a:t>基本報酬について、発達支援に対するきめ細かい評価を行う観　点から、支援時間に応じた時間区分が創設された。「</a:t>
            </a:r>
            <a:r>
              <a:rPr lang="ja-JP" altLang="en-US" sz="2200" b="1" kern="100" dirty="0">
                <a:latin typeface="+mn-ea"/>
                <a:cs typeface="Times New Roman" panose="02020603050405020304" pitchFamily="18" charset="0"/>
              </a:rPr>
              <a:t>支援の提供時間</a:t>
            </a:r>
            <a:r>
              <a:rPr lang="ja-JP" altLang="en-US" sz="2200" kern="100" dirty="0">
                <a:latin typeface="+mn-ea"/>
                <a:cs typeface="Times New Roman" panose="02020603050405020304" pitchFamily="18" charset="0"/>
              </a:rPr>
              <a:t>」は、現に支援に要した時間ではなく、個別支援計画に位置づけられた内容の支援を行うのに要する</a:t>
            </a:r>
            <a:r>
              <a:rPr lang="ja-JP" altLang="en-US" sz="2200" b="1" u="sng" kern="100" dirty="0">
                <a:solidFill>
                  <a:srgbClr val="FF0000"/>
                </a:solidFill>
                <a:latin typeface="+mn-ea"/>
                <a:cs typeface="Times New Roman" panose="02020603050405020304" pitchFamily="18" charset="0"/>
              </a:rPr>
              <a:t>標準的な時間（個別支援計画において定めた提供時間）</a:t>
            </a:r>
            <a:r>
              <a:rPr lang="ja-JP" altLang="en-US" sz="2200" kern="100" dirty="0">
                <a:latin typeface="+mn-ea"/>
                <a:cs typeface="Times New Roman" panose="02020603050405020304" pitchFamily="18" charset="0"/>
              </a:rPr>
              <a:t>とする。</a:t>
            </a:r>
            <a:endParaRPr lang="en-US" altLang="ja-JP" sz="2200" kern="100" dirty="0">
              <a:latin typeface="+mn-ea"/>
              <a:cs typeface="Times New Roman" panose="02020603050405020304" pitchFamily="18" charset="0"/>
            </a:endParaRPr>
          </a:p>
          <a:p>
            <a:pPr marL="179705" marR="178435" algn="l">
              <a:spcBef>
                <a:spcPts val="600"/>
              </a:spcBef>
              <a:spcAft>
                <a:spcPts val="600"/>
              </a:spcAft>
            </a:pPr>
            <a:r>
              <a:rPr lang="en-US" altLang="ja-JP" sz="2200" kern="100" dirty="0">
                <a:latin typeface="+mn-ea"/>
                <a:cs typeface="Times New Roman" panose="02020603050405020304" pitchFamily="18" charset="0"/>
              </a:rPr>
              <a:t>(2)</a:t>
            </a:r>
            <a:r>
              <a:rPr lang="ja-JP" altLang="en-US" sz="2200" kern="100" dirty="0">
                <a:latin typeface="+mn-ea"/>
                <a:cs typeface="Times New Roman" panose="02020603050405020304" pitchFamily="18" charset="0"/>
              </a:rPr>
              <a:t>個別支援計画に位置づけられた</a:t>
            </a:r>
            <a:r>
              <a:rPr lang="ja-JP" altLang="en-US" sz="2200" b="1" kern="100" dirty="0">
                <a:latin typeface="+mn-ea"/>
                <a:cs typeface="Times New Roman" panose="02020603050405020304" pitchFamily="18" charset="0"/>
              </a:rPr>
              <a:t>サービス提供時間</a:t>
            </a:r>
            <a:r>
              <a:rPr lang="ja-JP" altLang="en-US" sz="2200" kern="100" dirty="0">
                <a:latin typeface="+mn-ea"/>
                <a:cs typeface="Times New Roman" panose="02020603050405020304" pitchFamily="18" charset="0"/>
              </a:rPr>
              <a:t>が、現にサービスの提供に要した時間と合致しないことが常態化している場合は、</a:t>
            </a:r>
            <a:r>
              <a:rPr lang="ja-JP" altLang="en-US" sz="2200" b="1" u="sng" kern="100" dirty="0">
                <a:solidFill>
                  <a:srgbClr val="FF0000"/>
                </a:solidFill>
                <a:latin typeface="+mn-ea"/>
                <a:cs typeface="Times New Roman" panose="02020603050405020304" pitchFamily="18" charset="0"/>
              </a:rPr>
              <a:t>速やかに</a:t>
            </a:r>
            <a:r>
              <a:rPr lang="ja-JP" altLang="en-US" sz="2200" kern="100" dirty="0">
                <a:latin typeface="+mn-ea"/>
                <a:cs typeface="Times New Roman" panose="02020603050405020304" pitchFamily="18" charset="0"/>
              </a:rPr>
              <a:t>見直しを行う。</a:t>
            </a:r>
            <a:endParaRPr lang="en-US" altLang="ja-JP" sz="2200" kern="100" dirty="0">
              <a:latin typeface="+mn-ea"/>
              <a:cs typeface="Times New Roman" panose="02020603050405020304" pitchFamily="18" charset="0"/>
            </a:endParaRPr>
          </a:p>
          <a:p>
            <a:pPr marL="179705" marR="178435" algn="l">
              <a:spcBef>
                <a:spcPts val="600"/>
              </a:spcBef>
              <a:spcAft>
                <a:spcPts val="600"/>
              </a:spcAft>
            </a:pPr>
            <a:r>
              <a:rPr lang="en-US" altLang="ja-JP" sz="2200" kern="100" dirty="0">
                <a:latin typeface="+mn-ea"/>
                <a:cs typeface="Times New Roman" panose="02020603050405020304" pitchFamily="18" charset="0"/>
              </a:rPr>
              <a:t>(3)</a:t>
            </a:r>
            <a:r>
              <a:rPr lang="ja-JP" altLang="en-US" sz="2200" kern="100" dirty="0">
                <a:latin typeface="+mn-ea"/>
                <a:cs typeface="Times New Roman" panose="02020603050405020304" pitchFamily="18" charset="0"/>
              </a:rPr>
              <a:t>適切なアセスメントの実施と子どもの特性を踏まえた支援を確保する観点から、</a:t>
            </a:r>
            <a:r>
              <a:rPr lang="ja-JP" altLang="en-US" sz="2200" b="1" kern="100" dirty="0">
                <a:latin typeface="+mn-ea"/>
                <a:cs typeface="Times New Roman" panose="02020603050405020304" pitchFamily="18" charset="0"/>
              </a:rPr>
              <a:t>５領域</a:t>
            </a:r>
            <a:r>
              <a:rPr lang="ja-JP" altLang="en-US" sz="2200" kern="100" dirty="0">
                <a:latin typeface="+mn-ea"/>
                <a:cs typeface="Times New Roman" panose="02020603050405020304" pitchFamily="18" charset="0"/>
              </a:rPr>
              <a:t>（「健康・生活」「運動・感覚」「認知・行動」「言語・コミュニケーション」「人間関係・社会性」）をすべて含めた総合的な支援を提供することを基本とし、支援内容について、個別支援計画において</a:t>
            </a:r>
            <a:r>
              <a:rPr lang="ja-JP" altLang="en-US" sz="2200" b="1" u="sng" kern="100" dirty="0">
                <a:solidFill>
                  <a:srgbClr val="FF0000"/>
                </a:solidFill>
                <a:latin typeface="+mn-ea"/>
                <a:cs typeface="Times New Roman" panose="02020603050405020304" pitchFamily="18" charset="0"/>
              </a:rPr>
              <a:t>５領域</a:t>
            </a:r>
            <a:r>
              <a:rPr lang="ja-JP" altLang="en-US" sz="2200" kern="100" dirty="0">
                <a:latin typeface="+mn-ea"/>
                <a:cs typeface="Times New Roman" panose="02020603050405020304" pitchFamily="18" charset="0"/>
              </a:rPr>
              <a:t>とのつながりを</a:t>
            </a:r>
            <a:r>
              <a:rPr lang="ja-JP" altLang="en-US" sz="2200" b="1" u="sng" kern="100" dirty="0">
                <a:solidFill>
                  <a:srgbClr val="FF0000"/>
                </a:solidFill>
                <a:latin typeface="+mn-ea"/>
                <a:cs typeface="Times New Roman" panose="02020603050405020304" pitchFamily="18" charset="0"/>
              </a:rPr>
              <a:t>明確化</a:t>
            </a:r>
            <a:r>
              <a:rPr lang="ja-JP" altLang="en-US" sz="2200" kern="100" dirty="0">
                <a:latin typeface="+mn-ea"/>
                <a:cs typeface="Times New Roman" panose="02020603050405020304" pitchFamily="18" charset="0"/>
              </a:rPr>
              <a:t>した上で提供することを求める。</a:t>
            </a:r>
            <a:endParaRPr lang="en-US" altLang="ja-JP" sz="2200" kern="100" dirty="0">
              <a:latin typeface="+mn-ea"/>
              <a:cs typeface="Times New Roman" panose="02020603050405020304" pitchFamily="18" charset="0"/>
            </a:endParaRPr>
          </a:p>
        </p:txBody>
      </p:sp>
    </p:spTree>
    <p:extLst>
      <p:ext uri="{BB962C8B-B14F-4D97-AF65-F5344CB8AC3E}">
        <p14:creationId xmlns:p14="http://schemas.microsoft.com/office/powerpoint/2010/main" val="2919109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0FB023-C42F-316C-980F-F37572D37672}"/>
              </a:ext>
            </a:extLst>
          </p:cNvPr>
          <p:cNvSpPr>
            <a:spLocks noGrp="1"/>
          </p:cNvSpPr>
          <p:nvPr>
            <p:ph type="ctrTitle"/>
          </p:nvPr>
        </p:nvSpPr>
        <p:spPr>
          <a:xfrm>
            <a:off x="233519" y="495076"/>
            <a:ext cx="8910481" cy="648072"/>
          </a:xfrm>
        </p:spPr>
        <p:txBody>
          <a:bodyPr/>
          <a:lstStyle/>
          <a:p>
            <a:r>
              <a:rPr kumimoji="1" lang="ja-JP" altLang="en-US" sz="2800" dirty="0">
                <a:effectLst/>
                <a:latin typeface="+mj-ea"/>
                <a:cs typeface="Times New Roman" panose="02020603050405020304" pitchFamily="18" charset="0"/>
              </a:rPr>
              <a:t>　</a:t>
            </a:r>
            <a:r>
              <a:rPr kumimoji="1" lang="ja-JP" altLang="en-US" sz="2800" b="1" dirty="0">
                <a:effectLst/>
                <a:latin typeface="+mj-ea"/>
              </a:rPr>
              <a:t> </a:t>
            </a:r>
            <a:r>
              <a:rPr kumimoji="1" lang="ja-JP" altLang="en-US" sz="3200" b="1" dirty="0">
                <a:effectLst/>
                <a:latin typeface="+mj-ea"/>
              </a:rPr>
              <a:t>≪</a:t>
            </a:r>
            <a:r>
              <a:rPr kumimoji="1" lang="ja-JP" altLang="en-US" sz="3200" dirty="0">
                <a:effectLst/>
                <a:latin typeface="+mj-ea"/>
                <a:cs typeface="Times New Roman" panose="02020603050405020304" pitchFamily="18" charset="0"/>
              </a:rPr>
              <a:t>注意事項</a:t>
            </a:r>
            <a:r>
              <a:rPr kumimoji="1" lang="ja-JP" altLang="en-US" sz="3200" b="1" dirty="0">
                <a:effectLst/>
                <a:latin typeface="+mj-ea"/>
              </a:rPr>
              <a:t>≫</a:t>
            </a:r>
            <a:endParaRPr kumimoji="1" lang="ja-JP" altLang="en-US" sz="3200" dirty="0">
              <a:latin typeface="+mj-ea"/>
            </a:endParaRPr>
          </a:p>
        </p:txBody>
      </p:sp>
      <p:sp>
        <p:nvSpPr>
          <p:cNvPr id="6" name="テキスト ボックス 5">
            <a:extLst>
              <a:ext uri="{FF2B5EF4-FFF2-40B4-BE49-F238E27FC236}">
                <a16:creationId xmlns:a16="http://schemas.microsoft.com/office/drawing/2014/main" id="{A747CBCA-C7B3-720B-F8CC-413895330188}"/>
              </a:ext>
            </a:extLst>
          </p:cNvPr>
          <p:cNvSpPr txBox="1"/>
          <p:nvPr/>
        </p:nvSpPr>
        <p:spPr>
          <a:xfrm>
            <a:off x="611560" y="2168056"/>
            <a:ext cx="8136904" cy="460382"/>
          </a:xfrm>
          <a:prstGeom prst="rect">
            <a:avLst/>
          </a:prstGeom>
          <a:noFill/>
        </p:spPr>
        <p:txBody>
          <a:bodyPr wrap="square" rtlCol="0">
            <a:spAutoFit/>
          </a:bodyPr>
          <a:lstStyle/>
          <a:p>
            <a:pPr marL="179705" marR="178435" indent="635" algn="l">
              <a:lnSpc>
                <a:spcPct val="150000"/>
              </a:lnSpc>
              <a:spcAft>
                <a:spcPts val="0"/>
              </a:spcAft>
            </a:pPr>
            <a:r>
              <a:rPr lang="ja-JP" altLang="en-US"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kumimoji="1" lang="ja-JP" altLang="en-US" dirty="0"/>
          </a:p>
        </p:txBody>
      </p:sp>
      <p:sp>
        <p:nvSpPr>
          <p:cNvPr id="3" name="テキスト ボックス 2">
            <a:extLst>
              <a:ext uri="{FF2B5EF4-FFF2-40B4-BE49-F238E27FC236}">
                <a16:creationId xmlns:a16="http://schemas.microsoft.com/office/drawing/2014/main" id="{DDD86D6D-4F36-DD1C-775D-84D5F6DE8831}"/>
              </a:ext>
            </a:extLst>
          </p:cNvPr>
          <p:cNvSpPr txBox="1"/>
          <p:nvPr/>
        </p:nvSpPr>
        <p:spPr>
          <a:xfrm>
            <a:off x="107504" y="1484784"/>
            <a:ext cx="8778937" cy="6791603"/>
          </a:xfrm>
          <a:prstGeom prst="rect">
            <a:avLst/>
          </a:prstGeom>
          <a:noFill/>
        </p:spPr>
        <p:txBody>
          <a:bodyPr wrap="square" rtlCol="0">
            <a:spAutoFit/>
          </a:bodyPr>
          <a:lstStyle/>
          <a:p>
            <a:pPr marL="179705" marR="178435" algn="l">
              <a:spcBef>
                <a:spcPts val="600"/>
              </a:spcBef>
              <a:spcAft>
                <a:spcPts val="600"/>
              </a:spcAft>
            </a:pPr>
            <a:r>
              <a:rPr lang="en-US" altLang="ja-JP" sz="2200" kern="100" dirty="0">
                <a:effectLst/>
                <a:latin typeface="+mn-ea"/>
                <a:cs typeface="Times New Roman" panose="02020603050405020304" pitchFamily="18" charset="0"/>
              </a:rPr>
              <a:t>(4)</a:t>
            </a:r>
            <a:r>
              <a:rPr lang="ja-JP" altLang="en-US" sz="2200" kern="100" dirty="0">
                <a:effectLst/>
                <a:latin typeface="+mn-ea"/>
                <a:cs typeface="Times New Roman" panose="02020603050405020304" pitchFamily="18" charset="0"/>
              </a:rPr>
              <a:t>相談支援専門員等が作成する</a:t>
            </a:r>
            <a:r>
              <a:rPr lang="ja-JP" altLang="en-US" sz="2200" b="1" u="sng" kern="100" dirty="0">
                <a:solidFill>
                  <a:srgbClr val="FF0000"/>
                </a:solidFill>
                <a:effectLst/>
                <a:latin typeface="+mn-ea"/>
                <a:cs typeface="Times New Roman" panose="02020603050405020304" pitchFamily="18" charset="0"/>
              </a:rPr>
              <a:t>サービス等利用計画に基づき</a:t>
            </a:r>
            <a:r>
              <a:rPr lang="ja-JP" altLang="en-US" sz="2200" kern="100" dirty="0">
                <a:effectLst/>
                <a:latin typeface="+mn-ea"/>
                <a:cs typeface="Times New Roman" panose="02020603050405020304" pitchFamily="18" charset="0"/>
              </a:rPr>
              <a:t>、個別支援計画を作成する</a:t>
            </a:r>
            <a:r>
              <a:rPr lang="ja-JP" altLang="en-US" sz="2200" kern="100" dirty="0">
                <a:latin typeface="+mn-ea"/>
                <a:cs typeface="Times New Roman" panose="02020603050405020304" pitchFamily="18" charset="0"/>
              </a:rPr>
              <a:t>。</a:t>
            </a:r>
            <a:endParaRPr lang="en-US" altLang="ja-JP" sz="2200" kern="100" dirty="0">
              <a:effectLst/>
              <a:latin typeface="+mn-ea"/>
              <a:cs typeface="Times New Roman" panose="02020603050405020304" pitchFamily="18" charset="0"/>
            </a:endParaRPr>
          </a:p>
          <a:p>
            <a:pPr marL="179705" marR="178435" algn="l">
              <a:spcBef>
                <a:spcPts val="600"/>
              </a:spcBef>
              <a:spcAft>
                <a:spcPts val="600"/>
              </a:spcAft>
            </a:pPr>
            <a:r>
              <a:rPr lang="en-US" altLang="ja-JP" sz="2200" kern="100" dirty="0">
                <a:effectLst/>
                <a:latin typeface="+mn-ea"/>
                <a:cs typeface="Times New Roman" panose="02020603050405020304" pitchFamily="18" charset="0"/>
              </a:rPr>
              <a:t>(5)</a:t>
            </a:r>
            <a:r>
              <a:rPr lang="ja-JP" altLang="en-US" sz="2200" kern="100" dirty="0">
                <a:effectLst/>
                <a:latin typeface="+mn-ea"/>
                <a:cs typeface="Times New Roman" panose="02020603050405020304" pitchFamily="18" charset="0"/>
              </a:rPr>
              <a:t>個別支援計画が</a:t>
            </a:r>
            <a:r>
              <a:rPr lang="ja-JP" altLang="en-US" sz="2200" b="1" u="sng" kern="100" dirty="0">
                <a:solidFill>
                  <a:srgbClr val="FF0000"/>
                </a:solidFill>
                <a:effectLst/>
                <a:latin typeface="+mn-ea"/>
                <a:cs typeface="Times New Roman" panose="02020603050405020304" pitchFamily="18" charset="0"/>
              </a:rPr>
              <a:t>画一的なものにならないようにする</a:t>
            </a:r>
            <a:r>
              <a:rPr lang="ja-JP" altLang="en-US" sz="2200" b="1" u="sng" kern="100" dirty="0">
                <a:solidFill>
                  <a:srgbClr val="FF0000"/>
                </a:solidFill>
                <a:latin typeface="+mn-ea"/>
                <a:cs typeface="Times New Roman" panose="02020603050405020304" pitchFamily="18" charset="0"/>
              </a:rPr>
              <a:t>。</a:t>
            </a:r>
            <a:endParaRPr lang="en-US" altLang="ja-JP" sz="2200" kern="100" dirty="0">
              <a:effectLst/>
              <a:latin typeface="+mn-ea"/>
              <a:cs typeface="Times New Roman" panose="02020603050405020304" pitchFamily="18" charset="0"/>
            </a:endParaRPr>
          </a:p>
          <a:p>
            <a:pPr marL="179705" marR="178435" algn="l">
              <a:spcBef>
                <a:spcPts val="600"/>
              </a:spcBef>
              <a:spcAft>
                <a:spcPts val="600"/>
              </a:spcAft>
            </a:pPr>
            <a:r>
              <a:rPr lang="en-US" altLang="ja-JP" sz="2200" kern="100" dirty="0">
                <a:latin typeface="+mn-ea"/>
                <a:cs typeface="Times New Roman" panose="02020603050405020304" pitchFamily="18" charset="0"/>
              </a:rPr>
              <a:t>(6)</a:t>
            </a:r>
            <a:r>
              <a:rPr lang="ja-JP" altLang="en-US" sz="2200" kern="100" dirty="0">
                <a:latin typeface="+mn-ea"/>
                <a:cs typeface="Times New Roman" panose="02020603050405020304" pitchFamily="18" charset="0"/>
              </a:rPr>
              <a:t>個別支援計画の見直しが必要となった場合については、アセスメントから個別支援計画の交付までの</a:t>
            </a:r>
            <a:r>
              <a:rPr lang="ja-JP" altLang="en-US" sz="2200" b="1" u="sng" kern="100" dirty="0">
                <a:solidFill>
                  <a:srgbClr val="FF0000"/>
                </a:solidFill>
                <a:latin typeface="+mn-ea"/>
                <a:cs typeface="Times New Roman" panose="02020603050405020304" pitchFamily="18" charset="0"/>
              </a:rPr>
              <a:t>一連の手順を踏む。</a:t>
            </a:r>
            <a:endParaRPr lang="en-US" altLang="ja-JP" sz="2200" kern="100" dirty="0">
              <a:latin typeface="+mn-ea"/>
              <a:cs typeface="Times New Roman" panose="02020603050405020304" pitchFamily="18" charset="0"/>
            </a:endParaRPr>
          </a:p>
          <a:p>
            <a:pPr marL="179705" marR="178435" algn="l">
              <a:spcBef>
                <a:spcPts val="600"/>
              </a:spcBef>
              <a:spcAft>
                <a:spcPts val="600"/>
              </a:spcAft>
            </a:pPr>
            <a:r>
              <a:rPr lang="en-US" altLang="ja-JP" sz="2200" kern="100" dirty="0">
                <a:latin typeface="+mn-ea"/>
                <a:cs typeface="Times New Roman" panose="02020603050405020304" pitchFamily="18" charset="0"/>
              </a:rPr>
              <a:t>(7)</a:t>
            </a:r>
            <a:r>
              <a:rPr lang="ja-JP" altLang="en-US" sz="2200" kern="100" dirty="0">
                <a:latin typeface="+mn-ea"/>
                <a:cs typeface="Times New Roman" panose="02020603050405020304" pitchFamily="18" charset="0"/>
              </a:rPr>
              <a:t>事業所の管理者は、</a:t>
            </a:r>
            <a:r>
              <a:rPr lang="ja-JP" altLang="en-US" sz="2200" b="1" u="sng" kern="100" dirty="0">
                <a:solidFill>
                  <a:srgbClr val="FF0000"/>
                </a:solidFill>
                <a:latin typeface="+mn-ea"/>
                <a:cs typeface="Times New Roman" panose="02020603050405020304" pitchFamily="18" charset="0"/>
              </a:rPr>
              <a:t>児童発達支援管理責任者</a:t>
            </a:r>
            <a:r>
              <a:rPr lang="ja-JP" altLang="en-US" sz="2200" kern="100" dirty="0">
                <a:latin typeface="+mn-ea"/>
                <a:cs typeface="Times New Roman" panose="02020603050405020304" pitchFamily="18" charset="0"/>
              </a:rPr>
              <a:t>に個別支援計画の作成に係る業務を担当させる。</a:t>
            </a:r>
            <a:endParaRPr lang="en-US" altLang="ja-JP" sz="2200" kern="100" dirty="0">
              <a:latin typeface="+mn-ea"/>
              <a:cs typeface="Times New Roman" panose="02020603050405020304" pitchFamily="18" charset="0"/>
            </a:endParaRPr>
          </a:p>
          <a:p>
            <a:pPr marL="179705" marR="178435">
              <a:spcBef>
                <a:spcPts val="600"/>
              </a:spcBef>
              <a:spcAft>
                <a:spcPts val="600"/>
              </a:spcAft>
            </a:pPr>
            <a:r>
              <a:rPr lang="en-US" altLang="ja-JP" sz="2200" kern="100" dirty="0">
                <a:latin typeface="+mn-ea"/>
                <a:cs typeface="Times New Roman" panose="02020603050405020304" pitchFamily="18" charset="0"/>
              </a:rPr>
              <a:t>(8)</a:t>
            </a:r>
            <a:r>
              <a:rPr lang="ja-JP" altLang="en-US" sz="2200" kern="100" dirty="0">
                <a:latin typeface="+mn-ea"/>
                <a:cs typeface="Times New Roman" panose="02020603050405020304" pitchFamily="18" charset="0"/>
              </a:rPr>
              <a:t>個別支援計画に位置付けが必要な加算を算定する場合は、必ず</a:t>
            </a:r>
            <a:r>
              <a:rPr lang="ja-JP" altLang="en-US" sz="2200" b="1" u="sng" kern="100" dirty="0">
                <a:solidFill>
                  <a:srgbClr val="FF0000"/>
                </a:solidFill>
                <a:latin typeface="+mn-ea"/>
                <a:cs typeface="Times New Roman" panose="02020603050405020304" pitchFamily="18" charset="0"/>
              </a:rPr>
              <a:t>同計画に記載</a:t>
            </a:r>
            <a:r>
              <a:rPr lang="ja-JP" altLang="en-US" sz="2200" kern="100" dirty="0">
                <a:latin typeface="+mn-ea"/>
                <a:cs typeface="Times New Roman" panose="02020603050405020304" pitchFamily="18" charset="0"/>
              </a:rPr>
              <a:t>する。</a:t>
            </a:r>
            <a:endParaRPr lang="en-US" altLang="ja-JP" sz="2200" kern="100" dirty="0">
              <a:latin typeface="+mn-ea"/>
              <a:cs typeface="Times New Roman" panose="02020603050405020304" pitchFamily="18" charset="0"/>
            </a:endParaRPr>
          </a:p>
          <a:p>
            <a:pPr marL="179705" marR="178435" algn="l">
              <a:spcBef>
                <a:spcPts val="600"/>
              </a:spcBef>
              <a:spcAft>
                <a:spcPts val="600"/>
              </a:spcAft>
            </a:pPr>
            <a:endParaRPr lang="en-US" altLang="ja-JP" sz="2200" kern="100" dirty="0">
              <a:latin typeface="+mn-ea"/>
              <a:cs typeface="Times New Roman" panose="02020603050405020304" pitchFamily="18" charset="0"/>
            </a:endParaRPr>
          </a:p>
          <a:p>
            <a:pPr marL="522605" marR="178435" indent="-342900" algn="l">
              <a:spcBef>
                <a:spcPts val="600"/>
              </a:spcBef>
              <a:spcAft>
                <a:spcPts val="600"/>
              </a:spcAft>
              <a:buFont typeface="Wingdings" panose="05000000000000000000" pitchFamily="2" charset="2"/>
              <a:buChar char="Ø"/>
            </a:pPr>
            <a:endParaRPr lang="en-US" altLang="ja-JP" sz="2200" kern="100" dirty="0">
              <a:latin typeface="+mn-ea"/>
              <a:cs typeface="Times New Roman" panose="02020603050405020304" pitchFamily="18" charset="0"/>
            </a:endParaRPr>
          </a:p>
          <a:p>
            <a:pPr marL="179705" marR="178435" algn="l">
              <a:lnSpc>
                <a:spcPts val="2000"/>
              </a:lnSpc>
              <a:spcBef>
                <a:spcPts val="600"/>
              </a:spcBef>
              <a:spcAft>
                <a:spcPts val="600"/>
              </a:spcAft>
            </a:pPr>
            <a:endParaRPr lang="en-US" altLang="ja-JP" kern="100" dirty="0">
              <a:latin typeface="ＭＳ 明朝" panose="02020609040205080304" pitchFamily="17" charset="-128"/>
              <a:ea typeface="ＭＳ ゴシック" panose="020B0609070205080204" pitchFamily="49" charset="-128"/>
              <a:cs typeface="Times New Roman" panose="02020603050405020304" pitchFamily="18" charset="0"/>
            </a:endParaRPr>
          </a:p>
          <a:p>
            <a:pPr marL="179705" marR="178435" algn="l">
              <a:lnSpc>
                <a:spcPts val="2000"/>
              </a:lnSpc>
              <a:spcBef>
                <a:spcPts val="600"/>
              </a:spcBef>
              <a:spcAft>
                <a:spcPts val="600"/>
              </a:spcAft>
            </a:pPr>
            <a:endParaRPr lang="en-US" altLang="ja-JP" kern="100" dirty="0">
              <a:effectLst/>
              <a:latin typeface="ＭＳ 明朝" panose="02020609040205080304" pitchFamily="17" charset="-128"/>
              <a:ea typeface="ＭＳ ゴシック" panose="020B0609070205080204" pitchFamily="49" charset="-128"/>
              <a:cs typeface="Times New Roman" panose="02020603050405020304" pitchFamily="18" charset="0"/>
            </a:endParaRPr>
          </a:p>
          <a:p>
            <a:pPr marL="179705" marR="178435" algn="l">
              <a:lnSpc>
                <a:spcPts val="2000"/>
              </a:lnSpc>
              <a:spcBef>
                <a:spcPts val="600"/>
              </a:spcBef>
              <a:spcAft>
                <a:spcPts val="600"/>
              </a:spcAft>
            </a:pPr>
            <a:endParaRPr lang="en-US" altLang="ja-JP" kern="100" dirty="0">
              <a:latin typeface="ＭＳ 明朝" panose="02020609040205080304" pitchFamily="17" charset="-128"/>
              <a:ea typeface="ＭＳ ゴシック" panose="020B0609070205080204" pitchFamily="49" charset="-128"/>
              <a:cs typeface="Times New Roman" panose="02020603050405020304" pitchFamily="18" charset="0"/>
            </a:endParaRPr>
          </a:p>
          <a:p>
            <a:pPr marL="179705" marR="178435" algn="l">
              <a:lnSpc>
                <a:spcPts val="2000"/>
              </a:lnSpc>
              <a:spcBef>
                <a:spcPts val="600"/>
              </a:spcBef>
              <a:spcAft>
                <a:spcPts val="600"/>
              </a:spcAft>
            </a:pPr>
            <a:endParaRPr lang="en-US" altLang="ja-JP" kern="100" dirty="0">
              <a:effectLst/>
              <a:latin typeface="ＭＳ 明朝" panose="02020609040205080304" pitchFamily="17" charset="-128"/>
              <a:ea typeface="ＭＳ ゴシック" panose="020B0609070205080204" pitchFamily="49" charset="-128"/>
              <a:cs typeface="Times New Roman" panose="02020603050405020304" pitchFamily="18" charset="0"/>
            </a:endParaRPr>
          </a:p>
          <a:p>
            <a:pPr marL="179705" marR="178435" algn="l">
              <a:lnSpc>
                <a:spcPts val="2000"/>
              </a:lnSpc>
              <a:spcBef>
                <a:spcPts val="600"/>
              </a:spcBef>
              <a:spcAft>
                <a:spcPts val="600"/>
              </a:spcAft>
            </a:pPr>
            <a:endParaRPr lang="ja-JP" altLang="ja-JP"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909622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CD8A3C-7B8D-8890-E5B7-1DE0CBCB62CF}"/>
              </a:ext>
            </a:extLst>
          </p:cNvPr>
          <p:cNvSpPr>
            <a:spLocks noGrp="1"/>
          </p:cNvSpPr>
          <p:nvPr>
            <p:ph type="title"/>
          </p:nvPr>
        </p:nvSpPr>
        <p:spPr/>
        <p:txBody>
          <a:bodyPr/>
          <a:lstStyle/>
          <a:p>
            <a:endParaRPr kumimoji="1" lang="ja-JP" altLang="en-US"/>
          </a:p>
        </p:txBody>
      </p:sp>
      <p:graphicFrame>
        <p:nvGraphicFramePr>
          <p:cNvPr id="4" name="オブジェクト 3">
            <a:extLst>
              <a:ext uri="{FF2B5EF4-FFF2-40B4-BE49-F238E27FC236}">
                <a16:creationId xmlns:a16="http://schemas.microsoft.com/office/drawing/2014/main" id="{0AA0EA43-3372-C04C-E573-C60CD4A72A20}"/>
              </a:ext>
            </a:extLst>
          </p:cNvPr>
          <p:cNvGraphicFramePr>
            <a:graphicFrameLocks noChangeAspect="1"/>
          </p:cNvGraphicFramePr>
          <p:nvPr/>
        </p:nvGraphicFramePr>
        <p:xfrm>
          <a:off x="-1" y="0"/>
          <a:ext cx="9175505" cy="6858000"/>
        </p:xfrm>
        <a:graphic>
          <a:graphicData uri="http://schemas.openxmlformats.org/presentationml/2006/ole">
            <mc:AlternateContent xmlns:mc="http://schemas.openxmlformats.org/markup-compatibility/2006">
              <mc:Choice xmlns:v="urn:schemas-microsoft-com:vml" Requires="v">
                <p:oleObj name="Unknown" r:id="rId3" imgW="10692000" imgH="7560000" progId="xdw.Document">
                  <p:embed/>
                </p:oleObj>
              </mc:Choice>
              <mc:Fallback>
                <p:oleObj name="Unknown" r:id="rId3" imgW="10692000" imgH="7560000" progId="xdw.Document">
                  <p:embed/>
                  <p:pic>
                    <p:nvPicPr>
                      <p:cNvPr id="4" name="オブジェクト 3">
                        <a:extLst>
                          <a:ext uri="{FF2B5EF4-FFF2-40B4-BE49-F238E27FC236}">
                            <a16:creationId xmlns:a16="http://schemas.microsoft.com/office/drawing/2014/main" id="{0AA0EA43-3372-C04C-E573-C60CD4A72A20}"/>
                          </a:ext>
                        </a:extLst>
                      </p:cNvPr>
                      <p:cNvPicPr/>
                      <p:nvPr/>
                    </p:nvPicPr>
                    <p:blipFill>
                      <a:blip r:embed="rId4"/>
                      <a:stretch>
                        <a:fillRect/>
                      </a:stretch>
                    </p:blipFill>
                    <p:spPr>
                      <a:xfrm>
                        <a:off x="-1" y="0"/>
                        <a:ext cx="9175505" cy="6858000"/>
                      </a:xfrm>
                      <a:prstGeom prst="rect">
                        <a:avLst/>
                      </a:prstGeom>
                    </p:spPr>
                  </p:pic>
                </p:oleObj>
              </mc:Fallback>
            </mc:AlternateContent>
          </a:graphicData>
        </a:graphic>
      </p:graphicFrame>
    </p:spTree>
    <p:extLst>
      <p:ext uri="{BB962C8B-B14F-4D97-AF65-F5344CB8AC3E}">
        <p14:creationId xmlns:p14="http://schemas.microsoft.com/office/powerpoint/2010/main" val="2970935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1837C4-E490-C44C-16C0-630011C35AD4}"/>
              </a:ext>
            </a:extLst>
          </p:cNvPr>
          <p:cNvSpPr>
            <a:spLocks noGrp="1"/>
          </p:cNvSpPr>
          <p:nvPr>
            <p:ph type="title"/>
          </p:nvPr>
        </p:nvSpPr>
        <p:spPr>
          <a:xfrm>
            <a:off x="457200" y="153880"/>
            <a:ext cx="8229600" cy="1080000"/>
          </a:xfrm>
        </p:spPr>
        <p:txBody>
          <a:bodyPr>
            <a:normAutofit/>
          </a:bodyPr>
          <a:lstStyle/>
          <a:p>
            <a:r>
              <a:rPr lang="ja-JP" altLang="en-US" sz="3200" b="1" dirty="0">
                <a:solidFill>
                  <a:srgbClr val="222222"/>
                </a:solidFill>
                <a:latin typeface="+mn-ea"/>
                <a:ea typeface="+mn-ea"/>
              </a:rPr>
              <a:t>個別支援計画未作成減算</a:t>
            </a:r>
            <a:endParaRPr kumimoji="1" lang="ja-JP" altLang="en-US" sz="3200" b="1" dirty="0">
              <a:latin typeface="+mn-ea"/>
              <a:ea typeface="+mn-ea"/>
            </a:endParaRPr>
          </a:p>
        </p:txBody>
      </p:sp>
      <p:sp>
        <p:nvSpPr>
          <p:cNvPr id="3" name="コンテンツ プレースホルダー 2">
            <a:extLst>
              <a:ext uri="{FF2B5EF4-FFF2-40B4-BE49-F238E27FC236}">
                <a16:creationId xmlns:a16="http://schemas.microsoft.com/office/drawing/2014/main" id="{AB186206-6D38-61A7-B7A7-164B1FF5F641}"/>
              </a:ext>
            </a:extLst>
          </p:cNvPr>
          <p:cNvSpPr txBox="1">
            <a:spLocks/>
          </p:cNvSpPr>
          <p:nvPr/>
        </p:nvSpPr>
        <p:spPr>
          <a:xfrm>
            <a:off x="251520" y="1268760"/>
            <a:ext cx="8640960" cy="511256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2200" b="1" dirty="0">
                <a:solidFill>
                  <a:srgbClr val="222222"/>
                </a:solidFill>
                <a:latin typeface="+mn-ea"/>
              </a:rPr>
              <a:t>【</a:t>
            </a:r>
            <a:r>
              <a:rPr lang="ja-JP" altLang="en-US" sz="2200" b="1" dirty="0">
                <a:solidFill>
                  <a:srgbClr val="222222"/>
                </a:solidFill>
                <a:latin typeface="+mn-ea"/>
              </a:rPr>
              <a:t>適用期間および算定される単位数</a:t>
            </a:r>
            <a:r>
              <a:rPr lang="en-US" altLang="ja-JP" sz="2200" b="1" dirty="0">
                <a:solidFill>
                  <a:srgbClr val="222222"/>
                </a:solidFill>
                <a:latin typeface="+mn-ea"/>
              </a:rPr>
              <a:t>】</a:t>
            </a:r>
            <a:endParaRPr lang="ja-JP" altLang="en-US" sz="2200" dirty="0">
              <a:solidFill>
                <a:srgbClr val="222222"/>
              </a:solidFill>
              <a:latin typeface="+mn-ea"/>
            </a:endParaRPr>
          </a:p>
          <a:p>
            <a:pPr marL="0" indent="0">
              <a:buNone/>
            </a:pPr>
            <a:r>
              <a:rPr lang="ja-JP" altLang="en-US" sz="2200" dirty="0">
                <a:solidFill>
                  <a:srgbClr val="222222"/>
                </a:solidFill>
                <a:latin typeface="+mn-ea"/>
              </a:rPr>
              <a:t>減算が適用される月から</a:t>
            </a:r>
            <a:r>
              <a:rPr lang="en-US" altLang="ja-JP" sz="2200" dirty="0">
                <a:solidFill>
                  <a:srgbClr val="222222"/>
                </a:solidFill>
                <a:latin typeface="+mn-ea"/>
              </a:rPr>
              <a:t>3</a:t>
            </a:r>
            <a:r>
              <a:rPr lang="ja-JP" altLang="en-US" sz="2200" dirty="0">
                <a:solidFill>
                  <a:srgbClr val="222222"/>
                </a:solidFill>
                <a:latin typeface="+mn-ea"/>
              </a:rPr>
              <a:t>月未満の月</a:t>
            </a:r>
          </a:p>
          <a:p>
            <a:pPr marL="0" indent="0">
              <a:buNone/>
            </a:pPr>
            <a:r>
              <a:rPr lang="ja-JP" altLang="en-US" sz="2200" dirty="0">
                <a:solidFill>
                  <a:srgbClr val="222222"/>
                </a:solidFill>
                <a:latin typeface="+mn-ea"/>
              </a:rPr>
              <a:t>→所定単位数の</a:t>
            </a:r>
            <a:r>
              <a:rPr lang="en-US" altLang="ja-JP" sz="2200" dirty="0">
                <a:solidFill>
                  <a:srgbClr val="222222"/>
                </a:solidFill>
                <a:latin typeface="+mn-ea"/>
              </a:rPr>
              <a:t>100</a:t>
            </a:r>
            <a:r>
              <a:rPr lang="ja-JP" altLang="en-US" sz="2200" dirty="0">
                <a:solidFill>
                  <a:srgbClr val="222222"/>
                </a:solidFill>
                <a:latin typeface="+mn-ea"/>
              </a:rPr>
              <a:t>分の</a:t>
            </a:r>
            <a:r>
              <a:rPr lang="en-US" altLang="ja-JP" sz="2200" dirty="0">
                <a:solidFill>
                  <a:srgbClr val="222222"/>
                </a:solidFill>
                <a:latin typeface="+mn-ea"/>
              </a:rPr>
              <a:t>70</a:t>
            </a:r>
          </a:p>
          <a:p>
            <a:pPr marL="0" indent="0">
              <a:buNone/>
            </a:pPr>
            <a:r>
              <a:rPr lang="ja-JP" altLang="en-US" sz="2200" dirty="0">
                <a:solidFill>
                  <a:srgbClr val="222222"/>
                </a:solidFill>
                <a:latin typeface="+mn-ea"/>
              </a:rPr>
              <a:t>減算が適用される月から連続して</a:t>
            </a:r>
            <a:r>
              <a:rPr lang="en-US" altLang="ja-JP" sz="2200" dirty="0">
                <a:solidFill>
                  <a:srgbClr val="222222"/>
                </a:solidFill>
                <a:latin typeface="+mn-ea"/>
              </a:rPr>
              <a:t>3</a:t>
            </a:r>
            <a:r>
              <a:rPr lang="ja-JP" altLang="en-US" sz="2200" dirty="0">
                <a:solidFill>
                  <a:srgbClr val="222222"/>
                </a:solidFill>
                <a:latin typeface="+mn-ea"/>
              </a:rPr>
              <a:t>月以上の月</a:t>
            </a:r>
          </a:p>
          <a:p>
            <a:pPr marL="0" indent="0">
              <a:buNone/>
            </a:pPr>
            <a:r>
              <a:rPr lang="ja-JP" altLang="en-US" sz="2200" dirty="0">
                <a:solidFill>
                  <a:srgbClr val="222222"/>
                </a:solidFill>
                <a:latin typeface="+mn-ea"/>
              </a:rPr>
              <a:t>→所定単位数の</a:t>
            </a:r>
            <a:r>
              <a:rPr lang="en-US" altLang="ja-JP" sz="2200" dirty="0">
                <a:solidFill>
                  <a:srgbClr val="222222"/>
                </a:solidFill>
                <a:latin typeface="+mn-ea"/>
              </a:rPr>
              <a:t>100</a:t>
            </a:r>
            <a:r>
              <a:rPr lang="ja-JP" altLang="en-US" sz="2200" dirty="0">
                <a:solidFill>
                  <a:srgbClr val="222222"/>
                </a:solidFill>
                <a:latin typeface="+mn-ea"/>
              </a:rPr>
              <a:t>分の</a:t>
            </a:r>
            <a:r>
              <a:rPr lang="en-US" altLang="ja-JP" sz="2200" dirty="0">
                <a:solidFill>
                  <a:srgbClr val="222222"/>
                </a:solidFill>
                <a:latin typeface="+mn-ea"/>
              </a:rPr>
              <a:t>50</a:t>
            </a:r>
          </a:p>
          <a:p>
            <a:pPr marL="0" indent="0">
              <a:buNone/>
            </a:pPr>
            <a:endParaRPr lang="en-US" altLang="ja-JP" sz="2200" dirty="0">
              <a:solidFill>
                <a:srgbClr val="222222"/>
              </a:solidFill>
              <a:latin typeface="+mn-ea"/>
            </a:endParaRPr>
          </a:p>
          <a:p>
            <a:pPr marL="0" indent="0">
              <a:buNone/>
            </a:pPr>
            <a:r>
              <a:rPr lang="en-US" altLang="ja-JP" sz="2200" b="1" dirty="0">
                <a:solidFill>
                  <a:srgbClr val="222222"/>
                </a:solidFill>
                <a:latin typeface="+mn-ea"/>
              </a:rPr>
              <a:t>【</a:t>
            </a:r>
            <a:r>
              <a:rPr lang="ja-JP" altLang="en-US" sz="2200" b="1" dirty="0">
                <a:solidFill>
                  <a:srgbClr val="222222"/>
                </a:solidFill>
                <a:latin typeface="+mn-ea"/>
              </a:rPr>
              <a:t>具体的取扱い</a:t>
            </a:r>
            <a:r>
              <a:rPr lang="en-US" altLang="ja-JP" sz="2200" b="1" dirty="0">
                <a:solidFill>
                  <a:srgbClr val="222222"/>
                </a:solidFill>
                <a:latin typeface="+mn-ea"/>
              </a:rPr>
              <a:t>】</a:t>
            </a:r>
            <a:endParaRPr lang="ja-JP" altLang="en-US" sz="2200" dirty="0">
              <a:solidFill>
                <a:srgbClr val="222222"/>
              </a:solidFill>
              <a:latin typeface="+mn-ea"/>
            </a:endParaRPr>
          </a:p>
          <a:p>
            <a:pPr marL="0" indent="0">
              <a:buNone/>
            </a:pPr>
            <a:r>
              <a:rPr lang="ja-JP" altLang="en-US" sz="2200" dirty="0">
                <a:solidFill>
                  <a:srgbClr val="222222"/>
                </a:solidFill>
                <a:latin typeface="+mn-ea"/>
              </a:rPr>
              <a:t>　次のいずれかに該当する月から当該状態が解消されるに至った月の前月まで、次のいずれかに該当する利用者につき減算する。</a:t>
            </a:r>
          </a:p>
          <a:p>
            <a:pPr marL="0" indent="0">
              <a:buNone/>
            </a:pPr>
            <a:r>
              <a:rPr lang="ja-JP" altLang="en-US" sz="2200" dirty="0">
                <a:solidFill>
                  <a:srgbClr val="222222"/>
                </a:solidFill>
                <a:latin typeface="+mn-ea"/>
              </a:rPr>
              <a:t>（</a:t>
            </a:r>
            <a:r>
              <a:rPr lang="en-US" altLang="ja-JP" sz="2200" dirty="0">
                <a:solidFill>
                  <a:srgbClr val="222222"/>
                </a:solidFill>
                <a:latin typeface="+mn-ea"/>
              </a:rPr>
              <a:t>1</a:t>
            </a:r>
            <a:r>
              <a:rPr lang="ja-JP" altLang="en-US" sz="2200" dirty="0">
                <a:solidFill>
                  <a:srgbClr val="222222"/>
                </a:solidFill>
                <a:latin typeface="+mn-ea"/>
              </a:rPr>
              <a:t>）</a:t>
            </a:r>
            <a:r>
              <a:rPr lang="ja-JP" altLang="en-US" sz="2200" kern="100" dirty="0">
                <a:latin typeface="+mn-ea"/>
                <a:cs typeface="Times New Roman" panose="02020603050405020304" pitchFamily="18" charset="0"/>
              </a:rPr>
              <a:t>児童発達支援管理責任者</a:t>
            </a:r>
            <a:r>
              <a:rPr lang="ja-JP" altLang="en-US" sz="2200" dirty="0">
                <a:solidFill>
                  <a:srgbClr val="222222"/>
                </a:solidFill>
                <a:latin typeface="+mn-ea"/>
              </a:rPr>
              <a:t>による指揮の下、個別支援計画が作成されていないこと。</a:t>
            </a:r>
            <a:endParaRPr lang="en-US" altLang="ja-JP" sz="2200" dirty="0">
              <a:solidFill>
                <a:srgbClr val="222222"/>
              </a:solidFill>
              <a:latin typeface="+mn-ea"/>
            </a:endParaRPr>
          </a:p>
          <a:p>
            <a:pPr marL="0" indent="0">
              <a:buNone/>
            </a:pPr>
            <a:r>
              <a:rPr lang="ja-JP" altLang="en-US" sz="2200" dirty="0">
                <a:solidFill>
                  <a:srgbClr val="222222"/>
                </a:solidFill>
                <a:latin typeface="+mn-ea"/>
              </a:rPr>
              <a:t>（</a:t>
            </a:r>
            <a:r>
              <a:rPr lang="en-US" altLang="ja-JP" sz="2200" dirty="0">
                <a:solidFill>
                  <a:srgbClr val="222222"/>
                </a:solidFill>
                <a:latin typeface="+mn-ea"/>
              </a:rPr>
              <a:t>2</a:t>
            </a:r>
            <a:r>
              <a:rPr lang="ja-JP" altLang="en-US" sz="2200" dirty="0">
                <a:solidFill>
                  <a:srgbClr val="222222"/>
                </a:solidFill>
                <a:latin typeface="+mn-ea"/>
              </a:rPr>
              <a:t>）基準に規定する個別支援計画の作成に係る</a:t>
            </a:r>
            <a:r>
              <a:rPr lang="ja-JP" altLang="en-US" sz="2200" b="1" u="sng" dirty="0">
                <a:latin typeface="+mn-ea"/>
              </a:rPr>
              <a:t>一連の業務が適切に行われていない</a:t>
            </a:r>
            <a:r>
              <a:rPr lang="ja-JP" altLang="en-US" sz="2200" dirty="0">
                <a:latin typeface="+mn-ea"/>
              </a:rPr>
              <a:t>こと。</a:t>
            </a:r>
            <a:endParaRPr lang="en-US" altLang="ja-JP" sz="22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976817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7" name="図 8" descr="テキスト, アプリケーション, メール&#10;&#10;AI 生成コンテンツは誤りを含む可能性があります。"/>
          <p:cNvPicPr>
            <a:picLocks noChangeAspect="1"/>
          </p:cNvPicPr>
          <p:nvPr/>
        </p:nvPicPr>
        <p:blipFill>
          <a:blip r:embed="rId3"/>
          <a:stretch>
            <a:fillRect/>
          </a:stretch>
        </p:blipFill>
        <p:spPr>
          <a:xfrm>
            <a:off x="364688" y="696165"/>
            <a:ext cx="8414624" cy="5465671"/>
          </a:xfrm>
          <a:prstGeom prst="rect">
            <a:avLst/>
          </a:prstGeom>
        </p:spPr>
      </p:pic>
      <p:sp>
        <p:nvSpPr>
          <p:cNvPr id="1108" name="テキスト ボックス 9"/>
          <p:cNvSpPr txBox="1"/>
          <p:nvPr/>
        </p:nvSpPr>
        <p:spPr>
          <a:xfrm>
            <a:off x="4147662" y="1266386"/>
            <a:ext cx="4798310" cy="507831"/>
          </a:xfrm>
          <a:prstGeom prst="rect">
            <a:avLst/>
          </a:prstGeom>
          <a:noFill/>
        </p:spPr>
        <p:txBody>
          <a:bodyPr wrap="square" rtlCol="0">
            <a:spAutoFit/>
          </a:bodyPr>
          <a:lstStyle/>
          <a:p>
            <a:endParaRPr lang="ja-JP" altLang="en-US" sz="1350" dirty="0"/>
          </a:p>
          <a:p>
            <a:r>
              <a:rPr lang="ja-JP" altLang="en-US" sz="1350" dirty="0"/>
              <a:t> </a:t>
            </a:r>
            <a:r>
              <a:rPr lang="ja-JP" altLang="en-US" sz="750" b="1" dirty="0"/>
              <a:t>令和８年度障害福祉サービス等報酬改定における改定事項について（令和８年２月１８日）より抜粋</a:t>
            </a:r>
          </a:p>
        </p:txBody>
      </p:sp>
      <p:sp>
        <p:nvSpPr>
          <p:cNvPr id="1109" name="テキスト 20"/>
          <p:cNvSpPr txBox="1"/>
          <p:nvPr/>
        </p:nvSpPr>
        <p:spPr>
          <a:xfrm>
            <a:off x="1090363" y="1232430"/>
            <a:ext cx="270710" cy="300082"/>
          </a:xfrm>
          <a:prstGeom prst="rect">
            <a:avLst/>
          </a:prstGeom>
        </p:spPr>
        <p:txBody>
          <a:bodyPr wrap="square">
            <a:spAutoFit/>
          </a:bodyPr>
          <a:lstStyle/>
          <a:p>
            <a:pPr>
              <a:defRPr lang="ja-JP" altLang="en-US"/>
            </a:pPr>
            <a:endParaRPr lang="ja-JP" altLang="en-US" sz="1350"/>
          </a:p>
        </p:txBody>
      </p:sp>
      <p:pic>
        <p:nvPicPr>
          <p:cNvPr id="1110" name="図 21"/>
          <p:cNvPicPr>
            <a:picLocks noChangeAspect="1"/>
          </p:cNvPicPr>
          <p:nvPr/>
        </p:nvPicPr>
        <p:blipFill>
          <a:blip r:embed="rId4"/>
          <a:stretch>
            <a:fillRect/>
          </a:stretch>
        </p:blipFill>
        <p:spPr>
          <a:xfrm>
            <a:off x="1090362" y="1232102"/>
            <a:ext cx="269550" cy="297309"/>
          </a:xfrm>
          <a:prstGeom prst="rect">
            <a:avLst/>
          </a:prstGeom>
        </p:spPr>
      </p:pic>
      <p:pic>
        <p:nvPicPr>
          <p:cNvPr id="1134" name="図 23"/>
          <p:cNvPicPr>
            <a:picLocks noChangeAspect="1"/>
          </p:cNvPicPr>
          <p:nvPr/>
        </p:nvPicPr>
        <p:blipFill>
          <a:blip r:embed="rId5"/>
          <a:stretch>
            <a:fillRect/>
          </a:stretch>
        </p:blipFill>
        <p:spPr>
          <a:xfrm>
            <a:off x="856047" y="1232102"/>
            <a:ext cx="234315" cy="211455"/>
          </a:xfrm>
          <a:prstGeom prst="rect">
            <a:avLst/>
          </a:prstGeom>
        </p:spPr>
      </p:pic>
      <p:pic>
        <p:nvPicPr>
          <p:cNvPr id="1135" name="図 24"/>
          <p:cNvPicPr>
            <a:picLocks noChangeAspect="1"/>
          </p:cNvPicPr>
          <p:nvPr/>
        </p:nvPicPr>
        <p:blipFill>
          <a:blip r:embed="rId5"/>
          <a:stretch>
            <a:fillRect/>
          </a:stretch>
        </p:blipFill>
        <p:spPr>
          <a:xfrm>
            <a:off x="1139429" y="1266386"/>
            <a:ext cx="234315" cy="211455"/>
          </a:xfrm>
          <a:prstGeom prst="rect">
            <a:avLst/>
          </a:prstGeom>
        </p:spPr>
      </p:pic>
    </p:spTree>
    <p:extLst>
      <p:ext uri="{BB962C8B-B14F-4D97-AF65-F5344CB8AC3E}">
        <p14:creationId xmlns:p14="http://schemas.microsoft.com/office/powerpoint/2010/main" val="1012875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C2CE2-8526-7555-5198-BED92C27528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7BA9F0B-7C0D-730E-4A22-ECFE933EB14F}"/>
              </a:ext>
            </a:extLst>
          </p:cNvPr>
          <p:cNvSpPr>
            <a:spLocks noGrp="1"/>
          </p:cNvSpPr>
          <p:nvPr>
            <p:ph type="title"/>
          </p:nvPr>
        </p:nvSpPr>
        <p:spPr>
          <a:xfrm>
            <a:off x="457200" y="153880"/>
            <a:ext cx="8229600" cy="1080000"/>
          </a:xfrm>
        </p:spPr>
        <p:txBody>
          <a:bodyPr>
            <a:normAutofit/>
          </a:bodyPr>
          <a:lstStyle/>
          <a:p>
            <a:r>
              <a:rPr lang="ja-JP" altLang="en-US" sz="3200" b="1" dirty="0">
                <a:solidFill>
                  <a:srgbClr val="222222"/>
                </a:solidFill>
                <a:latin typeface="+mn-ea"/>
                <a:ea typeface="+mn-ea"/>
              </a:rPr>
              <a:t>個別支援計画未作成減算</a:t>
            </a:r>
            <a:endParaRPr kumimoji="1" lang="ja-JP" altLang="en-US" sz="3200" b="1" dirty="0">
              <a:latin typeface="+mn-ea"/>
              <a:ea typeface="+mn-ea"/>
            </a:endParaRPr>
          </a:p>
        </p:txBody>
      </p:sp>
      <p:sp>
        <p:nvSpPr>
          <p:cNvPr id="3" name="コンテンツ プレースホルダー 2">
            <a:extLst>
              <a:ext uri="{FF2B5EF4-FFF2-40B4-BE49-F238E27FC236}">
                <a16:creationId xmlns:a16="http://schemas.microsoft.com/office/drawing/2014/main" id="{147AB95C-B17F-5861-EBB8-2931965221C0}"/>
              </a:ext>
            </a:extLst>
          </p:cNvPr>
          <p:cNvSpPr txBox="1">
            <a:spLocks/>
          </p:cNvSpPr>
          <p:nvPr/>
        </p:nvSpPr>
        <p:spPr>
          <a:xfrm>
            <a:off x="251520" y="1412776"/>
            <a:ext cx="8640960" cy="345638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2200" b="1" dirty="0">
                <a:solidFill>
                  <a:srgbClr val="222222"/>
                </a:solidFill>
                <a:latin typeface="+mn-ea"/>
              </a:rPr>
              <a:t>【</a:t>
            </a:r>
            <a:r>
              <a:rPr lang="ja-JP" altLang="en-US" sz="2200" b="1" dirty="0">
                <a:solidFill>
                  <a:srgbClr val="222222"/>
                </a:solidFill>
                <a:latin typeface="+mn-ea"/>
              </a:rPr>
              <a:t>減算が適用される一例</a:t>
            </a:r>
            <a:r>
              <a:rPr lang="en-US" altLang="ja-JP" sz="2200" b="1" dirty="0">
                <a:solidFill>
                  <a:srgbClr val="222222"/>
                </a:solidFill>
                <a:latin typeface="+mn-ea"/>
              </a:rPr>
              <a:t>】</a:t>
            </a:r>
            <a:endParaRPr lang="en-US" altLang="ja-JP" sz="2200" dirty="0">
              <a:solidFill>
                <a:srgbClr val="222222"/>
              </a:solidFill>
              <a:latin typeface="+mn-ea"/>
            </a:endParaRPr>
          </a:p>
          <a:p>
            <a:pPr marL="0" indent="0">
              <a:buNone/>
            </a:pPr>
            <a:r>
              <a:rPr lang="ja-JP" altLang="en-US" sz="2200" dirty="0">
                <a:solidFill>
                  <a:srgbClr val="222222"/>
                </a:solidFill>
                <a:latin typeface="+mn-ea"/>
              </a:rPr>
              <a:t>　</a:t>
            </a:r>
            <a:r>
              <a:rPr lang="en-US" altLang="ja-JP" sz="2200" dirty="0">
                <a:solidFill>
                  <a:srgbClr val="222222"/>
                </a:solidFill>
                <a:latin typeface="+mn-ea"/>
              </a:rPr>
              <a:t>(1)</a:t>
            </a:r>
            <a:r>
              <a:rPr lang="ja-JP" altLang="en-US" sz="2200" dirty="0">
                <a:solidFill>
                  <a:srgbClr val="222222"/>
                </a:solidFill>
                <a:latin typeface="+mn-ea"/>
              </a:rPr>
              <a:t>個別支援計画の作成に係る</a:t>
            </a:r>
            <a:r>
              <a:rPr lang="ja-JP" altLang="en-US" sz="2200" b="1" u="sng" dirty="0">
                <a:solidFill>
                  <a:srgbClr val="222222"/>
                </a:solidFill>
                <a:latin typeface="+mn-ea"/>
              </a:rPr>
              <a:t>一連の業務</a:t>
            </a:r>
            <a:r>
              <a:rPr lang="ja-JP" altLang="en-US" sz="2200" dirty="0">
                <a:solidFill>
                  <a:srgbClr val="222222"/>
                </a:solidFill>
                <a:latin typeface="+mn-ea"/>
              </a:rPr>
              <a:t>が、</a:t>
            </a:r>
            <a:r>
              <a:rPr lang="ja-JP" altLang="en-US" sz="2200" b="1" u="sng" dirty="0">
                <a:latin typeface="+mn-ea"/>
              </a:rPr>
              <a:t>手順どおり</a:t>
            </a:r>
            <a:r>
              <a:rPr lang="ja-JP" altLang="en-US" sz="2200" dirty="0">
                <a:solidFill>
                  <a:srgbClr val="222222"/>
                </a:solidFill>
                <a:latin typeface="+mn-ea"/>
              </a:rPr>
              <a:t>に実施さ</a:t>
            </a:r>
            <a:endParaRPr lang="en-US" altLang="ja-JP" sz="2200" dirty="0">
              <a:solidFill>
                <a:srgbClr val="222222"/>
              </a:solidFill>
              <a:latin typeface="+mn-ea"/>
            </a:endParaRPr>
          </a:p>
          <a:p>
            <a:pPr marL="0" indent="0">
              <a:buNone/>
            </a:pPr>
            <a:r>
              <a:rPr lang="en-US" altLang="ja-JP" sz="2200" dirty="0">
                <a:solidFill>
                  <a:srgbClr val="222222"/>
                </a:solidFill>
                <a:latin typeface="+mn-ea"/>
              </a:rPr>
              <a:t>  </a:t>
            </a:r>
            <a:r>
              <a:rPr lang="ja-JP" altLang="en-US" sz="2200" dirty="0">
                <a:solidFill>
                  <a:srgbClr val="222222"/>
                </a:solidFill>
                <a:latin typeface="+mn-ea"/>
              </a:rPr>
              <a:t>れていない。</a:t>
            </a:r>
            <a:endParaRPr lang="en-US" altLang="ja-JP" sz="2200" dirty="0">
              <a:solidFill>
                <a:srgbClr val="222222"/>
              </a:solidFill>
              <a:latin typeface="+mn-ea"/>
            </a:endParaRPr>
          </a:p>
          <a:p>
            <a:pPr marL="0" indent="0">
              <a:buNone/>
            </a:pPr>
            <a:endParaRPr lang="en-US" altLang="ja-JP" sz="2200" dirty="0">
              <a:solidFill>
                <a:srgbClr val="222222"/>
              </a:solidFill>
              <a:latin typeface="+mn-ea"/>
            </a:endParaRPr>
          </a:p>
          <a:p>
            <a:pPr marL="0" indent="0">
              <a:buNone/>
            </a:pPr>
            <a:r>
              <a:rPr lang="ja-JP" altLang="en-US" sz="2200" dirty="0">
                <a:solidFill>
                  <a:srgbClr val="222222"/>
                </a:solidFill>
                <a:latin typeface="+mn-ea"/>
              </a:rPr>
              <a:t>　</a:t>
            </a:r>
            <a:r>
              <a:rPr lang="en-US" altLang="ja-JP" sz="2200" dirty="0">
                <a:solidFill>
                  <a:srgbClr val="222222"/>
                </a:solidFill>
                <a:latin typeface="+mn-ea"/>
              </a:rPr>
              <a:t>(2)</a:t>
            </a:r>
            <a:r>
              <a:rPr lang="ja-JP" altLang="en-US" sz="2200" b="1" u="sng" dirty="0">
                <a:solidFill>
                  <a:srgbClr val="222222"/>
                </a:solidFill>
                <a:latin typeface="+mn-ea"/>
              </a:rPr>
              <a:t>アセスメント、個別支援会議及びモニタリング</a:t>
            </a:r>
            <a:r>
              <a:rPr lang="ja-JP" altLang="en-US" sz="2200" dirty="0">
                <a:solidFill>
                  <a:srgbClr val="222222"/>
                </a:solidFill>
                <a:latin typeface="+mn-ea"/>
              </a:rPr>
              <a:t>の</a:t>
            </a:r>
            <a:r>
              <a:rPr lang="ja-JP" altLang="en-US" sz="2200" b="1" u="sng" dirty="0">
                <a:latin typeface="+mn-ea"/>
              </a:rPr>
              <a:t>記録</a:t>
            </a:r>
            <a:r>
              <a:rPr lang="ja-JP" altLang="en-US" sz="2200" dirty="0">
                <a:solidFill>
                  <a:srgbClr val="222222"/>
                </a:solidFill>
                <a:latin typeface="+mn-ea"/>
              </a:rPr>
              <a:t>が</a:t>
            </a:r>
            <a:r>
              <a:rPr lang="ja-JP" altLang="en-US" sz="2200" b="1" u="sng" dirty="0">
                <a:solidFill>
                  <a:srgbClr val="222222"/>
                </a:solidFill>
                <a:latin typeface="+mn-ea"/>
              </a:rPr>
              <a:t>保管</a:t>
            </a:r>
            <a:r>
              <a:rPr lang="ja-JP" altLang="en-US" sz="2200" dirty="0">
                <a:solidFill>
                  <a:srgbClr val="222222"/>
                </a:solidFill>
                <a:latin typeface="+mn-ea"/>
              </a:rPr>
              <a:t>されて</a:t>
            </a:r>
            <a:endParaRPr lang="en-US" altLang="ja-JP" sz="2200" dirty="0">
              <a:solidFill>
                <a:srgbClr val="222222"/>
              </a:solidFill>
              <a:latin typeface="+mn-ea"/>
            </a:endParaRPr>
          </a:p>
          <a:p>
            <a:pPr marL="0" indent="0">
              <a:buNone/>
            </a:pPr>
            <a:r>
              <a:rPr lang="en-US" altLang="ja-JP" sz="2200" dirty="0">
                <a:solidFill>
                  <a:srgbClr val="222222"/>
                </a:solidFill>
                <a:latin typeface="+mn-ea"/>
              </a:rPr>
              <a:t>  </a:t>
            </a:r>
            <a:r>
              <a:rPr lang="ja-JP" altLang="en-US" sz="2200" dirty="0">
                <a:solidFill>
                  <a:srgbClr val="222222"/>
                </a:solidFill>
                <a:latin typeface="+mn-ea"/>
              </a:rPr>
              <a:t>いない。</a:t>
            </a:r>
            <a:endParaRPr lang="en-US" altLang="ja-JP" sz="2200" dirty="0">
              <a:solidFill>
                <a:srgbClr val="222222"/>
              </a:solidFill>
              <a:latin typeface="+mn-ea"/>
            </a:endParaRPr>
          </a:p>
          <a:p>
            <a:pPr marL="0" indent="0">
              <a:buNone/>
            </a:pPr>
            <a:endParaRPr lang="en-US" altLang="ja-JP" sz="2200" dirty="0">
              <a:solidFill>
                <a:srgbClr val="222222"/>
              </a:solidFill>
              <a:latin typeface="+mn-ea"/>
            </a:endParaRPr>
          </a:p>
          <a:p>
            <a:pPr marL="0" indent="0">
              <a:buNone/>
            </a:pPr>
            <a:r>
              <a:rPr lang="ja-JP" altLang="en-US" sz="2200" dirty="0">
                <a:solidFill>
                  <a:srgbClr val="222222"/>
                </a:solidFill>
                <a:latin typeface="+mn-ea"/>
              </a:rPr>
              <a:t>　</a:t>
            </a:r>
            <a:r>
              <a:rPr lang="en-US" altLang="ja-JP" sz="2200" dirty="0">
                <a:solidFill>
                  <a:srgbClr val="222222"/>
                </a:solidFill>
                <a:latin typeface="+mn-ea"/>
              </a:rPr>
              <a:t>(3)</a:t>
            </a:r>
            <a:r>
              <a:rPr lang="ja-JP" altLang="en-US" sz="2200" b="1" u="sng" dirty="0">
                <a:solidFill>
                  <a:srgbClr val="222222"/>
                </a:solidFill>
                <a:latin typeface="+mn-ea"/>
              </a:rPr>
              <a:t>原案</a:t>
            </a:r>
            <a:r>
              <a:rPr lang="ja-JP" altLang="en-US" sz="2200" dirty="0">
                <a:solidFill>
                  <a:srgbClr val="222222"/>
                </a:solidFill>
                <a:latin typeface="+mn-ea"/>
              </a:rPr>
              <a:t>が</a:t>
            </a:r>
            <a:r>
              <a:rPr lang="ja-JP" altLang="en-US" sz="2200" b="1" u="sng" dirty="0">
                <a:solidFill>
                  <a:srgbClr val="222222"/>
                </a:solidFill>
                <a:latin typeface="+mn-ea"/>
              </a:rPr>
              <a:t>保管</a:t>
            </a:r>
            <a:r>
              <a:rPr lang="ja-JP" altLang="en-US" sz="2200" dirty="0">
                <a:solidFill>
                  <a:srgbClr val="222222"/>
                </a:solidFill>
                <a:latin typeface="+mn-ea"/>
              </a:rPr>
              <a:t>されていない。</a:t>
            </a:r>
            <a:endParaRPr lang="en-US" altLang="ja-JP" sz="2200" dirty="0">
              <a:solidFill>
                <a:srgbClr val="222222"/>
              </a:solidFill>
              <a:latin typeface="+mn-ea"/>
            </a:endParaRPr>
          </a:p>
          <a:p>
            <a:pPr marL="0" indent="0">
              <a:buNone/>
            </a:pPr>
            <a:endParaRPr lang="en-US" altLang="ja-JP" sz="2200" dirty="0">
              <a:solidFill>
                <a:srgbClr val="222222"/>
              </a:solidFill>
              <a:latin typeface="+mn-ea"/>
            </a:endParaRPr>
          </a:p>
          <a:p>
            <a:pPr marL="0" indent="0">
              <a:buNone/>
            </a:pPr>
            <a:r>
              <a:rPr lang="ja-JP" altLang="en-US" sz="2200" dirty="0">
                <a:solidFill>
                  <a:srgbClr val="222222"/>
                </a:solidFill>
                <a:latin typeface="+mn-ea"/>
              </a:rPr>
              <a:t>　</a:t>
            </a:r>
            <a:r>
              <a:rPr lang="en-US" altLang="ja-JP" sz="2200" dirty="0">
                <a:solidFill>
                  <a:srgbClr val="222222"/>
                </a:solidFill>
                <a:latin typeface="+mn-ea"/>
              </a:rPr>
              <a:t>(4)</a:t>
            </a:r>
            <a:r>
              <a:rPr lang="ja-JP" altLang="en-US" sz="2200" dirty="0">
                <a:solidFill>
                  <a:srgbClr val="222222"/>
                </a:solidFill>
                <a:latin typeface="+mn-ea"/>
              </a:rPr>
              <a:t>個別支援計画を作成後、</a:t>
            </a:r>
            <a:r>
              <a:rPr lang="ja-JP" altLang="en-US" sz="2200" b="1" u="sng" dirty="0">
                <a:solidFill>
                  <a:srgbClr val="222222"/>
                </a:solidFill>
                <a:latin typeface="+mn-ea"/>
              </a:rPr>
              <a:t>６月を越えてモニタリング</a:t>
            </a:r>
            <a:r>
              <a:rPr lang="ja-JP" altLang="en-US" sz="2200" dirty="0">
                <a:solidFill>
                  <a:srgbClr val="222222"/>
                </a:solidFill>
                <a:latin typeface="+mn-ea"/>
              </a:rPr>
              <a:t>が実施されて</a:t>
            </a:r>
            <a:endParaRPr lang="en-US" altLang="ja-JP" sz="2200" dirty="0">
              <a:solidFill>
                <a:srgbClr val="222222"/>
              </a:solidFill>
              <a:latin typeface="+mn-ea"/>
            </a:endParaRPr>
          </a:p>
          <a:p>
            <a:pPr marL="0" indent="0">
              <a:buNone/>
            </a:pPr>
            <a:r>
              <a:rPr lang="ja-JP" altLang="en-US" sz="2200" dirty="0">
                <a:solidFill>
                  <a:srgbClr val="222222"/>
                </a:solidFill>
                <a:latin typeface="+mn-ea"/>
              </a:rPr>
              <a:t>　いない。</a:t>
            </a:r>
            <a:endParaRPr lang="en-US" altLang="ja-JP" sz="2200" dirty="0">
              <a:solidFill>
                <a:srgbClr val="222222"/>
              </a:solidFill>
              <a:latin typeface="+mn-ea"/>
            </a:endParaRPr>
          </a:p>
          <a:p>
            <a:pPr marL="0" indent="0">
              <a:buNone/>
            </a:pPr>
            <a:endParaRPr lang="ja-JP" altLang="en-US" sz="2200" dirty="0">
              <a:solidFill>
                <a:srgbClr val="222222"/>
              </a:solidFill>
              <a:latin typeface="+mn-ea"/>
            </a:endParaRPr>
          </a:p>
        </p:txBody>
      </p:sp>
    </p:spTree>
    <p:extLst>
      <p:ext uri="{BB962C8B-B14F-4D97-AF65-F5344CB8AC3E}">
        <p14:creationId xmlns:p14="http://schemas.microsoft.com/office/powerpoint/2010/main" val="2434394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A000CE-B2F0-7777-D0F9-E8FCE6AED6AD}"/>
              </a:ext>
            </a:extLst>
          </p:cNvPr>
          <p:cNvSpPr>
            <a:spLocks noGrp="1"/>
          </p:cNvSpPr>
          <p:nvPr>
            <p:ph type="ctrTitle"/>
          </p:nvPr>
        </p:nvSpPr>
        <p:spPr>
          <a:xfrm>
            <a:off x="685800" y="2693987"/>
            <a:ext cx="7772400" cy="1470025"/>
          </a:xfrm>
        </p:spPr>
        <p:txBody>
          <a:bodyPr/>
          <a:lstStyle/>
          <a:p>
            <a:r>
              <a:rPr kumimoji="1" lang="ja-JP" altLang="en-US" sz="4400" dirty="0">
                <a:effectLst/>
              </a:rPr>
              <a:t>個別支援計画について</a:t>
            </a:r>
          </a:p>
        </p:txBody>
      </p:sp>
    </p:spTree>
    <p:extLst>
      <p:ext uri="{BB962C8B-B14F-4D97-AF65-F5344CB8AC3E}">
        <p14:creationId xmlns:p14="http://schemas.microsoft.com/office/powerpoint/2010/main" val="3748512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0FB023-C42F-316C-980F-F37572D37672}"/>
              </a:ext>
            </a:extLst>
          </p:cNvPr>
          <p:cNvSpPr>
            <a:spLocks noGrp="1"/>
          </p:cNvSpPr>
          <p:nvPr>
            <p:ph type="ctrTitle"/>
          </p:nvPr>
        </p:nvSpPr>
        <p:spPr>
          <a:xfrm>
            <a:off x="685800" y="692696"/>
            <a:ext cx="7772400" cy="1470025"/>
          </a:xfrm>
        </p:spPr>
        <p:txBody>
          <a:bodyPr/>
          <a:lstStyle/>
          <a:p>
            <a:pPr algn="l"/>
            <a:endParaRPr kumimoji="1" lang="ja-JP" altLang="en-US" sz="4000" dirty="0"/>
          </a:p>
        </p:txBody>
      </p:sp>
      <p:sp>
        <p:nvSpPr>
          <p:cNvPr id="6" name="テキスト ボックス 5">
            <a:extLst>
              <a:ext uri="{FF2B5EF4-FFF2-40B4-BE49-F238E27FC236}">
                <a16:creationId xmlns:a16="http://schemas.microsoft.com/office/drawing/2014/main" id="{A747CBCA-C7B3-720B-F8CC-413895330188}"/>
              </a:ext>
            </a:extLst>
          </p:cNvPr>
          <p:cNvSpPr txBox="1"/>
          <p:nvPr/>
        </p:nvSpPr>
        <p:spPr>
          <a:xfrm>
            <a:off x="467544" y="2348880"/>
            <a:ext cx="8424936" cy="481863"/>
          </a:xfrm>
          <a:prstGeom prst="rect">
            <a:avLst/>
          </a:prstGeom>
          <a:noFill/>
        </p:spPr>
        <p:txBody>
          <a:bodyPr wrap="square" rtlCol="0">
            <a:spAutoFit/>
          </a:bodyPr>
          <a:lstStyle/>
          <a:p>
            <a:pPr marL="179705" marR="178435" indent="635" algn="l">
              <a:lnSpc>
                <a:spcPct val="150000"/>
              </a:lnSpc>
              <a:spcAft>
                <a:spcPts val="0"/>
              </a:spcAft>
            </a:pPr>
            <a:r>
              <a:rPr lang="ja-JP" altLang="en-US"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kumimoji="1" lang="ja-JP" altLang="en-US" sz="2000" dirty="0">
              <a:latin typeface="ＭＳ ゴシック" panose="020B0609070205080204" pitchFamily="49" charset="-128"/>
              <a:ea typeface="ＭＳ ゴシック" panose="020B0609070205080204" pitchFamily="49" charset="-128"/>
            </a:endParaRPr>
          </a:p>
        </p:txBody>
      </p:sp>
      <p:pic>
        <p:nvPicPr>
          <p:cNvPr id="4" name="図 3"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5BE9A40F-6961-D00B-8BD9-4CD7063B8AD0}"/>
              </a:ext>
            </a:extLst>
          </p:cNvPr>
          <p:cNvPicPr>
            <a:picLocks noChangeAspect="1"/>
          </p:cNvPicPr>
          <p:nvPr/>
        </p:nvPicPr>
        <p:blipFill>
          <a:blip r:embed="rId3" cstate="print">
            <a:extLst>
              <a:ext uri="{28A0092B-C50C-407E-A947-70E740481C1C}">
                <a14:useLocalDpi xmlns:a14="http://schemas.microsoft.com/office/drawing/2010/main" val="0"/>
              </a:ext>
            </a:extLst>
          </a:blip>
          <a:srcRect l="13895" t="12853" r="11959" b="10035"/>
          <a:stretch/>
        </p:blipFill>
        <p:spPr>
          <a:xfrm rot="5400000">
            <a:off x="1840584" y="-418274"/>
            <a:ext cx="5364862" cy="8306882"/>
          </a:xfrm>
          <a:prstGeom prst="rect">
            <a:avLst/>
          </a:prstGeom>
        </p:spPr>
      </p:pic>
      <p:sp>
        <p:nvSpPr>
          <p:cNvPr id="7" name="テキスト ボックス 6">
            <a:extLst>
              <a:ext uri="{FF2B5EF4-FFF2-40B4-BE49-F238E27FC236}">
                <a16:creationId xmlns:a16="http://schemas.microsoft.com/office/drawing/2014/main" id="{7EA2F78A-35E1-ADB6-0B8C-966A73940B00}"/>
              </a:ext>
            </a:extLst>
          </p:cNvPr>
          <p:cNvSpPr txBox="1"/>
          <p:nvPr/>
        </p:nvSpPr>
        <p:spPr>
          <a:xfrm>
            <a:off x="5831632" y="5980638"/>
            <a:ext cx="6624736" cy="184666"/>
          </a:xfrm>
          <a:prstGeom prst="rect">
            <a:avLst/>
          </a:prstGeom>
          <a:noFill/>
        </p:spPr>
        <p:txBody>
          <a:bodyPr wrap="square">
            <a:spAutoFit/>
          </a:bodyPr>
          <a:lstStyle/>
          <a:p>
            <a:r>
              <a:rPr lang="en-US" altLang="ja-JP" sz="600" dirty="0"/>
              <a:t>※</a:t>
            </a:r>
            <a:r>
              <a:rPr lang="ja-JP" altLang="en-US" sz="600" dirty="0"/>
              <a:t>新潟市「令和４年度指定障がい福祉サービス事業者等緊急集団指導資料」より</a:t>
            </a:r>
          </a:p>
        </p:txBody>
      </p:sp>
    </p:spTree>
    <p:extLst>
      <p:ext uri="{BB962C8B-B14F-4D97-AF65-F5344CB8AC3E}">
        <p14:creationId xmlns:p14="http://schemas.microsoft.com/office/powerpoint/2010/main" val="2327107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0FB023-C42F-316C-980F-F37572D37672}"/>
              </a:ext>
            </a:extLst>
          </p:cNvPr>
          <p:cNvSpPr>
            <a:spLocks noGrp="1"/>
          </p:cNvSpPr>
          <p:nvPr>
            <p:ph type="ctrTitle"/>
          </p:nvPr>
        </p:nvSpPr>
        <p:spPr>
          <a:xfrm>
            <a:off x="647763" y="63148"/>
            <a:ext cx="8064497" cy="1080000"/>
          </a:xfrm>
        </p:spPr>
        <p:txBody>
          <a:bodyPr/>
          <a:lstStyle/>
          <a:p>
            <a:r>
              <a:rPr lang="ja-JP" altLang="ja-JP" sz="3200" b="1" dirty="0">
                <a:effectLst/>
                <a:latin typeface="+mj-ea"/>
                <a:cs typeface="Times New Roman" panose="02020603050405020304" pitchFamily="18" charset="0"/>
              </a:rPr>
              <a:t>個別支援計画の作成に係る一連の流れ</a:t>
            </a:r>
            <a:endParaRPr kumimoji="1" lang="ja-JP" altLang="en-US" sz="3200" dirty="0">
              <a:latin typeface="+mj-ea"/>
            </a:endParaRPr>
          </a:p>
        </p:txBody>
      </p:sp>
      <p:sp>
        <p:nvSpPr>
          <p:cNvPr id="6" name="テキスト ボックス 5">
            <a:extLst>
              <a:ext uri="{FF2B5EF4-FFF2-40B4-BE49-F238E27FC236}">
                <a16:creationId xmlns:a16="http://schemas.microsoft.com/office/drawing/2014/main" id="{A747CBCA-C7B3-720B-F8CC-413895330188}"/>
              </a:ext>
            </a:extLst>
          </p:cNvPr>
          <p:cNvSpPr txBox="1"/>
          <p:nvPr/>
        </p:nvSpPr>
        <p:spPr>
          <a:xfrm>
            <a:off x="611560" y="2168056"/>
            <a:ext cx="8136904" cy="460382"/>
          </a:xfrm>
          <a:prstGeom prst="rect">
            <a:avLst/>
          </a:prstGeom>
          <a:noFill/>
        </p:spPr>
        <p:txBody>
          <a:bodyPr wrap="square" rtlCol="0">
            <a:spAutoFit/>
          </a:bodyPr>
          <a:lstStyle/>
          <a:p>
            <a:pPr marL="179705" marR="178435" indent="635" algn="l">
              <a:lnSpc>
                <a:spcPct val="150000"/>
              </a:lnSpc>
              <a:spcAft>
                <a:spcPts val="0"/>
              </a:spcAft>
            </a:pPr>
            <a:r>
              <a:rPr lang="ja-JP" altLang="en-US"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kumimoji="1" lang="ja-JP" altLang="en-US" dirty="0"/>
          </a:p>
        </p:txBody>
      </p:sp>
      <p:sp>
        <p:nvSpPr>
          <p:cNvPr id="3" name="テキスト ボックス 2">
            <a:extLst>
              <a:ext uri="{FF2B5EF4-FFF2-40B4-BE49-F238E27FC236}">
                <a16:creationId xmlns:a16="http://schemas.microsoft.com/office/drawing/2014/main" id="{DDD86D6D-4F36-DD1C-775D-84D5F6DE8831}"/>
              </a:ext>
            </a:extLst>
          </p:cNvPr>
          <p:cNvSpPr txBox="1"/>
          <p:nvPr/>
        </p:nvSpPr>
        <p:spPr>
          <a:xfrm>
            <a:off x="253029" y="1484784"/>
            <a:ext cx="8637941" cy="3908762"/>
          </a:xfrm>
          <a:prstGeom prst="rect">
            <a:avLst/>
          </a:prstGeom>
          <a:noFill/>
        </p:spPr>
        <p:txBody>
          <a:bodyPr wrap="square" rtlCol="0">
            <a:spAutoFit/>
          </a:bodyPr>
          <a:lstStyle/>
          <a:p>
            <a:pPr marL="179705" marR="178435" algn="l">
              <a:spcBef>
                <a:spcPts val="600"/>
              </a:spcBef>
              <a:spcAft>
                <a:spcPts val="600"/>
              </a:spcAft>
            </a:pPr>
            <a:r>
              <a:rPr lang="ja-JP"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a:t>
            </a:r>
            <a:r>
              <a:rPr lang="ja-JP"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2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サービス管理責任者</a:t>
            </a:r>
            <a:r>
              <a:rPr lang="ja-JP"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が</a:t>
            </a:r>
            <a:r>
              <a:rPr lang="ja-JP" altLang="en-US"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利用者</a:t>
            </a:r>
            <a:r>
              <a:rPr lang="ja-JP"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に面接してアセスメントを実施</a:t>
            </a:r>
          </a:p>
          <a:p>
            <a:pPr marL="179705" marR="178435" algn="l">
              <a:spcBef>
                <a:spcPts val="600"/>
              </a:spcBef>
              <a:spcAft>
                <a:spcPts val="0"/>
              </a:spcAft>
            </a:pPr>
            <a:r>
              <a:rPr lang="ja-JP"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a:t>
            </a:r>
            <a:r>
              <a:rPr lang="ja-JP"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2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サービス管理責任者</a:t>
            </a:r>
            <a:r>
              <a:rPr lang="ja-JP"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が個別支援計画の原案を作成</a:t>
            </a:r>
          </a:p>
          <a:p>
            <a:pPr marL="179705" marR="178435" algn="l">
              <a:spcBef>
                <a:spcPts val="600"/>
              </a:spcBef>
              <a:spcAft>
                <a:spcPts val="0"/>
              </a:spcAft>
            </a:pPr>
            <a:r>
              <a:rPr lang="ja-JP"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a:t>
            </a:r>
            <a:r>
              <a:rPr lang="ja-JP"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）個別支援計画の作成に係る会議</a:t>
            </a:r>
          </a:p>
          <a:p>
            <a:pPr marL="513080" marR="178435" indent="-333375" algn="l">
              <a:spcBef>
                <a:spcPts val="600"/>
              </a:spcBef>
              <a:spcAft>
                <a:spcPts val="600"/>
              </a:spcAft>
            </a:pPr>
            <a:r>
              <a:rPr lang="ja-JP"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a:t>
            </a:r>
            <a:r>
              <a:rPr lang="ja-JP"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）個別支援計画について、</a:t>
            </a:r>
            <a:r>
              <a:rPr lang="ja-JP" altLang="en-US" sz="2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利用者又は家族</a:t>
            </a:r>
            <a:r>
              <a:rPr lang="ja-JP"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に対して説明をし、文書により同意を得ること</a:t>
            </a:r>
          </a:p>
          <a:p>
            <a:pPr marL="179705" marR="178435" algn="l">
              <a:spcBef>
                <a:spcPts val="600"/>
              </a:spcBef>
              <a:spcAft>
                <a:spcPts val="600"/>
              </a:spcAft>
            </a:pPr>
            <a:r>
              <a:rPr lang="ja-JP"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a:t>
            </a:r>
            <a:r>
              <a:rPr lang="ja-JP"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2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利用者</a:t>
            </a:r>
            <a:r>
              <a:rPr lang="ja-JP"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及び相談支援事業者に個別支援計画を交付</a:t>
            </a:r>
          </a:p>
          <a:p>
            <a:pPr marL="179705" marR="178435" algn="l">
              <a:spcBef>
                <a:spcPts val="600"/>
              </a:spcBef>
              <a:spcAft>
                <a:spcPts val="600"/>
              </a:spcAft>
            </a:pPr>
            <a:r>
              <a:rPr lang="ja-JP"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6</a:t>
            </a:r>
            <a:r>
              <a:rPr lang="ja-JP"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）サービス提供開始</a:t>
            </a:r>
          </a:p>
          <a:p>
            <a:pPr marL="513080" marR="178435" indent="-333375" algn="l">
              <a:spcBef>
                <a:spcPts val="600"/>
              </a:spcBef>
              <a:spcAft>
                <a:spcPts val="600"/>
              </a:spcAft>
            </a:pPr>
            <a:r>
              <a:rPr lang="ja-JP"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a:t>
            </a:r>
            <a:r>
              <a:rPr lang="ja-JP"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サービス管理責任者</a:t>
            </a:r>
            <a:r>
              <a:rPr lang="ja-JP"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は、</a:t>
            </a:r>
            <a:r>
              <a:rPr lang="ja-JP" altLang="en-US" sz="2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利用者</a:t>
            </a:r>
            <a:r>
              <a:rPr lang="ja-JP"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に定期的な面接を行うことによるモニタリングを行う</a:t>
            </a:r>
          </a:p>
        </p:txBody>
      </p:sp>
    </p:spTree>
    <p:extLst>
      <p:ext uri="{BB962C8B-B14F-4D97-AF65-F5344CB8AC3E}">
        <p14:creationId xmlns:p14="http://schemas.microsoft.com/office/powerpoint/2010/main" val="2875438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0FB023-C42F-316C-980F-F37572D37672}"/>
              </a:ext>
            </a:extLst>
          </p:cNvPr>
          <p:cNvSpPr>
            <a:spLocks noGrp="1"/>
          </p:cNvSpPr>
          <p:nvPr>
            <p:ph type="ctrTitle"/>
          </p:nvPr>
        </p:nvSpPr>
        <p:spPr>
          <a:xfrm>
            <a:off x="41731" y="286612"/>
            <a:ext cx="8910481" cy="648072"/>
          </a:xfrm>
        </p:spPr>
        <p:txBody>
          <a:bodyPr/>
          <a:lstStyle/>
          <a:p>
            <a:r>
              <a:rPr kumimoji="1" lang="ja-JP" altLang="en-US" sz="2800" dirty="0">
                <a:effectLst/>
                <a:latin typeface="+mj-ea"/>
                <a:cs typeface="Times New Roman" panose="02020603050405020304" pitchFamily="18" charset="0"/>
              </a:rPr>
              <a:t>　</a:t>
            </a:r>
            <a:r>
              <a:rPr kumimoji="1" lang="ja-JP" altLang="en-US" sz="2800" b="1" dirty="0">
                <a:effectLst/>
                <a:latin typeface="+mj-ea"/>
              </a:rPr>
              <a:t> </a:t>
            </a:r>
            <a:r>
              <a:rPr kumimoji="1" lang="ja-JP" altLang="en-US" sz="3200" b="1" dirty="0">
                <a:effectLst/>
                <a:latin typeface="+mj-ea"/>
              </a:rPr>
              <a:t>≪</a:t>
            </a:r>
            <a:r>
              <a:rPr kumimoji="1" lang="ja-JP" altLang="en-US" sz="3200" dirty="0">
                <a:effectLst/>
                <a:latin typeface="+mj-ea"/>
                <a:cs typeface="Times New Roman" panose="02020603050405020304" pitchFamily="18" charset="0"/>
              </a:rPr>
              <a:t>注意事項</a:t>
            </a:r>
            <a:r>
              <a:rPr kumimoji="1" lang="ja-JP" altLang="en-US" sz="3200" b="1" dirty="0">
                <a:effectLst/>
                <a:latin typeface="+mj-ea"/>
              </a:rPr>
              <a:t>≫</a:t>
            </a:r>
            <a:endParaRPr kumimoji="1" lang="ja-JP" altLang="en-US" sz="3200" dirty="0">
              <a:latin typeface="+mj-ea"/>
            </a:endParaRPr>
          </a:p>
        </p:txBody>
      </p:sp>
      <p:sp>
        <p:nvSpPr>
          <p:cNvPr id="6" name="テキスト ボックス 5">
            <a:extLst>
              <a:ext uri="{FF2B5EF4-FFF2-40B4-BE49-F238E27FC236}">
                <a16:creationId xmlns:a16="http://schemas.microsoft.com/office/drawing/2014/main" id="{A747CBCA-C7B3-720B-F8CC-413895330188}"/>
              </a:ext>
            </a:extLst>
          </p:cNvPr>
          <p:cNvSpPr txBox="1"/>
          <p:nvPr/>
        </p:nvSpPr>
        <p:spPr>
          <a:xfrm>
            <a:off x="611560" y="2168056"/>
            <a:ext cx="8136904" cy="460382"/>
          </a:xfrm>
          <a:prstGeom prst="rect">
            <a:avLst/>
          </a:prstGeom>
          <a:noFill/>
        </p:spPr>
        <p:txBody>
          <a:bodyPr wrap="square" rtlCol="0">
            <a:spAutoFit/>
          </a:bodyPr>
          <a:lstStyle/>
          <a:p>
            <a:pPr marL="179705" marR="178435" indent="635" algn="l">
              <a:lnSpc>
                <a:spcPct val="150000"/>
              </a:lnSpc>
              <a:spcAft>
                <a:spcPts val="0"/>
              </a:spcAft>
            </a:pPr>
            <a:r>
              <a:rPr lang="ja-JP" altLang="en-US"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kumimoji="1" lang="ja-JP" altLang="en-US" dirty="0"/>
          </a:p>
        </p:txBody>
      </p:sp>
      <p:sp>
        <p:nvSpPr>
          <p:cNvPr id="3" name="テキスト ボックス 2">
            <a:extLst>
              <a:ext uri="{FF2B5EF4-FFF2-40B4-BE49-F238E27FC236}">
                <a16:creationId xmlns:a16="http://schemas.microsoft.com/office/drawing/2014/main" id="{DDD86D6D-4F36-DD1C-775D-84D5F6DE8831}"/>
              </a:ext>
            </a:extLst>
          </p:cNvPr>
          <p:cNvSpPr txBox="1"/>
          <p:nvPr/>
        </p:nvSpPr>
        <p:spPr>
          <a:xfrm>
            <a:off x="107504" y="1484784"/>
            <a:ext cx="8778937" cy="5078313"/>
          </a:xfrm>
          <a:prstGeom prst="rect">
            <a:avLst/>
          </a:prstGeom>
          <a:noFill/>
        </p:spPr>
        <p:txBody>
          <a:bodyPr wrap="square" rtlCol="0">
            <a:spAutoFit/>
          </a:bodyPr>
          <a:lstStyle/>
          <a:p>
            <a:pPr marL="179705" marR="178435" algn="l">
              <a:spcBef>
                <a:spcPts val="600"/>
              </a:spcBef>
              <a:spcAft>
                <a:spcPts val="600"/>
              </a:spcAft>
            </a:pPr>
            <a:r>
              <a:rPr lang="en-US" altLang="ja-JP" sz="2200" kern="100" dirty="0">
                <a:effectLst/>
                <a:latin typeface="+mn-ea"/>
                <a:cs typeface="Times New Roman" panose="02020603050405020304" pitchFamily="18" charset="0"/>
              </a:rPr>
              <a:t>(1)</a:t>
            </a:r>
            <a:r>
              <a:rPr lang="ja-JP" altLang="en-US" sz="2200" kern="100" dirty="0">
                <a:effectLst/>
                <a:latin typeface="+mn-ea"/>
                <a:cs typeface="Times New Roman" panose="02020603050405020304" pitchFamily="18" charset="0"/>
              </a:rPr>
              <a:t>相談支援専門員等が作成する</a:t>
            </a:r>
            <a:r>
              <a:rPr lang="ja-JP" altLang="en-US" sz="2200" b="1" u="sng" kern="100" dirty="0">
                <a:solidFill>
                  <a:srgbClr val="FF0000"/>
                </a:solidFill>
                <a:effectLst/>
                <a:latin typeface="+mn-ea"/>
                <a:cs typeface="Times New Roman" panose="02020603050405020304" pitchFamily="18" charset="0"/>
              </a:rPr>
              <a:t>サービス等利用計画に基づき</a:t>
            </a:r>
            <a:r>
              <a:rPr lang="ja-JP" altLang="en-US" sz="2200" kern="100" dirty="0">
                <a:effectLst/>
                <a:latin typeface="+mn-ea"/>
                <a:cs typeface="Times New Roman" panose="02020603050405020304" pitchFamily="18" charset="0"/>
              </a:rPr>
              <a:t>、個別支援計画を作成する。</a:t>
            </a:r>
            <a:endParaRPr lang="en-US" altLang="ja-JP" sz="2200" kern="100" dirty="0">
              <a:effectLst/>
              <a:latin typeface="+mn-ea"/>
              <a:cs typeface="Times New Roman" panose="02020603050405020304" pitchFamily="18" charset="0"/>
            </a:endParaRPr>
          </a:p>
          <a:p>
            <a:pPr marL="179705" marR="178435" algn="l">
              <a:spcBef>
                <a:spcPts val="600"/>
              </a:spcBef>
              <a:spcAft>
                <a:spcPts val="600"/>
              </a:spcAft>
            </a:pPr>
            <a:r>
              <a:rPr lang="en-US" altLang="ja-JP" sz="2200" kern="100" dirty="0">
                <a:latin typeface="+mn-ea"/>
                <a:cs typeface="Times New Roman" panose="02020603050405020304" pitchFamily="18" charset="0"/>
              </a:rPr>
              <a:t>(2)</a:t>
            </a:r>
            <a:r>
              <a:rPr lang="ja-JP" altLang="en-US" sz="2200" kern="100" dirty="0">
                <a:latin typeface="+mn-ea"/>
                <a:cs typeface="Times New Roman" panose="02020603050405020304" pitchFamily="18" charset="0"/>
              </a:rPr>
              <a:t>個別支援計画の原案や</a:t>
            </a:r>
            <a:r>
              <a:rPr lang="ja-JP"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個別支援計画の作成に係る</a:t>
            </a:r>
            <a:r>
              <a:rPr lang="ja-JP" altLang="ja-JP" sz="2200" b="1" u="sng"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会議</a:t>
            </a:r>
            <a:r>
              <a:rPr lang="ja-JP" altLang="en-US" sz="2200" b="1" u="sng"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等の記録を残す</a:t>
            </a:r>
            <a:r>
              <a:rPr lang="ja-JP" altLang="en-US"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2200" kern="100" dirty="0">
              <a:effectLst/>
              <a:latin typeface="+mn-ea"/>
              <a:cs typeface="Times New Roman" panose="02020603050405020304" pitchFamily="18" charset="0"/>
            </a:endParaRPr>
          </a:p>
          <a:p>
            <a:pPr marL="179705" marR="178435" algn="l">
              <a:spcBef>
                <a:spcPts val="600"/>
              </a:spcBef>
              <a:spcAft>
                <a:spcPts val="600"/>
              </a:spcAft>
            </a:pPr>
            <a:r>
              <a:rPr lang="en-US" altLang="ja-JP" sz="2200" kern="100" dirty="0">
                <a:latin typeface="+mn-ea"/>
                <a:cs typeface="Times New Roman" panose="02020603050405020304" pitchFamily="18" charset="0"/>
              </a:rPr>
              <a:t>(3)</a:t>
            </a:r>
            <a:r>
              <a:rPr lang="ja-JP" altLang="en-US" sz="2200" kern="100" dirty="0">
                <a:latin typeface="+mn-ea"/>
                <a:cs typeface="Times New Roman" panose="02020603050405020304" pitchFamily="18" charset="0"/>
              </a:rPr>
              <a:t>個別支援計画に位置付けが必要な加算を算定する場合は、</a:t>
            </a:r>
            <a:r>
              <a:rPr lang="ja-JP" altLang="en-US" sz="2200" b="1" u="sng" kern="100" dirty="0">
                <a:solidFill>
                  <a:srgbClr val="FF0000"/>
                </a:solidFill>
                <a:latin typeface="+mn-ea"/>
                <a:cs typeface="Times New Roman" panose="02020603050405020304" pitchFamily="18" charset="0"/>
              </a:rPr>
              <a:t>必ず記載</a:t>
            </a:r>
            <a:r>
              <a:rPr lang="ja-JP" altLang="en-US" sz="2200" kern="100" dirty="0">
                <a:latin typeface="+mn-ea"/>
                <a:cs typeface="Times New Roman" panose="02020603050405020304" pitchFamily="18" charset="0"/>
              </a:rPr>
              <a:t>する（日中支援加算等）。</a:t>
            </a:r>
            <a:endParaRPr lang="en-US" altLang="ja-JP" sz="2200" kern="100" dirty="0">
              <a:latin typeface="+mn-ea"/>
              <a:cs typeface="Times New Roman" panose="02020603050405020304" pitchFamily="18" charset="0"/>
            </a:endParaRPr>
          </a:p>
          <a:p>
            <a:pPr marL="179705" marR="178435" algn="l">
              <a:spcBef>
                <a:spcPts val="600"/>
              </a:spcBef>
              <a:spcAft>
                <a:spcPts val="600"/>
              </a:spcAft>
            </a:pPr>
            <a:r>
              <a:rPr lang="en-US" altLang="ja-JP" sz="2200" kern="100" dirty="0">
                <a:effectLst/>
                <a:latin typeface="+mn-ea"/>
                <a:cs typeface="Times New Roman" panose="02020603050405020304" pitchFamily="18" charset="0"/>
              </a:rPr>
              <a:t>(4)</a:t>
            </a:r>
            <a:r>
              <a:rPr lang="ja-JP" altLang="en-US" sz="2200" kern="100" dirty="0">
                <a:effectLst/>
                <a:latin typeface="+mn-ea"/>
                <a:cs typeface="Times New Roman" panose="02020603050405020304" pitchFamily="18" charset="0"/>
              </a:rPr>
              <a:t>個別支援計画が</a:t>
            </a:r>
            <a:r>
              <a:rPr lang="ja-JP" altLang="en-US" sz="2200" b="1" u="sng" kern="100" dirty="0">
                <a:solidFill>
                  <a:srgbClr val="FF0000"/>
                </a:solidFill>
                <a:effectLst/>
                <a:latin typeface="+mn-ea"/>
                <a:cs typeface="Times New Roman" panose="02020603050405020304" pitchFamily="18" charset="0"/>
              </a:rPr>
              <a:t>画一的なものにならない</a:t>
            </a:r>
            <a:r>
              <a:rPr lang="ja-JP" altLang="en-US" sz="2200" kern="100" dirty="0">
                <a:effectLst/>
                <a:latin typeface="+mn-ea"/>
                <a:cs typeface="Times New Roman" panose="02020603050405020304" pitchFamily="18" charset="0"/>
              </a:rPr>
              <a:t>ようにする。</a:t>
            </a:r>
            <a:endParaRPr lang="en-US" altLang="ja-JP" sz="2200" kern="100" dirty="0">
              <a:effectLst/>
              <a:latin typeface="+mn-ea"/>
              <a:cs typeface="Times New Roman" panose="02020603050405020304" pitchFamily="18" charset="0"/>
            </a:endParaRPr>
          </a:p>
          <a:p>
            <a:pPr marL="179705" marR="178435">
              <a:spcBef>
                <a:spcPts val="600"/>
              </a:spcBef>
              <a:spcAft>
                <a:spcPts val="600"/>
              </a:spcAft>
            </a:pPr>
            <a:r>
              <a:rPr lang="en-US" altLang="ja-JP" sz="2200" kern="100" dirty="0">
                <a:latin typeface="+mn-ea"/>
                <a:cs typeface="Times New Roman" panose="02020603050405020304" pitchFamily="18" charset="0"/>
              </a:rPr>
              <a:t>(5)</a:t>
            </a:r>
            <a:r>
              <a:rPr lang="ja-JP" altLang="en-US" sz="2200" kern="100" dirty="0">
                <a:latin typeface="+mn-ea"/>
                <a:cs typeface="Times New Roman" panose="02020603050405020304" pitchFamily="18" charset="0"/>
              </a:rPr>
              <a:t>個別支援計画の見直しが必要となった場合については、アセスメントから個別支援計画の交付までの</a:t>
            </a:r>
            <a:r>
              <a:rPr lang="ja-JP" altLang="en-US" sz="2200" b="1" u="sng" kern="100" dirty="0">
                <a:solidFill>
                  <a:srgbClr val="FF0000"/>
                </a:solidFill>
                <a:latin typeface="+mn-ea"/>
                <a:cs typeface="Times New Roman" panose="02020603050405020304" pitchFamily="18" charset="0"/>
              </a:rPr>
              <a:t>一連の手順を踏む。</a:t>
            </a:r>
            <a:endParaRPr lang="en-US" altLang="ja-JP" sz="2200" kern="100" dirty="0">
              <a:latin typeface="+mn-ea"/>
              <a:cs typeface="Times New Roman" panose="02020603050405020304" pitchFamily="18" charset="0"/>
            </a:endParaRPr>
          </a:p>
          <a:p>
            <a:pPr marL="179705" marR="178435" algn="l">
              <a:spcBef>
                <a:spcPts val="600"/>
              </a:spcBef>
              <a:spcAft>
                <a:spcPts val="600"/>
              </a:spcAft>
            </a:pPr>
            <a:r>
              <a:rPr lang="en-US" altLang="ja-JP" sz="2200" kern="100" dirty="0">
                <a:latin typeface="+mn-ea"/>
                <a:cs typeface="Times New Roman" panose="02020603050405020304" pitchFamily="18" charset="0"/>
              </a:rPr>
              <a:t>(6)</a:t>
            </a:r>
            <a:r>
              <a:rPr lang="ja-JP" altLang="en-US" sz="2200" kern="100" dirty="0">
                <a:latin typeface="+mn-ea"/>
                <a:cs typeface="Times New Roman" panose="02020603050405020304" pitchFamily="18" charset="0"/>
              </a:rPr>
              <a:t>事業所の管理者は、</a:t>
            </a:r>
            <a:r>
              <a:rPr lang="ja-JP" altLang="en-US" sz="2200" b="1" u="sng" kern="100" dirty="0">
                <a:solidFill>
                  <a:srgbClr val="FF0000"/>
                </a:solidFill>
                <a:latin typeface="+mn-ea"/>
                <a:cs typeface="Times New Roman" panose="02020603050405020304" pitchFamily="18" charset="0"/>
              </a:rPr>
              <a:t>サービス管理責任者に</a:t>
            </a:r>
            <a:r>
              <a:rPr lang="ja-JP" altLang="en-US" sz="2200" kern="100" dirty="0">
                <a:latin typeface="+mn-ea"/>
                <a:cs typeface="Times New Roman" panose="02020603050405020304" pitchFamily="18" charset="0"/>
              </a:rPr>
              <a:t>個別支援計画の作成に係る業務を担当させる。</a:t>
            </a:r>
            <a:endParaRPr lang="en-US" altLang="ja-JP" sz="2200" kern="100" dirty="0">
              <a:latin typeface="+mn-ea"/>
              <a:cs typeface="Times New Roman" panose="02020603050405020304" pitchFamily="18" charset="0"/>
            </a:endParaRPr>
          </a:p>
          <a:p>
            <a:pPr marL="522605" marR="178435" indent="-342900" algn="l">
              <a:spcBef>
                <a:spcPts val="600"/>
              </a:spcBef>
              <a:spcAft>
                <a:spcPts val="600"/>
              </a:spcAft>
              <a:buFont typeface="Wingdings" panose="05000000000000000000" pitchFamily="2" charset="2"/>
              <a:buChar char="Ø"/>
            </a:pPr>
            <a:endParaRPr lang="en-US" altLang="ja-JP" sz="2200" kern="100" dirty="0">
              <a:latin typeface="+mn-ea"/>
              <a:cs typeface="Times New Roman" panose="02020603050405020304" pitchFamily="18" charset="0"/>
            </a:endParaRPr>
          </a:p>
        </p:txBody>
      </p:sp>
    </p:spTree>
    <p:extLst>
      <p:ext uri="{BB962C8B-B14F-4D97-AF65-F5344CB8AC3E}">
        <p14:creationId xmlns:p14="http://schemas.microsoft.com/office/powerpoint/2010/main" val="1208395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1837C4-E490-C44C-16C0-630011C35AD4}"/>
              </a:ext>
            </a:extLst>
          </p:cNvPr>
          <p:cNvSpPr>
            <a:spLocks noGrp="1"/>
          </p:cNvSpPr>
          <p:nvPr>
            <p:ph type="title"/>
          </p:nvPr>
        </p:nvSpPr>
        <p:spPr>
          <a:xfrm>
            <a:off x="457200" y="153880"/>
            <a:ext cx="8229600" cy="1080000"/>
          </a:xfrm>
        </p:spPr>
        <p:txBody>
          <a:bodyPr>
            <a:normAutofit/>
          </a:bodyPr>
          <a:lstStyle/>
          <a:p>
            <a:r>
              <a:rPr lang="ja-JP" altLang="en-US" sz="3200" b="1" dirty="0">
                <a:solidFill>
                  <a:srgbClr val="222222"/>
                </a:solidFill>
                <a:latin typeface="+mn-ea"/>
                <a:ea typeface="+mn-ea"/>
              </a:rPr>
              <a:t>個別支援計画未作成減算</a:t>
            </a:r>
            <a:endParaRPr kumimoji="1" lang="ja-JP" altLang="en-US" sz="3200" b="1" dirty="0">
              <a:latin typeface="+mn-ea"/>
              <a:ea typeface="+mn-ea"/>
            </a:endParaRPr>
          </a:p>
        </p:txBody>
      </p:sp>
      <p:sp>
        <p:nvSpPr>
          <p:cNvPr id="3" name="コンテンツ プレースホルダー 2">
            <a:extLst>
              <a:ext uri="{FF2B5EF4-FFF2-40B4-BE49-F238E27FC236}">
                <a16:creationId xmlns:a16="http://schemas.microsoft.com/office/drawing/2014/main" id="{AB186206-6D38-61A7-B7A7-164B1FF5F641}"/>
              </a:ext>
            </a:extLst>
          </p:cNvPr>
          <p:cNvSpPr txBox="1">
            <a:spLocks/>
          </p:cNvSpPr>
          <p:nvPr/>
        </p:nvSpPr>
        <p:spPr>
          <a:xfrm>
            <a:off x="251520" y="1268760"/>
            <a:ext cx="8640960" cy="511256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Font typeface="Wingdings" panose="05000000000000000000" pitchFamily="2" charset="2"/>
              <a:buChar char="Ø"/>
            </a:pPr>
            <a:r>
              <a:rPr lang="ja-JP" altLang="en-US" sz="2200" dirty="0">
                <a:solidFill>
                  <a:srgbClr val="222222"/>
                </a:solidFill>
                <a:latin typeface="+mn-ea"/>
              </a:rPr>
              <a:t>＜</a:t>
            </a:r>
            <a:r>
              <a:rPr lang="ja-JP" altLang="en-US" sz="2200" b="1" dirty="0">
                <a:solidFill>
                  <a:srgbClr val="222222"/>
                </a:solidFill>
                <a:latin typeface="+mn-ea"/>
              </a:rPr>
              <a:t>適用期間および減算される単位数</a:t>
            </a:r>
            <a:r>
              <a:rPr lang="ja-JP" altLang="en-US" sz="2200" dirty="0">
                <a:solidFill>
                  <a:srgbClr val="222222"/>
                </a:solidFill>
                <a:latin typeface="+mn-ea"/>
              </a:rPr>
              <a:t>＞</a:t>
            </a:r>
          </a:p>
          <a:p>
            <a:pPr marL="0" indent="0">
              <a:buNone/>
            </a:pPr>
            <a:r>
              <a:rPr lang="ja-JP" altLang="en-US" sz="2200" dirty="0">
                <a:solidFill>
                  <a:srgbClr val="222222"/>
                </a:solidFill>
                <a:latin typeface="+mn-ea"/>
              </a:rPr>
              <a:t>減算が適用される月から</a:t>
            </a:r>
            <a:r>
              <a:rPr lang="en-US" altLang="ja-JP" sz="2200" dirty="0">
                <a:solidFill>
                  <a:srgbClr val="222222"/>
                </a:solidFill>
                <a:latin typeface="+mn-ea"/>
              </a:rPr>
              <a:t>3</a:t>
            </a:r>
            <a:r>
              <a:rPr lang="ja-JP" altLang="en-US" sz="2200" dirty="0">
                <a:solidFill>
                  <a:srgbClr val="222222"/>
                </a:solidFill>
                <a:latin typeface="+mn-ea"/>
              </a:rPr>
              <a:t>月未満の月</a:t>
            </a:r>
          </a:p>
          <a:p>
            <a:pPr marL="0" indent="0">
              <a:buNone/>
            </a:pPr>
            <a:r>
              <a:rPr lang="ja-JP" altLang="en-US" sz="2200" dirty="0">
                <a:solidFill>
                  <a:srgbClr val="222222"/>
                </a:solidFill>
                <a:latin typeface="+mn-ea"/>
              </a:rPr>
              <a:t>→所定単位数の</a:t>
            </a:r>
            <a:r>
              <a:rPr lang="en-US" altLang="ja-JP" sz="2200" dirty="0">
                <a:solidFill>
                  <a:srgbClr val="222222"/>
                </a:solidFill>
                <a:latin typeface="+mn-ea"/>
              </a:rPr>
              <a:t>100</a:t>
            </a:r>
            <a:r>
              <a:rPr lang="ja-JP" altLang="en-US" sz="2200" dirty="0">
                <a:solidFill>
                  <a:srgbClr val="222222"/>
                </a:solidFill>
                <a:latin typeface="+mn-ea"/>
              </a:rPr>
              <a:t>分の</a:t>
            </a:r>
            <a:r>
              <a:rPr lang="en-US" altLang="ja-JP" sz="2200" dirty="0">
                <a:solidFill>
                  <a:srgbClr val="222222"/>
                </a:solidFill>
                <a:latin typeface="+mn-ea"/>
              </a:rPr>
              <a:t>30</a:t>
            </a:r>
            <a:r>
              <a:rPr lang="ja-JP" altLang="en-US" sz="2200" dirty="0">
                <a:solidFill>
                  <a:srgbClr val="222222"/>
                </a:solidFill>
                <a:latin typeface="+mn-ea"/>
              </a:rPr>
              <a:t>を減算</a:t>
            </a:r>
            <a:endParaRPr lang="en-US" altLang="ja-JP" sz="2200" dirty="0">
              <a:solidFill>
                <a:srgbClr val="222222"/>
              </a:solidFill>
              <a:latin typeface="+mn-ea"/>
            </a:endParaRPr>
          </a:p>
          <a:p>
            <a:pPr marL="0" indent="0">
              <a:buNone/>
            </a:pPr>
            <a:r>
              <a:rPr lang="ja-JP" altLang="en-US" sz="2200" dirty="0">
                <a:solidFill>
                  <a:srgbClr val="222222"/>
                </a:solidFill>
                <a:latin typeface="+mn-ea"/>
              </a:rPr>
              <a:t>減算が適用される月から連続して</a:t>
            </a:r>
            <a:r>
              <a:rPr lang="en-US" altLang="ja-JP" sz="2200" dirty="0">
                <a:solidFill>
                  <a:srgbClr val="222222"/>
                </a:solidFill>
                <a:latin typeface="+mn-ea"/>
              </a:rPr>
              <a:t>3</a:t>
            </a:r>
            <a:r>
              <a:rPr lang="ja-JP" altLang="en-US" sz="2200" dirty="0">
                <a:solidFill>
                  <a:srgbClr val="222222"/>
                </a:solidFill>
                <a:latin typeface="+mn-ea"/>
              </a:rPr>
              <a:t>月以上の月</a:t>
            </a:r>
          </a:p>
          <a:p>
            <a:pPr marL="0" indent="0">
              <a:buNone/>
            </a:pPr>
            <a:r>
              <a:rPr lang="ja-JP" altLang="en-US" sz="2200" dirty="0">
                <a:solidFill>
                  <a:srgbClr val="222222"/>
                </a:solidFill>
                <a:latin typeface="+mn-ea"/>
              </a:rPr>
              <a:t>→所定単位数の</a:t>
            </a:r>
            <a:r>
              <a:rPr lang="en-US" altLang="ja-JP" sz="2200" dirty="0">
                <a:solidFill>
                  <a:srgbClr val="222222"/>
                </a:solidFill>
                <a:latin typeface="+mn-ea"/>
              </a:rPr>
              <a:t>100</a:t>
            </a:r>
            <a:r>
              <a:rPr lang="ja-JP" altLang="en-US" sz="2200" dirty="0">
                <a:solidFill>
                  <a:srgbClr val="222222"/>
                </a:solidFill>
                <a:latin typeface="+mn-ea"/>
              </a:rPr>
              <a:t>分の</a:t>
            </a:r>
            <a:r>
              <a:rPr lang="en-US" altLang="ja-JP" sz="2200" dirty="0">
                <a:solidFill>
                  <a:srgbClr val="222222"/>
                </a:solidFill>
                <a:latin typeface="+mn-ea"/>
              </a:rPr>
              <a:t>50</a:t>
            </a:r>
            <a:r>
              <a:rPr lang="ja-JP" altLang="en-US" sz="2200" dirty="0">
                <a:solidFill>
                  <a:srgbClr val="222222"/>
                </a:solidFill>
                <a:latin typeface="+mn-ea"/>
              </a:rPr>
              <a:t>を減算</a:t>
            </a:r>
            <a:endParaRPr lang="en-US" altLang="ja-JP" sz="2200" dirty="0">
              <a:solidFill>
                <a:srgbClr val="222222"/>
              </a:solidFill>
              <a:latin typeface="+mn-ea"/>
            </a:endParaRPr>
          </a:p>
          <a:p>
            <a:pPr marL="0" indent="0">
              <a:buNone/>
            </a:pPr>
            <a:endParaRPr lang="en-US" altLang="ja-JP" sz="2200" dirty="0">
              <a:solidFill>
                <a:srgbClr val="222222"/>
              </a:solidFill>
              <a:latin typeface="+mn-ea"/>
            </a:endParaRPr>
          </a:p>
          <a:p>
            <a:pPr>
              <a:buFont typeface="Wingdings" panose="05000000000000000000" pitchFamily="2" charset="2"/>
              <a:buChar char="Ø"/>
            </a:pPr>
            <a:r>
              <a:rPr lang="ja-JP" altLang="en-US" sz="2200" dirty="0">
                <a:solidFill>
                  <a:srgbClr val="222222"/>
                </a:solidFill>
                <a:latin typeface="+mn-ea"/>
              </a:rPr>
              <a:t>＜</a:t>
            </a:r>
            <a:r>
              <a:rPr lang="ja-JP" altLang="en-US" sz="2200" b="1" dirty="0">
                <a:solidFill>
                  <a:srgbClr val="222222"/>
                </a:solidFill>
                <a:latin typeface="+mn-ea"/>
              </a:rPr>
              <a:t>具体的取扱い</a:t>
            </a:r>
            <a:r>
              <a:rPr lang="ja-JP" altLang="en-US" sz="2200" dirty="0">
                <a:solidFill>
                  <a:srgbClr val="222222"/>
                </a:solidFill>
                <a:latin typeface="+mn-ea"/>
              </a:rPr>
              <a:t>＞</a:t>
            </a:r>
          </a:p>
          <a:p>
            <a:pPr marL="0" indent="0">
              <a:buNone/>
            </a:pPr>
            <a:r>
              <a:rPr lang="ja-JP" altLang="en-US" sz="2200" dirty="0">
                <a:solidFill>
                  <a:srgbClr val="222222"/>
                </a:solidFill>
                <a:latin typeface="+mn-ea"/>
              </a:rPr>
              <a:t>次のいずれかに該当する月から当該状態が解消されるに至った月の前月まで、次のいずれかに該当する利用者につき減算する。</a:t>
            </a:r>
          </a:p>
          <a:p>
            <a:pPr marL="0" indent="0">
              <a:buNone/>
            </a:pPr>
            <a:r>
              <a:rPr lang="ja-JP" altLang="en-US" sz="2200" dirty="0">
                <a:solidFill>
                  <a:srgbClr val="222222"/>
                </a:solidFill>
                <a:latin typeface="+mn-ea"/>
              </a:rPr>
              <a:t>（</a:t>
            </a:r>
            <a:r>
              <a:rPr lang="en-US" altLang="ja-JP" sz="2200" dirty="0">
                <a:solidFill>
                  <a:srgbClr val="222222"/>
                </a:solidFill>
                <a:latin typeface="+mn-ea"/>
              </a:rPr>
              <a:t>1</a:t>
            </a:r>
            <a:r>
              <a:rPr lang="ja-JP" altLang="en-US" sz="2200" dirty="0">
                <a:solidFill>
                  <a:srgbClr val="222222"/>
                </a:solidFill>
                <a:latin typeface="+mn-ea"/>
              </a:rPr>
              <a:t>）</a:t>
            </a:r>
            <a:r>
              <a:rPr lang="ja-JP" altLang="en-US" sz="2200" kern="100" dirty="0">
                <a:solidFill>
                  <a:srgbClr val="222222"/>
                </a:solidFill>
                <a:latin typeface="+mn-ea"/>
                <a:cs typeface="Times New Roman" panose="02020603050405020304" pitchFamily="18" charset="0"/>
              </a:rPr>
              <a:t>サービス管理責任者</a:t>
            </a:r>
            <a:r>
              <a:rPr lang="ja-JP" altLang="en-US" sz="2200" dirty="0">
                <a:solidFill>
                  <a:srgbClr val="222222"/>
                </a:solidFill>
                <a:latin typeface="+mn-ea"/>
              </a:rPr>
              <a:t>による指揮の下、個別支援計画が作成されていないこと。</a:t>
            </a:r>
            <a:endParaRPr lang="en-US" altLang="ja-JP" sz="2200" dirty="0">
              <a:solidFill>
                <a:srgbClr val="222222"/>
              </a:solidFill>
              <a:latin typeface="+mn-ea"/>
            </a:endParaRPr>
          </a:p>
          <a:p>
            <a:pPr marL="0" indent="0">
              <a:buNone/>
            </a:pPr>
            <a:r>
              <a:rPr lang="ja-JP" altLang="en-US" sz="2200" dirty="0">
                <a:solidFill>
                  <a:srgbClr val="222222"/>
                </a:solidFill>
                <a:latin typeface="+mn-ea"/>
              </a:rPr>
              <a:t>（</a:t>
            </a:r>
            <a:r>
              <a:rPr lang="en-US" altLang="ja-JP" sz="2200" dirty="0">
                <a:solidFill>
                  <a:srgbClr val="222222"/>
                </a:solidFill>
                <a:latin typeface="+mn-ea"/>
              </a:rPr>
              <a:t>2</a:t>
            </a:r>
            <a:r>
              <a:rPr lang="ja-JP" altLang="en-US" sz="2200" dirty="0">
                <a:solidFill>
                  <a:srgbClr val="222222"/>
                </a:solidFill>
                <a:latin typeface="+mn-ea"/>
              </a:rPr>
              <a:t>）基準に規定する個別支援計画の作成に係る一連の業務が適切に行われていないこと。</a:t>
            </a:r>
            <a:endParaRPr lang="en-US" altLang="ja-JP" sz="2200" dirty="0">
              <a:solidFill>
                <a:srgbClr val="222222"/>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745219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C2CE2-8526-7555-5198-BED92C27528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7BA9F0B-7C0D-730E-4A22-ECFE933EB14F}"/>
              </a:ext>
            </a:extLst>
          </p:cNvPr>
          <p:cNvSpPr>
            <a:spLocks noGrp="1"/>
          </p:cNvSpPr>
          <p:nvPr>
            <p:ph type="title"/>
          </p:nvPr>
        </p:nvSpPr>
        <p:spPr>
          <a:xfrm>
            <a:off x="457200" y="153880"/>
            <a:ext cx="8229600" cy="1080000"/>
          </a:xfrm>
        </p:spPr>
        <p:txBody>
          <a:bodyPr>
            <a:normAutofit/>
          </a:bodyPr>
          <a:lstStyle/>
          <a:p>
            <a:r>
              <a:rPr lang="ja-JP" altLang="en-US" sz="3200" b="1" dirty="0">
                <a:solidFill>
                  <a:srgbClr val="222222"/>
                </a:solidFill>
                <a:latin typeface="+mn-ea"/>
                <a:ea typeface="+mn-ea"/>
              </a:rPr>
              <a:t>個別支援計画</a:t>
            </a:r>
            <a:r>
              <a:rPr lang="ja-JP" altLang="en-US" sz="3200" b="1">
                <a:solidFill>
                  <a:srgbClr val="222222"/>
                </a:solidFill>
                <a:latin typeface="+mn-ea"/>
                <a:ea typeface="+mn-ea"/>
              </a:rPr>
              <a:t>未作成減算</a:t>
            </a:r>
            <a:endParaRPr kumimoji="1" lang="ja-JP" altLang="en-US" sz="3200" b="1" dirty="0">
              <a:latin typeface="+mn-ea"/>
              <a:ea typeface="+mn-ea"/>
            </a:endParaRPr>
          </a:p>
        </p:txBody>
      </p:sp>
      <p:sp>
        <p:nvSpPr>
          <p:cNvPr id="3" name="コンテンツ プレースホルダー 2">
            <a:extLst>
              <a:ext uri="{FF2B5EF4-FFF2-40B4-BE49-F238E27FC236}">
                <a16:creationId xmlns:a16="http://schemas.microsoft.com/office/drawing/2014/main" id="{147AB95C-B17F-5861-EBB8-2931965221C0}"/>
              </a:ext>
            </a:extLst>
          </p:cNvPr>
          <p:cNvSpPr txBox="1">
            <a:spLocks/>
          </p:cNvSpPr>
          <p:nvPr/>
        </p:nvSpPr>
        <p:spPr>
          <a:xfrm>
            <a:off x="251520" y="1700808"/>
            <a:ext cx="8640960" cy="345638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2200" dirty="0">
                <a:solidFill>
                  <a:srgbClr val="222222"/>
                </a:solidFill>
                <a:latin typeface="+mn-ea"/>
              </a:rPr>
              <a:t>＜</a:t>
            </a:r>
            <a:r>
              <a:rPr lang="ja-JP" altLang="en-US" sz="2200" b="1" dirty="0">
                <a:solidFill>
                  <a:srgbClr val="222222"/>
                </a:solidFill>
                <a:latin typeface="+mn-ea"/>
              </a:rPr>
              <a:t>減算が適用される一例</a:t>
            </a:r>
            <a:r>
              <a:rPr lang="ja-JP" altLang="en-US" sz="2200" dirty="0">
                <a:solidFill>
                  <a:srgbClr val="222222"/>
                </a:solidFill>
                <a:latin typeface="+mn-ea"/>
              </a:rPr>
              <a:t>＞</a:t>
            </a:r>
            <a:endParaRPr lang="en-US" altLang="ja-JP" sz="2200" dirty="0">
              <a:solidFill>
                <a:srgbClr val="222222"/>
              </a:solidFill>
              <a:latin typeface="+mn-ea"/>
            </a:endParaRPr>
          </a:p>
          <a:p>
            <a:pPr marL="0" indent="0">
              <a:buNone/>
            </a:pPr>
            <a:r>
              <a:rPr lang="ja-JP" altLang="en-US" sz="2200" dirty="0">
                <a:solidFill>
                  <a:srgbClr val="222222"/>
                </a:solidFill>
                <a:latin typeface="+mn-ea"/>
              </a:rPr>
              <a:t>　</a:t>
            </a:r>
            <a:r>
              <a:rPr lang="en-US" altLang="ja-JP" sz="2200" dirty="0">
                <a:solidFill>
                  <a:srgbClr val="222222"/>
                </a:solidFill>
                <a:latin typeface="+mn-ea"/>
              </a:rPr>
              <a:t>(1)</a:t>
            </a:r>
            <a:r>
              <a:rPr lang="ja-JP" altLang="en-US" sz="2200" dirty="0">
                <a:solidFill>
                  <a:srgbClr val="222222"/>
                </a:solidFill>
                <a:latin typeface="+mn-ea"/>
              </a:rPr>
              <a:t>個別支援計画の作成に係る</a:t>
            </a:r>
            <a:r>
              <a:rPr lang="ja-JP" altLang="en-US" sz="2200" b="1" u="sng" dirty="0">
                <a:solidFill>
                  <a:srgbClr val="222222"/>
                </a:solidFill>
                <a:latin typeface="+mn-ea"/>
              </a:rPr>
              <a:t>一連の業務</a:t>
            </a:r>
            <a:r>
              <a:rPr lang="ja-JP" altLang="en-US" sz="2200" dirty="0">
                <a:solidFill>
                  <a:srgbClr val="222222"/>
                </a:solidFill>
                <a:latin typeface="+mn-ea"/>
              </a:rPr>
              <a:t>が、</a:t>
            </a:r>
            <a:r>
              <a:rPr lang="ja-JP" altLang="en-US" sz="2200" b="1" u="sng" dirty="0">
                <a:latin typeface="+mn-ea"/>
              </a:rPr>
              <a:t>手順どおり</a:t>
            </a:r>
            <a:r>
              <a:rPr lang="ja-JP" altLang="en-US" sz="2200" dirty="0">
                <a:solidFill>
                  <a:srgbClr val="222222"/>
                </a:solidFill>
                <a:latin typeface="+mn-ea"/>
              </a:rPr>
              <a:t>に実施され</a:t>
            </a:r>
            <a:endParaRPr lang="en-US" altLang="ja-JP" sz="2200" dirty="0">
              <a:solidFill>
                <a:srgbClr val="222222"/>
              </a:solidFill>
              <a:latin typeface="+mn-ea"/>
            </a:endParaRPr>
          </a:p>
          <a:p>
            <a:pPr marL="0" indent="0">
              <a:buNone/>
            </a:pPr>
            <a:r>
              <a:rPr lang="ja-JP" altLang="en-US" sz="2200" dirty="0">
                <a:solidFill>
                  <a:srgbClr val="222222"/>
                </a:solidFill>
                <a:latin typeface="+mn-ea"/>
              </a:rPr>
              <a:t>　ていない。</a:t>
            </a:r>
            <a:endParaRPr lang="en-US" altLang="ja-JP" sz="2200" dirty="0">
              <a:solidFill>
                <a:srgbClr val="222222"/>
              </a:solidFill>
              <a:latin typeface="+mn-ea"/>
            </a:endParaRPr>
          </a:p>
          <a:p>
            <a:pPr marL="0" indent="0">
              <a:buNone/>
            </a:pPr>
            <a:endParaRPr lang="en-US" altLang="ja-JP" sz="2200" dirty="0">
              <a:solidFill>
                <a:srgbClr val="222222"/>
              </a:solidFill>
              <a:latin typeface="+mn-ea"/>
            </a:endParaRPr>
          </a:p>
          <a:p>
            <a:pPr marL="0" indent="0">
              <a:buNone/>
            </a:pPr>
            <a:r>
              <a:rPr lang="ja-JP" altLang="en-US" sz="2200" dirty="0">
                <a:solidFill>
                  <a:srgbClr val="222222"/>
                </a:solidFill>
                <a:latin typeface="+mn-ea"/>
              </a:rPr>
              <a:t>　</a:t>
            </a:r>
            <a:r>
              <a:rPr lang="en-US" altLang="ja-JP" sz="2200" dirty="0">
                <a:solidFill>
                  <a:srgbClr val="222222"/>
                </a:solidFill>
                <a:latin typeface="+mn-ea"/>
              </a:rPr>
              <a:t>(2)</a:t>
            </a:r>
            <a:r>
              <a:rPr lang="ja-JP" altLang="en-US" sz="2200" b="1" u="sng" dirty="0">
                <a:solidFill>
                  <a:srgbClr val="222222"/>
                </a:solidFill>
                <a:latin typeface="+mn-ea"/>
              </a:rPr>
              <a:t>アセスメント、個別支援会議及びモニタリング</a:t>
            </a:r>
            <a:r>
              <a:rPr lang="ja-JP" altLang="en-US" sz="2200" dirty="0">
                <a:solidFill>
                  <a:srgbClr val="222222"/>
                </a:solidFill>
                <a:latin typeface="+mn-ea"/>
              </a:rPr>
              <a:t>の</a:t>
            </a:r>
            <a:r>
              <a:rPr lang="ja-JP" altLang="en-US" sz="2200" b="1" u="sng" dirty="0">
                <a:latin typeface="+mn-ea"/>
              </a:rPr>
              <a:t>記録</a:t>
            </a:r>
            <a:r>
              <a:rPr lang="ja-JP" altLang="en-US" sz="2200" dirty="0">
                <a:solidFill>
                  <a:srgbClr val="222222"/>
                </a:solidFill>
                <a:latin typeface="+mn-ea"/>
              </a:rPr>
              <a:t>が</a:t>
            </a:r>
            <a:r>
              <a:rPr lang="ja-JP" altLang="en-US" sz="2200" b="1" u="sng" dirty="0">
                <a:solidFill>
                  <a:srgbClr val="222222"/>
                </a:solidFill>
                <a:latin typeface="+mn-ea"/>
              </a:rPr>
              <a:t>保管</a:t>
            </a:r>
            <a:r>
              <a:rPr lang="ja-JP" altLang="en-US" sz="2200" dirty="0">
                <a:solidFill>
                  <a:srgbClr val="222222"/>
                </a:solidFill>
                <a:latin typeface="+mn-ea"/>
              </a:rPr>
              <a:t>されてい</a:t>
            </a:r>
            <a:endParaRPr lang="en-US" altLang="ja-JP" sz="2200" dirty="0">
              <a:solidFill>
                <a:srgbClr val="222222"/>
              </a:solidFill>
              <a:latin typeface="+mn-ea"/>
            </a:endParaRPr>
          </a:p>
          <a:p>
            <a:pPr marL="0" indent="0">
              <a:buNone/>
            </a:pPr>
            <a:r>
              <a:rPr lang="ja-JP" altLang="en-US" sz="2200" dirty="0">
                <a:solidFill>
                  <a:srgbClr val="222222"/>
                </a:solidFill>
                <a:latin typeface="+mn-ea"/>
              </a:rPr>
              <a:t>　ない。</a:t>
            </a:r>
            <a:endParaRPr lang="en-US" altLang="ja-JP" sz="2200" dirty="0">
              <a:solidFill>
                <a:srgbClr val="222222"/>
              </a:solidFill>
              <a:latin typeface="+mn-ea"/>
            </a:endParaRPr>
          </a:p>
          <a:p>
            <a:pPr marL="0" indent="0">
              <a:buNone/>
            </a:pPr>
            <a:endParaRPr lang="en-US" altLang="ja-JP" sz="2200" dirty="0">
              <a:solidFill>
                <a:srgbClr val="222222"/>
              </a:solidFill>
              <a:latin typeface="+mn-ea"/>
            </a:endParaRPr>
          </a:p>
          <a:p>
            <a:pPr marL="0" indent="0">
              <a:buNone/>
            </a:pPr>
            <a:r>
              <a:rPr lang="ja-JP" altLang="en-US" sz="2200" dirty="0">
                <a:solidFill>
                  <a:srgbClr val="222222"/>
                </a:solidFill>
                <a:latin typeface="+mn-ea"/>
              </a:rPr>
              <a:t>　</a:t>
            </a:r>
            <a:r>
              <a:rPr lang="en-US" altLang="ja-JP" sz="2200" dirty="0">
                <a:solidFill>
                  <a:srgbClr val="222222"/>
                </a:solidFill>
                <a:latin typeface="+mn-ea"/>
              </a:rPr>
              <a:t>(3)</a:t>
            </a:r>
            <a:r>
              <a:rPr lang="ja-JP" altLang="en-US" sz="2200" b="1" u="sng" dirty="0">
                <a:solidFill>
                  <a:srgbClr val="222222"/>
                </a:solidFill>
                <a:latin typeface="+mn-ea"/>
              </a:rPr>
              <a:t>原案</a:t>
            </a:r>
            <a:r>
              <a:rPr lang="ja-JP" altLang="en-US" sz="2200" dirty="0">
                <a:solidFill>
                  <a:srgbClr val="222222"/>
                </a:solidFill>
                <a:latin typeface="+mn-ea"/>
              </a:rPr>
              <a:t>が</a:t>
            </a:r>
            <a:r>
              <a:rPr lang="ja-JP" altLang="en-US" sz="2200" b="1" u="sng" dirty="0">
                <a:solidFill>
                  <a:srgbClr val="222222"/>
                </a:solidFill>
                <a:latin typeface="+mn-ea"/>
              </a:rPr>
              <a:t>保管</a:t>
            </a:r>
            <a:r>
              <a:rPr lang="ja-JP" altLang="en-US" sz="2200" dirty="0">
                <a:solidFill>
                  <a:srgbClr val="222222"/>
                </a:solidFill>
                <a:latin typeface="+mn-ea"/>
              </a:rPr>
              <a:t>されていない。</a:t>
            </a:r>
            <a:endParaRPr lang="en-US" altLang="ja-JP" sz="2200" dirty="0">
              <a:solidFill>
                <a:srgbClr val="222222"/>
              </a:solidFill>
              <a:latin typeface="+mn-ea"/>
            </a:endParaRPr>
          </a:p>
          <a:p>
            <a:pPr marL="0" indent="0">
              <a:buNone/>
            </a:pPr>
            <a:endParaRPr lang="en-US" altLang="ja-JP" sz="2200" dirty="0">
              <a:solidFill>
                <a:srgbClr val="222222"/>
              </a:solidFill>
              <a:latin typeface="+mn-ea"/>
            </a:endParaRPr>
          </a:p>
          <a:p>
            <a:pPr marL="0" indent="0">
              <a:buNone/>
            </a:pPr>
            <a:r>
              <a:rPr lang="ja-JP" altLang="en-US" sz="2200" dirty="0">
                <a:solidFill>
                  <a:srgbClr val="222222"/>
                </a:solidFill>
                <a:latin typeface="+mn-ea"/>
              </a:rPr>
              <a:t>　</a:t>
            </a:r>
            <a:r>
              <a:rPr lang="en-US" altLang="ja-JP" sz="2200" dirty="0">
                <a:solidFill>
                  <a:srgbClr val="222222"/>
                </a:solidFill>
                <a:latin typeface="+mn-ea"/>
              </a:rPr>
              <a:t>(4)</a:t>
            </a:r>
            <a:r>
              <a:rPr lang="ja-JP" altLang="en-US" sz="2200" dirty="0">
                <a:solidFill>
                  <a:srgbClr val="222222"/>
                </a:solidFill>
                <a:latin typeface="+mn-ea"/>
              </a:rPr>
              <a:t>個別支援計画を作成後、</a:t>
            </a:r>
            <a:r>
              <a:rPr lang="ja-JP" altLang="en-US" sz="2200" b="1" u="sng" dirty="0">
                <a:solidFill>
                  <a:srgbClr val="222222"/>
                </a:solidFill>
                <a:latin typeface="+mn-ea"/>
              </a:rPr>
              <a:t>６月を越えてモニタリング</a:t>
            </a:r>
            <a:r>
              <a:rPr lang="ja-JP" altLang="en-US" sz="2200" dirty="0">
                <a:solidFill>
                  <a:srgbClr val="222222"/>
                </a:solidFill>
                <a:latin typeface="+mn-ea"/>
              </a:rPr>
              <a:t>が実施されてい</a:t>
            </a:r>
            <a:endParaRPr lang="en-US" altLang="ja-JP" sz="2200" dirty="0">
              <a:solidFill>
                <a:srgbClr val="222222"/>
              </a:solidFill>
              <a:latin typeface="+mn-ea"/>
            </a:endParaRPr>
          </a:p>
          <a:p>
            <a:pPr marL="0" indent="0">
              <a:buNone/>
            </a:pPr>
            <a:r>
              <a:rPr lang="ja-JP" altLang="en-US" sz="2200" dirty="0">
                <a:solidFill>
                  <a:srgbClr val="222222"/>
                </a:solidFill>
                <a:latin typeface="+mn-ea"/>
              </a:rPr>
              <a:t>　ない。</a:t>
            </a:r>
            <a:endParaRPr lang="en-US" altLang="ja-JP" sz="2200" dirty="0">
              <a:solidFill>
                <a:srgbClr val="222222"/>
              </a:solidFill>
              <a:latin typeface="+mn-ea"/>
            </a:endParaRPr>
          </a:p>
          <a:p>
            <a:pPr marL="0" indent="0">
              <a:buNone/>
            </a:pPr>
            <a:endParaRPr lang="ja-JP" altLang="en-US" sz="2200" dirty="0">
              <a:solidFill>
                <a:srgbClr val="222222"/>
              </a:solidFill>
              <a:latin typeface="+mn-ea"/>
            </a:endParaRPr>
          </a:p>
        </p:txBody>
      </p:sp>
    </p:spTree>
    <p:extLst>
      <p:ext uri="{BB962C8B-B14F-4D97-AF65-F5344CB8AC3E}">
        <p14:creationId xmlns:p14="http://schemas.microsoft.com/office/powerpoint/2010/main" val="2762742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 name="タイトル 1"/>
          <p:cNvSpPr>
            <a:spLocks noGrp="1"/>
          </p:cNvSpPr>
          <p:nvPr>
            <p:ph type="ctrTitle"/>
          </p:nvPr>
        </p:nvSpPr>
        <p:spPr/>
        <p:txBody>
          <a:bodyPr/>
          <a:lstStyle/>
          <a:p>
            <a:endParaRPr kumimoji="1" lang="ja-JP" altLang="en-US"/>
          </a:p>
        </p:txBody>
      </p:sp>
      <p:sp>
        <p:nvSpPr>
          <p:cNvPr id="1117" name="字幕 2"/>
          <p:cNvSpPr>
            <a:spLocks noGrp="1"/>
          </p:cNvSpPr>
          <p:nvPr>
            <p:ph type="subTitle" idx="1"/>
          </p:nvPr>
        </p:nvSpPr>
        <p:spPr/>
        <p:txBody>
          <a:bodyPr/>
          <a:lstStyle/>
          <a:p>
            <a:endParaRPr kumimoji="1" lang="ja-JP" altLang="en-US" dirty="0"/>
          </a:p>
        </p:txBody>
      </p:sp>
      <p:pic>
        <p:nvPicPr>
          <p:cNvPr id="1118" name="図 7" descr="テキスト&#10;&#10;AI 生成コンテンツは誤りを含む可能性があります。"/>
          <p:cNvPicPr>
            <a:picLocks noChangeAspect="1"/>
          </p:cNvPicPr>
          <p:nvPr/>
        </p:nvPicPr>
        <p:blipFill>
          <a:blip r:embed="rId3"/>
          <a:stretch>
            <a:fillRect/>
          </a:stretch>
        </p:blipFill>
        <p:spPr>
          <a:xfrm>
            <a:off x="819778" y="877031"/>
            <a:ext cx="7504445" cy="5103938"/>
          </a:xfrm>
          <a:prstGeom prst="rect">
            <a:avLst/>
          </a:prstGeom>
        </p:spPr>
      </p:pic>
      <p:sp>
        <p:nvSpPr>
          <p:cNvPr id="1119" name="テキスト ボックス 5"/>
          <p:cNvSpPr txBox="1"/>
          <p:nvPr/>
        </p:nvSpPr>
        <p:spPr>
          <a:xfrm>
            <a:off x="4345690" y="1214275"/>
            <a:ext cx="4798310" cy="507831"/>
          </a:xfrm>
          <a:prstGeom prst="rect">
            <a:avLst/>
          </a:prstGeom>
          <a:noFill/>
        </p:spPr>
        <p:txBody>
          <a:bodyPr wrap="square" rtlCol="0">
            <a:spAutoFit/>
          </a:bodyPr>
          <a:lstStyle/>
          <a:p>
            <a:endParaRPr lang="ja-JP" altLang="en-US" sz="1350" dirty="0"/>
          </a:p>
          <a:p>
            <a:r>
              <a:rPr lang="ja-JP" altLang="en-US" sz="1350" dirty="0"/>
              <a:t> </a:t>
            </a:r>
            <a:r>
              <a:rPr lang="ja-JP" altLang="en-US" sz="750" b="1" dirty="0"/>
              <a:t>令和８年度障害福祉サービス等報酬改定における改定事項について（令和８年２月１８日）より抜粋</a:t>
            </a:r>
          </a:p>
        </p:txBody>
      </p:sp>
      <p:pic>
        <p:nvPicPr>
          <p:cNvPr id="1120" name="図 22"/>
          <p:cNvPicPr>
            <a:picLocks noChangeAspect="1"/>
          </p:cNvPicPr>
          <p:nvPr/>
        </p:nvPicPr>
        <p:blipFill>
          <a:blip r:embed="rId4"/>
          <a:stretch>
            <a:fillRect/>
          </a:stretch>
        </p:blipFill>
        <p:spPr>
          <a:xfrm>
            <a:off x="1214552" y="1002879"/>
            <a:ext cx="245673" cy="286367"/>
          </a:xfrm>
          <a:prstGeom prst="rect">
            <a:avLst/>
          </a:prstGeom>
        </p:spPr>
      </p:pic>
      <p:pic>
        <p:nvPicPr>
          <p:cNvPr id="1136" name="図 25"/>
          <p:cNvPicPr>
            <a:picLocks noChangeAspect="1"/>
          </p:cNvPicPr>
          <p:nvPr/>
        </p:nvPicPr>
        <p:blipFill>
          <a:blip r:embed="rId5"/>
          <a:stretch>
            <a:fillRect/>
          </a:stretch>
        </p:blipFill>
        <p:spPr>
          <a:xfrm>
            <a:off x="980237" y="1002819"/>
            <a:ext cx="234315" cy="211455"/>
          </a:xfrm>
          <a:prstGeom prst="rect">
            <a:avLst/>
          </a:prstGeom>
        </p:spPr>
      </p:pic>
    </p:spTree>
    <p:extLst>
      <p:ext uri="{BB962C8B-B14F-4D97-AF65-F5344CB8AC3E}">
        <p14:creationId xmlns:p14="http://schemas.microsoft.com/office/powerpoint/2010/main" val="1381112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 name="タイトル 1"/>
          <p:cNvSpPr>
            <a:spLocks noGrp="1"/>
          </p:cNvSpPr>
          <p:nvPr>
            <p:ph type="ctrTitle"/>
          </p:nvPr>
        </p:nvSpPr>
        <p:spPr/>
        <p:txBody>
          <a:bodyPr/>
          <a:lstStyle/>
          <a:p>
            <a:endParaRPr kumimoji="1" lang="ja-JP" altLang="en-US"/>
          </a:p>
        </p:txBody>
      </p:sp>
      <p:sp>
        <p:nvSpPr>
          <p:cNvPr id="1127" name="字幕 2"/>
          <p:cNvSpPr>
            <a:spLocks noGrp="1"/>
          </p:cNvSpPr>
          <p:nvPr>
            <p:ph type="subTitle" idx="1"/>
          </p:nvPr>
        </p:nvSpPr>
        <p:spPr/>
        <p:txBody>
          <a:bodyPr/>
          <a:lstStyle/>
          <a:p>
            <a:endParaRPr kumimoji="1" lang="ja-JP" altLang="en-US"/>
          </a:p>
        </p:txBody>
      </p:sp>
      <p:pic>
        <p:nvPicPr>
          <p:cNvPr id="1128" name="図 4" descr="タイムライン が含まれている画像&#10;&#10;AI 生成コンテンツは誤りを含む可能性があります。"/>
          <p:cNvPicPr>
            <a:picLocks noChangeAspect="1"/>
          </p:cNvPicPr>
          <p:nvPr/>
        </p:nvPicPr>
        <p:blipFill>
          <a:blip r:embed="rId3"/>
          <a:stretch>
            <a:fillRect/>
          </a:stretch>
        </p:blipFill>
        <p:spPr>
          <a:xfrm>
            <a:off x="859142" y="857250"/>
            <a:ext cx="7425716" cy="5143500"/>
          </a:xfrm>
          <a:prstGeom prst="rect">
            <a:avLst/>
          </a:prstGeom>
        </p:spPr>
      </p:pic>
      <p:sp>
        <p:nvSpPr>
          <p:cNvPr id="1129" name="テキスト ボックス 5"/>
          <p:cNvSpPr txBox="1"/>
          <p:nvPr/>
        </p:nvSpPr>
        <p:spPr>
          <a:xfrm>
            <a:off x="4310513" y="2057401"/>
            <a:ext cx="4798310" cy="507831"/>
          </a:xfrm>
          <a:prstGeom prst="rect">
            <a:avLst/>
          </a:prstGeom>
          <a:noFill/>
        </p:spPr>
        <p:txBody>
          <a:bodyPr wrap="square" rtlCol="0">
            <a:spAutoFit/>
          </a:bodyPr>
          <a:lstStyle/>
          <a:p>
            <a:endParaRPr lang="ja-JP" altLang="en-US" sz="1350" dirty="0"/>
          </a:p>
          <a:p>
            <a:r>
              <a:rPr lang="ja-JP" altLang="en-US" sz="1350" dirty="0"/>
              <a:t> </a:t>
            </a:r>
            <a:r>
              <a:rPr lang="ja-JP" altLang="en-US" sz="750" b="1" dirty="0"/>
              <a:t>令和８年度障害福祉サービス等報酬改定における改定事項について（令和８年２月１８日）より抜粋</a:t>
            </a:r>
          </a:p>
        </p:txBody>
      </p:sp>
    </p:spTree>
    <p:extLst>
      <p:ext uri="{BB962C8B-B14F-4D97-AF65-F5344CB8AC3E}">
        <p14:creationId xmlns:p14="http://schemas.microsoft.com/office/powerpoint/2010/main" val="1434523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 name="タイトル 1"/>
          <p:cNvSpPr>
            <a:spLocks noGrp="1"/>
          </p:cNvSpPr>
          <p:nvPr>
            <p:ph type="ctrTitle"/>
          </p:nvPr>
        </p:nvSpPr>
        <p:spPr/>
        <p:txBody>
          <a:bodyPr/>
          <a:lstStyle/>
          <a:p>
            <a:endParaRPr kumimoji="1" lang="ja-JP" altLang="en-US"/>
          </a:p>
        </p:txBody>
      </p:sp>
      <p:sp>
        <p:nvSpPr>
          <p:cNvPr id="1113" name="字幕 2"/>
          <p:cNvSpPr>
            <a:spLocks noGrp="1"/>
          </p:cNvSpPr>
          <p:nvPr>
            <p:ph type="subTitle" idx="1"/>
          </p:nvPr>
        </p:nvSpPr>
        <p:spPr/>
        <p:txBody>
          <a:bodyPr/>
          <a:lstStyle/>
          <a:p>
            <a:endParaRPr kumimoji="1" lang="ja-JP" altLang="en-US"/>
          </a:p>
        </p:txBody>
      </p:sp>
      <p:pic>
        <p:nvPicPr>
          <p:cNvPr id="1114" name="図 4" descr="グラフィカル ユーザー インターフェイス, テキスト, アプリケーション, メール&#10;&#10;AI 生成コンテンツは誤りを含む可能性があります。"/>
          <p:cNvPicPr>
            <a:picLocks noChangeAspect="1"/>
          </p:cNvPicPr>
          <p:nvPr/>
        </p:nvPicPr>
        <p:blipFill>
          <a:blip r:embed="rId3"/>
          <a:stretch>
            <a:fillRect/>
          </a:stretch>
        </p:blipFill>
        <p:spPr>
          <a:xfrm>
            <a:off x="813508" y="810365"/>
            <a:ext cx="7407149" cy="5237271"/>
          </a:xfrm>
          <a:prstGeom prst="rect">
            <a:avLst/>
          </a:prstGeom>
        </p:spPr>
      </p:pic>
      <p:sp>
        <p:nvSpPr>
          <p:cNvPr id="1115" name="テキスト ボックス 5"/>
          <p:cNvSpPr txBox="1"/>
          <p:nvPr/>
        </p:nvSpPr>
        <p:spPr>
          <a:xfrm>
            <a:off x="3343875" y="5355042"/>
            <a:ext cx="4798310" cy="507831"/>
          </a:xfrm>
          <a:prstGeom prst="rect">
            <a:avLst/>
          </a:prstGeom>
          <a:noFill/>
        </p:spPr>
        <p:txBody>
          <a:bodyPr wrap="square" rtlCol="0">
            <a:spAutoFit/>
          </a:bodyPr>
          <a:lstStyle/>
          <a:p>
            <a:endParaRPr lang="ja-JP" altLang="en-US" sz="1350" dirty="0"/>
          </a:p>
          <a:p>
            <a:r>
              <a:rPr lang="ja-JP" altLang="en-US" sz="1350" dirty="0"/>
              <a:t> </a:t>
            </a:r>
            <a:r>
              <a:rPr lang="ja-JP" altLang="en-US" sz="750" b="1" dirty="0"/>
              <a:t>令和８年度障害福祉サービス等報酬改定における改定事項について（令和８年２月１８日）より抜粋</a:t>
            </a:r>
          </a:p>
        </p:txBody>
      </p:sp>
      <p:pic>
        <p:nvPicPr>
          <p:cNvPr id="1122" name="図 10"/>
          <p:cNvPicPr>
            <a:picLocks noChangeAspect="1"/>
          </p:cNvPicPr>
          <p:nvPr/>
        </p:nvPicPr>
        <p:blipFill>
          <a:blip r:embed="rId4"/>
          <a:stretch>
            <a:fillRect/>
          </a:stretch>
        </p:blipFill>
        <p:spPr>
          <a:xfrm>
            <a:off x="1143000" y="1183691"/>
            <a:ext cx="553472" cy="348560"/>
          </a:xfrm>
          <a:prstGeom prst="rect">
            <a:avLst/>
          </a:prstGeom>
        </p:spPr>
      </p:pic>
    </p:spTree>
    <p:extLst>
      <p:ext uri="{BB962C8B-B14F-4D97-AF65-F5344CB8AC3E}">
        <p14:creationId xmlns:p14="http://schemas.microsoft.com/office/powerpoint/2010/main" val="2011743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 name="タイトル 1"/>
          <p:cNvSpPr>
            <a:spLocks noGrp="1"/>
          </p:cNvSpPr>
          <p:nvPr>
            <p:ph type="title"/>
          </p:nvPr>
        </p:nvSpPr>
        <p:spPr/>
        <p:txBody>
          <a:bodyPr>
            <a:noAutofit/>
          </a:bodyPr>
          <a:lstStyle/>
          <a:p>
            <a:r>
              <a:rPr kumimoji="1" lang="ja-JP" altLang="en-US" sz="2600" dirty="0"/>
              <a:t>　経営情報の報告</a:t>
            </a:r>
            <a:br>
              <a:rPr kumimoji="1" lang="en-US" altLang="ja-JP" sz="2600" dirty="0"/>
            </a:br>
            <a:r>
              <a:rPr kumimoji="1" lang="ja-JP" altLang="en-US" sz="2600" dirty="0"/>
              <a:t>（令和</a:t>
            </a:r>
            <a:r>
              <a:rPr kumimoji="1" lang="en-US" altLang="ja-JP" sz="2600" dirty="0"/>
              <a:t>8</a:t>
            </a:r>
            <a:r>
              <a:rPr kumimoji="1" lang="ja-JP" altLang="en-US" sz="2600" dirty="0"/>
              <a:t>年</a:t>
            </a:r>
            <a:r>
              <a:rPr kumimoji="1" lang="en-US" altLang="ja-JP" sz="2600" dirty="0"/>
              <a:t>4</a:t>
            </a:r>
            <a:r>
              <a:rPr kumimoji="1" lang="ja-JP" altLang="en-US" sz="2600" dirty="0"/>
              <a:t>月以降の取り扱い）</a:t>
            </a:r>
          </a:p>
        </p:txBody>
      </p:sp>
      <p:sp>
        <p:nvSpPr>
          <p:cNvPr id="1079" name="タイトル 1"/>
          <p:cNvSpPr txBox="1"/>
          <p:nvPr/>
        </p:nvSpPr>
        <p:spPr>
          <a:xfrm>
            <a:off x="457200" y="1417638"/>
            <a:ext cx="8229600" cy="45316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a:latin typeface="+mn-ea"/>
                <a:ea typeface="+mn-ea"/>
              </a:rPr>
              <a:t>☆令和</a:t>
            </a:r>
            <a:r>
              <a:rPr lang="en-US" altLang="ja-JP" sz="2000" b="1" dirty="0">
                <a:latin typeface="+mn-ea"/>
                <a:ea typeface="+mn-ea"/>
              </a:rPr>
              <a:t>7</a:t>
            </a:r>
            <a:r>
              <a:rPr lang="ja-JP" altLang="en-US" sz="2000" b="1" dirty="0">
                <a:latin typeface="+mn-ea"/>
                <a:ea typeface="+mn-ea"/>
              </a:rPr>
              <a:t>年</a:t>
            </a:r>
            <a:r>
              <a:rPr lang="en-US" altLang="ja-JP" sz="2000" b="1" dirty="0">
                <a:latin typeface="+mn-ea"/>
                <a:ea typeface="+mn-ea"/>
              </a:rPr>
              <a:t>9</a:t>
            </a:r>
            <a:r>
              <a:rPr lang="ja-JP" altLang="en-US" sz="2000" b="1" dirty="0">
                <a:latin typeface="+mn-ea"/>
                <a:ea typeface="+mn-ea"/>
              </a:rPr>
              <a:t>月から報告すべき障害福祉サービス等情報に</a:t>
            </a:r>
            <a:endParaRPr lang="en-US" altLang="ja-JP" sz="2000" b="1" dirty="0">
              <a:latin typeface="+mn-ea"/>
              <a:ea typeface="+mn-ea"/>
            </a:endParaRPr>
          </a:p>
          <a:p>
            <a:pPr algn="l"/>
            <a:r>
              <a:rPr lang="ja-JP" altLang="en-US" sz="2000" b="1" dirty="0">
                <a:latin typeface="+mn-ea"/>
                <a:ea typeface="+mn-ea"/>
              </a:rPr>
              <a:t>　「経営情報」が追加</a:t>
            </a:r>
            <a:r>
              <a:rPr lang="ja-JP" altLang="en-US" sz="2000" dirty="0">
                <a:latin typeface="+mn-ea"/>
                <a:ea typeface="+mn-ea"/>
              </a:rPr>
              <a:t>されました。</a:t>
            </a:r>
            <a:endParaRPr lang="en-US" altLang="ja-JP" sz="2000" dirty="0">
              <a:latin typeface="+mn-ea"/>
              <a:ea typeface="+mn-ea"/>
            </a:endParaRPr>
          </a:p>
          <a:p>
            <a:pPr algn="l"/>
            <a:endParaRPr lang="en-US" altLang="ja-JP" sz="2000" dirty="0">
              <a:latin typeface="+mn-ea"/>
              <a:ea typeface="+mn-ea"/>
            </a:endParaRPr>
          </a:p>
          <a:p>
            <a:pPr algn="l"/>
            <a:r>
              <a:rPr lang="ja-JP" altLang="en-US" sz="2000" dirty="0"/>
              <a:t>障害福祉サービス等事業所を運営する事業者は、</a:t>
            </a:r>
            <a:endParaRPr lang="en-US" altLang="ja-JP" sz="2000" dirty="0"/>
          </a:p>
          <a:p>
            <a:pPr algn="l"/>
            <a:r>
              <a:rPr lang="ja-JP" altLang="en-US" sz="2000" dirty="0"/>
              <a:t>原則法人の毎会計年度終了後</a:t>
            </a:r>
            <a:r>
              <a:rPr lang="en-US" altLang="ja-JP" sz="2000" dirty="0"/>
              <a:t>3</a:t>
            </a:r>
            <a:r>
              <a:rPr lang="ja-JP" altLang="en-US" sz="2000" dirty="0"/>
              <a:t>か月以内に事業所ごとの経営情報を</a:t>
            </a:r>
            <a:endParaRPr lang="en-US" altLang="ja-JP" sz="2000" dirty="0"/>
          </a:p>
          <a:p>
            <a:pPr algn="l"/>
            <a:r>
              <a:rPr lang="en-US" altLang="ja-JP" sz="2000" dirty="0"/>
              <a:t>WAM NET</a:t>
            </a:r>
            <a:r>
              <a:rPr lang="ja-JP" altLang="en-US" sz="2000" dirty="0"/>
              <a:t>から報告する必要があります。</a:t>
            </a:r>
            <a:endParaRPr lang="en-US" altLang="ja-JP" sz="2000" dirty="0"/>
          </a:p>
          <a:p>
            <a:pPr algn="l"/>
            <a:endParaRPr lang="en-US" altLang="ja-JP" sz="2000" dirty="0"/>
          </a:p>
          <a:p>
            <a:pPr algn="l"/>
            <a:endParaRPr lang="en-US" altLang="ja-JP" sz="2000" dirty="0">
              <a:latin typeface="+mn-ea"/>
              <a:ea typeface="+mn-ea"/>
            </a:endParaRPr>
          </a:p>
          <a:p>
            <a:pPr algn="l"/>
            <a:r>
              <a:rPr lang="en-US" altLang="ja-JP" sz="1400" dirty="0">
                <a:latin typeface="+mn-ea"/>
                <a:ea typeface="+mn-ea"/>
              </a:rPr>
              <a:t>※</a:t>
            </a:r>
            <a:r>
              <a:rPr lang="ja-JP" altLang="en-US" sz="1400" dirty="0">
                <a:latin typeface="+mn-ea"/>
                <a:ea typeface="+mn-ea"/>
              </a:rPr>
              <a:t>「報告の対象となる情報の範囲」や「報告の時期」など、</a:t>
            </a:r>
            <a:endParaRPr lang="en-US" altLang="ja-JP" sz="1400" dirty="0">
              <a:latin typeface="+mn-ea"/>
              <a:ea typeface="+mn-ea"/>
            </a:endParaRPr>
          </a:p>
          <a:p>
            <a:pPr algn="l"/>
            <a:r>
              <a:rPr lang="en-US" altLang="ja-JP" sz="1400" dirty="0">
                <a:latin typeface="+mn-ea"/>
                <a:ea typeface="+mn-ea"/>
              </a:rPr>
              <a:t>   </a:t>
            </a:r>
            <a:r>
              <a:rPr lang="ja-JP" altLang="en-US" sz="1400" dirty="0">
                <a:latin typeface="+mn-ea"/>
                <a:ea typeface="+mn-ea"/>
              </a:rPr>
              <a:t>詳細につきましては、下記ホームページをご確認ください。</a:t>
            </a:r>
            <a:endParaRPr lang="en-US" altLang="ja-JP" sz="1400" dirty="0">
              <a:latin typeface="+mn-ea"/>
              <a:ea typeface="+mn-ea"/>
            </a:endParaRPr>
          </a:p>
          <a:p>
            <a:pPr algn="l"/>
            <a:endParaRPr lang="en-US" altLang="ja-JP" sz="1400" dirty="0">
              <a:latin typeface="+mn-ea"/>
              <a:ea typeface="+mn-ea"/>
            </a:endParaRPr>
          </a:p>
          <a:p>
            <a:pPr algn="l"/>
            <a:r>
              <a:rPr lang="ja-JP" altLang="en-US" sz="1400" dirty="0">
                <a:latin typeface="+mn-ea"/>
                <a:ea typeface="+mn-ea"/>
              </a:rPr>
              <a:t>　　</a:t>
            </a:r>
            <a:r>
              <a:rPr lang="en-US" altLang="ja-JP" sz="1800" dirty="0">
                <a:latin typeface="+mn-ea"/>
                <a:ea typeface="+mn-ea"/>
                <a:hlinkClick r:id="rId3"/>
              </a:rPr>
              <a:t>https://www.city.gifu.lg.jp/kenko/syougaisyafukushi/1004754/1035575.html</a:t>
            </a:r>
            <a:endParaRPr lang="en-US" altLang="ja-JP" sz="1800" dirty="0">
              <a:latin typeface="+mn-ea"/>
              <a:ea typeface="+mn-ea"/>
            </a:endParaRPr>
          </a:p>
          <a:p>
            <a:pPr algn="l"/>
            <a:endParaRPr lang="en-US" altLang="ja-JP" sz="1400" dirty="0">
              <a:latin typeface="+mn-ea"/>
              <a:ea typeface="+mn-ea"/>
            </a:endParaRPr>
          </a:p>
        </p:txBody>
      </p:sp>
    </p:spTree>
    <p:extLst>
      <p:ext uri="{BB962C8B-B14F-4D97-AF65-F5344CB8AC3E}">
        <p14:creationId xmlns:p14="http://schemas.microsoft.com/office/powerpoint/2010/main" val="1437204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 name="タイトル 1"/>
          <p:cNvSpPr>
            <a:spLocks noGrp="1"/>
          </p:cNvSpPr>
          <p:nvPr>
            <p:ph type="title"/>
          </p:nvPr>
        </p:nvSpPr>
        <p:spPr/>
        <p:txBody>
          <a:bodyPr>
            <a:normAutofit/>
          </a:bodyPr>
          <a:lstStyle/>
          <a:p>
            <a:r>
              <a:rPr lang="ja-JP" altLang="en-US" sz="3600" dirty="0"/>
              <a:t>体制届・変更届</a:t>
            </a:r>
            <a:r>
              <a:rPr kumimoji="1" lang="ja-JP" altLang="en-US" sz="3600" dirty="0"/>
              <a:t>について</a:t>
            </a:r>
          </a:p>
        </p:txBody>
      </p:sp>
      <p:sp>
        <p:nvSpPr>
          <p:cNvPr id="1079" name="テキスト ボックス 2"/>
          <p:cNvSpPr txBox="1"/>
          <p:nvPr/>
        </p:nvSpPr>
        <p:spPr>
          <a:xfrm>
            <a:off x="791580" y="1448652"/>
            <a:ext cx="7560840" cy="4712187"/>
          </a:xfrm>
          <a:prstGeom prst="rect">
            <a:avLst/>
          </a:prstGeom>
          <a:noFill/>
        </p:spPr>
        <p:txBody>
          <a:bodyPr wrap="square" rtlCol="0">
            <a:spAutoFit/>
          </a:bodyPr>
          <a:lstStyle/>
          <a:p>
            <a:pPr>
              <a:lnSpc>
                <a:spcPct val="200000"/>
              </a:lnSpc>
            </a:pPr>
            <a:r>
              <a:rPr lang="ja-JP" altLang="en-US" sz="2000" b="1" dirty="0"/>
              <a:t>☆令和</a:t>
            </a:r>
            <a:r>
              <a:rPr lang="en-US" altLang="ja-JP" sz="2000" b="1" dirty="0"/>
              <a:t>8</a:t>
            </a:r>
            <a:r>
              <a:rPr lang="ja-JP" altLang="en-US" sz="2000" b="1" dirty="0"/>
              <a:t>年度より、各種届出様式が更新されました</a:t>
            </a:r>
            <a:endParaRPr lang="en-US" altLang="ja-JP" sz="2000" b="1" dirty="0"/>
          </a:p>
          <a:p>
            <a:endParaRPr lang="en-US" altLang="ja-JP" sz="2000" b="1" dirty="0"/>
          </a:p>
          <a:p>
            <a:pPr>
              <a:lnSpc>
                <a:spcPct val="150000"/>
              </a:lnSpc>
            </a:pPr>
            <a:r>
              <a:rPr lang="en-US" altLang="ja-JP" dirty="0"/>
              <a:t>【</a:t>
            </a:r>
            <a:r>
              <a:rPr lang="ja-JP" altLang="en-US" dirty="0"/>
              <a:t>変更があった様式</a:t>
            </a:r>
            <a:r>
              <a:rPr lang="en-US" altLang="ja-JP" dirty="0"/>
              <a:t>】</a:t>
            </a:r>
          </a:p>
          <a:p>
            <a:pPr>
              <a:lnSpc>
                <a:spcPct val="150000"/>
              </a:lnSpc>
            </a:pPr>
            <a:r>
              <a:rPr lang="ja-JP" altLang="en-US" dirty="0"/>
              <a:t>・介護給付費等の算定に係る体制等状況一覧表（加算の届出）</a:t>
            </a:r>
            <a:endParaRPr lang="en-US" altLang="ja-JP" dirty="0"/>
          </a:p>
          <a:p>
            <a:pPr>
              <a:lnSpc>
                <a:spcPct val="150000"/>
              </a:lnSpc>
            </a:pPr>
            <a:r>
              <a:rPr lang="ja-JP" altLang="en-US" dirty="0"/>
              <a:t>・廃止・休止・再開届　　　・新規申請様式</a:t>
            </a:r>
            <a:endParaRPr lang="en-US" altLang="ja-JP" dirty="0"/>
          </a:p>
          <a:p>
            <a:pPr>
              <a:lnSpc>
                <a:spcPct val="150000"/>
              </a:lnSpc>
            </a:pPr>
            <a:r>
              <a:rPr lang="ja-JP" altLang="en-US" dirty="0"/>
              <a:t>・指定更新様式　　　　　　・付表　　　等</a:t>
            </a:r>
          </a:p>
          <a:p>
            <a:pPr>
              <a:lnSpc>
                <a:spcPct val="150000"/>
              </a:lnSpc>
            </a:pPr>
            <a:r>
              <a:rPr lang="en-US" altLang="ja-JP" dirty="0"/>
              <a:t>※</a:t>
            </a:r>
            <a:r>
              <a:rPr lang="ja-JP" altLang="en-US" dirty="0"/>
              <a:t>ホームページよりダウンロードしていただき、必要書類をご提出ください。</a:t>
            </a:r>
            <a:endParaRPr lang="en-US" altLang="ja-JP" dirty="0"/>
          </a:p>
          <a:p>
            <a:pPr>
              <a:lnSpc>
                <a:spcPct val="150000"/>
              </a:lnSpc>
            </a:pPr>
            <a:r>
              <a:rPr lang="en-US" altLang="ja-JP" dirty="0"/>
              <a:t>【</a:t>
            </a:r>
            <a:r>
              <a:rPr lang="ja-JP" altLang="en-US" dirty="0"/>
              <a:t>ホームページ掲載箇所</a:t>
            </a:r>
            <a:r>
              <a:rPr lang="en-US" altLang="ja-JP" dirty="0"/>
              <a:t>】https://www.city.gifu.lg.jp/kenko/syougaisyafukushi/1004754/1032679/1004765/1004767.html</a:t>
            </a:r>
            <a:endParaRPr kumimoji="1" lang="en-US" altLang="ja-JP" dirty="0"/>
          </a:p>
          <a:p>
            <a:pPr>
              <a:lnSpc>
                <a:spcPct val="150000"/>
              </a:lnSpc>
            </a:pPr>
            <a:endParaRPr kumimoji="1" lang="en-US" altLang="ja-JP" dirty="0"/>
          </a:p>
        </p:txBody>
      </p:sp>
      <p:sp>
        <p:nvSpPr>
          <p:cNvPr id="1080" name="四角形: 角を丸くする 3"/>
          <p:cNvSpPr/>
          <p:nvPr/>
        </p:nvSpPr>
        <p:spPr>
          <a:xfrm>
            <a:off x="765828" y="2780928"/>
            <a:ext cx="7262555" cy="1296144"/>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Tree>
    <p:extLst>
      <p:ext uri="{BB962C8B-B14F-4D97-AF65-F5344CB8AC3E}">
        <p14:creationId xmlns:p14="http://schemas.microsoft.com/office/powerpoint/2010/main" val="3361743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6" name="タイトル 1"/>
          <p:cNvSpPr>
            <a:spLocks noGrp="1"/>
          </p:cNvSpPr>
          <p:nvPr>
            <p:ph type="title"/>
          </p:nvPr>
        </p:nvSpPr>
        <p:spPr/>
        <p:txBody>
          <a:bodyPr>
            <a:normAutofit/>
          </a:bodyPr>
          <a:lstStyle/>
          <a:p>
            <a:r>
              <a:rPr kumimoji="1" lang="ja-JP" altLang="en-US" dirty="0"/>
              <a:t>　</a:t>
            </a:r>
            <a:r>
              <a:rPr kumimoji="1" lang="ja-JP" altLang="en-US" sz="3600" dirty="0"/>
              <a:t>変更届のチェックリストについて</a:t>
            </a:r>
            <a:endParaRPr kumimoji="1" lang="ja-JP" altLang="en-US" dirty="0"/>
          </a:p>
        </p:txBody>
      </p:sp>
      <p:pic>
        <p:nvPicPr>
          <p:cNvPr id="1087" name="図 622"/>
          <p:cNvPicPr>
            <a:picLocks noChangeAspect="1"/>
          </p:cNvPicPr>
          <p:nvPr/>
        </p:nvPicPr>
        <p:blipFill>
          <a:blip r:embed="rId3"/>
          <a:stretch>
            <a:fillRect/>
          </a:stretch>
        </p:blipFill>
        <p:spPr>
          <a:xfrm>
            <a:off x="1083564" y="1968551"/>
            <a:ext cx="6976872" cy="2920898"/>
          </a:xfrm>
          <a:prstGeom prst="rect">
            <a:avLst/>
          </a:prstGeom>
        </p:spPr>
      </p:pic>
      <p:sp>
        <p:nvSpPr>
          <p:cNvPr id="1088" name="テキスト ボックス 623"/>
          <p:cNvSpPr txBox="1"/>
          <p:nvPr/>
        </p:nvSpPr>
        <p:spPr>
          <a:xfrm>
            <a:off x="1043608" y="1599219"/>
            <a:ext cx="4896544" cy="369332"/>
          </a:xfrm>
          <a:prstGeom prst="rect">
            <a:avLst/>
          </a:prstGeom>
          <a:noFill/>
        </p:spPr>
        <p:txBody>
          <a:bodyPr wrap="square" rtlCol="0">
            <a:spAutoFit/>
          </a:bodyPr>
          <a:lstStyle/>
          <a:p>
            <a:r>
              <a:rPr kumimoji="1" lang="ja-JP" altLang="en-US" dirty="0"/>
              <a:t>（ホームページ掲載チェックリストより抜粋）</a:t>
            </a:r>
          </a:p>
        </p:txBody>
      </p:sp>
    </p:spTree>
    <p:extLst>
      <p:ext uri="{BB962C8B-B14F-4D97-AF65-F5344CB8AC3E}">
        <p14:creationId xmlns:p14="http://schemas.microsoft.com/office/powerpoint/2010/main" val="997904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4" name="タイトル 1"/>
          <p:cNvSpPr>
            <a:spLocks noGrp="1"/>
          </p:cNvSpPr>
          <p:nvPr>
            <p:ph type="title"/>
          </p:nvPr>
        </p:nvSpPr>
        <p:spPr/>
        <p:txBody>
          <a:bodyPr>
            <a:normAutofit/>
          </a:bodyPr>
          <a:lstStyle/>
          <a:p>
            <a:r>
              <a:rPr kumimoji="1" lang="ja-JP" altLang="en-US" sz="3600" dirty="0"/>
              <a:t>変更届の注意事項について</a:t>
            </a:r>
          </a:p>
        </p:txBody>
      </p:sp>
      <p:sp>
        <p:nvSpPr>
          <p:cNvPr id="1095" name="テキスト ボックス 2"/>
          <p:cNvSpPr txBox="1"/>
          <p:nvPr/>
        </p:nvSpPr>
        <p:spPr>
          <a:xfrm>
            <a:off x="791580" y="1340768"/>
            <a:ext cx="7560840" cy="4731423"/>
          </a:xfrm>
          <a:prstGeom prst="rect">
            <a:avLst/>
          </a:prstGeom>
          <a:noFill/>
        </p:spPr>
        <p:txBody>
          <a:bodyPr wrap="square" rtlCol="0">
            <a:spAutoFit/>
          </a:bodyPr>
          <a:lstStyle/>
          <a:p>
            <a:pPr>
              <a:lnSpc>
                <a:spcPct val="150000"/>
              </a:lnSpc>
            </a:pPr>
            <a:r>
              <a:rPr lang="ja-JP" altLang="en-US" sz="2400" b="1" dirty="0"/>
              <a:t>・</a:t>
            </a:r>
            <a:r>
              <a:rPr lang="en-US" altLang="ja-JP" sz="2400" b="1" dirty="0"/>
              <a:t>GH</a:t>
            </a:r>
            <a:r>
              <a:rPr lang="ja-JP" altLang="en-US" sz="2400" b="1" dirty="0"/>
              <a:t>における住居追加について</a:t>
            </a:r>
            <a:endParaRPr lang="en-US" altLang="ja-JP" sz="2400" b="1" dirty="0"/>
          </a:p>
          <a:p>
            <a:pPr>
              <a:lnSpc>
                <a:spcPct val="150000"/>
              </a:lnSpc>
            </a:pPr>
            <a:r>
              <a:rPr lang="ja-JP" altLang="en-US" dirty="0"/>
              <a:t>物件、面積、消防法適用状況、事業所位置等確認します。追加予定の住居に関する書類を持参し、必ず事前に窓口で相談してください。</a:t>
            </a:r>
            <a:endParaRPr lang="en-US" altLang="ja-JP" dirty="0"/>
          </a:p>
          <a:p>
            <a:pPr>
              <a:lnSpc>
                <a:spcPct val="150000"/>
              </a:lnSpc>
            </a:pPr>
            <a:endParaRPr kumimoji="1" lang="en-US" altLang="ja-JP" dirty="0"/>
          </a:p>
          <a:p>
            <a:pPr>
              <a:lnSpc>
                <a:spcPct val="150000"/>
              </a:lnSpc>
            </a:pPr>
            <a:r>
              <a:rPr lang="ja-JP" altLang="en-US" sz="2400" b="1" dirty="0"/>
              <a:t>・利用者から徴収する費用の範囲について</a:t>
            </a:r>
            <a:endParaRPr lang="en-US" altLang="ja-JP" sz="2400" b="1" dirty="0"/>
          </a:p>
          <a:p>
            <a:pPr>
              <a:lnSpc>
                <a:spcPct val="150000"/>
              </a:lnSpc>
            </a:pPr>
            <a:r>
              <a:rPr kumimoji="1" lang="ja-JP" altLang="en-US" dirty="0"/>
              <a:t>運営規程における利用者から徴収する額の変更がある場合、下記の通知を参考に検討ください。なお、費用によっては利用者からの徴収が認められない場合もございますので、適切な実費徴収をお願いいたします。</a:t>
            </a:r>
            <a:endParaRPr kumimoji="1" lang="en-US" altLang="ja-JP" dirty="0"/>
          </a:p>
          <a:p>
            <a:pPr>
              <a:lnSpc>
                <a:spcPct val="150000"/>
              </a:lnSpc>
            </a:pPr>
            <a:r>
              <a:rPr lang="en-US" altLang="ja-JP" sz="1000" dirty="0"/>
              <a:t>【</a:t>
            </a:r>
            <a:r>
              <a:rPr lang="ja-JP" altLang="en-US" sz="1000" dirty="0"/>
              <a:t>参考</a:t>
            </a:r>
            <a:r>
              <a:rPr lang="en-US" altLang="ja-JP" sz="1000" dirty="0"/>
              <a:t>】</a:t>
            </a:r>
            <a:endParaRPr kumimoji="1" lang="en-US" altLang="ja-JP" sz="1000" dirty="0"/>
          </a:p>
          <a:p>
            <a:pPr>
              <a:lnSpc>
                <a:spcPct val="150000"/>
              </a:lnSpc>
            </a:pPr>
            <a:r>
              <a:rPr kumimoji="1" lang="ja-JP" altLang="en-US" sz="900" dirty="0"/>
              <a:t>・障害福祉サービス等における日常生活に要する費用の取扱いについて（平成 </a:t>
            </a:r>
            <a:r>
              <a:rPr kumimoji="1" lang="en-US" altLang="ja-JP" sz="900" dirty="0"/>
              <a:t>18 </a:t>
            </a:r>
            <a:r>
              <a:rPr kumimoji="1" lang="ja-JP" altLang="en-US" sz="900" dirty="0"/>
              <a:t>年 </a:t>
            </a:r>
            <a:r>
              <a:rPr kumimoji="1" lang="en-US" altLang="ja-JP" sz="900" dirty="0"/>
              <a:t>12 </a:t>
            </a:r>
            <a:r>
              <a:rPr kumimoji="1" lang="ja-JP" altLang="en-US" sz="900" dirty="0"/>
              <a:t>月 </a:t>
            </a:r>
            <a:r>
              <a:rPr kumimoji="1" lang="en-US" altLang="ja-JP" sz="900" dirty="0"/>
              <a:t>6 </a:t>
            </a:r>
            <a:r>
              <a:rPr kumimoji="1" lang="ja-JP" altLang="en-US" sz="900" dirty="0"/>
              <a:t>日障発第 </a:t>
            </a:r>
            <a:r>
              <a:rPr kumimoji="1" lang="en-US" altLang="ja-JP" sz="900" dirty="0"/>
              <a:t>1206002 </a:t>
            </a:r>
            <a:r>
              <a:rPr kumimoji="1" lang="ja-JP" altLang="en-US" sz="900" dirty="0"/>
              <a:t>号）</a:t>
            </a:r>
            <a:endParaRPr kumimoji="1" lang="en-US" altLang="ja-JP" sz="900" dirty="0"/>
          </a:p>
          <a:p>
            <a:pPr>
              <a:lnSpc>
                <a:spcPct val="150000"/>
              </a:lnSpc>
            </a:pPr>
            <a:r>
              <a:rPr lang="ja-JP" altLang="en-US" sz="900" dirty="0"/>
              <a:t>・食事の提供に要する費用、光熱水費及び居室の提供に要する費用に係る利用料等に関する指針（平成 </a:t>
            </a:r>
            <a:r>
              <a:rPr lang="en-US" altLang="ja-JP" sz="900" dirty="0"/>
              <a:t>18 </a:t>
            </a:r>
            <a:r>
              <a:rPr lang="ja-JP" altLang="en-US" sz="900" dirty="0"/>
              <a:t>年 </a:t>
            </a:r>
            <a:r>
              <a:rPr lang="en-US" altLang="ja-JP" sz="900" dirty="0"/>
              <a:t>9 </a:t>
            </a:r>
            <a:r>
              <a:rPr lang="ja-JP" altLang="en-US" sz="900" dirty="0"/>
              <a:t>月 </a:t>
            </a:r>
            <a:r>
              <a:rPr lang="en-US" altLang="ja-JP" sz="900" dirty="0"/>
              <a:t>29 </a:t>
            </a:r>
            <a:r>
              <a:rPr lang="ja-JP" altLang="en-US" sz="900" dirty="0"/>
              <a:t>日厚生労働省告示第 </a:t>
            </a:r>
            <a:r>
              <a:rPr lang="en-US" altLang="ja-JP" sz="900" dirty="0"/>
              <a:t>545 </a:t>
            </a:r>
            <a:r>
              <a:rPr lang="ja-JP" altLang="en-US" sz="900" dirty="0"/>
              <a:t>号</a:t>
            </a:r>
            <a:endParaRPr lang="en-US" altLang="ja-JP" sz="900" dirty="0"/>
          </a:p>
          <a:p>
            <a:pPr>
              <a:lnSpc>
                <a:spcPct val="150000"/>
              </a:lnSpc>
            </a:pPr>
            <a:r>
              <a:rPr kumimoji="1" lang="ja-JP" altLang="en-US" sz="900" dirty="0"/>
              <a:t>・障害児通所支援又は障害児入所支援における日常生活に要する費用の取扱いについて （平成 </a:t>
            </a:r>
            <a:r>
              <a:rPr kumimoji="1" lang="en-US" altLang="ja-JP" sz="900" dirty="0"/>
              <a:t>24</a:t>
            </a:r>
            <a:r>
              <a:rPr kumimoji="1" lang="ja-JP" altLang="en-US" sz="900" dirty="0"/>
              <a:t>年 </a:t>
            </a:r>
            <a:r>
              <a:rPr kumimoji="1" lang="en-US" altLang="ja-JP" sz="900" dirty="0"/>
              <a:t>3</a:t>
            </a:r>
            <a:r>
              <a:rPr kumimoji="1" lang="ja-JP" altLang="en-US" sz="900" dirty="0"/>
              <a:t>月 </a:t>
            </a:r>
            <a:r>
              <a:rPr kumimoji="1" lang="en-US" altLang="ja-JP" sz="900" dirty="0"/>
              <a:t>30</a:t>
            </a:r>
            <a:r>
              <a:rPr kumimoji="1" lang="ja-JP" altLang="en-US" sz="900" dirty="0"/>
              <a:t>日障発 </a:t>
            </a:r>
            <a:r>
              <a:rPr kumimoji="1" lang="en-US" altLang="ja-JP" sz="900" dirty="0"/>
              <a:t>0330</a:t>
            </a:r>
            <a:r>
              <a:rPr kumimoji="1" lang="ja-JP" altLang="en-US" sz="900" dirty="0"/>
              <a:t>第 </a:t>
            </a:r>
            <a:r>
              <a:rPr kumimoji="1" lang="en-US" altLang="ja-JP" sz="900" dirty="0"/>
              <a:t>31</a:t>
            </a:r>
            <a:r>
              <a:rPr kumimoji="1" lang="ja-JP" altLang="en-US" sz="900" dirty="0"/>
              <a:t>号）</a:t>
            </a:r>
          </a:p>
          <a:p>
            <a:pPr>
              <a:lnSpc>
                <a:spcPct val="150000"/>
              </a:lnSpc>
            </a:pPr>
            <a:r>
              <a:rPr kumimoji="1" lang="ja-JP" altLang="en-US" sz="900" dirty="0"/>
              <a:t>・食事の提供に要する費用及び光熱水費に係る利用料等に関する指針（平成 </a:t>
            </a:r>
            <a:r>
              <a:rPr kumimoji="1" lang="en-US" altLang="ja-JP" sz="900" dirty="0"/>
              <a:t>24 </a:t>
            </a:r>
            <a:r>
              <a:rPr kumimoji="1" lang="ja-JP" altLang="en-US" sz="900" dirty="0"/>
              <a:t>年 </a:t>
            </a:r>
            <a:r>
              <a:rPr kumimoji="1" lang="en-US" altLang="ja-JP" sz="900" dirty="0"/>
              <a:t>3 </a:t>
            </a:r>
            <a:r>
              <a:rPr kumimoji="1" lang="ja-JP" altLang="en-US" sz="900" dirty="0"/>
              <a:t>月 </a:t>
            </a:r>
            <a:r>
              <a:rPr kumimoji="1" lang="en-US" altLang="ja-JP" sz="900" dirty="0"/>
              <a:t>30 </a:t>
            </a:r>
            <a:r>
              <a:rPr kumimoji="1" lang="ja-JP" altLang="en-US" sz="900" dirty="0"/>
              <a:t>日厚生労働省告示第 </a:t>
            </a:r>
            <a:r>
              <a:rPr kumimoji="1" lang="en-US" altLang="ja-JP" sz="900" dirty="0"/>
              <a:t>231 </a:t>
            </a:r>
            <a:r>
              <a:rPr kumimoji="1" lang="ja-JP" altLang="en-US" sz="900" dirty="0"/>
              <a:t>号）</a:t>
            </a:r>
            <a:endParaRPr kumimoji="1" lang="en-US" altLang="ja-JP" sz="900" dirty="0"/>
          </a:p>
        </p:txBody>
      </p:sp>
    </p:spTree>
    <p:extLst>
      <p:ext uri="{BB962C8B-B14F-4D97-AF65-F5344CB8AC3E}">
        <p14:creationId xmlns:p14="http://schemas.microsoft.com/office/powerpoint/2010/main" val="253199633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B90481B055BFC04DA663128A21634114" ma:contentTypeVersion="3" ma:contentTypeDescription="新しいドキュメントを作成します。" ma:contentTypeScope="" ma:versionID="a6c933d274340cf9ed939b194fe7d5c1">
  <xsd:schema xmlns:xsd="http://www.w3.org/2001/XMLSchema" xmlns:xs="http://www.w3.org/2001/XMLSchema" xmlns:p="http://schemas.microsoft.com/office/2006/metadata/properties" xmlns:ns2="298a32a3-ce51-481f-b3a8-0c0c2f9470ca" targetNamespace="http://schemas.microsoft.com/office/2006/metadata/properties" ma:root="true" ma:fieldsID="627331e186433c1bc8106a1f22782798" ns2:_="">
    <xsd:import namespace="298a32a3-ce51-481f-b3a8-0c0c2f9470ca"/>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a32a3-ce51-481f-b3a8-0c0c2f9470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3E2E61-14BE-48DC-8FF0-3C5A6BADC3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8a32a3-ce51-481f-b3a8-0c0c2f9470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D704F34-07E2-4E61-879E-BC331DFCB29F}">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terms/"/>
    <ds:schemaRef ds:uri="298a32a3-ce51-481f-b3a8-0c0c2f9470ca"/>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776C01B1-BE59-488C-986D-CB39AA90BC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3533</TotalTime>
  <Words>2389</Words>
  <Application>Microsoft Office PowerPoint</Application>
  <PresentationFormat>画面に合わせる (4:3)</PresentationFormat>
  <Paragraphs>206</Paragraphs>
  <Slides>26</Slides>
  <Notes>26</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2</vt:i4>
      </vt:variant>
      <vt:variant>
        <vt:lpstr>スライド タイトル</vt:lpstr>
      </vt:variant>
      <vt:variant>
        <vt:i4>26</vt:i4>
      </vt:variant>
    </vt:vector>
  </HeadingPairs>
  <TitlesOfParts>
    <vt:vector size="37" baseType="lpstr">
      <vt:lpstr>ＭＳ Ｐゴシック</vt:lpstr>
      <vt:lpstr>ＭＳ ゴシック</vt:lpstr>
      <vt:lpstr>ＭＳ 明朝</vt:lpstr>
      <vt:lpstr>游ゴシック</vt:lpstr>
      <vt:lpstr>Arial</vt:lpstr>
      <vt:lpstr>Calibri</vt:lpstr>
      <vt:lpstr>Eras Light ITC</vt:lpstr>
      <vt:lpstr>Wingdings</vt:lpstr>
      <vt:lpstr>Office ​​テーマ</vt:lpstr>
      <vt:lpstr>Acrobat Document</vt:lpstr>
      <vt:lpstr>Unknown</vt:lpstr>
      <vt:lpstr>令和8年度の制度改正について</vt:lpstr>
      <vt:lpstr>PowerPoint プレゼンテーション</vt:lpstr>
      <vt:lpstr>PowerPoint プレゼンテーション</vt:lpstr>
      <vt:lpstr>PowerPoint プレゼンテーション</vt:lpstr>
      <vt:lpstr>PowerPoint プレゼンテーション</vt:lpstr>
      <vt:lpstr>　経営情報の報告 （令和8年4月以降の取り扱い）</vt:lpstr>
      <vt:lpstr>体制届・変更届について</vt:lpstr>
      <vt:lpstr>　変更届のチェックリストについて</vt:lpstr>
      <vt:lpstr>変更届の注意事項について</vt:lpstr>
      <vt:lpstr>PowerPoint プレゼンテーション</vt:lpstr>
      <vt:lpstr>PowerPoint プレゼンテーション</vt:lpstr>
      <vt:lpstr>サービス管理責任者及び 児童発達支援管理責任者のOJTの届出について</vt:lpstr>
      <vt:lpstr>児童発達支援計画 （個別支援計画）について （障害児通所支援事業所）</vt:lpstr>
      <vt:lpstr>PowerPoint プレゼンテーション</vt:lpstr>
      <vt:lpstr>児童発達支援計画（以下、個別支援計画と記載）の作成に係る一連の流れ</vt:lpstr>
      <vt:lpstr>≪注意事項≫</vt:lpstr>
      <vt:lpstr>　 ≪注意事項≫</vt:lpstr>
      <vt:lpstr>PowerPoint プレゼンテーション</vt:lpstr>
      <vt:lpstr>個別支援計画未作成減算</vt:lpstr>
      <vt:lpstr>個別支援計画未作成減算</vt:lpstr>
      <vt:lpstr>個別支援計画について</vt:lpstr>
      <vt:lpstr>PowerPoint プレゼンテーション</vt:lpstr>
      <vt:lpstr>個別支援計画の作成に係る一連の流れ</vt:lpstr>
      <vt:lpstr>　 ≪注意事項≫</vt:lpstr>
      <vt:lpstr>個別支援計画未作成減算</vt:lpstr>
      <vt:lpstr>個別支援計画未作成減算</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RENTAI</dc:creator>
  <cp:lastModifiedBy>藤井　匠</cp:lastModifiedBy>
  <cp:revision>102</cp:revision>
  <cp:lastPrinted>2025-06-19T08:38:52Z</cp:lastPrinted>
  <dcterms:created xsi:type="dcterms:W3CDTF">2015-01-19T04:13:25Z</dcterms:created>
  <dcterms:modified xsi:type="dcterms:W3CDTF">2026-06-17T06:36:30Z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0x010100B90481B055BFC04DA663128A21634114</vt:lpwstr>
  </property>
</Properties>
</file>