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1"/>
  </p:notesMasterIdLst>
  <p:handoutMasterIdLst>
    <p:handoutMasterId r:id="rId22"/>
  </p:handoutMasterIdLst>
  <p:sldIdLst>
    <p:sldId id="306" r:id="rId3"/>
    <p:sldId id="307" r:id="rId4"/>
    <p:sldId id="308" r:id="rId5"/>
    <p:sldId id="256" r:id="rId6"/>
    <p:sldId id="275" r:id="rId7"/>
    <p:sldId id="269" r:id="rId8"/>
    <p:sldId id="276" r:id="rId9"/>
    <p:sldId id="277" r:id="rId10"/>
    <p:sldId id="278" r:id="rId11"/>
    <p:sldId id="265" r:id="rId12"/>
    <p:sldId id="266" r:id="rId13"/>
    <p:sldId id="259" r:id="rId14"/>
    <p:sldId id="268" r:id="rId15"/>
    <p:sldId id="260" r:id="rId16"/>
    <p:sldId id="264" r:id="rId17"/>
    <p:sldId id="262" r:id="rId18"/>
    <p:sldId id="270" r:id="rId19"/>
    <p:sldId id="263"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99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0105" autoAdjust="0"/>
  </p:normalViewPr>
  <p:slideViewPr>
    <p:cSldViewPr>
      <p:cViewPr varScale="1">
        <p:scale>
          <a:sx n="66" d="100"/>
          <a:sy n="66" d="100"/>
        </p:scale>
        <p:origin x="193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90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b="1" dirty="0">
                <a:latin typeface="ＭＳ ゴシック" panose="020B0609070205080204" pitchFamily="49" charset="-128"/>
                <a:ea typeface="ＭＳ ゴシック" panose="020B0609070205080204" pitchFamily="49" charset="-128"/>
              </a:rPr>
              <a:t>全国</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Sheet1!$B$3</c:f>
              <c:strCache>
                <c:ptCount val="1"/>
                <c:pt idx="0">
                  <c:v>養護者</c:v>
                </c:pt>
              </c:strCache>
            </c:strRef>
          </c:tx>
          <c:spPr>
            <a:solidFill>
              <a:schemeClr val="accent1"/>
            </a:solidFill>
            <a:ln>
              <a:noFill/>
            </a:ln>
            <a:effectLst/>
          </c:spPr>
          <c:invertIfNegative val="0"/>
          <c:cat>
            <c:strRef>
              <c:f>Sheet1!$A$4:$A$6</c:f>
              <c:strCache>
                <c:ptCount val="3"/>
                <c:pt idx="0">
                  <c:v>R4</c:v>
                </c:pt>
                <c:pt idx="1">
                  <c:v>R5</c:v>
                </c:pt>
                <c:pt idx="2">
                  <c:v>R6</c:v>
                </c:pt>
              </c:strCache>
            </c:strRef>
          </c:cat>
          <c:val>
            <c:numRef>
              <c:f>Sheet1!$B$4:$B$6</c:f>
              <c:numCache>
                <c:formatCode>General</c:formatCode>
                <c:ptCount val="3"/>
                <c:pt idx="0">
                  <c:v>8650</c:v>
                </c:pt>
                <c:pt idx="1">
                  <c:v>9972</c:v>
                </c:pt>
                <c:pt idx="2">
                  <c:v>11656</c:v>
                </c:pt>
              </c:numCache>
            </c:numRef>
          </c:val>
          <c:extLst>
            <c:ext xmlns:c16="http://schemas.microsoft.com/office/drawing/2014/chart" uri="{C3380CC4-5D6E-409C-BE32-E72D297353CC}">
              <c16:uniqueId val="{00000000-21E8-4DA6-8EE8-7ED9DE90A1E8}"/>
            </c:ext>
          </c:extLst>
        </c:ser>
        <c:ser>
          <c:idx val="1"/>
          <c:order val="1"/>
          <c:tx>
            <c:strRef>
              <c:f>Sheet1!$C$3</c:f>
              <c:strCache>
                <c:ptCount val="1"/>
                <c:pt idx="0">
                  <c:v>障害者福祉施設従事者</c:v>
                </c:pt>
              </c:strCache>
            </c:strRef>
          </c:tx>
          <c:spPr>
            <a:solidFill>
              <a:schemeClr val="accent2"/>
            </a:solidFill>
            <a:ln>
              <a:noFill/>
            </a:ln>
            <a:effectLst/>
          </c:spPr>
          <c:invertIfNegative val="0"/>
          <c:cat>
            <c:strRef>
              <c:f>Sheet1!$A$4:$A$6</c:f>
              <c:strCache>
                <c:ptCount val="3"/>
                <c:pt idx="0">
                  <c:v>R4</c:v>
                </c:pt>
                <c:pt idx="1">
                  <c:v>R5</c:v>
                </c:pt>
                <c:pt idx="2">
                  <c:v>R6</c:v>
                </c:pt>
              </c:strCache>
            </c:strRef>
          </c:cat>
          <c:val>
            <c:numRef>
              <c:f>Sheet1!$C$4:$C$6</c:f>
              <c:numCache>
                <c:formatCode>General</c:formatCode>
                <c:ptCount val="3"/>
                <c:pt idx="0">
                  <c:v>4104</c:v>
                </c:pt>
                <c:pt idx="1">
                  <c:v>5618</c:v>
                </c:pt>
                <c:pt idx="2">
                  <c:v>5870</c:v>
                </c:pt>
              </c:numCache>
            </c:numRef>
          </c:val>
          <c:extLst>
            <c:ext xmlns:c16="http://schemas.microsoft.com/office/drawing/2014/chart" uri="{C3380CC4-5D6E-409C-BE32-E72D297353CC}">
              <c16:uniqueId val="{00000001-21E8-4DA6-8EE8-7ED9DE90A1E8}"/>
            </c:ext>
          </c:extLst>
        </c:ser>
        <c:ser>
          <c:idx val="2"/>
          <c:order val="2"/>
          <c:tx>
            <c:strRef>
              <c:f>Sheet1!$D$3</c:f>
              <c:strCache>
                <c:ptCount val="1"/>
                <c:pt idx="0">
                  <c:v>使用者</c:v>
                </c:pt>
              </c:strCache>
            </c:strRef>
          </c:tx>
          <c:spPr>
            <a:solidFill>
              <a:schemeClr val="accent3"/>
            </a:solidFill>
            <a:ln>
              <a:noFill/>
            </a:ln>
            <a:effectLst/>
          </c:spPr>
          <c:invertIfNegative val="0"/>
          <c:cat>
            <c:strRef>
              <c:f>Sheet1!$A$4:$A$6</c:f>
              <c:strCache>
                <c:ptCount val="3"/>
                <c:pt idx="0">
                  <c:v>R4</c:v>
                </c:pt>
                <c:pt idx="1">
                  <c:v>R5</c:v>
                </c:pt>
                <c:pt idx="2">
                  <c:v>R6</c:v>
                </c:pt>
              </c:strCache>
            </c:strRef>
          </c:cat>
          <c:val>
            <c:numRef>
              <c:f>Sheet1!$D$4:$D$6</c:f>
              <c:numCache>
                <c:formatCode>General</c:formatCode>
                <c:ptCount val="3"/>
                <c:pt idx="0">
                  <c:v>1230</c:v>
                </c:pt>
                <c:pt idx="1">
                  <c:v>1512</c:v>
                </c:pt>
                <c:pt idx="2">
                  <c:v>1593</c:v>
                </c:pt>
              </c:numCache>
            </c:numRef>
          </c:val>
          <c:extLst>
            <c:ext xmlns:c16="http://schemas.microsoft.com/office/drawing/2014/chart" uri="{C3380CC4-5D6E-409C-BE32-E72D297353CC}">
              <c16:uniqueId val="{00000002-21E8-4DA6-8EE8-7ED9DE90A1E8}"/>
            </c:ext>
          </c:extLst>
        </c:ser>
        <c:dLbls>
          <c:showLegendKey val="0"/>
          <c:showVal val="0"/>
          <c:showCatName val="0"/>
          <c:showSerName val="0"/>
          <c:showPercent val="0"/>
          <c:showBubbleSize val="0"/>
        </c:dLbls>
        <c:gapWidth val="219"/>
        <c:overlap val="-27"/>
        <c:axId val="1784643088"/>
        <c:axId val="1784644048"/>
      </c:barChart>
      <c:catAx>
        <c:axId val="1784643088"/>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84644048"/>
        <c:crosses val="autoZero"/>
        <c:auto val="1"/>
        <c:lblAlgn val="ctr"/>
        <c:lblOffset val="100"/>
        <c:noMultiLvlLbl val="0"/>
      </c:catAx>
      <c:valAx>
        <c:axId val="178464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8464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19050">
      <a:solidFill>
        <a:schemeClr val="tx2"/>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b="1" dirty="0">
                <a:latin typeface="ＭＳ ゴシック" panose="020B0609070205080204" pitchFamily="49" charset="-128"/>
                <a:ea typeface="ＭＳ ゴシック" panose="020B0609070205080204" pitchFamily="49" charset="-128"/>
              </a:rPr>
              <a:t>岐阜市</a:t>
            </a:r>
            <a:endParaRPr lang="en-US" altLang="ja-JP" sz="2000" b="1" dirty="0">
              <a:latin typeface="ＭＳ ゴシック" panose="020B0609070205080204" pitchFamily="49" charset="-128"/>
              <a:ea typeface="ＭＳ ゴシック" panose="020B0609070205080204" pitchFamily="49" charset="-128"/>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barChart>
        <c:barDir val="col"/>
        <c:grouping val="clustered"/>
        <c:varyColors val="0"/>
        <c:ser>
          <c:idx val="0"/>
          <c:order val="0"/>
          <c:tx>
            <c:strRef>
              <c:f>Sheet1!$B$18</c:f>
              <c:strCache>
                <c:ptCount val="1"/>
                <c:pt idx="0">
                  <c:v>養護者</c:v>
                </c:pt>
              </c:strCache>
            </c:strRef>
          </c:tx>
          <c:spPr>
            <a:solidFill>
              <a:schemeClr val="accent1"/>
            </a:solidFill>
            <a:ln>
              <a:noFill/>
            </a:ln>
            <a:effectLst/>
          </c:spPr>
          <c:invertIfNegative val="0"/>
          <c:cat>
            <c:strRef>
              <c:f>Sheet1!$A$19:$A$22</c:f>
              <c:strCache>
                <c:ptCount val="4"/>
                <c:pt idx="0">
                  <c:v>R4</c:v>
                </c:pt>
                <c:pt idx="1">
                  <c:v>R5</c:v>
                </c:pt>
                <c:pt idx="2">
                  <c:v>R6</c:v>
                </c:pt>
                <c:pt idx="3">
                  <c:v>R7</c:v>
                </c:pt>
              </c:strCache>
            </c:strRef>
          </c:cat>
          <c:val>
            <c:numRef>
              <c:f>Sheet1!$B$19:$B$22</c:f>
              <c:numCache>
                <c:formatCode>General</c:formatCode>
                <c:ptCount val="4"/>
                <c:pt idx="0">
                  <c:v>16</c:v>
                </c:pt>
                <c:pt idx="1">
                  <c:v>18</c:v>
                </c:pt>
                <c:pt idx="2">
                  <c:v>16</c:v>
                </c:pt>
                <c:pt idx="3">
                  <c:v>11</c:v>
                </c:pt>
              </c:numCache>
            </c:numRef>
          </c:val>
          <c:extLst>
            <c:ext xmlns:c16="http://schemas.microsoft.com/office/drawing/2014/chart" uri="{C3380CC4-5D6E-409C-BE32-E72D297353CC}">
              <c16:uniqueId val="{00000000-7B63-43FD-A4B3-6F5B7BF2BF03}"/>
            </c:ext>
          </c:extLst>
        </c:ser>
        <c:ser>
          <c:idx val="1"/>
          <c:order val="1"/>
          <c:tx>
            <c:strRef>
              <c:f>Sheet1!$C$18</c:f>
              <c:strCache>
                <c:ptCount val="1"/>
                <c:pt idx="0">
                  <c:v>障害者福祉施設従事者</c:v>
                </c:pt>
              </c:strCache>
            </c:strRef>
          </c:tx>
          <c:spPr>
            <a:solidFill>
              <a:schemeClr val="accent2"/>
            </a:solidFill>
            <a:ln>
              <a:noFill/>
            </a:ln>
            <a:effectLst/>
          </c:spPr>
          <c:invertIfNegative val="0"/>
          <c:cat>
            <c:strRef>
              <c:f>Sheet1!$A$19:$A$22</c:f>
              <c:strCache>
                <c:ptCount val="4"/>
                <c:pt idx="0">
                  <c:v>R4</c:v>
                </c:pt>
                <c:pt idx="1">
                  <c:v>R5</c:v>
                </c:pt>
                <c:pt idx="2">
                  <c:v>R6</c:v>
                </c:pt>
                <c:pt idx="3">
                  <c:v>R7</c:v>
                </c:pt>
              </c:strCache>
            </c:strRef>
          </c:cat>
          <c:val>
            <c:numRef>
              <c:f>Sheet1!$C$19:$C$22</c:f>
              <c:numCache>
                <c:formatCode>General</c:formatCode>
                <c:ptCount val="4"/>
                <c:pt idx="0">
                  <c:v>13</c:v>
                </c:pt>
                <c:pt idx="1">
                  <c:v>21</c:v>
                </c:pt>
                <c:pt idx="2">
                  <c:v>30</c:v>
                </c:pt>
                <c:pt idx="3">
                  <c:v>26</c:v>
                </c:pt>
              </c:numCache>
            </c:numRef>
          </c:val>
          <c:extLst>
            <c:ext xmlns:c16="http://schemas.microsoft.com/office/drawing/2014/chart" uri="{C3380CC4-5D6E-409C-BE32-E72D297353CC}">
              <c16:uniqueId val="{00000001-7B63-43FD-A4B3-6F5B7BF2BF03}"/>
            </c:ext>
          </c:extLst>
        </c:ser>
        <c:ser>
          <c:idx val="2"/>
          <c:order val="2"/>
          <c:tx>
            <c:strRef>
              <c:f>Sheet1!$D$18</c:f>
              <c:strCache>
                <c:ptCount val="1"/>
                <c:pt idx="0">
                  <c:v>使用者</c:v>
                </c:pt>
              </c:strCache>
            </c:strRef>
          </c:tx>
          <c:spPr>
            <a:solidFill>
              <a:schemeClr val="accent3"/>
            </a:solidFill>
            <a:ln>
              <a:noFill/>
            </a:ln>
            <a:effectLst/>
          </c:spPr>
          <c:invertIfNegative val="0"/>
          <c:cat>
            <c:strRef>
              <c:f>Sheet1!$A$19:$A$22</c:f>
              <c:strCache>
                <c:ptCount val="4"/>
                <c:pt idx="0">
                  <c:v>R4</c:v>
                </c:pt>
                <c:pt idx="1">
                  <c:v>R5</c:v>
                </c:pt>
                <c:pt idx="2">
                  <c:v>R6</c:v>
                </c:pt>
                <c:pt idx="3">
                  <c:v>R7</c:v>
                </c:pt>
              </c:strCache>
            </c:strRef>
          </c:cat>
          <c:val>
            <c:numRef>
              <c:f>Sheet1!$D$19:$D$22</c:f>
              <c:numCache>
                <c:formatCode>General</c:formatCode>
                <c:ptCount val="4"/>
                <c:pt idx="0">
                  <c:v>2</c:v>
                </c:pt>
                <c:pt idx="1">
                  <c:v>0</c:v>
                </c:pt>
                <c:pt idx="2">
                  <c:v>3</c:v>
                </c:pt>
                <c:pt idx="3">
                  <c:v>5</c:v>
                </c:pt>
              </c:numCache>
            </c:numRef>
          </c:val>
          <c:extLst>
            <c:ext xmlns:c16="http://schemas.microsoft.com/office/drawing/2014/chart" uri="{C3380CC4-5D6E-409C-BE32-E72D297353CC}">
              <c16:uniqueId val="{00000002-7B63-43FD-A4B3-6F5B7BF2BF03}"/>
            </c:ext>
          </c:extLst>
        </c:ser>
        <c:ser>
          <c:idx val="3"/>
          <c:order val="3"/>
          <c:tx>
            <c:strRef>
              <c:f>Sheet1!$E$18</c:f>
              <c:strCache>
                <c:ptCount val="1"/>
                <c:pt idx="0">
                  <c:v>その他</c:v>
                </c:pt>
              </c:strCache>
            </c:strRef>
          </c:tx>
          <c:spPr>
            <a:solidFill>
              <a:schemeClr val="accent4"/>
            </a:solidFill>
            <a:ln>
              <a:noFill/>
            </a:ln>
            <a:effectLst/>
          </c:spPr>
          <c:invertIfNegative val="0"/>
          <c:cat>
            <c:strRef>
              <c:f>Sheet1!$A$19:$A$22</c:f>
              <c:strCache>
                <c:ptCount val="4"/>
                <c:pt idx="0">
                  <c:v>R4</c:v>
                </c:pt>
                <c:pt idx="1">
                  <c:v>R5</c:v>
                </c:pt>
                <c:pt idx="2">
                  <c:v>R6</c:v>
                </c:pt>
                <c:pt idx="3">
                  <c:v>R7</c:v>
                </c:pt>
              </c:strCache>
            </c:strRef>
          </c:cat>
          <c:val>
            <c:numRef>
              <c:f>Sheet1!$E$19:$E$22</c:f>
              <c:numCache>
                <c:formatCode>General</c:formatCode>
                <c:ptCount val="4"/>
                <c:pt idx="0">
                  <c:v>5</c:v>
                </c:pt>
                <c:pt idx="1">
                  <c:v>1</c:v>
                </c:pt>
                <c:pt idx="2">
                  <c:v>4</c:v>
                </c:pt>
                <c:pt idx="3">
                  <c:v>5</c:v>
                </c:pt>
              </c:numCache>
            </c:numRef>
          </c:val>
          <c:extLst>
            <c:ext xmlns:c16="http://schemas.microsoft.com/office/drawing/2014/chart" uri="{C3380CC4-5D6E-409C-BE32-E72D297353CC}">
              <c16:uniqueId val="{00000003-7B63-43FD-A4B3-6F5B7BF2BF03}"/>
            </c:ext>
          </c:extLst>
        </c:ser>
        <c:dLbls>
          <c:showLegendKey val="0"/>
          <c:showVal val="0"/>
          <c:showCatName val="0"/>
          <c:showSerName val="0"/>
          <c:showPercent val="0"/>
          <c:showBubbleSize val="0"/>
        </c:dLbls>
        <c:gapWidth val="219"/>
        <c:axId val="1449226368"/>
        <c:axId val="1449228288"/>
      </c:barChart>
      <c:lineChart>
        <c:grouping val="standard"/>
        <c:varyColors val="0"/>
        <c:ser>
          <c:idx val="4"/>
          <c:order val="4"/>
          <c:tx>
            <c:strRef>
              <c:f>Sheet1!$F$18</c:f>
              <c:strCache>
                <c:ptCount val="1"/>
                <c:pt idx="0">
                  <c:v>総相談件数</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Sheet1!$A$19:$A$22</c:f>
              <c:strCache>
                <c:ptCount val="4"/>
                <c:pt idx="0">
                  <c:v>R4</c:v>
                </c:pt>
                <c:pt idx="1">
                  <c:v>R5</c:v>
                </c:pt>
                <c:pt idx="2">
                  <c:v>R6</c:v>
                </c:pt>
                <c:pt idx="3">
                  <c:v>R7</c:v>
                </c:pt>
              </c:strCache>
            </c:strRef>
          </c:cat>
          <c:val>
            <c:numRef>
              <c:f>Sheet1!$F$19:$F$22</c:f>
              <c:numCache>
                <c:formatCode>General</c:formatCode>
                <c:ptCount val="4"/>
                <c:pt idx="0">
                  <c:v>36</c:v>
                </c:pt>
                <c:pt idx="1">
                  <c:v>40</c:v>
                </c:pt>
                <c:pt idx="2">
                  <c:v>50</c:v>
                </c:pt>
                <c:pt idx="3">
                  <c:v>43</c:v>
                </c:pt>
              </c:numCache>
            </c:numRef>
          </c:val>
          <c:smooth val="0"/>
          <c:extLst>
            <c:ext xmlns:c16="http://schemas.microsoft.com/office/drawing/2014/chart" uri="{C3380CC4-5D6E-409C-BE32-E72D297353CC}">
              <c16:uniqueId val="{00000004-7B63-43FD-A4B3-6F5B7BF2BF03}"/>
            </c:ext>
          </c:extLst>
        </c:ser>
        <c:dLbls>
          <c:showLegendKey val="0"/>
          <c:showVal val="0"/>
          <c:showCatName val="0"/>
          <c:showSerName val="0"/>
          <c:showPercent val="0"/>
          <c:showBubbleSize val="0"/>
        </c:dLbls>
        <c:marker val="1"/>
        <c:smooth val="0"/>
        <c:axId val="1449226368"/>
        <c:axId val="1449228288"/>
      </c:lineChart>
      <c:catAx>
        <c:axId val="144922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9228288"/>
        <c:crosses val="autoZero"/>
        <c:auto val="1"/>
        <c:lblAlgn val="ctr"/>
        <c:lblOffset val="100"/>
        <c:noMultiLvlLbl val="0"/>
      </c:catAx>
      <c:valAx>
        <c:axId val="144922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922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19050">
      <a:solidFill>
        <a:schemeClr val="tx2"/>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800" b="1" dirty="0">
                <a:latin typeface="ＭＳ ゴシック" panose="020B0609070205080204" pitchFamily="49" charset="-128"/>
                <a:ea typeface="ＭＳ ゴシック" panose="020B0609070205080204" pitchFamily="49" charset="-128"/>
              </a:rPr>
              <a:t>施設従事者</a:t>
            </a:r>
            <a:r>
              <a:rPr lang="ja-JP" altLang="en-US" sz="1800" b="1" baseline="0" dirty="0">
                <a:latin typeface="ＭＳ ゴシック" panose="020B0609070205080204" pitchFamily="49" charset="-128"/>
                <a:ea typeface="ＭＳ ゴシック" panose="020B0609070205080204" pitchFamily="49" charset="-128"/>
              </a:rPr>
              <a:t> </a:t>
            </a:r>
            <a:r>
              <a:rPr lang="ja-JP" altLang="en-US" sz="1800" b="1" dirty="0">
                <a:latin typeface="ＭＳ ゴシック" panose="020B0609070205080204" pitchFamily="49" charset="-128"/>
                <a:ea typeface="ＭＳ ゴシック" panose="020B0609070205080204" pitchFamily="49" charset="-128"/>
              </a:rPr>
              <a:t>障がい種別</a:t>
            </a:r>
          </a:p>
        </c:rich>
      </c:tx>
      <c:layout>
        <c:manualLayout>
          <c:xMode val="edge"/>
          <c:yMode val="edge"/>
          <c:x val="0.2416666666666666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7.4914260717410336E-2"/>
          <c:y val="0.21694444444444444"/>
          <c:w val="0.90286351706036749"/>
          <c:h val="0.4771602508019831"/>
        </c:manualLayout>
      </c:layout>
      <c:barChart>
        <c:barDir val="col"/>
        <c:grouping val="clustered"/>
        <c:varyColors val="0"/>
        <c:ser>
          <c:idx val="0"/>
          <c:order val="0"/>
          <c:tx>
            <c:strRef>
              <c:f>集団指導資料のためグラフR8!$B$39</c:f>
              <c:strCache>
                <c:ptCount val="1"/>
                <c:pt idx="0">
                  <c:v>身体障害</c:v>
                </c:pt>
              </c:strCache>
            </c:strRef>
          </c:tx>
          <c:spPr>
            <a:solidFill>
              <a:schemeClr val="accent1"/>
            </a:solidFill>
            <a:ln>
              <a:noFill/>
            </a:ln>
            <a:effectLst/>
          </c:spPr>
          <c:invertIfNegative val="0"/>
          <c:cat>
            <c:strRef>
              <c:f>集団指導資料のためグラフR8!$A$40:$A$43</c:f>
              <c:strCache>
                <c:ptCount val="4"/>
                <c:pt idx="0">
                  <c:v>R4</c:v>
                </c:pt>
                <c:pt idx="1">
                  <c:v>R5</c:v>
                </c:pt>
                <c:pt idx="2">
                  <c:v>R6</c:v>
                </c:pt>
                <c:pt idx="3">
                  <c:v>R7</c:v>
                </c:pt>
              </c:strCache>
            </c:strRef>
          </c:cat>
          <c:val>
            <c:numRef>
              <c:f>集団指導資料のためグラフR8!$B$40:$B$43</c:f>
              <c:numCache>
                <c:formatCode>General</c:formatCode>
                <c:ptCount val="4"/>
                <c:pt idx="0">
                  <c:v>4</c:v>
                </c:pt>
                <c:pt idx="1">
                  <c:v>3</c:v>
                </c:pt>
                <c:pt idx="2">
                  <c:v>8</c:v>
                </c:pt>
                <c:pt idx="3">
                  <c:v>6</c:v>
                </c:pt>
              </c:numCache>
            </c:numRef>
          </c:val>
          <c:extLst>
            <c:ext xmlns:c16="http://schemas.microsoft.com/office/drawing/2014/chart" uri="{C3380CC4-5D6E-409C-BE32-E72D297353CC}">
              <c16:uniqueId val="{00000000-CFF8-4F26-BBCC-7596F79F9A54}"/>
            </c:ext>
          </c:extLst>
        </c:ser>
        <c:ser>
          <c:idx val="1"/>
          <c:order val="1"/>
          <c:tx>
            <c:strRef>
              <c:f>集団指導資料のためグラフR8!$C$39</c:f>
              <c:strCache>
                <c:ptCount val="1"/>
                <c:pt idx="0">
                  <c:v>知的障害</c:v>
                </c:pt>
              </c:strCache>
            </c:strRef>
          </c:tx>
          <c:spPr>
            <a:solidFill>
              <a:schemeClr val="accent2"/>
            </a:solidFill>
            <a:ln>
              <a:noFill/>
            </a:ln>
            <a:effectLst/>
          </c:spPr>
          <c:invertIfNegative val="0"/>
          <c:cat>
            <c:strRef>
              <c:f>集団指導資料のためグラフR8!$A$40:$A$43</c:f>
              <c:strCache>
                <c:ptCount val="4"/>
                <c:pt idx="0">
                  <c:v>R4</c:v>
                </c:pt>
                <c:pt idx="1">
                  <c:v>R5</c:v>
                </c:pt>
                <c:pt idx="2">
                  <c:v>R6</c:v>
                </c:pt>
                <c:pt idx="3">
                  <c:v>R7</c:v>
                </c:pt>
              </c:strCache>
            </c:strRef>
          </c:cat>
          <c:val>
            <c:numRef>
              <c:f>集団指導資料のためグラフR8!$C$40:$C$43</c:f>
              <c:numCache>
                <c:formatCode>General</c:formatCode>
                <c:ptCount val="4"/>
                <c:pt idx="0">
                  <c:v>10</c:v>
                </c:pt>
                <c:pt idx="1">
                  <c:v>10</c:v>
                </c:pt>
                <c:pt idx="2">
                  <c:v>17</c:v>
                </c:pt>
                <c:pt idx="3">
                  <c:v>8</c:v>
                </c:pt>
              </c:numCache>
            </c:numRef>
          </c:val>
          <c:extLst>
            <c:ext xmlns:c16="http://schemas.microsoft.com/office/drawing/2014/chart" uri="{C3380CC4-5D6E-409C-BE32-E72D297353CC}">
              <c16:uniqueId val="{00000001-CFF8-4F26-BBCC-7596F79F9A54}"/>
            </c:ext>
          </c:extLst>
        </c:ser>
        <c:ser>
          <c:idx val="2"/>
          <c:order val="2"/>
          <c:tx>
            <c:strRef>
              <c:f>集団指導資料のためグラフR8!$D$39</c:f>
              <c:strCache>
                <c:ptCount val="1"/>
                <c:pt idx="0">
                  <c:v>精神障害</c:v>
                </c:pt>
              </c:strCache>
            </c:strRef>
          </c:tx>
          <c:spPr>
            <a:solidFill>
              <a:schemeClr val="accent3"/>
            </a:solidFill>
            <a:ln>
              <a:noFill/>
            </a:ln>
            <a:effectLst/>
          </c:spPr>
          <c:invertIfNegative val="0"/>
          <c:cat>
            <c:strRef>
              <c:f>集団指導資料のためグラフR8!$A$40:$A$43</c:f>
              <c:strCache>
                <c:ptCount val="4"/>
                <c:pt idx="0">
                  <c:v>R4</c:v>
                </c:pt>
                <c:pt idx="1">
                  <c:v>R5</c:v>
                </c:pt>
                <c:pt idx="2">
                  <c:v>R6</c:v>
                </c:pt>
                <c:pt idx="3">
                  <c:v>R7</c:v>
                </c:pt>
              </c:strCache>
            </c:strRef>
          </c:cat>
          <c:val>
            <c:numRef>
              <c:f>集団指導資料のためグラフR8!$D$40:$D$43</c:f>
              <c:numCache>
                <c:formatCode>General</c:formatCode>
                <c:ptCount val="4"/>
                <c:pt idx="0">
                  <c:v>1</c:v>
                </c:pt>
                <c:pt idx="1">
                  <c:v>1</c:v>
                </c:pt>
                <c:pt idx="2">
                  <c:v>6</c:v>
                </c:pt>
                <c:pt idx="3">
                  <c:v>6</c:v>
                </c:pt>
              </c:numCache>
            </c:numRef>
          </c:val>
          <c:extLst>
            <c:ext xmlns:c16="http://schemas.microsoft.com/office/drawing/2014/chart" uri="{C3380CC4-5D6E-409C-BE32-E72D297353CC}">
              <c16:uniqueId val="{00000002-CFF8-4F26-BBCC-7596F79F9A54}"/>
            </c:ext>
          </c:extLst>
        </c:ser>
        <c:ser>
          <c:idx val="3"/>
          <c:order val="3"/>
          <c:tx>
            <c:strRef>
              <c:f>集団指導資料のためグラフR8!$E$39</c:f>
              <c:strCache>
                <c:ptCount val="1"/>
                <c:pt idx="0">
                  <c:v>発達障害</c:v>
                </c:pt>
              </c:strCache>
            </c:strRef>
          </c:tx>
          <c:spPr>
            <a:solidFill>
              <a:schemeClr val="accent4"/>
            </a:solidFill>
            <a:ln>
              <a:noFill/>
            </a:ln>
            <a:effectLst/>
          </c:spPr>
          <c:invertIfNegative val="0"/>
          <c:cat>
            <c:strRef>
              <c:f>集団指導資料のためグラフR8!$A$40:$A$43</c:f>
              <c:strCache>
                <c:ptCount val="4"/>
                <c:pt idx="0">
                  <c:v>R4</c:v>
                </c:pt>
                <c:pt idx="1">
                  <c:v>R5</c:v>
                </c:pt>
                <c:pt idx="2">
                  <c:v>R6</c:v>
                </c:pt>
                <c:pt idx="3">
                  <c:v>R7</c:v>
                </c:pt>
              </c:strCache>
            </c:strRef>
          </c:cat>
          <c:val>
            <c:numRef>
              <c:f>集団指導資料のためグラフR8!$E$40:$E$43</c:f>
              <c:numCache>
                <c:formatCode>General</c:formatCode>
                <c:ptCount val="4"/>
                <c:pt idx="0">
                  <c:v>1</c:v>
                </c:pt>
                <c:pt idx="1">
                  <c:v>0</c:v>
                </c:pt>
                <c:pt idx="2">
                  <c:v>1</c:v>
                </c:pt>
                <c:pt idx="3">
                  <c:v>6</c:v>
                </c:pt>
              </c:numCache>
            </c:numRef>
          </c:val>
          <c:extLst>
            <c:ext xmlns:c16="http://schemas.microsoft.com/office/drawing/2014/chart" uri="{C3380CC4-5D6E-409C-BE32-E72D297353CC}">
              <c16:uniqueId val="{00000003-CFF8-4F26-BBCC-7596F79F9A54}"/>
            </c:ext>
          </c:extLst>
        </c:ser>
        <c:ser>
          <c:idx val="4"/>
          <c:order val="4"/>
          <c:tx>
            <c:strRef>
              <c:f>集団指導資料のためグラフR8!$F$39</c:f>
              <c:strCache>
                <c:ptCount val="1"/>
                <c:pt idx="0">
                  <c:v>その他</c:v>
                </c:pt>
              </c:strCache>
            </c:strRef>
          </c:tx>
          <c:spPr>
            <a:solidFill>
              <a:schemeClr val="accent5"/>
            </a:solidFill>
            <a:ln>
              <a:noFill/>
            </a:ln>
            <a:effectLst/>
          </c:spPr>
          <c:invertIfNegative val="0"/>
          <c:cat>
            <c:strRef>
              <c:f>集団指導資料のためグラフR8!$A$40:$A$43</c:f>
              <c:strCache>
                <c:ptCount val="4"/>
                <c:pt idx="0">
                  <c:v>R4</c:v>
                </c:pt>
                <c:pt idx="1">
                  <c:v>R5</c:v>
                </c:pt>
                <c:pt idx="2">
                  <c:v>R6</c:v>
                </c:pt>
                <c:pt idx="3">
                  <c:v>R7</c:v>
                </c:pt>
              </c:strCache>
            </c:strRef>
          </c:cat>
          <c:val>
            <c:numRef>
              <c:f>集団指導資料のためグラフR8!$F$40:$F$43</c:f>
              <c:numCache>
                <c:formatCode>General</c:formatCode>
                <c:ptCount val="4"/>
                <c:pt idx="0">
                  <c:v>1</c:v>
                </c:pt>
                <c:pt idx="1">
                  <c:v>5</c:v>
                </c:pt>
                <c:pt idx="2">
                  <c:v>8</c:v>
                </c:pt>
                <c:pt idx="3">
                  <c:v>8</c:v>
                </c:pt>
              </c:numCache>
            </c:numRef>
          </c:val>
          <c:extLst>
            <c:ext xmlns:c16="http://schemas.microsoft.com/office/drawing/2014/chart" uri="{C3380CC4-5D6E-409C-BE32-E72D297353CC}">
              <c16:uniqueId val="{00000004-CFF8-4F26-BBCC-7596F79F9A54}"/>
            </c:ext>
          </c:extLst>
        </c:ser>
        <c:dLbls>
          <c:showLegendKey val="0"/>
          <c:showVal val="0"/>
          <c:showCatName val="0"/>
          <c:showSerName val="0"/>
          <c:showPercent val="0"/>
          <c:showBubbleSize val="0"/>
        </c:dLbls>
        <c:gapWidth val="219"/>
        <c:overlap val="-27"/>
        <c:axId val="1653966144"/>
        <c:axId val="1653969504"/>
      </c:barChart>
      <c:catAx>
        <c:axId val="165396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3969504"/>
        <c:crosses val="autoZero"/>
        <c:auto val="1"/>
        <c:lblAlgn val="ctr"/>
        <c:lblOffset val="100"/>
        <c:noMultiLvlLbl val="0"/>
      </c:catAx>
      <c:valAx>
        <c:axId val="165396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3966144"/>
        <c:crosses val="autoZero"/>
        <c:crossBetween val="between"/>
      </c:valAx>
      <c:spPr>
        <a:noFill/>
        <a:ln>
          <a:noFill/>
        </a:ln>
        <a:effectLst/>
      </c:spPr>
    </c:plotArea>
    <c:legend>
      <c:legendPos val="b"/>
      <c:layout>
        <c:manualLayout>
          <c:xMode val="edge"/>
          <c:yMode val="edge"/>
          <c:x val="0.11977887139107611"/>
          <c:y val="0.83579104695246431"/>
          <c:w val="0.74377559055118114"/>
          <c:h val="8.08756197142023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19050">
      <a:solidFill>
        <a:schemeClr val="tx2"/>
      </a:solid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800" b="1" dirty="0">
                <a:latin typeface="ＭＳ ゴシック" panose="020B0609070205080204" pitchFamily="49" charset="-128"/>
                <a:ea typeface="ＭＳ ゴシック" panose="020B0609070205080204" pitchFamily="49" charset="-128"/>
              </a:rPr>
              <a:t>施設従事者</a:t>
            </a:r>
            <a:r>
              <a:rPr lang="ja-JP" altLang="en-US" sz="1800" b="1" baseline="0" dirty="0">
                <a:latin typeface="ＭＳ ゴシック" panose="020B0609070205080204" pitchFamily="49" charset="-128"/>
                <a:ea typeface="ＭＳ ゴシック" panose="020B0609070205080204" pitchFamily="49" charset="-128"/>
              </a:rPr>
              <a:t> </a:t>
            </a:r>
            <a:r>
              <a:rPr lang="ja-JP" altLang="en-US" sz="1800" b="1" dirty="0">
                <a:latin typeface="ＭＳ ゴシック" panose="020B0609070205080204" pitchFamily="49" charset="-128"/>
                <a:ea typeface="ＭＳ ゴシック" panose="020B0609070205080204" pitchFamily="49" charset="-128"/>
              </a:rPr>
              <a:t>虐待類型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barChart>
        <c:barDir val="col"/>
        <c:grouping val="clustered"/>
        <c:varyColors val="0"/>
        <c:ser>
          <c:idx val="0"/>
          <c:order val="0"/>
          <c:tx>
            <c:strRef>
              <c:f>集団指導資料のためグラフR8!$H$39</c:f>
              <c:strCache>
                <c:ptCount val="1"/>
                <c:pt idx="0">
                  <c:v>身体的虐待</c:v>
                </c:pt>
              </c:strCache>
            </c:strRef>
          </c:tx>
          <c:spPr>
            <a:solidFill>
              <a:schemeClr val="accent1"/>
            </a:solidFill>
            <a:ln>
              <a:noFill/>
            </a:ln>
            <a:effectLst/>
          </c:spPr>
          <c:invertIfNegative val="0"/>
          <c:cat>
            <c:strRef>
              <c:f>集団指導資料のためグラフR8!$G$40:$G$43</c:f>
              <c:strCache>
                <c:ptCount val="4"/>
                <c:pt idx="0">
                  <c:v>R4</c:v>
                </c:pt>
                <c:pt idx="1">
                  <c:v>R5</c:v>
                </c:pt>
                <c:pt idx="2">
                  <c:v>R6</c:v>
                </c:pt>
                <c:pt idx="3">
                  <c:v>R7</c:v>
                </c:pt>
              </c:strCache>
            </c:strRef>
          </c:cat>
          <c:val>
            <c:numRef>
              <c:f>集団指導資料のためグラフR8!$H$40:$H$43</c:f>
              <c:numCache>
                <c:formatCode>General</c:formatCode>
                <c:ptCount val="4"/>
                <c:pt idx="0">
                  <c:v>4</c:v>
                </c:pt>
                <c:pt idx="1">
                  <c:v>10</c:v>
                </c:pt>
                <c:pt idx="2">
                  <c:v>11</c:v>
                </c:pt>
                <c:pt idx="3">
                  <c:v>7</c:v>
                </c:pt>
              </c:numCache>
            </c:numRef>
          </c:val>
          <c:extLst>
            <c:ext xmlns:c16="http://schemas.microsoft.com/office/drawing/2014/chart" uri="{C3380CC4-5D6E-409C-BE32-E72D297353CC}">
              <c16:uniqueId val="{00000000-8E26-4E4B-828D-ABB2C482F8BD}"/>
            </c:ext>
          </c:extLst>
        </c:ser>
        <c:ser>
          <c:idx val="1"/>
          <c:order val="1"/>
          <c:tx>
            <c:strRef>
              <c:f>集団指導資料のためグラフR8!$I$39</c:f>
              <c:strCache>
                <c:ptCount val="1"/>
                <c:pt idx="0">
                  <c:v>心理的虐待</c:v>
                </c:pt>
              </c:strCache>
            </c:strRef>
          </c:tx>
          <c:spPr>
            <a:solidFill>
              <a:schemeClr val="accent2"/>
            </a:solidFill>
            <a:ln>
              <a:noFill/>
            </a:ln>
            <a:effectLst/>
          </c:spPr>
          <c:invertIfNegative val="0"/>
          <c:cat>
            <c:strRef>
              <c:f>集団指導資料のためグラフR8!$G$40:$G$43</c:f>
              <c:strCache>
                <c:ptCount val="4"/>
                <c:pt idx="0">
                  <c:v>R4</c:v>
                </c:pt>
                <c:pt idx="1">
                  <c:v>R5</c:v>
                </c:pt>
                <c:pt idx="2">
                  <c:v>R6</c:v>
                </c:pt>
                <c:pt idx="3">
                  <c:v>R7</c:v>
                </c:pt>
              </c:strCache>
            </c:strRef>
          </c:cat>
          <c:val>
            <c:numRef>
              <c:f>集団指導資料のためグラフR8!$I$40:$I$43</c:f>
              <c:numCache>
                <c:formatCode>General</c:formatCode>
                <c:ptCount val="4"/>
                <c:pt idx="0">
                  <c:v>10</c:v>
                </c:pt>
                <c:pt idx="1">
                  <c:v>10</c:v>
                </c:pt>
                <c:pt idx="2">
                  <c:v>15</c:v>
                </c:pt>
                <c:pt idx="3">
                  <c:v>8</c:v>
                </c:pt>
              </c:numCache>
            </c:numRef>
          </c:val>
          <c:extLst>
            <c:ext xmlns:c16="http://schemas.microsoft.com/office/drawing/2014/chart" uri="{C3380CC4-5D6E-409C-BE32-E72D297353CC}">
              <c16:uniqueId val="{00000001-8E26-4E4B-828D-ABB2C482F8BD}"/>
            </c:ext>
          </c:extLst>
        </c:ser>
        <c:ser>
          <c:idx val="2"/>
          <c:order val="2"/>
          <c:tx>
            <c:strRef>
              <c:f>集団指導資料のためグラフR8!$J$39</c:f>
              <c:strCache>
                <c:ptCount val="1"/>
                <c:pt idx="0">
                  <c:v>ネグレクト</c:v>
                </c:pt>
              </c:strCache>
            </c:strRef>
          </c:tx>
          <c:spPr>
            <a:solidFill>
              <a:schemeClr val="accent3"/>
            </a:solidFill>
            <a:ln>
              <a:noFill/>
            </a:ln>
            <a:effectLst/>
          </c:spPr>
          <c:invertIfNegative val="0"/>
          <c:cat>
            <c:strRef>
              <c:f>集団指導資料のためグラフR8!$G$40:$G$43</c:f>
              <c:strCache>
                <c:ptCount val="4"/>
                <c:pt idx="0">
                  <c:v>R4</c:v>
                </c:pt>
                <c:pt idx="1">
                  <c:v>R5</c:v>
                </c:pt>
                <c:pt idx="2">
                  <c:v>R6</c:v>
                </c:pt>
                <c:pt idx="3">
                  <c:v>R7</c:v>
                </c:pt>
              </c:strCache>
            </c:strRef>
          </c:cat>
          <c:val>
            <c:numRef>
              <c:f>集団指導資料のためグラフR8!$J$40:$J$43</c:f>
              <c:numCache>
                <c:formatCode>General</c:formatCode>
                <c:ptCount val="4"/>
                <c:pt idx="0">
                  <c:v>1</c:v>
                </c:pt>
                <c:pt idx="1">
                  <c:v>0</c:v>
                </c:pt>
                <c:pt idx="2">
                  <c:v>3</c:v>
                </c:pt>
                <c:pt idx="3">
                  <c:v>8</c:v>
                </c:pt>
              </c:numCache>
            </c:numRef>
          </c:val>
          <c:extLst>
            <c:ext xmlns:c16="http://schemas.microsoft.com/office/drawing/2014/chart" uri="{C3380CC4-5D6E-409C-BE32-E72D297353CC}">
              <c16:uniqueId val="{00000002-8E26-4E4B-828D-ABB2C482F8BD}"/>
            </c:ext>
          </c:extLst>
        </c:ser>
        <c:ser>
          <c:idx val="3"/>
          <c:order val="3"/>
          <c:tx>
            <c:strRef>
              <c:f>集団指導資料のためグラフR8!$K$39</c:f>
              <c:strCache>
                <c:ptCount val="1"/>
                <c:pt idx="0">
                  <c:v>経済的虐待</c:v>
                </c:pt>
              </c:strCache>
            </c:strRef>
          </c:tx>
          <c:spPr>
            <a:solidFill>
              <a:schemeClr val="accent4"/>
            </a:solidFill>
            <a:ln>
              <a:noFill/>
            </a:ln>
            <a:effectLst/>
          </c:spPr>
          <c:invertIfNegative val="0"/>
          <c:cat>
            <c:strRef>
              <c:f>集団指導資料のためグラフR8!$G$40:$G$43</c:f>
              <c:strCache>
                <c:ptCount val="4"/>
                <c:pt idx="0">
                  <c:v>R4</c:v>
                </c:pt>
                <c:pt idx="1">
                  <c:v>R5</c:v>
                </c:pt>
                <c:pt idx="2">
                  <c:v>R6</c:v>
                </c:pt>
                <c:pt idx="3">
                  <c:v>R7</c:v>
                </c:pt>
              </c:strCache>
            </c:strRef>
          </c:cat>
          <c:val>
            <c:numRef>
              <c:f>集団指導資料のためグラフR8!$K$40:$K$43</c:f>
              <c:numCache>
                <c:formatCode>General</c:formatCode>
                <c:ptCount val="4"/>
                <c:pt idx="0">
                  <c:v>1</c:v>
                </c:pt>
                <c:pt idx="1">
                  <c:v>0</c:v>
                </c:pt>
                <c:pt idx="2">
                  <c:v>5</c:v>
                </c:pt>
                <c:pt idx="3">
                  <c:v>7</c:v>
                </c:pt>
              </c:numCache>
            </c:numRef>
          </c:val>
          <c:extLst>
            <c:ext xmlns:c16="http://schemas.microsoft.com/office/drawing/2014/chart" uri="{C3380CC4-5D6E-409C-BE32-E72D297353CC}">
              <c16:uniqueId val="{00000003-8E26-4E4B-828D-ABB2C482F8BD}"/>
            </c:ext>
          </c:extLst>
        </c:ser>
        <c:ser>
          <c:idx val="4"/>
          <c:order val="4"/>
          <c:tx>
            <c:strRef>
              <c:f>集団指導資料のためグラフR8!$L$39</c:f>
              <c:strCache>
                <c:ptCount val="1"/>
                <c:pt idx="0">
                  <c:v>性的虐待</c:v>
                </c:pt>
              </c:strCache>
            </c:strRef>
          </c:tx>
          <c:spPr>
            <a:solidFill>
              <a:schemeClr val="accent5"/>
            </a:solidFill>
            <a:ln>
              <a:noFill/>
            </a:ln>
            <a:effectLst/>
          </c:spPr>
          <c:invertIfNegative val="0"/>
          <c:cat>
            <c:strRef>
              <c:f>集団指導資料のためグラフR8!$G$40:$G$43</c:f>
              <c:strCache>
                <c:ptCount val="4"/>
                <c:pt idx="0">
                  <c:v>R4</c:v>
                </c:pt>
                <c:pt idx="1">
                  <c:v>R5</c:v>
                </c:pt>
                <c:pt idx="2">
                  <c:v>R6</c:v>
                </c:pt>
                <c:pt idx="3">
                  <c:v>R7</c:v>
                </c:pt>
              </c:strCache>
            </c:strRef>
          </c:cat>
          <c:val>
            <c:numRef>
              <c:f>集団指導資料のためグラフR8!$L$40:$L$43</c:f>
              <c:numCache>
                <c:formatCode>General</c:formatCode>
                <c:ptCount val="4"/>
                <c:pt idx="0">
                  <c:v>0</c:v>
                </c:pt>
                <c:pt idx="1">
                  <c:v>0</c:v>
                </c:pt>
                <c:pt idx="2">
                  <c:v>2</c:v>
                </c:pt>
                <c:pt idx="3">
                  <c:v>1</c:v>
                </c:pt>
              </c:numCache>
            </c:numRef>
          </c:val>
          <c:extLst>
            <c:ext xmlns:c16="http://schemas.microsoft.com/office/drawing/2014/chart" uri="{C3380CC4-5D6E-409C-BE32-E72D297353CC}">
              <c16:uniqueId val="{00000004-8E26-4E4B-828D-ABB2C482F8BD}"/>
            </c:ext>
          </c:extLst>
        </c:ser>
        <c:dLbls>
          <c:showLegendKey val="0"/>
          <c:showVal val="0"/>
          <c:showCatName val="0"/>
          <c:showSerName val="0"/>
          <c:showPercent val="0"/>
          <c:showBubbleSize val="0"/>
        </c:dLbls>
        <c:gapWidth val="219"/>
        <c:overlap val="-27"/>
        <c:axId val="1662624128"/>
        <c:axId val="1662629408"/>
      </c:barChart>
      <c:catAx>
        <c:axId val="166262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62629408"/>
        <c:crosses val="autoZero"/>
        <c:auto val="1"/>
        <c:lblAlgn val="ctr"/>
        <c:lblOffset val="100"/>
        <c:noMultiLvlLbl val="0"/>
      </c:catAx>
      <c:valAx>
        <c:axId val="166262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6262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19050">
      <a:solidFill>
        <a:schemeClr val="tx2"/>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40C1DDC-7D39-4A46-8133-72105D441122}" type="datetimeFigureOut">
              <a:rPr kumimoji="1" lang="ja-JP" altLang="en-US" smtClean="0"/>
              <a:t>2026/6/17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BBBA179-73DE-41C4-B016-7119CC21238E}" type="slidenum">
              <a:rPr kumimoji="1" lang="ja-JP" altLang="en-US" smtClean="0"/>
              <a:t>‹#›</a:t>
            </a:fld>
            <a:endParaRPr kumimoji="1" lang="ja-JP" altLang="en-US"/>
          </a:p>
        </p:txBody>
      </p:sp>
    </p:spTree>
    <p:extLst>
      <p:ext uri="{BB962C8B-B14F-4D97-AF65-F5344CB8AC3E}">
        <p14:creationId xmlns:p14="http://schemas.microsoft.com/office/powerpoint/2010/main" val="6215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BBF927E-35B8-49DB-B955-E6E975DC9C70}"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2D7D104-C37D-4CFB-AE72-3B428C1A688F}" type="slidenum">
              <a:rPr kumimoji="1" lang="ja-JP" altLang="en-US" smtClean="0"/>
              <a:t>‹#›</a:t>
            </a:fld>
            <a:endParaRPr kumimoji="1" lang="ja-JP" altLang="en-US"/>
          </a:p>
        </p:txBody>
      </p:sp>
    </p:spTree>
    <p:extLst>
      <p:ext uri="{BB962C8B-B14F-4D97-AF65-F5344CB8AC3E}">
        <p14:creationId xmlns:p14="http://schemas.microsoft.com/office/powerpoint/2010/main" val="35771511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2D7D104-C37D-4CFB-AE72-3B428C1A688F}" type="slidenum">
              <a:rPr kumimoji="1" lang="ja-JP" altLang="en-US" smtClean="0"/>
              <a:t>1</a:t>
            </a:fld>
            <a:endParaRPr kumimoji="1" lang="ja-JP" altLang="en-US"/>
          </a:p>
        </p:txBody>
      </p:sp>
    </p:spTree>
    <p:extLst>
      <p:ext uri="{BB962C8B-B14F-4D97-AF65-F5344CB8AC3E}">
        <p14:creationId xmlns:p14="http://schemas.microsoft.com/office/powerpoint/2010/main" val="39833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21307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29233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508351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19203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9848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2520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23648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884754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95956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2D7D104-C37D-4CFB-AE72-3B428C1A688F}" type="slidenum">
              <a:rPr kumimoji="1" lang="ja-JP" altLang="en-US" smtClean="0"/>
              <a:t>2</a:t>
            </a:fld>
            <a:endParaRPr kumimoji="1" lang="ja-JP" altLang="en-US"/>
          </a:p>
        </p:txBody>
      </p:sp>
    </p:spTree>
    <p:extLst>
      <p:ext uri="{BB962C8B-B14F-4D97-AF65-F5344CB8AC3E}">
        <p14:creationId xmlns:p14="http://schemas.microsoft.com/office/powerpoint/2010/main" val="74107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F2048-52D1-0BE7-18D2-80A78C4142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94FF9D-B9B7-FADB-D8F0-29DDDFF3DD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865C64-2935-E5F0-9B24-39795209048E}"/>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42E3AFF3-01EB-027C-BA55-29CECCCB7106}"/>
              </a:ext>
            </a:extLst>
          </p:cNvPr>
          <p:cNvSpPr>
            <a:spLocks noGrp="1"/>
          </p:cNvSpPr>
          <p:nvPr>
            <p:ph type="sldNum" sz="quarter" idx="5"/>
          </p:nvPr>
        </p:nvSpPr>
        <p:spPr/>
        <p:txBody>
          <a:bodyPr/>
          <a:lstStyle/>
          <a:p>
            <a:fld id="{B2D7D104-C37D-4CFB-AE72-3B428C1A688F}" type="slidenum">
              <a:rPr kumimoji="1" lang="ja-JP" altLang="en-US" smtClean="0"/>
              <a:t>3</a:t>
            </a:fld>
            <a:endParaRPr kumimoji="1" lang="ja-JP" altLang="en-US"/>
          </a:p>
        </p:txBody>
      </p:sp>
    </p:spTree>
    <p:extLst>
      <p:ext uri="{BB962C8B-B14F-4D97-AF65-F5344CB8AC3E}">
        <p14:creationId xmlns:p14="http://schemas.microsoft.com/office/powerpoint/2010/main" val="344884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62356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83951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83138"/>
            <a:ext cx="5445125" cy="4657725"/>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387162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83138"/>
            <a:ext cx="5445125" cy="4657725"/>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431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569913"/>
            <a:ext cx="4473575" cy="3354387"/>
          </a:xfrm>
        </p:spPr>
      </p:sp>
      <p:sp>
        <p:nvSpPr>
          <p:cNvPr id="3" name="ノート プレースホルダー 2"/>
          <p:cNvSpPr>
            <a:spLocks noGrp="1"/>
          </p:cNvSpPr>
          <p:nvPr>
            <p:ph type="body" idx="1"/>
          </p:nvPr>
        </p:nvSpPr>
        <p:spPr>
          <a:xfrm>
            <a:off x="422275" y="4058445"/>
            <a:ext cx="6099548" cy="5529308"/>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349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83138"/>
            <a:ext cx="5703887" cy="4186050"/>
          </a:xfrm>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17409-88E1-4EB3-B53C-2B1C4BD975F7}"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74711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Autofit/>
          </a:bodyPr>
          <a:lstStyle>
            <a:lvl1pPr>
              <a:defRPr sz="5400" b="1">
                <a:effectLst>
                  <a:outerShdw blurRad="38100" dist="38100" dir="2700000" algn="tl">
                    <a:srgbClr val="000000">
                      <a:alpha val="43137"/>
                    </a:srgbClr>
                  </a:outerShdw>
                </a:effectLst>
              </a:defRPr>
            </a:lvl1p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F641CEE-3D73-4467-99F7-5B385E89D688}" type="datetimeFigureOut">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7" name="正方形/長方形 6"/>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userDrawn="1"/>
        </p:nvGrpSpPr>
        <p:grpSpPr>
          <a:xfrm>
            <a:off x="-36512" y="332656"/>
            <a:ext cx="2160240" cy="717600"/>
            <a:chOff x="-108760" y="332656"/>
            <a:chExt cx="2160240" cy="717600"/>
          </a:xfrm>
        </p:grpSpPr>
        <p:sp>
          <p:nvSpPr>
            <p:cNvPr id="9" name="正方形/長方形 8"/>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Group 5"/>
          <p:cNvGrpSpPr>
            <a:grpSpLocks noChangeAspect="1"/>
          </p:cNvGrpSpPr>
          <p:nvPr userDrawn="1"/>
        </p:nvGrpSpPr>
        <p:grpSpPr bwMode="auto">
          <a:xfrm>
            <a:off x="251520" y="116632"/>
            <a:ext cx="549284" cy="549284"/>
            <a:chOff x="204" y="164"/>
            <a:chExt cx="346" cy="346"/>
          </a:xfrm>
        </p:grpSpPr>
        <p:sp>
          <p:nvSpPr>
            <p:cNvPr id="15"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正方形/長方形 16"/>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userDrawn="1"/>
        </p:nvSpPr>
        <p:spPr>
          <a:xfrm>
            <a:off x="7596336" y="5949280"/>
            <a:ext cx="1465466" cy="461665"/>
          </a:xfrm>
          <a:prstGeom prst="rect">
            <a:avLst/>
          </a:prstGeom>
          <a:noFill/>
        </p:spPr>
        <p:txBody>
          <a:bodyPr wrap="none" rtlCol="0">
            <a:spAutoFit/>
          </a:bodyPr>
          <a:lstStyle/>
          <a:p>
            <a:r>
              <a:rPr kumimoji="1" lang="en-US" altLang="ja-JP" sz="2400" dirty="0">
                <a:latin typeface="Eras Light ITC" panose="020B0402030504020804" pitchFamily="34" charset="0"/>
              </a:rPr>
              <a:t>GIFU CITY</a:t>
            </a:r>
            <a:endParaRPr kumimoji="1" lang="ja-JP" altLang="en-US" sz="2400" dirty="0">
              <a:latin typeface="Eras Light ITC" panose="020B0402030504020804" pitchFamily="34" charset="0"/>
            </a:endParaRPr>
          </a:p>
        </p:txBody>
      </p:sp>
    </p:spTree>
    <p:extLst>
      <p:ext uri="{BB962C8B-B14F-4D97-AF65-F5344CB8AC3E}">
        <p14:creationId xmlns:p14="http://schemas.microsoft.com/office/powerpoint/2010/main" val="33282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DF641CEE-3D73-4467-99F7-5B385E89D688}" type="datetimeFigureOut">
              <a:rPr kumimoji="1" lang="ja-JP" altLang="en-US" smtClean="0"/>
              <a:t>2026/6/17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6" name="正方形/長方形 5"/>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6512" y="332656"/>
            <a:ext cx="2160240" cy="717600"/>
            <a:chOff x="-108760" y="332656"/>
            <a:chExt cx="2160240" cy="717600"/>
          </a:xfrm>
        </p:grpSpPr>
        <p:sp>
          <p:nvSpPr>
            <p:cNvPr id="8" name="正方形/長方形 7"/>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Group 5"/>
          <p:cNvGrpSpPr>
            <a:grpSpLocks noChangeAspect="1"/>
          </p:cNvGrpSpPr>
          <p:nvPr userDrawn="1"/>
        </p:nvGrpSpPr>
        <p:grpSpPr bwMode="auto">
          <a:xfrm>
            <a:off x="251520" y="116632"/>
            <a:ext cx="549284" cy="549284"/>
            <a:chOff x="204" y="164"/>
            <a:chExt cx="346" cy="346"/>
          </a:xfrm>
        </p:grpSpPr>
        <p:sp>
          <p:nvSpPr>
            <p:cNvPr id="14"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正方形/長方形 15"/>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userDrawn="1"/>
        </p:nvSpPr>
        <p:spPr>
          <a:xfrm>
            <a:off x="7596336" y="5949280"/>
            <a:ext cx="1465466" cy="461665"/>
          </a:xfrm>
          <a:prstGeom prst="rect">
            <a:avLst/>
          </a:prstGeom>
          <a:noFill/>
        </p:spPr>
        <p:txBody>
          <a:bodyPr wrap="none" rtlCol="0">
            <a:spAutoFit/>
          </a:bodyPr>
          <a:lstStyle/>
          <a:p>
            <a:r>
              <a:rPr kumimoji="1" lang="en-US" altLang="ja-JP" sz="2400" dirty="0">
                <a:latin typeface="Eras Light ITC" panose="020B0402030504020804" pitchFamily="34" charset="0"/>
              </a:rPr>
              <a:t>GIFU CITY</a:t>
            </a:r>
            <a:endParaRPr kumimoji="1" lang="ja-JP" altLang="en-US" sz="2400" dirty="0">
              <a:latin typeface="Eras Light ITC" panose="020B0402030504020804" pitchFamily="34" charset="0"/>
            </a:endParaRPr>
          </a:p>
        </p:txBody>
      </p:sp>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58419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41F17F-856B-3A05-0F6D-F91AECE8F74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05830E2-FD47-807D-795A-F5A5638BC3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9F3790-B107-BB7C-EC69-B1A1035C5602}"/>
              </a:ext>
            </a:extLst>
          </p:cNvPr>
          <p:cNvSpPr>
            <a:spLocks noGrp="1"/>
          </p:cNvSpPr>
          <p:nvPr>
            <p:ph type="dt" sz="half" idx="10"/>
          </p:nvPr>
        </p:nvSpPr>
        <p:spPr/>
        <p:txBody>
          <a:bodyPr/>
          <a:lstStyle/>
          <a:p>
            <a:pPr defTabSz="685800"/>
            <a:fld id="{61448711-C74E-4F93-990C-FE3A7E5C5D73}" type="datetimeFigureOut">
              <a:rPr lang="ja-JP" altLang="en-US" smtClean="0">
                <a:solidFill>
                  <a:prstClr val="black">
                    <a:tint val="82000"/>
                  </a:prstClr>
                </a:solidFill>
              </a:rPr>
              <a:pPr defTabSz="685800"/>
              <a:t>2026/6/17</a:t>
            </a:fld>
            <a:endParaRPr lang="ja-JP" altLang="en-US">
              <a:solidFill>
                <a:prstClr val="black">
                  <a:tint val="82000"/>
                </a:prstClr>
              </a:solidFill>
            </a:endParaRPr>
          </a:p>
        </p:txBody>
      </p:sp>
      <p:sp>
        <p:nvSpPr>
          <p:cNvPr id="5" name="フッター プレースホルダー 4">
            <a:extLst>
              <a:ext uri="{FF2B5EF4-FFF2-40B4-BE49-F238E27FC236}">
                <a16:creationId xmlns:a16="http://schemas.microsoft.com/office/drawing/2014/main" id="{19365FDC-652B-A887-30CE-06ED16C841A3}"/>
              </a:ext>
            </a:extLst>
          </p:cNvPr>
          <p:cNvSpPr>
            <a:spLocks noGrp="1"/>
          </p:cNvSpPr>
          <p:nvPr>
            <p:ph type="ftr" sz="quarter" idx="11"/>
          </p:nvPr>
        </p:nvSpPr>
        <p:spPr/>
        <p:txBody>
          <a:bodyPr/>
          <a:lstStyle/>
          <a:p>
            <a:pPr defTabSz="685800"/>
            <a:endParaRPr lang="ja-JP" altLang="en-US">
              <a:solidFill>
                <a:prstClr val="black">
                  <a:tint val="82000"/>
                </a:prstClr>
              </a:solidFill>
            </a:endParaRPr>
          </a:p>
        </p:txBody>
      </p:sp>
      <p:sp>
        <p:nvSpPr>
          <p:cNvPr id="6" name="スライド番号プレースホルダー 5">
            <a:extLst>
              <a:ext uri="{FF2B5EF4-FFF2-40B4-BE49-F238E27FC236}">
                <a16:creationId xmlns:a16="http://schemas.microsoft.com/office/drawing/2014/main" id="{EB13E0BF-A9C4-AA05-B190-AFE1E6D157A5}"/>
              </a:ext>
            </a:extLst>
          </p:cNvPr>
          <p:cNvSpPr>
            <a:spLocks noGrp="1"/>
          </p:cNvSpPr>
          <p:nvPr>
            <p:ph type="sldNum" sz="quarter" idx="12"/>
          </p:nvPr>
        </p:nvSpPr>
        <p:spPr/>
        <p:txBody>
          <a:bodyPr/>
          <a:lstStyle/>
          <a:p>
            <a:pPr defTabSz="685800"/>
            <a:fld id="{4647871A-611E-4F89-8690-F9DF3A2FE85E}" type="slidenum">
              <a:rPr lang="ja-JP" altLang="en-US" smtClean="0">
                <a:solidFill>
                  <a:prstClr val="black">
                    <a:tint val="82000"/>
                  </a:prstClr>
                </a:solidFill>
              </a:rPr>
              <a:pPr defTabSz="685800"/>
              <a:t>‹#›</a:t>
            </a:fld>
            <a:endParaRPr lang="ja-JP" altLang="en-US">
              <a:solidFill>
                <a:prstClr val="black">
                  <a:tint val="82000"/>
                </a:prstClr>
              </a:solidFill>
            </a:endParaRPr>
          </a:p>
        </p:txBody>
      </p:sp>
    </p:spTree>
    <p:extLst>
      <p:ext uri="{BB962C8B-B14F-4D97-AF65-F5344CB8AC3E}">
        <p14:creationId xmlns:p14="http://schemas.microsoft.com/office/powerpoint/2010/main" val="227897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4508D8-0A50-6EFD-6DC5-FFACE583FC7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DF1A88-448B-5A2D-A6F8-AEC3CEDB975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D61BCE-4956-C651-088A-BC9C7EF6339E}"/>
              </a:ext>
            </a:extLst>
          </p:cNvPr>
          <p:cNvSpPr>
            <a:spLocks noGrp="1"/>
          </p:cNvSpPr>
          <p:nvPr>
            <p:ph type="dt" sz="half" idx="10"/>
          </p:nvPr>
        </p:nvSpPr>
        <p:spPr/>
        <p:txBody>
          <a:bodyPr/>
          <a:lstStyle/>
          <a:p>
            <a:pPr defTabSz="685800"/>
            <a:fld id="{61448711-C74E-4F93-990C-FE3A7E5C5D73}" type="datetimeFigureOut">
              <a:rPr lang="ja-JP" altLang="en-US" smtClean="0">
                <a:solidFill>
                  <a:prstClr val="black">
                    <a:tint val="82000"/>
                  </a:prstClr>
                </a:solidFill>
              </a:rPr>
              <a:pPr defTabSz="685800"/>
              <a:t>2026/6/17</a:t>
            </a:fld>
            <a:endParaRPr lang="ja-JP" altLang="en-US">
              <a:solidFill>
                <a:prstClr val="black">
                  <a:tint val="82000"/>
                </a:prstClr>
              </a:solidFill>
            </a:endParaRPr>
          </a:p>
        </p:txBody>
      </p:sp>
      <p:sp>
        <p:nvSpPr>
          <p:cNvPr id="5" name="フッター プレースホルダー 4">
            <a:extLst>
              <a:ext uri="{FF2B5EF4-FFF2-40B4-BE49-F238E27FC236}">
                <a16:creationId xmlns:a16="http://schemas.microsoft.com/office/drawing/2014/main" id="{5798137A-2BF2-7D0D-5C1F-46B13ECE99B5}"/>
              </a:ext>
            </a:extLst>
          </p:cNvPr>
          <p:cNvSpPr>
            <a:spLocks noGrp="1"/>
          </p:cNvSpPr>
          <p:nvPr>
            <p:ph type="ftr" sz="quarter" idx="11"/>
          </p:nvPr>
        </p:nvSpPr>
        <p:spPr/>
        <p:txBody>
          <a:bodyPr/>
          <a:lstStyle/>
          <a:p>
            <a:pPr defTabSz="685800"/>
            <a:endParaRPr lang="ja-JP" altLang="en-US">
              <a:solidFill>
                <a:prstClr val="black">
                  <a:tint val="82000"/>
                </a:prstClr>
              </a:solidFill>
            </a:endParaRPr>
          </a:p>
        </p:txBody>
      </p:sp>
      <p:sp>
        <p:nvSpPr>
          <p:cNvPr id="6" name="スライド番号プレースホルダー 5">
            <a:extLst>
              <a:ext uri="{FF2B5EF4-FFF2-40B4-BE49-F238E27FC236}">
                <a16:creationId xmlns:a16="http://schemas.microsoft.com/office/drawing/2014/main" id="{219B74E5-4520-1490-1015-48004DAD8A99}"/>
              </a:ext>
            </a:extLst>
          </p:cNvPr>
          <p:cNvSpPr>
            <a:spLocks noGrp="1"/>
          </p:cNvSpPr>
          <p:nvPr>
            <p:ph type="sldNum" sz="quarter" idx="12"/>
          </p:nvPr>
        </p:nvSpPr>
        <p:spPr/>
        <p:txBody>
          <a:bodyPr/>
          <a:lstStyle/>
          <a:p>
            <a:pPr defTabSz="685800"/>
            <a:fld id="{4647871A-611E-4F89-8690-F9DF3A2FE85E}" type="slidenum">
              <a:rPr lang="ja-JP" altLang="en-US" smtClean="0">
                <a:solidFill>
                  <a:prstClr val="black">
                    <a:tint val="82000"/>
                  </a:prstClr>
                </a:solidFill>
              </a:rPr>
              <a:pPr defTabSz="685800"/>
              <a:t>‹#›</a:t>
            </a:fld>
            <a:endParaRPr lang="ja-JP" altLang="en-US">
              <a:solidFill>
                <a:prstClr val="black">
                  <a:tint val="82000"/>
                </a:prstClr>
              </a:solidFill>
            </a:endParaRPr>
          </a:p>
        </p:txBody>
      </p:sp>
    </p:spTree>
    <p:extLst>
      <p:ext uri="{BB962C8B-B14F-4D97-AF65-F5344CB8AC3E}">
        <p14:creationId xmlns:p14="http://schemas.microsoft.com/office/powerpoint/2010/main" val="225763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3AA150C-7887-3375-B417-2D70F14915F7}"/>
              </a:ext>
            </a:extLst>
          </p:cNvPr>
          <p:cNvSpPr>
            <a:spLocks noGrp="1"/>
          </p:cNvSpPr>
          <p:nvPr>
            <p:ph type="dt" sz="half" idx="10"/>
          </p:nvPr>
        </p:nvSpPr>
        <p:spPr/>
        <p:txBody>
          <a:bodyPr/>
          <a:lstStyle/>
          <a:p>
            <a:pPr defTabSz="685800"/>
            <a:fld id="{61448711-C74E-4F93-990C-FE3A7E5C5D73}" type="datetimeFigureOut">
              <a:rPr lang="ja-JP" altLang="en-US" smtClean="0">
                <a:solidFill>
                  <a:prstClr val="black">
                    <a:tint val="82000"/>
                  </a:prstClr>
                </a:solidFill>
              </a:rPr>
              <a:pPr defTabSz="685800"/>
              <a:t>2026/6/17</a:t>
            </a:fld>
            <a:endParaRPr lang="ja-JP" altLang="en-US">
              <a:solidFill>
                <a:prstClr val="black">
                  <a:tint val="82000"/>
                </a:prstClr>
              </a:solidFill>
            </a:endParaRPr>
          </a:p>
        </p:txBody>
      </p:sp>
      <p:sp>
        <p:nvSpPr>
          <p:cNvPr id="3" name="フッター プレースホルダー 2">
            <a:extLst>
              <a:ext uri="{FF2B5EF4-FFF2-40B4-BE49-F238E27FC236}">
                <a16:creationId xmlns:a16="http://schemas.microsoft.com/office/drawing/2014/main" id="{F07F3CC8-8E40-4679-C4D1-711C76CB8EA3}"/>
              </a:ext>
            </a:extLst>
          </p:cNvPr>
          <p:cNvSpPr>
            <a:spLocks noGrp="1"/>
          </p:cNvSpPr>
          <p:nvPr>
            <p:ph type="ftr" sz="quarter" idx="11"/>
          </p:nvPr>
        </p:nvSpPr>
        <p:spPr/>
        <p:txBody>
          <a:bodyPr/>
          <a:lstStyle/>
          <a:p>
            <a:pPr defTabSz="685800"/>
            <a:endParaRPr lang="ja-JP" altLang="en-US">
              <a:solidFill>
                <a:prstClr val="black">
                  <a:tint val="82000"/>
                </a:prstClr>
              </a:solidFill>
            </a:endParaRPr>
          </a:p>
        </p:txBody>
      </p:sp>
      <p:sp>
        <p:nvSpPr>
          <p:cNvPr id="4" name="スライド番号プレースホルダー 3">
            <a:extLst>
              <a:ext uri="{FF2B5EF4-FFF2-40B4-BE49-F238E27FC236}">
                <a16:creationId xmlns:a16="http://schemas.microsoft.com/office/drawing/2014/main" id="{5EF468B5-5845-D316-334B-4198AA6CE2F9}"/>
              </a:ext>
            </a:extLst>
          </p:cNvPr>
          <p:cNvSpPr>
            <a:spLocks noGrp="1"/>
          </p:cNvSpPr>
          <p:nvPr>
            <p:ph type="sldNum" sz="quarter" idx="12"/>
          </p:nvPr>
        </p:nvSpPr>
        <p:spPr/>
        <p:txBody>
          <a:bodyPr/>
          <a:lstStyle/>
          <a:p>
            <a:pPr defTabSz="685800"/>
            <a:fld id="{4647871A-611E-4F89-8690-F9DF3A2FE85E}" type="slidenum">
              <a:rPr lang="ja-JP" altLang="en-US" smtClean="0">
                <a:solidFill>
                  <a:prstClr val="black">
                    <a:tint val="82000"/>
                  </a:prstClr>
                </a:solidFill>
              </a:rPr>
              <a:pPr defTabSz="685800"/>
              <a:t>‹#›</a:t>
            </a:fld>
            <a:endParaRPr lang="ja-JP" altLang="en-US">
              <a:solidFill>
                <a:prstClr val="black">
                  <a:tint val="82000"/>
                </a:prstClr>
              </a:solidFill>
            </a:endParaRPr>
          </a:p>
        </p:txBody>
      </p:sp>
    </p:spTree>
    <p:extLst>
      <p:ext uri="{BB962C8B-B14F-4D97-AF65-F5344CB8AC3E}">
        <p14:creationId xmlns:p14="http://schemas.microsoft.com/office/powerpoint/2010/main" val="101749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0EED11-5A10-948C-03D3-F4291DC36C0E}"/>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D0A0C2-6619-B799-3651-23AB4530E9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042E94A-10EE-5728-F846-11EF7DE25F7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306C196-A3BB-52EE-D32D-C671CE81F9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ED4D927-BD54-EE47-E0E9-2A2EF19F3A9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0800FDB-5100-79B4-B708-39C2908AB4BE}"/>
              </a:ext>
            </a:extLst>
          </p:cNvPr>
          <p:cNvSpPr>
            <a:spLocks noGrp="1"/>
          </p:cNvSpPr>
          <p:nvPr>
            <p:ph type="dt" sz="half" idx="10"/>
          </p:nvPr>
        </p:nvSpPr>
        <p:spPr/>
        <p:txBody>
          <a:bodyPr/>
          <a:lstStyle/>
          <a:p>
            <a:pPr defTabSz="685800"/>
            <a:fld id="{61448711-C74E-4F93-990C-FE3A7E5C5D73}" type="datetimeFigureOut">
              <a:rPr lang="ja-JP" altLang="en-US" smtClean="0">
                <a:solidFill>
                  <a:prstClr val="black">
                    <a:tint val="82000"/>
                  </a:prstClr>
                </a:solidFill>
              </a:rPr>
              <a:pPr defTabSz="685800"/>
              <a:t>2026/6/17</a:t>
            </a:fld>
            <a:endParaRPr lang="ja-JP" altLang="en-US">
              <a:solidFill>
                <a:prstClr val="black">
                  <a:tint val="82000"/>
                </a:prstClr>
              </a:solidFill>
            </a:endParaRPr>
          </a:p>
        </p:txBody>
      </p:sp>
      <p:sp>
        <p:nvSpPr>
          <p:cNvPr id="8" name="フッター プレースホルダー 7">
            <a:extLst>
              <a:ext uri="{FF2B5EF4-FFF2-40B4-BE49-F238E27FC236}">
                <a16:creationId xmlns:a16="http://schemas.microsoft.com/office/drawing/2014/main" id="{7F16248A-DADF-6F5E-9AE2-D4483BBD41D6}"/>
              </a:ext>
            </a:extLst>
          </p:cNvPr>
          <p:cNvSpPr>
            <a:spLocks noGrp="1"/>
          </p:cNvSpPr>
          <p:nvPr>
            <p:ph type="ftr" sz="quarter" idx="11"/>
          </p:nvPr>
        </p:nvSpPr>
        <p:spPr/>
        <p:txBody>
          <a:bodyPr/>
          <a:lstStyle/>
          <a:p>
            <a:pPr defTabSz="685800"/>
            <a:endParaRPr lang="ja-JP" altLang="en-US">
              <a:solidFill>
                <a:prstClr val="black">
                  <a:tint val="82000"/>
                </a:prstClr>
              </a:solidFill>
            </a:endParaRPr>
          </a:p>
        </p:txBody>
      </p:sp>
      <p:sp>
        <p:nvSpPr>
          <p:cNvPr id="9" name="スライド番号プレースホルダー 8">
            <a:extLst>
              <a:ext uri="{FF2B5EF4-FFF2-40B4-BE49-F238E27FC236}">
                <a16:creationId xmlns:a16="http://schemas.microsoft.com/office/drawing/2014/main" id="{F9EDB01B-3C30-E38E-E5C7-84E8430B8E89}"/>
              </a:ext>
            </a:extLst>
          </p:cNvPr>
          <p:cNvSpPr>
            <a:spLocks noGrp="1"/>
          </p:cNvSpPr>
          <p:nvPr>
            <p:ph type="sldNum" sz="quarter" idx="12"/>
          </p:nvPr>
        </p:nvSpPr>
        <p:spPr/>
        <p:txBody>
          <a:bodyPr/>
          <a:lstStyle/>
          <a:p>
            <a:pPr defTabSz="685800"/>
            <a:fld id="{4647871A-611E-4F89-8690-F9DF3A2FE85E}" type="slidenum">
              <a:rPr lang="ja-JP" altLang="en-US" smtClean="0">
                <a:solidFill>
                  <a:prstClr val="black">
                    <a:tint val="82000"/>
                  </a:prstClr>
                </a:solidFill>
              </a:rPr>
              <a:pPr defTabSz="685800"/>
              <a:t>‹#›</a:t>
            </a:fld>
            <a:endParaRPr lang="ja-JP" altLang="en-US">
              <a:solidFill>
                <a:prstClr val="black">
                  <a:tint val="82000"/>
                </a:prstClr>
              </a:solidFill>
            </a:endParaRPr>
          </a:p>
        </p:txBody>
      </p:sp>
    </p:spTree>
    <p:extLst>
      <p:ext uri="{BB962C8B-B14F-4D97-AF65-F5344CB8AC3E}">
        <p14:creationId xmlns:p14="http://schemas.microsoft.com/office/powerpoint/2010/main" val="2858909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41CEE-3D73-4467-99F7-5B385E89D688}" type="datetimeFigureOut">
              <a:rPr kumimoji="1" lang="ja-JP" altLang="en-US" smtClean="0"/>
              <a:t>2026/6/17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4FC4F-2846-4FE1-90FA-DDF13E709B83}" type="slidenum">
              <a:rPr kumimoji="1" lang="ja-JP" altLang="en-US" smtClean="0"/>
              <a:t>‹#›</a:t>
            </a:fld>
            <a:endParaRPr kumimoji="1" lang="ja-JP" altLang="en-US"/>
          </a:p>
        </p:txBody>
      </p:sp>
    </p:spTree>
    <p:extLst>
      <p:ext uri="{BB962C8B-B14F-4D97-AF65-F5344CB8AC3E}">
        <p14:creationId xmlns:p14="http://schemas.microsoft.com/office/powerpoint/2010/main" val="37100179"/>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C0717C-848C-AED6-1933-44A989E56E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6FB65A-91EE-B4EA-1AF9-C37AF6A474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3B8795-DD17-F14D-1CFE-52C66D0CCE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61448711-C74E-4F93-990C-FE3A7E5C5D73}" type="datetimeFigureOut">
              <a:rPr kumimoji="1" lang="ja-JP" altLang="en-US" smtClean="0"/>
              <a:t>2026/6/17</a:t>
            </a:fld>
            <a:endParaRPr kumimoji="1" lang="ja-JP" altLang="en-US"/>
          </a:p>
        </p:txBody>
      </p:sp>
      <p:sp>
        <p:nvSpPr>
          <p:cNvPr id="5" name="フッター プレースホルダー 4">
            <a:extLst>
              <a:ext uri="{FF2B5EF4-FFF2-40B4-BE49-F238E27FC236}">
                <a16:creationId xmlns:a16="http://schemas.microsoft.com/office/drawing/2014/main" id="{D9EB4ECE-7A23-9B6E-B8AC-C35D2D8D1C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012D541-9C85-105E-41DE-F647241601C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647871A-611E-4F89-8690-F9DF3A2FE85E}" type="slidenum">
              <a:rPr kumimoji="1" lang="ja-JP" altLang="en-US" smtClean="0"/>
              <a:t>‹#›</a:t>
            </a:fld>
            <a:endParaRPr kumimoji="1" lang="ja-JP" altLang="en-US"/>
          </a:p>
        </p:txBody>
      </p:sp>
    </p:spTree>
    <p:extLst>
      <p:ext uri="{BB962C8B-B14F-4D97-AF65-F5344CB8AC3E}">
        <p14:creationId xmlns:p14="http://schemas.microsoft.com/office/powerpoint/2010/main" val="201804599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logoform.jp/form/BcLm/57961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ogoform.jp/form/BcLm/61858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4316F-769B-5E39-E1D8-12DAC80C0D37}"/>
              </a:ext>
            </a:extLst>
          </p:cNvPr>
          <p:cNvSpPr>
            <a:spLocks noGrp="1"/>
          </p:cNvSpPr>
          <p:nvPr>
            <p:ph type="title"/>
          </p:nvPr>
        </p:nvSpPr>
        <p:spPr/>
        <p:txBody>
          <a:bodyPr>
            <a:normAutofit fontScale="90000"/>
          </a:bodyPr>
          <a:lstStyle/>
          <a:p>
            <a:pPr algn="l"/>
            <a:r>
              <a:rPr kumimoji="1" lang="ja-JP" altLang="en-US" b="1" dirty="0"/>
              <a:t>　</a:t>
            </a:r>
            <a:r>
              <a:rPr kumimoji="1" lang="ja-JP" altLang="en-US" sz="3600" b="1" dirty="0"/>
              <a:t>　受給者証契約内容報告書の提出</a:t>
            </a:r>
            <a:r>
              <a:rPr lang="ja-JP" altLang="en-US" sz="3600" b="1" dirty="0"/>
              <a:t>について</a:t>
            </a:r>
            <a:endParaRPr kumimoji="1" lang="ja-JP" altLang="en-US" sz="3600" dirty="0"/>
          </a:p>
        </p:txBody>
      </p:sp>
      <p:sp>
        <p:nvSpPr>
          <p:cNvPr id="3" name="コンテンツ プレースホルダー 2">
            <a:extLst>
              <a:ext uri="{FF2B5EF4-FFF2-40B4-BE49-F238E27FC236}">
                <a16:creationId xmlns:a16="http://schemas.microsoft.com/office/drawing/2014/main" id="{A3AFA9F2-9EC1-536A-6F60-7AF7D142FF07}"/>
              </a:ext>
            </a:extLst>
          </p:cNvPr>
          <p:cNvSpPr txBox="1">
            <a:spLocks/>
          </p:cNvSpPr>
          <p:nvPr/>
        </p:nvSpPr>
        <p:spPr>
          <a:xfrm>
            <a:off x="323528" y="1417638"/>
            <a:ext cx="8640960" cy="48916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sz="2400" dirty="0">
                <a:solidFill>
                  <a:srgbClr val="222222"/>
                </a:solidFill>
                <a:latin typeface="+mn-ea"/>
              </a:rPr>
              <a:t>新規、更新、終了時に支援係に提出</a:t>
            </a:r>
            <a:endParaRPr lang="en-US" altLang="ja-JP" sz="2400" dirty="0">
              <a:solidFill>
                <a:srgbClr val="222222"/>
              </a:solidFill>
              <a:latin typeface="+mn-ea"/>
            </a:endParaRPr>
          </a:p>
          <a:p>
            <a:endParaRPr lang="ja-JP" altLang="en-US" sz="2400" dirty="0">
              <a:solidFill>
                <a:srgbClr val="222222"/>
              </a:solidFill>
              <a:latin typeface="+mn-ea"/>
            </a:endParaRPr>
          </a:p>
          <a:p>
            <a:pPr>
              <a:buFont typeface="+mj-lt"/>
              <a:buAutoNum type="arabicPeriod"/>
            </a:pPr>
            <a:r>
              <a:rPr lang="ja-JP" altLang="en-US" sz="2400" dirty="0">
                <a:solidFill>
                  <a:srgbClr val="222222"/>
                </a:solidFill>
                <a:latin typeface="+mn-ea"/>
              </a:rPr>
              <a:t>利用者と交わす契約において、支給決定期間の更新ごとに契約を交わしている場合は提出が必要。自動更新の規定がある場合は提出不要。</a:t>
            </a:r>
          </a:p>
          <a:p>
            <a:pPr>
              <a:buFont typeface="+mj-lt"/>
              <a:buAutoNum type="arabicPeriod"/>
            </a:pPr>
            <a:r>
              <a:rPr lang="ja-JP" altLang="en-US" sz="2400" dirty="0">
                <a:solidFill>
                  <a:srgbClr val="222222"/>
                </a:solidFill>
                <a:latin typeface="+mn-ea"/>
              </a:rPr>
              <a:t>就労系サービスにおいて、利用者が一般就労に至り、終了する場合は「一般就労」と記載。</a:t>
            </a:r>
          </a:p>
          <a:p>
            <a:pPr>
              <a:buFont typeface="+mj-lt"/>
              <a:buAutoNum type="arabicPeriod"/>
            </a:pPr>
            <a:r>
              <a:rPr lang="en-US" altLang="ja-JP" sz="2400" dirty="0">
                <a:solidFill>
                  <a:srgbClr val="222222"/>
                </a:solidFill>
                <a:latin typeface="+mn-ea"/>
              </a:rPr>
              <a:t> </a:t>
            </a:r>
            <a:r>
              <a:rPr lang="ja-JP" altLang="en-US" sz="2400" dirty="0">
                <a:solidFill>
                  <a:srgbClr val="222222"/>
                </a:solidFill>
                <a:latin typeface="+mn-ea"/>
              </a:rPr>
              <a:t>計画相談の終了の際には、利用者がサービス全部を終了するのかについても記入を。</a:t>
            </a:r>
          </a:p>
          <a:p>
            <a:endParaRPr lang="ja-JP" altLang="en-US" dirty="0"/>
          </a:p>
        </p:txBody>
      </p:sp>
    </p:spTree>
    <p:extLst>
      <p:ext uri="{BB962C8B-B14F-4D97-AF65-F5344CB8AC3E}">
        <p14:creationId xmlns:p14="http://schemas.microsoft.com/office/powerpoint/2010/main" val="136017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E43B43A-B627-33DB-C4E7-1B28566D7DFA}"/>
              </a:ext>
            </a:extLst>
          </p:cNvPr>
          <p:cNvSpPr txBox="1"/>
          <p:nvPr/>
        </p:nvSpPr>
        <p:spPr>
          <a:xfrm>
            <a:off x="687099" y="1430276"/>
            <a:ext cx="2639961" cy="369332"/>
          </a:xfrm>
          <a:prstGeom prst="rect">
            <a:avLst/>
          </a:prstGeom>
          <a:noFill/>
        </p:spPr>
        <p:txBody>
          <a:bodyPr wrap="square" rtlCol="0">
            <a:spAutoFit/>
          </a:bodyPr>
          <a:lstStyle/>
          <a:p>
            <a:pPr defTabSz="685800"/>
            <a:r>
              <a:rPr lang="ja-JP" altLang="en-US" b="1" dirty="0">
                <a:solidFill>
                  <a:prstClr val="black"/>
                </a:solidFill>
                <a:latin typeface="ＭＳ ゴシック" panose="020B0609070205080204" pitchFamily="49" charset="-128"/>
                <a:ea typeface="ＭＳ ゴシック" panose="020B0609070205080204" pitchFamily="49" charset="-128"/>
              </a:rPr>
              <a:t>虐待相談　虐待種別毎</a:t>
            </a:r>
          </a:p>
        </p:txBody>
      </p:sp>
      <p:sp>
        <p:nvSpPr>
          <p:cNvPr id="2" name="テキスト ボックス 1">
            <a:extLst>
              <a:ext uri="{FF2B5EF4-FFF2-40B4-BE49-F238E27FC236}">
                <a16:creationId xmlns:a16="http://schemas.microsoft.com/office/drawing/2014/main" id="{2F9A348C-4D6D-2F7D-5762-B41C90D6C3B6}"/>
              </a:ext>
            </a:extLst>
          </p:cNvPr>
          <p:cNvSpPr txBox="1"/>
          <p:nvPr/>
        </p:nvSpPr>
        <p:spPr>
          <a:xfrm>
            <a:off x="398207" y="4647536"/>
            <a:ext cx="4012637" cy="196208"/>
          </a:xfrm>
          <a:prstGeom prst="rect">
            <a:avLst/>
          </a:prstGeom>
          <a:noFill/>
        </p:spPr>
        <p:txBody>
          <a:bodyPr wrap="none" rtlCol="0">
            <a:spAutoFit/>
          </a:bodyPr>
          <a:lstStyle/>
          <a:p>
            <a:pPr defTabSz="685800"/>
            <a:r>
              <a:rPr lang="en-US" altLang="ja-JP" sz="675" dirty="0">
                <a:solidFill>
                  <a:prstClr val="black"/>
                </a:solidFill>
                <a:latin typeface="游ゴシック" panose="02110004020202020204"/>
                <a:ea typeface="游ゴシック" panose="020B0400000000000000" pitchFamily="50" charset="-128"/>
              </a:rPr>
              <a:t>※</a:t>
            </a:r>
            <a:r>
              <a:rPr lang="ja-JP" altLang="en-US" sz="675" dirty="0">
                <a:solidFill>
                  <a:prstClr val="black"/>
                </a:solidFill>
                <a:latin typeface="游ゴシック" panose="02110004020202020204"/>
                <a:ea typeface="游ゴシック" panose="020B0400000000000000" pitchFamily="50" charset="-128"/>
              </a:rPr>
              <a:t>厚生労働省　　</a:t>
            </a:r>
            <a:r>
              <a:rPr lang="en-US" altLang="ja-JP" sz="675" dirty="0">
                <a:solidFill>
                  <a:prstClr val="black"/>
                </a:solidFill>
                <a:latin typeface="游ゴシック" panose="02110004020202020204"/>
                <a:ea typeface="游ゴシック" panose="020B0400000000000000" pitchFamily="50" charset="-128"/>
              </a:rPr>
              <a:t>R4</a:t>
            </a:r>
            <a:r>
              <a:rPr lang="ja-JP" altLang="en-US" sz="675" dirty="0">
                <a:solidFill>
                  <a:prstClr val="black"/>
                </a:solidFill>
                <a:latin typeface="游ゴシック" panose="02110004020202020204"/>
                <a:ea typeface="游ゴシック" panose="020B0400000000000000" pitchFamily="50" charset="-128"/>
              </a:rPr>
              <a:t>～６都道府県・市町村における障害者虐待事例への対応状況（調査結果）より</a:t>
            </a:r>
          </a:p>
        </p:txBody>
      </p:sp>
      <p:sp>
        <p:nvSpPr>
          <p:cNvPr id="9" name="テキスト ボックス 8">
            <a:extLst>
              <a:ext uri="{FF2B5EF4-FFF2-40B4-BE49-F238E27FC236}">
                <a16:creationId xmlns:a16="http://schemas.microsoft.com/office/drawing/2014/main" id="{8AEF2633-820D-36E3-8C60-D8B11E793C0F}"/>
              </a:ext>
            </a:extLst>
          </p:cNvPr>
          <p:cNvSpPr txBox="1"/>
          <p:nvPr/>
        </p:nvSpPr>
        <p:spPr>
          <a:xfrm>
            <a:off x="4494571" y="4673374"/>
            <a:ext cx="3613490" cy="207749"/>
          </a:xfrm>
          <a:prstGeom prst="rect">
            <a:avLst/>
          </a:prstGeom>
          <a:noFill/>
        </p:spPr>
        <p:txBody>
          <a:bodyPr wrap="none" rtlCol="0">
            <a:spAutoFit/>
          </a:bodyPr>
          <a:lstStyle/>
          <a:p>
            <a:pPr defTabSz="685800"/>
            <a:r>
              <a:rPr lang="en-US" altLang="ja-JP" sz="750" dirty="0">
                <a:solidFill>
                  <a:prstClr val="black"/>
                </a:solidFill>
                <a:latin typeface="游ゴシック" panose="02110004020202020204"/>
                <a:ea typeface="游ゴシック" panose="020B0400000000000000" pitchFamily="50" charset="-128"/>
              </a:rPr>
              <a:t>※</a:t>
            </a:r>
            <a:r>
              <a:rPr lang="ja-JP" altLang="en-US" sz="750" dirty="0">
                <a:solidFill>
                  <a:prstClr val="black"/>
                </a:solidFill>
                <a:latin typeface="游ゴシック" panose="02110004020202020204"/>
                <a:ea typeface="游ゴシック" panose="020B0400000000000000" pitchFamily="50" charset="-128"/>
              </a:rPr>
              <a:t>使用者には、就労継続支援</a:t>
            </a:r>
            <a:r>
              <a:rPr lang="en-US" altLang="ja-JP" sz="750" dirty="0">
                <a:solidFill>
                  <a:prstClr val="black"/>
                </a:solidFill>
                <a:latin typeface="游ゴシック" panose="02110004020202020204"/>
                <a:ea typeface="游ゴシック" panose="020B0400000000000000" pitchFamily="50" charset="-128"/>
              </a:rPr>
              <a:t>A</a:t>
            </a:r>
            <a:r>
              <a:rPr lang="ja-JP" altLang="en-US" sz="750" dirty="0">
                <a:solidFill>
                  <a:prstClr val="black"/>
                </a:solidFill>
                <a:latin typeface="游ゴシック" panose="02110004020202020204"/>
                <a:ea typeface="游ゴシック" panose="020B0400000000000000" pitchFamily="50" charset="-128"/>
              </a:rPr>
              <a:t>型が含まれ、施設従事者と重複しているケース有</a:t>
            </a:r>
          </a:p>
        </p:txBody>
      </p:sp>
      <p:graphicFrame>
        <p:nvGraphicFramePr>
          <p:cNvPr id="3" name="グラフ 2">
            <a:extLst>
              <a:ext uri="{FF2B5EF4-FFF2-40B4-BE49-F238E27FC236}">
                <a16:creationId xmlns:a16="http://schemas.microsoft.com/office/drawing/2014/main" id="{3E4F68DB-7019-38F4-D2DA-9F63B240EE69}"/>
              </a:ext>
            </a:extLst>
          </p:cNvPr>
          <p:cNvGraphicFramePr>
            <a:graphicFrameLocks/>
          </p:cNvGraphicFramePr>
          <p:nvPr/>
        </p:nvGraphicFramePr>
        <p:xfrm>
          <a:off x="597310" y="1818607"/>
          <a:ext cx="3429000" cy="2767694"/>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14052F2D-DE37-34C1-C179-ECCE303B61FB}"/>
              </a:ext>
            </a:extLst>
          </p:cNvPr>
          <p:cNvSpPr txBox="1"/>
          <p:nvPr/>
        </p:nvSpPr>
        <p:spPr>
          <a:xfrm>
            <a:off x="4494572" y="4896961"/>
            <a:ext cx="3985706" cy="969496"/>
          </a:xfrm>
          <a:prstGeom prst="rect">
            <a:avLst/>
          </a:prstGeom>
          <a:solidFill>
            <a:schemeClr val="accent2">
              <a:lumMod val="20000"/>
              <a:lumOff val="80000"/>
            </a:schemeClr>
          </a:solidFill>
        </p:spPr>
        <p:txBody>
          <a:bodyPr wrap="square" rtlCol="0">
            <a:spAutoFit/>
          </a:bodyPr>
          <a:lstStyle/>
          <a:p>
            <a:pPr defTabSz="685800"/>
            <a:r>
              <a:rPr lang="ja-JP" altLang="en-US" sz="1500" b="1" dirty="0">
                <a:solidFill>
                  <a:srgbClr val="FF0000"/>
                </a:solidFill>
                <a:latin typeface="ＭＳ ゴシック" panose="020B0609070205080204" pitchFamily="49" charset="-128"/>
                <a:ea typeface="ＭＳ ゴシック" panose="020B0609070205080204" pitchFamily="49" charset="-128"/>
              </a:rPr>
              <a:t>相談件数は増加傾向</a:t>
            </a:r>
            <a:r>
              <a:rPr lang="ja-JP" altLang="en-US" sz="1500" dirty="0">
                <a:solidFill>
                  <a:prstClr val="black"/>
                </a:solidFill>
                <a:latin typeface="ＭＳ ゴシック" panose="020B0609070205080204" pitchFamily="49" charset="-128"/>
                <a:ea typeface="ＭＳ ゴシック" panose="020B0609070205080204" pitchFamily="49" charset="-128"/>
              </a:rPr>
              <a:t>にある</a:t>
            </a:r>
            <a:endParaRPr lang="en-US" altLang="ja-JP" sz="1500"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500" b="1" dirty="0">
                <a:solidFill>
                  <a:srgbClr val="FF0000"/>
                </a:solidFill>
                <a:latin typeface="ＭＳ ゴシック" panose="020B0609070205080204" pitchFamily="49" charset="-128"/>
                <a:ea typeface="ＭＳ ゴシック" panose="020B0609070205080204" pitchFamily="49" charset="-128"/>
              </a:rPr>
              <a:t>施設従事者</a:t>
            </a:r>
            <a:r>
              <a:rPr lang="ja-JP" altLang="en-US" sz="1500" dirty="0">
                <a:solidFill>
                  <a:prstClr val="black"/>
                </a:solidFill>
                <a:latin typeface="ＭＳ ゴシック" panose="020B0609070205080204" pitchFamily="49" charset="-128"/>
                <a:ea typeface="ＭＳ ゴシック" panose="020B0609070205080204" pitchFamily="49" charset="-128"/>
              </a:rPr>
              <a:t>の割合が</a:t>
            </a:r>
            <a:r>
              <a:rPr lang="ja-JP" altLang="en-US" sz="1500" b="1" dirty="0">
                <a:solidFill>
                  <a:srgbClr val="FF0000"/>
                </a:solidFill>
                <a:latin typeface="ＭＳ ゴシック" panose="020B0609070205080204" pitchFamily="49" charset="-128"/>
                <a:ea typeface="ＭＳ ゴシック" panose="020B0609070205080204" pitchFamily="49" charset="-128"/>
              </a:rPr>
              <a:t>増加傾向</a:t>
            </a:r>
            <a:endParaRPr lang="en-US" altLang="ja-JP" sz="1500" b="1" dirty="0">
              <a:solidFill>
                <a:srgbClr val="FF0000"/>
              </a:solidFill>
              <a:latin typeface="ＭＳ ゴシック" panose="020B0609070205080204" pitchFamily="49" charset="-128"/>
              <a:ea typeface="ＭＳ ゴシック" panose="020B0609070205080204" pitchFamily="49" charset="-128"/>
            </a:endParaRPr>
          </a:p>
          <a:p>
            <a:pPr defTabSz="685800"/>
            <a:r>
              <a:rPr lang="en-US" altLang="ja-JP" sz="1350" dirty="0">
                <a:solidFill>
                  <a:prstClr val="black"/>
                </a:solidFill>
                <a:latin typeface="ＭＳ ゴシック" panose="020B0609070205080204" pitchFamily="49" charset="-128"/>
                <a:ea typeface="ＭＳ ゴシック" panose="020B0609070205080204" pitchFamily="49" charset="-128"/>
              </a:rPr>
              <a:t>(</a:t>
            </a:r>
            <a:r>
              <a:rPr lang="ja-JP" altLang="en-US" sz="1350" dirty="0">
                <a:solidFill>
                  <a:prstClr val="black"/>
                </a:solidFill>
                <a:latin typeface="ＭＳ ゴシック" panose="020B0609070205080204" pitchFamily="49" charset="-128"/>
                <a:ea typeface="ＭＳ ゴシック" panose="020B0609070205080204" pitchFamily="49" charset="-128"/>
              </a:rPr>
              <a:t>参考</a:t>
            </a:r>
            <a:r>
              <a:rPr lang="en-US" altLang="ja-JP" sz="1350" dirty="0">
                <a:solidFill>
                  <a:prstClr val="black"/>
                </a:solidFill>
                <a:latin typeface="ＭＳ ゴシック" panose="020B0609070205080204" pitchFamily="49" charset="-128"/>
                <a:ea typeface="ＭＳ ゴシック" panose="020B0609070205080204" pitchFamily="49" charset="-128"/>
              </a:rPr>
              <a:t>)</a:t>
            </a:r>
            <a:r>
              <a:rPr lang="ja-JP" altLang="en-US" sz="1350" dirty="0">
                <a:solidFill>
                  <a:prstClr val="black"/>
                </a:solidFill>
                <a:latin typeface="ＭＳ ゴシック" panose="020B0609070205080204" pitchFamily="49" charset="-128"/>
                <a:ea typeface="ＭＳ ゴシック" panose="020B0609070205080204" pitchFamily="49" charset="-128"/>
              </a:rPr>
              <a:t>施設従事者の割合　</a:t>
            </a:r>
            <a:r>
              <a:rPr lang="en-US" altLang="ja-JP" sz="1350" dirty="0">
                <a:solidFill>
                  <a:prstClr val="black"/>
                </a:solidFill>
                <a:latin typeface="ＭＳ ゴシック" panose="020B0609070205080204" pitchFamily="49" charset="-128"/>
                <a:ea typeface="ＭＳ ゴシック" panose="020B0609070205080204" pitchFamily="49" charset="-128"/>
              </a:rPr>
              <a:t>R4</a:t>
            </a:r>
            <a:r>
              <a:rPr lang="ja-JP" altLang="en-US" sz="1350" dirty="0">
                <a:solidFill>
                  <a:prstClr val="black"/>
                </a:solidFill>
                <a:latin typeface="ＭＳ ゴシック" panose="020B0609070205080204" pitchFamily="49" charset="-128"/>
                <a:ea typeface="ＭＳ ゴシック" panose="020B0609070205080204" pitchFamily="49" charset="-128"/>
              </a:rPr>
              <a:t>→</a:t>
            </a:r>
            <a:r>
              <a:rPr lang="en-US" altLang="ja-JP" sz="1350" b="1" dirty="0">
                <a:solidFill>
                  <a:srgbClr val="FF0000"/>
                </a:solidFill>
                <a:latin typeface="ＭＳ ゴシック" panose="020B0609070205080204" pitchFamily="49" charset="-128"/>
                <a:ea typeface="ＭＳ ゴシック" panose="020B0609070205080204" pitchFamily="49" charset="-128"/>
              </a:rPr>
              <a:t>37.8%</a:t>
            </a:r>
            <a:r>
              <a:rPr lang="ja-JP" altLang="en-US" sz="1350" dirty="0">
                <a:solidFill>
                  <a:prstClr val="black"/>
                </a:solidFill>
                <a:latin typeface="ＭＳ ゴシック" panose="020B0609070205080204" pitchFamily="49" charset="-128"/>
                <a:ea typeface="ＭＳ ゴシック" panose="020B0609070205080204" pitchFamily="49" charset="-128"/>
              </a:rPr>
              <a:t>　</a:t>
            </a:r>
            <a:r>
              <a:rPr lang="en-US" altLang="ja-JP" sz="1350" dirty="0">
                <a:solidFill>
                  <a:prstClr val="black"/>
                </a:solidFill>
                <a:latin typeface="ＭＳ ゴシック" panose="020B0609070205080204" pitchFamily="49" charset="-128"/>
                <a:ea typeface="ＭＳ ゴシック" panose="020B0609070205080204" pitchFamily="49" charset="-128"/>
              </a:rPr>
              <a:t>R7</a:t>
            </a:r>
            <a:r>
              <a:rPr lang="ja-JP" altLang="en-US" sz="1350" dirty="0">
                <a:solidFill>
                  <a:prstClr val="black"/>
                </a:solidFill>
                <a:latin typeface="ＭＳ ゴシック" panose="020B0609070205080204" pitchFamily="49" charset="-128"/>
                <a:ea typeface="ＭＳ ゴシック" panose="020B0609070205080204" pitchFamily="49" charset="-128"/>
              </a:rPr>
              <a:t>→</a:t>
            </a:r>
            <a:r>
              <a:rPr lang="en-US" altLang="ja-JP" sz="1350" b="1" dirty="0">
                <a:solidFill>
                  <a:srgbClr val="FF0000"/>
                </a:solidFill>
                <a:latin typeface="ＭＳ ゴシック" panose="020B0609070205080204" pitchFamily="49" charset="-128"/>
                <a:ea typeface="ＭＳ ゴシック" panose="020B0609070205080204" pitchFamily="49" charset="-128"/>
              </a:rPr>
              <a:t>60.5%</a:t>
            </a:r>
          </a:p>
          <a:p>
            <a:pPr defTabSz="685800"/>
            <a:endParaRPr lang="ja-JP" altLang="en-US" sz="1350" dirty="0">
              <a:solidFill>
                <a:prstClr val="black"/>
              </a:solidFill>
              <a:latin typeface="游ゴシック" panose="02110004020202020204"/>
              <a:ea typeface="游ゴシック" panose="020B0400000000000000" pitchFamily="50" charset="-128"/>
            </a:endParaRPr>
          </a:p>
        </p:txBody>
      </p:sp>
      <p:graphicFrame>
        <p:nvGraphicFramePr>
          <p:cNvPr id="7" name="グラフ 6">
            <a:extLst>
              <a:ext uri="{FF2B5EF4-FFF2-40B4-BE49-F238E27FC236}">
                <a16:creationId xmlns:a16="http://schemas.microsoft.com/office/drawing/2014/main" id="{AAA5C0F7-237C-8870-CB0B-D35C116ACE71}"/>
              </a:ext>
            </a:extLst>
          </p:cNvPr>
          <p:cNvGraphicFramePr>
            <a:graphicFrameLocks/>
          </p:cNvGraphicFramePr>
          <p:nvPr/>
        </p:nvGraphicFramePr>
        <p:xfrm>
          <a:off x="4494572" y="1510209"/>
          <a:ext cx="3429000" cy="3076093"/>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a:extLst>
              <a:ext uri="{FF2B5EF4-FFF2-40B4-BE49-F238E27FC236}">
                <a16:creationId xmlns:a16="http://schemas.microsoft.com/office/drawing/2014/main" id="{58C00F6D-7B62-ECD1-1FB1-1750D3AB46FF}"/>
              </a:ext>
            </a:extLst>
          </p:cNvPr>
          <p:cNvSpPr txBox="1"/>
          <p:nvPr/>
        </p:nvSpPr>
        <p:spPr>
          <a:xfrm>
            <a:off x="398207" y="4907732"/>
            <a:ext cx="4031873" cy="553998"/>
          </a:xfrm>
          <a:prstGeom prst="rect">
            <a:avLst/>
          </a:prstGeom>
          <a:solidFill>
            <a:schemeClr val="accent2">
              <a:lumMod val="20000"/>
              <a:lumOff val="80000"/>
            </a:schemeClr>
          </a:solidFill>
        </p:spPr>
        <p:txBody>
          <a:bodyPr wrap="none" rtlCol="0">
            <a:spAutoFit/>
          </a:bodyPr>
          <a:lstStyle/>
          <a:p>
            <a:pPr defTabSz="685800"/>
            <a:r>
              <a:rPr lang="ja-JP" altLang="en-US" sz="1500" b="1" dirty="0">
                <a:solidFill>
                  <a:srgbClr val="FF0000"/>
                </a:solidFill>
                <a:latin typeface="ＭＳ ゴシック" panose="020B0609070205080204" pitchFamily="49" charset="-128"/>
                <a:ea typeface="ＭＳ ゴシック" panose="020B0609070205080204" pitchFamily="49" charset="-128"/>
              </a:rPr>
              <a:t>全国</a:t>
            </a:r>
            <a:r>
              <a:rPr lang="ja-JP" altLang="en-US" sz="1500" dirty="0">
                <a:solidFill>
                  <a:prstClr val="black"/>
                </a:solidFill>
                <a:latin typeface="ＭＳ ゴシック" panose="020B0609070205080204" pitchFamily="49" charset="-128"/>
                <a:ea typeface="ＭＳ ゴシック" panose="020B0609070205080204" pitchFamily="49" charset="-128"/>
              </a:rPr>
              <a:t>の虐待種別、例年</a:t>
            </a:r>
            <a:r>
              <a:rPr lang="ja-JP" altLang="en-US" sz="1500" b="1" dirty="0">
                <a:solidFill>
                  <a:srgbClr val="FF0000"/>
                </a:solidFill>
                <a:latin typeface="ＭＳ ゴシック" panose="020B0609070205080204" pitchFamily="49" charset="-128"/>
                <a:ea typeface="ＭＳ ゴシック" panose="020B0609070205080204" pitchFamily="49" charset="-128"/>
              </a:rPr>
              <a:t>養護者が圧倒的に多く</a:t>
            </a:r>
            <a:endParaRPr lang="en-US" altLang="ja-JP" sz="1500" b="1" dirty="0">
              <a:solidFill>
                <a:srgbClr val="FF0000"/>
              </a:solidFill>
              <a:latin typeface="ＭＳ ゴシック" panose="020B0609070205080204" pitchFamily="49" charset="-128"/>
              <a:ea typeface="ＭＳ ゴシック" panose="020B0609070205080204" pitchFamily="49" charset="-128"/>
            </a:endParaRPr>
          </a:p>
          <a:p>
            <a:pPr defTabSz="685800"/>
            <a:r>
              <a:rPr lang="ja-JP" altLang="en-US" sz="1500" dirty="0">
                <a:solidFill>
                  <a:prstClr val="black"/>
                </a:solidFill>
                <a:latin typeface="ＭＳ ゴシック" panose="020B0609070205080204" pitchFamily="49" charset="-128"/>
                <a:ea typeface="ＭＳ ゴシック" panose="020B0609070205080204" pitchFamily="49" charset="-128"/>
              </a:rPr>
              <a:t>次いで施設従事者、使用者</a:t>
            </a:r>
          </a:p>
        </p:txBody>
      </p:sp>
      <p:sp>
        <p:nvSpPr>
          <p:cNvPr id="8" name="タイトル 2">
            <a:extLst>
              <a:ext uri="{FF2B5EF4-FFF2-40B4-BE49-F238E27FC236}">
                <a16:creationId xmlns:a16="http://schemas.microsoft.com/office/drawing/2014/main" id="{7235394D-CB0C-855D-22BD-55725E006D78}"/>
              </a:ext>
            </a:extLst>
          </p:cNvPr>
          <p:cNvSpPr txBox="1">
            <a:spLocks/>
          </p:cNvSpPr>
          <p:nvPr/>
        </p:nvSpPr>
        <p:spPr>
          <a:xfrm>
            <a:off x="0" y="857251"/>
            <a:ext cx="9144000" cy="530942"/>
          </a:xfrm>
          <a:prstGeom prst="rect">
            <a:avLst/>
          </a:prstGeom>
          <a:solidFill>
            <a:schemeClr val="accent6">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10" name="タイトル 2">
            <a:extLst>
              <a:ext uri="{FF2B5EF4-FFF2-40B4-BE49-F238E27FC236}">
                <a16:creationId xmlns:a16="http://schemas.microsoft.com/office/drawing/2014/main" id="{D697908C-A595-20A6-E1A0-BB9E56C9F6DF}"/>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２　岐阜市における障害者虐待相談の現状</a:t>
            </a:r>
          </a:p>
        </p:txBody>
      </p:sp>
    </p:spTree>
    <p:extLst>
      <p:ext uri="{BB962C8B-B14F-4D97-AF65-F5344CB8AC3E}">
        <p14:creationId xmlns:p14="http://schemas.microsoft.com/office/powerpoint/2010/main" val="170371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D88272E-7C14-B8CD-EAE5-32B44610783E}"/>
              </a:ext>
            </a:extLst>
          </p:cNvPr>
          <p:cNvSpPr txBox="1"/>
          <p:nvPr/>
        </p:nvSpPr>
        <p:spPr>
          <a:xfrm>
            <a:off x="398206" y="1430276"/>
            <a:ext cx="3671198" cy="369332"/>
          </a:xfrm>
          <a:prstGeom prst="rect">
            <a:avLst/>
          </a:prstGeom>
          <a:noFill/>
        </p:spPr>
        <p:txBody>
          <a:bodyPr wrap="none" rtlCol="0">
            <a:spAutoFit/>
          </a:bodyPr>
          <a:lstStyle/>
          <a:p>
            <a:pPr defTabSz="685800"/>
            <a:r>
              <a:rPr lang="ja-JP" altLang="en-US" b="1" dirty="0">
                <a:solidFill>
                  <a:prstClr val="black"/>
                </a:solidFill>
                <a:latin typeface="ＭＳ ゴシック" panose="020B0609070205080204" pitchFamily="49" charset="-128"/>
                <a:ea typeface="ＭＳ ゴシック" panose="020B0609070205080204" pitchFamily="49" charset="-128"/>
              </a:rPr>
              <a:t>施設従事者による虐待通報の内訳</a:t>
            </a:r>
          </a:p>
        </p:txBody>
      </p:sp>
      <p:sp>
        <p:nvSpPr>
          <p:cNvPr id="7" name="テキスト ボックス 6">
            <a:extLst>
              <a:ext uri="{FF2B5EF4-FFF2-40B4-BE49-F238E27FC236}">
                <a16:creationId xmlns:a16="http://schemas.microsoft.com/office/drawing/2014/main" id="{CE80463E-2368-B80F-0A11-8480F7DD929C}"/>
              </a:ext>
            </a:extLst>
          </p:cNvPr>
          <p:cNvSpPr txBox="1"/>
          <p:nvPr/>
        </p:nvSpPr>
        <p:spPr>
          <a:xfrm>
            <a:off x="297752" y="3879761"/>
            <a:ext cx="3743332" cy="323165"/>
          </a:xfrm>
          <a:prstGeom prst="rect">
            <a:avLst/>
          </a:prstGeom>
          <a:noFill/>
        </p:spPr>
        <p:txBody>
          <a:bodyPr wrap="none" rtlCol="0">
            <a:spAutoFit/>
          </a:bodyPr>
          <a:lstStyle/>
          <a:p>
            <a:pPr defTabSz="685800"/>
            <a:r>
              <a:rPr lang="ja-JP" altLang="en-US" sz="750" dirty="0">
                <a:solidFill>
                  <a:prstClr val="black"/>
                </a:solidFill>
                <a:latin typeface="游ゴシック" panose="02110004020202020204"/>
                <a:ea typeface="游ゴシック" panose="020B0400000000000000" pitchFamily="50" charset="-128"/>
              </a:rPr>
              <a:t>障がい種別は被虐待者が複数の障がいまたは複数名にわたる通報相談のため、重複</a:t>
            </a:r>
            <a:endParaRPr lang="en-US" altLang="ja-JP" sz="750" dirty="0">
              <a:solidFill>
                <a:prstClr val="black"/>
              </a:solidFill>
              <a:latin typeface="游ゴシック" panose="02110004020202020204"/>
              <a:ea typeface="游ゴシック" panose="020B0400000000000000" pitchFamily="50" charset="-128"/>
            </a:endParaRPr>
          </a:p>
          <a:p>
            <a:pPr defTabSz="685800"/>
            <a:r>
              <a:rPr lang="ja-JP" altLang="en-US" sz="750" dirty="0">
                <a:solidFill>
                  <a:prstClr val="black"/>
                </a:solidFill>
                <a:latin typeface="游ゴシック" panose="02110004020202020204"/>
                <a:ea typeface="游ゴシック" panose="020B0400000000000000" pitchFamily="50" charset="-128"/>
              </a:rPr>
              <a:t>その他は施設に対する通報で被虐待者が特定できなかったケースが含まれる</a:t>
            </a:r>
            <a:endParaRPr lang="ja-JP" altLang="en-US" sz="1350" dirty="0">
              <a:solidFill>
                <a:prstClr val="black"/>
              </a:solidFill>
              <a:latin typeface="游ゴシック" panose="02110004020202020204"/>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9912BE00-D3E5-FED7-B9F5-81A81C343B39}"/>
              </a:ext>
            </a:extLst>
          </p:cNvPr>
          <p:cNvSpPr txBox="1"/>
          <p:nvPr/>
        </p:nvSpPr>
        <p:spPr>
          <a:xfrm>
            <a:off x="4771104" y="3891030"/>
            <a:ext cx="2300630" cy="207749"/>
          </a:xfrm>
          <a:prstGeom prst="rect">
            <a:avLst/>
          </a:prstGeom>
          <a:noFill/>
        </p:spPr>
        <p:txBody>
          <a:bodyPr wrap="none" rtlCol="0">
            <a:spAutoFit/>
          </a:bodyPr>
          <a:lstStyle/>
          <a:p>
            <a:pPr defTabSz="685800"/>
            <a:r>
              <a:rPr lang="ja-JP" altLang="en-US" sz="750" dirty="0">
                <a:solidFill>
                  <a:prstClr val="black"/>
                </a:solidFill>
                <a:latin typeface="游ゴシック" panose="02110004020202020204"/>
                <a:ea typeface="游ゴシック" panose="020B0400000000000000" pitchFamily="50" charset="-128"/>
              </a:rPr>
              <a:t>虐待類型は複数の虐待が疑われるため、重複あり</a:t>
            </a:r>
          </a:p>
        </p:txBody>
      </p:sp>
      <p:sp>
        <p:nvSpPr>
          <p:cNvPr id="3" name="テキスト ボックス 2">
            <a:extLst>
              <a:ext uri="{FF2B5EF4-FFF2-40B4-BE49-F238E27FC236}">
                <a16:creationId xmlns:a16="http://schemas.microsoft.com/office/drawing/2014/main" id="{D0A57DCC-B59C-23C0-BE52-6C73D5ACC774}"/>
              </a:ext>
            </a:extLst>
          </p:cNvPr>
          <p:cNvSpPr txBox="1"/>
          <p:nvPr/>
        </p:nvSpPr>
        <p:spPr>
          <a:xfrm>
            <a:off x="4420139" y="4271188"/>
            <a:ext cx="3993401" cy="507831"/>
          </a:xfrm>
          <a:prstGeom prst="rect">
            <a:avLst/>
          </a:prstGeom>
          <a:solidFill>
            <a:schemeClr val="accent1">
              <a:lumMod val="75000"/>
            </a:schemeClr>
          </a:solidFill>
        </p:spPr>
        <p:txBody>
          <a:bodyPr wrap="none" rtlCol="0">
            <a:spAutoFit/>
          </a:bodyPr>
          <a:lstStyle/>
          <a:p>
            <a:pPr defTabSz="685800"/>
            <a:r>
              <a:rPr lang="ja-JP" altLang="en-US" sz="1350" b="1" dirty="0">
                <a:solidFill>
                  <a:prstClr val="white"/>
                </a:solidFill>
                <a:latin typeface="ＭＳ ゴシック" panose="020B0609070205080204" pitchFamily="49" charset="-128"/>
                <a:ea typeface="ＭＳ ゴシック" panose="020B0609070205080204" pitchFamily="49" charset="-128"/>
              </a:rPr>
              <a:t>身体的・心理的虐待が多い状況が続いていたが、</a:t>
            </a:r>
            <a:endParaRPr lang="en-US" altLang="ja-JP" sz="1350" b="1" dirty="0">
              <a:solidFill>
                <a:prstClr val="white"/>
              </a:solidFill>
              <a:latin typeface="ＭＳ ゴシック" panose="020B0609070205080204" pitchFamily="49" charset="-128"/>
              <a:ea typeface="ＭＳ ゴシック" panose="020B0609070205080204" pitchFamily="49" charset="-128"/>
            </a:endParaRPr>
          </a:p>
          <a:p>
            <a:pPr defTabSz="685800"/>
            <a:r>
              <a:rPr lang="ja-JP" altLang="en-US" sz="1350" b="1" dirty="0">
                <a:solidFill>
                  <a:prstClr val="white"/>
                </a:solidFill>
                <a:latin typeface="ＭＳ ゴシック" panose="020B0609070205080204" pitchFamily="49" charset="-128"/>
                <a:ea typeface="ＭＳ ゴシック" panose="020B0609070205080204" pitchFamily="49" charset="-128"/>
              </a:rPr>
              <a:t>令和６年度よりネグレクトや経済的虐待が増加</a:t>
            </a:r>
            <a:endParaRPr lang="en-US" altLang="ja-JP" sz="1350" b="1" dirty="0">
              <a:solidFill>
                <a:prstClr val="white"/>
              </a:solidFill>
              <a:latin typeface="ＭＳ ゴシック" panose="020B0609070205080204" pitchFamily="49" charset="-128"/>
              <a:ea typeface="ＭＳ ゴシック" panose="020B0609070205080204" pitchFamily="49" charset="-128"/>
            </a:endParaRPr>
          </a:p>
        </p:txBody>
      </p:sp>
      <p:graphicFrame>
        <p:nvGraphicFramePr>
          <p:cNvPr id="9" name="グラフ 8">
            <a:extLst>
              <a:ext uri="{FF2B5EF4-FFF2-40B4-BE49-F238E27FC236}">
                <a16:creationId xmlns:a16="http://schemas.microsoft.com/office/drawing/2014/main" id="{AA2B8F13-684F-DBE5-F8F5-A1C0F395D9CC}"/>
              </a:ext>
            </a:extLst>
          </p:cNvPr>
          <p:cNvGraphicFramePr>
            <a:graphicFrameLocks/>
          </p:cNvGraphicFramePr>
          <p:nvPr/>
        </p:nvGraphicFramePr>
        <p:xfrm>
          <a:off x="398207" y="1845910"/>
          <a:ext cx="3429000" cy="1946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3E81E709-ED10-A598-7F06-DA612F82ED21}"/>
              </a:ext>
            </a:extLst>
          </p:cNvPr>
          <p:cNvGraphicFramePr>
            <a:graphicFrameLocks/>
          </p:cNvGraphicFramePr>
          <p:nvPr/>
        </p:nvGraphicFramePr>
        <p:xfrm>
          <a:off x="4572000" y="1845910"/>
          <a:ext cx="3429000" cy="1946036"/>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A7EC958D-D7F6-4748-5447-ADBB8A714225}"/>
              </a:ext>
            </a:extLst>
          </p:cNvPr>
          <p:cNvSpPr txBox="1"/>
          <p:nvPr/>
        </p:nvSpPr>
        <p:spPr>
          <a:xfrm>
            <a:off x="297753" y="4267658"/>
            <a:ext cx="3993401" cy="715581"/>
          </a:xfrm>
          <a:prstGeom prst="rect">
            <a:avLst/>
          </a:prstGeom>
          <a:solidFill>
            <a:schemeClr val="accent1">
              <a:lumMod val="75000"/>
            </a:schemeClr>
          </a:solidFill>
        </p:spPr>
        <p:txBody>
          <a:bodyPr wrap="none" rtlCol="0">
            <a:spAutoFit/>
          </a:bodyPr>
          <a:lstStyle/>
          <a:p>
            <a:pPr defTabSz="685800"/>
            <a:r>
              <a:rPr lang="ja-JP" altLang="en-US" sz="1350" b="1" dirty="0">
                <a:solidFill>
                  <a:prstClr val="white"/>
                </a:solidFill>
                <a:latin typeface="ＭＳ ゴシック" panose="020B0609070205080204" pitchFamily="49" charset="-128"/>
                <a:ea typeface="ＭＳ ゴシック" panose="020B0609070205080204" pitchFamily="49" charset="-128"/>
              </a:rPr>
              <a:t>全体的に知的障がいがある方の通報相談が多く、</a:t>
            </a:r>
            <a:endParaRPr lang="en-US" altLang="ja-JP" sz="1350" b="1" dirty="0">
              <a:solidFill>
                <a:prstClr val="white"/>
              </a:solidFill>
              <a:latin typeface="ＭＳ ゴシック" panose="020B0609070205080204" pitchFamily="49" charset="-128"/>
              <a:ea typeface="ＭＳ ゴシック" panose="020B0609070205080204" pitchFamily="49" charset="-128"/>
            </a:endParaRPr>
          </a:p>
          <a:p>
            <a:pPr defTabSz="685800"/>
            <a:r>
              <a:rPr lang="ja-JP" altLang="en-US" sz="1350" b="1" dirty="0">
                <a:solidFill>
                  <a:prstClr val="white"/>
                </a:solidFill>
                <a:latin typeface="ＭＳ ゴシック" panose="020B0609070205080204" pitchFamily="49" charset="-128"/>
                <a:ea typeface="ＭＳ ゴシック" panose="020B0609070205080204" pitchFamily="49" charset="-128"/>
              </a:rPr>
              <a:t>次いで身体障がいが多い傾向にある</a:t>
            </a:r>
            <a:endParaRPr lang="en-US" altLang="ja-JP" sz="1350" b="1" dirty="0">
              <a:solidFill>
                <a:prstClr val="white"/>
              </a:solidFill>
              <a:latin typeface="ＭＳ ゴシック" panose="020B0609070205080204" pitchFamily="49" charset="-128"/>
              <a:ea typeface="ＭＳ ゴシック" panose="020B0609070205080204" pitchFamily="49" charset="-128"/>
            </a:endParaRPr>
          </a:p>
          <a:p>
            <a:pPr defTabSz="685800"/>
            <a:r>
              <a:rPr lang="ja-JP" altLang="en-US" sz="1350" b="1" dirty="0">
                <a:solidFill>
                  <a:prstClr val="white"/>
                </a:solidFill>
                <a:latin typeface="ＭＳ ゴシック" panose="020B0609070205080204" pitchFamily="49" charset="-128"/>
                <a:ea typeface="ＭＳ ゴシック" panose="020B0609070205080204" pitchFamily="49" charset="-128"/>
              </a:rPr>
              <a:t>令和６年度より精神障がいの通報件数が増加</a:t>
            </a:r>
          </a:p>
        </p:txBody>
      </p:sp>
      <p:sp>
        <p:nvSpPr>
          <p:cNvPr id="2" name="タイトル 2">
            <a:extLst>
              <a:ext uri="{FF2B5EF4-FFF2-40B4-BE49-F238E27FC236}">
                <a16:creationId xmlns:a16="http://schemas.microsoft.com/office/drawing/2014/main" id="{E65C5376-92E6-CF51-8E7B-E1B4A4E34E64}"/>
              </a:ext>
            </a:extLst>
          </p:cNvPr>
          <p:cNvSpPr txBox="1">
            <a:spLocks/>
          </p:cNvSpPr>
          <p:nvPr/>
        </p:nvSpPr>
        <p:spPr>
          <a:xfrm>
            <a:off x="0" y="857251"/>
            <a:ext cx="9144000" cy="530942"/>
          </a:xfrm>
          <a:prstGeom prst="rect">
            <a:avLst/>
          </a:prstGeom>
          <a:solidFill>
            <a:schemeClr val="accent6">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5" name="タイトル 2">
            <a:extLst>
              <a:ext uri="{FF2B5EF4-FFF2-40B4-BE49-F238E27FC236}">
                <a16:creationId xmlns:a16="http://schemas.microsoft.com/office/drawing/2014/main" id="{11164135-9C8F-7BC0-A051-4721773EBA2D}"/>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２　岐阜市における障害者虐待相談の現状</a:t>
            </a:r>
          </a:p>
        </p:txBody>
      </p:sp>
    </p:spTree>
    <p:extLst>
      <p:ext uri="{BB962C8B-B14F-4D97-AF65-F5344CB8AC3E}">
        <p14:creationId xmlns:p14="http://schemas.microsoft.com/office/powerpoint/2010/main" val="303908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6BA10E7-38DB-B9D2-1454-DFDFFC548152}"/>
              </a:ext>
            </a:extLst>
          </p:cNvPr>
          <p:cNvSpPr>
            <a:spLocks noGrp="1"/>
          </p:cNvSpPr>
          <p:nvPr>
            <p:ph idx="1"/>
          </p:nvPr>
        </p:nvSpPr>
        <p:spPr>
          <a:xfrm>
            <a:off x="267314" y="1661038"/>
            <a:ext cx="8419486" cy="3075039"/>
          </a:xfrm>
        </p:spPr>
        <p:txBody>
          <a:bodyPr>
            <a:noAutofit/>
          </a:bodyPr>
          <a:lstStyle/>
          <a:p>
            <a:pPr marL="0" indent="0">
              <a:buNone/>
            </a:pPr>
            <a:r>
              <a:rPr kumimoji="1" lang="en-US" altLang="ja-JP" b="1" dirty="0">
                <a:latin typeface="ＭＳ ゴシック" panose="020B0609070205080204" pitchFamily="49" charset="-128"/>
                <a:ea typeface="ＭＳ ゴシック" panose="020B0609070205080204" pitchFamily="49" charset="-128"/>
              </a:rPr>
              <a:t>1</a:t>
            </a:r>
            <a:r>
              <a:rPr kumimoji="1" lang="ja-JP" altLang="en-US" b="1" dirty="0">
                <a:latin typeface="ＭＳ ゴシック" panose="020B0609070205080204" pitchFamily="49" charset="-128"/>
                <a:ea typeface="ＭＳ ゴシック" panose="020B0609070205080204" pitchFamily="49" charset="-128"/>
              </a:rPr>
              <a:t>　</a:t>
            </a:r>
            <a:r>
              <a:rPr kumimoji="1" lang="ja-JP" altLang="en-US" b="1" dirty="0">
                <a:solidFill>
                  <a:srgbClr val="FF0000"/>
                </a:solidFill>
                <a:latin typeface="ＭＳ ゴシック" panose="020B0609070205080204" pitchFamily="49" charset="-128"/>
                <a:ea typeface="ＭＳ ゴシック" panose="020B0609070205080204" pitchFamily="49" charset="-128"/>
              </a:rPr>
              <a:t>通報義務</a:t>
            </a:r>
            <a:r>
              <a:rPr lang="ja-JP" altLang="en-US" b="1" dirty="0">
                <a:latin typeface="ＭＳ ゴシック" panose="020B0609070205080204" pitchFamily="49" charset="-128"/>
                <a:ea typeface="ＭＳ ゴシック" panose="020B0609070205080204" pitchFamily="49" charset="-128"/>
              </a:rPr>
              <a:t>　☞　利用者の支給決定をした市町村への通報</a:t>
            </a:r>
            <a:endParaRPr kumimoji="1" lang="en-US" altLang="ja-JP" b="1" dirty="0">
              <a:latin typeface="ＭＳ ゴシック" panose="020B0609070205080204" pitchFamily="49" charset="-128"/>
              <a:ea typeface="ＭＳ ゴシック" panose="020B0609070205080204" pitchFamily="49" charset="-128"/>
            </a:endParaRPr>
          </a:p>
          <a:p>
            <a:pPr marL="0" indent="0">
              <a:buNone/>
            </a:pPr>
            <a:r>
              <a:rPr lang="en-US" altLang="ja-JP" b="1" dirty="0">
                <a:latin typeface="ＭＳ ゴシック" panose="020B0609070205080204" pitchFamily="49" charset="-128"/>
                <a:ea typeface="ＭＳ ゴシック" panose="020B0609070205080204" pitchFamily="49" charset="-128"/>
              </a:rPr>
              <a:t>2</a:t>
            </a:r>
            <a:r>
              <a:rPr lang="ja-JP" altLang="en-US" b="1" dirty="0">
                <a:latin typeface="ＭＳ ゴシック" panose="020B0609070205080204" pitchFamily="49" charset="-128"/>
                <a:ea typeface="ＭＳ ゴシック" panose="020B0609070205080204" pitchFamily="49" charset="-128"/>
              </a:rPr>
              <a:t>　調査協力・虚偽答弁の罰則</a:t>
            </a:r>
            <a:endParaRPr lang="en-US" altLang="ja-JP" b="1" dirty="0">
              <a:latin typeface="ＭＳ ゴシック" panose="020B0609070205080204" pitchFamily="49" charset="-128"/>
              <a:ea typeface="ＭＳ ゴシック" panose="020B0609070205080204" pitchFamily="49" charset="-128"/>
            </a:endParaRPr>
          </a:p>
          <a:p>
            <a:pPr marL="0" indent="0">
              <a:buNone/>
            </a:pPr>
            <a:r>
              <a:rPr kumimoji="1" lang="en-US" altLang="ja-JP" b="1" dirty="0">
                <a:latin typeface="ＭＳ ゴシック" panose="020B0609070205080204" pitchFamily="49" charset="-128"/>
                <a:ea typeface="ＭＳ ゴシック" panose="020B0609070205080204" pitchFamily="49" charset="-128"/>
              </a:rPr>
              <a:t>3</a:t>
            </a:r>
            <a:r>
              <a:rPr kumimoji="1" lang="ja-JP" altLang="en-US" b="1" dirty="0">
                <a:latin typeface="ＭＳ ゴシック" panose="020B0609070205080204" pitchFamily="49" charset="-128"/>
                <a:ea typeface="ＭＳ ゴシック" panose="020B0609070205080204" pitchFamily="49" charset="-128"/>
              </a:rPr>
              <a:t>　通報者の保護　☞　解雇等の不利益な取り扱いを受けないこと</a:t>
            </a:r>
            <a:endParaRPr kumimoji="1" lang="en-US" altLang="ja-JP" b="1" dirty="0">
              <a:latin typeface="ＭＳ ゴシック" panose="020B0609070205080204" pitchFamily="49" charset="-128"/>
              <a:ea typeface="ＭＳ ゴシック" panose="020B0609070205080204" pitchFamily="49" charset="-128"/>
            </a:endParaRPr>
          </a:p>
          <a:p>
            <a:pPr marL="0" indent="0">
              <a:buNone/>
            </a:pPr>
            <a:r>
              <a:rPr lang="en-US" altLang="ja-JP" b="1" dirty="0">
                <a:latin typeface="ＭＳ ゴシック" panose="020B0609070205080204" pitchFamily="49" charset="-128"/>
                <a:ea typeface="ＭＳ ゴシック" panose="020B0609070205080204" pitchFamily="49" charset="-128"/>
              </a:rPr>
              <a:t>4</a:t>
            </a:r>
            <a:r>
              <a:rPr lang="ja-JP" altLang="en-US" b="1" dirty="0">
                <a:latin typeface="ＭＳ ゴシック" panose="020B0609070205080204" pitchFamily="49" charset="-128"/>
                <a:ea typeface="ＭＳ ゴシック" panose="020B0609070205080204" pitchFamily="49" charset="-128"/>
              </a:rPr>
              <a:t>　障害者や家族の支援</a:t>
            </a:r>
            <a:endParaRPr lang="en-US" altLang="ja-JP" b="1" dirty="0">
              <a:latin typeface="ＭＳ ゴシック" panose="020B0609070205080204" pitchFamily="49" charset="-128"/>
              <a:ea typeface="ＭＳ ゴシック" panose="020B0609070205080204" pitchFamily="49" charset="-128"/>
            </a:endParaRPr>
          </a:p>
          <a:p>
            <a:pPr marL="0" indent="0">
              <a:buNone/>
            </a:pPr>
            <a:r>
              <a:rPr kumimoji="1" lang="en-US" altLang="ja-JP" b="1" dirty="0">
                <a:latin typeface="ＭＳ ゴシック" panose="020B0609070205080204" pitchFamily="49" charset="-128"/>
                <a:ea typeface="ＭＳ ゴシック" panose="020B0609070205080204" pitchFamily="49" charset="-128"/>
              </a:rPr>
              <a:t>5</a:t>
            </a:r>
            <a:r>
              <a:rPr kumimoji="1" lang="ja-JP" altLang="en-US" b="1" dirty="0">
                <a:latin typeface="ＭＳ ゴシック" panose="020B0609070205080204" pitchFamily="49" charset="-128"/>
                <a:ea typeface="ＭＳ ゴシック" panose="020B0609070205080204" pitchFamily="49" charset="-128"/>
              </a:rPr>
              <a:t>　虐待を防止するための体制</a:t>
            </a:r>
            <a:r>
              <a:rPr lang="ja-JP" altLang="en-US" b="1" dirty="0">
                <a:latin typeface="ＭＳ ゴシック" panose="020B0609070205080204" pitchFamily="49" charset="-128"/>
                <a:ea typeface="ＭＳ ゴシック" panose="020B0609070205080204" pitchFamily="49" charset="-128"/>
              </a:rPr>
              <a:t>　☞　</a:t>
            </a:r>
            <a:r>
              <a:rPr kumimoji="1" lang="ja-JP" altLang="en-US" b="1" dirty="0">
                <a:solidFill>
                  <a:srgbClr val="FF0000"/>
                </a:solidFill>
                <a:latin typeface="ＭＳ ゴシック" panose="020B0609070205080204" pitchFamily="49" charset="-128"/>
                <a:ea typeface="ＭＳ ゴシック" panose="020B0609070205080204" pitchFamily="49" charset="-128"/>
              </a:rPr>
              <a:t>虐待防止委員会の設置</a:t>
            </a:r>
            <a:endParaRPr kumimoji="1" lang="en-US" altLang="ja-JP" b="1" dirty="0">
              <a:solidFill>
                <a:srgbClr val="FF0000"/>
              </a:solidFill>
              <a:latin typeface="ＭＳ ゴシック" panose="020B0609070205080204" pitchFamily="49" charset="-128"/>
              <a:ea typeface="ＭＳ ゴシック" panose="020B0609070205080204" pitchFamily="49" charset="-128"/>
            </a:endParaRPr>
          </a:p>
          <a:p>
            <a:pPr marL="0" indent="0">
              <a:buNone/>
            </a:pPr>
            <a:r>
              <a:rPr kumimoji="1" lang="en-US" altLang="ja-JP" b="1" dirty="0">
                <a:latin typeface="ＭＳ ゴシック" panose="020B0609070205080204" pitchFamily="49" charset="-128"/>
                <a:ea typeface="ＭＳ ゴシック" panose="020B0609070205080204" pitchFamily="49" charset="-128"/>
              </a:rPr>
              <a:t>6</a:t>
            </a:r>
            <a:r>
              <a:rPr kumimoji="1" lang="ja-JP" altLang="en-US" b="1" dirty="0">
                <a:latin typeface="ＭＳ ゴシック" panose="020B0609070205080204" pitchFamily="49" charset="-128"/>
                <a:ea typeface="ＭＳ ゴシック" panose="020B0609070205080204" pitchFamily="49" charset="-128"/>
              </a:rPr>
              <a:t>　研修</a:t>
            </a:r>
            <a:endParaRPr kumimoji="1" lang="en-US" altLang="ja-JP" b="1" dirty="0">
              <a:latin typeface="ＭＳ ゴシック" panose="020B0609070205080204" pitchFamily="49" charset="-128"/>
              <a:ea typeface="ＭＳ ゴシック" panose="020B0609070205080204" pitchFamily="49" charset="-128"/>
            </a:endParaRPr>
          </a:p>
          <a:p>
            <a:pPr marL="0" indent="0">
              <a:buNone/>
            </a:pPr>
            <a:r>
              <a:rPr kumimoji="1" lang="en-US" altLang="ja-JP" b="1" dirty="0">
                <a:latin typeface="ＭＳ ゴシック" panose="020B0609070205080204" pitchFamily="49" charset="-128"/>
                <a:ea typeface="ＭＳ ゴシック" panose="020B0609070205080204" pitchFamily="49" charset="-128"/>
              </a:rPr>
              <a:t>7</a:t>
            </a:r>
            <a:r>
              <a:rPr kumimoji="1" lang="ja-JP" altLang="en-US" b="1" dirty="0">
                <a:latin typeface="ＭＳ ゴシック" panose="020B0609070205080204" pitchFamily="49" charset="-128"/>
                <a:ea typeface="ＭＳ ゴシック" panose="020B0609070205080204" pitchFamily="49" charset="-128"/>
              </a:rPr>
              <a:t>　虐待を防止するための取り組み</a:t>
            </a:r>
            <a:r>
              <a:rPr lang="ja-JP" altLang="en-US" b="1" dirty="0">
                <a:latin typeface="ＭＳ ゴシック" panose="020B0609070205080204" pitchFamily="49" charset="-128"/>
                <a:ea typeface="ＭＳ ゴシック" panose="020B0609070205080204" pitchFamily="49" charset="-128"/>
              </a:rPr>
              <a:t>　☞</a:t>
            </a:r>
            <a:r>
              <a:rPr kumimoji="1" lang="ja-JP" altLang="en-US" b="1" dirty="0">
                <a:latin typeface="ＭＳ ゴシック" panose="020B0609070205080204" pitchFamily="49" charset="-128"/>
                <a:ea typeface="ＭＳ ゴシック" panose="020B0609070205080204" pitchFamily="49" charset="-128"/>
              </a:rPr>
              <a:t>　環境整備</a:t>
            </a:r>
            <a:endParaRPr lang="en-US" altLang="ja-JP" sz="1800" b="1"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CB29A3B1-32A9-F23F-33FA-277697B6A129}"/>
              </a:ext>
            </a:extLst>
          </p:cNvPr>
          <p:cNvSpPr txBox="1"/>
          <p:nvPr/>
        </p:nvSpPr>
        <p:spPr>
          <a:xfrm>
            <a:off x="4026310" y="5469808"/>
            <a:ext cx="4801314" cy="230832"/>
          </a:xfrm>
          <a:prstGeom prst="rect">
            <a:avLst/>
          </a:prstGeom>
          <a:noFill/>
        </p:spPr>
        <p:txBody>
          <a:bodyPr wrap="none" rtlCol="0">
            <a:spAutoFit/>
          </a:bodyPr>
          <a:lstStyle/>
          <a:p>
            <a:pPr defTabSz="685800"/>
            <a:r>
              <a:rPr lang="ja-JP" altLang="en-US" sz="900" b="1" dirty="0">
                <a:solidFill>
                  <a:prstClr val="black"/>
                </a:solidFill>
                <a:latin typeface="ＭＳ ゴシック" panose="020B0609070205080204" pitchFamily="49" charset="-128"/>
                <a:ea typeface="ＭＳ ゴシック" panose="020B0609070205080204" pitchFamily="49" charset="-128"/>
              </a:rPr>
              <a:t>出典：市町村・都道府県における障害者虐待防止と対応の手引き　令和</a:t>
            </a:r>
            <a:r>
              <a:rPr lang="en-US" altLang="ja-JP" sz="900" b="1" dirty="0">
                <a:solidFill>
                  <a:prstClr val="black"/>
                </a:solidFill>
                <a:latin typeface="ＭＳ ゴシック" panose="020B0609070205080204" pitchFamily="49" charset="-128"/>
                <a:ea typeface="ＭＳ ゴシック" panose="020B0609070205080204" pitchFamily="49" charset="-128"/>
              </a:rPr>
              <a:t>6</a:t>
            </a:r>
            <a:r>
              <a:rPr lang="ja-JP" altLang="en-US" sz="900" b="1" dirty="0">
                <a:solidFill>
                  <a:prstClr val="black"/>
                </a:solidFill>
                <a:latin typeface="ＭＳ ゴシック" panose="020B0609070205080204" pitchFamily="49" charset="-128"/>
                <a:ea typeface="ＭＳ ゴシック" panose="020B0609070205080204" pitchFamily="49" charset="-128"/>
              </a:rPr>
              <a:t>年</a:t>
            </a:r>
            <a:r>
              <a:rPr lang="en-US" altLang="ja-JP" sz="900" b="1" dirty="0">
                <a:solidFill>
                  <a:prstClr val="black"/>
                </a:solidFill>
                <a:latin typeface="ＭＳ ゴシック" panose="020B0609070205080204" pitchFamily="49" charset="-128"/>
                <a:ea typeface="ＭＳ ゴシック" panose="020B0609070205080204" pitchFamily="49" charset="-128"/>
              </a:rPr>
              <a:t>7</a:t>
            </a:r>
            <a:r>
              <a:rPr lang="ja-JP" altLang="en-US" sz="900" b="1" dirty="0">
                <a:solidFill>
                  <a:prstClr val="black"/>
                </a:solidFill>
                <a:latin typeface="ＭＳ ゴシック" panose="020B0609070205080204" pitchFamily="49" charset="-128"/>
                <a:ea typeface="ＭＳ ゴシック" panose="020B0609070205080204" pitchFamily="49" charset="-128"/>
              </a:rPr>
              <a:t>月厚生労働省</a:t>
            </a:r>
          </a:p>
        </p:txBody>
      </p:sp>
      <p:sp>
        <p:nvSpPr>
          <p:cNvPr id="5" name="タイトル 2">
            <a:extLst>
              <a:ext uri="{FF2B5EF4-FFF2-40B4-BE49-F238E27FC236}">
                <a16:creationId xmlns:a16="http://schemas.microsoft.com/office/drawing/2014/main" id="{3E1F4E4D-142D-27A4-50E9-3DE505F224DC}"/>
              </a:ext>
            </a:extLst>
          </p:cNvPr>
          <p:cNvSpPr txBox="1">
            <a:spLocks/>
          </p:cNvSpPr>
          <p:nvPr/>
        </p:nvSpPr>
        <p:spPr>
          <a:xfrm>
            <a:off x="0" y="857251"/>
            <a:ext cx="9144000" cy="530942"/>
          </a:xfrm>
          <a:prstGeom prst="rect">
            <a:avLst/>
          </a:prstGeom>
          <a:solidFill>
            <a:schemeClr val="accent5">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6" name="タイトル 2">
            <a:extLst>
              <a:ext uri="{FF2B5EF4-FFF2-40B4-BE49-F238E27FC236}">
                <a16:creationId xmlns:a16="http://schemas.microsoft.com/office/drawing/2014/main" id="{065BA1E3-E1C8-072B-4F6D-D6574B02E1AD}"/>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３　障害者福祉施設等の虐待防止と対応</a:t>
            </a:r>
          </a:p>
        </p:txBody>
      </p:sp>
    </p:spTree>
    <p:extLst>
      <p:ext uri="{BB962C8B-B14F-4D97-AF65-F5344CB8AC3E}">
        <p14:creationId xmlns:p14="http://schemas.microsoft.com/office/powerpoint/2010/main" val="142625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4125DA67-F797-3DCA-87A0-E2DB9C8E0A15}"/>
              </a:ext>
            </a:extLst>
          </p:cNvPr>
          <p:cNvSpPr>
            <a:spLocks noGrp="1"/>
          </p:cNvSpPr>
          <p:nvPr>
            <p:ph sz="half" idx="2"/>
          </p:nvPr>
        </p:nvSpPr>
        <p:spPr>
          <a:xfrm>
            <a:off x="275881" y="2110738"/>
            <a:ext cx="3868340" cy="1177245"/>
          </a:xfrm>
        </p:spPr>
        <p:txBody>
          <a:bodyPr>
            <a:normAutofit/>
          </a:bodyPr>
          <a:lstStyle/>
          <a:p>
            <a:pPr marL="0" indent="0">
              <a:buNone/>
            </a:pPr>
            <a:r>
              <a:rPr lang="ja-JP" altLang="en-US" sz="1800" b="1" dirty="0">
                <a:latin typeface="ＭＳ ゴシック" panose="020B0609070205080204" pitchFamily="49" charset="-128"/>
                <a:ea typeface="ＭＳ ゴシック" panose="020B0609070205080204" pitchFamily="49" charset="-128"/>
              </a:rPr>
              <a:t>◆従業員の研修実施</a:t>
            </a:r>
            <a:endParaRPr lang="en-US" altLang="ja-JP" sz="1800" b="1" dirty="0">
              <a:latin typeface="ＭＳ ゴシック" panose="020B0609070205080204" pitchFamily="49" charset="-128"/>
              <a:ea typeface="ＭＳ ゴシック" panose="020B0609070205080204" pitchFamily="49"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◆虐待防止委員会の設置</a:t>
            </a:r>
            <a:endParaRPr lang="en-US" altLang="ja-JP" sz="1800" b="1" dirty="0">
              <a:latin typeface="ＭＳ ゴシック" panose="020B0609070205080204" pitchFamily="49" charset="-128"/>
              <a:ea typeface="ＭＳ ゴシック" panose="020B0609070205080204" pitchFamily="49"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◆責任者の設置</a:t>
            </a:r>
            <a:endParaRPr lang="en-US" altLang="ja-JP" sz="1800" b="1" dirty="0">
              <a:latin typeface="ＭＳ ゴシック" panose="020B0609070205080204" pitchFamily="49" charset="-128"/>
              <a:ea typeface="ＭＳ ゴシック" panose="020B0609070205080204" pitchFamily="49" charset="-128"/>
            </a:endParaRPr>
          </a:p>
          <a:p>
            <a:pPr marL="0" indent="0">
              <a:buNone/>
            </a:pPr>
            <a:endParaRPr kumimoji="1" lang="en-US" altLang="ja-JP" dirty="0"/>
          </a:p>
        </p:txBody>
      </p:sp>
      <p:sp>
        <p:nvSpPr>
          <p:cNvPr id="6" name="コンテンツ プレースホルダー 5">
            <a:extLst>
              <a:ext uri="{FF2B5EF4-FFF2-40B4-BE49-F238E27FC236}">
                <a16:creationId xmlns:a16="http://schemas.microsoft.com/office/drawing/2014/main" id="{39AA3AF1-A20D-51F1-D79B-4BF976B0885C}"/>
              </a:ext>
            </a:extLst>
          </p:cNvPr>
          <p:cNvSpPr>
            <a:spLocks noGrp="1"/>
          </p:cNvSpPr>
          <p:nvPr>
            <p:ph sz="quarter" idx="4"/>
          </p:nvPr>
        </p:nvSpPr>
        <p:spPr>
          <a:xfrm>
            <a:off x="138919" y="3841981"/>
            <a:ext cx="4809165" cy="1827722"/>
          </a:xfrm>
        </p:spPr>
        <p:txBody>
          <a:bodyPr>
            <a:noAutofit/>
          </a:bodyPr>
          <a:lstStyle/>
          <a:p>
            <a:pPr marL="0" indent="0">
              <a:buNone/>
            </a:pPr>
            <a:r>
              <a:rPr lang="ja-JP" altLang="en-US" sz="1500" b="1" dirty="0">
                <a:latin typeface="ＭＳ ゴシック" panose="020B0609070205080204" pitchFamily="49" charset="-128"/>
                <a:ea typeface="ＭＳ ゴシック" panose="020B0609070205080204" pitchFamily="49" charset="-128"/>
              </a:rPr>
              <a:t>＜運営基準＞</a:t>
            </a:r>
            <a:endParaRPr lang="en-US" altLang="ja-JP" sz="1500" b="1" dirty="0">
              <a:latin typeface="ＭＳ ゴシック" panose="020B0609070205080204" pitchFamily="49" charset="-128"/>
              <a:ea typeface="ＭＳ ゴシック" panose="020B0609070205080204" pitchFamily="49" charset="-128"/>
            </a:endParaRPr>
          </a:p>
          <a:p>
            <a:pPr marL="0" indent="0">
              <a:buNone/>
            </a:pPr>
            <a:r>
              <a:rPr lang="ja-JP" altLang="en-US" sz="1500" b="1" dirty="0">
                <a:latin typeface="ＭＳ ゴシック" panose="020B0609070205080204" pitchFamily="49" charset="-128"/>
                <a:ea typeface="ＭＳ ゴシック" panose="020B0609070205080204" pitchFamily="49" charset="-128"/>
              </a:rPr>
              <a:t>　①身体拘束を行う場合は</a:t>
            </a:r>
            <a:r>
              <a:rPr lang="ja-JP" altLang="en-US" sz="1500" b="1" dirty="0">
                <a:solidFill>
                  <a:srgbClr val="FF0000"/>
                </a:solidFill>
                <a:latin typeface="ＭＳ ゴシック" panose="020B0609070205080204" pitchFamily="49" charset="-128"/>
                <a:ea typeface="ＭＳ ゴシック" panose="020B0609070205080204" pitchFamily="49" charset="-128"/>
              </a:rPr>
              <a:t>３要件</a:t>
            </a:r>
            <a:r>
              <a:rPr lang="ja-JP" altLang="en-US" sz="1500" b="1" dirty="0">
                <a:latin typeface="ＭＳ ゴシック" panose="020B0609070205080204" pitchFamily="49" charset="-128"/>
                <a:ea typeface="ＭＳ ゴシック" panose="020B0609070205080204" pitchFamily="49" charset="-128"/>
              </a:rPr>
              <a:t>全て満たす場合のみ</a:t>
            </a:r>
            <a:endParaRPr lang="en-US" altLang="ja-JP" sz="1500" b="1" dirty="0">
              <a:latin typeface="ＭＳ ゴシック" panose="020B0609070205080204" pitchFamily="49" charset="-128"/>
              <a:ea typeface="ＭＳ ゴシック" panose="020B0609070205080204" pitchFamily="49" charset="-128"/>
            </a:endParaRPr>
          </a:p>
          <a:p>
            <a:pPr marL="0" indent="0">
              <a:buNone/>
            </a:pPr>
            <a:r>
              <a:rPr lang="ja-JP" altLang="en-US" sz="1500" b="1" dirty="0">
                <a:latin typeface="ＭＳ ゴシック" panose="020B0609070205080204" pitchFamily="49" charset="-128"/>
                <a:ea typeface="ＭＳ ゴシック" panose="020B0609070205080204" pitchFamily="49" charset="-128"/>
              </a:rPr>
              <a:t>　②委員会の定期開催・周知徹底</a:t>
            </a:r>
            <a:endParaRPr lang="en-US" altLang="ja-JP" sz="1500" b="1" dirty="0">
              <a:latin typeface="ＭＳ ゴシック" panose="020B0609070205080204" pitchFamily="49" charset="-128"/>
              <a:ea typeface="ＭＳ ゴシック" panose="020B0609070205080204" pitchFamily="49" charset="-128"/>
            </a:endParaRPr>
          </a:p>
          <a:p>
            <a:pPr marL="0" indent="0">
              <a:buNone/>
            </a:pPr>
            <a:r>
              <a:rPr lang="ja-JP" altLang="en-US" sz="1500" b="1" dirty="0">
                <a:latin typeface="ＭＳ ゴシック" panose="020B0609070205080204" pitchFamily="49" charset="-128"/>
                <a:ea typeface="ＭＳ ゴシック" panose="020B0609070205080204" pitchFamily="49" charset="-128"/>
              </a:rPr>
              <a:t>　③指針の整備</a:t>
            </a:r>
            <a:endParaRPr lang="en-US" altLang="ja-JP" sz="1500" b="1" dirty="0">
              <a:latin typeface="ＭＳ ゴシック" panose="020B0609070205080204" pitchFamily="49" charset="-128"/>
              <a:ea typeface="ＭＳ ゴシック" panose="020B0609070205080204" pitchFamily="49" charset="-128"/>
            </a:endParaRPr>
          </a:p>
          <a:p>
            <a:pPr marL="0" indent="0">
              <a:buNone/>
            </a:pPr>
            <a:r>
              <a:rPr lang="ja-JP" altLang="en-US" sz="1500" b="1" dirty="0">
                <a:latin typeface="ＭＳ ゴシック" panose="020B0609070205080204" pitchFamily="49" charset="-128"/>
                <a:ea typeface="ＭＳ ゴシック" panose="020B0609070205080204" pitchFamily="49" charset="-128"/>
              </a:rPr>
              <a:t>　④研修の実施</a:t>
            </a:r>
            <a:endParaRPr lang="en-US" altLang="ja-JP" sz="1500" b="1" dirty="0">
              <a:latin typeface="ＭＳ ゴシック" panose="020B0609070205080204" pitchFamily="49" charset="-128"/>
              <a:ea typeface="ＭＳ ゴシック" panose="020B0609070205080204" pitchFamily="49" charset="-128"/>
            </a:endParaRPr>
          </a:p>
          <a:p>
            <a:pPr marL="0" indent="0">
              <a:buNone/>
            </a:pPr>
            <a:endParaRPr lang="en-US" altLang="ja-JP" sz="1350" dirty="0"/>
          </a:p>
        </p:txBody>
      </p:sp>
      <p:sp>
        <p:nvSpPr>
          <p:cNvPr id="8" name="タイトル 2">
            <a:extLst>
              <a:ext uri="{FF2B5EF4-FFF2-40B4-BE49-F238E27FC236}">
                <a16:creationId xmlns:a16="http://schemas.microsoft.com/office/drawing/2014/main" id="{499A0A6A-5A97-D092-4034-E68F647C675F}"/>
              </a:ext>
            </a:extLst>
          </p:cNvPr>
          <p:cNvSpPr txBox="1">
            <a:spLocks/>
          </p:cNvSpPr>
          <p:nvPr/>
        </p:nvSpPr>
        <p:spPr>
          <a:xfrm>
            <a:off x="0" y="857251"/>
            <a:ext cx="9144000" cy="530942"/>
          </a:xfrm>
          <a:prstGeom prst="rect">
            <a:avLst/>
          </a:prstGeom>
          <a:solidFill>
            <a:schemeClr val="accent5">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9" name="タイトル 2">
            <a:extLst>
              <a:ext uri="{FF2B5EF4-FFF2-40B4-BE49-F238E27FC236}">
                <a16:creationId xmlns:a16="http://schemas.microsoft.com/office/drawing/2014/main" id="{6CE0954D-22BE-C6AB-7D8F-139179C79E52}"/>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３　障害者福祉施設等の虐待防止と対応</a:t>
            </a:r>
          </a:p>
        </p:txBody>
      </p:sp>
      <p:sp>
        <p:nvSpPr>
          <p:cNvPr id="12" name="テキスト ボックス 11">
            <a:extLst>
              <a:ext uri="{FF2B5EF4-FFF2-40B4-BE49-F238E27FC236}">
                <a16:creationId xmlns:a16="http://schemas.microsoft.com/office/drawing/2014/main" id="{07435AAC-34CD-F191-6A69-CA4EBD48AD9E}"/>
              </a:ext>
            </a:extLst>
          </p:cNvPr>
          <p:cNvSpPr txBox="1"/>
          <p:nvPr/>
        </p:nvSpPr>
        <p:spPr>
          <a:xfrm>
            <a:off x="-1" y="1592230"/>
            <a:ext cx="8930149" cy="577081"/>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虐待防止措置（虐待防止委員会の設置）　　</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令和４年度～　義務化・令和６年度～減算対象　</a:t>
            </a:r>
          </a:p>
          <a:p>
            <a:pPr defTabSz="685800">
              <a:defRPr/>
            </a:pP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3" name="直線コネクタ 12">
            <a:extLst>
              <a:ext uri="{FF2B5EF4-FFF2-40B4-BE49-F238E27FC236}">
                <a16:creationId xmlns:a16="http://schemas.microsoft.com/office/drawing/2014/main" id="{3B03771D-3ADD-0CF3-EA33-3C4593225E06}"/>
              </a:ext>
            </a:extLst>
          </p:cNvPr>
          <p:cNvCxnSpPr>
            <a:cxnSpLocks/>
          </p:cNvCxnSpPr>
          <p:nvPr/>
        </p:nvCxnSpPr>
        <p:spPr>
          <a:xfrm>
            <a:off x="66651" y="1963518"/>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ED19476A-E35E-32EB-8196-94A6FA52B569}"/>
              </a:ext>
            </a:extLst>
          </p:cNvPr>
          <p:cNvSpPr txBox="1"/>
          <p:nvPr/>
        </p:nvSpPr>
        <p:spPr>
          <a:xfrm>
            <a:off x="0" y="3287983"/>
            <a:ext cx="8930149" cy="577081"/>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身体拘束の適正化　　</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令和６年度～減算対象　</a:t>
            </a:r>
          </a:p>
          <a:p>
            <a:pPr defTabSz="685800">
              <a:defRPr/>
            </a:pP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a:extLst>
              <a:ext uri="{FF2B5EF4-FFF2-40B4-BE49-F238E27FC236}">
                <a16:creationId xmlns:a16="http://schemas.microsoft.com/office/drawing/2014/main" id="{E0B978DB-860E-EA00-12B9-593468509A5E}"/>
              </a:ext>
            </a:extLst>
          </p:cNvPr>
          <p:cNvCxnSpPr>
            <a:cxnSpLocks/>
          </p:cNvCxnSpPr>
          <p:nvPr/>
        </p:nvCxnSpPr>
        <p:spPr>
          <a:xfrm>
            <a:off x="66652" y="3659271"/>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コンテンツ プレースホルダー 5">
            <a:extLst>
              <a:ext uri="{FF2B5EF4-FFF2-40B4-BE49-F238E27FC236}">
                <a16:creationId xmlns:a16="http://schemas.microsoft.com/office/drawing/2014/main" id="{21F43FB9-3EEA-1D0A-1D1B-EC005E5B97ED}"/>
              </a:ext>
            </a:extLst>
          </p:cNvPr>
          <p:cNvSpPr txBox="1">
            <a:spLocks/>
          </p:cNvSpPr>
          <p:nvPr/>
        </p:nvSpPr>
        <p:spPr>
          <a:xfrm>
            <a:off x="4786966" y="3841981"/>
            <a:ext cx="4218116" cy="15651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a:spcBef>
                <a:spcPts val="750"/>
              </a:spcBef>
              <a:buNone/>
            </a:pPr>
            <a:r>
              <a:rPr lang="ja-JP" altLang="en-US" sz="1500" b="1" dirty="0">
                <a:solidFill>
                  <a:prstClr val="black"/>
                </a:solidFill>
                <a:latin typeface="ＭＳ ゴシック" panose="020B0609070205080204" pitchFamily="49" charset="-128"/>
                <a:ea typeface="ＭＳ ゴシック" panose="020B0609070205080204" pitchFamily="49" charset="-128"/>
              </a:rPr>
              <a:t>＜やむを得ず身体拘束を行う場合の手続き＞</a:t>
            </a:r>
            <a:endParaRPr lang="en-US" altLang="ja-JP" sz="1500" b="1" dirty="0">
              <a:solidFill>
                <a:prstClr val="black"/>
              </a:solidFill>
              <a:latin typeface="ＭＳ ゴシック" panose="020B0609070205080204" pitchFamily="49" charset="-128"/>
              <a:ea typeface="ＭＳ ゴシック" panose="020B0609070205080204" pitchFamily="49" charset="-128"/>
            </a:endParaRPr>
          </a:p>
          <a:p>
            <a:pPr marL="0" indent="0" defTabSz="685800">
              <a:spcBef>
                <a:spcPts val="750"/>
              </a:spcBef>
              <a:buNone/>
            </a:pPr>
            <a:r>
              <a:rPr lang="ja-JP" altLang="en-US" sz="1500" b="1" dirty="0">
                <a:solidFill>
                  <a:prstClr val="black"/>
                </a:solidFill>
                <a:latin typeface="ＭＳ ゴシック" panose="020B0609070205080204" pitchFamily="49" charset="-128"/>
                <a:ea typeface="ＭＳ ゴシック" panose="020B0609070205080204" pitchFamily="49" charset="-128"/>
              </a:rPr>
              <a:t>　①個別支援計画への記録</a:t>
            </a:r>
            <a:endParaRPr lang="en-US" altLang="ja-JP" sz="1500" b="1" dirty="0">
              <a:solidFill>
                <a:prstClr val="black"/>
              </a:solidFill>
              <a:latin typeface="ＭＳ ゴシック" panose="020B0609070205080204" pitchFamily="49" charset="-128"/>
              <a:ea typeface="ＭＳ ゴシック" panose="020B0609070205080204" pitchFamily="49" charset="-128"/>
            </a:endParaRPr>
          </a:p>
          <a:p>
            <a:pPr marL="0" indent="0" defTabSz="685800">
              <a:spcBef>
                <a:spcPts val="750"/>
              </a:spcBef>
              <a:buNone/>
            </a:pPr>
            <a:r>
              <a:rPr lang="ja-JP" altLang="en-US" sz="1500" b="1" dirty="0">
                <a:solidFill>
                  <a:prstClr val="black"/>
                </a:solidFill>
                <a:latin typeface="ＭＳ ゴシック" panose="020B0609070205080204" pitchFamily="49" charset="-128"/>
                <a:ea typeface="ＭＳ ゴシック" panose="020B0609070205080204" pitchFamily="49" charset="-128"/>
              </a:rPr>
              <a:t>　②本人・家族への十分な説明</a:t>
            </a:r>
            <a:endParaRPr lang="en-US" altLang="ja-JP" sz="1500" b="1" dirty="0">
              <a:solidFill>
                <a:prstClr val="black"/>
              </a:solidFill>
              <a:latin typeface="ＭＳ ゴシック" panose="020B0609070205080204" pitchFamily="49" charset="-128"/>
              <a:ea typeface="ＭＳ ゴシック" panose="020B0609070205080204" pitchFamily="49" charset="-128"/>
            </a:endParaRPr>
          </a:p>
          <a:p>
            <a:pPr marL="0" indent="0" defTabSz="685800">
              <a:spcBef>
                <a:spcPts val="750"/>
              </a:spcBef>
              <a:buNone/>
            </a:pPr>
            <a:r>
              <a:rPr lang="ja-JP" altLang="en-US" sz="1500" b="1" dirty="0">
                <a:solidFill>
                  <a:prstClr val="black"/>
                </a:solidFill>
                <a:latin typeface="ＭＳ ゴシック" panose="020B0609070205080204" pitchFamily="49" charset="-128"/>
                <a:ea typeface="ＭＳ ゴシック" panose="020B0609070205080204" pitchFamily="49" charset="-128"/>
              </a:rPr>
              <a:t>　③行政への相談・報告</a:t>
            </a:r>
            <a:endParaRPr lang="en-US" altLang="ja-JP" sz="1500" b="1" dirty="0">
              <a:solidFill>
                <a:prstClr val="black"/>
              </a:solidFill>
              <a:latin typeface="ＭＳ ゴシック" panose="020B0609070205080204" pitchFamily="49" charset="-128"/>
              <a:ea typeface="ＭＳ ゴシック" panose="020B0609070205080204" pitchFamily="49" charset="-128"/>
            </a:endParaRPr>
          </a:p>
          <a:p>
            <a:pPr marL="0" indent="0" defTabSz="685800">
              <a:spcBef>
                <a:spcPts val="750"/>
              </a:spcBef>
              <a:buNone/>
            </a:pPr>
            <a:r>
              <a:rPr lang="ja-JP" altLang="en-US" sz="1500" b="1" dirty="0">
                <a:solidFill>
                  <a:prstClr val="black"/>
                </a:solidFill>
                <a:latin typeface="ＭＳ ゴシック" panose="020B0609070205080204" pitchFamily="49" charset="-128"/>
                <a:ea typeface="ＭＳ ゴシック" panose="020B0609070205080204" pitchFamily="49" charset="-128"/>
              </a:rPr>
              <a:t>　④必要な事項の記録</a:t>
            </a:r>
            <a:endParaRPr lang="ja-JP" altLang="en-US" sz="1350" b="1" dirty="0">
              <a:solidFill>
                <a:prstClr val="black"/>
              </a:solidFill>
              <a:latin typeface="ＭＳ ゴシック" panose="020B0609070205080204" pitchFamily="49" charset="-128"/>
              <a:ea typeface="ＭＳ ゴシック" panose="020B0609070205080204" pitchFamily="49" charset="-128"/>
            </a:endParaRPr>
          </a:p>
        </p:txBody>
      </p:sp>
      <p:sp>
        <p:nvSpPr>
          <p:cNvPr id="21" name="吹き出し: 角を丸めた四角形 20">
            <a:extLst>
              <a:ext uri="{FF2B5EF4-FFF2-40B4-BE49-F238E27FC236}">
                <a16:creationId xmlns:a16="http://schemas.microsoft.com/office/drawing/2014/main" id="{9B2F084F-4E25-DBA5-002C-46D6AC8269F4}"/>
              </a:ext>
            </a:extLst>
          </p:cNvPr>
          <p:cNvSpPr/>
          <p:nvPr/>
        </p:nvSpPr>
        <p:spPr>
          <a:xfrm>
            <a:off x="3397909" y="4448798"/>
            <a:ext cx="1065071" cy="826293"/>
          </a:xfrm>
          <a:prstGeom prst="wedgeRoundRectCallout">
            <a:avLst>
              <a:gd name="adj1" fmla="val -77370"/>
              <a:gd name="adj2" fmla="val -48782"/>
              <a:gd name="adj3" fmla="val 16667"/>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685800">
              <a:lnSpc>
                <a:spcPct val="90000"/>
              </a:lnSpc>
            </a:pPr>
            <a:r>
              <a:rPr lang="ja-JP" altLang="en-US" sz="1500" b="1" dirty="0">
                <a:solidFill>
                  <a:srgbClr val="FF0000"/>
                </a:solidFill>
                <a:latin typeface="ＭＳ ゴシック" panose="020B0609070205080204" pitchFamily="49" charset="-128"/>
                <a:ea typeface="ＭＳ ゴシック" panose="020B0609070205080204" pitchFamily="49" charset="-128"/>
              </a:rPr>
              <a:t>切迫性</a:t>
            </a:r>
            <a:endParaRPr lang="en-US" altLang="ja-JP" sz="1500" b="1" dirty="0">
              <a:solidFill>
                <a:srgbClr val="FF0000"/>
              </a:solidFill>
              <a:latin typeface="ＭＳ ゴシック" panose="020B0609070205080204" pitchFamily="49" charset="-128"/>
              <a:ea typeface="ＭＳ ゴシック" panose="020B0609070205080204" pitchFamily="49" charset="-128"/>
            </a:endParaRPr>
          </a:p>
          <a:p>
            <a:pPr defTabSz="685800">
              <a:lnSpc>
                <a:spcPct val="90000"/>
              </a:lnSpc>
            </a:pPr>
            <a:r>
              <a:rPr lang="ja-JP" altLang="en-US" sz="1500" b="1" dirty="0">
                <a:solidFill>
                  <a:srgbClr val="FF0000"/>
                </a:solidFill>
                <a:latin typeface="ＭＳ ゴシック" panose="020B0609070205080204" pitchFamily="49" charset="-128"/>
                <a:ea typeface="ＭＳ ゴシック" panose="020B0609070205080204" pitchFamily="49" charset="-128"/>
              </a:rPr>
              <a:t>非代替性</a:t>
            </a:r>
            <a:endParaRPr lang="en-US" altLang="ja-JP" sz="1500" b="1" dirty="0">
              <a:solidFill>
                <a:srgbClr val="FF0000"/>
              </a:solidFill>
              <a:latin typeface="ＭＳ ゴシック" panose="020B0609070205080204" pitchFamily="49" charset="-128"/>
              <a:ea typeface="ＭＳ ゴシック" panose="020B0609070205080204" pitchFamily="49" charset="-128"/>
            </a:endParaRPr>
          </a:p>
          <a:p>
            <a:pPr defTabSz="685800">
              <a:lnSpc>
                <a:spcPct val="90000"/>
              </a:lnSpc>
            </a:pPr>
            <a:r>
              <a:rPr lang="ja-JP" altLang="en-US" sz="1500" b="1" dirty="0">
                <a:solidFill>
                  <a:srgbClr val="FF0000"/>
                </a:solidFill>
                <a:latin typeface="ＭＳ ゴシック" panose="020B0609070205080204" pitchFamily="49" charset="-128"/>
                <a:ea typeface="ＭＳ ゴシック" panose="020B0609070205080204" pitchFamily="49" charset="-128"/>
              </a:rPr>
              <a:t>一時性</a:t>
            </a:r>
            <a:endParaRPr lang="en-US" altLang="ja-JP" sz="135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0441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6FD6776-5616-AB47-9D6B-5F97196A34F6}"/>
              </a:ext>
            </a:extLst>
          </p:cNvPr>
          <p:cNvSpPr>
            <a:spLocks noGrp="1"/>
          </p:cNvSpPr>
          <p:nvPr>
            <p:ph idx="1"/>
          </p:nvPr>
        </p:nvSpPr>
        <p:spPr>
          <a:xfrm>
            <a:off x="322846" y="2146228"/>
            <a:ext cx="8512096" cy="3061795"/>
          </a:xfrm>
        </p:spPr>
        <p:txBody>
          <a:bodyPr>
            <a:normAutofit/>
          </a:bodyPr>
          <a:lstStyle/>
          <a:p>
            <a:pPr marL="0" indent="0">
              <a:buNone/>
            </a:pPr>
            <a:r>
              <a:rPr lang="ja-JP" altLang="en-US" sz="1800" b="1" dirty="0">
                <a:solidFill>
                  <a:srgbClr val="FF0000"/>
                </a:solidFill>
                <a:latin typeface="ＭＳ ゴシック" panose="020B0609070205080204" pitchFamily="49" charset="-128"/>
                <a:ea typeface="ＭＳ ゴシック" panose="020B0609070205080204" pitchFamily="49" charset="-128"/>
              </a:rPr>
              <a:t>①虐待防止のための計画づくり</a:t>
            </a:r>
            <a:endParaRPr lang="en-US" altLang="ja-JP" sz="1800" b="1" dirty="0">
              <a:solidFill>
                <a:srgbClr val="FF0000"/>
              </a:solidFill>
              <a:latin typeface="ＭＳ ゴシック" panose="020B0609070205080204" pitchFamily="49" charset="-128"/>
              <a:ea typeface="ＭＳ ゴシック" panose="020B0609070205080204" pitchFamily="49"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　研修、職場環境の改善、労働条件の見直し、マニュアル・チェックリストの作成、掲示物等の作成と実施計画づくり</a:t>
            </a:r>
            <a:endParaRPr lang="en-US" altLang="ja-JP" sz="1800" b="1" dirty="0">
              <a:latin typeface="ＭＳ ゴシック" panose="020B0609070205080204" pitchFamily="49" charset="-128"/>
              <a:ea typeface="ＭＳ ゴシック" panose="020B0609070205080204" pitchFamily="49" charset="-128"/>
            </a:endParaRPr>
          </a:p>
          <a:p>
            <a:pPr marL="0" indent="0">
              <a:buNone/>
            </a:pPr>
            <a:endParaRPr lang="en-US" altLang="ja-JP" sz="1800" b="1" dirty="0">
              <a:latin typeface="ＭＳ ゴシック" panose="020B0609070205080204" pitchFamily="49" charset="-128"/>
              <a:ea typeface="ＭＳ ゴシック" panose="020B0609070205080204" pitchFamily="49" charset="-128"/>
            </a:endParaRPr>
          </a:p>
          <a:p>
            <a:pPr marL="0" indent="0">
              <a:buNone/>
            </a:pPr>
            <a:r>
              <a:rPr lang="ja-JP" altLang="en-US" sz="1800" b="1" dirty="0">
                <a:solidFill>
                  <a:srgbClr val="FF0000"/>
                </a:solidFill>
                <a:latin typeface="ＭＳ ゴシック" panose="020B0609070205080204" pitchFamily="49" charset="-128"/>
                <a:ea typeface="ＭＳ ゴシック" panose="020B0609070205080204" pitchFamily="49" charset="-128"/>
              </a:rPr>
              <a:t>②虐待防止のチェックとモニタリング</a:t>
            </a:r>
            <a:endParaRPr lang="en-US" altLang="ja-JP" sz="1800" b="1" dirty="0">
              <a:solidFill>
                <a:srgbClr val="FF0000"/>
              </a:solidFill>
              <a:latin typeface="ＭＳ ゴシック" panose="020B0609070205080204" pitchFamily="49" charset="-128"/>
              <a:ea typeface="ＭＳ ゴシック" panose="020B0609070205080204" pitchFamily="49"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　自己・他者チェックリストを実施し、現場で抱えている課題や発生した</a:t>
            </a:r>
            <a:endParaRPr lang="en-US" altLang="ja-JP" sz="1800" b="1" dirty="0">
              <a:latin typeface="ＭＳ ゴシック" panose="020B0609070205080204" pitchFamily="49" charset="-128"/>
              <a:ea typeface="ＭＳ ゴシック" panose="020B0609070205080204" pitchFamily="49"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事故状況、苦情相談、職員のストレスマネジメントを委員会へ報告</a:t>
            </a:r>
            <a:endParaRPr lang="en-US" altLang="ja-JP" sz="1800" b="1" dirty="0">
              <a:latin typeface="ＭＳ ゴシック" panose="020B0609070205080204" pitchFamily="49" charset="-128"/>
              <a:ea typeface="ＭＳ ゴシック" panose="020B0609070205080204" pitchFamily="49" charset="-128"/>
            </a:endParaRPr>
          </a:p>
          <a:p>
            <a:pPr marL="0" indent="0">
              <a:buNone/>
            </a:pPr>
            <a:endParaRPr lang="en-US" altLang="ja-JP" sz="1800" b="1" dirty="0">
              <a:latin typeface="ＭＳ ゴシック" panose="020B0609070205080204" pitchFamily="49" charset="-128"/>
              <a:ea typeface="ＭＳ ゴシック" panose="020B0609070205080204" pitchFamily="49" charset="-128"/>
            </a:endParaRPr>
          </a:p>
          <a:p>
            <a:pPr marL="0" indent="0">
              <a:buNone/>
            </a:pPr>
            <a:r>
              <a:rPr lang="ja-JP" altLang="en-US" sz="1800" b="1" dirty="0">
                <a:solidFill>
                  <a:srgbClr val="FF0000"/>
                </a:solidFill>
                <a:latin typeface="ＭＳ ゴシック" panose="020B0609070205080204" pitchFamily="49" charset="-128"/>
                <a:ea typeface="ＭＳ ゴシック" panose="020B0609070205080204" pitchFamily="49" charset="-128"/>
              </a:rPr>
              <a:t>③虐待（不適切な対応事例）発生後の検証と再発防止策の検討</a:t>
            </a:r>
            <a:endParaRPr lang="en-US" altLang="ja-JP" sz="1800" b="1" dirty="0">
              <a:solidFill>
                <a:srgbClr val="FF0000"/>
              </a:solidFill>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5159A3A1-946F-C3BF-D5B8-8DF7297920D1}"/>
              </a:ext>
            </a:extLst>
          </p:cNvPr>
          <p:cNvSpPr txBox="1"/>
          <p:nvPr/>
        </p:nvSpPr>
        <p:spPr>
          <a:xfrm>
            <a:off x="3211216" y="5390732"/>
            <a:ext cx="5570756" cy="253916"/>
          </a:xfrm>
          <a:prstGeom prst="rect">
            <a:avLst/>
          </a:prstGeom>
          <a:noFill/>
        </p:spPr>
        <p:txBody>
          <a:bodyPr wrap="none" rtlCol="0">
            <a:spAutoFit/>
          </a:bodyPr>
          <a:lstStyle/>
          <a:p>
            <a:pPr defTabSz="685800"/>
            <a:r>
              <a:rPr lang="ja-JP" altLang="en-US" sz="1050" b="1" dirty="0">
                <a:solidFill>
                  <a:prstClr val="black"/>
                </a:solidFill>
                <a:latin typeface="ＭＳ ゴシック" panose="020B0609070205080204" pitchFamily="49" charset="-128"/>
                <a:ea typeface="ＭＳ ゴシック" panose="020B0609070205080204" pitchFamily="49" charset="-128"/>
              </a:rPr>
              <a:t>出典：市町村・都道府県における障害者虐待防止と対応の手引き　令和</a:t>
            </a:r>
            <a:r>
              <a:rPr lang="en-US" altLang="ja-JP" sz="1050" b="1" dirty="0">
                <a:solidFill>
                  <a:prstClr val="black"/>
                </a:solidFill>
                <a:latin typeface="ＭＳ ゴシック" panose="020B0609070205080204" pitchFamily="49" charset="-128"/>
                <a:ea typeface="ＭＳ ゴシック" panose="020B0609070205080204" pitchFamily="49" charset="-128"/>
              </a:rPr>
              <a:t>6</a:t>
            </a:r>
            <a:r>
              <a:rPr lang="ja-JP" altLang="en-US" sz="1050" b="1" dirty="0">
                <a:solidFill>
                  <a:prstClr val="black"/>
                </a:solidFill>
                <a:latin typeface="ＭＳ ゴシック" panose="020B0609070205080204" pitchFamily="49" charset="-128"/>
                <a:ea typeface="ＭＳ ゴシック" panose="020B0609070205080204" pitchFamily="49" charset="-128"/>
              </a:rPr>
              <a:t>年</a:t>
            </a:r>
            <a:r>
              <a:rPr lang="en-US" altLang="ja-JP" sz="1050" b="1" dirty="0">
                <a:solidFill>
                  <a:prstClr val="black"/>
                </a:solidFill>
                <a:latin typeface="ＭＳ ゴシック" panose="020B0609070205080204" pitchFamily="49" charset="-128"/>
                <a:ea typeface="ＭＳ ゴシック" panose="020B0609070205080204" pitchFamily="49" charset="-128"/>
              </a:rPr>
              <a:t>7</a:t>
            </a:r>
            <a:r>
              <a:rPr lang="ja-JP" altLang="en-US" sz="1050" b="1" dirty="0">
                <a:solidFill>
                  <a:prstClr val="black"/>
                </a:solidFill>
                <a:latin typeface="ＭＳ ゴシック" panose="020B0609070205080204" pitchFamily="49" charset="-128"/>
                <a:ea typeface="ＭＳ ゴシック" panose="020B0609070205080204" pitchFamily="49" charset="-128"/>
              </a:rPr>
              <a:t>月厚生労働省</a:t>
            </a:r>
          </a:p>
        </p:txBody>
      </p:sp>
      <p:sp>
        <p:nvSpPr>
          <p:cNvPr id="4" name="タイトル 2">
            <a:extLst>
              <a:ext uri="{FF2B5EF4-FFF2-40B4-BE49-F238E27FC236}">
                <a16:creationId xmlns:a16="http://schemas.microsoft.com/office/drawing/2014/main" id="{EB80A77D-748D-C7B7-45D8-897482182D32}"/>
              </a:ext>
            </a:extLst>
          </p:cNvPr>
          <p:cNvSpPr txBox="1">
            <a:spLocks/>
          </p:cNvSpPr>
          <p:nvPr/>
        </p:nvSpPr>
        <p:spPr>
          <a:xfrm>
            <a:off x="0" y="857251"/>
            <a:ext cx="9144000" cy="530942"/>
          </a:xfrm>
          <a:prstGeom prst="rect">
            <a:avLst/>
          </a:prstGeom>
          <a:solidFill>
            <a:schemeClr val="accent5">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6" name="タイトル 2">
            <a:extLst>
              <a:ext uri="{FF2B5EF4-FFF2-40B4-BE49-F238E27FC236}">
                <a16:creationId xmlns:a16="http://schemas.microsoft.com/office/drawing/2014/main" id="{4735A15F-57C5-1A77-6E00-B079F87066E3}"/>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３　障害者福祉施設等の虐待防止と対応</a:t>
            </a:r>
          </a:p>
        </p:txBody>
      </p:sp>
      <p:sp>
        <p:nvSpPr>
          <p:cNvPr id="7" name="テキスト ボックス 6">
            <a:extLst>
              <a:ext uri="{FF2B5EF4-FFF2-40B4-BE49-F238E27FC236}">
                <a16:creationId xmlns:a16="http://schemas.microsoft.com/office/drawing/2014/main" id="{793C7AEF-F91C-0E08-1489-745F917EF6A5}"/>
              </a:ext>
            </a:extLst>
          </p:cNvPr>
          <p:cNvSpPr txBox="1"/>
          <p:nvPr/>
        </p:nvSpPr>
        <p:spPr>
          <a:xfrm>
            <a:off x="-1" y="1592230"/>
            <a:ext cx="8930149" cy="577081"/>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虐待防止委員会の役割</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685800">
              <a:defRPr/>
            </a:pP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a:extLst>
              <a:ext uri="{FF2B5EF4-FFF2-40B4-BE49-F238E27FC236}">
                <a16:creationId xmlns:a16="http://schemas.microsoft.com/office/drawing/2014/main" id="{B9E80616-B530-7329-357E-C54B2EE6D912}"/>
              </a:ext>
            </a:extLst>
          </p:cNvPr>
          <p:cNvCxnSpPr>
            <a:cxnSpLocks/>
          </p:cNvCxnSpPr>
          <p:nvPr/>
        </p:nvCxnSpPr>
        <p:spPr>
          <a:xfrm>
            <a:off x="66651" y="1963518"/>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54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47525-F8D5-8427-1D61-7B24DD1B2BD0}"/>
              </a:ext>
            </a:extLst>
          </p:cNvPr>
          <p:cNvSpPr>
            <a:spLocks noGrp="1"/>
          </p:cNvSpPr>
          <p:nvPr>
            <p:ph type="title"/>
          </p:nvPr>
        </p:nvSpPr>
        <p:spPr>
          <a:xfrm>
            <a:off x="274320" y="1337868"/>
            <a:ext cx="5364480" cy="951943"/>
          </a:xfrm>
        </p:spPr>
        <p:txBody>
          <a:bodyPr anchor="ctr">
            <a:normAutofit/>
          </a:bodyPr>
          <a:lstStyle/>
          <a:p>
            <a:r>
              <a:rPr lang="ja-JP" altLang="en-US" sz="4050" b="1" dirty="0">
                <a:latin typeface="ＭＳ ゴシック" panose="020B0609070205080204" pitchFamily="49" charset="-128"/>
                <a:ea typeface="ＭＳ ゴシック" panose="020B0609070205080204" pitchFamily="49" charset="-128"/>
              </a:rPr>
              <a:t>グレーゾーンの事例</a:t>
            </a:r>
          </a:p>
        </p:txBody>
      </p:sp>
      <p:sp>
        <p:nvSpPr>
          <p:cNvPr id="8" name="直線コネクタ 7">
            <a:extLst>
              <a:ext uri="{FF2B5EF4-FFF2-40B4-BE49-F238E27FC236}">
                <a16:creationId xmlns:a16="http://schemas.microsoft.com/office/drawing/2014/main" id="{59C671E1-F417-A977-8EC1-377B755B54D9}"/>
              </a:ext>
            </a:extLst>
          </p:cNvPr>
          <p:cNvSpPr/>
          <p:nvPr/>
        </p:nvSpPr>
        <p:spPr>
          <a:xfrm>
            <a:off x="302661" y="2289811"/>
            <a:ext cx="8595360"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ja-JP" altLang="en-US"/>
          </a:p>
        </p:txBody>
      </p:sp>
      <p:sp>
        <p:nvSpPr>
          <p:cNvPr id="9" name="フリーフォーム: 図形 8">
            <a:extLst>
              <a:ext uri="{FF2B5EF4-FFF2-40B4-BE49-F238E27FC236}">
                <a16:creationId xmlns:a16="http://schemas.microsoft.com/office/drawing/2014/main" id="{69975525-D349-BA0E-7254-942EC708F551}"/>
              </a:ext>
            </a:extLst>
          </p:cNvPr>
          <p:cNvSpPr/>
          <p:nvPr/>
        </p:nvSpPr>
        <p:spPr>
          <a:xfrm>
            <a:off x="212120" y="2314117"/>
            <a:ext cx="1860869" cy="1425470"/>
          </a:xfrm>
          <a:custGeom>
            <a:avLst/>
            <a:gdLst>
              <a:gd name="connsiteX0" fmla="*/ 0 w 1719072"/>
              <a:gd name="connsiteY0" fmla="*/ 0 h 1703898"/>
              <a:gd name="connsiteX1" fmla="*/ 1719072 w 1719072"/>
              <a:gd name="connsiteY1" fmla="*/ 0 h 1703898"/>
              <a:gd name="connsiteX2" fmla="*/ 1719072 w 1719072"/>
              <a:gd name="connsiteY2" fmla="*/ 1703898 h 1703898"/>
              <a:gd name="connsiteX3" fmla="*/ 0 w 1719072"/>
              <a:gd name="connsiteY3" fmla="*/ 1703898 h 1703898"/>
              <a:gd name="connsiteX4" fmla="*/ 0 w 1719072"/>
              <a:gd name="connsiteY4" fmla="*/ 0 h 170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72" h="1703898">
                <a:moveTo>
                  <a:pt x="0" y="0"/>
                </a:moveTo>
                <a:lnTo>
                  <a:pt x="1719072" y="0"/>
                </a:lnTo>
                <a:lnTo>
                  <a:pt x="1719072" y="1703898"/>
                </a:lnTo>
                <a:lnTo>
                  <a:pt x="0" y="17038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1600" b="1" kern="1200" dirty="0">
                <a:latin typeface="ＭＳ ゴシック" panose="020B0609070205080204" pitchFamily="49" charset="-128"/>
                <a:ea typeface="ＭＳ ゴシック" panose="020B0609070205080204" pitchFamily="49" charset="-128"/>
              </a:rPr>
              <a:t>職員の意図としては「安全」「効率」のつもりでも結果的に当事者へ苦痛や不快な思いを与えてしまう</a:t>
            </a:r>
            <a:endParaRPr lang="en-US" sz="1600" b="1" kern="1200" dirty="0">
              <a:latin typeface="ＭＳ ゴシック" panose="020B0609070205080204" pitchFamily="49" charset="-128"/>
              <a:ea typeface="ＭＳ ゴシック" panose="020B0609070205080204" pitchFamily="49" charset="-128"/>
            </a:endParaRPr>
          </a:p>
        </p:txBody>
      </p:sp>
      <p:sp>
        <p:nvSpPr>
          <p:cNvPr id="10" name="フリーフォーム: 図形 9">
            <a:extLst>
              <a:ext uri="{FF2B5EF4-FFF2-40B4-BE49-F238E27FC236}">
                <a16:creationId xmlns:a16="http://schemas.microsoft.com/office/drawing/2014/main" id="{3A8EE2CD-3AAF-094D-8277-F60FFF0265D0}"/>
              </a:ext>
            </a:extLst>
          </p:cNvPr>
          <p:cNvSpPr/>
          <p:nvPr/>
        </p:nvSpPr>
        <p:spPr>
          <a:xfrm>
            <a:off x="2150663" y="2336236"/>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行動障がいがある利用者がパニックを起こした際、力づくで体を押さえつける。</a:t>
            </a:r>
            <a:endParaRPr lang="en-US" sz="1000" b="1" kern="1200" dirty="0">
              <a:latin typeface="ＭＳ ゴシック" panose="020B0609070205080204" pitchFamily="49" charset="-128"/>
              <a:ea typeface="ＭＳ ゴシック" panose="020B0609070205080204" pitchFamily="49" charset="-128"/>
            </a:endParaRPr>
          </a:p>
        </p:txBody>
      </p:sp>
      <p:sp>
        <p:nvSpPr>
          <p:cNvPr id="11" name="直線コネクタ 10">
            <a:extLst>
              <a:ext uri="{FF2B5EF4-FFF2-40B4-BE49-F238E27FC236}">
                <a16:creationId xmlns:a16="http://schemas.microsoft.com/office/drawing/2014/main" id="{647A6CB4-35D7-94E3-1E84-577E72240A87}"/>
              </a:ext>
            </a:extLst>
          </p:cNvPr>
          <p:cNvSpPr/>
          <p:nvPr/>
        </p:nvSpPr>
        <p:spPr>
          <a:xfrm>
            <a:off x="2021733" y="2570989"/>
            <a:ext cx="6876288"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062E2726-976C-6412-E9E4-B371060FFC11}"/>
              </a:ext>
            </a:extLst>
          </p:cNvPr>
          <p:cNvSpPr/>
          <p:nvPr/>
        </p:nvSpPr>
        <p:spPr>
          <a:xfrm>
            <a:off x="2106400" y="2621527"/>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「これができたらご飯にしようね」「できないなら親に連絡するよ」などと交換条件を出して行動・判断させる。</a:t>
            </a:r>
            <a:endParaRPr lang="en-US" sz="1000" b="1" kern="1200" dirty="0">
              <a:latin typeface="ＭＳ ゴシック" panose="020B0609070205080204" pitchFamily="49" charset="-128"/>
              <a:ea typeface="ＭＳ ゴシック" panose="020B0609070205080204" pitchFamily="49" charset="-128"/>
            </a:endParaRPr>
          </a:p>
        </p:txBody>
      </p:sp>
      <p:sp>
        <p:nvSpPr>
          <p:cNvPr id="13" name="直線コネクタ 12">
            <a:extLst>
              <a:ext uri="{FF2B5EF4-FFF2-40B4-BE49-F238E27FC236}">
                <a16:creationId xmlns:a16="http://schemas.microsoft.com/office/drawing/2014/main" id="{A49CB42A-7FBA-55C5-D300-12B8366BED02}"/>
              </a:ext>
            </a:extLst>
          </p:cNvPr>
          <p:cNvSpPr/>
          <p:nvPr/>
        </p:nvSpPr>
        <p:spPr>
          <a:xfrm>
            <a:off x="2021733" y="2962450"/>
            <a:ext cx="6876288"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60C5EF7C-4DB3-9C3F-B6A4-095C2AA360CD}"/>
              </a:ext>
            </a:extLst>
          </p:cNvPr>
          <p:cNvSpPr/>
          <p:nvPr/>
        </p:nvSpPr>
        <p:spPr>
          <a:xfrm>
            <a:off x="2150663" y="3060311"/>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職員の都合を優先して、一律のスケジュールを強要する。</a:t>
            </a:r>
            <a:endParaRPr lang="en-US" sz="1000" b="1" kern="1200" dirty="0">
              <a:latin typeface="ＭＳ ゴシック" panose="020B0609070205080204" pitchFamily="49" charset="-128"/>
              <a:ea typeface="ＭＳ ゴシック" panose="020B0609070205080204" pitchFamily="49" charset="-128"/>
            </a:endParaRPr>
          </a:p>
        </p:txBody>
      </p:sp>
      <p:sp>
        <p:nvSpPr>
          <p:cNvPr id="15" name="直線コネクタ 14">
            <a:extLst>
              <a:ext uri="{FF2B5EF4-FFF2-40B4-BE49-F238E27FC236}">
                <a16:creationId xmlns:a16="http://schemas.microsoft.com/office/drawing/2014/main" id="{B89889B3-6986-CE72-7E0A-816C000C5C77}"/>
              </a:ext>
            </a:extLst>
          </p:cNvPr>
          <p:cNvSpPr/>
          <p:nvPr/>
        </p:nvSpPr>
        <p:spPr>
          <a:xfrm>
            <a:off x="2021733" y="3320821"/>
            <a:ext cx="6876288"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05961DB6-5A65-0A50-520C-FB10CFFB6B45}"/>
              </a:ext>
            </a:extLst>
          </p:cNvPr>
          <p:cNvSpPr/>
          <p:nvPr/>
        </p:nvSpPr>
        <p:spPr>
          <a:xfrm>
            <a:off x="2150663" y="3396618"/>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体調不良の際は本人から</a:t>
            </a:r>
            <a:r>
              <a:rPr kumimoji="1" lang="ja-JP" altLang="en-US" sz="1000" b="1" kern="1200" dirty="0">
                <a:latin typeface="ＭＳ ゴシック" panose="020B0609070205080204" pitchFamily="49" charset="-128"/>
                <a:ea typeface="ＭＳ ゴシック" panose="020B0609070205080204" pitchFamily="49" charset="-128"/>
              </a:rPr>
              <a:t>申し出ることに</a:t>
            </a:r>
            <a:r>
              <a:rPr kumimoji="1" lang="ja-JP" sz="1000" b="1" kern="1200" dirty="0">
                <a:latin typeface="ＭＳ ゴシック" panose="020B0609070205080204" pitchFamily="49" charset="-128"/>
                <a:ea typeface="ＭＳ ゴシック" panose="020B0609070205080204" pitchFamily="49" charset="-128"/>
              </a:rPr>
              <a:t>なっているため、いつもと様子が違うと認識しながら体調確認をしなかった。</a:t>
            </a:r>
            <a:endParaRPr lang="en-US" sz="1000" b="1" kern="1200" dirty="0">
              <a:latin typeface="ＭＳ ゴシック" panose="020B0609070205080204" pitchFamily="49" charset="-128"/>
              <a:ea typeface="ＭＳ ゴシック" panose="020B0609070205080204" pitchFamily="49" charset="-128"/>
            </a:endParaRPr>
          </a:p>
        </p:txBody>
      </p:sp>
      <p:sp>
        <p:nvSpPr>
          <p:cNvPr id="17" name="直線コネクタ 16">
            <a:extLst>
              <a:ext uri="{FF2B5EF4-FFF2-40B4-BE49-F238E27FC236}">
                <a16:creationId xmlns:a16="http://schemas.microsoft.com/office/drawing/2014/main" id="{503EA88E-F6FD-1FFE-D076-51CB5977F4A2}"/>
              </a:ext>
            </a:extLst>
          </p:cNvPr>
          <p:cNvSpPr/>
          <p:nvPr/>
        </p:nvSpPr>
        <p:spPr>
          <a:xfrm>
            <a:off x="2021733" y="3756895"/>
            <a:ext cx="6876288" cy="0"/>
          </a:xfrm>
          <a:prstGeom prst="line">
            <a:avLst/>
          </a:pr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9" name="フリーフォーム: 図形 18">
            <a:extLst>
              <a:ext uri="{FF2B5EF4-FFF2-40B4-BE49-F238E27FC236}">
                <a16:creationId xmlns:a16="http://schemas.microsoft.com/office/drawing/2014/main" id="{B83366A6-5647-E1AA-2488-549F608BE050}"/>
              </a:ext>
            </a:extLst>
          </p:cNvPr>
          <p:cNvSpPr/>
          <p:nvPr/>
        </p:nvSpPr>
        <p:spPr>
          <a:xfrm>
            <a:off x="226467" y="4235523"/>
            <a:ext cx="1874420" cy="1276327"/>
          </a:xfrm>
          <a:custGeom>
            <a:avLst/>
            <a:gdLst>
              <a:gd name="connsiteX0" fmla="*/ 0 w 1719072"/>
              <a:gd name="connsiteY0" fmla="*/ 0 h 1703898"/>
              <a:gd name="connsiteX1" fmla="*/ 1719072 w 1719072"/>
              <a:gd name="connsiteY1" fmla="*/ 0 h 1703898"/>
              <a:gd name="connsiteX2" fmla="*/ 1719072 w 1719072"/>
              <a:gd name="connsiteY2" fmla="*/ 1703898 h 1703898"/>
              <a:gd name="connsiteX3" fmla="*/ 0 w 1719072"/>
              <a:gd name="connsiteY3" fmla="*/ 1703898 h 1703898"/>
              <a:gd name="connsiteX4" fmla="*/ 0 w 1719072"/>
              <a:gd name="connsiteY4" fmla="*/ 0 h 1703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72" h="1703898">
                <a:moveTo>
                  <a:pt x="0" y="0"/>
                </a:moveTo>
                <a:lnTo>
                  <a:pt x="1719072" y="0"/>
                </a:lnTo>
                <a:lnTo>
                  <a:pt x="1719072" y="1703898"/>
                </a:lnTo>
                <a:lnTo>
                  <a:pt x="0" y="17038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sz="1600" b="1" kern="1200" dirty="0">
                <a:latin typeface="ＭＳ ゴシック" panose="020B0609070205080204" pitchFamily="49" charset="-128"/>
                <a:ea typeface="ＭＳ ゴシック" panose="020B0609070205080204" pitchFamily="49" charset="-128"/>
              </a:rPr>
              <a:t>多忙な職場環境や労働条件にストレスを抱え、利用者にあたってしまう</a:t>
            </a:r>
            <a:endParaRPr lang="en-US" sz="1600" b="1" kern="1200" dirty="0">
              <a:latin typeface="ＭＳ ゴシック" panose="020B0609070205080204" pitchFamily="49" charset="-128"/>
              <a:ea typeface="ＭＳ ゴシック" panose="020B0609070205080204" pitchFamily="49" charset="-128"/>
            </a:endParaRPr>
          </a:p>
        </p:txBody>
      </p:sp>
      <p:sp>
        <p:nvSpPr>
          <p:cNvPr id="20" name="フリーフォーム: 図形 19">
            <a:extLst>
              <a:ext uri="{FF2B5EF4-FFF2-40B4-BE49-F238E27FC236}">
                <a16:creationId xmlns:a16="http://schemas.microsoft.com/office/drawing/2014/main" id="{5782926F-F53E-527D-79F2-2E06B3FDA262}"/>
              </a:ext>
            </a:extLst>
          </p:cNvPr>
          <p:cNvSpPr/>
          <p:nvPr/>
        </p:nvSpPr>
        <p:spPr>
          <a:xfrm>
            <a:off x="2150663" y="3991409"/>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忙しいことを理由に、利用者の要求に返事をしない。または「後でね」と返答しそのままになってしまう。</a:t>
            </a:r>
            <a:endParaRPr lang="en-US" sz="1000" b="1" kern="1200" dirty="0">
              <a:latin typeface="ＭＳ ゴシック" panose="020B0609070205080204" pitchFamily="49" charset="-128"/>
              <a:ea typeface="ＭＳ ゴシック" panose="020B0609070205080204" pitchFamily="49" charset="-128"/>
            </a:endParaRPr>
          </a:p>
        </p:txBody>
      </p:sp>
      <p:sp>
        <p:nvSpPr>
          <p:cNvPr id="21" name="直線コネクタ 20">
            <a:extLst>
              <a:ext uri="{FF2B5EF4-FFF2-40B4-BE49-F238E27FC236}">
                <a16:creationId xmlns:a16="http://schemas.microsoft.com/office/drawing/2014/main" id="{E8C2F714-8489-3CD3-8FC6-82D693535B56}"/>
              </a:ext>
            </a:extLst>
          </p:cNvPr>
          <p:cNvSpPr/>
          <p:nvPr/>
        </p:nvSpPr>
        <p:spPr>
          <a:xfrm>
            <a:off x="2021733" y="4309372"/>
            <a:ext cx="6876288"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22" name="フリーフォーム: 図形 21">
            <a:extLst>
              <a:ext uri="{FF2B5EF4-FFF2-40B4-BE49-F238E27FC236}">
                <a16:creationId xmlns:a16="http://schemas.microsoft.com/office/drawing/2014/main" id="{6AC78114-E4CF-845E-A2CA-33AADF11559C}"/>
              </a:ext>
            </a:extLst>
          </p:cNvPr>
          <p:cNvSpPr/>
          <p:nvPr/>
        </p:nvSpPr>
        <p:spPr>
          <a:xfrm>
            <a:off x="2150663" y="4397757"/>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障がいの特性により騒ぎだした利用者に「静かにして」と大きな声で怒鳴る。</a:t>
            </a:r>
            <a:endParaRPr lang="en-US" sz="1000" b="1" kern="1200" dirty="0">
              <a:latin typeface="ＭＳ ゴシック" panose="020B0609070205080204" pitchFamily="49" charset="-128"/>
              <a:ea typeface="ＭＳ ゴシック" panose="020B0609070205080204" pitchFamily="49" charset="-128"/>
            </a:endParaRPr>
          </a:p>
        </p:txBody>
      </p:sp>
      <p:sp>
        <p:nvSpPr>
          <p:cNvPr id="23" name="直線コネクタ 22">
            <a:extLst>
              <a:ext uri="{FF2B5EF4-FFF2-40B4-BE49-F238E27FC236}">
                <a16:creationId xmlns:a16="http://schemas.microsoft.com/office/drawing/2014/main" id="{661C2009-6D88-BAA3-87C7-92C8556FE30E}"/>
              </a:ext>
            </a:extLst>
          </p:cNvPr>
          <p:cNvSpPr/>
          <p:nvPr/>
        </p:nvSpPr>
        <p:spPr>
          <a:xfrm>
            <a:off x="2021733" y="4760725"/>
            <a:ext cx="6876288"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24" name="フリーフォーム: 図形 23">
            <a:extLst>
              <a:ext uri="{FF2B5EF4-FFF2-40B4-BE49-F238E27FC236}">
                <a16:creationId xmlns:a16="http://schemas.microsoft.com/office/drawing/2014/main" id="{76D83F84-5778-4537-B33F-1BA01082507D}"/>
              </a:ext>
            </a:extLst>
          </p:cNvPr>
          <p:cNvSpPr/>
          <p:nvPr/>
        </p:nvSpPr>
        <p:spPr>
          <a:xfrm>
            <a:off x="2150663" y="4863537"/>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特性のある利用者から暴力を振るわれ、痛み</a:t>
            </a:r>
            <a:r>
              <a:rPr kumimoji="1" lang="ja-JP" altLang="en-US" sz="1000" b="1" kern="1200" dirty="0">
                <a:latin typeface="ＭＳ ゴシック" panose="020B0609070205080204" pitchFamily="49" charset="-128"/>
                <a:ea typeface="ＭＳ ゴシック" panose="020B0609070205080204" pitchFamily="49" charset="-128"/>
              </a:rPr>
              <a:t>に</a:t>
            </a:r>
            <a:r>
              <a:rPr kumimoji="1" lang="ja-JP" sz="1000" b="1" kern="1200" dirty="0">
                <a:latin typeface="ＭＳ ゴシック" panose="020B0609070205080204" pitchFamily="49" charset="-128"/>
                <a:ea typeface="ＭＳ ゴシック" panose="020B0609070205080204" pitchFamily="49" charset="-128"/>
              </a:rPr>
              <a:t>より反射的に叩いてしまう。</a:t>
            </a:r>
            <a:endParaRPr lang="en-US" sz="1000" b="1" kern="1200" dirty="0">
              <a:latin typeface="ＭＳ ゴシック" panose="020B0609070205080204" pitchFamily="49" charset="-128"/>
              <a:ea typeface="ＭＳ ゴシック" panose="020B0609070205080204" pitchFamily="49" charset="-128"/>
            </a:endParaRPr>
          </a:p>
        </p:txBody>
      </p:sp>
      <p:sp>
        <p:nvSpPr>
          <p:cNvPr id="25" name="直線コネクタ 24">
            <a:extLst>
              <a:ext uri="{FF2B5EF4-FFF2-40B4-BE49-F238E27FC236}">
                <a16:creationId xmlns:a16="http://schemas.microsoft.com/office/drawing/2014/main" id="{9F88A134-120B-AA0C-0DB0-CFE45FFE84FD}"/>
              </a:ext>
            </a:extLst>
          </p:cNvPr>
          <p:cNvSpPr/>
          <p:nvPr/>
        </p:nvSpPr>
        <p:spPr>
          <a:xfrm>
            <a:off x="2021733" y="5202956"/>
            <a:ext cx="6876288"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26" name="フリーフォーム: 図形 25">
            <a:extLst>
              <a:ext uri="{FF2B5EF4-FFF2-40B4-BE49-F238E27FC236}">
                <a16:creationId xmlns:a16="http://schemas.microsoft.com/office/drawing/2014/main" id="{9B0DE4D1-9C25-DD85-A4D6-43E7910665EB}"/>
              </a:ext>
            </a:extLst>
          </p:cNvPr>
          <p:cNvSpPr/>
          <p:nvPr/>
        </p:nvSpPr>
        <p:spPr>
          <a:xfrm>
            <a:off x="2150663" y="5284651"/>
            <a:ext cx="6747357" cy="400599"/>
          </a:xfrm>
          <a:custGeom>
            <a:avLst/>
            <a:gdLst>
              <a:gd name="connsiteX0" fmla="*/ 0 w 6747357"/>
              <a:gd name="connsiteY0" fmla="*/ 0 h 400599"/>
              <a:gd name="connsiteX1" fmla="*/ 6747357 w 6747357"/>
              <a:gd name="connsiteY1" fmla="*/ 0 h 400599"/>
              <a:gd name="connsiteX2" fmla="*/ 6747357 w 6747357"/>
              <a:gd name="connsiteY2" fmla="*/ 400599 h 400599"/>
              <a:gd name="connsiteX3" fmla="*/ 0 w 6747357"/>
              <a:gd name="connsiteY3" fmla="*/ 400599 h 400599"/>
              <a:gd name="connsiteX4" fmla="*/ 0 w 6747357"/>
              <a:gd name="connsiteY4" fmla="*/ 0 h 4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57" h="400599">
                <a:moveTo>
                  <a:pt x="0" y="0"/>
                </a:moveTo>
                <a:lnTo>
                  <a:pt x="6747357" y="0"/>
                </a:lnTo>
                <a:lnTo>
                  <a:pt x="6747357" y="400599"/>
                </a:lnTo>
                <a:lnTo>
                  <a:pt x="0" y="4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kumimoji="1" lang="ja-JP" sz="1000" b="1" kern="1200" dirty="0">
                <a:latin typeface="ＭＳ ゴシック" panose="020B0609070205080204" pitchFamily="49" charset="-128"/>
                <a:ea typeface="ＭＳ ゴシック" panose="020B0609070205080204" pitchFamily="49" charset="-128"/>
              </a:rPr>
              <a:t>利用者が聞こえる場所で、利用者や職員の不満を口に</a:t>
            </a:r>
            <a:r>
              <a:rPr kumimoji="1" lang="ja-JP" altLang="en-US" sz="1000" b="1" kern="1200" dirty="0">
                <a:latin typeface="ＭＳ ゴシック" panose="020B0609070205080204" pitchFamily="49" charset="-128"/>
                <a:ea typeface="ＭＳ ゴシック" panose="020B0609070205080204" pitchFamily="49" charset="-128"/>
              </a:rPr>
              <a:t>する。</a:t>
            </a:r>
            <a:endParaRPr lang="en-US" sz="1000" b="1" kern="1200" dirty="0">
              <a:latin typeface="ＭＳ ゴシック" panose="020B0609070205080204" pitchFamily="49" charset="-128"/>
              <a:ea typeface="ＭＳ ゴシック" panose="020B0609070205080204" pitchFamily="49" charset="-128"/>
            </a:endParaRPr>
          </a:p>
        </p:txBody>
      </p:sp>
      <p:sp>
        <p:nvSpPr>
          <p:cNvPr id="27" name="直線コネクタ 26">
            <a:extLst>
              <a:ext uri="{FF2B5EF4-FFF2-40B4-BE49-F238E27FC236}">
                <a16:creationId xmlns:a16="http://schemas.microsoft.com/office/drawing/2014/main" id="{033B87FB-6048-D40B-CB28-D30F1592FBC6}"/>
              </a:ext>
            </a:extLst>
          </p:cNvPr>
          <p:cNvSpPr/>
          <p:nvPr/>
        </p:nvSpPr>
        <p:spPr>
          <a:xfrm>
            <a:off x="2021733" y="5676225"/>
            <a:ext cx="6876288" cy="0"/>
          </a:xfrm>
          <a:prstGeom prst="line">
            <a:avLst/>
          </a:prstGeom>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3" name="タイトル 2">
            <a:extLst>
              <a:ext uri="{FF2B5EF4-FFF2-40B4-BE49-F238E27FC236}">
                <a16:creationId xmlns:a16="http://schemas.microsoft.com/office/drawing/2014/main" id="{C3930FEF-F8CD-A42A-B4CD-18E3205BC45A}"/>
              </a:ext>
            </a:extLst>
          </p:cNvPr>
          <p:cNvSpPr txBox="1">
            <a:spLocks/>
          </p:cNvSpPr>
          <p:nvPr/>
        </p:nvSpPr>
        <p:spPr>
          <a:xfrm>
            <a:off x="0" y="857251"/>
            <a:ext cx="9144000" cy="530942"/>
          </a:xfrm>
          <a:prstGeom prst="rect">
            <a:avLst/>
          </a:prstGeom>
          <a:solidFill>
            <a:schemeClr val="accent5">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4" name="タイトル 2">
            <a:extLst>
              <a:ext uri="{FF2B5EF4-FFF2-40B4-BE49-F238E27FC236}">
                <a16:creationId xmlns:a16="http://schemas.microsoft.com/office/drawing/2014/main" id="{B809D02A-F1F1-7AA6-CB13-303B740877FE}"/>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３　障害者福祉施設等の虐待防止と対応</a:t>
            </a:r>
          </a:p>
        </p:txBody>
      </p:sp>
      <p:cxnSp>
        <p:nvCxnSpPr>
          <p:cNvPr id="29" name="直線コネクタ 28">
            <a:extLst>
              <a:ext uri="{FF2B5EF4-FFF2-40B4-BE49-F238E27FC236}">
                <a16:creationId xmlns:a16="http://schemas.microsoft.com/office/drawing/2014/main" id="{A012CE95-0391-7ABC-4593-CE08A7D08365}"/>
              </a:ext>
            </a:extLst>
          </p:cNvPr>
          <p:cNvCxnSpPr>
            <a:cxnSpLocks/>
          </p:cNvCxnSpPr>
          <p:nvPr/>
        </p:nvCxnSpPr>
        <p:spPr>
          <a:xfrm>
            <a:off x="353943" y="3800910"/>
            <a:ext cx="8499814"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374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ローチャート: 代替処理 9">
            <a:extLst>
              <a:ext uri="{FF2B5EF4-FFF2-40B4-BE49-F238E27FC236}">
                <a16:creationId xmlns:a16="http://schemas.microsoft.com/office/drawing/2014/main" id="{6FF5F208-46B7-999E-E0D6-8AC36C388FB3}"/>
              </a:ext>
            </a:extLst>
          </p:cNvPr>
          <p:cNvSpPr/>
          <p:nvPr/>
        </p:nvSpPr>
        <p:spPr>
          <a:xfrm>
            <a:off x="176980" y="4765573"/>
            <a:ext cx="7381568" cy="861136"/>
          </a:xfrm>
          <a:prstGeom prst="flowChartAlternateProcess">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110004020202020204"/>
              <a:ea typeface="游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2B09250-5B18-C0DF-CD5F-3CD0AFEE2B48}"/>
              </a:ext>
            </a:extLst>
          </p:cNvPr>
          <p:cNvSpPr>
            <a:spLocks noGrp="1"/>
          </p:cNvSpPr>
          <p:nvPr>
            <p:ph idx="1"/>
          </p:nvPr>
        </p:nvSpPr>
        <p:spPr>
          <a:xfrm>
            <a:off x="272845" y="2043742"/>
            <a:ext cx="7886700" cy="3481373"/>
          </a:xfrm>
        </p:spPr>
        <p:txBody>
          <a:bodyPr>
            <a:normAutofit fontScale="77500" lnSpcReduction="20000"/>
          </a:bodyPr>
          <a:lstStyle/>
          <a:p>
            <a:pPr marL="0" indent="0">
              <a:buNone/>
            </a:pPr>
            <a:r>
              <a:rPr lang="ja-JP" altLang="en-US" sz="1950" b="1" dirty="0">
                <a:latin typeface="ＭＳ ゴシック" panose="020B0609070205080204" pitchFamily="49" charset="-128"/>
                <a:ea typeface="ＭＳ ゴシック" panose="020B0609070205080204" pitchFamily="49" charset="-128"/>
              </a:rPr>
              <a:t>◆職員の専門的な知識や技術不足</a:t>
            </a: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kumimoji="1" lang="ja-JP" altLang="en-US" b="1" dirty="0">
                <a:latin typeface="ＭＳ ゴシック" panose="020B0609070205080204" pitchFamily="49" charset="-128"/>
                <a:ea typeface="ＭＳ ゴシック" panose="020B0609070205080204" pitchFamily="49" charset="-128"/>
              </a:rPr>
              <a:t>　</a:t>
            </a:r>
            <a:r>
              <a:rPr lang="ja-JP" altLang="en-US" sz="1725" b="1" dirty="0">
                <a:latin typeface="ＭＳ ゴシック" panose="020B0609070205080204" pitchFamily="49" charset="-128"/>
                <a:ea typeface="ＭＳ ゴシック" panose="020B0609070205080204" pitchFamily="49" charset="-128"/>
              </a:rPr>
              <a:t>様々な障がいや精神疾患への対応が求められる☞障がいや病気に対する正しい知識・理解が必要</a:t>
            </a:r>
            <a:endParaRPr lang="en-US" altLang="ja-JP" sz="1725" b="1" dirty="0">
              <a:latin typeface="ＭＳ ゴシック" panose="020B0609070205080204" pitchFamily="49" charset="-128"/>
              <a:ea typeface="ＭＳ ゴシック" panose="020B0609070205080204" pitchFamily="49" charset="-128"/>
            </a:endParaRPr>
          </a:p>
          <a:p>
            <a:pPr marL="0" indent="0">
              <a:buNone/>
            </a:pPr>
            <a:r>
              <a:rPr lang="ja-JP" altLang="en-US" sz="1950" b="1" dirty="0">
                <a:latin typeface="ＭＳ ゴシック" panose="020B0609070205080204" pitchFamily="49" charset="-128"/>
                <a:ea typeface="ＭＳ ゴシック" panose="020B0609070205080204" pitchFamily="49" charset="-128"/>
              </a:rPr>
              <a:t>　</a:t>
            </a:r>
            <a:r>
              <a:rPr lang="ja-JP" altLang="en-US" sz="1725" b="1" dirty="0">
                <a:latin typeface="ＭＳ ゴシック" panose="020B0609070205080204" pitchFamily="49" charset="-128"/>
                <a:ea typeface="ＭＳ ゴシック" panose="020B0609070205080204" pitchFamily="49" charset="-128"/>
              </a:rPr>
              <a:t>様々な虐待類型に通報相談があった☞障害者虐待防止法についての知識・理解が必要</a:t>
            </a:r>
            <a:endParaRPr lang="en-US" altLang="ja-JP" sz="1725" b="1" dirty="0">
              <a:latin typeface="ＭＳ ゴシック" panose="020B0609070205080204" pitchFamily="49" charset="-128"/>
              <a:ea typeface="ＭＳ ゴシック" panose="020B0609070205080204" pitchFamily="49" charset="-128"/>
            </a:endParaRPr>
          </a:p>
          <a:p>
            <a:pPr marL="0" indent="0">
              <a:buNone/>
            </a:pPr>
            <a:r>
              <a:rPr lang="ja-JP" altLang="en-US" sz="1950" b="1" dirty="0">
                <a:latin typeface="ＭＳ ゴシック" panose="020B0609070205080204" pitchFamily="49" charset="-128"/>
                <a:ea typeface="ＭＳ ゴシック" panose="020B0609070205080204" pitchFamily="49" charset="-128"/>
              </a:rPr>
              <a:t>◆職員自身のメンタル的な問題（感情のコントロールなど）</a:t>
            </a: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lang="ja-JP" altLang="en-US" sz="1950" b="1" dirty="0">
                <a:latin typeface="ＭＳ ゴシック" panose="020B0609070205080204" pitchFamily="49" charset="-128"/>
                <a:ea typeface="ＭＳ ゴシック" panose="020B0609070205080204" pitchFamily="49" charset="-128"/>
              </a:rPr>
              <a:t>◆倫理観や理念の欠如</a:t>
            </a: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lang="ja-JP" altLang="en-US" sz="1950" b="1" dirty="0">
                <a:latin typeface="ＭＳ ゴシック" panose="020B0609070205080204" pitchFamily="49" charset="-128"/>
                <a:ea typeface="ＭＳ ゴシック" panose="020B0609070205080204" pitchFamily="49" charset="-128"/>
              </a:rPr>
              <a:t>◆人手不足による忙しさ</a:t>
            </a: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lang="ja-JP" altLang="en-US" sz="1950" b="1" dirty="0">
                <a:latin typeface="ＭＳ ゴシック" panose="020B0609070205080204" pitchFamily="49" charset="-128"/>
                <a:ea typeface="ＭＳ ゴシック" panose="020B0609070205080204" pitchFamily="49" charset="-128"/>
              </a:rPr>
              <a:t>◆慣れによる感覚麻痺</a:t>
            </a: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lang="ja-JP" altLang="en-US" sz="1950" b="1" dirty="0">
                <a:latin typeface="ＭＳ ゴシック" panose="020B0609070205080204" pitchFamily="49" charset="-128"/>
                <a:ea typeface="ＭＳ ゴシック" panose="020B0609070205080204" pitchFamily="49" charset="-128"/>
              </a:rPr>
              <a:t>◆相談しにくい職場環境</a:t>
            </a: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lang="ja-JP" altLang="en-US" sz="1950" b="1" dirty="0">
                <a:latin typeface="ＭＳ ゴシック" panose="020B0609070205080204" pitchFamily="49" charset="-128"/>
                <a:ea typeface="ＭＳ ゴシック" panose="020B0609070205080204" pitchFamily="49" charset="-128"/>
              </a:rPr>
              <a:t>◆管理者の責任</a:t>
            </a: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lang="ja-JP" altLang="en-US" sz="2850" b="1" dirty="0">
                <a:latin typeface="ＭＳ ゴシック" panose="020B0609070205080204" pitchFamily="49" charset="-128"/>
                <a:ea typeface="ＭＳ ゴシック" panose="020B0609070205080204" pitchFamily="49" charset="-128"/>
              </a:rPr>
              <a:t>　</a:t>
            </a:r>
            <a:r>
              <a:rPr lang="ja-JP" altLang="en-US" sz="1725" b="1" dirty="0">
                <a:latin typeface="ＭＳ ゴシック" panose="020B0609070205080204" pitchFamily="49" charset="-128"/>
                <a:ea typeface="ＭＳ ゴシック" panose="020B0609070205080204" pitchFamily="49" charset="-128"/>
              </a:rPr>
              <a:t>管理者は虐待を防ぐための意識や施設全体の取り組みといった管理責任が問われる</a:t>
            </a:r>
            <a:endParaRPr lang="en-US" altLang="ja-JP" sz="1725" b="1" dirty="0">
              <a:latin typeface="ＭＳ ゴシック" panose="020B0609070205080204" pitchFamily="49" charset="-128"/>
              <a:ea typeface="ＭＳ ゴシック" panose="020B0609070205080204" pitchFamily="49" charset="-128"/>
            </a:endParaRPr>
          </a:p>
          <a:p>
            <a:pPr marL="0" indent="0">
              <a:buNone/>
            </a:pPr>
            <a:endParaRPr lang="en-US" altLang="ja-JP" sz="1950" b="1" dirty="0">
              <a:latin typeface="ＭＳ ゴシック" panose="020B0609070205080204" pitchFamily="49" charset="-128"/>
              <a:ea typeface="ＭＳ ゴシック" panose="020B0609070205080204" pitchFamily="49"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日頃より虐待チェックリスト（自己・他者共に）やストレスチェックなどを行う</a:t>
            </a:r>
            <a:endParaRPr lang="en-US" altLang="ja-JP" sz="1800" b="1" dirty="0">
              <a:latin typeface="ＭＳ ゴシック" panose="020B0609070205080204" pitchFamily="49" charset="-128"/>
              <a:ea typeface="ＭＳ ゴシック" panose="020B0609070205080204" pitchFamily="49" charset="-128"/>
            </a:endParaRPr>
          </a:p>
          <a:p>
            <a:pPr marL="0" indent="0">
              <a:buNone/>
            </a:pPr>
            <a:r>
              <a:rPr lang="ja-JP" altLang="en-US" sz="1800" b="1" dirty="0">
                <a:latin typeface="ＭＳ ゴシック" panose="020B0609070205080204" pitchFamily="49" charset="-128"/>
                <a:ea typeface="ＭＳ ゴシック" panose="020B0609070205080204" pitchFamily="49" charset="-128"/>
              </a:rPr>
              <a:t>虐待防止委員会で施設の現状を理解し改善策など検討</a:t>
            </a:r>
            <a:endParaRPr lang="ja-JP" altLang="en-US" sz="1950" b="1" dirty="0">
              <a:latin typeface="ＭＳ ゴシック" panose="020B0609070205080204" pitchFamily="49" charset="-128"/>
              <a:ea typeface="ＭＳ ゴシック" panose="020B0609070205080204" pitchFamily="49" charset="-128"/>
            </a:endParaRPr>
          </a:p>
        </p:txBody>
      </p:sp>
      <p:sp>
        <p:nvSpPr>
          <p:cNvPr id="4" name="タイトル 2">
            <a:extLst>
              <a:ext uri="{FF2B5EF4-FFF2-40B4-BE49-F238E27FC236}">
                <a16:creationId xmlns:a16="http://schemas.microsoft.com/office/drawing/2014/main" id="{5DBDFF3A-7BB9-00FC-EF17-94AF61A097FC}"/>
              </a:ext>
            </a:extLst>
          </p:cNvPr>
          <p:cNvSpPr txBox="1">
            <a:spLocks/>
          </p:cNvSpPr>
          <p:nvPr/>
        </p:nvSpPr>
        <p:spPr>
          <a:xfrm>
            <a:off x="0" y="857251"/>
            <a:ext cx="9144000" cy="530942"/>
          </a:xfrm>
          <a:prstGeom prst="rect">
            <a:avLst/>
          </a:prstGeom>
          <a:solidFill>
            <a:schemeClr val="tx2">
              <a:lumMod val="75000"/>
              <a:lumOff val="2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5" name="タイトル 2">
            <a:extLst>
              <a:ext uri="{FF2B5EF4-FFF2-40B4-BE49-F238E27FC236}">
                <a16:creationId xmlns:a16="http://schemas.microsoft.com/office/drawing/2014/main" id="{57A7159C-87F9-81C4-46FD-101F6782F043}"/>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a:solidFill>
                  <a:prstClr val="white"/>
                </a:solidFill>
                <a:latin typeface="ＭＳ ゴシック" panose="020B0609070205080204" pitchFamily="49" charset="-128"/>
                <a:ea typeface="ＭＳ ゴシック" panose="020B0609070205080204" pitchFamily="49" charset="-128"/>
              </a:rPr>
              <a:t>４　障害者虐待の背景と対策</a:t>
            </a:r>
            <a:endParaRPr lang="ja-JP" altLang="en-US" sz="2700" b="1" dirty="0">
              <a:solidFill>
                <a:prstClr val="white"/>
              </a:solidFill>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FA2B8148-7811-73EF-9924-9B33B68EAC14}"/>
              </a:ext>
            </a:extLst>
          </p:cNvPr>
          <p:cNvSpPr txBox="1"/>
          <p:nvPr/>
        </p:nvSpPr>
        <p:spPr>
          <a:xfrm>
            <a:off x="0" y="1570860"/>
            <a:ext cx="8930149" cy="577081"/>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虐待が発生する背景</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685800">
              <a:defRPr/>
            </a:pP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a:extLst>
              <a:ext uri="{FF2B5EF4-FFF2-40B4-BE49-F238E27FC236}">
                <a16:creationId xmlns:a16="http://schemas.microsoft.com/office/drawing/2014/main" id="{FCDDF942-CEBC-4DA7-54DF-4DD0428F6A35}"/>
              </a:ext>
            </a:extLst>
          </p:cNvPr>
          <p:cNvCxnSpPr>
            <a:cxnSpLocks/>
          </p:cNvCxnSpPr>
          <p:nvPr/>
        </p:nvCxnSpPr>
        <p:spPr>
          <a:xfrm>
            <a:off x="66652" y="1942148"/>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94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96E69A-2212-20A7-08AB-BCFAA538B0EC}"/>
              </a:ext>
            </a:extLst>
          </p:cNvPr>
          <p:cNvSpPr>
            <a:spLocks noGrp="1"/>
          </p:cNvSpPr>
          <p:nvPr>
            <p:ph idx="1"/>
          </p:nvPr>
        </p:nvSpPr>
        <p:spPr>
          <a:xfrm>
            <a:off x="628650" y="2071610"/>
            <a:ext cx="7886700" cy="3468252"/>
          </a:xfrm>
        </p:spPr>
        <p:txBody>
          <a:bodyPr>
            <a:normAutofit fontScale="92500"/>
          </a:bodyPr>
          <a:lstStyle/>
          <a:p>
            <a:pPr marL="0" indent="0">
              <a:buNone/>
            </a:pPr>
            <a:r>
              <a:rPr lang="ja-JP" altLang="en-US" sz="1350" b="1" dirty="0">
                <a:latin typeface="ＭＳ ゴシック" panose="020B0609070205080204" pitchFamily="49" charset="-128"/>
                <a:ea typeface="ＭＳ ゴシック" panose="020B0609070205080204" pitchFamily="49" charset="-128"/>
              </a:rPr>
              <a:t>◆実務や実情に合った研修の開催（人材育成のための研修）</a:t>
            </a:r>
            <a:endParaRPr lang="en-US" altLang="ja-JP" sz="1350" b="1" dirty="0">
              <a:latin typeface="ＭＳ ゴシック" panose="020B0609070205080204" pitchFamily="49" charset="-128"/>
              <a:ea typeface="ＭＳ ゴシック" panose="020B0609070205080204" pitchFamily="49" charset="-128"/>
            </a:endParaRPr>
          </a:p>
          <a:p>
            <a:pPr marL="0" indent="0">
              <a:buNone/>
            </a:pPr>
            <a:r>
              <a:rPr lang="ja-JP" altLang="en-US" sz="1200" b="1" dirty="0">
                <a:latin typeface="ＭＳ ゴシック" panose="020B0609070205080204" pitchFamily="49" charset="-128"/>
                <a:ea typeface="ＭＳ ゴシック" panose="020B0609070205080204" pitchFamily="49" charset="-128"/>
              </a:rPr>
              <a:t>　</a:t>
            </a:r>
            <a:r>
              <a:rPr lang="ja-JP" altLang="en-US" sz="1275" b="1" dirty="0">
                <a:latin typeface="ＭＳ ゴシック" panose="020B0609070205080204" pitchFamily="49" charset="-128"/>
                <a:ea typeface="ＭＳ ゴシック" panose="020B0609070205080204" pitchFamily="49" charset="-128"/>
              </a:rPr>
              <a:t>　　　例：行動障害についての理解やアセスメントの技術</a:t>
            </a:r>
            <a:endParaRPr lang="en-US" altLang="ja-JP" sz="1275" b="1" dirty="0">
              <a:latin typeface="ＭＳ ゴシック" panose="020B0609070205080204" pitchFamily="49" charset="-128"/>
              <a:ea typeface="ＭＳ ゴシック" panose="020B0609070205080204" pitchFamily="49" charset="-128"/>
            </a:endParaRPr>
          </a:p>
          <a:p>
            <a:pPr marL="0" indent="0">
              <a:lnSpc>
                <a:spcPct val="150000"/>
              </a:lnSpc>
              <a:buNone/>
            </a:pPr>
            <a:r>
              <a:rPr lang="ja-JP" altLang="en-US" sz="1275" b="1" dirty="0">
                <a:latin typeface="ＭＳ ゴシック" panose="020B0609070205080204" pitchFamily="49" charset="-128"/>
                <a:ea typeface="ＭＳ ゴシック" panose="020B0609070205080204" pitchFamily="49" charset="-128"/>
              </a:rPr>
              <a:t>　　　　　　発達障害の理解と支援方法</a:t>
            </a:r>
            <a:br>
              <a:rPr lang="en-US" altLang="ja-JP" sz="1275" b="1" dirty="0">
                <a:latin typeface="ＭＳ ゴシック" panose="020B0609070205080204" pitchFamily="49" charset="-128"/>
                <a:ea typeface="ＭＳ ゴシック" panose="020B0609070205080204" pitchFamily="49" charset="-128"/>
              </a:rPr>
            </a:br>
            <a:r>
              <a:rPr lang="ja-JP" altLang="en-US" sz="1275" b="1" dirty="0">
                <a:latin typeface="ＭＳ ゴシック" panose="020B0609070205080204" pitchFamily="49" charset="-128"/>
                <a:ea typeface="ＭＳ ゴシック" panose="020B0609070205080204" pitchFamily="49" charset="-128"/>
              </a:rPr>
              <a:t>　　　　　　障がい者当事者や家族の実情・想いを聞く講演会などへの参加</a:t>
            </a:r>
            <a:endParaRPr lang="en-US" altLang="ja-JP" sz="1275"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a:t>
            </a:r>
            <a:r>
              <a:rPr lang="en-US" altLang="ja-JP" sz="1350" b="1" dirty="0">
                <a:latin typeface="ＭＳ ゴシック" panose="020B0609070205080204" pitchFamily="49" charset="-128"/>
                <a:ea typeface="ＭＳ ゴシック" panose="020B0609070205080204" pitchFamily="49" charset="-128"/>
              </a:rPr>
              <a:t>OFFJT</a:t>
            </a:r>
            <a:r>
              <a:rPr lang="ja-JP" altLang="en-US" sz="1350" b="1" dirty="0">
                <a:latin typeface="ＭＳ ゴシック" panose="020B0609070205080204" pitchFamily="49" charset="-128"/>
                <a:ea typeface="ＭＳ ゴシック" panose="020B0609070205080204" pitchFamily="49" charset="-128"/>
              </a:rPr>
              <a:t>（施設外研修）への参加　☞　自らを客観視する機会になる</a:t>
            </a:r>
            <a:endParaRPr lang="en-US" altLang="ja-JP" sz="1350"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◆ケース会議　</a:t>
            </a:r>
            <a:r>
              <a:rPr lang="ja-JP" altLang="en-US" sz="1200" b="1" dirty="0">
                <a:latin typeface="ＭＳ ゴシック" panose="020B0609070205080204" pitchFamily="49" charset="-128"/>
                <a:ea typeface="ＭＳ ゴシック" panose="020B0609070205080204" pitchFamily="49" charset="-128"/>
              </a:rPr>
              <a:t>☞　</a:t>
            </a:r>
            <a:r>
              <a:rPr lang="ja-JP" altLang="en-US" sz="1275" b="1" dirty="0">
                <a:latin typeface="ＭＳ ゴシック" panose="020B0609070205080204" pitchFamily="49" charset="-128"/>
                <a:ea typeface="ＭＳ ゴシック" panose="020B0609070205080204" pitchFamily="49" charset="-128"/>
              </a:rPr>
              <a:t>日々の関わりの中で支援がマンネリ化する危険性もあるため、ヒヤリハット事例などを</a:t>
            </a:r>
            <a:endParaRPr lang="en-US" altLang="ja-JP" sz="1275" b="1" dirty="0">
              <a:latin typeface="ＭＳ ゴシック" panose="020B0609070205080204" pitchFamily="49" charset="-128"/>
              <a:ea typeface="ＭＳ ゴシック" panose="020B0609070205080204" pitchFamily="49" charset="-128"/>
            </a:endParaRPr>
          </a:p>
          <a:p>
            <a:pPr marL="0" indent="0">
              <a:buNone/>
            </a:pPr>
            <a:r>
              <a:rPr lang="ja-JP" altLang="en-US" sz="1275" b="1" dirty="0">
                <a:latin typeface="ＭＳ ゴシック" panose="020B0609070205080204" pitchFamily="49" charset="-128"/>
                <a:ea typeface="ＭＳ ゴシック" panose="020B0609070205080204" pitchFamily="49" charset="-128"/>
              </a:rPr>
              <a:t>　　　　　　　　　もとに、業務を振り返る</a:t>
            </a:r>
            <a:endParaRPr lang="en-US" altLang="ja-JP" sz="1275"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◆グループワークの手法を用いた研修を行うことで、職員間で交流する場を設ける</a:t>
            </a:r>
            <a:endParaRPr lang="en-US" altLang="ja-JP" sz="1350" b="1" dirty="0">
              <a:latin typeface="ＭＳ ゴシック" panose="020B0609070205080204" pitchFamily="49" charset="-128"/>
              <a:ea typeface="ＭＳ ゴシック" panose="020B0609070205080204" pitchFamily="49" charset="-128"/>
            </a:endParaRPr>
          </a:p>
          <a:p>
            <a:pPr marL="0" indent="0">
              <a:buNone/>
            </a:pPr>
            <a:r>
              <a:rPr lang="ja-JP" altLang="en-US" sz="1425" b="1" dirty="0">
                <a:latin typeface="ＭＳ ゴシック" panose="020B0609070205080204" pitchFamily="49" charset="-128"/>
                <a:ea typeface="ＭＳ ゴシック" panose="020B0609070205080204" pitchFamily="49" charset="-128"/>
              </a:rPr>
              <a:t>◆風通しの良い職場環境</a:t>
            </a:r>
            <a:endParaRPr lang="en-US" altLang="ja-JP" sz="1425" b="1" dirty="0">
              <a:latin typeface="ＭＳ ゴシック" panose="020B0609070205080204" pitchFamily="49" charset="-128"/>
              <a:ea typeface="ＭＳ ゴシック" panose="020B0609070205080204" pitchFamily="49" charset="-128"/>
            </a:endParaRPr>
          </a:p>
          <a:p>
            <a:pPr marL="0" indent="0">
              <a:buNone/>
            </a:pPr>
            <a:r>
              <a:rPr lang="ja-JP" altLang="en-US" sz="1200" b="1" dirty="0">
                <a:latin typeface="ＭＳ ゴシック" panose="020B0609070205080204" pitchFamily="49" charset="-128"/>
                <a:ea typeface="ＭＳ ゴシック" panose="020B0609070205080204" pitchFamily="49" charset="-128"/>
              </a:rPr>
              <a:t>　</a:t>
            </a:r>
            <a:r>
              <a:rPr lang="ja-JP" altLang="en-US" sz="1275" b="1" dirty="0">
                <a:latin typeface="ＭＳ ゴシック" panose="020B0609070205080204" pitchFamily="49" charset="-128"/>
                <a:ea typeface="ＭＳ ゴシック" panose="020B0609070205080204" pitchFamily="49" charset="-128"/>
              </a:rPr>
              <a:t>小さな違和感「あの発言は大丈夫だったかな」「言い過ぎたかも」など不適切なケアについて話せ、チームで　</a:t>
            </a:r>
            <a:endParaRPr lang="en-US" altLang="ja-JP" sz="1275" b="1" dirty="0">
              <a:latin typeface="ＭＳ ゴシック" panose="020B0609070205080204" pitchFamily="49" charset="-128"/>
              <a:ea typeface="ＭＳ ゴシック" panose="020B0609070205080204" pitchFamily="49" charset="-128"/>
            </a:endParaRPr>
          </a:p>
          <a:p>
            <a:pPr marL="0" indent="0">
              <a:buNone/>
            </a:pPr>
            <a:r>
              <a:rPr lang="ja-JP" altLang="en-US" sz="1275" b="1" dirty="0">
                <a:latin typeface="ＭＳ ゴシック" panose="020B0609070205080204" pitchFamily="49" charset="-128"/>
                <a:ea typeface="ＭＳ ゴシック" panose="020B0609070205080204" pitchFamily="49" charset="-128"/>
              </a:rPr>
              <a:t>　検討する職場づくり。ミスや失敗を責めるのではなく改善のきっかけとして捉え、職員が一人で抱え込まない</a:t>
            </a:r>
            <a:endParaRPr lang="en-US" altLang="ja-JP" sz="1275" b="1" dirty="0">
              <a:latin typeface="ＭＳ ゴシック" panose="020B0609070205080204" pitchFamily="49" charset="-128"/>
              <a:ea typeface="ＭＳ ゴシック" panose="020B0609070205080204" pitchFamily="49" charset="-128"/>
            </a:endParaRPr>
          </a:p>
          <a:p>
            <a:pPr marL="0" indent="0">
              <a:buNone/>
            </a:pPr>
            <a:r>
              <a:rPr lang="ja-JP" altLang="en-US" sz="1275" b="1" dirty="0">
                <a:latin typeface="ＭＳ ゴシック" panose="020B0609070205080204" pitchFamily="49" charset="-128"/>
                <a:ea typeface="ＭＳ ゴシック" panose="020B0609070205080204" pitchFamily="49" charset="-128"/>
              </a:rPr>
              <a:t>　ように配慮する</a:t>
            </a:r>
            <a:endParaRPr lang="en-US" altLang="ja-JP" sz="1200" b="1" dirty="0">
              <a:latin typeface="ＭＳ ゴシック" panose="020B0609070205080204" pitchFamily="49" charset="-128"/>
              <a:ea typeface="ＭＳ ゴシック" panose="020B0609070205080204" pitchFamily="49" charset="-128"/>
            </a:endParaRPr>
          </a:p>
          <a:p>
            <a:pPr marL="0" indent="0">
              <a:buNone/>
            </a:pPr>
            <a:endParaRPr kumimoji="1" lang="ja-JP" altLang="en-US" dirty="0"/>
          </a:p>
        </p:txBody>
      </p:sp>
      <p:sp>
        <p:nvSpPr>
          <p:cNvPr id="4" name="タイトル 2">
            <a:extLst>
              <a:ext uri="{FF2B5EF4-FFF2-40B4-BE49-F238E27FC236}">
                <a16:creationId xmlns:a16="http://schemas.microsoft.com/office/drawing/2014/main" id="{BA651787-6E43-3C68-F694-F9B45BE7678D}"/>
              </a:ext>
            </a:extLst>
          </p:cNvPr>
          <p:cNvSpPr txBox="1">
            <a:spLocks/>
          </p:cNvSpPr>
          <p:nvPr/>
        </p:nvSpPr>
        <p:spPr>
          <a:xfrm>
            <a:off x="0" y="857251"/>
            <a:ext cx="9144000" cy="530942"/>
          </a:xfrm>
          <a:prstGeom prst="rect">
            <a:avLst/>
          </a:prstGeom>
          <a:solidFill>
            <a:schemeClr val="tx2">
              <a:lumMod val="75000"/>
              <a:lumOff val="2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5" name="タイトル 2">
            <a:extLst>
              <a:ext uri="{FF2B5EF4-FFF2-40B4-BE49-F238E27FC236}">
                <a16:creationId xmlns:a16="http://schemas.microsoft.com/office/drawing/2014/main" id="{48A8261E-0E74-F309-78D1-6F448E1AFC93}"/>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４　障害者虐待の背景と対策</a:t>
            </a:r>
          </a:p>
        </p:txBody>
      </p:sp>
      <p:sp>
        <p:nvSpPr>
          <p:cNvPr id="8" name="テキスト ボックス 7">
            <a:extLst>
              <a:ext uri="{FF2B5EF4-FFF2-40B4-BE49-F238E27FC236}">
                <a16:creationId xmlns:a16="http://schemas.microsoft.com/office/drawing/2014/main" id="{2A9A98EE-1323-BA43-42D2-751A0BD2375C}"/>
              </a:ext>
            </a:extLst>
          </p:cNvPr>
          <p:cNvSpPr txBox="1"/>
          <p:nvPr/>
        </p:nvSpPr>
        <p:spPr>
          <a:xfrm>
            <a:off x="0" y="1570860"/>
            <a:ext cx="8930149" cy="577081"/>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具体的な対策例</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685800">
              <a:defRPr/>
            </a:pP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D1ABC864-1F73-0E91-9DFD-39112D1136D7}"/>
              </a:ext>
            </a:extLst>
          </p:cNvPr>
          <p:cNvCxnSpPr>
            <a:cxnSpLocks/>
          </p:cNvCxnSpPr>
          <p:nvPr/>
        </p:nvCxnSpPr>
        <p:spPr>
          <a:xfrm>
            <a:off x="66652" y="1942148"/>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84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8FBA61C-5B3D-71CF-2594-7DCB754FB222}"/>
              </a:ext>
            </a:extLst>
          </p:cNvPr>
          <p:cNvSpPr>
            <a:spLocks noGrp="1"/>
          </p:cNvSpPr>
          <p:nvPr>
            <p:ph idx="1"/>
          </p:nvPr>
        </p:nvSpPr>
        <p:spPr>
          <a:xfrm>
            <a:off x="623119" y="2270654"/>
            <a:ext cx="8026810" cy="3637207"/>
          </a:xfrm>
        </p:spPr>
        <p:txBody>
          <a:bodyPr>
            <a:normAutofit/>
          </a:bodyPr>
          <a:lstStyle/>
          <a:p>
            <a:pPr marL="0" indent="0">
              <a:buNone/>
            </a:pPr>
            <a:r>
              <a:rPr lang="ja-JP" altLang="en-US" sz="1500" dirty="0">
                <a:latin typeface="ＭＳ ゴシック" panose="020B0609070205080204" pitchFamily="49" charset="-128"/>
                <a:ea typeface="ＭＳ ゴシック" panose="020B0609070205080204" pitchFamily="49" charset="-128"/>
              </a:rPr>
              <a:t>◆日々支援にあたっている施設従事者は利用者の変化を早期発見できる存在です</a:t>
            </a:r>
          </a:p>
          <a:p>
            <a:pPr marL="0" indent="0">
              <a:buNone/>
            </a:pPr>
            <a:r>
              <a:rPr lang="ja-JP" altLang="en-US" sz="1500" dirty="0">
                <a:latin typeface="ＭＳ ゴシック" panose="020B0609070205080204" pitchFamily="49" charset="-128"/>
                <a:ea typeface="ＭＳ ゴシック" panose="020B0609070205080204" pitchFamily="49" charset="-128"/>
              </a:rPr>
              <a:t>　「運営基準が厳格化されたから」「減算されるから」という理由でなく、虐待防止</a:t>
            </a:r>
            <a:endParaRPr lang="en-US" altLang="ja-JP" sz="1500" dirty="0">
              <a:latin typeface="ＭＳ ゴシック" panose="020B0609070205080204" pitchFamily="49" charset="-128"/>
              <a:ea typeface="ＭＳ ゴシック" panose="020B0609070205080204" pitchFamily="49" charset="-128"/>
            </a:endParaRPr>
          </a:p>
          <a:p>
            <a:pPr marL="0" indent="0">
              <a:buNone/>
            </a:pPr>
            <a:r>
              <a:rPr lang="ja-JP" altLang="en-US" sz="1500" dirty="0">
                <a:latin typeface="ＭＳ ゴシック" panose="020B0609070205080204" pitchFamily="49" charset="-128"/>
                <a:ea typeface="ＭＳ ゴシック" panose="020B0609070205080204" pitchFamily="49" charset="-128"/>
              </a:rPr>
              <a:t>　（身体拘束等も含む）に取り組むことは、職員の支援の姿勢や障がい者の尊厳に対する</a:t>
            </a:r>
            <a:endParaRPr lang="en-US" altLang="ja-JP" sz="1500" dirty="0">
              <a:latin typeface="ＭＳ ゴシック" panose="020B0609070205080204" pitchFamily="49" charset="-128"/>
              <a:ea typeface="ＭＳ ゴシック" panose="020B0609070205080204" pitchFamily="49" charset="-128"/>
            </a:endParaRPr>
          </a:p>
          <a:p>
            <a:pPr marL="0" indent="0">
              <a:buNone/>
            </a:pPr>
            <a:r>
              <a:rPr lang="ja-JP" altLang="en-US" sz="1500" dirty="0">
                <a:latin typeface="ＭＳ ゴシック" panose="020B0609070205080204" pitchFamily="49" charset="-128"/>
                <a:ea typeface="ＭＳ ゴシック" panose="020B0609070205080204" pitchFamily="49" charset="-128"/>
              </a:rPr>
              <a:t>　基本的な考え方を再確認することにつながり、不適切な支援を早期に発見可能となります　　</a:t>
            </a:r>
            <a:endParaRPr lang="en-US" altLang="ja-JP" sz="1500" dirty="0">
              <a:latin typeface="ＭＳ ゴシック" panose="020B0609070205080204" pitchFamily="49" charset="-128"/>
              <a:ea typeface="ＭＳ ゴシック" panose="020B0609070205080204" pitchFamily="49" charset="-128"/>
            </a:endParaRPr>
          </a:p>
          <a:p>
            <a:pPr marL="0" indent="0">
              <a:buNone/>
            </a:pPr>
            <a:r>
              <a:rPr lang="ja-JP" altLang="en-US" sz="1500" dirty="0">
                <a:latin typeface="ＭＳ ゴシック" panose="020B0609070205080204" pitchFamily="49" charset="-128"/>
                <a:ea typeface="ＭＳ ゴシック" panose="020B0609070205080204" pitchFamily="49" charset="-128"/>
              </a:rPr>
              <a:t>　その結果、施設や事業所全体の支援が充実することにつながります</a:t>
            </a:r>
            <a:endParaRPr lang="en-US" altLang="ja-JP" sz="1500" dirty="0">
              <a:latin typeface="ＭＳ ゴシック" panose="020B0609070205080204" pitchFamily="49" charset="-128"/>
              <a:ea typeface="ＭＳ ゴシック" panose="020B0609070205080204" pitchFamily="49" charset="-128"/>
            </a:endParaRPr>
          </a:p>
          <a:p>
            <a:pPr marL="0" indent="0">
              <a:buNone/>
            </a:pPr>
            <a:endParaRPr lang="en-US" altLang="ja-JP" sz="1500" dirty="0">
              <a:latin typeface="ＭＳ ゴシック" panose="020B0609070205080204" pitchFamily="49" charset="-128"/>
              <a:ea typeface="ＭＳ ゴシック" panose="020B0609070205080204" pitchFamily="49" charset="-128"/>
            </a:endParaRPr>
          </a:p>
          <a:p>
            <a:pPr marL="0" indent="0">
              <a:buNone/>
            </a:pPr>
            <a:r>
              <a:rPr lang="ja-JP" altLang="en-US" sz="1500" dirty="0">
                <a:latin typeface="ＭＳ ゴシック" panose="020B0609070205080204" pitchFamily="49" charset="-128"/>
                <a:ea typeface="ＭＳ ゴシック" panose="020B0609070205080204" pitchFamily="49" charset="-128"/>
              </a:rPr>
              <a:t>◆焦らず時間をかけて変化を見守りモニタリングを繰り返すことで、より適切な支援方法を</a:t>
            </a:r>
            <a:endParaRPr lang="en-US" altLang="ja-JP" sz="1500" dirty="0">
              <a:latin typeface="ＭＳ ゴシック" panose="020B0609070205080204" pitchFamily="49" charset="-128"/>
              <a:ea typeface="ＭＳ ゴシック" panose="020B0609070205080204" pitchFamily="49" charset="-128"/>
            </a:endParaRPr>
          </a:p>
          <a:p>
            <a:pPr marL="0" indent="0">
              <a:buNone/>
            </a:pPr>
            <a:r>
              <a:rPr lang="ja-JP" altLang="en-US" sz="1500" dirty="0">
                <a:latin typeface="ＭＳ ゴシック" panose="020B0609070205080204" pitchFamily="49" charset="-128"/>
                <a:ea typeface="ＭＳ ゴシック" panose="020B0609070205080204" pitchFamily="49" charset="-128"/>
              </a:rPr>
              <a:t>　見いだせる可能性があります</a:t>
            </a:r>
            <a:endParaRPr lang="en-US" altLang="ja-JP" sz="1500" dirty="0">
              <a:latin typeface="ＭＳ ゴシック" panose="020B0609070205080204" pitchFamily="49" charset="-128"/>
              <a:ea typeface="ＭＳ ゴシック" panose="020B0609070205080204" pitchFamily="49" charset="-128"/>
            </a:endParaRPr>
          </a:p>
          <a:p>
            <a:pPr marL="0" indent="0">
              <a:buNone/>
            </a:pPr>
            <a:endParaRPr lang="en-US" altLang="ja-JP" sz="1500" dirty="0">
              <a:latin typeface="ＭＳ ゴシック" panose="020B0609070205080204" pitchFamily="49" charset="-128"/>
              <a:ea typeface="ＭＳ ゴシック" panose="020B0609070205080204" pitchFamily="49" charset="-128"/>
            </a:endParaRPr>
          </a:p>
          <a:p>
            <a:pPr marL="0" indent="0">
              <a:buNone/>
            </a:pPr>
            <a:r>
              <a:rPr lang="ja-JP" altLang="en-US" sz="1500" dirty="0">
                <a:latin typeface="ＭＳ ゴシック" panose="020B0609070205080204" pitchFamily="49" charset="-128"/>
                <a:ea typeface="ＭＳ ゴシック" panose="020B0609070205080204" pitchFamily="49" charset="-128"/>
              </a:rPr>
              <a:t>◆虐待やグレーゾーンの事案の対応は心理的負担も大きいため支援者同士で悩みを共有した</a:t>
            </a:r>
            <a:endParaRPr lang="en-US" altLang="ja-JP" sz="1500" dirty="0">
              <a:latin typeface="ＭＳ ゴシック" panose="020B0609070205080204" pitchFamily="49" charset="-128"/>
              <a:ea typeface="ＭＳ ゴシック" panose="020B0609070205080204" pitchFamily="49" charset="-128"/>
            </a:endParaRPr>
          </a:p>
          <a:p>
            <a:pPr marL="0" indent="0">
              <a:buNone/>
            </a:pPr>
            <a:r>
              <a:rPr lang="ja-JP" altLang="en-US" sz="1500" dirty="0">
                <a:latin typeface="ＭＳ ゴシック" panose="020B0609070205080204" pitchFamily="49" charset="-128"/>
                <a:ea typeface="ＭＳ ゴシック" panose="020B0609070205080204" pitchFamily="49" charset="-128"/>
              </a:rPr>
              <a:t>　り、専門家のサポートを受けるのもよいでしょう</a:t>
            </a:r>
            <a:endParaRPr lang="en-US" altLang="ja-JP" sz="1500" dirty="0">
              <a:latin typeface="ＭＳ ゴシック" panose="020B0609070205080204" pitchFamily="49" charset="-128"/>
              <a:ea typeface="ＭＳ ゴシック" panose="020B0609070205080204" pitchFamily="49" charset="-128"/>
            </a:endParaRPr>
          </a:p>
        </p:txBody>
      </p:sp>
      <p:sp>
        <p:nvSpPr>
          <p:cNvPr id="4" name="タイトル 2">
            <a:extLst>
              <a:ext uri="{FF2B5EF4-FFF2-40B4-BE49-F238E27FC236}">
                <a16:creationId xmlns:a16="http://schemas.microsoft.com/office/drawing/2014/main" id="{1D45B16F-5C0E-4E45-3470-5F1FBC9D7987}"/>
              </a:ext>
            </a:extLst>
          </p:cNvPr>
          <p:cNvSpPr txBox="1">
            <a:spLocks/>
          </p:cNvSpPr>
          <p:nvPr/>
        </p:nvSpPr>
        <p:spPr>
          <a:xfrm>
            <a:off x="0" y="857251"/>
            <a:ext cx="9144000" cy="530942"/>
          </a:xfrm>
          <a:prstGeom prst="rect">
            <a:avLst/>
          </a:prstGeom>
          <a:solidFill>
            <a:schemeClr val="tx2">
              <a:lumMod val="75000"/>
              <a:lumOff val="2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5" name="タイトル 2">
            <a:extLst>
              <a:ext uri="{FF2B5EF4-FFF2-40B4-BE49-F238E27FC236}">
                <a16:creationId xmlns:a16="http://schemas.microsoft.com/office/drawing/2014/main" id="{1156BCB2-9141-6B15-EF07-537C428BCFFB}"/>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４　障害者虐待の背景と対策</a:t>
            </a:r>
          </a:p>
        </p:txBody>
      </p:sp>
      <p:sp>
        <p:nvSpPr>
          <p:cNvPr id="6" name="テキスト ボックス 5">
            <a:extLst>
              <a:ext uri="{FF2B5EF4-FFF2-40B4-BE49-F238E27FC236}">
                <a16:creationId xmlns:a16="http://schemas.microsoft.com/office/drawing/2014/main" id="{F8525C5B-22AB-2255-31ED-C05977286EF9}"/>
              </a:ext>
            </a:extLst>
          </p:cNvPr>
          <p:cNvSpPr txBox="1"/>
          <p:nvPr/>
        </p:nvSpPr>
        <p:spPr>
          <a:xfrm>
            <a:off x="106925" y="1665191"/>
            <a:ext cx="8930149" cy="577081"/>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685800">
              <a:defRPr/>
            </a:pP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直線コネクタ 6">
            <a:extLst>
              <a:ext uri="{FF2B5EF4-FFF2-40B4-BE49-F238E27FC236}">
                <a16:creationId xmlns:a16="http://schemas.microsoft.com/office/drawing/2014/main" id="{F05EEA07-4BA9-2803-B2D5-DB42BAFF745C}"/>
              </a:ext>
            </a:extLst>
          </p:cNvPr>
          <p:cNvCxnSpPr>
            <a:cxnSpLocks/>
          </p:cNvCxnSpPr>
          <p:nvPr/>
        </p:nvCxnSpPr>
        <p:spPr>
          <a:xfrm>
            <a:off x="187855" y="1970312"/>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3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4316F-769B-5E39-E1D8-12DAC80C0D37}"/>
              </a:ext>
            </a:extLst>
          </p:cNvPr>
          <p:cNvSpPr>
            <a:spLocks noGrp="1"/>
          </p:cNvSpPr>
          <p:nvPr>
            <p:ph type="title"/>
          </p:nvPr>
        </p:nvSpPr>
        <p:spPr>
          <a:xfrm>
            <a:off x="457200" y="274638"/>
            <a:ext cx="8507288" cy="922114"/>
          </a:xfrm>
        </p:spPr>
        <p:txBody>
          <a:bodyPr>
            <a:normAutofit fontScale="90000"/>
          </a:bodyPr>
          <a:lstStyle/>
          <a:p>
            <a:pPr algn="l"/>
            <a:r>
              <a:rPr lang="ja-JP" altLang="en-US" sz="3600" b="1" dirty="0"/>
              <a:t>　　　</a:t>
            </a:r>
            <a:r>
              <a:rPr kumimoji="1" lang="ja-JP" altLang="en-US" sz="3600" b="1" dirty="0"/>
              <a:t>問い合わせや書類提出に関する</a:t>
            </a:r>
            <a:br>
              <a:rPr kumimoji="1" lang="en-US" altLang="ja-JP" sz="3600" b="1" dirty="0"/>
            </a:br>
            <a:r>
              <a:rPr kumimoji="1" lang="ja-JP" altLang="en-US" sz="3600" b="1" dirty="0"/>
              <a:t>　　　専用フォーム</a:t>
            </a:r>
            <a:r>
              <a:rPr lang="ja-JP" altLang="en-US" sz="3600" b="1" dirty="0"/>
              <a:t>について</a:t>
            </a:r>
            <a:endParaRPr kumimoji="1" lang="ja-JP" altLang="en-US" sz="3600" dirty="0"/>
          </a:p>
        </p:txBody>
      </p:sp>
      <p:sp>
        <p:nvSpPr>
          <p:cNvPr id="3" name="コンテンツ プレースホルダー 2">
            <a:extLst>
              <a:ext uri="{FF2B5EF4-FFF2-40B4-BE49-F238E27FC236}">
                <a16:creationId xmlns:a16="http://schemas.microsoft.com/office/drawing/2014/main" id="{A3AFA9F2-9EC1-536A-6F60-7AF7D142FF07}"/>
              </a:ext>
            </a:extLst>
          </p:cNvPr>
          <p:cNvSpPr txBox="1">
            <a:spLocks/>
          </p:cNvSpPr>
          <p:nvPr/>
        </p:nvSpPr>
        <p:spPr>
          <a:xfrm>
            <a:off x="323528" y="983159"/>
            <a:ext cx="8640960" cy="48916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endParaRPr lang="ja-JP" altLang="en-US" sz="2400" dirty="0">
              <a:solidFill>
                <a:srgbClr val="222222"/>
              </a:solidFill>
              <a:latin typeface="+mn-ea"/>
            </a:endParaRPr>
          </a:p>
          <a:p>
            <a:endParaRPr lang="ja-JP" altLang="en-US" dirty="0"/>
          </a:p>
        </p:txBody>
      </p:sp>
      <p:graphicFrame>
        <p:nvGraphicFramePr>
          <p:cNvPr id="4" name="表 3">
            <a:extLst>
              <a:ext uri="{FF2B5EF4-FFF2-40B4-BE49-F238E27FC236}">
                <a16:creationId xmlns:a16="http://schemas.microsoft.com/office/drawing/2014/main" id="{434855F3-C9A7-684C-F3CA-3A20CC909E5A}"/>
              </a:ext>
            </a:extLst>
          </p:cNvPr>
          <p:cNvGraphicFramePr>
            <a:graphicFrameLocks noGrp="1"/>
          </p:cNvGraphicFramePr>
          <p:nvPr>
            <p:extLst>
              <p:ext uri="{D42A27DB-BD31-4B8C-83A1-F6EECF244321}">
                <p14:modId xmlns:p14="http://schemas.microsoft.com/office/powerpoint/2010/main" val="949341677"/>
              </p:ext>
            </p:extLst>
          </p:nvPr>
        </p:nvGraphicFramePr>
        <p:xfrm>
          <a:off x="268784" y="2894063"/>
          <a:ext cx="8606432" cy="3413760"/>
        </p:xfrm>
        <a:graphic>
          <a:graphicData uri="http://schemas.openxmlformats.org/drawingml/2006/table">
            <a:tbl>
              <a:tblPr firstRow="1" firstCol="1" bandRow="1">
                <a:tableStyleId>{5C22544A-7EE6-4342-B048-85BDC9FD1C3A}</a:tableStyleId>
              </a:tblPr>
              <a:tblGrid>
                <a:gridCol w="2800788">
                  <a:extLst>
                    <a:ext uri="{9D8B030D-6E8A-4147-A177-3AD203B41FA5}">
                      <a16:colId xmlns:a16="http://schemas.microsoft.com/office/drawing/2014/main" val="1218895054"/>
                    </a:ext>
                  </a:extLst>
                </a:gridCol>
                <a:gridCol w="5805644">
                  <a:extLst>
                    <a:ext uri="{9D8B030D-6E8A-4147-A177-3AD203B41FA5}">
                      <a16:colId xmlns:a16="http://schemas.microsoft.com/office/drawing/2014/main" val="2448803268"/>
                    </a:ext>
                  </a:extLst>
                </a:gridCol>
              </a:tblGrid>
              <a:tr h="1256490">
                <a:tc>
                  <a:txBody>
                    <a:bodyPr/>
                    <a:lstStyle/>
                    <a:p>
                      <a:pPr algn="just"/>
                      <a:r>
                        <a:rPr lang="ja-JP" sz="2400" kern="100" dirty="0">
                          <a:solidFill>
                            <a:schemeClr val="tx1"/>
                          </a:solidFill>
                          <a:effectLst/>
                        </a:rPr>
                        <a:t>・福祉サービス</a:t>
                      </a:r>
                      <a:r>
                        <a:rPr lang="ja-JP" sz="2400" u="sng" kern="100" dirty="0">
                          <a:solidFill>
                            <a:schemeClr val="tx1"/>
                          </a:solidFill>
                          <a:effectLst/>
                        </a:rPr>
                        <a:t>受給者証に関すること</a:t>
                      </a:r>
                      <a:endParaRPr lang="ja-JP" sz="2400" kern="100" dirty="0">
                        <a:solidFill>
                          <a:schemeClr val="tx1"/>
                        </a:solidFill>
                        <a:effectLst/>
                      </a:endParaRPr>
                    </a:p>
                    <a:p>
                      <a:pPr algn="just"/>
                      <a:r>
                        <a:rPr lang="ja-JP" sz="2400" kern="100" dirty="0">
                          <a:solidFill>
                            <a:schemeClr val="tx1"/>
                          </a:solidFill>
                          <a:effectLst/>
                        </a:rPr>
                        <a:t>・</a:t>
                      </a:r>
                      <a:r>
                        <a:rPr lang="ja-JP" altLang="en-US" sz="2400" u="sng" kern="100" dirty="0">
                          <a:solidFill>
                            <a:schemeClr val="tx1"/>
                          </a:solidFill>
                          <a:effectLst/>
                        </a:rPr>
                        <a:t>請求等</a:t>
                      </a:r>
                      <a:r>
                        <a:rPr lang="ja-JP" altLang="en-US" sz="2400" kern="100" dirty="0">
                          <a:solidFill>
                            <a:schemeClr val="tx1"/>
                          </a:solidFill>
                          <a:effectLst/>
                        </a:rPr>
                        <a:t>に関すること</a:t>
                      </a:r>
                      <a:endParaRPr lang="ja-JP" sz="2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2400" u="sng" kern="100" dirty="0">
                          <a:solidFill>
                            <a:schemeClr val="tx1"/>
                          </a:solidFill>
                          <a:effectLst/>
                        </a:rPr>
                        <a:t>障</a:t>
                      </a:r>
                      <a:r>
                        <a:rPr lang="ja-JP" sz="2400" kern="100" dirty="0">
                          <a:solidFill>
                            <a:schemeClr val="tx1"/>
                          </a:solidFill>
                          <a:effectLst/>
                        </a:rPr>
                        <a:t>がい福祉課支援係お問い合わせフォーム</a:t>
                      </a:r>
                    </a:p>
                    <a:p>
                      <a:pPr algn="just"/>
                      <a:r>
                        <a:rPr lang="en-US" sz="2400" u="sng" kern="100" dirty="0">
                          <a:solidFill>
                            <a:schemeClr val="tx1"/>
                          </a:solidFill>
                          <a:effectLst/>
                          <a:hlinkClick r:id="rId3">
                            <a:extLst>
                              <a:ext uri="{A12FA001-AC4F-418D-AE19-62706E023703}">
                                <ahyp:hlinkClr xmlns:ahyp="http://schemas.microsoft.com/office/drawing/2018/hyperlinkcolor" val="tx"/>
                              </a:ext>
                            </a:extLst>
                          </a:hlinkClick>
                        </a:rPr>
                        <a:t>https://logoform.jp/form/BcLm/579618</a:t>
                      </a:r>
                      <a:endParaRPr lang="en-US" sz="2400" u="sng" kern="100" dirty="0">
                        <a:solidFill>
                          <a:schemeClr val="tx1"/>
                        </a:solidFill>
                        <a:effectLst/>
                      </a:endParaRPr>
                    </a:p>
                    <a:p>
                      <a:pPr algn="just"/>
                      <a:endParaRPr lang="en-US" altLang="ja-JP" sz="2400" u="sng"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電話による問合せはお断りする場合があります。</a:t>
                      </a:r>
                      <a:endParaRPr lang="ja-JP"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1009491"/>
                  </a:ext>
                </a:extLst>
              </a:tr>
              <a:tr h="1600963">
                <a:tc>
                  <a:txBody>
                    <a:bodyPr/>
                    <a:lstStyle/>
                    <a:p>
                      <a:pPr algn="just"/>
                      <a:r>
                        <a:rPr lang="ja-JP" sz="2400" kern="100" dirty="0">
                          <a:solidFill>
                            <a:schemeClr val="tx1"/>
                          </a:solidFill>
                          <a:effectLst/>
                        </a:rPr>
                        <a:t>・福祉サービス受給者証等に関する</a:t>
                      </a:r>
                      <a:r>
                        <a:rPr lang="ja-JP" sz="2400" u="sng" kern="100" dirty="0">
                          <a:solidFill>
                            <a:schemeClr val="tx1"/>
                          </a:solidFill>
                          <a:effectLst/>
                        </a:rPr>
                        <a:t>書類の提出</a:t>
                      </a:r>
                      <a:r>
                        <a:rPr lang="ja-JP" sz="2400" kern="100" dirty="0">
                          <a:solidFill>
                            <a:schemeClr val="tx1"/>
                          </a:solidFill>
                          <a:effectLst/>
                        </a:rPr>
                        <a:t>に関すること</a:t>
                      </a:r>
                      <a:endParaRPr lang="ja-JP" sz="24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2400" b="1" u="sng" kern="100" dirty="0">
                          <a:solidFill>
                            <a:schemeClr val="tx1"/>
                          </a:solidFill>
                          <a:effectLst/>
                        </a:rPr>
                        <a:t>障がい福祉課支援係提出フォーム</a:t>
                      </a:r>
                      <a:endParaRPr lang="ja-JP" sz="2400" b="1" kern="100" dirty="0">
                        <a:solidFill>
                          <a:schemeClr val="tx1"/>
                        </a:solidFill>
                        <a:effectLst/>
                      </a:endParaRPr>
                    </a:p>
                    <a:p>
                      <a:pPr algn="just"/>
                      <a:r>
                        <a:rPr lang="en-US" sz="2400" b="1" u="sng" kern="100" dirty="0">
                          <a:solidFill>
                            <a:schemeClr val="tx1"/>
                          </a:solidFill>
                          <a:effectLst/>
                          <a:hlinkClick r:id="rId4">
                            <a:extLst>
                              <a:ext uri="{A12FA001-AC4F-418D-AE19-62706E023703}">
                                <ahyp:hlinkClr xmlns:ahyp="http://schemas.microsoft.com/office/drawing/2018/hyperlinkcolor" val="tx"/>
                              </a:ext>
                            </a:extLst>
                          </a:hlinkClick>
                        </a:rPr>
                        <a:t>https://logoform.jp/form/BcLm/618581</a:t>
                      </a:r>
                      <a:endParaRPr lang="en-US" sz="2400" b="1" u="sng" kern="100" dirty="0">
                        <a:solidFill>
                          <a:schemeClr val="tx1"/>
                        </a:solidFill>
                        <a:effectLst/>
                      </a:endParaRPr>
                    </a:p>
                    <a:p>
                      <a:pPr algn="just"/>
                      <a:endParaRPr lang="en-US" altLang="ja-JP" sz="2400" b="1" u="sng"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郵送窓口やによる提出は提出フォーム利用と比べて、</a:t>
                      </a:r>
                      <a:endParaRPr lang="en-US" altLang="ja-JP"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３～６営業日程度、処理が遅くなる場合があります。</a:t>
                      </a:r>
                      <a:endParaRPr lang="ja-JP" altLang="ja-JP" sz="1600" b="0" u="none"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sz="24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259941"/>
                  </a:ext>
                </a:extLst>
              </a:tr>
            </a:tbl>
          </a:graphicData>
        </a:graphic>
      </p:graphicFrame>
      <p:sp>
        <p:nvSpPr>
          <p:cNvPr id="5" name="タイトル 1">
            <a:extLst>
              <a:ext uri="{FF2B5EF4-FFF2-40B4-BE49-F238E27FC236}">
                <a16:creationId xmlns:a16="http://schemas.microsoft.com/office/drawing/2014/main" id="{DCB3D644-2521-1DD0-09F7-F0EEDD242C47}"/>
              </a:ext>
            </a:extLst>
          </p:cNvPr>
          <p:cNvSpPr txBox="1">
            <a:spLocks/>
          </p:cNvSpPr>
          <p:nvPr/>
        </p:nvSpPr>
        <p:spPr>
          <a:xfrm>
            <a:off x="268784" y="1196752"/>
            <a:ext cx="8606432" cy="129614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t>※</a:t>
            </a:r>
            <a:r>
              <a:rPr lang="ja-JP" altLang="en-US" sz="2400" dirty="0"/>
              <a:t>支援係では問い合わせや書類提出に関する専用フォームを開設しております。</a:t>
            </a:r>
            <a:r>
              <a:rPr lang="ja-JP" altLang="en-US" sz="2400" b="1" u="sng" dirty="0">
                <a:solidFill>
                  <a:srgbClr val="FF0000"/>
                </a:solidFill>
              </a:rPr>
              <a:t>ペーパーレス化</a:t>
            </a:r>
            <a:r>
              <a:rPr lang="ja-JP" altLang="en-US" sz="2400" dirty="0"/>
              <a:t>へのご協力、および</a:t>
            </a:r>
            <a:r>
              <a:rPr lang="ja-JP" altLang="en-US" sz="2400" b="1" u="sng" dirty="0">
                <a:solidFill>
                  <a:srgbClr val="FF0000"/>
                </a:solidFill>
              </a:rPr>
              <a:t>電話による問合せを控えて</a:t>
            </a:r>
            <a:r>
              <a:rPr lang="ja-JP" altLang="en-US" sz="2400" dirty="0"/>
              <a:t>いただきますようご協力をお願いします。</a:t>
            </a:r>
          </a:p>
        </p:txBody>
      </p:sp>
    </p:spTree>
    <p:extLst>
      <p:ext uri="{BB962C8B-B14F-4D97-AF65-F5344CB8AC3E}">
        <p14:creationId xmlns:p14="http://schemas.microsoft.com/office/powerpoint/2010/main" val="411544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E187D-C073-D9DF-38FC-6E174E9AA7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64E7D4-6FAC-44A9-C3DA-F87C66968C5F}"/>
              </a:ext>
            </a:extLst>
          </p:cNvPr>
          <p:cNvSpPr>
            <a:spLocks noGrp="1"/>
          </p:cNvSpPr>
          <p:nvPr>
            <p:ph type="title"/>
          </p:nvPr>
        </p:nvSpPr>
        <p:spPr/>
        <p:txBody>
          <a:bodyPr>
            <a:normAutofit/>
          </a:bodyPr>
          <a:lstStyle/>
          <a:p>
            <a:pPr algn="l"/>
            <a:r>
              <a:rPr kumimoji="1" lang="ja-JP" altLang="en-US" b="1" dirty="0"/>
              <a:t>　</a:t>
            </a:r>
            <a:r>
              <a:rPr kumimoji="1" lang="ja-JP" altLang="en-US" sz="3600" b="1" dirty="0"/>
              <a:t>　</a:t>
            </a:r>
            <a:r>
              <a:rPr lang="ja-JP" altLang="en-US" sz="3600" b="1" dirty="0"/>
              <a:t>過誤調整の申立について</a:t>
            </a:r>
            <a:endParaRPr kumimoji="1" lang="ja-JP" altLang="en-US" sz="3600" dirty="0"/>
          </a:p>
        </p:txBody>
      </p:sp>
      <p:sp>
        <p:nvSpPr>
          <p:cNvPr id="3" name="コンテンツ プレースホルダー 2">
            <a:extLst>
              <a:ext uri="{FF2B5EF4-FFF2-40B4-BE49-F238E27FC236}">
                <a16:creationId xmlns:a16="http://schemas.microsoft.com/office/drawing/2014/main" id="{D085AC5B-6477-C8C9-43C0-9C4B2DE8D9D5}"/>
              </a:ext>
            </a:extLst>
          </p:cNvPr>
          <p:cNvSpPr txBox="1">
            <a:spLocks/>
          </p:cNvSpPr>
          <p:nvPr/>
        </p:nvSpPr>
        <p:spPr>
          <a:xfrm>
            <a:off x="323528" y="1417638"/>
            <a:ext cx="8640960" cy="48916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solidFill>
                  <a:srgbClr val="222222"/>
                </a:solidFill>
                <a:latin typeface="+mn-ea"/>
              </a:rPr>
              <a:t>以下の点に注意してください。</a:t>
            </a:r>
            <a:endParaRPr lang="en-US" altLang="ja-JP" sz="2400" dirty="0">
              <a:solidFill>
                <a:srgbClr val="222222"/>
              </a:solidFill>
              <a:latin typeface="+mn-ea"/>
            </a:endParaRPr>
          </a:p>
          <a:p>
            <a:endParaRPr lang="ja-JP" altLang="en-US" sz="2400" dirty="0">
              <a:solidFill>
                <a:srgbClr val="222222"/>
              </a:solidFill>
              <a:latin typeface="+mn-ea"/>
            </a:endParaRPr>
          </a:p>
          <a:p>
            <a:pPr marL="0" indent="0">
              <a:buNone/>
            </a:pPr>
            <a:r>
              <a:rPr lang="en-US" altLang="ja-JP" sz="2400" dirty="0">
                <a:solidFill>
                  <a:srgbClr val="222222"/>
                </a:solidFill>
                <a:latin typeface="+mn-ea"/>
              </a:rPr>
              <a:t>1.</a:t>
            </a:r>
            <a:r>
              <a:rPr lang="ja-JP" altLang="en-US" sz="2400" dirty="0">
                <a:solidFill>
                  <a:srgbClr val="222222"/>
                </a:solidFill>
                <a:latin typeface="+mn-ea"/>
              </a:rPr>
              <a:t>　過誤調整を申立てた翌月に必ず</a:t>
            </a:r>
            <a:r>
              <a:rPr lang="ja-JP" altLang="en-US" sz="2400" b="1" dirty="0">
                <a:solidFill>
                  <a:srgbClr val="FF0000"/>
                </a:solidFill>
                <a:latin typeface="+mn-ea"/>
              </a:rPr>
              <a:t>再請求</a:t>
            </a:r>
            <a:r>
              <a:rPr lang="ja-JP" altLang="en-US" sz="2400" dirty="0">
                <a:solidFill>
                  <a:srgbClr val="222222"/>
                </a:solidFill>
                <a:latin typeface="+mn-ea"/>
              </a:rPr>
              <a:t>を行うこと。</a:t>
            </a:r>
          </a:p>
          <a:p>
            <a:pPr marL="0" indent="0">
              <a:buNone/>
            </a:pPr>
            <a:r>
              <a:rPr lang="en-US" altLang="ja-JP" sz="2400" dirty="0">
                <a:solidFill>
                  <a:srgbClr val="222222"/>
                </a:solidFill>
                <a:latin typeface="+mn-ea"/>
              </a:rPr>
              <a:t>2.</a:t>
            </a:r>
            <a:r>
              <a:rPr lang="ja-JP" altLang="en-US" sz="2400" dirty="0">
                <a:solidFill>
                  <a:srgbClr val="222222"/>
                </a:solidFill>
                <a:latin typeface="+mn-ea"/>
              </a:rPr>
              <a:t>　過誤調整の申立てをする前に</a:t>
            </a:r>
            <a:r>
              <a:rPr lang="ja-JP" altLang="en-US" sz="2400" b="1" dirty="0">
                <a:solidFill>
                  <a:srgbClr val="222222"/>
                </a:solidFill>
                <a:latin typeface="+mn-ea"/>
              </a:rPr>
              <a:t>、</a:t>
            </a:r>
            <a:endParaRPr lang="en-US" altLang="ja-JP" sz="2400" b="1" dirty="0">
              <a:solidFill>
                <a:srgbClr val="222222"/>
              </a:solidFill>
              <a:latin typeface="+mn-ea"/>
            </a:endParaRPr>
          </a:p>
          <a:p>
            <a:pPr marL="0" indent="0">
              <a:buNone/>
            </a:pPr>
            <a:r>
              <a:rPr lang="ja-JP" altLang="en-US" sz="2400" b="1" dirty="0">
                <a:solidFill>
                  <a:srgbClr val="222222"/>
                </a:solidFill>
                <a:latin typeface="+mn-ea"/>
              </a:rPr>
              <a:t>　　</a:t>
            </a:r>
            <a:r>
              <a:rPr lang="ja-JP" altLang="en-US" sz="2400" b="1" dirty="0"/>
              <a:t>「翌月請求することができるか」</a:t>
            </a:r>
            <a:endParaRPr lang="en-US" altLang="ja-JP" sz="2400" b="1" dirty="0"/>
          </a:p>
          <a:p>
            <a:pPr marL="0" indent="0">
              <a:buNone/>
            </a:pPr>
            <a:r>
              <a:rPr lang="ja-JP" altLang="en-US" sz="2400" b="1" dirty="0"/>
              <a:t>　　「過誤申し出により取り下げる請求の総額が翌月請求する額よ　</a:t>
            </a:r>
            <a:endParaRPr lang="en-US" altLang="ja-JP" sz="2400" b="1" dirty="0"/>
          </a:p>
          <a:p>
            <a:pPr marL="0" indent="0">
              <a:buNone/>
            </a:pPr>
            <a:r>
              <a:rPr lang="ja-JP" altLang="en-US" sz="2400" b="1" dirty="0"/>
              <a:t>　　　りも小さい金額になっているか」</a:t>
            </a:r>
            <a:r>
              <a:rPr lang="ja-JP" altLang="en-US" sz="2400" dirty="0"/>
              <a:t>を確認すること。</a:t>
            </a:r>
            <a:endParaRPr lang="ja-JP" altLang="en-US" sz="2400" dirty="0">
              <a:solidFill>
                <a:srgbClr val="222222"/>
              </a:solidFill>
              <a:latin typeface="+mn-ea"/>
            </a:endParaRPr>
          </a:p>
          <a:p>
            <a:pPr marL="0" indent="0">
              <a:buNone/>
            </a:pPr>
            <a:r>
              <a:rPr lang="en-US" altLang="ja-JP" sz="2400" dirty="0">
                <a:solidFill>
                  <a:srgbClr val="222222"/>
                </a:solidFill>
                <a:latin typeface="+mn-ea"/>
              </a:rPr>
              <a:t>3.</a:t>
            </a:r>
            <a:r>
              <a:rPr lang="ja-JP" altLang="en-US" sz="2400" dirty="0">
                <a:solidFill>
                  <a:srgbClr val="222222"/>
                </a:solidFill>
                <a:latin typeface="+mn-ea"/>
              </a:rPr>
              <a:t>　</a:t>
            </a:r>
            <a:r>
              <a:rPr lang="en-US" altLang="ja-JP" sz="2400" dirty="0">
                <a:solidFill>
                  <a:srgbClr val="222222"/>
                </a:solidFill>
                <a:latin typeface="+mn-ea"/>
              </a:rPr>
              <a:t> </a:t>
            </a:r>
            <a:r>
              <a:rPr lang="ja-JP" altLang="en-US" sz="2400" dirty="0">
                <a:solidFill>
                  <a:srgbClr val="222222"/>
                </a:solidFill>
                <a:latin typeface="+mn-ea"/>
              </a:rPr>
              <a:t>新様式を使用すること。</a:t>
            </a:r>
            <a:endParaRPr lang="en-US" altLang="ja-JP" sz="2400" dirty="0">
              <a:solidFill>
                <a:srgbClr val="222222"/>
              </a:solidFill>
              <a:latin typeface="+mn-ea"/>
            </a:endParaRPr>
          </a:p>
          <a:p>
            <a:pPr marL="0" indent="0">
              <a:buNone/>
            </a:pPr>
            <a:r>
              <a:rPr lang="ja-JP" altLang="en-US" sz="2400" dirty="0">
                <a:solidFill>
                  <a:srgbClr val="222222"/>
                </a:solidFill>
                <a:latin typeface="+mn-ea"/>
              </a:rPr>
              <a:t>　　 岐阜市公式</a:t>
            </a:r>
            <a:r>
              <a:rPr lang="en-US" altLang="ja-JP" sz="2400" dirty="0">
                <a:solidFill>
                  <a:srgbClr val="222222"/>
                </a:solidFill>
                <a:latin typeface="+mn-ea"/>
              </a:rPr>
              <a:t>HP</a:t>
            </a:r>
            <a:r>
              <a:rPr lang="ja-JP" altLang="en-US" sz="2400" dirty="0">
                <a:solidFill>
                  <a:srgbClr val="222222"/>
                </a:solidFill>
                <a:latin typeface="+mn-ea"/>
              </a:rPr>
              <a:t>「</a:t>
            </a:r>
            <a:r>
              <a:rPr lang="ja-JP" altLang="en-US" sz="2400" dirty="0"/>
              <a:t>事業所向け様式一覧（ページ番号</a:t>
            </a:r>
            <a:r>
              <a:rPr lang="en-US" altLang="ja-JP" sz="2400" dirty="0"/>
              <a:t>1004759</a:t>
            </a:r>
            <a:r>
              <a:rPr lang="en-US" altLang="ja-JP" dirty="0"/>
              <a:t> </a:t>
            </a:r>
            <a:r>
              <a:rPr lang="ja-JP" altLang="en-US" sz="2400" dirty="0"/>
              <a:t>）」</a:t>
            </a:r>
            <a:endParaRPr lang="en-US" altLang="ja-JP" sz="2400" dirty="0"/>
          </a:p>
          <a:p>
            <a:pPr marL="0" indent="0">
              <a:buNone/>
            </a:pPr>
            <a:r>
              <a:rPr lang="ja-JP" altLang="en-US" sz="2400" dirty="0"/>
              <a:t>　　 を参照</a:t>
            </a:r>
          </a:p>
          <a:p>
            <a:pPr marL="0" indent="0">
              <a:buNone/>
            </a:pPr>
            <a:endParaRPr lang="ja-JP" altLang="en-US" sz="2400" dirty="0">
              <a:solidFill>
                <a:srgbClr val="222222"/>
              </a:solidFill>
              <a:latin typeface="+mn-ea"/>
            </a:endParaRPr>
          </a:p>
          <a:p>
            <a:endParaRPr lang="ja-JP" altLang="en-US" dirty="0"/>
          </a:p>
        </p:txBody>
      </p:sp>
    </p:spTree>
    <p:extLst>
      <p:ext uri="{BB962C8B-B14F-4D97-AF65-F5344CB8AC3E}">
        <p14:creationId xmlns:p14="http://schemas.microsoft.com/office/powerpoint/2010/main" val="2658404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2">
            <a:extLst>
              <a:ext uri="{FF2B5EF4-FFF2-40B4-BE49-F238E27FC236}">
                <a16:creationId xmlns:a16="http://schemas.microsoft.com/office/drawing/2014/main" id="{5DEC106A-EF90-6292-DE20-4C27C0BAA4E1}"/>
              </a:ext>
            </a:extLst>
          </p:cNvPr>
          <p:cNvSpPr txBox="1">
            <a:spLocks/>
          </p:cNvSpPr>
          <p:nvPr/>
        </p:nvSpPr>
        <p:spPr>
          <a:xfrm>
            <a:off x="0" y="857250"/>
            <a:ext cx="9143999" cy="1755058"/>
          </a:xfrm>
          <a:prstGeom prst="rect">
            <a:avLst/>
          </a:prstGeom>
          <a:solidFill>
            <a:schemeClr val="accent6">
              <a:lumMod val="75000"/>
            </a:schemeClr>
          </a:solidFill>
          <a:ln>
            <a:solidFill>
              <a:schemeClr val="accent5">
                <a:lumMod val="75000"/>
              </a:schemeClr>
            </a:solidFill>
          </a:ln>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2" name="タイトル 1">
            <a:extLst>
              <a:ext uri="{FF2B5EF4-FFF2-40B4-BE49-F238E27FC236}">
                <a16:creationId xmlns:a16="http://schemas.microsoft.com/office/drawing/2014/main" id="{E840DC44-1315-A0CA-60C4-CDD41695ED53}"/>
              </a:ext>
            </a:extLst>
          </p:cNvPr>
          <p:cNvSpPr>
            <a:spLocks noGrp="1"/>
          </p:cNvSpPr>
          <p:nvPr>
            <p:ph type="ctrTitle"/>
          </p:nvPr>
        </p:nvSpPr>
        <p:spPr>
          <a:xfrm>
            <a:off x="634549" y="1295438"/>
            <a:ext cx="7874902" cy="1034807"/>
          </a:xfrm>
        </p:spPr>
        <p:txBody>
          <a:bodyPr vert="horz" lIns="68580" tIns="34290" rIns="68580" bIns="34290" rtlCol="0" anchor="ctr">
            <a:noAutofit/>
          </a:bodyPr>
          <a:lstStyle/>
          <a:p>
            <a:r>
              <a:rPr kumimoji="1" lang="ja-JP" altLang="en-US" b="1" kern="1200">
                <a:solidFill>
                  <a:schemeClr val="bg1"/>
                </a:solidFill>
                <a:latin typeface="ＭＳ ゴシック" panose="020B0609070205080204" pitchFamily="49" charset="-128"/>
                <a:ea typeface="ＭＳ ゴシック" panose="020B0609070205080204" pitchFamily="49" charset="-128"/>
              </a:rPr>
              <a:t>障がい者虐待防止に向けた</a:t>
            </a:r>
            <a:br>
              <a:rPr kumimoji="1" lang="en-US" altLang="ja-JP" b="1" kern="1200">
                <a:solidFill>
                  <a:schemeClr val="bg1"/>
                </a:solidFill>
                <a:latin typeface="ＭＳ ゴシック" panose="020B0609070205080204" pitchFamily="49" charset="-128"/>
                <a:ea typeface="ＭＳ ゴシック" panose="020B0609070205080204" pitchFamily="49" charset="-128"/>
              </a:rPr>
            </a:br>
            <a:r>
              <a:rPr kumimoji="1" lang="ja-JP" altLang="en-US" b="1" kern="1200">
                <a:solidFill>
                  <a:schemeClr val="bg1"/>
                </a:solidFill>
                <a:latin typeface="ＭＳ ゴシック" panose="020B0609070205080204" pitchFamily="49" charset="-128"/>
                <a:ea typeface="ＭＳ ゴシック" panose="020B0609070205080204" pitchFamily="49" charset="-128"/>
              </a:rPr>
              <a:t>取り組みについて</a:t>
            </a:r>
            <a:endParaRPr kumimoji="1" lang="ja-JP" altLang="en-US" b="1" kern="1200" dirty="0">
              <a:solidFill>
                <a:schemeClr val="bg1"/>
              </a:solidFill>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3A96F063-9895-F901-7DBD-173FAA2C6BD6}"/>
              </a:ext>
            </a:extLst>
          </p:cNvPr>
          <p:cNvPicPr>
            <a:picLocks noChangeAspect="1"/>
          </p:cNvPicPr>
          <p:nvPr/>
        </p:nvPicPr>
        <p:blipFill rotWithShape="1">
          <a:blip r:embed="rId3"/>
          <a:srcRect l="3927" r="900" b="6056"/>
          <a:stretch/>
        </p:blipFill>
        <p:spPr>
          <a:xfrm>
            <a:off x="0" y="4875820"/>
            <a:ext cx="9144000" cy="1175128"/>
          </a:xfrm>
          <a:prstGeom prst="rect">
            <a:avLst/>
          </a:prstGeom>
        </p:spPr>
      </p:pic>
      <p:sp>
        <p:nvSpPr>
          <p:cNvPr id="6" name="字幕 5">
            <a:extLst>
              <a:ext uri="{FF2B5EF4-FFF2-40B4-BE49-F238E27FC236}">
                <a16:creationId xmlns:a16="http://schemas.microsoft.com/office/drawing/2014/main" id="{0B5B21BC-5953-A086-D385-2DDD2658A3ED}"/>
              </a:ext>
            </a:extLst>
          </p:cNvPr>
          <p:cNvSpPr>
            <a:spLocks noGrp="1"/>
          </p:cNvSpPr>
          <p:nvPr>
            <p:ph type="subTitle" idx="1"/>
          </p:nvPr>
        </p:nvSpPr>
        <p:spPr>
          <a:xfrm>
            <a:off x="4572000" y="3590734"/>
            <a:ext cx="3687097" cy="948698"/>
          </a:xfrm>
        </p:spPr>
        <p:txBody>
          <a:bodyPr>
            <a:noAutofit/>
          </a:bodyPr>
          <a:lstStyle/>
          <a:p>
            <a:r>
              <a:rPr lang="ja-JP" altLang="en-US" sz="2700" b="1">
                <a:latin typeface="ＭＳ ゴシック" panose="020B0609070205080204" pitchFamily="49" charset="-128"/>
                <a:ea typeface="ＭＳ ゴシック" panose="020B0609070205080204" pitchFamily="49" charset="-128"/>
              </a:rPr>
              <a:t>令和８年５月</a:t>
            </a:r>
            <a:endParaRPr lang="en-US" altLang="ja-JP" sz="2700" b="1">
              <a:latin typeface="ＭＳ ゴシック" panose="020B0609070205080204" pitchFamily="49" charset="-128"/>
              <a:ea typeface="ＭＳ ゴシック" panose="020B0609070205080204" pitchFamily="49" charset="-128"/>
            </a:endParaRPr>
          </a:p>
          <a:p>
            <a:r>
              <a:rPr lang="ja-JP" altLang="en-US" sz="2700" b="1">
                <a:latin typeface="ＭＳ ゴシック" panose="020B0609070205080204" pitchFamily="49" charset="-128"/>
                <a:ea typeface="ＭＳ ゴシック" panose="020B0609070205080204" pitchFamily="49" charset="-128"/>
              </a:rPr>
              <a:t>岐阜市　障がい福祉課</a:t>
            </a:r>
            <a:endParaRPr lang="ja-JP" altLang="en-US" sz="2700" b="1" dirty="0">
              <a:latin typeface="ＭＳ ゴシック" panose="020B0609070205080204" pitchFamily="49" charset="-128"/>
              <a:ea typeface="ＭＳ ゴシック" panose="020B0609070205080204" pitchFamily="49" charset="-128"/>
            </a:endParaRPr>
          </a:p>
        </p:txBody>
      </p:sp>
      <p:pic>
        <p:nvPicPr>
          <p:cNvPr id="8" name="図 7">
            <a:extLst>
              <a:ext uri="{FF2B5EF4-FFF2-40B4-BE49-F238E27FC236}">
                <a16:creationId xmlns:a16="http://schemas.microsoft.com/office/drawing/2014/main" id="{2B2DC5B0-18C1-F277-6EE7-279FA2B8AEA1}"/>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36000"/>
                    </a14:imgEffect>
                    <a14:imgEffect>
                      <a14:colorTemperature colorTemp="5950"/>
                    </a14:imgEffect>
                    <a14:imgEffect>
                      <a14:saturation sat="160000"/>
                    </a14:imgEffect>
                    <a14:imgEffect>
                      <a14:brightnessContrast bright="3000"/>
                    </a14:imgEffect>
                  </a14:imgLayer>
                </a14:imgProps>
              </a:ext>
              <a:ext uri="{28A0092B-C50C-407E-A947-70E740481C1C}">
                <a14:useLocalDpi xmlns:a14="http://schemas.microsoft.com/office/drawing/2010/main" val="0"/>
              </a:ext>
            </a:extLst>
          </a:blip>
          <a:srcRect l="1361" r="4875"/>
          <a:stretch>
            <a:fillRect/>
          </a:stretch>
        </p:blipFill>
        <p:spPr>
          <a:xfrm>
            <a:off x="634549" y="2743935"/>
            <a:ext cx="3005919" cy="2131885"/>
          </a:xfrm>
          <a:prstGeom prst="rect">
            <a:avLst/>
          </a:prstGeom>
        </p:spPr>
      </p:pic>
    </p:spTree>
    <p:extLst>
      <p:ext uri="{BB962C8B-B14F-4D97-AF65-F5344CB8AC3E}">
        <p14:creationId xmlns:p14="http://schemas.microsoft.com/office/powerpoint/2010/main" val="292993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05F94-743B-D8AD-8191-77FFE8037D59}"/>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716495DF-B620-03CC-B1CA-C9C5F49A305B}"/>
              </a:ext>
            </a:extLst>
          </p:cNvPr>
          <p:cNvSpPr>
            <a:spLocks noGrp="1"/>
          </p:cNvSpPr>
          <p:nvPr>
            <p:ph type="subTitle" idx="1"/>
          </p:nvPr>
        </p:nvSpPr>
        <p:spPr>
          <a:xfrm>
            <a:off x="213852" y="1299048"/>
            <a:ext cx="7593797" cy="2477730"/>
          </a:xfrm>
        </p:spPr>
        <p:txBody>
          <a:bodyPr vert="horz" lIns="68580" tIns="34290" rIns="68580" bIns="34290" rtlCol="0" anchor="ctr">
            <a:normAutofit/>
          </a:bodyPr>
          <a:lstStyle/>
          <a:p>
            <a:pPr algn="l"/>
            <a:r>
              <a:rPr lang="ja-JP" altLang="en-US" sz="2700" b="1" dirty="0">
                <a:solidFill>
                  <a:schemeClr val="tx2"/>
                </a:solidFill>
                <a:latin typeface="ＭＳ ゴシック" panose="020B0609070205080204" pitchFamily="49" charset="-128"/>
                <a:ea typeface="ＭＳ ゴシック" panose="020B0609070205080204" pitchFamily="49" charset="-128"/>
              </a:rPr>
              <a:t>１　障害者虐待の概要</a:t>
            </a:r>
            <a:endParaRPr lang="en-US" altLang="ja-JP" sz="2700" b="1" dirty="0">
              <a:solidFill>
                <a:schemeClr val="tx2"/>
              </a:solidFill>
              <a:latin typeface="ＭＳ ゴシック" panose="020B0609070205080204" pitchFamily="49" charset="-128"/>
              <a:ea typeface="ＭＳ ゴシック" panose="020B0609070205080204" pitchFamily="49" charset="-128"/>
            </a:endParaRPr>
          </a:p>
          <a:p>
            <a:pPr algn="l"/>
            <a:r>
              <a:rPr lang="ja-JP" altLang="en-US" sz="2700" b="1" dirty="0">
                <a:solidFill>
                  <a:schemeClr val="tx2"/>
                </a:solidFill>
                <a:latin typeface="ＭＳ ゴシック" panose="020B0609070205080204" pitchFamily="49" charset="-128"/>
                <a:ea typeface="ＭＳ ゴシック" panose="020B0609070205080204" pitchFamily="49" charset="-128"/>
              </a:rPr>
              <a:t>２　岐阜市における障害者虐待相談の現状</a:t>
            </a:r>
            <a:endParaRPr lang="en-US" altLang="ja-JP" sz="2700" b="1" dirty="0">
              <a:solidFill>
                <a:schemeClr val="tx2"/>
              </a:solidFill>
              <a:latin typeface="ＭＳ ゴシック" panose="020B0609070205080204" pitchFamily="49" charset="-128"/>
              <a:ea typeface="ＭＳ ゴシック" panose="020B0609070205080204" pitchFamily="49" charset="-128"/>
            </a:endParaRPr>
          </a:p>
          <a:p>
            <a:pPr algn="l"/>
            <a:r>
              <a:rPr lang="ja-JP" altLang="en-US" sz="2700" b="1" dirty="0">
                <a:solidFill>
                  <a:schemeClr val="tx2"/>
                </a:solidFill>
                <a:latin typeface="ＭＳ ゴシック" panose="020B0609070205080204" pitchFamily="49" charset="-128"/>
                <a:ea typeface="ＭＳ ゴシック" panose="020B0609070205080204" pitchFamily="49" charset="-128"/>
              </a:rPr>
              <a:t>３　障害者福祉施設等の虐待防止と対応</a:t>
            </a:r>
            <a:endParaRPr lang="en-US" altLang="ja-JP" sz="2700" b="1" dirty="0">
              <a:solidFill>
                <a:schemeClr val="tx2"/>
              </a:solidFill>
              <a:latin typeface="ＭＳ ゴシック" panose="020B0609070205080204" pitchFamily="49" charset="-128"/>
              <a:ea typeface="ＭＳ ゴシック" panose="020B0609070205080204" pitchFamily="49" charset="-128"/>
            </a:endParaRPr>
          </a:p>
          <a:p>
            <a:pPr algn="l"/>
            <a:r>
              <a:rPr lang="ja-JP" altLang="en-US" sz="2700" b="1" dirty="0">
                <a:solidFill>
                  <a:schemeClr val="tx2"/>
                </a:solidFill>
                <a:latin typeface="ＭＳ ゴシック" panose="020B0609070205080204" pitchFamily="49" charset="-128"/>
                <a:ea typeface="ＭＳ ゴシック" panose="020B0609070205080204" pitchFamily="49" charset="-128"/>
              </a:rPr>
              <a:t>４　障害者虐待の背景と対策</a:t>
            </a:r>
            <a:endParaRPr lang="en-US" altLang="ja-JP" sz="2700" b="1" dirty="0">
              <a:solidFill>
                <a:schemeClr val="tx2"/>
              </a:solidFill>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00F0B946-EADB-9F8D-13CB-61850693381E}"/>
              </a:ext>
            </a:extLst>
          </p:cNvPr>
          <p:cNvPicPr>
            <a:picLocks noChangeAspect="1"/>
          </p:cNvPicPr>
          <p:nvPr/>
        </p:nvPicPr>
        <p:blipFill rotWithShape="1">
          <a:blip r:embed="rId3"/>
          <a:srcRect l="3927" r="900" b="6056"/>
          <a:stretch/>
        </p:blipFill>
        <p:spPr>
          <a:xfrm>
            <a:off x="0" y="4875820"/>
            <a:ext cx="9144000" cy="1175128"/>
          </a:xfrm>
          <a:prstGeom prst="rect">
            <a:avLst/>
          </a:prstGeom>
        </p:spPr>
      </p:pic>
      <p:sp>
        <p:nvSpPr>
          <p:cNvPr id="7" name="タイトル 2">
            <a:extLst>
              <a:ext uri="{FF2B5EF4-FFF2-40B4-BE49-F238E27FC236}">
                <a16:creationId xmlns:a16="http://schemas.microsoft.com/office/drawing/2014/main" id="{66C11170-953E-B008-A490-C9A1AC644957}"/>
              </a:ext>
            </a:extLst>
          </p:cNvPr>
          <p:cNvSpPr txBox="1">
            <a:spLocks/>
          </p:cNvSpPr>
          <p:nvPr/>
        </p:nvSpPr>
        <p:spPr>
          <a:xfrm>
            <a:off x="0" y="857251"/>
            <a:ext cx="9144000" cy="530942"/>
          </a:xfrm>
          <a:prstGeom prst="rect">
            <a:avLst/>
          </a:prstGeom>
          <a:solidFill>
            <a:schemeClr val="accent2">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8" name="タイトル 2">
            <a:extLst>
              <a:ext uri="{FF2B5EF4-FFF2-40B4-BE49-F238E27FC236}">
                <a16:creationId xmlns:a16="http://schemas.microsoft.com/office/drawing/2014/main" id="{7941F00E-C05A-3499-5196-65988B905DC9}"/>
              </a:ext>
            </a:extLst>
          </p:cNvPr>
          <p:cNvSpPr txBox="1">
            <a:spLocks/>
          </p:cNvSpPr>
          <p:nvPr/>
        </p:nvSpPr>
        <p:spPr>
          <a:xfrm>
            <a:off x="951271" y="833532"/>
            <a:ext cx="3856703"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pPr>
            <a:r>
              <a:rPr lang="ja-JP" altLang="en-US" sz="2700" b="1" dirty="0">
                <a:solidFill>
                  <a:prstClr val="white"/>
                </a:solidFill>
                <a:latin typeface="ＭＳ ゴシック" panose="020B0609070205080204" pitchFamily="49" charset="-128"/>
                <a:ea typeface="ＭＳ ゴシック" panose="020B0609070205080204" pitchFamily="49" charset="-128"/>
              </a:rPr>
              <a:t>目　　次</a:t>
            </a:r>
          </a:p>
        </p:txBody>
      </p:sp>
    </p:spTree>
    <p:extLst>
      <p:ext uri="{BB962C8B-B14F-4D97-AF65-F5344CB8AC3E}">
        <p14:creationId xmlns:p14="http://schemas.microsoft.com/office/powerpoint/2010/main" val="307303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D4A4B7F0-E4B1-1171-9759-196326B45CDA}"/>
              </a:ext>
            </a:extLst>
          </p:cNvPr>
          <p:cNvSpPr/>
          <p:nvPr/>
        </p:nvSpPr>
        <p:spPr>
          <a:xfrm>
            <a:off x="239003" y="2501040"/>
            <a:ext cx="911372" cy="444823"/>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110004020202020204"/>
              <a:ea typeface="游ゴシック" panose="020B0400000000000000" pitchFamily="50" charset="-128"/>
            </a:endParaRPr>
          </a:p>
        </p:txBody>
      </p:sp>
      <p:sp>
        <p:nvSpPr>
          <p:cNvPr id="11" name="四角形: 角を丸くする 10">
            <a:extLst>
              <a:ext uri="{FF2B5EF4-FFF2-40B4-BE49-F238E27FC236}">
                <a16:creationId xmlns:a16="http://schemas.microsoft.com/office/drawing/2014/main" id="{B7684DFF-A17C-6E9D-6185-6F5878A5E806}"/>
              </a:ext>
            </a:extLst>
          </p:cNvPr>
          <p:cNvSpPr/>
          <p:nvPr/>
        </p:nvSpPr>
        <p:spPr>
          <a:xfrm>
            <a:off x="239003" y="2003282"/>
            <a:ext cx="911372" cy="351275"/>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ja-JP" altLang="en-US" sz="1350">
              <a:solidFill>
                <a:prstClr val="white"/>
              </a:solidFill>
              <a:latin typeface="游ゴシック" panose="02110004020202020204"/>
              <a:ea typeface="游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6925F164-6E19-BE62-F4B1-2B454A1F67D0}"/>
              </a:ext>
            </a:extLst>
          </p:cNvPr>
          <p:cNvSpPr>
            <a:spLocks noGrp="1"/>
          </p:cNvSpPr>
          <p:nvPr>
            <p:ph idx="1"/>
          </p:nvPr>
        </p:nvSpPr>
        <p:spPr>
          <a:xfrm>
            <a:off x="239002" y="2013689"/>
            <a:ext cx="8665995" cy="1667878"/>
          </a:xfrm>
        </p:spPr>
        <p:txBody>
          <a:bodyPr>
            <a:normAutofit/>
          </a:bodyPr>
          <a:lstStyle/>
          <a:p>
            <a:pPr marL="0" indent="0">
              <a:lnSpc>
                <a:spcPct val="100000"/>
              </a:lnSpc>
              <a:spcBef>
                <a:spcPts val="0"/>
              </a:spcBef>
              <a:buNone/>
            </a:pPr>
            <a:r>
              <a:rPr lang="ja-JP" altLang="en-US" sz="1500" b="1" dirty="0">
                <a:latin typeface="ＭＳ ゴシック" panose="020B0609070205080204" pitchFamily="49" charset="-128"/>
                <a:ea typeface="ＭＳ ゴシック" panose="020B0609070205080204" pitchFamily="49" charset="-128"/>
              </a:rPr>
              <a:t>正式名称　障害者虐待の防止、障害者の養護者に対する支援等に関する法律</a:t>
            </a:r>
            <a:endParaRPr lang="en-US" altLang="ja-JP" sz="1500" b="1"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endParaRPr lang="en-US" altLang="ja-JP" sz="1500" b="1"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r>
              <a:rPr lang="ja-JP" altLang="en-US" sz="1500" b="1" dirty="0">
                <a:latin typeface="ＭＳ ゴシック" panose="020B0609070205080204" pitchFamily="49" charset="-128"/>
                <a:ea typeface="ＭＳ ゴシック" panose="020B0609070205080204" pitchFamily="49" charset="-128"/>
              </a:rPr>
              <a:t>法の目的　虐待が</a:t>
            </a:r>
            <a:r>
              <a:rPr lang="ja-JP" altLang="en-US" sz="1500" b="1" dirty="0">
                <a:solidFill>
                  <a:srgbClr val="FF0000"/>
                </a:solidFill>
                <a:latin typeface="ＭＳ ゴシック" panose="020B0609070205080204" pitchFamily="49" charset="-128"/>
                <a:ea typeface="ＭＳ ゴシック" panose="020B0609070205080204" pitchFamily="49" charset="-128"/>
              </a:rPr>
              <a:t>障害者の尊厳を害する</a:t>
            </a:r>
            <a:r>
              <a:rPr lang="ja-JP" altLang="en-US" sz="1500" b="1" dirty="0">
                <a:latin typeface="ＭＳ ゴシック" panose="020B0609070205080204" pitchFamily="49" charset="-128"/>
                <a:ea typeface="ＭＳ ゴシック" panose="020B0609070205080204" pitchFamily="49" charset="-128"/>
              </a:rPr>
              <a:t>ものであり、障害者の自立及び社会参加にとって</a:t>
            </a:r>
            <a:endParaRPr lang="en-US" altLang="ja-JP" sz="1500" b="1"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r>
              <a:rPr lang="en-US" altLang="ja-JP" sz="1500" b="1" dirty="0">
                <a:latin typeface="ＭＳ ゴシック" panose="020B0609070205080204" pitchFamily="49" charset="-128"/>
                <a:ea typeface="ＭＳ ゴシック" panose="020B0609070205080204" pitchFamily="49" charset="-128"/>
              </a:rPr>
              <a:t>          </a:t>
            </a:r>
            <a:r>
              <a:rPr lang="ja-JP" altLang="en-US" sz="1500" b="1" dirty="0">
                <a:latin typeface="ＭＳ ゴシック" panose="020B0609070205080204" pitchFamily="49" charset="-128"/>
                <a:ea typeface="ＭＳ ゴシック" panose="020B0609070205080204" pitchFamily="49" charset="-128"/>
              </a:rPr>
              <a:t>障害者に対する</a:t>
            </a:r>
            <a:r>
              <a:rPr lang="ja-JP" altLang="en-US" sz="1500" b="1" dirty="0">
                <a:solidFill>
                  <a:srgbClr val="FF0000"/>
                </a:solidFill>
                <a:latin typeface="ＭＳ ゴシック" panose="020B0609070205080204" pitchFamily="49" charset="-128"/>
                <a:ea typeface="ＭＳ ゴシック" panose="020B0609070205080204" pitchFamily="49" charset="-128"/>
              </a:rPr>
              <a:t>虐待を防止することが極めて重要</a:t>
            </a:r>
            <a:r>
              <a:rPr lang="ja-JP" altLang="en-US" sz="1500" b="1" dirty="0">
                <a:latin typeface="ＭＳ ゴシック" panose="020B0609070205080204" pitchFamily="49" charset="-128"/>
                <a:ea typeface="ＭＳ ゴシック" panose="020B0609070205080204" pitchFamily="49" charset="-128"/>
              </a:rPr>
              <a:t>であること等に鑑み、～（略）～</a:t>
            </a:r>
            <a:endParaRPr lang="en-US" altLang="ja-JP" sz="1500" b="1"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r>
              <a:rPr lang="en-US" altLang="ja-JP" sz="1500" b="1" dirty="0">
                <a:latin typeface="ＭＳ ゴシック" panose="020B0609070205080204" pitchFamily="49" charset="-128"/>
                <a:ea typeface="ＭＳ ゴシック" panose="020B0609070205080204" pitchFamily="49" charset="-128"/>
              </a:rPr>
              <a:t>          </a:t>
            </a:r>
            <a:r>
              <a:rPr lang="ja-JP" altLang="en-US" sz="1500" b="1" dirty="0">
                <a:latin typeface="ＭＳ ゴシック" panose="020B0609070205080204" pitchFamily="49" charset="-128"/>
                <a:ea typeface="ＭＳ ゴシック" panose="020B0609070205080204" pitchFamily="49" charset="-128"/>
              </a:rPr>
              <a:t>障害者</a:t>
            </a:r>
            <a:r>
              <a:rPr lang="ja-JP" altLang="en-US" sz="1500" b="1" dirty="0">
                <a:solidFill>
                  <a:srgbClr val="FF0000"/>
                </a:solidFill>
                <a:latin typeface="ＭＳ ゴシック" panose="020B0609070205080204" pitchFamily="49" charset="-128"/>
                <a:ea typeface="ＭＳ ゴシック" panose="020B0609070205080204" pitchFamily="49" charset="-128"/>
              </a:rPr>
              <a:t>虐待の防止に資する支援</a:t>
            </a:r>
            <a:r>
              <a:rPr lang="ja-JP" altLang="en-US" sz="1500" b="1" dirty="0">
                <a:latin typeface="ＭＳ ゴシック" panose="020B0609070205080204" pitchFamily="49" charset="-128"/>
                <a:ea typeface="ＭＳ ゴシック" panose="020B0609070205080204" pitchFamily="49" charset="-128"/>
              </a:rPr>
              <a:t>のための措置等を定めることにより、障害者虐待の防止、</a:t>
            </a:r>
            <a:endParaRPr lang="en-US" altLang="ja-JP" sz="1500" b="1"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r>
              <a:rPr lang="en-US" altLang="ja-JP" sz="1500" b="1" dirty="0">
                <a:latin typeface="ＭＳ ゴシック" panose="020B0609070205080204" pitchFamily="49" charset="-128"/>
                <a:ea typeface="ＭＳ ゴシック" panose="020B0609070205080204" pitchFamily="49" charset="-128"/>
              </a:rPr>
              <a:t>          </a:t>
            </a:r>
            <a:r>
              <a:rPr lang="ja-JP" altLang="en-US" sz="1500" b="1" dirty="0">
                <a:latin typeface="ＭＳ ゴシック" panose="020B0609070205080204" pitchFamily="49" charset="-128"/>
                <a:ea typeface="ＭＳ ゴシック" panose="020B0609070205080204" pitchFamily="49" charset="-128"/>
              </a:rPr>
              <a:t>養護者に対する支援等に関する施策を促進し、もって</a:t>
            </a:r>
            <a:r>
              <a:rPr lang="ja-JP" altLang="en-US" sz="1500" b="1" dirty="0">
                <a:solidFill>
                  <a:srgbClr val="FF0000"/>
                </a:solidFill>
                <a:latin typeface="ＭＳ ゴシック" panose="020B0609070205080204" pitchFamily="49" charset="-128"/>
                <a:ea typeface="ＭＳ ゴシック" panose="020B0609070205080204" pitchFamily="49" charset="-128"/>
              </a:rPr>
              <a:t>障害者の権利利益の擁護</a:t>
            </a:r>
            <a:r>
              <a:rPr lang="ja-JP" altLang="en-US" sz="1500" b="1" dirty="0">
                <a:latin typeface="ＭＳ ゴシック" panose="020B0609070205080204" pitchFamily="49" charset="-128"/>
                <a:ea typeface="ＭＳ ゴシック" panose="020B0609070205080204" pitchFamily="49" charset="-128"/>
              </a:rPr>
              <a:t>に資する</a:t>
            </a:r>
          </a:p>
          <a:p>
            <a:pPr marL="0" indent="0" algn="ctr">
              <a:buNone/>
            </a:pPr>
            <a:endParaRPr lang="en-US" altLang="ja-JP" sz="1800" dirty="0"/>
          </a:p>
        </p:txBody>
      </p:sp>
      <p:sp>
        <p:nvSpPr>
          <p:cNvPr id="4" name="テキスト ボックス 3">
            <a:extLst>
              <a:ext uri="{FF2B5EF4-FFF2-40B4-BE49-F238E27FC236}">
                <a16:creationId xmlns:a16="http://schemas.microsoft.com/office/drawing/2014/main" id="{4FEFA9B8-A3B2-35D2-090E-31FBC6391ED7}"/>
              </a:ext>
            </a:extLst>
          </p:cNvPr>
          <p:cNvSpPr txBox="1"/>
          <p:nvPr/>
        </p:nvSpPr>
        <p:spPr>
          <a:xfrm>
            <a:off x="365753" y="2723450"/>
            <a:ext cx="704039" cy="230832"/>
          </a:xfrm>
          <a:prstGeom prst="rect">
            <a:avLst/>
          </a:prstGeom>
          <a:noFill/>
        </p:spPr>
        <p:txBody>
          <a:bodyPr wrap="none" rtlCol="0">
            <a:spAutoFit/>
          </a:bodyPr>
          <a:lstStyle/>
          <a:p>
            <a:pPr defTabSz="685800"/>
            <a:r>
              <a:rPr lang="en-US" altLang="ja-JP" sz="900" b="1" dirty="0">
                <a:solidFill>
                  <a:prstClr val="black"/>
                </a:solidFill>
                <a:latin typeface="ＭＳ ゴシック" panose="020B0609070205080204" pitchFamily="49" charset="-128"/>
                <a:ea typeface="ＭＳ ゴシック" panose="020B0609070205080204" pitchFamily="49" charset="-128"/>
              </a:rPr>
              <a:t>(</a:t>
            </a:r>
            <a:r>
              <a:rPr lang="ja-JP" altLang="en-US" sz="900" b="1" dirty="0">
                <a:solidFill>
                  <a:prstClr val="black"/>
                </a:solidFill>
                <a:latin typeface="ＭＳ ゴシック" panose="020B0609070205080204" pitchFamily="49" charset="-128"/>
                <a:ea typeface="ＭＳ ゴシック" panose="020B0609070205080204" pitchFamily="49" charset="-128"/>
              </a:rPr>
              <a:t>法第</a:t>
            </a:r>
            <a:r>
              <a:rPr lang="en-US" altLang="ja-JP" sz="900" b="1" dirty="0">
                <a:solidFill>
                  <a:prstClr val="black"/>
                </a:solidFill>
                <a:latin typeface="ＭＳ ゴシック" panose="020B0609070205080204" pitchFamily="49" charset="-128"/>
                <a:ea typeface="ＭＳ ゴシック" panose="020B0609070205080204" pitchFamily="49" charset="-128"/>
              </a:rPr>
              <a:t>1</a:t>
            </a:r>
            <a:r>
              <a:rPr lang="ja-JP" altLang="en-US" sz="900" b="1" dirty="0">
                <a:solidFill>
                  <a:prstClr val="black"/>
                </a:solidFill>
                <a:latin typeface="ＭＳ ゴシック" panose="020B0609070205080204" pitchFamily="49" charset="-128"/>
                <a:ea typeface="ＭＳ ゴシック" panose="020B0609070205080204" pitchFamily="49" charset="-128"/>
              </a:rPr>
              <a:t>条</a:t>
            </a:r>
            <a:r>
              <a:rPr lang="en-US" altLang="ja-JP" sz="900" b="1" dirty="0">
                <a:solidFill>
                  <a:prstClr val="black"/>
                </a:solidFill>
                <a:latin typeface="ＭＳ ゴシック" panose="020B0609070205080204" pitchFamily="49" charset="-128"/>
                <a:ea typeface="ＭＳ ゴシック" panose="020B0609070205080204" pitchFamily="49" charset="-128"/>
              </a:rPr>
              <a:t>)</a:t>
            </a:r>
            <a:endParaRPr lang="ja-JP" altLang="en-US" sz="900" b="1" dirty="0">
              <a:solidFill>
                <a:prstClr val="black"/>
              </a:solidFill>
              <a:latin typeface="ＭＳ ゴシック" panose="020B0609070205080204" pitchFamily="49" charset="-128"/>
              <a:ea typeface="ＭＳ ゴシック" panose="020B0609070205080204" pitchFamily="49" charset="-128"/>
            </a:endParaRPr>
          </a:p>
        </p:txBody>
      </p:sp>
      <p:sp>
        <p:nvSpPr>
          <p:cNvPr id="5" name="タイトル 2">
            <a:extLst>
              <a:ext uri="{FF2B5EF4-FFF2-40B4-BE49-F238E27FC236}">
                <a16:creationId xmlns:a16="http://schemas.microsoft.com/office/drawing/2014/main" id="{3375B534-E59B-8B3F-86C5-2D124AB451E3}"/>
              </a:ext>
            </a:extLst>
          </p:cNvPr>
          <p:cNvSpPr txBox="1">
            <a:spLocks/>
          </p:cNvSpPr>
          <p:nvPr/>
        </p:nvSpPr>
        <p:spPr>
          <a:xfrm>
            <a:off x="0" y="857251"/>
            <a:ext cx="9144000" cy="530942"/>
          </a:xfrm>
          <a:prstGeom prst="rect">
            <a:avLst/>
          </a:prstGeom>
          <a:solidFill>
            <a:schemeClr val="accent2">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6" name="タイトル 2">
            <a:extLst>
              <a:ext uri="{FF2B5EF4-FFF2-40B4-BE49-F238E27FC236}">
                <a16:creationId xmlns:a16="http://schemas.microsoft.com/office/drawing/2014/main" id="{5FB14C6C-CAAB-193E-6616-104935A6949C}"/>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１　障害者虐待の概要</a:t>
            </a:r>
            <a:endParaRPr lang="en-US" altLang="ja-JP" sz="2700" b="1" dirty="0">
              <a:solidFill>
                <a:prstClr val="white"/>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C2B6AE41-365E-55B8-5DD2-0AE362134285}"/>
              </a:ext>
            </a:extLst>
          </p:cNvPr>
          <p:cNvSpPr txBox="1"/>
          <p:nvPr/>
        </p:nvSpPr>
        <p:spPr>
          <a:xfrm>
            <a:off x="136706" y="1579454"/>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障害者虐待防止法の概要</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a:extLst>
              <a:ext uri="{FF2B5EF4-FFF2-40B4-BE49-F238E27FC236}">
                <a16:creationId xmlns:a16="http://schemas.microsoft.com/office/drawing/2014/main" id="{C20BA2E2-CAEA-42BE-9F15-67B9E9BF1174}"/>
              </a:ext>
            </a:extLst>
          </p:cNvPr>
          <p:cNvCxnSpPr>
            <a:cxnSpLocks/>
          </p:cNvCxnSpPr>
          <p:nvPr/>
        </p:nvCxnSpPr>
        <p:spPr>
          <a:xfrm>
            <a:off x="136706" y="1856453"/>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20706E27-9604-8492-C3FF-C8D6D299376F}"/>
              </a:ext>
            </a:extLst>
          </p:cNvPr>
          <p:cNvSpPr txBox="1"/>
          <p:nvPr/>
        </p:nvSpPr>
        <p:spPr>
          <a:xfrm>
            <a:off x="136706" y="3619648"/>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虐待の定義</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直線コネクタ 13">
            <a:extLst>
              <a:ext uri="{FF2B5EF4-FFF2-40B4-BE49-F238E27FC236}">
                <a16:creationId xmlns:a16="http://schemas.microsoft.com/office/drawing/2014/main" id="{7107AB26-B0C0-C2FB-B6FF-6B9C84E977E1}"/>
              </a:ext>
            </a:extLst>
          </p:cNvPr>
          <p:cNvCxnSpPr>
            <a:cxnSpLocks/>
          </p:cNvCxnSpPr>
          <p:nvPr/>
        </p:nvCxnSpPr>
        <p:spPr>
          <a:xfrm>
            <a:off x="136706" y="3872612"/>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2C33350-6C6F-EF69-34FB-306A2A206E8C}"/>
              </a:ext>
            </a:extLst>
          </p:cNvPr>
          <p:cNvSpPr txBox="1"/>
          <p:nvPr/>
        </p:nvSpPr>
        <p:spPr>
          <a:xfrm>
            <a:off x="239002" y="4037571"/>
            <a:ext cx="5955321" cy="1089529"/>
          </a:xfrm>
          <a:prstGeom prst="rect">
            <a:avLst/>
          </a:prstGeom>
          <a:noFill/>
        </p:spPr>
        <p:txBody>
          <a:bodyPr wrap="square">
            <a:spAutoFit/>
          </a:bodyPr>
          <a:lstStyle/>
          <a:p>
            <a:pPr defTabSz="685800">
              <a:lnSpc>
                <a:spcPct val="90000"/>
              </a:lnSpc>
            </a:pPr>
            <a:r>
              <a:rPr lang="ja-JP" altLang="en-US" b="1" dirty="0">
                <a:solidFill>
                  <a:prstClr val="black"/>
                </a:solidFill>
                <a:latin typeface="ＭＳ ゴシック" panose="020B0609070205080204" pitchFamily="49" charset="-128"/>
                <a:ea typeface="ＭＳ ゴシック" panose="020B0609070205080204" pitchFamily="49" charset="-128"/>
              </a:rPr>
              <a:t>障害者虐待を以下の</a:t>
            </a:r>
            <a:r>
              <a:rPr lang="en-US" altLang="ja-JP" b="1" dirty="0">
                <a:solidFill>
                  <a:prstClr val="black"/>
                </a:solidFill>
                <a:latin typeface="ＭＳ ゴシック" panose="020B0609070205080204" pitchFamily="49" charset="-128"/>
                <a:ea typeface="ＭＳ ゴシック" panose="020B0609070205080204" pitchFamily="49" charset="-128"/>
              </a:rPr>
              <a:t>3</a:t>
            </a:r>
            <a:r>
              <a:rPr lang="ja-JP" altLang="en-US" b="1" dirty="0">
                <a:solidFill>
                  <a:prstClr val="black"/>
                </a:solidFill>
                <a:latin typeface="ＭＳ ゴシック" panose="020B0609070205080204" pitchFamily="49" charset="-128"/>
                <a:ea typeface="ＭＳ ゴシック" panose="020B0609070205080204" pitchFamily="49" charset="-128"/>
              </a:rPr>
              <a:t>つに定義</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defTabSz="685800">
              <a:lnSpc>
                <a:spcPct val="90000"/>
              </a:lnSpc>
            </a:pPr>
            <a:r>
              <a:rPr lang="ja-JP" altLang="en-US" b="1" dirty="0">
                <a:solidFill>
                  <a:prstClr val="black"/>
                </a:solidFill>
                <a:latin typeface="ＭＳ ゴシック" panose="020B0609070205080204" pitchFamily="49" charset="-128"/>
                <a:ea typeface="ＭＳ ゴシック" panose="020B0609070205080204" pitchFamily="49" charset="-128"/>
              </a:rPr>
              <a:t>　①養護者</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defTabSz="685800">
              <a:lnSpc>
                <a:spcPct val="90000"/>
              </a:lnSpc>
            </a:pPr>
            <a:r>
              <a:rPr lang="ja-JP" altLang="en-US" b="1" dirty="0">
                <a:solidFill>
                  <a:prstClr val="black"/>
                </a:solidFill>
                <a:latin typeface="ＭＳ ゴシック" panose="020B0609070205080204" pitchFamily="49" charset="-128"/>
                <a:ea typeface="ＭＳ ゴシック" panose="020B0609070205080204" pitchFamily="49" charset="-128"/>
              </a:rPr>
              <a:t>　</a:t>
            </a:r>
            <a:r>
              <a:rPr lang="ja-JP" altLang="en-US" b="1" dirty="0">
                <a:solidFill>
                  <a:srgbClr val="FF0000"/>
                </a:solidFill>
                <a:latin typeface="ＭＳ ゴシック" panose="020B0609070205080204" pitchFamily="49" charset="-128"/>
                <a:ea typeface="ＭＳ ゴシック" panose="020B0609070205080204" pitchFamily="49" charset="-128"/>
              </a:rPr>
              <a:t>②障害者福祉施設従事者等</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defTabSz="685800">
              <a:lnSpc>
                <a:spcPct val="90000"/>
              </a:lnSpc>
            </a:pPr>
            <a:r>
              <a:rPr lang="ja-JP" altLang="en-US" b="1" dirty="0">
                <a:solidFill>
                  <a:prstClr val="black"/>
                </a:solidFill>
                <a:latin typeface="ＭＳ ゴシック" panose="020B0609070205080204" pitchFamily="49" charset="-128"/>
                <a:ea typeface="ＭＳ ゴシック" panose="020B0609070205080204" pitchFamily="49" charset="-128"/>
              </a:rPr>
              <a:t>　③使用者（就労継続支援</a:t>
            </a:r>
            <a:r>
              <a:rPr lang="en-US" altLang="ja-JP" b="1" dirty="0">
                <a:solidFill>
                  <a:prstClr val="black"/>
                </a:solidFill>
                <a:latin typeface="ＭＳ ゴシック" panose="020B0609070205080204" pitchFamily="49" charset="-128"/>
                <a:ea typeface="ＭＳ ゴシック" panose="020B0609070205080204" pitchFamily="49" charset="-128"/>
              </a:rPr>
              <a:t>A</a:t>
            </a:r>
            <a:r>
              <a:rPr lang="ja-JP" altLang="en-US" b="1" dirty="0">
                <a:solidFill>
                  <a:prstClr val="black"/>
                </a:solidFill>
                <a:latin typeface="ＭＳ ゴシック" panose="020B0609070205080204" pitchFamily="49" charset="-128"/>
                <a:ea typeface="ＭＳ ゴシック" panose="020B0609070205080204" pitchFamily="49" charset="-128"/>
              </a:rPr>
              <a:t>型は②と③に重複該当）</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p:txBody>
      </p:sp>
      <p:sp>
        <p:nvSpPr>
          <p:cNvPr id="19" name="吹き出し: 角を丸めた四角形 18">
            <a:extLst>
              <a:ext uri="{FF2B5EF4-FFF2-40B4-BE49-F238E27FC236}">
                <a16:creationId xmlns:a16="http://schemas.microsoft.com/office/drawing/2014/main" id="{95F16F0A-3DD6-6BB3-14E6-3B4BE1DBC480}"/>
              </a:ext>
            </a:extLst>
          </p:cNvPr>
          <p:cNvSpPr/>
          <p:nvPr/>
        </p:nvSpPr>
        <p:spPr>
          <a:xfrm>
            <a:off x="4198991" y="4161731"/>
            <a:ext cx="4594123" cy="544590"/>
          </a:xfrm>
          <a:prstGeom prst="wedgeRoundRectCallout">
            <a:avLst>
              <a:gd name="adj1" fmla="val -65326"/>
              <a:gd name="adj2" fmla="val 43543"/>
              <a:gd name="adj3" fmla="val 16667"/>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685800">
              <a:lnSpc>
                <a:spcPct val="90000"/>
              </a:lnSpc>
            </a:pPr>
            <a:r>
              <a:rPr lang="ja-JP" altLang="en-US" sz="1350" dirty="0">
                <a:solidFill>
                  <a:prstClr val="black"/>
                </a:solidFill>
                <a:latin typeface="ＭＳ ゴシック" panose="020B0609070205080204" pitchFamily="49" charset="-128"/>
                <a:ea typeface="ＭＳ ゴシック" panose="020B0609070205080204" pitchFamily="49" charset="-128"/>
              </a:rPr>
              <a:t>管理者や支援員のみならず、運転手や調理員等の職員も</a:t>
            </a:r>
            <a:endParaRPr lang="en-US" altLang="ja-JP" sz="1350" dirty="0">
              <a:solidFill>
                <a:prstClr val="black"/>
              </a:solidFill>
              <a:latin typeface="ＭＳ ゴシック" panose="020B0609070205080204" pitchFamily="49" charset="-128"/>
              <a:ea typeface="ＭＳ ゴシック" panose="020B0609070205080204" pitchFamily="49" charset="-128"/>
            </a:endParaRPr>
          </a:p>
          <a:p>
            <a:pPr defTabSz="685800">
              <a:lnSpc>
                <a:spcPct val="90000"/>
              </a:lnSpc>
            </a:pPr>
            <a:r>
              <a:rPr lang="ja-JP" altLang="en-US" sz="1350" dirty="0">
                <a:solidFill>
                  <a:prstClr val="black"/>
                </a:solidFill>
                <a:latin typeface="ＭＳ ゴシック" panose="020B0609070205080204" pitchFamily="49" charset="-128"/>
                <a:ea typeface="ＭＳ ゴシック" panose="020B0609070205080204" pitchFamily="49" charset="-128"/>
              </a:rPr>
              <a:t>障害者福祉施設に係る業務に従事する者と規定</a:t>
            </a:r>
            <a:endParaRPr lang="en-US" altLang="ja-JP" sz="135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0987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FCB5A-ECCD-8E62-0026-7620FB28349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961FE4F-CC8F-BF15-EB68-A663BEDE683D}"/>
              </a:ext>
            </a:extLst>
          </p:cNvPr>
          <p:cNvSpPr>
            <a:spLocks noGrp="1"/>
          </p:cNvSpPr>
          <p:nvPr>
            <p:ph idx="1"/>
          </p:nvPr>
        </p:nvSpPr>
        <p:spPr>
          <a:xfrm>
            <a:off x="121957" y="1874767"/>
            <a:ext cx="8665995" cy="1554233"/>
          </a:xfrm>
        </p:spPr>
        <p:txBody>
          <a:bodyPr>
            <a:normAutofit fontScale="92500" lnSpcReduction="10000"/>
          </a:bodyPr>
          <a:lstStyle/>
          <a:p>
            <a:pPr marL="0" indent="0">
              <a:buNone/>
            </a:pPr>
            <a:r>
              <a:rPr lang="ja-JP" altLang="en-US" sz="1500" b="1" dirty="0">
                <a:latin typeface="ＭＳ ゴシック" panose="020B0609070205080204" pitchFamily="49" charset="-128"/>
                <a:ea typeface="ＭＳ ゴシック" panose="020B0609070205080204" pitchFamily="49" charset="-128"/>
              </a:rPr>
              <a:t>次の行為を行った場合を「障害者虐待」と定義</a:t>
            </a:r>
            <a:endParaRPr lang="en-US" altLang="ja-JP" sz="1500"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①身体的虐待</a:t>
            </a:r>
            <a:endParaRPr lang="en-US" altLang="ja-JP" sz="1350"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②性的虐待</a:t>
            </a:r>
            <a:endParaRPr lang="en-US" altLang="ja-JP" sz="1350"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③心理的虐待</a:t>
            </a:r>
            <a:endParaRPr lang="en-US" altLang="ja-JP" sz="1350"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④放棄・放任（ネグレクト）</a:t>
            </a:r>
            <a:endParaRPr lang="en-US" altLang="ja-JP" sz="1350" b="1" dirty="0">
              <a:latin typeface="ＭＳ ゴシック" panose="020B0609070205080204" pitchFamily="49" charset="-128"/>
              <a:ea typeface="ＭＳ ゴシック" panose="020B0609070205080204" pitchFamily="49" charset="-128"/>
            </a:endParaRPr>
          </a:p>
          <a:p>
            <a:pPr marL="0" indent="0">
              <a:buNone/>
            </a:pPr>
            <a:r>
              <a:rPr lang="ja-JP" altLang="en-US" sz="1350" b="1" dirty="0">
                <a:latin typeface="ＭＳ ゴシック" panose="020B0609070205080204" pitchFamily="49" charset="-128"/>
                <a:ea typeface="ＭＳ ゴシック" panose="020B0609070205080204" pitchFamily="49" charset="-128"/>
              </a:rPr>
              <a:t>⑤経済的虐待</a:t>
            </a:r>
            <a:endParaRPr lang="en-US" altLang="ja-JP" sz="1800" b="1" dirty="0">
              <a:latin typeface="ＭＳ ゴシック" panose="020B0609070205080204" pitchFamily="49" charset="-128"/>
              <a:ea typeface="ＭＳ ゴシック" panose="020B0609070205080204" pitchFamily="49" charset="-128"/>
            </a:endParaRPr>
          </a:p>
        </p:txBody>
      </p:sp>
      <p:sp>
        <p:nvSpPr>
          <p:cNvPr id="5" name="タイトル 2">
            <a:extLst>
              <a:ext uri="{FF2B5EF4-FFF2-40B4-BE49-F238E27FC236}">
                <a16:creationId xmlns:a16="http://schemas.microsoft.com/office/drawing/2014/main" id="{AAC19C74-7811-C5C1-9850-3CBF01429973}"/>
              </a:ext>
            </a:extLst>
          </p:cNvPr>
          <p:cNvSpPr txBox="1">
            <a:spLocks/>
          </p:cNvSpPr>
          <p:nvPr/>
        </p:nvSpPr>
        <p:spPr>
          <a:xfrm>
            <a:off x="0" y="857251"/>
            <a:ext cx="9144000" cy="530942"/>
          </a:xfrm>
          <a:prstGeom prst="rect">
            <a:avLst/>
          </a:prstGeom>
          <a:solidFill>
            <a:schemeClr val="accent2">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6" name="タイトル 2">
            <a:extLst>
              <a:ext uri="{FF2B5EF4-FFF2-40B4-BE49-F238E27FC236}">
                <a16:creationId xmlns:a16="http://schemas.microsoft.com/office/drawing/2014/main" id="{A03ECE99-A746-C533-197D-C81029CC75C7}"/>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１　障害者虐待の概要</a:t>
            </a:r>
            <a:endParaRPr lang="en-US" altLang="ja-JP" sz="2700" b="1" dirty="0">
              <a:solidFill>
                <a:prstClr val="white"/>
              </a:solidFill>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CA4B28C2-361D-9703-088F-5D3623A4D5CC}"/>
              </a:ext>
            </a:extLst>
          </p:cNvPr>
          <p:cNvSpPr txBox="1"/>
          <p:nvPr/>
        </p:nvSpPr>
        <p:spPr>
          <a:xfrm>
            <a:off x="121958" y="1513086"/>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障害者虐待の種類</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 name="直線コネクタ 7">
            <a:extLst>
              <a:ext uri="{FF2B5EF4-FFF2-40B4-BE49-F238E27FC236}">
                <a16:creationId xmlns:a16="http://schemas.microsoft.com/office/drawing/2014/main" id="{0A8AB43C-8046-EAA8-8337-4680C36CC4ED}"/>
              </a:ext>
            </a:extLst>
          </p:cNvPr>
          <p:cNvCxnSpPr>
            <a:cxnSpLocks/>
          </p:cNvCxnSpPr>
          <p:nvPr/>
        </p:nvCxnSpPr>
        <p:spPr>
          <a:xfrm>
            <a:off x="121958" y="1790085"/>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309F23A-F522-6A75-B352-25C131F85A47}"/>
              </a:ext>
            </a:extLst>
          </p:cNvPr>
          <p:cNvSpPr txBox="1"/>
          <p:nvPr/>
        </p:nvSpPr>
        <p:spPr>
          <a:xfrm>
            <a:off x="0" y="3511843"/>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①身体的虐待の具体例</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BD99EE94-2773-93F7-9140-33747E768C8D}"/>
              </a:ext>
            </a:extLst>
          </p:cNvPr>
          <p:cNvCxnSpPr>
            <a:cxnSpLocks/>
          </p:cNvCxnSpPr>
          <p:nvPr/>
        </p:nvCxnSpPr>
        <p:spPr>
          <a:xfrm>
            <a:off x="1" y="3788842"/>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C33E665-6051-661B-7466-8F6A8BD21364}"/>
              </a:ext>
            </a:extLst>
          </p:cNvPr>
          <p:cNvSpPr txBox="1"/>
          <p:nvPr/>
        </p:nvSpPr>
        <p:spPr>
          <a:xfrm>
            <a:off x="121957" y="3788842"/>
            <a:ext cx="8768291" cy="2123658"/>
          </a:xfrm>
          <a:prstGeom prst="rect">
            <a:avLst/>
          </a:prstGeom>
          <a:noFill/>
        </p:spPr>
        <p:txBody>
          <a:bodyPr wrap="square">
            <a:spAutoFit/>
          </a:bodyPr>
          <a:lstStyle/>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◆暴力的な行為</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・平手打ちをする。つねる。殴る。蹴る　　　・ぶつかって転倒させる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・刃物や器物で外傷を与える　　　　　　　　・入浴時に、熱い湯やシャワーをかけてやけどをさせる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・本人に向け物を投げつける　など</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◆本人の利益にならない強制による行為、代替え方法を検討せずに障害者を乱暴に扱う行為</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・介助がしやすいように、職員の都合でベッド等へ抑えつける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・食事の際に、職員の都合で、本人が拒否しているのに口に入れて食べさせたり飲ませたりする　など</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◆正当な理由のない身体拘束</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・車いすやベッドに縛り付ける　　　　　　　　　　　・手指の機能を制限するためにミトン型の手袋をつける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・行動を制限するためにつなぎ服を着せる　　　　　　・職員が自分の体で利用者を押さえつけて行動を制限する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・落ち着かせるために、向精神薬を過剰に服用させる　・自分の意思で開けることのできない居室に隔離する　など</a:t>
            </a:r>
            <a:endParaRPr lang="ja-JP" altLang="en-US" sz="1350" b="1"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2092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55CE8-6566-021A-5B78-319015B4307D}"/>
            </a:ext>
          </a:extLst>
        </p:cNvPr>
        <p:cNvGrpSpPr/>
        <p:nvPr/>
      </p:nvGrpSpPr>
      <p:grpSpPr>
        <a:xfrm>
          <a:off x="0" y="0"/>
          <a:ext cx="0" cy="0"/>
          <a:chOff x="0" y="0"/>
          <a:chExt cx="0" cy="0"/>
        </a:xfrm>
      </p:grpSpPr>
      <p:sp>
        <p:nvSpPr>
          <p:cNvPr id="5" name="タイトル 2">
            <a:extLst>
              <a:ext uri="{FF2B5EF4-FFF2-40B4-BE49-F238E27FC236}">
                <a16:creationId xmlns:a16="http://schemas.microsoft.com/office/drawing/2014/main" id="{669B9C2D-AE8A-59F6-01C1-464F854FD13E}"/>
              </a:ext>
            </a:extLst>
          </p:cNvPr>
          <p:cNvSpPr txBox="1">
            <a:spLocks/>
          </p:cNvSpPr>
          <p:nvPr/>
        </p:nvSpPr>
        <p:spPr>
          <a:xfrm>
            <a:off x="0" y="857251"/>
            <a:ext cx="9144000" cy="530942"/>
          </a:xfrm>
          <a:prstGeom prst="rect">
            <a:avLst/>
          </a:prstGeom>
          <a:solidFill>
            <a:schemeClr val="accent2">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6" name="タイトル 2">
            <a:extLst>
              <a:ext uri="{FF2B5EF4-FFF2-40B4-BE49-F238E27FC236}">
                <a16:creationId xmlns:a16="http://schemas.microsoft.com/office/drawing/2014/main" id="{E080E9D4-DE79-BE05-E411-3879A1C2D131}"/>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１　障害者虐待の概要</a:t>
            </a:r>
            <a:endParaRPr lang="en-US" altLang="ja-JP" sz="2700" b="1" dirty="0">
              <a:solidFill>
                <a:prstClr val="white"/>
              </a:solidFill>
              <a:latin typeface="ＭＳ ゴシック" panose="020B0609070205080204" pitchFamily="49" charset="-128"/>
              <a:ea typeface="ＭＳ ゴシック" panose="020B0609070205080204" pitchFamily="49" charset="-128"/>
            </a:endParaRPr>
          </a:p>
        </p:txBody>
      </p:sp>
      <p:cxnSp>
        <p:nvCxnSpPr>
          <p:cNvPr id="8" name="直線コネクタ 7">
            <a:extLst>
              <a:ext uri="{FF2B5EF4-FFF2-40B4-BE49-F238E27FC236}">
                <a16:creationId xmlns:a16="http://schemas.microsoft.com/office/drawing/2014/main" id="{6ACAAAA4-5894-FC3C-4F41-38F751676BCB}"/>
              </a:ext>
            </a:extLst>
          </p:cNvPr>
          <p:cNvCxnSpPr>
            <a:cxnSpLocks/>
          </p:cNvCxnSpPr>
          <p:nvPr/>
        </p:nvCxnSpPr>
        <p:spPr>
          <a:xfrm>
            <a:off x="121958" y="1790085"/>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4BDD1459-EAE2-FA20-47DB-DFA52A4C4332}"/>
              </a:ext>
            </a:extLst>
          </p:cNvPr>
          <p:cNvSpPr txBox="1"/>
          <p:nvPr/>
        </p:nvSpPr>
        <p:spPr>
          <a:xfrm>
            <a:off x="55307" y="2930086"/>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③心理的虐待の具体例</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DCA3C83B-F8A9-0481-1F86-C71988EEB76D}"/>
              </a:ext>
            </a:extLst>
          </p:cNvPr>
          <p:cNvCxnSpPr>
            <a:cxnSpLocks/>
          </p:cNvCxnSpPr>
          <p:nvPr/>
        </p:nvCxnSpPr>
        <p:spPr>
          <a:xfrm>
            <a:off x="121957" y="3269309"/>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14D4742-1A74-6CD9-3809-79CCD383CE80}"/>
              </a:ext>
            </a:extLst>
          </p:cNvPr>
          <p:cNvSpPr txBox="1"/>
          <p:nvPr/>
        </p:nvSpPr>
        <p:spPr>
          <a:xfrm>
            <a:off x="55307" y="1468724"/>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②性的虐待の具体例</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33731ECF-9C33-0087-EBF4-D2C318B22563}"/>
              </a:ext>
            </a:extLst>
          </p:cNvPr>
          <p:cNvSpPr txBox="1"/>
          <p:nvPr/>
        </p:nvSpPr>
        <p:spPr>
          <a:xfrm>
            <a:off x="121957" y="1895504"/>
            <a:ext cx="8358366" cy="1015663"/>
          </a:xfrm>
          <a:prstGeom prst="rect">
            <a:avLst/>
          </a:prstGeom>
          <a:noFill/>
        </p:spPr>
        <p:txBody>
          <a:bodyPr wrap="square">
            <a:spAutoFit/>
          </a:bodyPr>
          <a:lstStyle/>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・キス、性器などへの接触、性交　　　　　・性的行為を強要する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・本人の前でわいせつな言葉を発する　　　・性的な話を無理やり聞かせたり、話させる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・わいせつな写真や映像をみせる　　　　　・本人を裸にする、又はわいせつな行為をさせ、映像や画像を撮影する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・撮影したものを他人に見せる　　　　　　・更衣やトイレ等の場面をのぞいたり、映像や画像を撮影する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・人前で排泄させたり、おむつ交換をしたりする。またその場面を見せないための配慮をしない　など</a:t>
            </a:r>
            <a:endParaRPr lang="en-US" altLang="ja-JP" sz="1350" b="1" dirty="0">
              <a:solidFill>
                <a:prstClr val="black"/>
              </a:solidFill>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E1ECD7BD-5B40-C58A-630B-0B4D4F76A40A}"/>
              </a:ext>
            </a:extLst>
          </p:cNvPr>
          <p:cNvSpPr txBox="1"/>
          <p:nvPr/>
        </p:nvSpPr>
        <p:spPr>
          <a:xfrm>
            <a:off x="121957" y="3269309"/>
            <a:ext cx="8768291" cy="2677656"/>
          </a:xfrm>
          <a:prstGeom prst="rect">
            <a:avLst/>
          </a:prstGeom>
          <a:noFill/>
        </p:spPr>
        <p:txBody>
          <a:bodyPr wrap="square" rtlCol="0">
            <a:spAutoFit/>
          </a:bodyPr>
          <a:lstStyle/>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◆威嚇的な発言、態度</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・怒鳴る。罵る　　　　　　　　　　　　　・「ここ（施設など）にいられなくなるよ」「追い出す」などと言い脅す</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・「給料もらえないですよ」「好きなものを買えなくなりますよ」などと威圧的な態度をとる　など</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◆侮辱的な発言、態度</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・排泄の失敗や食べこぼしなどを嘲笑する　　・からかったり、「バカ」「あほ」「死ね」など侮辱的なことを言う</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・子ども扱いするような呼称で呼ぶ　　　　　・本人の意思に反して呼び捨て、あだ名などで呼ぶ　など</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◆障害者や家族の存在や行為、尊厳を否定、無視するような発言、態度</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・無視する　　　　　　　　　　　　　　　・「意味もなく呼ばないで」「どうしてこんなことができないの」などと言う</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・障害者や家族の悪口などをいいふらす　　・話しかけ等を無視する　など</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◆障害者の意欲や自立心を低下させる行為</a:t>
            </a: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・トイレを使用できるのに、職員の都合を優先し、本人の意思や状態を無視しておむつを使う</a:t>
            </a: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・職員が提供しやすいように食事を混ぜる　　・自分で服薬ができるのに、食事に薬を混ぜて提供する　など</a:t>
            </a:r>
          </a:p>
          <a:p>
            <a:pPr defTabSz="685800"/>
            <a:r>
              <a:rPr lang="ja-JP" altLang="en-US" sz="1200" b="1" dirty="0">
                <a:solidFill>
                  <a:srgbClr val="FF0000"/>
                </a:solidFill>
                <a:latin typeface="ＭＳ ゴシック" panose="020B0609070205080204" pitchFamily="49" charset="-128"/>
                <a:ea typeface="ＭＳ ゴシック" panose="020B0609070205080204" pitchFamily="49" charset="-128"/>
              </a:rPr>
              <a:t>◆交換条件の提示</a:t>
            </a: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「これができたら外出してあげる」「買いたいならこれをしてからにしなさい」など交換条件を提示　など</a:t>
            </a:r>
          </a:p>
        </p:txBody>
      </p:sp>
    </p:spTree>
    <p:extLst>
      <p:ext uri="{BB962C8B-B14F-4D97-AF65-F5344CB8AC3E}">
        <p14:creationId xmlns:p14="http://schemas.microsoft.com/office/powerpoint/2010/main" val="86329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8FDC-D3A7-3EC4-C8DB-50BF6DE7108E}"/>
            </a:ext>
          </a:extLst>
        </p:cNvPr>
        <p:cNvGrpSpPr/>
        <p:nvPr/>
      </p:nvGrpSpPr>
      <p:grpSpPr>
        <a:xfrm>
          <a:off x="0" y="0"/>
          <a:ext cx="0" cy="0"/>
          <a:chOff x="0" y="0"/>
          <a:chExt cx="0" cy="0"/>
        </a:xfrm>
      </p:grpSpPr>
      <p:sp>
        <p:nvSpPr>
          <p:cNvPr id="5" name="タイトル 2">
            <a:extLst>
              <a:ext uri="{FF2B5EF4-FFF2-40B4-BE49-F238E27FC236}">
                <a16:creationId xmlns:a16="http://schemas.microsoft.com/office/drawing/2014/main" id="{3FE13D2F-DC07-9319-BDA7-3795CED186F4}"/>
              </a:ext>
            </a:extLst>
          </p:cNvPr>
          <p:cNvSpPr txBox="1">
            <a:spLocks/>
          </p:cNvSpPr>
          <p:nvPr/>
        </p:nvSpPr>
        <p:spPr>
          <a:xfrm>
            <a:off x="0" y="857251"/>
            <a:ext cx="9144000" cy="530942"/>
          </a:xfrm>
          <a:prstGeom prst="rect">
            <a:avLst/>
          </a:prstGeom>
          <a:solidFill>
            <a:schemeClr val="accent2">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lnSpc>
                <a:spcPct val="150000"/>
              </a:lnSpc>
              <a:defRPr/>
            </a:pPr>
            <a:endParaRPr lang="ja-JP" altLang="en-US" sz="788" b="1" dirty="0">
              <a:solidFill>
                <a:prstClr val="black"/>
              </a:solidFill>
              <a:latin typeface="Calibri Light" panose="020F0302020204030204"/>
              <a:ea typeface="游ゴシック Light" panose="020B0300000000000000" pitchFamily="50" charset="-128"/>
            </a:endParaRPr>
          </a:p>
        </p:txBody>
      </p:sp>
      <p:sp>
        <p:nvSpPr>
          <p:cNvPr id="6" name="タイトル 2">
            <a:extLst>
              <a:ext uri="{FF2B5EF4-FFF2-40B4-BE49-F238E27FC236}">
                <a16:creationId xmlns:a16="http://schemas.microsoft.com/office/drawing/2014/main" id="{A55895DB-A7D0-D1E9-3011-0398EE8B8AA3}"/>
              </a:ext>
            </a:extLst>
          </p:cNvPr>
          <p:cNvSpPr txBox="1">
            <a:spLocks/>
          </p:cNvSpPr>
          <p:nvPr/>
        </p:nvSpPr>
        <p:spPr>
          <a:xfrm>
            <a:off x="398206" y="899333"/>
            <a:ext cx="7256207" cy="465516"/>
          </a:xfrm>
          <a:prstGeom prst="rect">
            <a:avLst/>
          </a:prstGeom>
          <a:noFill/>
        </p:spPr>
        <p:txBody>
          <a:bodyPr vert="horz" lIns="68580" tIns="34290" rIns="68580" bIns="3429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800"/>
            <a:r>
              <a:rPr lang="ja-JP" altLang="en-US" sz="2700" b="1" dirty="0">
                <a:solidFill>
                  <a:prstClr val="white"/>
                </a:solidFill>
                <a:latin typeface="ＭＳ ゴシック" panose="020B0609070205080204" pitchFamily="49" charset="-128"/>
                <a:ea typeface="ＭＳ ゴシック" panose="020B0609070205080204" pitchFamily="49" charset="-128"/>
              </a:rPr>
              <a:t>１　障害者虐待の概要</a:t>
            </a:r>
            <a:endParaRPr lang="en-US" altLang="ja-JP" sz="2700" b="1" dirty="0">
              <a:solidFill>
                <a:prstClr val="white"/>
              </a:solidFill>
              <a:latin typeface="ＭＳ ゴシック" panose="020B0609070205080204" pitchFamily="49" charset="-128"/>
              <a:ea typeface="ＭＳ ゴシック" panose="020B0609070205080204" pitchFamily="49" charset="-128"/>
            </a:endParaRPr>
          </a:p>
        </p:txBody>
      </p:sp>
      <p:cxnSp>
        <p:nvCxnSpPr>
          <p:cNvPr id="8" name="直線コネクタ 7">
            <a:extLst>
              <a:ext uri="{FF2B5EF4-FFF2-40B4-BE49-F238E27FC236}">
                <a16:creationId xmlns:a16="http://schemas.microsoft.com/office/drawing/2014/main" id="{FC1FEC86-53B9-7002-C8B5-C42398DD4417}"/>
              </a:ext>
            </a:extLst>
          </p:cNvPr>
          <p:cNvCxnSpPr>
            <a:cxnSpLocks/>
          </p:cNvCxnSpPr>
          <p:nvPr/>
        </p:nvCxnSpPr>
        <p:spPr>
          <a:xfrm>
            <a:off x="121958" y="1961127"/>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51198901-CA63-88CE-2AF0-266AA02E10C0}"/>
              </a:ext>
            </a:extLst>
          </p:cNvPr>
          <p:cNvSpPr txBox="1"/>
          <p:nvPr/>
        </p:nvSpPr>
        <p:spPr>
          <a:xfrm>
            <a:off x="55307" y="3827370"/>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⑤経済的虐待の具体例</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a:extLst>
              <a:ext uri="{FF2B5EF4-FFF2-40B4-BE49-F238E27FC236}">
                <a16:creationId xmlns:a16="http://schemas.microsoft.com/office/drawing/2014/main" id="{E5E6F868-912E-1C26-A428-459BC4687025}"/>
              </a:ext>
            </a:extLst>
          </p:cNvPr>
          <p:cNvCxnSpPr>
            <a:cxnSpLocks/>
          </p:cNvCxnSpPr>
          <p:nvPr/>
        </p:nvCxnSpPr>
        <p:spPr>
          <a:xfrm>
            <a:off x="121957" y="4198658"/>
            <a:ext cx="8768291" cy="0"/>
          </a:xfrm>
          <a:prstGeom prst="line">
            <a:avLst/>
          </a:prstGeom>
          <a:ln w="31750" cmpd="dbl">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F34FD38-9F18-E496-432C-87676E40FD70}"/>
              </a:ext>
            </a:extLst>
          </p:cNvPr>
          <p:cNvSpPr txBox="1"/>
          <p:nvPr/>
        </p:nvSpPr>
        <p:spPr>
          <a:xfrm>
            <a:off x="55307" y="1639766"/>
            <a:ext cx="5680921" cy="369332"/>
          </a:xfrm>
          <a:prstGeom prst="rect">
            <a:avLst/>
          </a:prstGeom>
          <a:noFill/>
          <a:ln>
            <a:noFill/>
          </a:ln>
        </p:spPr>
        <p:txBody>
          <a:bodyPr wrap="square" rtlCol="0">
            <a:spAutoFit/>
          </a:bodyPr>
          <a:lstStyle/>
          <a:p>
            <a:pPr defTabSz="685800">
              <a:defRPr/>
            </a:pPr>
            <a:r>
              <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a:t>
            </a:r>
            <a:r>
              <a:rPr lang="ja-JP" altLang="en-US" b="1" dirty="0">
                <a:solidFill>
                  <a:prstClr val="black"/>
                </a:solidFill>
                <a:latin typeface="メイリオ" panose="020B0604030504040204" pitchFamily="50" charset="-128"/>
                <a:ea typeface="メイリオ" panose="020B0604030504040204" pitchFamily="50" charset="-128"/>
              </a:rPr>
              <a:t>放棄・放置</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の具体例</a:t>
            </a:r>
            <a:endParaRPr lang="ja-JP" altLang="en-US" sz="13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4CEB0280-2630-47DD-286A-D4273BED8B84}"/>
              </a:ext>
            </a:extLst>
          </p:cNvPr>
          <p:cNvSpPr txBox="1"/>
          <p:nvPr/>
        </p:nvSpPr>
        <p:spPr>
          <a:xfrm>
            <a:off x="55307" y="1969458"/>
            <a:ext cx="8712984" cy="1569660"/>
          </a:xfrm>
          <a:prstGeom prst="rect">
            <a:avLst/>
          </a:prstGeom>
          <a:noFill/>
        </p:spPr>
        <p:txBody>
          <a:bodyPr wrap="square">
            <a:spAutoFit/>
          </a:bodyPr>
          <a:lstStyle/>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◆食事や排泄、入浴、洗濯等身辺の世話や介助をしない、必要な福祉サービスや医療や教育を受けさせない、等によって</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　障害者の生活環境や身体・精神的状放棄・放置態を悪化、又は不当に保持しないこと</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・食事や水分を十分に与えない 　　　　　　　・食事の著しい偏りによって栄養状態が悪化している </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・あまり入浴させない 　　　　　　　　　　　・汚れた服を着させ続ける </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・排泄の介助をしない 　　　　　　　　　　　・髪や爪が伸び放題 </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・室内の掃除をしない 　　　　　　　　　　　・ごみを放置したままにしてある等劣悪な住環境の中で生活させる </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defRPr/>
            </a:pPr>
            <a:r>
              <a:rPr lang="ja-JP" altLang="en-US" sz="1200" b="1" dirty="0">
                <a:solidFill>
                  <a:prstClr val="black"/>
                </a:solidFill>
                <a:latin typeface="ＭＳ ゴシック" panose="020B0609070205080204" pitchFamily="49" charset="-128"/>
                <a:ea typeface="ＭＳ ゴシック" panose="020B0609070205080204" pitchFamily="49" charset="-128"/>
              </a:rPr>
              <a:t>・病気やけがをしても受診させない　など</a:t>
            </a:r>
            <a:endParaRPr lang="en-US" altLang="ja-JP" sz="1350" b="1" dirty="0">
              <a:solidFill>
                <a:prstClr val="black"/>
              </a:solidFill>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A86F5597-85FF-F2E0-A6AA-E31B69B04780}"/>
              </a:ext>
            </a:extLst>
          </p:cNvPr>
          <p:cNvSpPr txBox="1"/>
          <p:nvPr/>
        </p:nvSpPr>
        <p:spPr>
          <a:xfrm>
            <a:off x="55306" y="4273626"/>
            <a:ext cx="8768291" cy="1015663"/>
          </a:xfrm>
          <a:prstGeom prst="rect">
            <a:avLst/>
          </a:prstGeom>
          <a:noFill/>
        </p:spPr>
        <p:txBody>
          <a:bodyPr wrap="square" rtlCol="0">
            <a:spAutoFit/>
          </a:bodyPr>
          <a:lstStyle/>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◆本人の同意なしに（あるいはだます等して）財産や年金、賃金を使ったり勝経済的虐待手に運用し、本人が希望する</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　金銭の使用を理由なく制限すること。</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・年金や賃金を渡さない　　　　　　　　　　　　 ・本人の同意なしに財産や預貯金を処分、運用する </a:t>
            </a:r>
            <a:endParaRPr lang="en-US" altLang="ja-JP" sz="1200" b="1" dirty="0">
              <a:solidFill>
                <a:prstClr val="black"/>
              </a:solidFill>
              <a:latin typeface="ＭＳ ゴシック" panose="020B0609070205080204" pitchFamily="49" charset="-128"/>
              <a:ea typeface="ＭＳ ゴシック" panose="020B0609070205080204" pitchFamily="49" charset="-128"/>
            </a:endParaRPr>
          </a:p>
          <a:p>
            <a:pPr defTabSz="685800"/>
            <a:r>
              <a:rPr lang="ja-JP" altLang="en-US" sz="1200" b="1" dirty="0">
                <a:solidFill>
                  <a:prstClr val="black"/>
                </a:solidFill>
                <a:latin typeface="ＭＳ ゴシック" panose="020B0609070205080204" pitchFamily="49" charset="-128"/>
                <a:ea typeface="ＭＳ ゴシック" panose="020B0609070205080204" pitchFamily="49" charset="-128"/>
              </a:rPr>
              <a:t>・日常生活に必要な金銭を渡さない、使わせない 　・本人の同意なしに年金等を管理して渡さない　など</a:t>
            </a:r>
          </a:p>
        </p:txBody>
      </p:sp>
    </p:spTree>
    <p:extLst>
      <p:ext uri="{BB962C8B-B14F-4D97-AF65-F5344CB8AC3E}">
        <p14:creationId xmlns:p14="http://schemas.microsoft.com/office/powerpoint/2010/main" val="28166777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2843</Words>
  <Application>Microsoft Office PowerPoint</Application>
  <PresentationFormat>画面に合わせる (4:3)</PresentationFormat>
  <Paragraphs>246</Paragraphs>
  <Slides>18</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18</vt:i4>
      </vt:variant>
    </vt:vector>
  </HeadingPairs>
  <TitlesOfParts>
    <vt:vector size="29" baseType="lpstr">
      <vt:lpstr>ＭＳ ゴシック</vt:lpstr>
      <vt:lpstr>メイリオ</vt:lpstr>
      <vt:lpstr>游ゴシック</vt:lpstr>
      <vt:lpstr>游ゴシック Light</vt:lpstr>
      <vt:lpstr>Arial</vt:lpstr>
      <vt:lpstr>Calibri</vt:lpstr>
      <vt:lpstr>Calibri Light</vt:lpstr>
      <vt:lpstr>Century</vt:lpstr>
      <vt:lpstr>Eras Light ITC</vt:lpstr>
      <vt:lpstr>Office ​​テーマ</vt:lpstr>
      <vt:lpstr>Office テーマ</vt:lpstr>
      <vt:lpstr>　　受給者証契約内容報告書の提出について</vt:lpstr>
      <vt:lpstr>　　　問い合わせや書類提出に関する 　　　専用フォームについて</vt:lpstr>
      <vt:lpstr>　　過誤調整の申立について</vt:lpstr>
      <vt:lpstr>障がい者虐待防止に向けた 取り組みについて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グレーゾーンの事例</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RENTAI</dc:creator>
  <cp:lastModifiedBy>藤井　匠</cp:lastModifiedBy>
  <cp:revision>79</cp:revision>
  <cp:lastPrinted>2024-06-24T04:52:06Z</cp:lastPrinted>
  <dcterms:created xsi:type="dcterms:W3CDTF">2015-01-19T04:13:25Z</dcterms:created>
  <dcterms:modified xsi:type="dcterms:W3CDTF">2026-06-17T06:51:19Z</dcterms:modified>
</cp:coreProperties>
</file>