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2" r:id="rId4"/>
  </p:sldMasterIdLst>
  <p:notesMasterIdLst>
    <p:notesMasterId r:id="rId27"/>
  </p:notesMasterIdLst>
  <p:handoutMasterIdLst>
    <p:handoutMasterId r:id="rId28"/>
  </p:handoutMasterIdLst>
  <p:sldIdLst>
    <p:sldId id="256" r:id="rId5"/>
    <p:sldId id="320" r:id="rId6"/>
    <p:sldId id="288" r:id="rId7"/>
    <p:sldId id="297" r:id="rId8"/>
    <p:sldId id="291" r:id="rId9"/>
    <p:sldId id="302" r:id="rId10"/>
    <p:sldId id="303" r:id="rId11"/>
    <p:sldId id="304" r:id="rId12"/>
    <p:sldId id="305" r:id="rId13"/>
    <p:sldId id="313" r:id="rId14"/>
    <p:sldId id="316" r:id="rId15"/>
    <p:sldId id="292" r:id="rId16"/>
    <p:sldId id="310" r:id="rId17"/>
    <p:sldId id="317" r:id="rId18"/>
    <p:sldId id="318" r:id="rId19"/>
    <p:sldId id="322" r:id="rId20"/>
    <p:sldId id="299" r:id="rId21"/>
    <p:sldId id="293" r:id="rId22"/>
    <p:sldId id="319" r:id="rId23"/>
    <p:sldId id="312" r:id="rId24"/>
    <p:sldId id="309" r:id="rId25"/>
    <p:sldId id="321" r:id="rId26"/>
  </p:sldIdLst>
  <p:sldSz cx="12192000" cy="6858000"/>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6BBB3E4-44F1-4ADF-B436-8E2D453DBC61}">
          <p14:sldIdLst>
            <p14:sldId id="256"/>
            <p14:sldId id="320"/>
            <p14:sldId id="288"/>
            <p14:sldId id="297"/>
            <p14:sldId id="291"/>
            <p14:sldId id="302"/>
            <p14:sldId id="303"/>
            <p14:sldId id="304"/>
            <p14:sldId id="305"/>
            <p14:sldId id="313"/>
            <p14:sldId id="316"/>
            <p14:sldId id="292"/>
            <p14:sldId id="310"/>
            <p14:sldId id="317"/>
            <p14:sldId id="318"/>
            <p14:sldId id="322"/>
            <p14:sldId id="299"/>
            <p14:sldId id="293"/>
            <p14:sldId id="319"/>
            <p14:sldId id="312"/>
            <p14:sldId id="309"/>
            <p14:sldId id="321"/>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81BD"/>
    <a:srgbClr val="527C88"/>
    <a:srgbClr val="97B4D8"/>
    <a:srgbClr val="88A3AA"/>
    <a:srgbClr val="5F909D"/>
    <a:srgbClr val="71A1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8182767-6F61-482C-BFFA-52BE13319B14}" v="6" dt="2026-05-19T04:40:20.05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9" autoAdjust="0"/>
    <p:restoredTop sz="76963" autoAdjust="0"/>
  </p:normalViewPr>
  <p:slideViewPr>
    <p:cSldViewPr>
      <p:cViewPr varScale="1">
        <p:scale>
          <a:sx n="63" d="100"/>
          <a:sy n="63" d="100"/>
        </p:scale>
        <p:origin x="1430" y="3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70" d="100"/>
          <a:sy n="70" d="100"/>
        </p:scale>
        <p:origin x="3067" y="-336"/>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07CA844D-F336-4845-B0F6-43A1D8654531}"/>
              </a:ext>
            </a:extLst>
          </p:cNvPr>
          <p:cNvSpPr>
            <a:spLocks noGrp="1"/>
          </p:cNvSpPr>
          <p:nvPr>
            <p:ph type="hdr" sz="quarter"/>
          </p:nvPr>
        </p:nvSpPr>
        <p:spPr>
          <a:xfrm>
            <a:off x="3" y="2"/>
            <a:ext cx="2945660" cy="498056"/>
          </a:xfrm>
          <a:prstGeom prst="rect">
            <a:avLst/>
          </a:prstGeom>
        </p:spPr>
        <p:txBody>
          <a:bodyPr vert="horz" lIns="92065" tIns="46034" rIns="92065" bIns="46034"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ED41340D-8BD7-4969-B2C3-ADF56CF6EFEB}"/>
              </a:ext>
            </a:extLst>
          </p:cNvPr>
          <p:cNvSpPr>
            <a:spLocks noGrp="1"/>
          </p:cNvSpPr>
          <p:nvPr>
            <p:ph type="dt" sz="quarter" idx="1"/>
          </p:nvPr>
        </p:nvSpPr>
        <p:spPr>
          <a:xfrm>
            <a:off x="3850445" y="2"/>
            <a:ext cx="2945660" cy="498056"/>
          </a:xfrm>
          <a:prstGeom prst="rect">
            <a:avLst/>
          </a:prstGeom>
        </p:spPr>
        <p:txBody>
          <a:bodyPr vert="horz" lIns="92065" tIns="46034" rIns="92065" bIns="46034" rtlCol="0"/>
          <a:lstStyle>
            <a:lvl1pPr algn="r">
              <a:defRPr sz="1200"/>
            </a:lvl1pPr>
          </a:lstStyle>
          <a:p>
            <a:fld id="{8DE85A7A-DB30-435D-A367-30D34335345A}" type="datetimeFigureOut">
              <a:rPr kumimoji="1" lang="ja-JP" altLang="en-US" smtClean="0"/>
              <a:t>2026/6/17</a:t>
            </a:fld>
            <a:endParaRPr kumimoji="1" lang="ja-JP" altLang="en-US"/>
          </a:p>
        </p:txBody>
      </p:sp>
      <p:sp>
        <p:nvSpPr>
          <p:cNvPr id="4" name="フッター プレースホルダー 3">
            <a:extLst>
              <a:ext uri="{FF2B5EF4-FFF2-40B4-BE49-F238E27FC236}">
                <a16:creationId xmlns:a16="http://schemas.microsoft.com/office/drawing/2014/main" id="{4AFEC144-DAA2-43EF-8C2D-0C4ECC39B1E7}"/>
              </a:ext>
            </a:extLst>
          </p:cNvPr>
          <p:cNvSpPr>
            <a:spLocks noGrp="1"/>
          </p:cNvSpPr>
          <p:nvPr>
            <p:ph type="ftr" sz="quarter" idx="2"/>
          </p:nvPr>
        </p:nvSpPr>
        <p:spPr>
          <a:xfrm>
            <a:off x="3" y="9428589"/>
            <a:ext cx="2945660" cy="498054"/>
          </a:xfrm>
          <a:prstGeom prst="rect">
            <a:avLst/>
          </a:prstGeom>
        </p:spPr>
        <p:txBody>
          <a:bodyPr vert="horz" lIns="92065" tIns="46034" rIns="92065" bIns="46034"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F330C67-F311-4C32-A55C-486A50DE8B67}"/>
              </a:ext>
            </a:extLst>
          </p:cNvPr>
          <p:cNvSpPr>
            <a:spLocks noGrp="1"/>
          </p:cNvSpPr>
          <p:nvPr>
            <p:ph type="sldNum" sz="quarter" idx="3"/>
          </p:nvPr>
        </p:nvSpPr>
        <p:spPr>
          <a:xfrm>
            <a:off x="3850445" y="9428589"/>
            <a:ext cx="2945660" cy="498054"/>
          </a:xfrm>
          <a:prstGeom prst="rect">
            <a:avLst/>
          </a:prstGeom>
        </p:spPr>
        <p:txBody>
          <a:bodyPr vert="horz" lIns="92065" tIns="46034" rIns="92065" bIns="46034" rtlCol="0" anchor="b"/>
          <a:lstStyle>
            <a:lvl1pPr algn="r">
              <a:defRPr sz="1200"/>
            </a:lvl1pPr>
          </a:lstStyle>
          <a:p>
            <a:fld id="{A521FAE6-C439-4CE8-9437-76DB2407F50D}" type="slidenum">
              <a:rPr kumimoji="1" lang="ja-JP" altLang="en-US" smtClean="0"/>
              <a:t>‹#›</a:t>
            </a:fld>
            <a:endParaRPr kumimoji="1" lang="ja-JP" altLang="en-US"/>
          </a:p>
        </p:txBody>
      </p:sp>
    </p:spTree>
    <p:extLst>
      <p:ext uri="{BB962C8B-B14F-4D97-AF65-F5344CB8AC3E}">
        <p14:creationId xmlns:p14="http://schemas.microsoft.com/office/powerpoint/2010/main" val="1927032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2"/>
            <a:ext cx="2945660" cy="498056"/>
          </a:xfrm>
          <a:prstGeom prst="rect">
            <a:avLst/>
          </a:prstGeom>
        </p:spPr>
        <p:txBody>
          <a:bodyPr vert="horz" lIns="92065" tIns="46034" rIns="92065" bIns="4603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5" y="2"/>
            <a:ext cx="2945660" cy="498056"/>
          </a:xfrm>
          <a:prstGeom prst="rect">
            <a:avLst/>
          </a:prstGeom>
        </p:spPr>
        <p:txBody>
          <a:bodyPr vert="horz" lIns="92065" tIns="46034" rIns="92065" bIns="46034" rtlCol="0"/>
          <a:lstStyle>
            <a:lvl1pPr algn="r">
              <a:defRPr sz="1200"/>
            </a:lvl1pPr>
          </a:lstStyle>
          <a:p>
            <a:fld id="{0B5D2806-582E-4C7E-BE62-ED38A089851F}" type="datetimeFigureOut">
              <a:rPr kumimoji="1" lang="ja-JP" altLang="en-US" smtClean="0"/>
              <a:t>2026/6/17</a:t>
            </a:fld>
            <a:endParaRPr kumimoji="1" lang="ja-JP" altLang="en-US"/>
          </a:p>
        </p:txBody>
      </p:sp>
      <p:sp>
        <p:nvSpPr>
          <p:cNvPr id="4" name="スライド イメージ プレースホルダー 3"/>
          <p:cNvSpPr>
            <a:spLocks noGrp="1" noRot="1" noChangeAspect="1"/>
          </p:cNvSpPr>
          <p:nvPr>
            <p:ph type="sldImg" idx="2"/>
          </p:nvPr>
        </p:nvSpPr>
        <p:spPr>
          <a:xfrm>
            <a:off x="420688" y="1239838"/>
            <a:ext cx="5956300" cy="3351212"/>
          </a:xfrm>
          <a:prstGeom prst="rect">
            <a:avLst/>
          </a:prstGeom>
          <a:noFill/>
          <a:ln w="12700">
            <a:solidFill>
              <a:prstClr val="black"/>
            </a:solidFill>
          </a:ln>
        </p:spPr>
        <p:txBody>
          <a:bodyPr vert="horz" lIns="92065" tIns="46034" rIns="92065" bIns="46034" rtlCol="0" anchor="ctr"/>
          <a:lstStyle/>
          <a:p>
            <a:endParaRPr lang="ja-JP" altLang="en-US"/>
          </a:p>
        </p:txBody>
      </p:sp>
      <p:sp>
        <p:nvSpPr>
          <p:cNvPr id="5" name="ノート プレースホルダー 4"/>
          <p:cNvSpPr>
            <a:spLocks noGrp="1"/>
          </p:cNvSpPr>
          <p:nvPr>
            <p:ph type="body" sz="quarter" idx="3"/>
          </p:nvPr>
        </p:nvSpPr>
        <p:spPr>
          <a:xfrm>
            <a:off x="679768" y="4777196"/>
            <a:ext cx="5438140" cy="3908614"/>
          </a:xfrm>
          <a:prstGeom prst="rect">
            <a:avLst/>
          </a:prstGeom>
        </p:spPr>
        <p:txBody>
          <a:bodyPr vert="horz" lIns="92065" tIns="46034" rIns="92065" bIns="4603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28589"/>
            <a:ext cx="2945660" cy="498054"/>
          </a:xfrm>
          <a:prstGeom prst="rect">
            <a:avLst/>
          </a:prstGeom>
        </p:spPr>
        <p:txBody>
          <a:bodyPr vert="horz" lIns="92065" tIns="46034" rIns="92065" bIns="4603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5" y="9428589"/>
            <a:ext cx="2945660" cy="498054"/>
          </a:xfrm>
          <a:prstGeom prst="rect">
            <a:avLst/>
          </a:prstGeom>
        </p:spPr>
        <p:txBody>
          <a:bodyPr vert="horz" lIns="92065" tIns="46034" rIns="92065" bIns="46034" rtlCol="0" anchor="b"/>
          <a:lstStyle>
            <a:lvl1pPr algn="r">
              <a:defRPr sz="1200"/>
            </a:lvl1pPr>
          </a:lstStyle>
          <a:p>
            <a:fld id="{72D2FB64-ED79-4C4E-A6A2-43293026894B}" type="slidenum">
              <a:rPr kumimoji="1" lang="ja-JP" altLang="en-US" smtClean="0"/>
              <a:t>‹#›</a:t>
            </a:fld>
            <a:endParaRPr kumimoji="1" lang="ja-JP" altLang="en-US"/>
          </a:p>
        </p:txBody>
      </p:sp>
    </p:spTree>
    <p:extLst>
      <p:ext uri="{BB962C8B-B14F-4D97-AF65-F5344CB8AC3E}">
        <p14:creationId xmlns:p14="http://schemas.microsoft.com/office/powerpoint/2010/main" val="349207286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56300" cy="3351212"/>
          </a:xfrm>
        </p:spPr>
      </p:sp>
      <p:sp>
        <p:nvSpPr>
          <p:cNvPr id="3" name="ノート プレースホルダー 2"/>
          <p:cNvSpPr>
            <a:spLocks noGrp="1"/>
          </p:cNvSpPr>
          <p:nvPr>
            <p:ph type="body" idx="1"/>
          </p:nvPr>
        </p:nvSpPr>
        <p:spPr/>
        <p:txBody>
          <a:bodyPr/>
          <a:lstStyle/>
          <a:p>
            <a:pPr defTabSz="920791">
              <a:defRPr/>
            </a:pPr>
            <a:endParaRPr lang="en-US" altLang="ja-JP"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1</a:t>
            </a:fld>
            <a:endParaRPr kumimoji="1" lang="ja-JP" altLang="en-US"/>
          </a:p>
        </p:txBody>
      </p:sp>
    </p:spTree>
    <p:extLst>
      <p:ext uri="{BB962C8B-B14F-4D97-AF65-F5344CB8AC3E}">
        <p14:creationId xmlns:p14="http://schemas.microsoft.com/office/powerpoint/2010/main" val="693691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10</a:t>
            </a:fld>
            <a:endParaRPr kumimoji="1" lang="ja-JP" altLang="en-US"/>
          </a:p>
        </p:txBody>
      </p:sp>
    </p:spTree>
    <p:extLst>
      <p:ext uri="{BB962C8B-B14F-4D97-AF65-F5344CB8AC3E}">
        <p14:creationId xmlns:p14="http://schemas.microsoft.com/office/powerpoint/2010/main" val="2151013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17143">
              <a:defRPr/>
            </a:pPr>
            <a:endParaRPr lang="en-US" altLang="ja-JP"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11</a:t>
            </a:fld>
            <a:endParaRPr kumimoji="1" lang="ja-JP" altLang="en-US"/>
          </a:p>
        </p:txBody>
      </p:sp>
    </p:spTree>
    <p:extLst>
      <p:ext uri="{BB962C8B-B14F-4D97-AF65-F5344CB8AC3E}">
        <p14:creationId xmlns:p14="http://schemas.microsoft.com/office/powerpoint/2010/main" val="15904963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56300" cy="3351212"/>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12</a:t>
            </a:fld>
            <a:endParaRPr kumimoji="1" lang="ja-JP" altLang="en-US"/>
          </a:p>
        </p:txBody>
      </p:sp>
    </p:spTree>
    <p:extLst>
      <p:ext uri="{BB962C8B-B14F-4D97-AF65-F5344CB8AC3E}">
        <p14:creationId xmlns:p14="http://schemas.microsoft.com/office/powerpoint/2010/main" val="33688636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79767" y="4801803"/>
            <a:ext cx="5538575" cy="4420203"/>
          </a:xfrm>
        </p:spPr>
        <p:txBody>
          <a:bodyPr>
            <a:normAutofit/>
          </a:bodyPr>
          <a:lstStyle/>
          <a:p>
            <a:pPr>
              <a:lnSpc>
                <a:spcPct val="120000"/>
              </a:lnSpc>
            </a:pPr>
            <a:endParaRPr lang="en-US" altLang="ja-JP"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13</a:t>
            </a:fld>
            <a:endParaRPr kumimoji="1" lang="ja-JP" altLang="en-US"/>
          </a:p>
        </p:txBody>
      </p:sp>
    </p:spTree>
    <p:extLst>
      <p:ext uri="{BB962C8B-B14F-4D97-AF65-F5344CB8AC3E}">
        <p14:creationId xmlns:p14="http://schemas.microsoft.com/office/powerpoint/2010/main" val="11861983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normAutofit/>
          </a:bodyPr>
          <a:lstStyle/>
          <a:p>
            <a:endParaRPr lang="en-US" altLang="ja-JP"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14</a:t>
            </a:fld>
            <a:endParaRPr kumimoji="1" lang="ja-JP" altLang="en-US"/>
          </a:p>
        </p:txBody>
      </p:sp>
    </p:spTree>
    <p:extLst>
      <p:ext uri="{BB962C8B-B14F-4D97-AF65-F5344CB8AC3E}">
        <p14:creationId xmlns:p14="http://schemas.microsoft.com/office/powerpoint/2010/main" val="11861983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BCEF7-29CB-C44F-4CFA-23EE2EE1120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0F1B2EA-4764-F8A6-F7F3-A0022FCE2989}"/>
              </a:ext>
            </a:extLst>
          </p:cNvPr>
          <p:cNvSpPr>
            <a:spLocks noGrp="1" noRot="1" noChangeAspect="1"/>
          </p:cNvSpPr>
          <p:nvPr>
            <p:ph type="sldImg"/>
          </p:nvPr>
        </p:nvSpPr>
        <p:spPr>
          <a:xfrm>
            <a:off x="420688" y="1239838"/>
            <a:ext cx="5956300" cy="3351212"/>
          </a:xfrm>
        </p:spPr>
      </p:sp>
      <p:sp>
        <p:nvSpPr>
          <p:cNvPr id="3" name="ノート プレースホルダー 2">
            <a:extLst>
              <a:ext uri="{FF2B5EF4-FFF2-40B4-BE49-F238E27FC236}">
                <a16:creationId xmlns:a16="http://schemas.microsoft.com/office/drawing/2014/main" id="{D4DDB30E-1EF7-3C09-052B-3E2AB08C8950}"/>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ED7D605B-1B2B-1821-2A8E-4CF0C25D3E82}"/>
              </a:ext>
            </a:extLst>
          </p:cNvPr>
          <p:cNvSpPr>
            <a:spLocks noGrp="1"/>
          </p:cNvSpPr>
          <p:nvPr>
            <p:ph type="sldNum" sz="quarter" idx="5"/>
          </p:nvPr>
        </p:nvSpPr>
        <p:spPr/>
        <p:txBody>
          <a:bodyPr/>
          <a:lstStyle/>
          <a:p>
            <a:fld id="{72D2FB64-ED79-4C4E-A6A2-43293026894B}" type="slidenum">
              <a:rPr kumimoji="1" lang="ja-JP" altLang="en-US" smtClean="0"/>
              <a:t>15</a:t>
            </a:fld>
            <a:endParaRPr kumimoji="1" lang="ja-JP" altLang="en-US"/>
          </a:p>
        </p:txBody>
      </p:sp>
    </p:spTree>
    <p:extLst>
      <p:ext uri="{BB962C8B-B14F-4D97-AF65-F5344CB8AC3E}">
        <p14:creationId xmlns:p14="http://schemas.microsoft.com/office/powerpoint/2010/main" val="26105277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1607AE-1411-96BF-1028-DF9291E76AAD}"/>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DE6D67B3-70C8-0F4A-6D63-14E440552608}"/>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A83F979-E026-D090-6F87-7FC7C9E19C44}"/>
              </a:ext>
            </a:extLst>
          </p:cNvPr>
          <p:cNvSpPr>
            <a:spLocks noGrp="1"/>
          </p:cNvSpPr>
          <p:nvPr>
            <p:ph type="body" idx="1"/>
          </p:nvPr>
        </p:nvSpPr>
        <p:spPr/>
        <p:txBody>
          <a:bodyPr/>
          <a:lstStyle/>
          <a:p>
            <a:pPr defTabSz="920791">
              <a:defRPr/>
            </a:pPr>
            <a:endParaRPr lang="ja-JP" altLang="en-US" dirty="0"/>
          </a:p>
        </p:txBody>
      </p:sp>
      <p:sp>
        <p:nvSpPr>
          <p:cNvPr id="4" name="スライド番号プレースホルダー 3">
            <a:extLst>
              <a:ext uri="{FF2B5EF4-FFF2-40B4-BE49-F238E27FC236}">
                <a16:creationId xmlns:a16="http://schemas.microsoft.com/office/drawing/2014/main" id="{05FE2ABD-E682-AF6E-3EDE-3A69335787E4}"/>
              </a:ext>
            </a:extLst>
          </p:cNvPr>
          <p:cNvSpPr>
            <a:spLocks noGrp="1"/>
          </p:cNvSpPr>
          <p:nvPr>
            <p:ph type="sldNum" sz="quarter" idx="5"/>
          </p:nvPr>
        </p:nvSpPr>
        <p:spPr/>
        <p:txBody>
          <a:bodyPr/>
          <a:lstStyle/>
          <a:p>
            <a:fld id="{72D2FB64-ED79-4C4E-A6A2-43293026894B}" type="slidenum">
              <a:rPr kumimoji="1" lang="ja-JP" altLang="en-US" smtClean="0"/>
              <a:t>16</a:t>
            </a:fld>
            <a:endParaRPr kumimoji="1" lang="ja-JP" altLang="en-US"/>
          </a:p>
        </p:txBody>
      </p:sp>
    </p:spTree>
    <p:extLst>
      <p:ext uri="{BB962C8B-B14F-4D97-AF65-F5344CB8AC3E}">
        <p14:creationId xmlns:p14="http://schemas.microsoft.com/office/powerpoint/2010/main" val="245694256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17</a:t>
            </a:fld>
            <a:endParaRPr kumimoji="1" lang="ja-JP" altLang="en-US"/>
          </a:p>
        </p:txBody>
      </p:sp>
    </p:spTree>
    <p:extLst>
      <p:ext uri="{BB962C8B-B14F-4D97-AF65-F5344CB8AC3E}">
        <p14:creationId xmlns:p14="http://schemas.microsoft.com/office/powerpoint/2010/main" val="10544097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56300" cy="3351212"/>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18</a:t>
            </a:fld>
            <a:endParaRPr kumimoji="1" lang="ja-JP" altLang="en-US"/>
          </a:p>
        </p:txBody>
      </p:sp>
    </p:spTree>
    <p:extLst>
      <p:ext uri="{BB962C8B-B14F-4D97-AF65-F5344CB8AC3E}">
        <p14:creationId xmlns:p14="http://schemas.microsoft.com/office/powerpoint/2010/main" val="15771125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1E9BF-1DA3-A8EE-6D48-BCAF81BAFA14}"/>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A0C503A-E015-6407-D4AE-9E89ACD763F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901D2EA-7124-B0E7-6F5B-7D2E1ED07100}"/>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2A207018-F9BC-9FA6-714A-38327E0802C3}"/>
              </a:ext>
            </a:extLst>
          </p:cNvPr>
          <p:cNvSpPr>
            <a:spLocks noGrp="1"/>
          </p:cNvSpPr>
          <p:nvPr>
            <p:ph type="sldNum" sz="quarter" idx="5"/>
          </p:nvPr>
        </p:nvSpPr>
        <p:spPr/>
        <p:txBody>
          <a:bodyPr/>
          <a:lstStyle/>
          <a:p>
            <a:fld id="{72D2FB64-ED79-4C4E-A6A2-43293026894B}" type="slidenum">
              <a:rPr kumimoji="1" lang="ja-JP" altLang="en-US" smtClean="0"/>
              <a:t>19</a:t>
            </a:fld>
            <a:endParaRPr kumimoji="1" lang="ja-JP" altLang="en-US"/>
          </a:p>
        </p:txBody>
      </p:sp>
    </p:spTree>
    <p:extLst>
      <p:ext uri="{BB962C8B-B14F-4D97-AF65-F5344CB8AC3E}">
        <p14:creationId xmlns:p14="http://schemas.microsoft.com/office/powerpoint/2010/main" val="7368510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37912-46AE-AF1C-E846-FBAB8D4DA5A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9006812-6068-7B3A-39DF-589B9FC276A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087CDAA-5616-D526-FF51-943A29B06615}"/>
              </a:ext>
            </a:extLst>
          </p:cNvPr>
          <p:cNvSpPr>
            <a:spLocks noGrp="1"/>
          </p:cNvSpPr>
          <p:nvPr>
            <p:ph type="body" idx="1"/>
          </p:nvPr>
        </p:nvSpPr>
        <p:spPr/>
        <p:txBody>
          <a:bodyPr/>
          <a:lstStyle/>
          <a:p>
            <a:endParaRPr lang="ja-JP" altLang="en-US" dirty="0"/>
          </a:p>
        </p:txBody>
      </p:sp>
      <p:sp>
        <p:nvSpPr>
          <p:cNvPr id="4" name="スライド番号プレースホルダー 3">
            <a:extLst>
              <a:ext uri="{FF2B5EF4-FFF2-40B4-BE49-F238E27FC236}">
                <a16:creationId xmlns:a16="http://schemas.microsoft.com/office/drawing/2014/main" id="{39812C01-B933-877C-2E89-94FABA80113D}"/>
              </a:ext>
            </a:extLst>
          </p:cNvPr>
          <p:cNvSpPr>
            <a:spLocks noGrp="1"/>
          </p:cNvSpPr>
          <p:nvPr>
            <p:ph type="sldNum" sz="quarter" idx="5"/>
          </p:nvPr>
        </p:nvSpPr>
        <p:spPr/>
        <p:txBody>
          <a:bodyPr/>
          <a:lstStyle/>
          <a:p>
            <a:fld id="{72D2FB64-ED79-4C4E-A6A2-43293026894B}" type="slidenum">
              <a:rPr kumimoji="1" lang="ja-JP" altLang="en-US" smtClean="0"/>
              <a:t>2</a:t>
            </a:fld>
            <a:endParaRPr kumimoji="1" lang="ja-JP" altLang="en-US"/>
          </a:p>
        </p:txBody>
      </p:sp>
    </p:spTree>
    <p:extLst>
      <p:ext uri="{BB962C8B-B14F-4D97-AF65-F5344CB8AC3E}">
        <p14:creationId xmlns:p14="http://schemas.microsoft.com/office/powerpoint/2010/main" val="66424553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20</a:t>
            </a:fld>
            <a:endParaRPr kumimoji="1" lang="ja-JP" altLang="en-US"/>
          </a:p>
        </p:txBody>
      </p:sp>
    </p:spTree>
    <p:extLst>
      <p:ext uri="{BB962C8B-B14F-4D97-AF65-F5344CB8AC3E}">
        <p14:creationId xmlns:p14="http://schemas.microsoft.com/office/powerpoint/2010/main" val="308842422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21</a:t>
            </a:fld>
            <a:endParaRPr kumimoji="1" lang="ja-JP" altLang="en-US"/>
          </a:p>
        </p:txBody>
      </p:sp>
    </p:spTree>
    <p:extLst>
      <p:ext uri="{BB962C8B-B14F-4D97-AF65-F5344CB8AC3E}">
        <p14:creationId xmlns:p14="http://schemas.microsoft.com/office/powerpoint/2010/main" val="252026237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24724C-5A81-811D-D567-EE1F231B675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1392AC2-FA18-EE8B-B1A0-C5E202E7BC7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8273028-BBDF-9563-4D72-28E45D8F19B5}"/>
              </a:ext>
            </a:extLst>
          </p:cNvPr>
          <p:cNvSpPr>
            <a:spLocks noGrp="1"/>
          </p:cNvSpPr>
          <p:nvPr>
            <p:ph type="body" idx="1"/>
          </p:nvPr>
        </p:nvSpPr>
        <p:spPr/>
        <p:txBody>
          <a:bodyPr/>
          <a:lstStyle/>
          <a:p>
            <a:endParaRPr lang="en-US" altLang="ja-JP" dirty="0"/>
          </a:p>
        </p:txBody>
      </p:sp>
      <p:sp>
        <p:nvSpPr>
          <p:cNvPr id="4" name="スライド番号プレースホルダー 3">
            <a:extLst>
              <a:ext uri="{FF2B5EF4-FFF2-40B4-BE49-F238E27FC236}">
                <a16:creationId xmlns:a16="http://schemas.microsoft.com/office/drawing/2014/main" id="{40120EA1-9476-A634-8263-37C457A4206A}"/>
              </a:ext>
            </a:extLst>
          </p:cNvPr>
          <p:cNvSpPr>
            <a:spLocks noGrp="1"/>
          </p:cNvSpPr>
          <p:nvPr>
            <p:ph type="sldNum" sz="quarter" idx="5"/>
          </p:nvPr>
        </p:nvSpPr>
        <p:spPr/>
        <p:txBody>
          <a:bodyPr/>
          <a:lstStyle/>
          <a:p>
            <a:fld id="{72D2FB64-ED79-4C4E-A6A2-43293026894B}" type="slidenum">
              <a:rPr kumimoji="1" lang="ja-JP" altLang="en-US" smtClean="0"/>
              <a:t>22</a:t>
            </a:fld>
            <a:endParaRPr kumimoji="1" lang="ja-JP" altLang="en-US"/>
          </a:p>
        </p:txBody>
      </p:sp>
    </p:spTree>
    <p:extLst>
      <p:ext uri="{BB962C8B-B14F-4D97-AF65-F5344CB8AC3E}">
        <p14:creationId xmlns:p14="http://schemas.microsoft.com/office/powerpoint/2010/main" val="29495455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56300" cy="3351212"/>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3</a:t>
            </a:fld>
            <a:endParaRPr kumimoji="1" lang="ja-JP" altLang="en-US"/>
          </a:p>
        </p:txBody>
      </p:sp>
    </p:spTree>
    <p:extLst>
      <p:ext uri="{BB962C8B-B14F-4D97-AF65-F5344CB8AC3E}">
        <p14:creationId xmlns:p14="http://schemas.microsoft.com/office/powerpoint/2010/main" val="16234451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4</a:t>
            </a:fld>
            <a:endParaRPr kumimoji="1" lang="ja-JP" altLang="en-US"/>
          </a:p>
        </p:txBody>
      </p:sp>
    </p:spTree>
    <p:extLst>
      <p:ext uri="{BB962C8B-B14F-4D97-AF65-F5344CB8AC3E}">
        <p14:creationId xmlns:p14="http://schemas.microsoft.com/office/powerpoint/2010/main" val="9025408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420688" y="1239838"/>
            <a:ext cx="5956300" cy="3351212"/>
          </a:xfrm>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5</a:t>
            </a:fld>
            <a:endParaRPr kumimoji="1" lang="ja-JP" altLang="en-US"/>
          </a:p>
        </p:txBody>
      </p:sp>
    </p:spTree>
    <p:extLst>
      <p:ext uri="{BB962C8B-B14F-4D97-AF65-F5344CB8AC3E}">
        <p14:creationId xmlns:p14="http://schemas.microsoft.com/office/powerpoint/2010/main" val="19806775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6</a:t>
            </a:fld>
            <a:endParaRPr kumimoji="1" lang="ja-JP" altLang="en-US"/>
          </a:p>
        </p:txBody>
      </p:sp>
    </p:spTree>
    <p:extLst>
      <p:ext uri="{BB962C8B-B14F-4D97-AF65-F5344CB8AC3E}">
        <p14:creationId xmlns:p14="http://schemas.microsoft.com/office/powerpoint/2010/main" val="39783057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7</a:t>
            </a:fld>
            <a:endParaRPr kumimoji="1" lang="ja-JP" altLang="en-US"/>
          </a:p>
        </p:txBody>
      </p:sp>
    </p:spTree>
    <p:extLst>
      <p:ext uri="{BB962C8B-B14F-4D97-AF65-F5344CB8AC3E}">
        <p14:creationId xmlns:p14="http://schemas.microsoft.com/office/powerpoint/2010/main" val="3043742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8</a:t>
            </a:fld>
            <a:endParaRPr kumimoji="1" lang="ja-JP" altLang="en-US"/>
          </a:p>
        </p:txBody>
      </p:sp>
    </p:spTree>
    <p:extLst>
      <p:ext uri="{BB962C8B-B14F-4D97-AF65-F5344CB8AC3E}">
        <p14:creationId xmlns:p14="http://schemas.microsoft.com/office/powerpoint/2010/main" val="235794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20791">
              <a:defRPr/>
            </a:pPr>
            <a:endParaRPr lang="ja-JP" altLang="en-US" dirty="0"/>
          </a:p>
        </p:txBody>
      </p:sp>
      <p:sp>
        <p:nvSpPr>
          <p:cNvPr id="4" name="スライド番号プレースホルダー 3"/>
          <p:cNvSpPr>
            <a:spLocks noGrp="1"/>
          </p:cNvSpPr>
          <p:nvPr>
            <p:ph type="sldNum" sz="quarter" idx="5"/>
          </p:nvPr>
        </p:nvSpPr>
        <p:spPr/>
        <p:txBody>
          <a:bodyPr/>
          <a:lstStyle/>
          <a:p>
            <a:fld id="{72D2FB64-ED79-4C4E-A6A2-43293026894B}" type="slidenum">
              <a:rPr kumimoji="1" lang="ja-JP" altLang="en-US" smtClean="0"/>
              <a:t>9</a:t>
            </a:fld>
            <a:endParaRPr kumimoji="1" lang="ja-JP" altLang="en-US"/>
          </a:p>
        </p:txBody>
      </p:sp>
    </p:spTree>
    <p:extLst>
      <p:ext uri="{BB962C8B-B14F-4D97-AF65-F5344CB8AC3E}">
        <p14:creationId xmlns:p14="http://schemas.microsoft.com/office/powerpoint/2010/main" val="32908885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8"/>
            <a:ext cx="10363200" cy="1470025"/>
          </a:xfrm>
        </p:spPr>
        <p:txBody>
          <a:bodyPr>
            <a:noAutofit/>
          </a:bodyPr>
          <a:lstStyle>
            <a:lvl1pPr>
              <a:defRPr sz="5400" b="1">
                <a:effectLst>
                  <a:outerShdw blurRad="38100" dist="38100" dir="2700000" algn="tl">
                    <a:srgbClr val="000000">
                      <a:alpha val="43137"/>
                    </a:srgbClr>
                  </a:outerShdw>
                </a:effectLst>
              </a:defRPr>
            </a:lvl1pPr>
          </a:lstStyle>
          <a:p>
            <a:r>
              <a:rPr kumimoji="1" lang="ja-JP" altLang="en-US"/>
              <a:t>マスター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549B8E4-B78B-4219-905C-F702AF30A14C}" type="datetimeFigureOut">
              <a:rPr kumimoji="1" lang="ja-JP" altLang="en-US" smtClean="0"/>
              <a:t>2026/6/17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83992E-EF96-4156-BD50-23CFD308AA7E}" type="slidenum">
              <a:rPr kumimoji="1" lang="ja-JP" altLang="en-US" smtClean="0"/>
              <a:t>‹#›</a:t>
            </a:fld>
            <a:endParaRPr kumimoji="1" lang="ja-JP" altLang="en-US"/>
          </a:p>
        </p:txBody>
      </p:sp>
      <p:sp>
        <p:nvSpPr>
          <p:cNvPr id="7" name="正方形/長方形 6"/>
          <p:cNvSpPr/>
          <p:nvPr/>
        </p:nvSpPr>
        <p:spPr>
          <a:xfrm rot="10800000">
            <a:off x="2976331" y="6453265"/>
            <a:ext cx="9264352"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grpSp>
        <p:nvGrpSpPr>
          <p:cNvPr id="8" name="グループ化 7"/>
          <p:cNvGrpSpPr/>
          <p:nvPr/>
        </p:nvGrpSpPr>
        <p:grpSpPr>
          <a:xfrm>
            <a:off x="-48683" y="332656"/>
            <a:ext cx="2880320" cy="717600"/>
            <a:chOff x="-108760" y="332656"/>
            <a:chExt cx="2160240" cy="717600"/>
          </a:xfrm>
        </p:grpSpPr>
        <p:sp>
          <p:nvSpPr>
            <p:cNvPr id="9" name="正方形/長方形 8"/>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0" name="正方形/長方形 9"/>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1" name="正方形/長方形 10"/>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2" name="正方形/長方形 11"/>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3" name="正方形/長方形 12"/>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grpSp>
      <p:grpSp>
        <p:nvGrpSpPr>
          <p:cNvPr id="14" name="Group 5"/>
          <p:cNvGrpSpPr>
            <a:grpSpLocks noChangeAspect="1"/>
          </p:cNvGrpSpPr>
          <p:nvPr/>
        </p:nvGrpSpPr>
        <p:grpSpPr bwMode="auto">
          <a:xfrm>
            <a:off x="335361" y="116632"/>
            <a:ext cx="732379" cy="549284"/>
            <a:chOff x="204" y="164"/>
            <a:chExt cx="346" cy="346"/>
          </a:xfrm>
        </p:grpSpPr>
        <p:sp>
          <p:nvSpPr>
            <p:cNvPr id="15" name="AutoShape 4"/>
            <p:cNvSpPr>
              <a:spLocks noChangeAspect="1" noChangeArrowheads="1" noTextEdit="1"/>
            </p:cNvSpPr>
            <p:nvPr/>
          </p:nvSpPr>
          <p:spPr bwMode="auto">
            <a:xfrm>
              <a:off x="204" y="164"/>
              <a:ext cx="282" cy="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sz="1800"/>
            </a:p>
          </p:txBody>
        </p:sp>
        <p:pic>
          <p:nvPicPr>
            <p:cNvPr id="16"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4" y="164"/>
              <a:ext cx="346"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7" name="正方形/長方形 16"/>
          <p:cNvSpPr/>
          <p:nvPr/>
        </p:nvSpPr>
        <p:spPr>
          <a:xfrm rot="10800000">
            <a:off x="2962645" y="6345327"/>
            <a:ext cx="9264352"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8" name="テキスト ボックス 17"/>
          <p:cNvSpPr txBox="1"/>
          <p:nvPr/>
        </p:nvSpPr>
        <p:spPr>
          <a:xfrm>
            <a:off x="10128448" y="5949282"/>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Tree>
    <p:extLst>
      <p:ext uri="{BB962C8B-B14F-4D97-AF65-F5344CB8AC3E}">
        <p14:creationId xmlns:p14="http://schemas.microsoft.com/office/powerpoint/2010/main" val="1928428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fld id="{B549B8E4-B78B-4219-905C-F702AF30A14C}" type="datetimeFigureOut">
              <a:rPr kumimoji="1" lang="ja-JP" altLang="en-US" smtClean="0"/>
              <a:t>2026/6/17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683992E-EF96-4156-BD50-23CFD308AA7E}" type="slidenum">
              <a:rPr kumimoji="1" lang="ja-JP" altLang="en-US" smtClean="0"/>
              <a:t>‹#›</a:t>
            </a:fld>
            <a:endParaRPr kumimoji="1" lang="ja-JP" altLang="en-US"/>
          </a:p>
        </p:txBody>
      </p:sp>
      <p:sp>
        <p:nvSpPr>
          <p:cNvPr id="6" name="正方形/長方形 5"/>
          <p:cNvSpPr/>
          <p:nvPr/>
        </p:nvSpPr>
        <p:spPr>
          <a:xfrm rot="10800000">
            <a:off x="2976331" y="6453265"/>
            <a:ext cx="9264352" cy="28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grpSp>
        <p:nvGrpSpPr>
          <p:cNvPr id="7" name="グループ化 6"/>
          <p:cNvGrpSpPr/>
          <p:nvPr/>
        </p:nvGrpSpPr>
        <p:grpSpPr>
          <a:xfrm>
            <a:off x="-48683" y="332656"/>
            <a:ext cx="2880320" cy="717600"/>
            <a:chOff x="-108760" y="332656"/>
            <a:chExt cx="2160240" cy="717600"/>
          </a:xfrm>
        </p:grpSpPr>
        <p:sp>
          <p:nvSpPr>
            <p:cNvPr id="8" name="正方形/長方形 7"/>
            <p:cNvSpPr/>
            <p:nvPr/>
          </p:nvSpPr>
          <p:spPr>
            <a:xfrm>
              <a:off x="-108760" y="3326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9" name="正方形/長方形 8"/>
            <p:cNvSpPr/>
            <p:nvPr/>
          </p:nvSpPr>
          <p:spPr>
            <a:xfrm>
              <a:off x="-108760" y="4850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0" name="正方形/長方形 9"/>
            <p:cNvSpPr/>
            <p:nvPr/>
          </p:nvSpPr>
          <p:spPr>
            <a:xfrm>
              <a:off x="-108760" y="6374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1" name="正方形/長方形 10"/>
            <p:cNvSpPr/>
            <p:nvPr/>
          </p:nvSpPr>
          <p:spPr>
            <a:xfrm>
              <a:off x="-108520" y="7898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2" name="正方形/長方形 11"/>
            <p:cNvSpPr/>
            <p:nvPr/>
          </p:nvSpPr>
          <p:spPr>
            <a:xfrm>
              <a:off x="-108760" y="942256"/>
              <a:ext cx="2160000" cy="108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grpSp>
      <p:grpSp>
        <p:nvGrpSpPr>
          <p:cNvPr id="13" name="Group 5"/>
          <p:cNvGrpSpPr>
            <a:grpSpLocks noChangeAspect="1"/>
          </p:cNvGrpSpPr>
          <p:nvPr/>
        </p:nvGrpSpPr>
        <p:grpSpPr bwMode="auto">
          <a:xfrm>
            <a:off x="335361" y="116632"/>
            <a:ext cx="732379" cy="549284"/>
            <a:chOff x="204" y="164"/>
            <a:chExt cx="346" cy="346"/>
          </a:xfrm>
        </p:grpSpPr>
        <p:sp>
          <p:nvSpPr>
            <p:cNvPr id="14" name="AutoShape 4"/>
            <p:cNvSpPr>
              <a:spLocks noChangeAspect="1" noChangeArrowheads="1" noTextEdit="1"/>
            </p:cNvSpPr>
            <p:nvPr/>
          </p:nvSpPr>
          <p:spPr bwMode="auto">
            <a:xfrm>
              <a:off x="204" y="164"/>
              <a:ext cx="282" cy="2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ja-JP" altLang="en-US" sz="1800"/>
            </a:p>
          </p:txBody>
        </p:sp>
        <p:pic>
          <p:nvPicPr>
            <p:cNvPr id="15"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04" y="164"/>
              <a:ext cx="346"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6" name="正方形/長方形 15"/>
          <p:cNvSpPr/>
          <p:nvPr/>
        </p:nvSpPr>
        <p:spPr>
          <a:xfrm rot="10800000">
            <a:off x="2962645" y="6345327"/>
            <a:ext cx="9264352" cy="36000"/>
          </a:xfrm>
          <a:prstGeom prst="rect">
            <a:avLst/>
          </a:prstGeom>
          <a:gradFill flip="none" rotWithShape="1">
            <a:gsLst>
              <a:gs pos="0">
                <a:srgbClr val="0000FF"/>
              </a:gs>
              <a:gs pos="35000">
                <a:srgbClr val="4F81BD">
                  <a:tint val="44500"/>
                  <a:satMod val="160000"/>
                </a:srgbClr>
              </a:gs>
              <a:gs pos="85000">
                <a:schemeClr val="bg1"/>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800"/>
          </a:p>
        </p:txBody>
      </p:sp>
      <p:sp>
        <p:nvSpPr>
          <p:cNvPr id="17" name="テキスト ボックス 16"/>
          <p:cNvSpPr txBox="1"/>
          <p:nvPr/>
        </p:nvSpPr>
        <p:spPr>
          <a:xfrm>
            <a:off x="10128448" y="5949282"/>
            <a:ext cx="1465466" cy="461665"/>
          </a:xfrm>
          <a:prstGeom prst="rect">
            <a:avLst/>
          </a:prstGeom>
          <a:noFill/>
        </p:spPr>
        <p:txBody>
          <a:bodyPr wrap="none" rtlCol="0">
            <a:spAutoFit/>
          </a:bodyPr>
          <a:lstStyle/>
          <a:p>
            <a:r>
              <a:rPr kumimoji="1" lang="en-US" altLang="ja-JP" sz="2400" dirty="0">
                <a:latin typeface="Eras Light ITC" panose="020B0402030504020804" pitchFamily="34" charset="0"/>
              </a:rPr>
              <a:t>GIFU CITY</a:t>
            </a:r>
            <a:endParaRPr kumimoji="1" lang="ja-JP" altLang="en-US" sz="2400" dirty="0">
              <a:latin typeface="Eras Light ITC" panose="020B0402030504020804" pitchFamily="34" charset="0"/>
            </a:endParaRPr>
          </a:p>
        </p:txBody>
      </p:sp>
      <p:sp>
        <p:nvSpPr>
          <p:cNvPr id="2"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0875687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49B8E4-B78B-4219-905C-F702AF30A14C}" type="datetimeFigureOut">
              <a:rPr kumimoji="1" lang="ja-JP" altLang="en-US" smtClean="0"/>
              <a:t>2026/6/17</a:t>
            </a:fld>
            <a:endParaRPr kumimoji="1" lang="ja-JP" altLang="en-US"/>
          </a:p>
        </p:txBody>
      </p:sp>
      <p:sp>
        <p:nvSpPr>
          <p:cNvPr id="5" name="フッター プレースホルダー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83992E-EF96-4156-BD50-23CFD308AA7E}" type="slidenum">
              <a:rPr kumimoji="1" lang="ja-JP" altLang="en-US" smtClean="0"/>
              <a:t>‹#›</a:t>
            </a:fld>
            <a:endParaRPr kumimoji="1" lang="ja-JP" altLang="en-US"/>
          </a:p>
        </p:txBody>
      </p:sp>
    </p:spTree>
    <p:extLst>
      <p:ext uri="{BB962C8B-B14F-4D97-AF65-F5344CB8AC3E}">
        <p14:creationId xmlns:p14="http://schemas.microsoft.com/office/powerpoint/2010/main" val="4195282189"/>
      </p:ext>
    </p:extLst>
  </p:cSld>
  <p:clrMap bg1="lt1" tx1="dk1" bg2="lt2" tx2="dk2" accent1="accent1" accent2="accent2" accent3="accent3" accent4="accent4" accent5="accent5" accent6="accent6" hlink="hlink" folHlink="folHlink"/>
  <p:sldLayoutIdLst>
    <p:sldLayoutId id="2147483883" r:id="rId1"/>
    <p:sldLayoutId id="2147483884" r:id="rId2"/>
  </p:sldLayoutIdLst>
  <p:txStyles>
    <p:titleStyle>
      <a:lvl1pPr algn="ctr" defTabSz="914377" rtl="0" eaLnBrk="1" latinLnBrk="0" hangingPunct="1">
        <a:spcBef>
          <a:spcPct val="0"/>
        </a:spcBef>
        <a:buNone/>
        <a:defRPr kumimoji="1" sz="4400" kern="1200">
          <a:solidFill>
            <a:schemeClr val="tx1"/>
          </a:solidFill>
          <a:latin typeface="+mj-lt"/>
          <a:ea typeface="+mj-ea"/>
          <a:cs typeface="+mj-cs"/>
        </a:defRPr>
      </a:lvl1pPr>
    </p:titleStyle>
    <p:body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377" rtl="0" eaLnBrk="1" latinLnBrk="0" hangingPunct="1">
        <a:defRPr kumimoji="1" sz="1800" kern="1200">
          <a:solidFill>
            <a:schemeClr val="tx1"/>
          </a:solidFill>
          <a:latin typeface="+mn-lt"/>
          <a:ea typeface="+mn-ea"/>
          <a:cs typeface="+mn-cs"/>
        </a:defRPr>
      </a:lvl1pPr>
      <a:lvl2pPr marL="457189" algn="l" defTabSz="914377" rtl="0" eaLnBrk="1" latinLnBrk="0" hangingPunct="1">
        <a:defRPr kumimoji="1" sz="1800" kern="1200">
          <a:solidFill>
            <a:schemeClr val="tx1"/>
          </a:solidFill>
          <a:latin typeface="+mn-lt"/>
          <a:ea typeface="+mn-ea"/>
          <a:cs typeface="+mn-cs"/>
        </a:defRPr>
      </a:lvl2pPr>
      <a:lvl3pPr marL="914377" algn="l" defTabSz="914377" rtl="0" eaLnBrk="1" latinLnBrk="0" hangingPunct="1">
        <a:defRPr kumimoji="1" sz="1800" kern="1200">
          <a:solidFill>
            <a:schemeClr val="tx1"/>
          </a:solidFill>
          <a:latin typeface="+mn-lt"/>
          <a:ea typeface="+mn-ea"/>
          <a:cs typeface="+mn-cs"/>
        </a:defRPr>
      </a:lvl3pPr>
      <a:lvl4pPr marL="1371566" algn="l" defTabSz="914377" rtl="0" eaLnBrk="1" latinLnBrk="0" hangingPunct="1">
        <a:defRPr kumimoji="1" sz="1800" kern="1200">
          <a:solidFill>
            <a:schemeClr val="tx1"/>
          </a:solidFill>
          <a:latin typeface="+mn-lt"/>
          <a:ea typeface="+mn-ea"/>
          <a:cs typeface="+mn-cs"/>
        </a:defRPr>
      </a:lvl4pPr>
      <a:lvl5pPr marL="1828754" algn="l" defTabSz="914377" rtl="0" eaLnBrk="1" latinLnBrk="0" hangingPunct="1">
        <a:defRPr kumimoji="1" sz="1800" kern="1200">
          <a:solidFill>
            <a:schemeClr val="tx1"/>
          </a:solidFill>
          <a:latin typeface="+mn-lt"/>
          <a:ea typeface="+mn-ea"/>
          <a:cs typeface="+mn-cs"/>
        </a:defRPr>
      </a:lvl5pPr>
      <a:lvl6pPr marL="2285943" algn="l" defTabSz="914377" rtl="0" eaLnBrk="1" latinLnBrk="0" hangingPunct="1">
        <a:defRPr kumimoji="1" sz="1800" kern="1200">
          <a:solidFill>
            <a:schemeClr val="tx1"/>
          </a:solidFill>
          <a:latin typeface="+mn-lt"/>
          <a:ea typeface="+mn-ea"/>
          <a:cs typeface="+mn-cs"/>
        </a:defRPr>
      </a:lvl6pPr>
      <a:lvl7pPr marL="2743131" algn="l" defTabSz="914377" rtl="0" eaLnBrk="1" latinLnBrk="0" hangingPunct="1">
        <a:defRPr kumimoji="1" sz="1800" kern="1200">
          <a:solidFill>
            <a:schemeClr val="tx1"/>
          </a:solidFill>
          <a:latin typeface="+mn-lt"/>
          <a:ea typeface="+mn-ea"/>
          <a:cs typeface="+mn-cs"/>
        </a:defRPr>
      </a:lvl7pPr>
      <a:lvl8pPr marL="3200320" algn="l" defTabSz="914377" rtl="0" eaLnBrk="1" latinLnBrk="0" hangingPunct="1">
        <a:defRPr kumimoji="1" sz="1800" kern="1200">
          <a:solidFill>
            <a:schemeClr val="tx1"/>
          </a:solidFill>
          <a:latin typeface="+mn-lt"/>
          <a:ea typeface="+mn-ea"/>
          <a:cs typeface="+mn-cs"/>
        </a:defRPr>
      </a:lvl8pPr>
      <a:lvl9pPr marL="3657509" algn="l" defTabSz="914377"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0EF3405-71D3-404E-8E41-F60B907AE0FF}"/>
              </a:ext>
            </a:extLst>
          </p:cNvPr>
          <p:cNvSpPr>
            <a:spLocks noGrp="1"/>
          </p:cNvSpPr>
          <p:nvPr>
            <p:ph type="ctrTitle"/>
          </p:nvPr>
        </p:nvSpPr>
        <p:spPr>
          <a:xfrm>
            <a:off x="1631504" y="2801758"/>
            <a:ext cx="9144000" cy="1754203"/>
          </a:xfrm>
        </p:spPr>
        <p:txBody>
          <a:bodyPr anchor="ctr">
            <a:normAutofit fontScale="90000"/>
          </a:bodyPr>
          <a:lstStyle/>
          <a:p>
            <a:r>
              <a:rPr lang="ja-JP" altLang="en-US" sz="6600" dirty="0">
                <a:solidFill>
                  <a:srgbClr val="4F81BD"/>
                </a:solidFill>
                <a:latin typeface="ＭＳ ゴシック" panose="020B0609070205080204" pitchFamily="49" charset="-128"/>
                <a:ea typeface="ＭＳ ゴシック" panose="020B0609070205080204" pitchFamily="49" charset="-128"/>
              </a:rPr>
              <a:t>指導監査について</a:t>
            </a:r>
            <a:br>
              <a:rPr lang="ja-JP" altLang="en-US" sz="6600" dirty="0"/>
            </a:br>
            <a:endParaRPr lang="ja-JP" altLang="en-US" sz="6600" dirty="0"/>
          </a:p>
        </p:txBody>
      </p:sp>
      <p:sp>
        <p:nvSpPr>
          <p:cNvPr id="3" name="字幕 2">
            <a:extLst>
              <a:ext uri="{FF2B5EF4-FFF2-40B4-BE49-F238E27FC236}">
                <a16:creationId xmlns:a16="http://schemas.microsoft.com/office/drawing/2014/main" id="{DC1A59EE-8292-4C5D-8077-456ED993F029}"/>
              </a:ext>
            </a:extLst>
          </p:cNvPr>
          <p:cNvSpPr>
            <a:spLocks noGrp="1"/>
          </p:cNvSpPr>
          <p:nvPr>
            <p:ph type="subTitle" idx="1"/>
          </p:nvPr>
        </p:nvSpPr>
        <p:spPr>
          <a:xfrm>
            <a:off x="1524000" y="4555961"/>
            <a:ext cx="9144000" cy="1182135"/>
          </a:xfrm>
        </p:spPr>
        <p:txBody>
          <a:bodyPr anchor="ctr">
            <a:normAutofit/>
          </a:bodyPr>
          <a:lstStyle/>
          <a:p>
            <a:endParaRPr lang="ja-JP" altLang="en-US" sz="2800" b="1" dirty="0">
              <a:solidFill>
                <a:schemeClr val="accent1">
                  <a:lumMod val="50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592490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E90098F0-2531-E0AD-BE46-5E84E31A38BB}"/>
              </a:ext>
            </a:extLst>
          </p:cNvPr>
          <p:cNvSpPr txBox="1">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3200" b="1" dirty="0">
                <a:solidFill>
                  <a:schemeClr val="accent1">
                    <a:lumMod val="75000"/>
                  </a:schemeClr>
                </a:solidFill>
                <a:latin typeface="ＭＳ Ｐゴシック" panose="020B0600070205080204" pitchFamily="50" charset="-128"/>
                <a:ea typeface="ＭＳ Ｐゴシック" panose="020B0600070205080204" pitchFamily="50" charset="-128"/>
              </a:rPr>
              <a:t>Ⅱ.</a:t>
            </a:r>
            <a:r>
              <a:rPr lang="ja-JP" altLang="en-US" sz="3200" b="1" dirty="0">
                <a:solidFill>
                  <a:schemeClr val="accent1">
                    <a:lumMod val="75000"/>
                  </a:schemeClr>
                </a:solidFill>
                <a:latin typeface="ＭＳ Ｐゴシック" panose="020B0600070205080204" pitchFamily="50" charset="-128"/>
                <a:ea typeface="ＭＳ Ｐゴシック" panose="020B0600070205080204" pitchFamily="50" charset="-128"/>
              </a:rPr>
              <a:t>　令和７年度の運営指導状況について</a:t>
            </a:r>
          </a:p>
        </p:txBody>
      </p:sp>
      <p:sp>
        <p:nvSpPr>
          <p:cNvPr id="4" name="コンテンツ プレースホルダー 2">
            <a:extLst>
              <a:ext uri="{FF2B5EF4-FFF2-40B4-BE49-F238E27FC236}">
                <a16:creationId xmlns:a16="http://schemas.microsoft.com/office/drawing/2014/main" id="{EF4276D3-C6C4-E7AD-4AED-80E292FA077B}"/>
              </a:ext>
            </a:extLst>
          </p:cNvPr>
          <p:cNvSpPr txBox="1">
            <a:spLocks/>
          </p:cNvSpPr>
          <p:nvPr/>
        </p:nvSpPr>
        <p:spPr>
          <a:xfrm>
            <a:off x="623392" y="1361036"/>
            <a:ext cx="10515600" cy="5140477"/>
          </a:xfrm>
          <a:prstGeom prst="rect">
            <a:avLst/>
          </a:prstGeom>
        </p:spPr>
        <p:txBody>
          <a:bodyPr>
            <a:normAutofit/>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solidFill>
                  <a:schemeClr val="accent5"/>
                </a:solidFill>
                <a:latin typeface="メイリオ" panose="020B0604030504040204" pitchFamily="50" charset="-128"/>
                <a:ea typeface="メイリオ" panose="020B0604030504040204" pitchFamily="50" charset="-128"/>
              </a:rPr>
              <a:t>◇ 主な指摘事項 ◇</a:t>
            </a:r>
            <a:endParaRPr lang="en-US" altLang="ja-JP" sz="2400" dirty="0">
              <a:solidFill>
                <a:schemeClr val="accent5"/>
              </a:solidFill>
              <a:latin typeface="メイリオ" panose="020B0604030504040204" pitchFamily="50" charset="-128"/>
              <a:ea typeface="メイリオ" panose="020B0604030504040204" pitchFamily="50" charset="-128"/>
            </a:endParaRPr>
          </a:p>
          <a:p>
            <a:pPr marL="0" indent="0">
              <a:spcBef>
                <a:spcPts val="1800"/>
              </a:spcBef>
              <a:buNone/>
            </a:pPr>
            <a:endParaRPr lang="en-US" altLang="ja-JP" sz="2000" b="1" dirty="0">
              <a:latin typeface="メイリオ" panose="020B0604030504040204" pitchFamily="50" charset="-128"/>
              <a:ea typeface="メイリオ" panose="020B0604030504040204" pitchFamily="50" charset="-128"/>
            </a:endParaRPr>
          </a:p>
          <a:p>
            <a:pPr marL="0" indent="0">
              <a:spcBef>
                <a:spcPts val="1800"/>
              </a:spcBef>
              <a:buNone/>
            </a:pPr>
            <a:r>
              <a:rPr lang="ja-JP" altLang="en-US" sz="2000" b="1" dirty="0">
                <a:latin typeface="メイリオ" panose="020B0604030504040204" pitchFamily="50" charset="-128"/>
                <a:ea typeface="メイリオ" panose="020B0604030504040204" pitchFamily="50" charset="-128"/>
              </a:rPr>
              <a:t>⑤虐待の防止のために必要な措置が不十分</a:t>
            </a:r>
            <a:r>
              <a:rPr lang="en-US" altLang="ja-JP" sz="2000" b="1" dirty="0">
                <a:latin typeface="メイリオ" panose="020B0604030504040204" pitchFamily="50" charset="-128"/>
                <a:ea typeface="メイリオ" panose="020B0604030504040204" pitchFamily="50" charset="-128"/>
              </a:rPr>
              <a:t>(</a:t>
            </a:r>
            <a:r>
              <a:rPr lang="ja-JP" altLang="en-US" sz="2000" b="1" dirty="0">
                <a:latin typeface="メイリオ" panose="020B0604030504040204" pitchFamily="50" charset="-128"/>
                <a:ea typeface="メイリオ" panose="020B0604030504040204" pitchFamily="50" charset="-128"/>
              </a:rPr>
              <a:t>全事業</a:t>
            </a:r>
            <a:r>
              <a:rPr lang="en-US" altLang="ja-JP" sz="2000" b="1" dirty="0">
                <a:latin typeface="メイリオ" panose="020B0604030504040204" pitchFamily="50" charset="-128"/>
                <a:ea typeface="メイリオ" panose="020B0604030504040204" pitchFamily="50" charset="-128"/>
              </a:rPr>
              <a:t>)</a:t>
            </a:r>
          </a:p>
          <a:p>
            <a:pPr marL="0" indent="0">
              <a:spcBef>
                <a:spcPts val="18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研修実施記録</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及び</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委員会議事録</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の未作成。</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spcBef>
                <a:spcPts val="18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ts val="2000"/>
              </a:lnSpc>
              <a:spcBef>
                <a:spcPts val="18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・委員会・研修の未実施</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ts val="2000"/>
              </a:lnSpc>
              <a:spcBef>
                <a:spcPts val="18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（記録の未作成含む）</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ts val="2000"/>
              </a:lnSpc>
              <a:spcBef>
                <a:spcPts val="18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・担当者の未配置　　　</a:t>
            </a:r>
            <a:r>
              <a:rPr lang="ja-JP" altLang="en-US" sz="2600" dirty="0">
                <a:solidFill>
                  <a:schemeClr val="accent1">
                    <a:lumMod val="75000"/>
                  </a:schemeClr>
                </a:solidFill>
                <a:latin typeface="メイリオ" panose="020B0604030504040204" pitchFamily="50" charset="-128"/>
                <a:ea typeface="メイリオ" panose="020B0604030504040204" pitchFamily="50" charset="-128"/>
              </a:rPr>
              <a:t>　　　　　　　　　　　　</a:t>
            </a:r>
            <a:endParaRPr lang="en-US" altLang="ja-JP" sz="2600" dirty="0">
              <a:solidFill>
                <a:schemeClr val="accent1">
                  <a:lumMod val="75000"/>
                </a:schemeClr>
              </a:solidFill>
              <a:latin typeface="メイリオ" panose="020B0604030504040204" pitchFamily="50" charset="-128"/>
              <a:ea typeface="メイリオ" panose="020B0604030504040204" pitchFamily="50" charset="-128"/>
            </a:endParaRPr>
          </a:p>
          <a:p>
            <a:pPr marL="0" indent="0">
              <a:spcBef>
                <a:spcPts val="0"/>
              </a:spcBef>
              <a:buFont typeface="Arial" panose="020B0604020202020204" pitchFamily="34" charset="0"/>
              <a:buNone/>
            </a:pPr>
            <a:endParaRPr lang="en-US" altLang="ja-JP" sz="1400" dirty="0">
              <a:latin typeface="メイリオ" panose="020B0604030504040204" pitchFamily="50" charset="-128"/>
              <a:ea typeface="メイリオ" panose="020B0604030504040204" pitchFamily="50" charset="-128"/>
            </a:endParaRPr>
          </a:p>
        </p:txBody>
      </p:sp>
      <p:sp>
        <p:nvSpPr>
          <p:cNvPr id="2" name="矢印: V 字型 1">
            <a:extLst>
              <a:ext uri="{FF2B5EF4-FFF2-40B4-BE49-F238E27FC236}">
                <a16:creationId xmlns:a16="http://schemas.microsoft.com/office/drawing/2014/main" id="{69A78EBB-0125-3E22-FE33-981C19B26381}"/>
              </a:ext>
            </a:extLst>
          </p:cNvPr>
          <p:cNvSpPr/>
          <p:nvPr/>
        </p:nvSpPr>
        <p:spPr>
          <a:xfrm>
            <a:off x="5197116" y="4149080"/>
            <a:ext cx="1368152" cy="467183"/>
          </a:xfrm>
          <a:prstGeom prst="notchedRight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正方形/長方形 4">
            <a:extLst>
              <a:ext uri="{FF2B5EF4-FFF2-40B4-BE49-F238E27FC236}">
                <a16:creationId xmlns:a16="http://schemas.microsoft.com/office/drawing/2014/main" id="{606C2012-3CFF-D58D-F982-1509DB65D6D1}"/>
              </a:ext>
            </a:extLst>
          </p:cNvPr>
          <p:cNvSpPr/>
          <p:nvPr/>
        </p:nvSpPr>
        <p:spPr>
          <a:xfrm>
            <a:off x="7320136" y="4040176"/>
            <a:ext cx="3960440" cy="684989"/>
          </a:xfrm>
          <a:prstGeom prst="rect">
            <a:avLst/>
          </a:prstGeom>
          <a:ln/>
        </p:spPr>
        <p:style>
          <a:lnRef idx="1">
            <a:schemeClr val="accent3"/>
          </a:lnRef>
          <a:fillRef idx="2">
            <a:schemeClr val="accent3"/>
          </a:fillRef>
          <a:effectRef idx="1">
            <a:schemeClr val="accent3"/>
          </a:effectRef>
          <a:fontRef idx="minor">
            <a:schemeClr val="dk1"/>
          </a:fontRef>
        </p:style>
        <p:txBody>
          <a:bodyPr rtlCol="0" anchor="ctr"/>
          <a:lstStyle/>
          <a:p>
            <a:pPr algn="ctr"/>
            <a:r>
              <a:rPr kumimoji="1" lang="ja-JP" altLang="en-US" sz="2000" b="1" dirty="0">
                <a:solidFill>
                  <a:srgbClr val="FF0000"/>
                </a:solidFill>
              </a:rPr>
              <a:t>虐待防止措置未実施減算</a:t>
            </a:r>
          </a:p>
        </p:txBody>
      </p:sp>
    </p:spTree>
    <p:extLst>
      <p:ext uri="{BB962C8B-B14F-4D97-AF65-F5344CB8AC3E}">
        <p14:creationId xmlns:p14="http://schemas.microsoft.com/office/powerpoint/2010/main" val="26237421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26A11FC9-7EF6-D0FC-D6CD-20FB27628455}"/>
              </a:ext>
            </a:extLst>
          </p:cNvPr>
          <p:cNvSpPr txBox="1">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3200" b="1" dirty="0">
                <a:solidFill>
                  <a:schemeClr val="accent1">
                    <a:lumMod val="75000"/>
                  </a:schemeClr>
                </a:solidFill>
                <a:latin typeface="ＭＳ Ｐゴシック" panose="020B0600070205080204" pitchFamily="50" charset="-128"/>
                <a:ea typeface="ＭＳ Ｐゴシック" panose="020B0600070205080204" pitchFamily="50" charset="-128"/>
              </a:rPr>
              <a:t>Ⅱ.</a:t>
            </a:r>
            <a:r>
              <a:rPr lang="ja-JP" altLang="en-US" sz="3200" b="1" dirty="0">
                <a:solidFill>
                  <a:schemeClr val="accent1">
                    <a:lumMod val="75000"/>
                  </a:schemeClr>
                </a:solidFill>
                <a:latin typeface="ＭＳ Ｐゴシック" panose="020B0600070205080204" pitchFamily="50" charset="-128"/>
                <a:ea typeface="ＭＳ Ｐゴシック" panose="020B0600070205080204" pitchFamily="50" charset="-128"/>
              </a:rPr>
              <a:t>　令和７年度の運営指導状況について</a:t>
            </a:r>
          </a:p>
        </p:txBody>
      </p:sp>
      <p:sp>
        <p:nvSpPr>
          <p:cNvPr id="4" name="コンテンツ プレースホルダー 2">
            <a:extLst>
              <a:ext uri="{FF2B5EF4-FFF2-40B4-BE49-F238E27FC236}">
                <a16:creationId xmlns:a16="http://schemas.microsoft.com/office/drawing/2014/main" id="{8BEFB433-3C05-8465-3BB6-5E9B3495E279}"/>
              </a:ext>
            </a:extLst>
          </p:cNvPr>
          <p:cNvSpPr txBox="1">
            <a:spLocks/>
          </p:cNvSpPr>
          <p:nvPr/>
        </p:nvSpPr>
        <p:spPr>
          <a:xfrm>
            <a:off x="609600" y="1268760"/>
            <a:ext cx="10972800" cy="4896544"/>
          </a:xfrm>
          <a:prstGeom prst="rect">
            <a:avLst/>
          </a:prstGeom>
        </p:spPr>
        <p:txBody>
          <a:bodyPr>
            <a:normAutofit/>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2400" dirty="0">
                <a:solidFill>
                  <a:schemeClr val="accent5"/>
                </a:solidFill>
                <a:latin typeface="メイリオ" panose="020B0604030504040204" pitchFamily="50" charset="-128"/>
                <a:ea typeface="メイリオ" panose="020B0604030504040204" pitchFamily="50" charset="-128"/>
              </a:rPr>
              <a:t>◇ 主な指摘事項 ◇</a:t>
            </a:r>
            <a:endParaRPr lang="en-US" altLang="ja-JP" sz="2400" dirty="0">
              <a:solidFill>
                <a:schemeClr val="accent5"/>
              </a:solidFill>
              <a:latin typeface="メイリオ" panose="020B0604030504040204" pitchFamily="50" charset="-128"/>
              <a:ea typeface="メイリオ" panose="020B0604030504040204" pitchFamily="50" charset="-128"/>
            </a:endParaRPr>
          </a:p>
          <a:p>
            <a:pPr marL="0" indent="0">
              <a:spcBef>
                <a:spcPts val="600"/>
              </a:spcBef>
              <a:buNone/>
            </a:pPr>
            <a:endParaRPr lang="en-US" altLang="ja-JP" sz="2000" b="1" dirty="0">
              <a:latin typeface="メイリオ" panose="020B0604030504040204" pitchFamily="50" charset="-128"/>
              <a:ea typeface="メイリオ" panose="020B0604030504040204" pitchFamily="50" charset="-128"/>
            </a:endParaRPr>
          </a:p>
          <a:p>
            <a:pPr marL="0" indent="0">
              <a:spcBef>
                <a:spcPts val="600"/>
              </a:spcBef>
              <a:buNone/>
            </a:pPr>
            <a:endParaRPr lang="en-US" altLang="ja-JP" sz="2000" b="1" dirty="0">
              <a:latin typeface="メイリオ" panose="020B0604030504040204" pitchFamily="50" charset="-128"/>
              <a:ea typeface="メイリオ" panose="020B0604030504040204" pitchFamily="50" charset="-128"/>
            </a:endParaRPr>
          </a:p>
          <a:p>
            <a:pPr marL="0" indent="0">
              <a:spcBef>
                <a:spcPts val="600"/>
              </a:spcBef>
              <a:buNone/>
            </a:pPr>
            <a:r>
              <a:rPr lang="ja-JP" altLang="en-US" sz="2000" b="1" dirty="0">
                <a:latin typeface="メイリオ" panose="020B0604030504040204" pitchFamily="50" charset="-128"/>
                <a:ea typeface="メイリオ" panose="020B0604030504040204" pitchFamily="50" charset="-128"/>
              </a:rPr>
              <a:t>⑥運営規程、重要事項説明書、契約書の記載内容の不備</a:t>
            </a:r>
            <a:endParaRPr lang="en-US" altLang="ja-JP" sz="2000" b="1" dirty="0">
              <a:latin typeface="メイリオ" panose="020B0604030504040204" pitchFamily="50" charset="-128"/>
              <a:ea typeface="メイリオ" panose="020B0604030504040204" pitchFamily="50" charset="-128"/>
            </a:endParaRPr>
          </a:p>
          <a:p>
            <a:pPr marL="0" indent="0">
              <a:spcBef>
                <a:spcPts val="600"/>
              </a:spcBef>
              <a:buNone/>
            </a:pPr>
            <a:r>
              <a:rPr lang="en-US" altLang="ja-JP" sz="2000" b="1" dirty="0">
                <a:latin typeface="メイリオ" panose="020B0604030504040204" pitchFamily="50" charset="-128"/>
                <a:ea typeface="メイリオ" panose="020B0604030504040204" pitchFamily="50" charset="-128"/>
              </a:rPr>
              <a:t>                                    </a:t>
            </a:r>
            <a:r>
              <a:rPr lang="ja-JP" altLang="en-US" sz="2000" b="1" dirty="0">
                <a:latin typeface="メイリオ" panose="020B0604030504040204" pitchFamily="50" charset="-128"/>
                <a:ea typeface="メイリオ" panose="020B0604030504040204" pitchFamily="50" charset="-128"/>
              </a:rPr>
              <a:t>（障害福祉サービス事業、障害者支援施設及び地域生活支援事業） </a:t>
            </a:r>
            <a:endParaRPr lang="en-US" altLang="ja-JP" sz="2000" dirty="0">
              <a:solidFill>
                <a:schemeClr val="accent1"/>
              </a:solidFill>
              <a:latin typeface="メイリオ" panose="020B0604030504040204" pitchFamily="50" charset="-128"/>
              <a:ea typeface="メイリオ" panose="020B0604030504040204" pitchFamily="50" charset="-128"/>
            </a:endParaRPr>
          </a:p>
          <a:p>
            <a:pPr marL="0" indent="0">
              <a:lnSpc>
                <a:spcPct val="150000"/>
              </a:lnSpc>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運営規程</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と</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重要事項説明書</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の内容</a:t>
            </a:r>
            <a:r>
              <a:rPr lang="en-US" altLang="ja-JP" sz="20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従業員数等</a:t>
            </a:r>
            <a:r>
              <a:rPr lang="en-US" altLang="ja-JP" sz="20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に齟齬がある</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50000"/>
              </a:lnSpc>
              <a:buFont typeface="Arial" panose="020B0604020202020204" pitchFamily="34" charset="0"/>
              <a:buNone/>
            </a:pPr>
            <a:endParaRPr lang="en-US" altLang="ja-JP" sz="2000" b="1" dirty="0">
              <a:solidFill>
                <a:schemeClr val="accent1">
                  <a:lumMod val="75000"/>
                </a:schemeClr>
              </a:solidFill>
              <a:latin typeface="メイリオ" panose="020B0604030504040204" pitchFamily="50" charset="-128"/>
              <a:ea typeface="メイリオ" panose="020B0604030504040204" pitchFamily="50" charset="-128"/>
            </a:endParaRPr>
          </a:p>
          <a:p>
            <a:pPr marL="0" indent="0">
              <a:spcBef>
                <a:spcPts val="1800"/>
              </a:spcBef>
              <a:buNone/>
            </a:pPr>
            <a:r>
              <a:rPr lang="ja-JP" altLang="en-US" sz="2000" b="1" dirty="0">
                <a:latin typeface="メイリオ" panose="020B0604030504040204" pitchFamily="50" charset="-128"/>
                <a:ea typeface="メイリオ" panose="020B0604030504040204" pitchFamily="50" charset="-128"/>
              </a:rPr>
              <a:t>⑦食材費の精算が不適切（障害福祉サービス事業、障害者支援施設及び地域生活支援事業） </a:t>
            </a:r>
            <a:endParaRPr lang="en-US" altLang="ja-JP" sz="2000" b="1" dirty="0">
              <a:latin typeface="メイリオ" panose="020B0604030504040204" pitchFamily="50" charset="-128"/>
              <a:ea typeface="メイリオ" panose="020B0604030504040204" pitchFamily="50" charset="-128"/>
            </a:endParaRPr>
          </a:p>
          <a:p>
            <a:pPr marL="0" indent="0">
              <a:spcBef>
                <a:spcPts val="18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☞共同生活援助事業所において、食材費の</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精算方法</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が</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不適切</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047575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5C5C82-1A89-4956-90F9-54FC007EACC8}"/>
              </a:ext>
            </a:extLst>
          </p:cNvPr>
          <p:cNvSpPr>
            <a:spLocks noGrp="1"/>
          </p:cNvSpPr>
          <p:nvPr>
            <p:ph type="title"/>
          </p:nvPr>
        </p:nvSpPr>
        <p:spPr>
          <a:xfrm>
            <a:off x="2783632" y="2766218"/>
            <a:ext cx="10515600" cy="1325563"/>
          </a:xfrm>
        </p:spPr>
        <p:txBody>
          <a:bodyPr>
            <a:normAutofit/>
          </a:bodyPr>
          <a:lstStyle/>
          <a:p>
            <a:r>
              <a:rPr lang="en-US" altLang="ja-JP" sz="3200" b="1" dirty="0">
                <a:solidFill>
                  <a:schemeClr val="accent1">
                    <a:lumMod val="75000"/>
                  </a:schemeClr>
                </a:solidFill>
                <a:latin typeface="メイリオ" panose="020B0604030504040204" pitchFamily="50" charset="-128"/>
                <a:ea typeface="メイリオ" panose="020B0604030504040204" pitchFamily="50" charset="-128"/>
              </a:rPr>
              <a:t>Ⅲ.</a:t>
            </a:r>
            <a:r>
              <a:rPr lang="ja-JP" altLang="en-US" sz="3200" b="1" dirty="0">
                <a:solidFill>
                  <a:schemeClr val="accent1">
                    <a:lumMod val="75000"/>
                  </a:schemeClr>
                </a:solidFill>
                <a:latin typeface="メイリオ" panose="020B0604030504040204" pitchFamily="50" charset="-128"/>
                <a:ea typeface="メイリオ" panose="020B0604030504040204" pitchFamily="50" charset="-128"/>
              </a:rPr>
              <a:t> 今年度の運営指導について</a:t>
            </a:r>
            <a:br>
              <a:rPr lang="en-US" altLang="ja-JP" dirty="0">
                <a:solidFill>
                  <a:schemeClr val="tx1"/>
                </a:solidFill>
                <a:latin typeface="メイリオ" panose="020B0604030504040204" pitchFamily="50" charset="-128"/>
                <a:ea typeface="メイリオ" panose="020B0604030504040204" pitchFamily="50" charset="-128"/>
              </a:rPr>
            </a:br>
            <a:endParaRPr kumimoji="1" lang="ja-JP" altLang="en-US" dirty="0"/>
          </a:p>
        </p:txBody>
      </p:sp>
    </p:spTree>
    <p:extLst>
      <p:ext uri="{BB962C8B-B14F-4D97-AF65-F5344CB8AC3E}">
        <p14:creationId xmlns:p14="http://schemas.microsoft.com/office/powerpoint/2010/main" val="33740286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14A3FD3B-59C4-92F0-E32F-49AD099AC61C}"/>
              </a:ext>
            </a:extLst>
          </p:cNvPr>
          <p:cNvSpPr txBox="1">
            <a:spLocks noGrp="1"/>
          </p:cNvSpPr>
          <p:nvPr>
            <p:ph type="title"/>
          </p:nvPr>
        </p:nvSpPr>
        <p:spPr>
          <a:xfrm>
            <a:off x="263352" y="53753"/>
            <a:ext cx="109728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3200" b="1" dirty="0">
                <a:solidFill>
                  <a:schemeClr val="accent1">
                    <a:lumMod val="75000"/>
                  </a:schemeClr>
                </a:solidFill>
                <a:latin typeface="メイリオ" panose="020B0604030504040204" pitchFamily="50" charset="-128"/>
                <a:ea typeface="メイリオ" panose="020B0604030504040204" pitchFamily="50" charset="-128"/>
              </a:rPr>
              <a:t>Ⅲ.</a:t>
            </a:r>
            <a:r>
              <a:rPr lang="ja-JP" altLang="en-US" sz="3200" b="1" dirty="0">
                <a:solidFill>
                  <a:schemeClr val="accent1">
                    <a:lumMod val="75000"/>
                  </a:schemeClr>
                </a:solidFill>
                <a:latin typeface="メイリオ" panose="020B0604030504040204" pitchFamily="50" charset="-128"/>
                <a:ea typeface="メイリオ" panose="020B0604030504040204" pitchFamily="50" charset="-128"/>
              </a:rPr>
              <a:t> 今年度の運営指導について</a:t>
            </a:r>
          </a:p>
        </p:txBody>
      </p:sp>
      <p:sp>
        <p:nvSpPr>
          <p:cNvPr id="4" name="コンテンツ プレースホルダー 2">
            <a:extLst>
              <a:ext uri="{FF2B5EF4-FFF2-40B4-BE49-F238E27FC236}">
                <a16:creationId xmlns:a16="http://schemas.microsoft.com/office/drawing/2014/main" id="{BB61FF39-F708-3085-A287-1DFAD817CF37}"/>
              </a:ext>
            </a:extLst>
          </p:cNvPr>
          <p:cNvSpPr txBox="1">
            <a:spLocks/>
          </p:cNvSpPr>
          <p:nvPr/>
        </p:nvSpPr>
        <p:spPr>
          <a:xfrm>
            <a:off x="263352" y="1196753"/>
            <a:ext cx="11665296" cy="5544616"/>
          </a:xfrm>
          <a:prstGeom prst="rect">
            <a:avLst/>
          </a:prstGeom>
        </p:spPr>
        <p:txBody>
          <a:bodyPr>
            <a:normAutofit fontScale="25000" lnSpcReduction="20000"/>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9600" dirty="0">
                <a:solidFill>
                  <a:schemeClr val="accent5"/>
                </a:solidFill>
                <a:latin typeface="メイリオ" panose="020B0604030504040204" pitchFamily="50" charset="-128"/>
                <a:ea typeface="メイリオ" panose="020B0604030504040204" pitchFamily="50" charset="-128"/>
              </a:rPr>
              <a:t>◇ 運営指導　重点事項 ◇</a:t>
            </a:r>
          </a:p>
          <a:p>
            <a:pPr marL="0" indent="0">
              <a:buFont typeface="Arial" panose="020B0604020202020204" pitchFamily="34" charset="0"/>
              <a:buNone/>
            </a:pPr>
            <a:r>
              <a:rPr lang="en-US" altLang="ja-JP" sz="8000" b="1" dirty="0">
                <a:latin typeface="メイリオ" panose="020B0604030504040204" pitchFamily="50" charset="-128"/>
                <a:ea typeface="メイリオ" panose="020B0604030504040204" pitchFamily="50" charset="-128"/>
              </a:rPr>
              <a:t>【</a:t>
            </a:r>
            <a:r>
              <a:rPr lang="ja-JP" altLang="en-US" sz="8000" b="1" dirty="0">
                <a:latin typeface="メイリオ" panose="020B0604030504040204" pitchFamily="50" charset="-128"/>
                <a:ea typeface="メイリオ" panose="020B0604030504040204" pitchFamily="50" charset="-128"/>
              </a:rPr>
              <a:t>障害児通所支援事業</a:t>
            </a:r>
            <a:r>
              <a:rPr lang="en-US" altLang="ja-JP" sz="8000" b="1" dirty="0">
                <a:latin typeface="メイリオ" panose="020B0604030504040204" pitchFamily="50" charset="-128"/>
                <a:ea typeface="メイリオ" panose="020B0604030504040204" pitchFamily="50" charset="-128"/>
              </a:rPr>
              <a:t>】</a:t>
            </a:r>
            <a:r>
              <a:rPr lang="ja-JP" altLang="en-US" sz="8000" dirty="0">
                <a:latin typeface="メイリオ" panose="020B0604030504040204" pitchFamily="50" charset="-128"/>
                <a:ea typeface="メイリオ" panose="020B0604030504040204" pitchFamily="50" charset="-128"/>
              </a:rPr>
              <a:t>（</a:t>
            </a:r>
            <a:r>
              <a:rPr lang="en-US" altLang="ja-JP" sz="8000" dirty="0">
                <a:latin typeface="メイリオ" panose="020B0604030504040204" pitchFamily="50" charset="-128"/>
                <a:ea typeface="メイリオ" panose="020B0604030504040204" pitchFamily="50" charset="-128"/>
              </a:rPr>
              <a:t>※</a:t>
            </a:r>
            <a:r>
              <a:rPr lang="ja-JP" altLang="en-US" sz="8000" dirty="0">
                <a:latin typeface="メイリオ" panose="020B0604030504040204" pitchFamily="50" charset="-128"/>
                <a:ea typeface="メイリオ" panose="020B0604030504040204" pitchFamily="50" charset="-128"/>
              </a:rPr>
              <a:t>ただし、事業によって必要な事項のみ）</a:t>
            </a:r>
          </a:p>
          <a:p>
            <a:pPr marL="0" indent="0">
              <a:lnSpc>
                <a:spcPct val="120000"/>
              </a:lnSpc>
              <a:spcBef>
                <a:spcPts val="1800"/>
              </a:spcBef>
              <a:buFont typeface="Arial" panose="020B0604020202020204" pitchFamily="34" charset="0"/>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 ①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報酬請求等</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は</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適正</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に行われているか。</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600"/>
              </a:spcBef>
              <a:buFont typeface="Arial" panose="020B0604020202020204" pitchFamily="34" charset="0"/>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　  請求の根拠となる書類は保管されているか。	</a:t>
            </a:r>
          </a:p>
          <a:p>
            <a:pPr marL="0" indent="0">
              <a:lnSpc>
                <a:spcPct val="120000"/>
              </a:lnSpc>
              <a:spcBef>
                <a:spcPts val="1800"/>
              </a:spcBef>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 ②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業務継続計画の策定</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及び</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計画</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に従い必要な措置が講じられているか。</a:t>
            </a:r>
          </a:p>
          <a:p>
            <a:pPr marL="0" indent="0">
              <a:lnSpc>
                <a:spcPct val="120000"/>
              </a:lnSpc>
              <a:spcBef>
                <a:spcPts val="1800"/>
              </a:spcBef>
              <a:buFont typeface="Arial" panose="020B0604020202020204" pitchFamily="34" charset="0"/>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 ③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利用定員</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は遵守されているか。</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1800"/>
              </a:spcBef>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 ④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個別支援計画</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の作成に係る</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プロセス</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に</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不備</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はないか。</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1800"/>
              </a:spcBef>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 ⑤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虐待の防止</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及び</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身体拘束等の適正化</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の</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推進</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のための措置が講じられているか。</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1800"/>
              </a:spcBef>
              <a:buNone/>
            </a:pPr>
            <a:r>
              <a:rPr lang="ja-JP" altLang="en-US" sz="8000" dirty="0">
                <a:solidFill>
                  <a:schemeClr val="accent1"/>
                </a:solidFill>
                <a:latin typeface="メイリオ" panose="020B0604030504040204" pitchFamily="50" charset="-128"/>
                <a:ea typeface="メイリオ" panose="020B0604030504040204" pitchFamily="50" charset="-128"/>
              </a:rPr>
              <a:t> </a:t>
            </a:r>
            <a:r>
              <a:rPr lang="ja-JP" altLang="en-US" sz="8000" dirty="0">
                <a:solidFill>
                  <a:schemeClr val="tx2"/>
                </a:solidFill>
                <a:latin typeface="メイリオ" panose="020B0604030504040204" pitchFamily="50" charset="-128"/>
                <a:ea typeface="メイリオ" panose="020B0604030504040204" pitchFamily="50" charset="-128"/>
              </a:rPr>
              <a:t>⑥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人員配置</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と</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勤務体制</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は適正か。</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1800"/>
              </a:spcBef>
              <a:buNone/>
            </a:pPr>
            <a:r>
              <a:rPr lang="en-US" altLang="ja-JP" sz="8000" dirty="0">
                <a:solidFill>
                  <a:schemeClr val="accent1">
                    <a:lumMod val="75000"/>
                  </a:schemeClr>
                </a:solidFill>
                <a:latin typeface="メイリオ" panose="020B0604030504040204" pitchFamily="50" charset="-128"/>
                <a:ea typeface="メイリオ" panose="020B0604030504040204" pitchFamily="50" charset="-128"/>
              </a:rPr>
              <a:t> </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⑦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送迎車両</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の</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安全装置</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の設置状況及び送迎時の</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安全確認</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が適切に行われているか。 </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buFont typeface="Arial" panose="020B0604020202020204" pitchFamily="34" charset="0"/>
              <a:buNone/>
            </a:pPr>
            <a:r>
              <a:rPr lang="ja-JP" altLang="en-US" sz="8000" dirty="0">
                <a:latin typeface="メイリオ" panose="020B0604030504040204" pitchFamily="50" charset="-128"/>
                <a:ea typeface="メイリオ" panose="020B0604030504040204" pitchFamily="50" charset="-128"/>
              </a:rPr>
              <a:t>		</a:t>
            </a:r>
          </a:p>
          <a:p>
            <a:pPr marL="0" indent="0">
              <a:buFont typeface="Arial" panose="020B0604020202020204" pitchFamily="34" charset="0"/>
              <a:buNone/>
            </a:pPr>
            <a:endParaRPr lang="en-US" altLang="ja-JP" sz="7200" dirty="0"/>
          </a:p>
          <a:p>
            <a:pPr marL="0" indent="0">
              <a:buFont typeface="Arial" panose="020B0604020202020204" pitchFamily="34" charset="0"/>
              <a:buNone/>
            </a:pPr>
            <a:r>
              <a:rPr lang="ja-JP" altLang="en-US" dirty="0"/>
              <a:t>		</a:t>
            </a:r>
          </a:p>
          <a:p>
            <a:pPr marL="0" indent="0">
              <a:buFont typeface="Arial" panose="020B0604020202020204" pitchFamily="34" charset="0"/>
              <a:buNone/>
            </a:pPr>
            <a:endParaRPr lang="ja-JP" altLang="en-US" dirty="0"/>
          </a:p>
        </p:txBody>
      </p:sp>
    </p:spTree>
    <p:extLst>
      <p:ext uri="{BB962C8B-B14F-4D97-AF65-F5344CB8AC3E}">
        <p14:creationId xmlns:p14="http://schemas.microsoft.com/office/powerpoint/2010/main" val="24026028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14A3FD3B-59C4-92F0-E32F-49AD099AC61C}"/>
              </a:ext>
            </a:extLst>
          </p:cNvPr>
          <p:cNvSpPr txBox="1">
            <a:spLocks noGrp="1"/>
          </p:cNvSpPr>
          <p:nvPr>
            <p:ph type="title"/>
          </p:nvPr>
        </p:nvSpPr>
        <p:spPr>
          <a:xfrm>
            <a:off x="263352" y="53753"/>
            <a:ext cx="109728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3200" b="1" dirty="0">
                <a:solidFill>
                  <a:schemeClr val="accent1">
                    <a:lumMod val="75000"/>
                  </a:schemeClr>
                </a:solidFill>
                <a:latin typeface="メイリオ" panose="020B0604030504040204" pitchFamily="50" charset="-128"/>
                <a:ea typeface="メイリオ" panose="020B0604030504040204" pitchFamily="50" charset="-128"/>
              </a:rPr>
              <a:t>Ⅲ.</a:t>
            </a:r>
            <a:r>
              <a:rPr lang="ja-JP" altLang="en-US" sz="3200" b="1" dirty="0">
                <a:solidFill>
                  <a:schemeClr val="accent1">
                    <a:lumMod val="75000"/>
                  </a:schemeClr>
                </a:solidFill>
                <a:latin typeface="メイリオ" panose="020B0604030504040204" pitchFamily="50" charset="-128"/>
                <a:ea typeface="メイリオ" panose="020B0604030504040204" pitchFamily="50" charset="-128"/>
              </a:rPr>
              <a:t> 今年度の運営指導について</a:t>
            </a:r>
          </a:p>
        </p:txBody>
      </p:sp>
      <p:sp>
        <p:nvSpPr>
          <p:cNvPr id="4" name="コンテンツ プレースホルダー 2">
            <a:extLst>
              <a:ext uri="{FF2B5EF4-FFF2-40B4-BE49-F238E27FC236}">
                <a16:creationId xmlns:a16="http://schemas.microsoft.com/office/drawing/2014/main" id="{BB61FF39-F708-3085-A287-1DFAD817CF37}"/>
              </a:ext>
            </a:extLst>
          </p:cNvPr>
          <p:cNvSpPr txBox="1">
            <a:spLocks/>
          </p:cNvSpPr>
          <p:nvPr/>
        </p:nvSpPr>
        <p:spPr>
          <a:xfrm>
            <a:off x="263352" y="1196753"/>
            <a:ext cx="11665296" cy="5751511"/>
          </a:xfrm>
          <a:prstGeom prst="rect">
            <a:avLst/>
          </a:prstGeom>
        </p:spPr>
        <p:txBody>
          <a:bodyPr>
            <a:normAutofit fontScale="25000" lnSpcReduction="20000"/>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9600" dirty="0">
                <a:solidFill>
                  <a:schemeClr val="accent5"/>
                </a:solidFill>
                <a:latin typeface="メイリオ" panose="020B0604030504040204" pitchFamily="50" charset="-128"/>
                <a:ea typeface="メイリオ" panose="020B0604030504040204" pitchFamily="50" charset="-128"/>
              </a:rPr>
              <a:t>◇ 運営指導　重点事項 ◇</a:t>
            </a:r>
            <a:endParaRPr lang="en-US" altLang="ja-JP" sz="9600" dirty="0">
              <a:solidFill>
                <a:schemeClr val="accent5"/>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en-US" altLang="ja-JP" sz="8000" b="1" dirty="0">
                <a:latin typeface="メイリオ" panose="020B0604030504040204" pitchFamily="50" charset="-128"/>
                <a:ea typeface="メイリオ" panose="020B0604030504040204" pitchFamily="50" charset="-128"/>
              </a:rPr>
              <a:t>【</a:t>
            </a:r>
            <a:r>
              <a:rPr lang="ja-JP" altLang="en-US" sz="8000" b="1" dirty="0">
                <a:latin typeface="メイリオ" panose="020B0604030504040204" pitchFamily="50" charset="-128"/>
                <a:ea typeface="メイリオ" panose="020B0604030504040204" pitchFamily="50" charset="-128"/>
              </a:rPr>
              <a:t>障害福祉サービス事業、障害者支援施設及び地域生活支援事業</a:t>
            </a:r>
            <a:r>
              <a:rPr lang="en-US" altLang="ja-JP" sz="8000" b="1" dirty="0">
                <a:latin typeface="メイリオ" panose="020B0604030504040204" pitchFamily="50" charset="-128"/>
                <a:ea typeface="メイリオ" panose="020B0604030504040204" pitchFamily="50" charset="-128"/>
              </a:rPr>
              <a:t>】</a:t>
            </a:r>
          </a:p>
          <a:p>
            <a:pPr marL="0" indent="0">
              <a:buFont typeface="Arial" panose="020B0604020202020204" pitchFamily="34" charset="0"/>
              <a:buNone/>
            </a:pPr>
            <a:r>
              <a:rPr lang="ja-JP" altLang="en-US" sz="8000" b="1" dirty="0">
                <a:latin typeface="メイリオ" panose="020B0604030504040204" pitchFamily="50" charset="-128"/>
                <a:ea typeface="メイリオ" panose="020B0604030504040204" pitchFamily="50" charset="-128"/>
              </a:rPr>
              <a:t>　</a:t>
            </a:r>
            <a:r>
              <a:rPr lang="ja-JP" altLang="en-US" sz="8000" dirty="0">
                <a:latin typeface="メイリオ" panose="020B0604030504040204" pitchFamily="50" charset="-128"/>
                <a:ea typeface="メイリオ" panose="020B0604030504040204" pitchFamily="50" charset="-128"/>
              </a:rPr>
              <a:t>（</a:t>
            </a:r>
            <a:r>
              <a:rPr lang="en-US" altLang="ja-JP" sz="8000" dirty="0">
                <a:latin typeface="メイリオ" panose="020B0604030504040204" pitchFamily="50" charset="-128"/>
                <a:ea typeface="メイリオ" panose="020B0604030504040204" pitchFamily="50" charset="-128"/>
              </a:rPr>
              <a:t>※</a:t>
            </a:r>
            <a:r>
              <a:rPr lang="ja-JP" altLang="en-US" sz="8000" dirty="0">
                <a:latin typeface="メイリオ" panose="020B0604030504040204" pitchFamily="50" charset="-128"/>
                <a:ea typeface="メイリオ" panose="020B0604030504040204" pitchFamily="50" charset="-128"/>
              </a:rPr>
              <a:t>ただし、事業によって必要な事項のみ）</a:t>
            </a:r>
          </a:p>
          <a:p>
            <a:pPr marL="0" indent="0">
              <a:lnSpc>
                <a:spcPct val="120000"/>
              </a:lnSpc>
              <a:spcBef>
                <a:spcPts val="1800"/>
              </a:spcBef>
              <a:buFont typeface="Arial" panose="020B0604020202020204" pitchFamily="34" charset="0"/>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①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報酬請求等</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は</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適正</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に行われているか。</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600"/>
              </a:spcBef>
              <a:buFont typeface="Arial" panose="020B0604020202020204" pitchFamily="34" charset="0"/>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　 請求の根拠となる書類は保管されているか。	</a:t>
            </a:r>
          </a:p>
          <a:p>
            <a:pPr marL="0" indent="0">
              <a:lnSpc>
                <a:spcPct val="120000"/>
              </a:lnSpc>
              <a:spcBef>
                <a:spcPts val="1800"/>
              </a:spcBef>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②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運営規程、重要事項説明書及び契約書</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において、説明すべき内容に</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不備</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がないか。</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1800"/>
              </a:spcBef>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③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個別支援計画</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の作成に係る</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プロセス</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に</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不備</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はないか。</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1800"/>
              </a:spcBef>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④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業務継続計画の策定</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及び</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計画</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に従い必要な措置が講じられているか。</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1800"/>
              </a:spcBef>
              <a:buFont typeface="Arial" panose="020B0604020202020204" pitchFamily="34" charset="0"/>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⑤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虐待の防止</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及び</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身体拘束等の適正化</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の</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推進</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のための措置が講じられているか。</a:t>
            </a:r>
            <a:endParaRPr lang="en-US" altLang="ja-JP" sz="8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1800"/>
              </a:spcBef>
              <a:buNone/>
            </a:pP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⑥ </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共同生活援助事業所等</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における</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食材料費等の精算</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が</a:t>
            </a:r>
            <a:r>
              <a:rPr lang="ja-JP" altLang="en-US" sz="8000" b="1" dirty="0">
                <a:solidFill>
                  <a:schemeClr val="accent1">
                    <a:lumMod val="75000"/>
                  </a:schemeClr>
                </a:solidFill>
                <a:latin typeface="メイリオ" panose="020B0604030504040204" pitchFamily="50" charset="-128"/>
                <a:ea typeface="メイリオ" panose="020B0604030504040204" pitchFamily="50" charset="-128"/>
              </a:rPr>
              <a:t>適切</a:t>
            </a:r>
            <a:r>
              <a:rPr lang="ja-JP" altLang="en-US" sz="8000" dirty="0">
                <a:solidFill>
                  <a:schemeClr val="accent1">
                    <a:lumMod val="75000"/>
                  </a:schemeClr>
                </a:solidFill>
                <a:latin typeface="メイリオ" panose="020B0604030504040204" pitchFamily="50" charset="-128"/>
                <a:ea typeface="メイリオ" panose="020B0604030504040204" pitchFamily="50" charset="-128"/>
              </a:rPr>
              <a:t>におこなわれているか。 </a:t>
            </a:r>
          </a:p>
        </p:txBody>
      </p:sp>
    </p:spTree>
    <p:extLst>
      <p:ext uri="{BB962C8B-B14F-4D97-AF65-F5344CB8AC3E}">
        <p14:creationId xmlns:p14="http://schemas.microsoft.com/office/powerpoint/2010/main" val="13191296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B68100-C24D-E14C-2ABC-11BC834B3665}"/>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F9039A99-636D-E287-F711-9BFAB7A0B1BC}"/>
              </a:ext>
            </a:extLst>
          </p:cNvPr>
          <p:cNvSpPr>
            <a:spLocks noGrp="1"/>
          </p:cNvSpPr>
          <p:nvPr>
            <p:ph type="title"/>
          </p:nvPr>
        </p:nvSpPr>
        <p:spPr>
          <a:xfrm>
            <a:off x="2135560" y="2766219"/>
            <a:ext cx="10515600" cy="1325563"/>
          </a:xfrm>
        </p:spPr>
        <p:txBody>
          <a:bodyPr>
            <a:normAutofit fontScale="90000"/>
          </a:bodyPr>
          <a:lstStyle/>
          <a:p>
            <a:br>
              <a:rPr lang="en-US" altLang="ja-JP" dirty="0">
                <a:solidFill>
                  <a:schemeClr val="tx1"/>
                </a:solidFill>
                <a:latin typeface="メイリオ" panose="020B0604030504040204" pitchFamily="50" charset="-128"/>
                <a:ea typeface="メイリオ" panose="020B0604030504040204" pitchFamily="50" charset="-128"/>
              </a:rPr>
            </a:br>
            <a:endParaRPr kumimoji="1" lang="ja-JP" altLang="en-US" dirty="0"/>
          </a:p>
        </p:txBody>
      </p:sp>
      <p:sp>
        <p:nvSpPr>
          <p:cNvPr id="4" name="テキスト ボックス 3">
            <a:extLst>
              <a:ext uri="{FF2B5EF4-FFF2-40B4-BE49-F238E27FC236}">
                <a16:creationId xmlns:a16="http://schemas.microsoft.com/office/drawing/2014/main" id="{F144D3AE-9F61-97F2-0908-454BEBAA91D1}"/>
              </a:ext>
            </a:extLst>
          </p:cNvPr>
          <p:cNvSpPr txBox="1"/>
          <p:nvPr/>
        </p:nvSpPr>
        <p:spPr>
          <a:xfrm>
            <a:off x="1343472" y="2786559"/>
            <a:ext cx="10225136" cy="769441"/>
          </a:xfrm>
          <a:prstGeom prst="rect">
            <a:avLst/>
          </a:prstGeom>
          <a:noFill/>
        </p:spPr>
        <p:txBody>
          <a:bodyPr wrap="square">
            <a:spAutoFit/>
          </a:bodyPr>
          <a:lstStyle/>
          <a:p>
            <a:pPr lvl="0" algn="ctr"/>
            <a:r>
              <a:rPr lang="ja-JP" altLang="en-US" sz="4400" b="1" dirty="0">
                <a:solidFill>
                  <a:schemeClr val="accent1">
                    <a:lumMod val="75000"/>
                  </a:schemeClr>
                </a:solidFill>
                <a:latin typeface="メイリオ" panose="020B0604030504040204" pitchFamily="50" charset="-128"/>
                <a:ea typeface="メイリオ" panose="020B0604030504040204" pitchFamily="50" charset="-128"/>
              </a:rPr>
              <a:t>　　　　　　　　　</a:t>
            </a:r>
            <a:r>
              <a:rPr lang="en-US" altLang="ja-JP" sz="3200" b="1" dirty="0">
                <a:solidFill>
                  <a:schemeClr val="accent1">
                    <a:lumMod val="75000"/>
                  </a:schemeClr>
                </a:solidFill>
                <a:latin typeface="メイリオ" panose="020B0604030504040204" pitchFamily="50" charset="-128"/>
                <a:ea typeface="メイリオ" panose="020B0604030504040204" pitchFamily="50" charset="-128"/>
              </a:rPr>
              <a:t>Ⅳ.</a:t>
            </a:r>
            <a:r>
              <a:rPr lang="ja-JP" altLang="en-US" sz="3200" b="1" dirty="0">
                <a:solidFill>
                  <a:schemeClr val="accent1">
                    <a:lumMod val="75000"/>
                  </a:schemeClr>
                </a:solidFill>
                <a:latin typeface="メイリオ" panose="020B0604030504040204" pitchFamily="50" charset="-128"/>
                <a:ea typeface="メイリオ" panose="020B0604030504040204" pitchFamily="50" charset="-128"/>
              </a:rPr>
              <a:t> 監査について</a:t>
            </a:r>
            <a:endParaRPr lang="en-US" altLang="ja-JP" sz="3200" b="1" dirty="0">
              <a:solidFill>
                <a:schemeClr val="accent1">
                  <a:lumMod val="7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2547638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682E9C-FE0F-40C0-70FC-1E4D8F0913BF}"/>
            </a:ext>
          </a:extLst>
        </p:cNvPr>
        <p:cNvGrpSpPr/>
        <p:nvPr/>
      </p:nvGrpSpPr>
      <p:grpSpPr>
        <a:xfrm>
          <a:off x="0" y="0"/>
          <a:ext cx="0" cy="0"/>
          <a:chOff x="0" y="0"/>
          <a:chExt cx="0" cy="0"/>
        </a:xfrm>
      </p:grpSpPr>
      <p:sp>
        <p:nvSpPr>
          <p:cNvPr id="3" name="タイトル 1">
            <a:extLst>
              <a:ext uri="{FF2B5EF4-FFF2-40B4-BE49-F238E27FC236}">
                <a16:creationId xmlns:a16="http://schemas.microsoft.com/office/drawing/2014/main" id="{FC42FD74-116B-B4B7-76CA-109D1EE491B6}"/>
              </a:ext>
            </a:extLst>
          </p:cNvPr>
          <p:cNvSpPr>
            <a:spLocks noGrp="1"/>
          </p:cNvSpPr>
          <p:nvPr>
            <p:ph type="title"/>
          </p:nvPr>
        </p:nvSpPr>
        <p:spPr>
          <a:xfrm>
            <a:off x="609600" y="274638"/>
            <a:ext cx="10972800" cy="1143000"/>
          </a:xfrm>
        </p:spPr>
        <p:txBody>
          <a:bodyPr>
            <a:normAutofit/>
          </a:bodyPr>
          <a:lstStyle/>
          <a:p>
            <a:r>
              <a:rPr lang="en-US" altLang="ja-JP" sz="3200" b="1" dirty="0">
                <a:solidFill>
                  <a:schemeClr val="accent1">
                    <a:lumMod val="75000"/>
                  </a:schemeClr>
                </a:solidFill>
                <a:latin typeface="ＭＳ ゴシック" panose="020B0609070205080204" pitchFamily="49" charset="-128"/>
                <a:ea typeface="ＭＳ ゴシック" panose="020B0609070205080204" pitchFamily="49" charset="-128"/>
              </a:rPr>
              <a:t>Ⅳ. </a:t>
            </a:r>
            <a:r>
              <a:rPr lang="ja-JP" altLang="en-US" sz="3200" b="1" dirty="0">
                <a:solidFill>
                  <a:schemeClr val="accent1">
                    <a:lumMod val="75000"/>
                  </a:schemeClr>
                </a:solidFill>
                <a:latin typeface="ＭＳ ゴシック" panose="020B0609070205080204" pitchFamily="49" charset="-128"/>
                <a:ea typeface="ＭＳ ゴシック" panose="020B0609070205080204" pitchFamily="49" charset="-128"/>
              </a:rPr>
              <a:t>監査について</a:t>
            </a:r>
            <a:endParaRPr lang="ja-JP" altLang="en-US" sz="3200" dirty="0">
              <a:solidFill>
                <a:schemeClr val="accent1">
                  <a:lumMod val="75000"/>
                </a:schemeClr>
              </a:solidFill>
            </a:endParaRPr>
          </a:p>
        </p:txBody>
      </p:sp>
      <p:sp>
        <p:nvSpPr>
          <p:cNvPr id="4" name="コンテンツ プレースホルダー 2">
            <a:extLst>
              <a:ext uri="{FF2B5EF4-FFF2-40B4-BE49-F238E27FC236}">
                <a16:creationId xmlns:a16="http://schemas.microsoft.com/office/drawing/2014/main" id="{EC0C50D6-1305-25E7-A331-22D9CDB1E79A}"/>
              </a:ext>
            </a:extLst>
          </p:cNvPr>
          <p:cNvSpPr txBox="1">
            <a:spLocks/>
          </p:cNvSpPr>
          <p:nvPr/>
        </p:nvSpPr>
        <p:spPr>
          <a:xfrm>
            <a:off x="263352" y="1274302"/>
            <a:ext cx="11161240" cy="5309060"/>
          </a:xfrm>
          <a:prstGeom prst="rect">
            <a:avLst/>
          </a:prstGeom>
        </p:spPr>
        <p:txBody>
          <a:bodyPr>
            <a:normAutofit fontScale="92500" lnSpcReduction="10000"/>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a:buFont typeface="Wingdings" panose="05000000000000000000" pitchFamily="2" charset="2"/>
              <a:buChar char="Ø"/>
            </a:pPr>
            <a:r>
              <a:rPr lang="ja-JP" altLang="en-US" sz="2600" dirty="0">
                <a:solidFill>
                  <a:schemeClr val="accent5"/>
                </a:solidFill>
                <a:latin typeface="メイリオ" panose="020B0604030504040204" pitchFamily="50" charset="-128"/>
                <a:ea typeface="メイリオ" panose="020B0604030504040204" pitchFamily="50" charset="-128"/>
              </a:rPr>
              <a:t>監査の目的</a:t>
            </a:r>
            <a:endParaRPr lang="en-US" altLang="ja-JP" sz="2600" dirty="0">
              <a:solidFill>
                <a:schemeClr val="accent5"/>
              </a:solidFill>
              <a:latin typeface="メイリオ" panose="020B0604030504040204" pitchFamily="50" charset="-128"/>
              <a:ea typeface="メイリオ" panose="020B0604030504040204" pitchFamily="50" charset="-128"/>
            </a:endParaRPr>
          </a:p>
          <a:p>
            <a:pPr marL="0" indent="0">
              <a:lnSpc>
                <a:spcPct val="110000"/>
              </a:lnSpc>
              <a:spcBef>
                <a:spcPts val="600"/>
              </a:spcBef>
              <a:buFont typeface="Arial" panose="020B0604020202020204" pitchFamily="34" charset="0"/>
              <a:buNone/>
            </a:pPr>
            <a:r>
              <a:rPr lang="ja-JP" altLang="en-US" sz="2600" dirty="0">
                <a:solidFill>
                  <a:schemeClr val="accent4">
                    <a:lumMod val="75000"/>
                  </a:schemeClr>
                </a:solidFill>
                <a:latin typeface="メイリオ" panose="020B0604030504040204" pitchFamily="50" charset="-128"/>
                <a:ea typeface="メイリオ" panose="020B0604030504040204" pitchFamily="50" charset="-128"/>
              </a:rPr>
              <a:t>　　</a:t>
            </a: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・サービス提供や自立支援給費等に係る費用の請求について、</a:t>
            </a:r>
            <a:endParaRPr lang="en-US" altLang="ja-JP" sz="22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10000"/>
              </a:lnSpc>
              <a:spcBef>
                <a:spcPts val="600"/>
              </a:spcBef>
              <a:buFont typeface="Arial" panose="020B0604020202020204" pitchFamily="34" charset="0"/>
              <a:buNone/>
            </a:pP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　　　不正や著しい不当が疑われる場合に、</a:t>
            </a:r>
            <a:r>
              <a:rPr lang="ja-JP" altLang="en-US" sz="2200" b="1" dirty="0">
                <a:solidFill>
                  <a:schemeClr val="accent1">
                    <a:lumMod val="75000"/>
                  </a:schemeClr>
                </a:solidFill>
                <a:latin typeface="メイリオ" panose="020B0604030504040204" pitchFamily="50" charset="-128"/>
                <a:ea typeface="メイリオ" panose="020B0604030504040204" pitchFamily="50" charset="-128"/>
              </a:rPr>
              <a:t>事実関係を把握</a:t>
            </a: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し、</a:t>
            </a:r>
            <a:endParaRPr lang="en-US" altLang="ja-JP" sz="22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10000"/>
              </a:lnSpc>
              <a:spcBef>
                <a:spcPts val="600"/>
              </a:spcBef>
              <a:buFont typeface="Arial" panose="020B0604020202020204" pitchFamily="34" charset="0"/>
              <a:buNone/>
            </a:pPr>
            <a:r>
              <a:rPr lang="ja-JP" altLang="en-US" sz="2200" b="1" dirty="0">
                <a:solidFill>
                  <a:schemeClr val="accent1">
                    <a:lumMod val="75000"/>
                  </a:schemeClr>
                </a:solidFill>
                <a:latin typeface="メイリオ" panose="020B0604030504040204" pitchFamily="50" charset="-128"/>
                <a:ea typeface="メイリオ" panose="020B0604030504040204" pitchFamily="50" charset="-128"/>
              </a:rPr>
              <a:t>　　  「公正」</a:t>
            </a: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かつ</a:t>
            </a:r>
            <a:r>
              <a:rPr lang="ja-JP" altLang="en-US" sz="2200" b="1" dirty="0">
                <a:solidFill>
                  <a:schemeClr val="accent1">
                    <a:lumMod val="75000"/>
                  </a:schemeClr>
                </a:solidFill>
                <a:latin typeface="メイリオ" panose="020B0604030504040204" pitchFamily="50" charset="-128"/>
                <a:ea typeface="メイリオ" panose="020B0604030504040204" pitchFamily="50" charset="-128"/>
              </a:rPr>
              <a:t>「適切」</a:t>
            </a: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な措置を実施</a:t>
            </a:r>
            <a:endParaRPr lang="en-US" altLang="ja-JP" sz="2200" dirty="0">
              <a:solidFill>
                <a:schemeClr val="accent5"/>
              </a:solidFill>
              <a:latin typeface="メイリオ" panose="020B0604030504040204" pitchFamily="50" charset="-128"/>
              <a:ea typeface="メイリオ" panose="020B0604030504040204" pitchFamily="50" charset="-128"/>
            </a:endParaRPr>
          </a:p>
          <a:p>
            <a:pPr marL="0" indent="0">
              <a:buNone/>
            </a:pPr>
            <a:endParaRPr lang="en-US" altLang="ja-JP" sz="3300" dirty="0">
              <a:solidFill>
                <a:schemeClr val="accent5"/>
              </a:solidFill>
              <a:latin typeface="メイリオ" panose="020B0604030504040204" pitchFamily="50" charset="-128"/>
              <a:ea typeface="メイリオ" panose="020B0604030504040204" pitchFamily="50" charset="-128"/>
            </a:endParaRPr>
          </a:p>
          <a:p>
            <a:pPr>
              <a:buFont typeface="Wingdings" panose="05000000000000000000" pitchFamily="2" charset="2"/>
              <a:buChar char="Ø"/>
            </a:pPr>
            <a:r>
              <a:rPr lang="ja-JP" altLang="en-US" sz="2600" dirty="0">
                <a:solidFill>
                  <a:schemeClr val="accent5"/>
                </a:solidFill>
                <a:latin typeface="メイリオ" panose="020B0604030504040204" pitchFamily="50" charset="-128"/>
                <a:ea typeface="メイリオ" panose="020B0604030504040204" pitchFamily="50" charset="-128"/>
              </a:rPr>
              <a:t>監査のきっかけ</a:t>
            </a:r>
            <a:endParaRPr lang="en-US" altLang="ja-JP" sz="2600" dirty="0">
              <a:solidFill>
                <a:schemeClr val="accent5"/>
              </a:solidFill>
              <a:latin typeface="メイリオ" panose="020B0604030504040204" pitchFamily="50" charset="-128"/>
              <a:ea typeface="メイリオ" panose="020B0604030504040204" pitchFamily="50" charset="-128"/>
            </a:endParaRPr>
          </a:p>
          <a:p>
            <a:pPr marL="0" indent="0">
              <a:lnSpc>
                <a:spcPct val="120000"/>
              </a:lnSpc>
              <a:buNone/>
            </a:pPr>
            <a:r>
              <a:rPr lang="ja-JP" altLang="en-US" sz="2600" dirty="0">
                <a:solidFill>
                  <a:schemeClr val="accent1">
                    <a:lumMod val="75000"/>
                  </a:schemeClr>
                </a:solidFill>
                <a:latin typeface="メイリオ" panose="020B0604030504040204" pitchFamily="50" charset="-128"/>
                <a:ea typeface="メイリオ" panose="020B0604030504040204" pitchFamily="50" charset="-128"/>
              </a:rPr>
              <a:t>　　</a:t>
            </a: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・運営指導で確認した内容</a:t>
            </a:r>
            <a:endParaRPr lang="en-US" altLang="ja-JP" sz="22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buNone/>
            </a:pP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　　 ・</a:t>
            </a:r>
            <a:r>
              <a:rPr lang="zh-TW" altLang="en-US" sz="2200" dirty="0">
                <a:solidFill>
                  <a:schemeClr val="accent1">
                    <a:lumMod val="75000"/>
                  </a:schemeClr>
                </a:solidFill>
                <a:latin typeface="メイリオ" panose="020B0604030504040204" pitchFamily="50" charset="-128"/>
                <a:ea typeface="メイリオ" panose="020B0604030504040204" pitchFamily="50" charset="-128"/>
              </a:rPr>
              <a:t>通報、苦情、相談等</a:t>
            </a: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による情報</a:t>
            </a:r>
            <a:br>
              <a:rPr lang="ja-JP" altLang="en-US" sz="2600" dirty="0">
                <a:solidFill>
                  <a:schemeClr val="tx2">
                    <a:lumMod val="75000"/>
                    <a:lumOff val="25000"/>
                  </a:schemeClr>
                </a:solidFill>
                <a:latin typeface="メイリオ" panose="020B0604030504040204" pitchFamily="50" charset="-128"/>
                <a:ea typeface="メイリオ" panose="020B0604030504040204" pitchFamily="50" charset="-128"/>
              </a:rPr>
            </a:br>
            <a:endParaRPr lang="en-US" altLang="ja-JP" sz="2600" dirty="0">
              <a:solidFill>
                <a:schemeClr val="tx2">
                  <a:lumMod val="75000"/>
                  <a:lumOff val="25000"/>
                </a:schemeClr>
              </a:solidFill>
              <a:latin typeface="メイリオ" panose="020B0604030504040204" pitchFamily="50" charset="-128"/>
              <a:ea typeface="メイリオ" panose="020B0604030504040204" pitchFamily="50" charset="-128"/>
            </a:endParaRPr>
          </a:p>
          <a:p>
            <a:pPr>
              <a:buFont typeface="Wingdings" panose="05000000000000000000" pitchFamily="2" charset="2"/>
              <a:buChar char="Ø"/>
            </a:pPr>
            <a:r>
              <a:rPr lang="ja-JP" altLang="en-US" sz="2600" dirty="0">
                <a:solidFill>
                  <a:schemeClr val="accent5"/>
                </a:solidFill>
                <a:latin typeface="メイリオ" panose="020B0604030504040204" pitchFamily="50" charset="-128"/>
                <a:ea typeface="メイリオ" panose="020B0604030504040204" pitchFamily="50" charset="-128"/>
              </a:rPr>
              <a:t>監査の方法</a:t>
            </a:r>
            <a:endParaRPr lang="en-US" altLang="ja-JP" sz="2600" dirty="0">
              <a:solidFill>
                <a:schemeClr val="accent5"/>
              </a:solidFill>
              <a:latin typeface="メイリオ" panose="020B0604030504040204" pitchFamily="50" charset="-128"/>
              <a:ea typeface="メイリオ" panose="020B0604030504040204" pitchFamily="50" charset="-128"/>
            </a:endParaRPr>
          </a:p>
          <a:p>
            <a:pPr marL="0" indent="0">
              <a:lnSpc>
                <a:spcPct val="120000"/>
              </a:lnSpc>
              <a:spcBef>
                <a:spcPts val="600"/>
              </a:spcBef>
              <a:buFont typeface="Arial" panose="020B0604020202020204" pitchFamily="34" charset="0"/>
              <a:buNone/>
            </a:pPr>
            <a:r>
              <a:rPr lang="ja-JP" altLang="en-US" sz="2600" dirty="0">
                <a:solidFill>
                  <a:schemeClr val="tx2">
                    <a:lumMod val="75000"/>
                    <a:lumOff val="25000"/>
                  </a:schemeClr>
                </a:solidFill>
                <a:latin typeface="メイリオ" panose="020B0604030504040204" pitchFamily="50" charset="-128"/>
                <a:ea typeface="メイリオ" panose="020B0604030504040204" pitchFamily="50" charset="-128"/>
              </a:rPr>
              <a:t>　　</a:t>
            </a: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・帳簿書類の押収及び内容確認</a:t>
            </a:r>
            <a:br>
              <a:rPr lang="ja-JP" altLang="en-US" sz="2200" dirty="0">
                <a:solidFill>
                  <a:schemeClr val="accent1">
                    <a:lumMod val="75000"/>
                  </a:schemeClr>
                </a:solidFill>
                <a:latin typeface="メイリオ" panose="020B0604030504040204" pitchFamily="50" charset="-128"/>
                <a:ea typeface="メイリオ" panose="020B0604030504040204" pitchFamily="50" charset="-128"/>
              </a:rPr>
            </a:b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　　 ・出頭要請による関係者への事情聴取　等</a:t>
            </a:r>
          </a:p>
        </p:txBody>
      </p:sp>
    </p:spTree>
    <p:extLst>
      <p:ext uri="{BB962C8B-B14F-4D97-AF65-F5344CB8AC3E}">
        <p14:creationId xmlns:p14="http://schemas.microsoft.com/office/powerpoint/2010/main" val="938649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0C0097CF-DD03-AA76-9183-80C23F3E7249}"/>
              </a:ext>
            </a:extLst>
          </p:cNvPr>
          <p:cNvSpPr>
            <a:spLocks noGrp="1"/>
          </p:cNvSpPr>
          <p:nvPr>
            <p:ph type="title"/>
          </p:nvPr>
        </p:nvSpPr>
        <p:spPr>
          <a:xfrm>
            <a:off x="609600" y="274638"/>
            <a:ext cx="10972800" cy="1143000"/>
          </a:xfrm>
        </p:spPr>
        <p:txBody>
          <a:bodyPr>
            <a:normAutofit/>
          </a:bodyPr>
          <a:lstStyle/>
          <a:p>
            <a:r>
              <a:rPr lang="en-US" altLang="ja-JP" sz="3200" b="1" dirty="0">
                <a:solidFill>
                  <a:schemeClr val="accent1">
                    <a:lumMod val="75000"/>
                  </a:schemeClr>
                </a:solidFill>
                <a:latin typeface="ＭＳ ゴシック" panose="020B0609070205080204" pitchFamily="49" charset="-128"/>
                <a:ea typeface="ＭＳ ゴシック" panose="020B0609070205080204" pitchFamily="49" charset="-128"/>
              </a:rPr>
              <a:t>Ⅳ.</a:t>
            </a:r>
            <a:r>
              <a:rPr lang="ja-JP" altLang="en-US" sz="3200" b="1" dirty="0">
                <a:solidFill>
                  <a:schemeClr val="accent1">
                    <a:lumMod val="75000"/>
                  </a:schemeClr>
                </a:solidFill>
                <a:latin typeface="ＭＳ ゴシック" panose="020B0609070205080204" pitchFamily="49" charset="-128"/>
                <a:ea typeface="ＭＳ ゴシック" panose="020B0609070205080204" pitchFamily="49" charset="-128"/>
              </a:rPr>
              <a:t> 監査について</a:t>
            </a:r>
            <a:endParaRPr lang="ja-JP" altLang="en-US" sz="3200" b="1" dirty="0">
              <a:solidFill>
                <a:schemeClr val="accent1">
                  <a:lumMod val="75000"/>
                </a:schemeClr>
              </a:solidFill>
            </a:endParaRPr>
          </a:p>
        </p:txBody>
      </p:sp>
      <p:pic>
        <p:nvPicPr>
          <p:cNvPr id="4" name="コンテンツ プレースホルダー 3">
            <a:extLst>
              <a:ext uri="{FF2B5EF4-FFF2-40B4-BE49-F238E27FC236}">
                <a16:creationId xmlns:a16="http://schemas.microsoft.com/office/drawing/2014/main" id="{B3E1A950-A9B2-1F14-3224-FF46C9BBE7FB}"/>
              </a:ext>
            </a:extLst>
          </p:cNvPr>
          <p:cNvPicPr>
            <a:picLocks noChangeAspect="1"/>
          </p:cNvPicPr>
          <p:nvPr/>
        </p:nvPicPr>
        <p:blipFill>
          <a:blip r:embed="rId3"/>
          <a:stretch>
            <a:fillRect/>
          </a:stretch>
        </p:blipFill>
        <p:spPr>
          <a:xfrm>
            <a:off x="1055440" y="1522884"/>
            <a:ext cx="10657184" cy="4527728"/>
          </a:xfrm>
          <a:prstGeom prst="rect">
            <a:avLst/>
          </a:prstGeom>
        </p:spPr>
      </p:pic>
      <p:sp>
        <p:nvSpPr>
          <p:cNvPr id="5" name="テキスト ボックス 4">
            <a:extLst>
              <a:ext uri="{FF2B5EF4-FFF2-40B4-BE49-F238E27FC236}">
                <a16:creationId xmlns:a16="http://schemas.microsoft.com/office/drawing/2014/main" id="{2D1DCD7D-B591-0525-1F2A-90645D791CC5}"/>
              </a:ext>
            </a:extLst>
          </p:cNvPr>
          <p:cNvSpPr txBox="1"/>
          <p:nvPr/>
        </p:nvSpPr>
        <p:spPr>
          <a:xfrm>
            <a:off x="911424" y="1127729"/>
            <a:ext cx="4896544" cy="461665"/>
          </a:xfrm>
          <a:prstGeom prst="rect">
            <a:avLst/>
          </a:prstGeom>
          <a:noFill/>
        </p:spPr>
        <p:txBody>
          <a:bodyPr wrap="square" rtlCol="0">
            <a:spAutoFit/>
          </a:bodyPr>
          <a:lstStyle/>
          <a:p>
            <a:r>
              <a:rPr lang="ja-JP" altLang="en-US" sz="2400" dirty="0">
                <a:solidFill>
                  <a:schemeClr val="accent1">
                    <a:lumMod val="75000"/>
                  </a:schemeClr>
                </a:solidFill>
              </a:rPr>
              <a:t> ◇</a:t>
            </a:r>
            <a:r>
              <a:rPr lang="ja-JP" altLang="en-US" sz="2400" b="1" dirty="0">
                <a:solidFill>
                  <a:schemeClr val="accent1">
                    <a:lumMod val="75000"/>
                  </a:schemeClr>
                </a:solidFill>
              </a:rPr>
              <a:t>監査の流れ◇ </a:t>
            </a:r>
          </a:p>
        </p:txBody>
      </p:sp>
      <p:sp>
        <p:nvSpPr>
          <p:cNvPr id="2" name="テキスト ボックス 1">
            <a:extLst>
              <a:ext uri="{FF2B5EF4-FFF2-40B4-BE49-F238E27FC236}">
                <a16:creationId xmlns:a16="http://schemas.microsoft.com/office/drawing/2014/main" id="{89544601-0416-AF35-62D6-7C83EA813AC1}"/>
              </a:ext>
            </a:extLst>
          </p:cNvPr>
          <p:cNvSpPr txBox="1"/>
          <p:nvPr/>
        </p:nvSpPr>
        <p:spPr>
          <a:xfrm>
            <a:off x="1063824" y="5661248"/>
            <a:ext cx="8712968" cy="369332"/>
          </a:xfrm>
          <a:prstGeom prst="rect">
            <a:avLst/>
          </a:prstGeom>
          <a:noFill/>
        </p:spPr>
        <p:txBody>
          <a:bodyPr wrap="square" rtlCol="0">
            <a:spAutoFit/>
          </a:bodyPr>
          <a:lstStyle/>
          <a:p>
            <a:r>
              <a:rPr lang="ja-JP" altLang="en-US" dirty="0">
                <a:solidFill>
                  <a:srgbClr val="FF0000"/>
                </a:solidFill>
              </a:rPr>
              <a:t> </a:t>
            </a:r>
            <a:r>
              <a:rPr lang="en-US" altLang="ja-JP" b="1" dirty="0">
                <a:solidFill>
                  <a:srgbClr val="FF0000"/>
                </a:solidFill>
              </a:rPr>
              <a:t>※</a:t>
            </a:r>
            <a:r>
              <a:rPr lang="ja-JP" altLang="en-US" b="1" dirty="0">
                <a:solidFill>
                  <a:srgbClr val="FF0000"/>
                </a:solidFill>
              </a:rPr>
              <a:t>特に悪質と認められる不正請求や虚偽報告、検査忌避等は、 刑事告発を検討。 </a:t>
            </a:r>
          </a:p>
        </p:txBody>
      </p:sp>
    </p:spTree>
    <p:extLst>
      <p:ext uri="{BB962C8B-B14F-4D97-AF65-F5344CB8AC3E}">
        <p14:creationId xmlns:p14="http://schemas.microsoft.com/office/powerpoint/2010/main" val="22394238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5C5C82-1A89-4956-90F9-54FC007EACC8}"/>
              </a:ext>
            </a:extLst>
          </p:cNvPr>
          <p:cNvSpPr>
            <a:spLocks noGrp="1"/>
          </p:cNvSpPr>
          <p:nvPr>
            <p:ph type="title"/>
          </p:nvPr>
        </p:nvSpPr>
        <p:spPr>
          <a:xfrm>
            <a:off x="2135560" y="2766219"/>
            <a:ext cx="10515600" cy="1325563"/>
          </a:xfrm>
        </p:spPr>
        <p:txBody>
          <a:bodyPr>
            <a:normAutofit fontScale="90000"/>
          </a:bodyPr>
          <a:lstStyle/>
          <a:p>
            <a:br>
              <a:rPr lang="en-US" altLang="ja-JP" dirty="0">
                <a:solidFill>
                  <a:schemeClr val="tx1"/>
                </a:solidFill>
                <a:latin typeface="メイリオ" panose="020B0604030504040204" pitchFamily="50" charset="-128"/>
                <a:ea typeface="メイリオ" panose="020B0604030504040204" pitchFamily="50" charset="-128"/>
              </a:rPr>
            </a:br>
            <a:endParaRPr kumimoji="1" lang="ja-JP" altLang="en-US" dirty="0"/>
          </a:p>
        </p:txBody>
      </p:sp>
      <p:sp>
        <p:nvSpPr>
          <p:cNvPr id="4" name="テキスト ボックス 3">
            <a:extLst>
              <a:ext uri="{FF2B5EF4-FFF2-40B4-BE49-F238E27FC236}">
                <a16:creationId xmlns:a16="http://schemas.microsoft.com/office/drawing/2014/main" id="{939594A4-62EF-5DCE-EC9D-DDAFEC28D95B}"/>
              </a:ext>
            </a:extLst>
          </p:cNvPr>
          <p:cNvSpPr txBox="1"/>
          <p:nvPr/>
        </p:nvSpPr>
        <p:spPr>
          <a:xfrm>
            <a:off x="2455791" y="2766219"/>
            <a:ext cx="10225136" cy="584775"/>
          </a:xfrm>
          <a:prstGeom prst="rect">
            <a:avLst/>
          </a:prstGeom>
          <a:noFill/>
        </p:spPr>
        <p:txBody>
          <a:bodyPr wrap="square">
            <a:spAutoFit/>
          </a:bodyPr>
          <a:lstStyle/>
          <a:p>
            <a:pPr lvl="0" algn="ctr"/>
            <a:r>
              <a:rPr lang="en-US" altLang="ja-JP" sz="3200" b="1" dirty="0">
                <a:solidFill>
                  <a:schemeClr val="accent1">
                    <a:lumMod val="75000"/>
                  </a:schemeClr>
                </a:solidFill>
                <a:latin typeface="メイリオ" panose="020B0604030504040204" pitchFamily="50" charset="-128"/>
                <a:ea typeface="メイリオ" panose="020B0604030504040204" pitchFamily="50" charset="-128"/>
              </a:rPr>
              <a:t>Ⅴ. </a:t>
            </a:r>
            <a:r>
              <a:rPr lang="ja-JP" altLang="ja-JP" sz="3200" b="1" dirty="0">
                <a:solidFill>
                  <a:schemeClr val="accent1">
                    <a:lumMod val="75000"/>
                  </a:schemeClr>
                </a:solidFill>
                <a:latin typeface="メイリオ" panose="020B0604030504040204" pitchFamily="50" charset="-128"/>
                <a:ea typeface="メイリオ" panose="020B0604030504040204" pitchFamily="50" charset="-128"/>
              </a:rPr>
              <a:t>行政処分（指定取消等）</a:t>
            </a:r>
            <a:r>
              <a:rPr lang="ja-JP" altLang="en-US" sz="3200" b="1" dirty="0">
                <a:solidFill>
                  <a:schemeClr val="accent1">
                    <a:lumMod val="75000"/>
                  </a:schemeClr>
                </a:solidFill>
                <a:latin typeface="メイリオ" panose="020B0604030504040204" pitchFamily="50" charset="-128"/>
                <a:ea typeface="メイリオ" panose="020B0604030504040204" pitchFamily="50" charset="-128"/>
              </a:rPr>
              <a:t>について</a:t>
            </a:r>
            <a:endParaRPr lang="en-US" altLang="ja-JP" sz="3200" b="1" dirty="0">
              <a:solidFill>
                <a:schemeClr val="accent1">
                  <a:lumMod val="7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867543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2997C5-D505-3B85-5659-AEE1DF5DEAF4}"/>
            </a:ext>
          </a:extLst>
        </p:cNvPr>
        <p:cNvGrpSpPr/>
        <p:nvPr/>
      </p:nvGrpSpPr>
      <p:grpSpPr>
        <a:xfrm>
          <a:off x="0" y="0"/>
          <a:ext cx="0" cy="0"/>
          <a:chOff x="0" y="0"/>
          <a:chExt cx="0" cy="0"/>
        </a:xfrm>
      </p:grpSpPr>
      <p:sp>
        <p:nvSpPr>
          <p:cNvPr id="3" name="タイトル 1">
            <a:extLst>
              <a:ext uri="{FF2B5EF4-FFF2-40B4-BE49-F238E27FC236}">
                <a16:creationId xmlns:a16="http://schemas.microsoft.com/office/drawing/2014/main" id="{D6BDED0C-A853-A4EF-FE4A-02845E8E5369}"/>
              </a:ext>
            </a:extLst>
          </p:cNvPr>
          <p:cNvSpPr>
            <a:spLocks noGrp="1"/>
          </p:cNvSpPr>
          <p:nvPr>
            <p:ph type="title"/>
          </p:nvPr>
        </p:nvSpPr>
        <p:spPr>
          <a:xfrm>
            <a:off x="427112" y="10277"/>
            <a:ext cx="109728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3200" b="1" dirty="0">
                <a:solidFill>
                  <a:schemeClr val="accent1">
                    <a:lumMod val="75000"/>
                  </a:schemeClr>
                </a:solidFill>
                <a:latin typeface="ＭＳ ゴシック" panose="020B0609070205080204" pitchFamily="49" charset="-128"/>
                <a:ea typeface="ＭＳ ゴシック" panose="020B0609070205080204" pitchFamily="49" charset="-128"/>
              </a:rPr>
              <a:t>Ⅴ.</a:t>
            </a:r>
            <a:r>
              <a:rPr lang="ja-JP" altLang="en-US" sz="3200" b="1" dirty="0">
                <a:solidFill>
                  <a:schemeClr val="accent1">
                    <a:lumMod val="75000"/>
                  </a:schemeClr>
                </a:solidFill>
                <a:latin typeface="ＭＳ ゴシック" panose="020B0609070205080204" pitchFamily="49" charset="-128"/>
                <a:ea typeface="ＭＳ ゴシック" panose="020B0609070205080204" pitchFamily="49" charset="-128"/>
              </a:rPr>
              <a:t> 行政処分（指定取消等）</a:t>
            </a:r>
            <a:r>
              <a:rPr kumimoji="1" lang="ja-JP" altLang="en-US" sz="3200" b="1" dirty="0">
                <a:solidFill>
                  <a:schemeClr val="accent1">
                    <a:lumMod val="75000"/>
                  </a:schemeClr>
                </a:solidFill>
                <a:latin typeface="ＭＳ ゴシック" panose="020B0609070205080204" pitchFamily="49" charset="-128"/>
                <a:ea typeface="ＭＳ ゴシック" panose="020B0609070205080204" pitchFamily="49" charset="-128"/>
              </a:rPr>
              <a:t>について</a:t>
            </a:r>
            <a:endParaRPr kumimoji="1" lang="ja-JP" altLang="en-US" sz="3200" dirty="0">
              <a:solidFill>
                <a:schemeClr val="accent1">
                  <a:lumMod val="75000"/>
                </a:schemeClr>
              </a:solidFill>
            </a:endParaRPr>
          </a:p>
        </p:txBody>
      </p:sp>
      <p:sp>
        <p:nvSpPr>
          <p:cNvPr id="4" name="コンテンツ プレースホルダー 2">
            <a:extLst>
              <a:ext uri="{FF2B5EF4-FFF2-40B4-BE49-F238E27FC236}">
                <a16:creationId xmlns:a16="http://schemas.microsoft.com/office/drawing/2014/main" id="{A15614EA-4C12-51E1-A2D8-FDBD0DF482BB}"/>
              </a:ext>
            </a:extLst>
          </p:cNvPr>
          <p:cNvSpPr>
            <a:spLocks noGrp="1"/>
          </p:cNvSpPr>
          <p:nvPr/>
        </p:nvSpPr>
        <p:spPr>
          <a:xfrm>
            <a:off x="335360" y="1342538"/>
            <a:ext cx="11856640" cy="554461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kumimoji="1" lang="ja-JP" altLang="en-US" sz="2400" b="1" dirty="0">
                <a:solidFill>
                  <a:schemeClr val="accent5"/>
                </a:solidFill>
              </a:rPr>
              <a:t>◇ </a:t>
            </a:r>
            <a:r>
              <a:rPr lang="ja-JP" altLang="en-US" sz="2400" b="1" dirty="0">
                <a:solidFill>
                  <a:schemeClr val="accent5"/>
                </a:solidFill>
              </a:rPr>
              <a:t>指定取消・効力停止の主な事例</a:t>
            </a:r>
            <a:r>
              <a:rPr kumimoji="1" lang="ja-JP" altLang="en-US" sz="2400" b="1" i="0" u="none" strike="noStrike" kern="1200" cap="none" spc="0" normalizeH="0" baseline="0" noProof="0" dirty="0">
                <a:ln>
                  <a:noFill/>
                </a:ln>
                <a:solidFill>
                  <a:schemeClr val="accent5"/>
                </a:solidFill>
                <a:effectLst/>
                <a:uLnTx/>
                <a:uFillTx/>
                <a:latin typeface="游ゴシック" panose="02110004020202020204"/>
                <a:ea typeface="游ゴシック" panose="020B0400000000000000" pitchFamily="50" charset="-128"/>
                <a:cs typeface="+mn-cs"/>
              </a:rPr>
              <a:t>  </a:t>
            </a:r>
            <a:r>
              <a:rPr lang="ja-JP" altLang="en-US" sz="2400" b="1" dirty="0">
                <a:solidFill>
                  <a:schemeClr val="accent5"/>
                </a:solidFill>
              </a:rPr>
              <a:t>～</a:t>
            </a:r>
            <a:r>
              <a:rPr kumimoji="1" lang="ja-JP" altLang="en-US" sz="2400" b="1" dirty="0">
                <a:solidFill>
                  <a:schemeClr val="accent5"/>
                </a:solidFill>
              </a:rPr>
              <a:t>他都道府県における主な事例～</a:t>
            </a:r>
            <a:r>
              <a:rPr kumimoji="1" lang="ja-JP" altLang="en-US" sz="2400" b="1" i="0" u="none" strike="noStrike" kern="1200" cap="none" spc="0" normalizeH="0" baseline="0" noProof="0" dirty="0">
                <a:ln>
                  <a:noFill/>
                </a:ln>
                <a:solidFill>
                  <a:schemeClr val="accent5"/>
                </a:solidFill>
                <a:effectLst/>
                <a:uLnTx/>
                <a:uFillTx/>
                <a:latin typeface="游ゴシック" panose="02110004020202020204"/>
                <a:ea typeface="游ゴシック" panose="020B0400000000000000" pitchFamily="50" charset="-128"/>
                <a:cs typeface="+mn-cs"/>
              </a:rPr>
              <a:t> ◇</a:t>
            </a:r>
            <a:endParaRPr kumimoji="1" lang="en-US" altLang="ja-JP" sz="2400" b="1" dirty="0">
              <a:solidFill>
                <a:schemeClr val="accent5"/>
              </a:solidFill>
            </a:endParaRPr>
          </a:p>
          <a:p>
            <a:pPr marL="0" indent="0">
              <a:lnSpc>
                <a:spcPct val="120000"/>
              </a:lnSpc>
              <a:spcBef>
                <a:spcPts val="600"/>
              </a:spcBef>
              <a:buNone/>
            </a:pPr>
            <a:endParaRPr lang="en-US" altLang="ja-JP" sz="1000" b="1" dirty="0">
              <a:latin typeface="メイリオ" panose="020B0604030504040204" pitchFamily="50" charset="-128"/>
              <a:ea typeface="メイリオ" panose="020B0604030504040204" pitchFamily="50" charset="-128"/>
            </a:endParaRPr>
          </a:p>
          <a:p>
            <a:pPr marL="0" indent="0">
              <a:lnSpc>
                <a:spcPct val="120000"/>
              </a:lnSpc>
              <a:spcBef>
                <a:spcPts val="600"/>
              </a:spcBef>
              <a:buNone/>
            </a:pPr>
            <a:r>
              <a:rPr lang="ja-JP" altLang="en-US" sz="2000" b="1" dirty="0">
                <a:latin typeface="メイリオ" panose="020B0604030504040204" pitchFamily="50" charset="-128"/>
                <a:ea typeface="メイリオ" panose="020B0604030504040204" pitchFamily="50" charset="-128"/>
              </a:rPr>
              <a:t>① 障害者の人格尊重義務違反</a:t>
            </a:r>
            <a:endParaRPr kumimoji="1" lang="en-US" altLang="ja-JP" sz="2000" b="1" dirty="0">
              <a:latin typeface="メイリオ" panose="020B0604030504040204" pitchFamily="50" charset="-128"/>
              <a:ea typeface="メイリオ" panose="020B0604030504040204" pitchFamily="50" charset="-128"/>
            </a:endParaRPr>
          </a:p>
          <a:p>
            <a:pPr marL="0" indent="0">
              <a:lnSpc>
                <a:spcPct val="120000"/>
              </a:lnSpc>
              <a:spcBef>
                <a:spcPts val="600"/>
              </a:spcBef>
              <a:buNone/>
            </a:pPr>
            <a:r>
              <a:rPr kumimoji="1" lang="ja-JP" altLang="en-US" sz="2000" dirty="0">
                <a:solidFill>
                  <a:schemeClr val="accent1">
                    <a:lumMod val="75000"/>
                  </a:schemeClr>
                </a:solidFill>
                <a:latin typeface="メイリオ" panose="020B0604030504040204" pitchFamily="50" charset="-128"/>
                <a:ea typeface="メイリオ" panose="020B0604030504040204" pitchFamily="50" charset="-128"/>
              </a:rPr>
              <a:t>　・施設</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従事者</a:t>
            </a:r>
            <a:r>
              <a:rPr kumimoji="1" lang="ja-JP" altLang="en-US" sz="2000" dirty="0">
                <a:solidFill>
                  <a:schemeClr val="accent1">
                    <a:lumMod val="75000"/>
                  </a:schemeClr>
                </a:solidFill>
                <a:latin typeface="メイリオ" panose="020B0604030504040204" pitchFamily="50" charset="-128"/>
                <a:ea typeface="メイリオ" panose="020B0604030504040204" pitchFamily="50" charset="-128"/>
              </a:rPr>
              <a:t>による利用者に対する虐待等。</a:t>
            </a:r>
            <a:endParaRPr kumimoji="1"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6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a:t>
            </a:r>
            <a:r>
              <a:rPr lang="en-US" altLang="ja-JP" sz="20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具体的事例</a:t>
            </a:r>
            <a:r>
              <a:rPr lang="en-US" altLang="ja-JP" sz="2000" dirty="0">
                <a:solidFill>
                  <a:schemeClr val="accent1">
                    <a:lumMod val="75000"/>
                  </a:schemeClr>
                </a:solidFill>
                <a:latin typeface="メイリオ" panose="020B0604030504040204" pitchFamily="50" charset="-128"/>
                <a:ea typeface="メイリオ" panose="020B0604030504040204" pitchFamily="50" charset="-128"/>
              </a:rPr>
              <a:t>】</a:t>
            </a:r>
          </a:p>
          <a:p>
            <a:pPr marL="0" indent="0">
              <a:lnSpc>
                <a:spcPct val="120000"/>
              </a:lnSpc>
              <a:spcBef>
                <a:spcPts val="600"/>
              </a:spcBef>
              <a:buNone/>
            </a:pPr>
            <a:r>
              <a:rPr kumimoji="1" lang="ja-JP" altLang="en-US" sz="2000" dirty="0">
                <a:solidFill>
                  <a:schemeClr val="accent1">
                    <a:lumMod val="75000"/>
                  </a:schemeClr>
                </a:solidFill>
                <a:latin typeface="メイリオ" panose="020B0604030504040204" pitchFamily="50" charset="-128"/>
                <a:ea typeface="メイリオ" panose="020B0604030504040204" pitchFamily="50" charset="-128"/>
              </a:rPr>
              <a:t>　　・利用者に対して、日常的に侮辱的発言を行った（心理的虐待）</a:t>
            </a:r>
            <a:endParaRPr kumimoji="1"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600"/>
              </a:spcBef>
              <a:buNone/>
            </a:pPr>
            <a:r>
              <a:rPr kumimoji="1" lang="ja-JP" altLang="en-US" sz="2000" dirty="0">
                <a:solidFill>
                  <a:schemeClr val="accent1">
                    <a:lumMod val="75000"/>
                  </a:schemeClr>
                </a:solidFill>
                <a:latin typeface="メイリオ" panose="020B0604030504040204" pitchFamily="50" charset="-128"/>
                <a:ea typeface="メイリオ" panose="020B0604030504040204" pitchFamily="50" charset="-128"/>
              </a:rPr>
              <a:t>　　・利用者に対して、叩く、つねる、部屋に閉じ込める行為を行った（身体的虐待</a:t>
            </a:r>
            <a:r>
              <a:rPr kumimoji="1" lang="en-US" altLang="ja-JP" sz="2000" dirty="0">
                <a:solidFill>
                  <a:schemeClr val="accent1">
                    <a:lumMod val="75000"/>
                  </a:schemeClr>
                </a:solidFill>
                <a:latin typeface="メイリオ" panose="020B0604030504040204" pitchFamily="50" charset="-128"/>
                <a:ea typeface="メイリオ" panose="020B0604030504040204" pitchFamily="50" charset="-128"/>
              </a:rPr>
              <a:t>)</a:t>
            </a:r>
          </a:p>
          <a:p>
            <a:pPr marL="0" indent="0">
              <a:lnSpc>
                <a:spcPct val="120000"/>
              </a:lnSpc>
              <a:spcBef>
                <a:spcPts val="600"/>
              </a:spcBef>
              <a:buNone/>
            </a:pPr>
            <a:endParaRPr lang="en-US" altLang="ja-JP" sz="2000" dirty="0">
              <a:solidFill>
                <a:schemeClr val="accent4">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600"/>
              </a:spcBef>
              <a:buNone/>
            </a:pPr>
            <a:r>
              <a:rPr lang="ja-JP" altLang="en-US" sz="2000" b="1" dirty="0">
                <a:latin typeface="メイリオ" panose="020B0604030504040204" pitchFamily="50" charset="-128"/>
                <a:ea typeface="メイリオ" panose="020B0604030504040204" pitchFamily="50" charset="-128"/>
              </a:rPr>
              <a:t>② 人員基準違反</a:t>
            </a:r>
            <a:endParaRPr lang="en-US" altLang="ja-JP" sz="2000" b="1" dirty="0">
              <a:latin typeface="メイリオ" panose="020B0604030504040204" pitchFamily="50" charset="-128"/>
              <a:ea typeface="メイリオ" panose="020B0604030504040204" pitchFamily="50" charset="-128"/>
            </a:endParaRPr>
          </a:p>
          <a:p>
            <a:pPr marL="0" indent="0">
              <a:lnSpc>
                <a:spcPct val="120000"/>
              </a:lnSpc>
              <a:spcBef>
                <a:spcPts val="600"/>
              </a:spcBef>
              <a:buNone/>
            </a:pPr>
            <a:r>
              <a:rPr kumimoji="1" lang="ja-JP" altLang="en-US" sz="2000" dirty="0">
                <a:solidFill>
                  <a:schemeClr val="tx2">
                    <a:lumMod val="75000"/>
                    <a:lumOff val="25000"/>
                  </a:schemeClr>
                </a:solidFill>
                <a:latin typeface="メイリオ" panose="020B0604030504040204" pitchFamily="50" charset="-128"/>
                <a:ea typeface="メイリオ" panose="020B0604030504040204" pitchFamily="50" charset="-128"/>
              </a:rPr>
              <a:t>　</a:t>
            </a:r>
            <a:r>
              <a:rPr kumimoji="1" lang="ja-JP" altLang="en-US" sz="20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管理者及びサービス管理責任者の未配置。</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20000"/>
              </a:lnSpc>
              <a:spcBef>
                <a:spcPts val="600"/>
              </a:spcBef>
              <a:buNone/>
            </a:pPr>
            <a:endParaRPr kumimoji="1" lang="en-US" altLang="ja-JP" sz="2900" dirty="0">
              <a:solidFill>
                <a:schemeClr val="tx2">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780199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E7BD6-2FAD-3B7A-1B77-2BEDFCAE5857}"/>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46959AC-9415-B4A8-4965-7921386EB003}"/>
              </a:ext>
            </a:extLst>
          </p:cNvPr>
          <p:cNvSpPr txBox="1">
            <a:spLocks/>
          </p:cNvSpPr>
          <p:nvPr/>
        </p:nvSpPr>
        <p:spPr>
          <a:xfrm>
            <a:off x="762000" y="427038"/>
            <a:ext cx="10972800" cy="1143000"/>
          </a:xfrm>
          <a:prstGeom prst="rect">
            <a:avLst/>
          </a:prstGeom>
        </p:spPr>
        <p:txBody>
          <a:bodyPr vert="horz" lIns="91440" tIns="45720" rIns="91440" bIns="45720" rtlCol="0" anchor="ctr">
            <a:normAutofit/>
          </a:bodyPr>
          <a:lstStyle>
            <a:lvl1pPr algn="ctr" defTabSz="914377" rtl="0" eaLnBrk="1" latinLnBrk="0" hangingPunct="1">
              <a:spcBef>
                <a:spcPct val="0"/>
              </a:spcBef>
              <a:buNone/>
              <a:defRPr kumimoji="1" sz="4400" kern="1200">
                <a:solidFill>
                  <a:schemeClr val="tx1"/>
                </a:solidFill>
                <a:latin typeface="+mj-lt"/>
                <a:ea typeface="+mj-ea"/>
                <a:cs typeface="+mj-cs"/>
              </a:defRPr>
            </a:lvl1pPr>
          </a:lstStyle>
          <a:p>
            <a:r>
              <a:rPr lang="ja-JP" altLang="en-US" b="1" dirty="0">
                <a:solidFill>
                  <a:schemeClr val="accent1">
                    <a:lumMod val="75000"/>
                  </a:schemeClr>
                </a:solidFill>
              </a:rPr>
              <a:t>◇ 指導監査について ◇</a:t>
            </a:r>
          </a:p>
        </p:txBody>
      </p:sp>
      <p:sp>
        <p:nvSpPr>
          <p:cNvPr id="4" name="コンテンツ プレースホルダー 2">
            <a:extLst>
              <a:ext uri="{FF2B5EF4-FFF2-40B4-BE49-F238E27FC236}">
                <a16:creationId xmlns:a16="http://schemas.microsoft.com/office/drawing/2014/main" id="{6D316144-F664-F1BE-455D-84A425E5DCD9}"/>
              </a:ext>
            </a:extLst>
          </p:cNvPr>
          <p:cNvSpPr txBox="1">
            <a:spLocks/>
          </p:cNvSpPr>
          <p:nvPr/>
        </p:nvSpPr>
        <p:spPr>
          <a:xfrm>
            <a:off x="271736" y="1268760"/>
            <a:ext cx="10972800" cy="5170585"/>
          </a:xfrm>
          <a:prstGeom prst="rect">
            <a:avLst/>
          </a:prstGeom>
        </p:spPr>
        <p:txBody>
          <a:bodyPr numCol="1" spcCol="0">
            <a:normAutofit/>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br>
              <a:rPr lang="en-US" altLang="ja-JP" dirty="0">
                <a:solidFill>
                  <a:schemeClr val="tx2">
                    <a:lumMod val="75000"/>
                    <a:lumOff val="25000"/>
                  </a:schemeClr>
                </a:solidFill>
                <a:latin typeface="メイリオ" panose="020B0604030504040204" pitchFamily="50" charset="-128"/>
                <a:ea typeface="メイリオ" panose="020B0604030504040204" pitchFamily="50" charset="-128"/>
              </a:rPr>
            </a:br>
            <a:endParaRPr lang="ja-JP" altLang="en-US" sz="2000" dirty="0">
              <a:solidFill>
                <a:schemeClr val="accent1"/>
              </a:solidFill>
              <a:latin typeface="メイリオ" panose="020B0604030504040204" pitchFamily="50" charset="-128"/>
              <a:ea typeface="メイリオ" panose="020B0604030504040204" pitchFamily="50" charset="-128"/>
            </a:endParaRPr>
          </a:p>
        </p:txBody>
      </p:sp>
      <p:sp>
        <p:nvSpPr>
          <p:cNvPr id="11" name="コンテンツ プレースホルダー 2">
            <a:extLst>
              <a:ext uri="{FF2B5EF4-FFF2-40B4-BE49-F238E27FC236}">
                <a16:creationId xmlns:a16="http://schemas.microsoft.com/office/drawing/2014/main" id="{22F1AB26-6918-B2D4-E41E-7AC16E7A3E2E}"/>
              </a:ext>
            </a:extLst>
          </p:cNvPr>
          <p:cNvSpPr txBox="1">
            <a:spLocks/>
          </p:cNvSpPr>
          <p:nvPr/>
        </p:nvSpPr>
        <p:spPr>
          <a:xfrm>
            <a:off x="424136" y="1421160"/>
            <a:ext cx="10972800" cy="5170585"/>
          </a:xfrm>
          <a:prstGeom prst="rect">
            <a:avLst/>
          </a:prstGeom>
        </p:spPr>
        <p:txBody>
          <a:bodyPr numCol="1" spcCol="0">
            <a:normAutofit/>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dirty="0">
                <a:solidFill>
                  <a:schemeClr val="accent1"/>
                </a:solidFill>
                <a:latin typeface="メイリオ" panose="020B0604030504040204" pitchFamily="50" charset="-128"/>
                <a:ea typeface="メイリオ" panose="020B0604030504040204" pitchFamily="50" charset="-128"/>
              </a:rPr>
              <a:t>　</a:t>
            </a:r>
            <a:endParaRPr lang="en-US" altLang="ja-JP" sz="3400" b="1" dirty="0"/>
          </a:p>
          <a:p>
            <a:pPr marL="0" indent="0">
              <a:lnSpc>
                <a:spcPct val="150000"/>
              </a:lnSpc>
              <a:buNone/>
            </a:pPr>
            <a:r>
              <a:rPr lang="en-US" altLang="ja-JP" dirty="0">
                <a:solidFill>
                  <a:schemeClr val="tx2">
                    <a:lumMod val="75000"/>
                  </a:schemeClr>
                </a:solidFill>
                <a:latin typeface="メイリオ" panose="020B0604030504040204" pitchFamily="50" charset="-128"/>
                <a:ea typeface="メイリオ" panose="020B0604030504040204" pitchFamily="50" charset="-128"/>
              </a:rPr>
              <a:t>Ⅰ. </a:t>
            </a:r>
            <a:r>
              <a:rPr lang="ja-JP" altLang="en-US" dirty="0">
                <a:solidFill>
                  <a:schemeClr val="tx2">
                    <a:lumMod val="75000"/>
                  </a:schemeClr>
                </a:solidFill>
                <a:latin typeface="メイリオ" panose="020B0604030504040204" pitchFamily="50" charset="-128"/>
                <a:ea typeface="メイリオ" panose="020B0604030504040204" pitchFamily="50" charset="-128"/>
              </a:rPr>
              <a:t>指導について</a:t>
            </a:r>
            <a:endParaRPr lang="en-US" altLang="ja-JP" dirty="0">
              <a:solidFill>
                <a:schemeClr val="tx2">
                  <a:lumMod val="75000"/>
                </a:schemeClr>
              </a:solidFill>
              <a:latin typeface="メイリオ" panose="020B0604030504040204" pitchFamily="50" charset="-128"/>
              <a:ea typeface="メイリオ" panose="020B0604030504040204" pitchFamily="50" charset="-128"/>
            </a:endParaRPr>
          </a:p>
          <a:p>
            <a:pPr marL="0" indent="0">
              <a:lnSpc>
                <a:spcPct val="150000"/>
              </a:lnSpc>
              <a:buNone/>
            </a:pPr>
            <a:r>
              <a:rPr lang="en-US" altLang="ja-JP" dirty="0">
                <a:solidFill>
                  <a:schemeClr val="tx2">
                    <a:lumMod val="75000"/>
                  </a:schemeClr>
                </a:solidFill>
                <a:latin typeface="メイリオ" panose="020B0604030504040204" pitchFamily="50" charset="-128"/>
                <a:ea typeface="メイリオ" panose="020B0604030504040204" pitchFamily="50" charset="-128"/>
              </a:rPr>
              <a:t>Ⅱ. </a:t>
            </a:r>
            <a:r>
              <a:rPr lang="ja-JP" altLang="en-US" dirty="0">
                <a:solidFill>
                  <a:schemeClr val="tx2">
                    <a:lumMod val="75000"/>
                  </a:schemeClr>
                </a:solidFill>
                <a:latin typeface="メイリオ" panose="020B0604030504040204" pitchFamily="50" charset="-128"/>
                <a:ea typeface="メイリオ" panose="020B0604030504040204" pitchFamily="50" charset="-128"/>
              </a:rPr>
              <a:t>令和７年度の運営指導状況について</a:t>
            </a:r>
            <a:endParaRPr lang="en-US" altLang="ja-JP" dirty="0">
              <a:solidFill>
                <a:schemeClr val="tx2">
                  <a:lumMod val="75000"/>
                </a:schemeClr>
              </a:solidFill>
              <a:latin typeface="メイリオ" panose="020B0604030504040204" pitchFamily="50" charset="-128"/>
              <a:ea typeface="メイリオ" panose="020B0604030504040204" pitchFamily="50" charset="-128"/>
            </a:endParaRPr>
          </a:p>
          <a:p>
            <a:pPr marL="0" indent="0">
              <a:lnSpc>
                <a:spcPct val="150000"/>
              </a:lnSpc>
              <a:buNone/>
            </a:pPr>
            <a:r>
              <a:rPr lang="en-US" altLang="ja-JP" dirty="0">
                <a:solidFill>
                  <a:schemeClr val="tx2">
                    <a:lumMod val="75000"/>
                  </a:schemeClr>
                </a:solidFill>
                <a:latin typeface="メイリオ" panose="020B0604030504040204" pitchFamily="50" charset="-128"/>
                <a:ea typeface="メイリオ" panose="020B0604030504040204" pitchFamily="50" charset="-128"/>
              </a:rPr>
              <a:t>Ⅲ. </a:t>
            </a:r>
            <a:r>
              <a:rPr lang="ja-JP" altLang="en-US" dirty="0">
                <a:solidFill>
                  <a:schemeClr val="tx2">
                    <a:lumMod val="75000"/>
                  </a:schemeClr>
                </a:solidFill>
                <a:latin typeface="メイリオ" panose="020B0604030504040204" pitchFamily="50" charset="-128"/>
                <a:ea typeface="メイリオ" panose="020B0604030504040204" pitchFamily="50" charset="-128"/>
              </a:rPr>
              <a:t>今年度の運営指導について</a:t>
            </a:r>
            <a:endParaRPr lang="en-US" altLang="ja-JP" dirty="0">
              <a:solidFill>
                <a:schemeClr val="tx2">
                  <a:lumMod val="75000"/>
                </a:schemeClr>
              </a:solidFill>
              <a:latin typeface="メイリオ" panose="020B0604030504040204" pitchFamily="50" charset="-128"/>
              <a:ea typeface="メイリオ" panose="020B0604030504040204" pitchFamily="50" charset="-128"/>
            </a:endParaRPr>
          </a:p>
          <a:p>
            <a:pPr marL="0" indent="0">
              <a:lnSpc>
                <a:spcPct val="150000"/>
              </a:lnSpc>
              <a:buNone/>
            </a:pPr>
            <a:r>
              <a:rPr lang="en-US" altLang="ja-JP" dirty="0">
                <a:solidFill>
                  <a:schemeClr val="tx2">
                    <a:lumMod val="75000"/>
                  </a:schemeClr>
                </a:solidFill>
                <a:latin typeface="メイリオ" panose="020B0604030504040204" pitchFamily="50" charset="-128"/>
                <a:ea typeface="メイリオ" panose="020B0604030504040204" pitchFamily="50" charset="-128"/>
              </a:rPr>
              <a:t>Ⅳ. </a:t>
            </a:r>
            <a:r>
              <a:rPr lang="ja-JP" altLang="en-US" dirty="0">
                <a:solidFill>
                  <a:schemeClr val="tx2">
                    <a:lumMod val="75000"/>
                  </a:schemeClr>
                </a:solidFill>
                <a:latin typeface="メイリオ" panose="020B0604030504040204" pitchFamily="50" charset="-128"/>
                <a:ea typeface="メイリオ" panose="020B0604030504040204" pitchFamily="50" charset="-128"/>
              </a:rPr>
              <a:t>監査について</a:t>
            </a:r>
            <a:endParaRPr lang="en-US" altLang="ja-JP" dirty="0">
              <a:solidFill>
                <a:schemeClr val="tx2">
                  <a:lumMod val="75000"/>
                </a:schemeClr>
              </a:solidFill>
              <a:latin typeface="メイリオ" panose="020B0604030504040204" pitchFamily="50" charset="-128"/>
              <a:ea typeface="メイリオ" panose="020B0604030504040204" pitchFamily="50" charset="-128"/>
            </a:endParaRPr>
          </a:p>
          <a:p>
            <a:pPr marL="0" indent="0">
              <a:lnSpc>
                <a:spcPct val="150000"/>
              </a:lnSpc>
              <a:buNone/>
            </a:pPr>
            <a:r>
              <a:rPr lang="en-US" altLang="ja-JP" dirty="0">
                <a:solidFill>
                  <a:schemeClr val="tx2">
                    <a:lumMod val="75000"/>
                  </a:schemeClr>
                </a:solidFill>
                <a:latin typeface="メイリオ" panose="020B0604030504040204" pitchFamily="50" charset="-128"/>
                <a:ea typeface="メイリオ" panose="020B0604030504040204" pitchFamily="50" charset="-128"/>
              </a:rPr>
              <a:t>Ⅴ. </a:t>
            </a:r>
            <a:r>
              <a:rPr lang="ja-JP" altLang="en-US" dirty="0">
                <a:solidFill>
                  <a:schemeClr val="tx2">
                    <a:lumMod val="75000"/>
                  </a:schemeClr>
                </a:solidFill>
                <a:latin typeface="メイリオ" panose="020B0604030504040204" pitchFamily="50" charset="-128"/>
                <a:ea typeface="メイリオ" panose="020B0604030504040204" pitchFamily="50" charset="-128"/>
              </a:rPr>
              <a:t>行政処分</a:t>
            </a:r>
            <a:r>
              <a:rPr lang="en-US" altLang="ja-JP" dirty="0">
                <a:solidFill>
                  <a:schemeClr val="tx2">
                    <a:lumMod val="75000"/>
                  </a:schemeClr>
                </a:solidFill>
                <a:latin typeface="メイリオ" panose="020B0604030504040204" pitchFamily="50" charset="-128"/>
                <a:ea typeface="メイリオ" panose="020B0604030504040204" pitchFamily="50" charset="-128"/>
              </a:rPr>
              <a:t>(</a:t>
            </a:r>
            <a:r>
              <a:rPr lang="ja-JP" altLang="en-US" dirty="0">
                <a:solidFill>
                  <a:schemeClr val="tx2">
                    <a:lumMod val="75000"/>
                  </a:schemeClr>
                </a:solidFill>
                <a:latin typeface="メイリオ" panose="020B0604030504040204" pitchFamily="50" charset="-128"/>
                <a:ea typeface="メイリオ" panose="020B0604030504040204" pitchFamily="50" charset="-128"/>
              </a:rPr>
              <a:t>指定取消等</a:t>
            </a:r>
            <a:r>
              <a:rPr lang="en-US" altLang="ja-JP" dirty="0">
                <a:solidFill>
                  <a:schemeClr val="tx2">
                    <a:lumMod val="75000"/>
                  </a:schemeClr>
                </a:solidFill>
                <a:latin typeface="メイリオ" panose="020B0604030504040204" pitchFamily="50" charset="-128"/>
                <a:ea typeface="メイリオ" panose="020B0604030504040204" pitchFamily="50" charset="-128"/>
              </a:rPr>
              <a:t>)</a:t>
            </a:r>
            <a:r>
              <a:rPr lang="ja-JP" altLang="en-US" dirty="0">
                <a:solidFill>
                  <a:schemeClr val="tx2">
                    <a:lumMod val="75000"/>
                  </a:schemeClr>
                </a:solidFill>
                <a:latin typeface="メイリオ" panose="020B0604030504040204" pitchFamily="50" charset="-128"/>
                <a:ea typeface="メイリオ" panose="020B0604030504040204" pitchFamily="50" charset="-128"/>
              </a:rPr>
              <a:t>について</a:t>
            </a:r>
            <a:br>
              <a:rPr lang="en-US" altLang="ja-JP" dirty="0">
                <a:solidFill>
                  <a:schemeClr val="tx2">
                    <a:lumMod val="75000"/>
                    <a:lumOff val="25000"/>
                  </a:schemeClr>
                </a:solidFill>
                <a:latin typeface="メイリオ" panose="020B0604030504040204" pitchFamily="50" charset="-128"/>
                <a:ea typeface="メイリオ" panose="020B0604030504040204" pitchFamily="50" charset="-128"/>
              </a:rPr>
            </a:br>
            <a:endParaRPr lang="ja-JP" altLang="en-US" sz="2000" dirty="0">
              <a:solidFill>
                <a:schemeClr val="accent1"/>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526164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DC20FE4E-EE61-A75A-D517-C7BD3EBB4664}"/>
              </a:ext>
            </a:extLst>
          </p:cNvPr>
          <p:cNvSpPr>
            <a:spLocks noGrp="1"/>
          </p:cNvSpPr>
          <p:nvPr>
            <p:ph type="title"/>
          </p:nvPr>
        </p:nvSpPr>
        <p:spPr>
          <a:xfrm>
            <a:off x="427112" y="10277"/>
            <a:ext cx="109728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3200" b="1" dirty="0">
                <a:solidFill>
                  <a:schemeClr val="accent1">
                    <a:lumMod val="75000"/>
                  </a:schemeClr>
                </a:solidFill>
                <a:latin typeface="ＭＳ ゴシック" panose="020B0609070205080204" pitchFamily="49" charset="-128"/>
                <a:ea typeface="ＭＳ ゴシック" panose="020B0609070205080204" pitchFamily="49" charset="-128"/>
              </a:rPr>
              <a:t>Ⅴ.</a:t>
            </a:r>
            <a:r>
              <a:rPr lang="ja-JP" altLang="en-US" sz="3200" b="1" dirty="0">
                <a:solidFill>
                  <a:schemeClr val="accent1">
                    <a:lumMod val="75000"/>
                  </a:schemeClr>
                </a:solidFill>
                <a:latin typeface="ＭＳ ゴシック" panose="020B0609070205080204" pitchFamily="49" charset="-128"/>
                <a:ea typeface="ＭＳ ゴシック" panose="020B0609070205080204" pitchFamily="49" charset="-128"/>
              </a:rPr>
              <a:t> 行政処分（指定取消等）</a:t>
            </a:r>
            <a:r>
              <a:rPr kumimoji="1" lang="ja-JP" altLang="en-US" sz="3200" b="1" dirty="0">
                <a:solidFill>
                  <a:schemeClr val="accent1">
                    <a:lumMod val="75000"/>
                  </a:schemeClr>
                </a:solidFill>
                <a:latin typeface="ＭＳ ゴシック" panose="020B0609070205080204" pitchFamily="49" charset="-128"/>
                <a:ea typeface="ＭＳ ゴシック" panose="020B0609070205080204" pitchFamily="49" charset="-128"/>
              </a:rPr>
              <a:t>について</a:t>
            </a:r>
            <a:endParaRPr kumimoji="1" lang="ja-JP" altLang="en-US" sz="3200" dirty="0">
              <a:solidFill>
                <a:schemeClr val="accent1">
                  <a:lumMod val="75000"/>
                </a:schemeClr>
              </a:solidFill>
            </a:endParaRPr>
          </a:p>
        </p:txBody>
      </p:sp>
      <p:sp>
        <p:nvSpPr>
          <p:cNvPr id="4" name="コンテンツ プレースホルダー 2">
            <a:extLst>
              <a:ext uri="{FF2B5EF4-FFF2-40B4-BE49-F238E27FC236}">
                <a16:creationId xmlns:a16="http://schemas.microsoft.com/office/drawing/2014/main" id="{B95F5599-6F34-6736-D209-4D47E66634DC}"/>
              </a:ext>
            </a:extLst>
          </p:cNvPr>
          <p:cNvSpPr>
            <a:spLocks noGrp="1"/>
          </p:cNvSpPr>
          <p:nvPr/>
        </p:nvSpPr>
        <p:spPr>
          <a:xfrm>
            <a:off x="299356" y="1340768"/>
            <a:ext cx="11593288" cy="525658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buNone/>
            </a:pPr>
            <a:r>
              <a:rPr kumimoji="1" lang="ja-JP" altLang="en-US" sz="2400" b="1" dirty="0">
                <a:solidFill>
                  <a:schemeClr val="accent5"/>
                </a:solidFill>
              </a:rPr>
              <a:t>◇ </a:t>
            </a:r>
            <a:r>
              <a:rPr lang="ja-JP" altLang="en-US" sz="2400" b="1" dirty="0">
                <a:solidFill>
                  <a:schemeClr val="accent5"/>
                </a:solidFill>
              </a:rPr>
              <a:t>指定取消・効力停止の主な事例</a:t>
            </a:r>
            <a:r>
              <a:rPr lang="ja-JP" altLang="en-US" sz="2400" b="1" dirty="0">
                <a:solidFill>
                  <a:schemeClr val="accent5"/>
                </a:solidFill>
                <a:latin typeface="游ゴシック" panose="02110004020202020204"/>
                <a:ea typeface="游ゴシック" panose="020B0400000000000000" pitchFamily="50" charset="-128"/>
              </a:rPr>
              <a:t> </a:t>
            </a:r>
            <a:r>
              <a:rPr lang="ja-JP" altLang="en-US" sz="2400" b="1" dirty="0">
                <a:solidFill>
                  <a:schemeClr val="accent5"/>
                </a:solidFill>
              </a:rPr>
              <a:t>～</a:t>
            </a:r>
            <a:r>
              <a:rPr kumimoji="1" lang="ja-JP" altLang="en-US" sz="2400" b="1" dirty="0">
                <a:solidFill>
                  <a:schemeClr val="accent5"/>
                </a:solidFill>
              </a:rPr>
              <a:t>他都道府県における主な事例～</a:t>
            </a:r>
            <a:r>
              <a:rPr kumimoji="1" lang="ja-JP" altLang="en-US" sz="2400" b="1" i="0" u="none" strike="noStrike" kern="1200" cap="none" spc="0" normalizeH="0" baseline="0" noProof="0" dirty="0">
                <a:ln>
                  <a:noFill/>
                </a:ln>
                <a:solidFill>
                  <a:schemeClr val="accent5"/>
                </a:solidFill>
                <a:effectLst/>
                <a:uLnTx/>
                <a:uFillTx/>
                <a:latin typeface="游ゴシック" panose="02110004020202020204"/>
                <a:ea typeface="游ゴシック" panose="020B0400000000000000" pitchFamily="50" charset="-128"/>
                <a:cs typeface="+mn-cs"/>
              </a:rPr>
              <a:t> ◇</a:t>
            </a:r>
            <a:endParaRPr kumimoji="1" lang="en-US" altLang="ja-JP" sz="2400" b="1" dirty="0">
              <a:solidFill>
                <a:schemeClr val="accent5"/>
              </a:solidFill>
            </a:endParaRPr>
          </a:p>
          <a:p>
            <a:pPr marL="0" indent="0">
              <a:lnSpc>
                <a:spcPct val="120000"/>
              </a:lnSpc>
              <a:spcBef>
                <a:spcPts val="600"/>
              </a:spcBef>
              <a:buNone/>
            </a:pPr>
            <a:endParaRPr kumimoji="1" lang="en-US" altLang="ja-JP" sz="1200" dirty="0">
              <a:solidFill>
                <a:schemeClr val="tx2">
                  <a:lumMod val="75000"/>
                  <a:lumOff val="25000"/>
                </a:schemeClr>
              </a:solidFill>
              <a:latin typeface="メイリオ" panose="020B0604030504040204" pitchFamily="50" charset="-128"/>
              <a:ea typeface="メイリオ" panose="020B0604030504040204" pitchFamily="50" charset="-128"/>
            </a:endParaRPr>
          </a:p>
          <a:p>
            <a:pPr marL="0" indent="0">
              <a:lnSpc>
                <a:spcPct val="110000"/>
              </a:lnSpc>
              <a:spcBef>
                <a:spcPts val="600"/>
              </a:spcBef>
              <a:buNone/>
            </a:pPr>
            <a:r>
              <a:rPr lang="ja-JP" altLang="en-US" sz="2000" b="1" dirty="0">
                <a:latin typeface="メイリオ" panose="020B0604030504040204" pitchFamily="50" charset="-128"/>
                <a:ea typeface="メイリオ" panose="020B0604030504040204" pitchFamily="50" charset="-128"/>
              </a:rPr>
              <a:t>③ 運営基準違反</a:t>
            </a:r>
            <a:endParaRPr lang="en-US" altLang="ja-JP" sz="2000" b="1" dirty="0">
              <a:latin typeface="メイリオ" panose="020B0604030504040204" pitchFamily="50" charset="-128"/>
              <a:ea typeface="メイリオ" panose="020B0604030504040204" pitchFamily="50" charset="-128"/>
            </a:endParaRPr>
          </a:p>
          <a:p>
            <a:pPr marL="0" indent="0">
              <a:lnSpc>
                <a:spcPct val="110000"/>
              </a:lnSpc>
              <a:spcBef>
                <a:spcPts val="600"/>
              </a:spcBef>
              <a:buNone/>
            </a:pPr>
            <a:r>
              <a:rPr kumimoji="1" lang="ja-JP" altLang="en-US" sz="2000" dirty="0">
                <a:solidFill>
                  <a:schemeClr val="tx2">
                    <a:lumMod val="75000"/>
                    <a:lumOff val="25000"/>
                  </a:schemeClr>
                </a:solidFill>
                <a:latin typeface="メイリオ" panose="020B0604030504040204" pitchFamily="50" charset="-128"/>
                <a:ea typeface="メイリオ" panose="020B0604030504040204" pitchFamily="50" charset="-128"/>
              </a:rPr>
              <a:t>　</a:t>
            </a:r>
            <a:r>
              <a:rPr kumimoji="1" lang="ja-JP" altLang="en-US" sz="2000" dirty="0">
                <a:solidFill>
                  <a:schemeClr val="accent1">
                    <a:lumMod val="75000"/>
                  </a:schemeClr>
                </a:solidFill>
                <a:latin typeface="メイリオ" panose="020B0604030504040204" pitchFamily="50" charset="-128"/>
                <a:ea typeface="メイリオ" panose="020B0604030504040204" pitchFamily="50" charset="-128"/>
              </a:rPr>
              <a:t>・個別支援計画等に基づかないサービス提供</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10000"/>
              </a:lnSpc>
              <a:spcBef>
                <a:spcPts val="600"/>
              </a:spcBef>
              <a:buNone/>
            </a:pPr>
            <a:br>
              <a:rPr kumimoji="1" lang="en-US" altLang="ja-JP" sz="2000" dirty="0">
                <a:solidFill>
                  <a:schemeClr val="tx2">
                    <a:lumMod val="75000"/>
                    <a:lumOff val="25000"/>
                  </a:schemeClr>
                </a:solidFill>
                <a:latin typeface="メイリオ" panose="020B0604030504040204" pitchFamily="50" charset="-128"/>
                <a:ea typeface="メイリオ" panose="020B0604030504040204" pitchFamily="50" charset="-128"/>
              </a:rPr>
            </a:br>
            <a:r>
              <a:rPr kumimoji="1" lang="ja-JP" altLang="en-US" sz="2000" b="1" dirty="0">
                <a:latin typeface="メイリオ" panose="020B0604030504040204" pitchFamily="50" charset="-128"/>
                <a:ea typeface="メイリオ" panose="020B0604030504040204" pitchFamily="50" charset="-128"/>
              </a:rPr>
              <a:t>④ 不正請求</a:t>
            </a:r>
            <a:endParaRPr lang="en-US" altLang="ja-JP" sz="2000" b="1" dirty="0">
              <a:latin typeface="メイリオ" panose="020B0604030504040204" pitchFamily="50" charset="-128"/>
              <a:ea typeface="メイリオ" panose="020B0604030504040204" pitchFamily="50" charset="-128"/>
            </a:endParaRPr>
          </a:p>
          <a:p>
            <a:pPr marL="0" indent="0">
              <a:lnSpc>
                <a:spcPct val="110000"/>
              </a:lnSpc>
              <a:spcBef>
                <a:spcPts val="600"/>
              </a:spcBef>
              <a:buNone/>
            </a:pPr>
            <a:r>
              <a:rPr kumimoji="1" lang="ja-JP" altLang="en-US" sz="2000" dirty="0">
                <a:solidFill>
                  <a:schemeClr val="tx2">
                    <a:lumMod val="75000"/>
                    <a:lumOff val="25000"/>
                  </a:schemeClr>
                </a:solidFill>
                <a:latin typeface="メイリオ" panose="020B0604030504040204" pitchFamily="50" charset="-128"/>
                <a:ea typeface="メイリオ" panose="020B0604030504040204" pitchFamily="50" charset="-128"/>
              </a:rPr>
              <a:t>　</a:t>
            </a:r>
            <a:r>
              <a:rPr kumimoji="1" lang="ja-JP" altLang="en-US" sz="2000" dirty="0">
                <a:solidFill>
                  <a:schemeClr val="accent1">
                    <a:lumMod val="75000"/>
                  </a:schemeClr>
                </a:solidFill>
                <a:latin typeface="メイリオ" panose="020B0604030504040204" pitchFamily="50" charset="-128"/>
                <a:ea typeface="メイリオ" panose="020B0604030504040204" pitchFamily="50" charset="-128"/>
              </a:rPr>
              <a:t>・サービスを提供していない日について、虚偽のサービス提供記録及びサービス提供実　　　　　　　</a:t>
            </a:r>
            <a:endParaRPr kumimoji="1"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10000"/>
              </a:lnSpc>
              <a:spcBef>
                <a:spcPts val="600"/>
              </a:spcBef>
              <a:buNone/>
            </a:pPr>
            <a:r>
              <a:rPr kumimoji="1" lang="ja-JP" altLang="en-US" sz="2000" dirty="0">
                <a:solidFill>
                  <a:schemeClr val="accent1">
                    <a:lumMod val="75000"/>
                  </a:schemeClr>
                </a:solidFill>
                <a:latin typeface="メイリオ" panose="020B0604030504040204" pitchFamily="50" charset="-128"/>
                <a:ea typeface="メイリオ" panose="020B0604030504040204" pitchFamily="50" charset="-128"/>
              </a:rPr>
              <a:t>　　績記録表を作成して報酬を不正に請求。　　　　　　　　</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10000"/>
              </a:lnSpc>
              <a:spcBef>
                <a:spcPts val="600"/>
              </a:spcBef>
              <a:buNone/>
            </a:pPr>
            <a:r>
              <a:rPr kumimoji="1" lang="ja-JP" altLang="en-US" sz="2000" dirty="0">
                <a:solidFill>
                  <a:schemeClr val="accent1">
                    <a:lumMod val="75000"/>
                  </a:schemeClr>
                </a:solidFill>
                <a:latin typeface="メイリオ" panose="020B0604030504040204" pitchFamily="50" charset="-128"/>
                <a:ea typeface="メイリオ" panose="020B0604030504040204" pitchFamily="50" charset="-128"/>
              </a:rPr>
              <a:t>　</a:t>
            </a:r>
            <a:r>
              <a:rPr kumimoji="1" lang="en-US" altLang="ja-JP" sz="2000" dirty="0">
                <a:solidFill>
                  <a:schemeClr val="accent1">
                    <a:lumMod val="75000"/>
                  </a:schemeClr>
                </a:solidFill>
                <a:latin typeface="メイリオ" panose="020B0604030504040204" pitchFamily="50" charset="-128"/>
                <a:ea typeface="メイリオ" panose="020B0604030504040204" pitchFamily="50" charset="-128"/>
              </a:rPr>
              <a:t>【</a:t>
            </a:r>
            <a:r>
              <a:rPr kumimoji="1" lang="ja-JP" altLang="en-US" sz="2000" dirty="0">
                <a:solidFill>
                  <a:schemeClr val="accent1">
                    <a:lumMod val="75000"/>
                  </a:schemeClr>
                </a:solidFill>
                <a:latin typeface="メイリオ" panose="020B0604030504040204" pitchFamily="50" charset="-128"/>
                <a:ea typeface="メイリオ" panose="020B0604030504040204" pitchFamily="50" charset="-128"/>
              </a:rPr>
              <a:t>具体的事例</a:t>
            </a:r>
            <a:r>
              <a:rPr kumimoji="1" lang="en-US" altLang="ja-JP" sz="2000" dirty="0">
                <a:solidFill>
                  <a:schemeClr val="accent1">
                    <a:lumMod val="75000"/>
                  </a:schemeClr>
                </a:solidFill>
                <a:latin typeface="メイリオ" panose="020B0604030504040204" pitchFamily="50" charset="-128"/>
                <a:ea typeface="メイリオ" panose="020B0604030504040204" pitchFamily="50" charset="-128"/>
              </a:rPr>
              <a:t>】</a:t>
            </a:r>
          </a:p>
          <a:p>
            <a:pPr marL="0" indent="0">
              <a:lnSpc>
                <a:spcPct val="110000"/>
              </a:lnSpc>
              <a:spcBef>
                <a:spcPts val="6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・利用実績がない日について、虚偽の支援記録を作成し、サービス提供を行ったも</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10000"/>
              </a:lnSpc>
              <a:spcBef>
                <a:spcPts val="6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のとして報酬の請求を行った。　</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lnSpc>
                <a:spcPct val="110000"/>
              </a:lnSpc>
              <a:spcBef>
                <a:spcPts val="6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・サービス管理責任者等が不在であるにも関わらず、必要な減算を行わなかった。</a:t>
            </a:r>
            <a:r>
              <a:rPr lang="ja-JP" altLang="en-US" sz="2200" dirty="0">
                <a:solidFill>
                  <a:schemeClr val="accent1">
                    <a:lumMod val="75000"/>
                  </a:schemeClr>
                </a:solidFill>
                <a:latin typeface="メイリオ" panose="020B0604030504040204" pitchFamily="50" charset="-128"/>
                <a:ea typeface="メイリオ" panose="020B0604030504040204" pitchFamily="50" charset="-128"/>
              </a:rPr>
              <a:t>　　　　　　　　　　　　</a:t>
            </a:r>
            <a:r>
              <a:rPr kumimoji="1" lang="ja-JP" altLang="en-US" sz="2200" dirty="0">
                <a:solidFill>
                  <a:schemeClr val="accent1">
                    <a:lumMod val="75000"/>
                  </a:schemeClr>
                </a:solidFill>
                <a:latin typeface="メイリオ" panose="020B0604030504040204" pitchFamily="50" charset="-128"/>
                <a:ea typeface="メイリオ" panose="020B0604030504040204" pitchFamily="50" charset="-128"/>
              </a:rPr>
              <a:t>　　　　　　　　　　　</a:t>
            </a:r>
            <a:endParaRPr kumimoji="1" lang="en-US" altLang="ja-JP" sz="1700" dirty="0">
              <a:solidFill>
                <a:schemeClr val="tx2">
                  <a:lumMod val="75000"/>
                  <a:lumOff val="2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1120789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FD0AD110-3C67-350C-D2F1-40252C0D0073}"/>
              </a:ext>
            </a:extLst>
          </p:cNvPr>
          <p:cNvSpPr>
            <a:spLocks noGrp="1"/>
          </p:cNvSpPr>
          <p:nvPr>
            <p:ph type="title"/>
          </p:nvPr>
        </p:nvSpPr>
        <p:spPr>
          <a:xfrm>
            <a:off x="609600" y="27485"/>
            <a:ext cx="10972800" cy="1143000"/>
          </a:xfrm>
        </p:spPr>
        <p:txBody>
          <a:bodyPr>
            <a:normAutofit/>
          </a:bodyPr>
          <a:lstStyle/>
          <a:p>
            <a:r>
              <a:rPr lang="en-US" altLang="ja-JP" sz="3200" b="1" dirty="0">
                <a:solidFill>
                  <a:schemeClr val="accent1">
                    <a:lumMod val="75000"/>
                  </a:schemeClr>
                </a:solidFill>
                <a:latin typeface="ＭＳ ゴシック" panose="020B0609070205080204" pitchFamily="49" charset="-128"/>
                <a:ea typeface="ＭＳ ゴシック" panose="020B0609070205080204" pitchFamily="49" charset="-128"/>
              </a:rPr>
              <a:t>Ⅴ.</a:t>
            </a:r>
            <a:r>
              <a:rPr lang="ja-JP" altLang="en-US" sz="3200" b="1" dirty="0">
                <a:solidFill>
                  <a:schemeClr val="accent1">
                    <a:lumMod val="75000"/>
                  </a:schemeClr>
                </a:solidFill>
                <a:latin typeface="ＭＳ ゴシック" panose="020B0609070205080204" pitchFamily="49" charset="-128"/>
                <a:ea typeface="ＭＳ ゴシック" panose="020B0609070205080204" pitchFamily="49" charset="-128"/>
              </a:rPr>
              <a:t> 行政処分（指定取消等）について</a:t>
            </a:r>
            <a:endParaRPr lang="ja-JP" altLang="en-US" sz="3200" dirty="0">
              <a:solidFill>
                <a:schemeClr val="accent1">
                  <a:lumMod val="75000"/>
                </a:schemeClr>
              </a:solidFill>
            </a:endParaRPr>
          </a:p>
        </p:txBody>
      </p:sp>
      <p:sp>
        <p:nvSpPr>
          <p:cNvPr id="5" name="タイトル 1">
            <a:extLst>
              <a:ext uri="{FF2B5EF4-FFF2-40B4-BE49-F238E27FC236}">
                <a16:creationId xmlns:a16="http://schemas.microsoft.com/office/drawing/2014/main" id="{FE3840C2-3E28-30A2-EA11-A2739388393E}"/>
              </a:ext>
            </a:extLst>
          </p:cNvPr>
          <p:cNvSpPr txBox="1">
            <a:spLocks/>
          </p:cNvSpPr>
          <p:nvPr/>
        </p:nvSpPr>
        <p:spPr>
          <a:xfrm>
            <a:off x="129498" y="6021288"/>
            <a:ext cx="9577064" cy="50405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400" dirty="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　令和</a:t>
            </a:r>
            <a:r>
              <a:rPr lang="en-US" altLang="ja-JP" sz="1400" dirty="0">
                <a:latin typeface="ＭＳ 明朝" panose="02020609040205080304" pitchFamily="17" charset="-128"/>
                <a:ea typeface="ＭＳ 明朝" panose="02020609040205080304" pitchFamily="17" charset="-128"/>
              </a:rPr>
              <a:t>6</a:t>
            </a:r>
            <a:r>
              <a:rPr lang="ja-JP" altLang="en-US" sz="1400" dirty="0">
                <a:latin typeface="ＭＳ 明朝" panose="02020609040205080304" pitchFamily="17" charset="-128"/>
                <a:ea typeface="ＭＳ 明朝" panose="02020609040205080304" pitchFamily="17" charset="-128"/>
              </a:rPr>
              <a:t>年度障害福祉サービス事業者等集団指導</a:t>
            </a:r>
            <a:r>
              <a:rPr lang="zh-TW" altLang="en-US" sz="1400" dirty="0">
                <a:latin typeface="ＭＳ 明朝" panose="02020609040205080304" pitchFamily="17" charset="-128"/>
                <a:ea typeface="ＭＳ 明朝" panose="02020609040205080304" pitchFamily="17" charset="-128"/>
              </a:rPr>
              <a:t>資料</a:t>
            </a:r>
            <a:r>
              <a:rPr lang="ja-JP" altLang="en-US" sz="1400" dirty="0">
                <a:latin typeface="ＭＳ 明朝" panose="02020609040205080304" pitchFamily="17" charset="-128"/>
                <a:ea typeface="ＭＳ 明朝" panose="02020609040205080304" pitchFamily="17" charset="-128"/>
              </a:rPr>
              <a:t>　岐阜県健康福祉部障害福祉課　令和</a:t>
            </a:r>
            <a:r>
              <a:rPr lang="en-US" altLang="ja-JP" sz="1400" dirty="0">
                <a:latin typeface="ＭＳ 明朝" panose="02020609040205080304" pitchFamily="17" charset="-128"/>
                <a:ea typeface="ＭＳ 明朝" panose="02020609040205080304" pitchFamily="17" charset="-128"/>
              </a:rPr>
              <a:t>7</a:t>
            </a:r>
            <a:r>
              <a:rPr lang="ja-JP" altLang="en-US" sz="1400" dirty="0">
                <a:latin typeface="ＭＳ 明朝" panose="02020609040205080304" pitchFamily="17" charset="-128"/>
                <a:ea typeface="ＭＳ 明朝" panose="02020609040205080304" pitchFamily="17" charset="-128"/>
              </a:rPr>
              <a:t>年</a:t>
            </a:r>
            <a:r>
              <a:rPr lang="en-US" altLang="ja-JP" sz="1400" dirty="0">
                <a:latin typeface="ＭＳ 明朝" panose="02020609040205080304" pitchFamily="17" charset="-128"/>
                <a:ea typeface="ＭＳ 明朝" panose="02020609040205080304" pitchFamily="17" charset="-128"/>
              </a:rPr>
              <a:t>3</a:t>
            </a:r>
            <a:r>
              <a:rPr lang="ja-JP" altLang="en-US" sz="1400" dirty="0">
                <a:latin typeface="ＭＳ 明朝" panose="02020609040205080304" pitchFamily="17" charset="-128"/>
                <a:ea typeface="ＭＳ 明朝" panose="02020609040205080304" pitchFamily="17" charset="-128"/>
              </a:rPr>
              <a:t>月</a:t>
            </a:r>
            <a:r>
              <a:rPr lang="en-US" altLang="ja-JP" sz="1400" dirty="0">
                <a:latin typeface="ＭＳ 明朝" panose="02020609040205080304" pitchFamily="17" charset="-128"/>
                <a:ea typeface="ＭＳ 明朝" panose="02020609040205080304" pitchFamily="17" charset="-128"/>
              </a:rPr>
              <a:t>28</a:t>
            </a:r>
            <a:r>
              <a:rPr lang="ja-JP" altLang="en-US" sz="1400" dirty="0">
                <a:latin typeface="ＭＳ 明朝" panose="02020609040205080304" pitchFamily="17" charset="-128"/>
                <a:ea typeface="ＭＳ 明朝" panose="02020609040205080304" pitchFamily="17" charset="-128"/>
              </a:rPr>
              <a:t>日資料参照</a:t>
            </a:r>
            <a:br>
              <a:rPr lang="ja-JP" altLang="en-US" sz="1500" dirty="0">
                <a:latin typeface="ＭＳ 明朝" panose="02020609040205080304" pitchFamily="17" charset="-128"/>
                <a:ea typeface="ＭＳ 明朝" panose="02020609040205080304" pitchFamily="17" charset="-128"/>
              </a:rPr>
            </a:br>
            <a:endParaRPr lang="ja-JP" altLang="en-US" sz="900" dirty="0">
              <a:latin typeface="ＭＳ 明朝" panose="02020609040205080304" pitchFamily="17" charset="-128"/>
              <a:ea typeface="ＭＳ 明朝" panose="02020609040205080304" pitchFamily="17" charset="-128"/>
            </a:endParaRPr>
          </a:p>
        </p:txBody>
      </p:sp>
      <p:sp>
        <p:nvSpPr>
          <p:cNvPr id="7" name="コンテンツ プレースホルダー 2">
            <a:extLst>
              <a:ext uri="{FF2B5EF4-FFF2-40B4-BE49-F238E27FC236}">
                <a16:creationId xmlns:a16="http://schemas.microsoft.com/office/drawing/2014/main" id="{D5F8E5D1-BAE2-40BD-1A3A-8A2263E0B8A2}"/>
              </a:ext>
            </a:extLst>
          </p:cNvPr>
          <p:cNvSpPr txBox="1">
            <a:spLocks/>
          </p:cNvSpPr>
          <p:nvPr/>
        </p:nvSpPr>
        <p:spPr>
          <a:xfrm>
            <a:off x="129498" y="1137799"/>
            <a:ext cx="11943166" cy="5688633"/>
          </a:xfrm>
          <a:prstGeom prst="rect">
            <a:avLst/>
          </a:prstGeom>
        </p:spPr>
        <p:txBody>
          <a:bodyPr>
            <a:normAutofit/>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400" b="1" dirty="0">
                <a:solidFill>
                  <a:schemeClr val="accent5"/>
                </a:solidFill>
              </a:rPr>
              <a:t>◇ 指定取消・効力停止の主な事例 ～他都道府県における主な事例～</a:t>
            </a:r>
            <a:r>
              <a:rPr lang="ja-JP" altLang="en-US" sz="2400" b="1" dirty="0">
                <a:solidFill>
                  <a:schemeClr val="accent5"/>
                </a:solidFill>
                <a:latin typeface="游ゴシック" panose="02110004020202020204"/>
                <a:ea typeface="游ゴシック" panose="020B0400000000000000" pitchFamily="50" charset="-128"/>
              </a:rPr>
              <a:t> ◇</a:t>
            </a:r>
            <a:endParaRPr lang="en-US" altLang="ja-JP" sz="2400" b="1" dirty="0">
              <a:solidFill>
                <a:schemeClr val="accent5"/>
              </a:solidFill>
            </a:endParaRPr>
          </a:p>
          <a:p>
            <a:pPr marL="0" indent="0">
              <a:buFont typeface="Arial" panose="020B0604020202020204" pitchFamily="34" charset="0"/>
              <a:buNone/>
            </a:pPr>
            <a:endParaRPr lang="en-US" altLang="ja-JP" sz="2400" b="1" dirty="0">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400" b="1" dirty="0">
                <a:latin typeface="メイリオ" panose="020B0604030504040204" pitchFamily="50" charset="-128"/>
                <a:ea typeface="メイリオ" panose="020B0604030504040204" pitchFamily="50" charset="-128"/>
              </a:rPr>
              <a:t> </a:t>
            </a:r>
            <a:r>
              <a:rPr lang="ja-JP" altLang="en-US" sz="2000" b="1" dirty="0">
                <a:latin typeface="メイリオ" panose="020B0604030504040204" pitchFamily="50" charset="-128"/>
                <a:ea typeface="メイリオ" panose="020B0604030504040204" pitchFamily="50" charset="-128"/>
              </a:rPr>
              <a:t>⑤ 虚偽報告</a:t>
            </a:r>
            <a:endParaRPr lang="en-US" altLang="ja-JP" sz="2000" b="1" dirty="0">
              <a:latin typeface="メイリオ" panose="020B0604030504040204" pitchFamily="50" charset="-128"/>
              <a:ea typeface="メイリオ" panose="020B0604030504040204" pitchFamily="50" charset="-128"/>
            </a:endParaRPr>
          </a:p>
          <a:p>
            <a:pPr marL="0" indent="0">
              <a:spcBef>
                <a:spcPts val="600"/>
              </a:spcBef>
              <a:buFont typeface="Arial" panose="020B0604020202020204" pitchFamily="34" charset="0"/>
              <a:buNone/>
            </a:pPr>
            <a:r>
              <a:rPr lang="ja-JP" altLang="en-US" sz="2000" dirty="0">
                <a:solidFill>
                  <a:schemeClr val="accent4">
                    <a:lumMod val="75000"/>
                  </a:schemeClr>
                </a:solidFill>
                <a:latin typeface="メイリオ" panose="020B0604030504040204" pitchFamily="50" charset="-128"/>
                <a:ea typeface="メイリオ" panose="020B0604030504040204" pitchFamily="50" charset="-128"/>
              </a:rPr>
              <a:t>　</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・監査における虚偽書類の提出（虚偽答弁）。</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spcBef>
                <a:spcPts val="600"/>
              </a:spcBef>
              <a:buFont typeface="Arial" panose="020B0604020202020204" pitchFamily="34" charset="0"/>
              <a:buNone/>
            </a:pPr>
            <a:endParaRPr lang="en-US" altLang="ja-JP" sz="2000" b="1" dirty="0">
              <a:latin typeface="メイリオ" panose="020B0604030504040204" pitchFamily="50" charset="-128"/>
              <a:ea typeface="メイリオ" panose="020B0604030504040204" pitchFamily="50" charset="-128"/>
            </a:endParaRPr>
          </a:p>
          <a:p>
            <a:pPr marL="0" indent="0">
              <a:spcBef>
                <a:spcPts val="600"/>
              </a:spcBef>
              <a:buFont typeface="Arial" panose="020B0604020202020204" pitchFamily="34" charset="0"/>
              <a:buNone/>
            </a:pPr>
            <a:r>
              <a:rPr lang="ja-JP" altLang="en-US" sz="2000" b="1" dirty="0">
                <a:latin typeface="メイリオ" panose="020B0604030504040204" pitchFamily="50" charset="-128"/>
                <a:ea typeface="メイリオ" panose="020B0604030504040204" pitchFamily="50" charset="-128"/>
              </a:rPr>
              <a:t> ⑥ 監査の妨害・忌避</a:t>
            </a:r>
            <a:endParaRPr lang="en-US" altLang="ja-JP" sz="2000" b="1" dirty="0">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・監査における障害福祉サービス事業者の代表者の出頭拒否。</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・事業所の営業の所在を不明な状態にし、監査の進行を妨げた。</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endParaRPr lang="en-US" altLang="ja-JP" sz="3600" dirty="0">
              <a:solidFill>
                <a:schemeClr val="accent1">
                  <a:lumMod val="7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779805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CD8F9A-D9DC-1BE1-5A0A-0C5F4DFF64F5}"/>
            </a:ext>
          </a:extLst>
        </p:cNvPr>
        <p:cNvGrpSpPr/>
        <p:nvPr/>
      </p:nvGrpSpPr>
      <p:grpSpPr>
        <a:xfrm>
          <a:off x="0" y="0"/>
          <a:ext cx="0" cy="0"/>
          <a:chOff x="0" y="0"/>
          <a:chExt cx="0" cy="0"/>
        </a:xfrm>
      </p:grpSpPr>
      <p:sp>
        <p:nvSpPr>
          <p:cNvPr id="3" name="タイトル 1">
            <a:extLst>
              <a:ext uri="{FF2B5EF4-FFF2-40B4-BE49-F238E27FC236}">
                <a16:creationId xmlns:a16="http://schemas.microsoft.com/office/drawing/2014/main" id="{90A52622-E6CA-F630-4B70-68B0F2B0928D}"/>
              </a:ext>
            </a:extLst>
          </p:cNvPr>
          <p:cNvSpPr>
            <a:spLocks noGrp="1"/>
          </p:cNvSpPr>
          <p:nvPr>
            <p:ph type="title"/>
          </p:nvPr>
        </p:nvSpPr>
        <p:spPr>
          <a:xfrm>
            <a:off x="609600" y="27485"/>
            <a:ext cx="10972800" cy="1143000"/>
          </a:xfrm>
        </p:spPr>
        <p:txBody>
          <a:bodyPr>
            <a:normAutofit/>
          </a:bodyPr>
          <a:lstStyle/>
          <a:p>
            <a:r>
              <a:rPr lang="en-US" altLang="ja-JP" sz="3200" b="1" dirty="0">
                <a:solidFill>
                  <a:schemeClr val="accent1">
                    <a:lumMod val="75000"/>
                  </a:schemeClr>
                </a:solidFill>
                <a:latin typeface="ＭＳ ゴシック" panose="020B0609070205080204" pitchFamily="49" charset="-128"/>
                <a:ea typeface="ＭＳ ゴシック" panose="020B0609070205080204" pitchFamily="49" charset="-128"/>
              </a:rPr>
              <a:t>Ⅴ.</a:t>
            </a:r>
            <a:r>
              <a:rPr lang="ja-JP" altLang="en-US" sz="3200" b="1" dirty="0">
                <a:solidFill>
                  <a:schemeClr val="accent1">
                    <a:lumMod val="75000"/>
                  </a:schemeClr>
                </a:solidFill>
                <a:latin typeface="ＭＳ ゴシック" panose="020B0609070205080204" pitchFamily="49" charset="-128"/>
                <a:ea typeface="ＭＳ ゴシック" panose="020B0609070205080204" pitchFamily="49" charset="-128"/>
              </a:rPr>
              <a:t> 行政処分（指定取消等）について</a:t>
            </a:r>
            <a:endParaRPr lang="ja-JP" altLang="en-US" sz="3200" dirty="0">
              <a:solidFill>
                <a:schemeClr val="accent1">
                  <a:lumMod val="75000"/>
                </a:schemeClr>
              </a:solidFill>
            </a:endParaRPr>
          </a:p>
        </p:txBody>
      </p:sp>
      <p:sp>
        <p:nvSpPr>
          <p:cNvPr id="5" name="タイトル 1">
            <a:extLst>
              <a:ext uri="{FF2B5EF4-FFF2-40B4-BE49-F238E27FC236}">
                <a16:creationId xmlns:a16="http://schemas.microsoft.com/office/drawing/2014/main" id="{12043DCE-6B73-7B15-585D-F0C32B3C6366}"/>
              </a:ext>
            </a:extLst>
          </p:cNvPr>
          <p:cNvSpPr txBox="1">
            <a:spLocks/>
          </p:cNvSpPr>
          <p:nvPr/>
        </p:nvSpPr>
        <p:spPr>
          <a:xfrm>
            <a:off x="125028" y="6234608"/>
            <a:ext cx="9577064" cy="504056"/>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1400" dirty="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　令和</a:t>
            </a:r>
            <a:r>
              <a:rPr lang="en-US" altLang="ja-JP" sz="1400" dirty="0">
                <a:latin typeface="ＭＳ 明朝" panose="02020609040205080304" pitchFamily="17" charset="-128"/>
                <a:ea typeface="ＭＳ 明朝" panose="02020609040205080304" pitchFamily="17" charset="-128"/>
              </a:rPr>
              <a:t>6</a:t>
            </a:r>
            <a:r>
              <a:rPr lang="ja-JP" altLang="en-US" sz="1400" dirty="0">
                <a:latin typeface="ＭＳ 明朝" panose="02020609040205080304" pitchFamily="17" charset="-128"/>
                <a:ea typeface="ＭＳ 明朝" panose="02020609040205080304" pitchFamily="17" charset="-128"/>
              </a:rPr>
              <a:t>年度障害福祉サービス事業者等集団指導</a:t>
            </a:r>
            <a:r>
              <a:rPr lang="zh-TW" altLang="en-US" sz="1400" dirty="0">
                <a:latin typeface="ＭＳ 明朝" panose="02020609040205080304" pitchFamily="17" charset="-128"/>
                <a:ea typeface="ＭＳ 明朝" panose="02020609040205080304" pitchFamily="17" charset="-128"/>
              </a:rPr>
              <a:t>資料</a:t>
            </a:r>
            <a:r>
              <a:rPr lang="ja-JP" altLang="en-US" sz="1400" dirty="0">
                <a:latin typeface="ＭＳ 明朝" panose="02020609040205080304" pitchFamily="17" charset="-128"/>
                <a:ea typeface="ＭＳ 明朝" panose="02020609040205080304" pitchFamily="17" charset="-128"/>
              </a:rPr>
              <a:t>　岐阜県健康福祉部障害福祉課　令和</a:t>
            </a:r>
            <a:r>
              <a:rPr lang="en-US" altLang="ja-JP" sz="1400" dirty="0">
                <a:latin typeface="ＭＳ 明朝" panose="02020609040205080304" pitchFamily="17" charset="-128"/>
                <a:ea typeface="ＭＳ 明朝" panose="02020609040205080304" pitchFamily="17" charset="-128"/>
              </a:rPr>
              <a:t>7</a:t>
            </a:r>
            <a:r>
              <a:rPr lang="ja-JP" altLang="en-US" sz="1400" dirty="0">
                <a:latin typeface="ＭＳ 明朝" panose="02020609040205080304" pitchFamily="17" charset="-128"/>
                <a:ea typeface="ＭＳ 明朝" panose="02020609040205080304" pitchFamily="17" charset="-128"/>
              </a:rPr>
              <a:t>年</a:t>
            </a:r>
            <a:r>
              <a:rPr lang="en-US" altLang="ja-JP" sz="1400" dirty="0">
                <a:latin typeface="ＭＳ 明朝" panose="02020609040205080304" pitchFamily="17" charset="-128"/>
                <a:ea typeface="ＭＳ 明朝" panose="02020609040205080304" pitchFamily="17" charset="-128"/>
              </a:rPr>
              <a:t>3</a:t>
            </a:r>
            <a:r>
              <a:rPr lang="ja-JP" altLang="en-US" sz="1400" dirty="0">
                <a:latin typeface="ＭＳ 明朝" panose="02020609040205080304" pitchFamily="17" charset="-128"/>
                <a:ea typeface="ＭＳ 明朝" panose="02020609040205080304" pitchFamily="17" charset="-128"/>
              </a:rPr>
              <a:t>月</a:t>
            </a:r>
            <a:r>
              <a:rPr lang="en-US" altLang="ja-JP" sz="1400" dirty="0">
                <a:latin typeface="ＭＳ 明朝" panose="02020609040205080304" pitchFamily="17" charset="-128"/>
                <a:ea typeface="ＭＳ 明朝" panose="02020609040205080304" pitchFamily="17" charset="-128"/>
              </a:rPr>
              <a:t>28</a:t>
            </a:r>
            <a:r>
              <a:rPr lang="ja-JP" altLang="en-US" sz="1400" dirty="0">
                <a:latin typeface="ＭＳ 明朝" panose="02020609040205080304" pitchFamily="17" charset="-128"/>
                <a:ea typeface="ＭＳ 明朝" panose="02020609040205080304" pitchFamily="17" charset="-128"/>
              </a:rPr>
              <a:t>日資料参照</a:t>
            </a:r>
            <a:br>
              <a:rPr lang="ja-JP" altLang="en-US" sz="1500" dirty="0">
                <a:latin typeface="ＭＳ 明朝" panose="02020609040205080304" pitchFamily="17" charset="-128"/>
                <a:ea typeface="ＭＳ 明朝" panose="02020609040205080304" pitchFamily="17" charset="-128"/>
              </a:rPr>
            </a:br>
            <a:endParaRPr lang="ja-JP" altLang="en-US" sz="900" dirty="0">
              <a:latin typeface="ＭＳ 明朝" panose="02020609040205080304" pitchFamily="17" charset="-128"/>
              <a:ea typeface="ＭＳ 明朝" panose="02020609040205080304" pitchFamily="17" charset="-128"/>
            </a:endParaRPr>
          </a:p>
        </p:txBody>
      </p:sp>
      <p:sp>
        <p:nvSpPr>
          <p:cNvPr id="7" name="コンテンツ プレースホルダー 2">
            <a:extLst>
              <a:ext uri="{FF2B5EF4-FFF2-40B4-BE49-F238E27FC236}">
                <a16:creationId xmlns:a16="http://schemas.microsoft.com/office/drawing/2014/main" id="{1C8708A0-046C-C726-837B-5E4153D53E3D}"/>
              </a:ext>
            </a:extLst>
          </p:cNvPr>
          <p:cNvSpPr txBox="1">
            <a:spLocks/>
          </p:cNvSpPr>
          <p:nvPr/>
        </p:nvSpPr>
        <p:spPr>
          <a:xfrm>
            <a:off x="341530" y="1340768"/>
            <a:ext cx="11508940" cy="5688633"/>
          </a:xfrm>
          <a:prstGeom prst="rect">
            <a:avLst/>
          </a:prstGeom>
        </p:spPr>
        <p:txBody>
          <a:bodyPr>
            <a:normAutofit/>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400" b="1" dirty="0">
                <a:solidFill>
                  <a:schemeClr val="accent5"/>
                </a:solidFill>
              </a:rPr>
              <a:t>◇ 指定取消・効力停止の主な事例 ～他都道府県における主な事例～</a:t>
            </a:r>
            <a:r>
              <a:rPr lang="ja-JP" altLang="en-US" sz="2400" b="1" dirty="0">
                <a:solidFill>
                  <a:schemeClr val="accent5"/>
                </a:solidFill>
                <a:latin typeface="游ゴシック" panose="02110004020202020204"/>
                <a:ea typeface="游ゴシック" panose="020B0400000000000000" pitchFamily="50" charset="-128"/>
              </a:rPr>
              <a:t> ◇</a:t>
            </a:r>
            <a:endParaRPr lang="en-US" altLang="ja-JP" sz="2400" b="1" dirty="0">
              <a:solidFill>
                <a:schemeClr val="accent5"/>
              </a:solidFill>
            </a:endParaRPr>
          </a:p>
          <a:p>
            <a:pPr marL="0" indent="0">
              <a:lnSpc>
                <a:spcPct val="150000"/>
              </a:lnSpc>
              <a:buFont typeface="Arial" panose="020B0604020202020204" pitchFamily="34" charset="0"/>
              <a:buNone/>
            </a:pPr>
            <a:endParaRPr lang="en-US" altLang="ja-JP" sz="2000" b="1" dirty="0">
              <a:latin typeface="メイリオ" panose="020B0604030504040204" pitchFamily="50" charset="-128"/>
              <a:ea typeface="メイリオ" panose="020B0604030504040204" pitchFamily="50" charset="-128"/>
            </a:endParaRPr>
          </a:p>
          <a:p>
            <a:pPr marL="0" indent="0">
              <a:lnSpc>
                <a:spcPct val="150000"/>
              </a:lnSpc>
              <a:buFont typeface="Arial" panose="020B0604020202020204" pitchFamily="34" charset="0"/>
              <a:buNone/>
            </a:pPr>
            <a:r>
              <a:rPr lang="ja-JP" altLang="en-US" sz="2000" b="1" dirty="0">
                <a:latin typeface="メイリオ" panose="020B0604030504040204" pitchFamily="50" charset="-128"/>
                <a:ea typeface="メイリオ" panose="020B0604030504040204" pitchFamily="50" charset="-128"/>
              </a:rPr>
              <a:t>⑦ 不正の手段による指定申請</a:t>
            </a:r>
            <a:endParaRPr lang="en-US" altLang="ja-JP" sz="2000" b="1" dirty="0">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tx2">
                    <a:lumMod val="75000"/>
                    <a:lumOff val="25000"/>
                  </a:schemeClr>
                </a:solidFill>
                <a:latin typeface="メイリオ" panose="020B0604030504040204" pitchFamily="50" charset="-128"/>
                <a:ea typeface="メイリオ" panose="020B0604030504040204" pitchFamily="50" charset="-128"/>
              </a:rPr>
              <a:t>　</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・虚偽の人員配置による指定申請書類の提出。</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a:t>
            </a:r>
            <a:r>
              <a:rPr lang="en-US" altLang="ja-JP" sz="20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具体的事例</a:t>
            </a:r>
            <a:r>
              <a:rPr lang="en-US" altLang="ja-JP" sz="2000" dirty="0">
                <a:solidFill>
                  <a:schemeClr val="accent1">
                    <a:lumMod val="75000"/>
                  </a:schemeClr>
                </a:solidFill>
                <a:latin typeface="メイリオ" panose="020B0604030504040204" pitchFamily="50" charset="-128"/>
                <a:ea typeface="メイリオ" panose="020B0604030504040204" pitchFamily="50" charset="-128"/>
              </a:rPr>
              <a:t>】</a:t>
            </a: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・児童発達支援管理責任者の配置が必要であることを認識していたが、実際に配置でき  </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en-US" altLang="ja-JP" sz="2000" dirty="0">
                <a:solidFill>
                  <a:schemeClr val="accent1">
                    <a:lumMod val="75000"/>
                  </a:schemeClr>
                </a:solidFill>
                <a:latin typeface="メイリオ" panose="020B0604030504040204" pitchFamily="50" charset="-128"/>
                <a:ea typeface="メイリオ" panose="020B0604030504040204" pitchFamily="50" charset="-128"/>
              </a:rPr>
              <a:t>      </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る見込みがない人員を児童発達支援責任者として配置するとして、人員基準を満たす</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旨の指定申請を行い、不正の手段の指定を受けた。</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・生活支援員、職業指導員の配置が必要であることを認識していたが、実際には雇用す　</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ることなく、人員基準を満たす旨の虚偽の指定申請を行い不正の手段の指定を受けた。</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endParaRPr lang="en-US" altLang="ja-JP" sz="3600" dirty="0">
              <a:solidFill>
                <a:schemeClr val="accent1">
                  <a:lumMod val="75000"/>
                </a:schemeClr>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867889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5C5C82-1A89-4956-90F9-54FC007EACC8}"/>
              </a:ext>
            </a:extLst>
          </p:cNvPr>
          <p:cNvSpPr>
            <a:spLocks noGrp="1"/>
          </p:cNvSpPr>
          <p:nvPr>
            <p:ph type="title"/>
          </p:nvPr>
        </p:nvSpPr>
        <p:spPr>
          <a:xfrm>
            <a:off x="2135560" y="2766219"/>
            <a:ext cx="10515600" cy="1325563"/>
          </a:xfrm>
        </p:spPr>
        <p:txBody>
          <a:bodyPr>
            <a:normAutofit fontScale="90000"/>
          </a:bodyPr>
          <a:lstStyle/>
          <a:p>
            <a:r>
              <a:rPr kumimoji="1" lang="ja-JP" altLang="en-US" b="1" i="0" baseline="0" dirty="0">
                <a:solidFill>
                  <a:schemeClr val="accent1">
                    <a:lumMod val="75000"/>
                  </a:schemeClr>
                </a:solidFill>
                <a:latin typeface="ＭＳ ゴシック" panose="020B0609070205080204" pitchFamily="49" charset="-128"/>
                <a:ea typeface="ＭＳ ゴシック" panose="020B0609070205080204" pitchFamily="49" charset="-128"/>
              </a:rPr>
              <a:t>　　　　　　</a:t>
            </a:r>
            <a:r>
              <a:rPr kumimoji="1" lang="en-US" altLang="ja-JP" sz="3600" b="1" i="0" baseline="0" dirty="0">
                <a:solidFill>
                  <a:schemeClr val="accent1">
                    <a:lumMod val="75000"/>
                  </a:schemeClr>
                </a:solidFill>
                <a:latin typeface="ＭＳ ゴシック" panose="020B0609070205080204" pitchFamily="49" charset="-128"/>
                <a:ea typeface="ＭＳ ゴシック" panose="020B0609070205080204" pitchFamily="49" charset="-128"/>
              </a:rPr>
              <a:t>Ⅰ.</a:t>
            </a:r>
            <a:r>
              <a:rPr kumimoji="1" lang="ja-JP" altLang="ja-JP" sz="3600" b="1" i="0" baseline="0" dirty="0">
                <a:solidFill>
                  <a:schemeClr val="accent1">
                    <a:lumMod val="75000"/>
                  </a:schemeClr>
                </a:solidFill>
                <a:latin typeface="ＭＳ ゴシック" panose="020B0609070205080204" pitchFamily="49" charset="-128"/>
                <a:ea typeface="ＭＳ ゴシック" panose="020B0609070205080204" pitchFamily="49" charset="-128"/>
              </a:rPr>
              <a:t>指導について</a:t>
            </a:r>
            <a:br>
              <a:rPr lang="en-US" altLang="ja-JP" dirty="0">
                <a:solidFill>
                  <a:srgbClr val="002060"/>
                </a:solidFill>
                <a:latin typeface="メイリオ" panose="020B0604030504040204" pitchFamily="50" charset="-128"/>
                <a:ea typeface="メイリオ" panose="020B0604030504040204" pitchFamily="50" charset="-128"/>
              </a:rPr>
            </a:br>
            <a:endParaRPr kumimoji="1" lang="ja-JP" altLang="en-US" dirty="0">
              <a:solidFill>
                <a:srgbClr val="002060"/>
              </a:solidFill>
            </a:endParaRPr>
          </a:p>
        </p:txBody>
      </p:sp>
    </p:spTree>
    <p:extLst>
      <p:ext uri="{BB962C8B-B14F-4D97-AF65-F5344CB8AC3E}">
        <p14:creationId xmlns:p14="http://schemas.microsoft.com/office/powerpoint/2010/main" val="1594596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B4541EC0-6CF6-6043-6375-4FB17150FCE9}"/>
              </a:ext>
            </a:extLst>
          </p:cNvPr>
          <p:cNvSpPr>
            <a:spLocks noGrp="1"/>
          </p:cNvSpPr>
          <p:nvPr>
            <p:ph type="title"/>
          </p:nvPr>
        </p:nvSpPr>
        <p:spPr>
          <a:xfrm>
            <a:off x="609600" y="274638"/>
            <a:ext cx="10972800" cy="1143000"/>
          </a:xfrm>
        </p:spPr>
        <p:txBody>
          <a:bodyPr>
            <a:normAutofit/>
          </a:bodyPr>
          <a:lstStyle/>
          <a:p>
            <a:r>
              <a:rPr lang="en-US" altLang="ja-JP" sz="3200" b="1" dirty="0">
                <a:solidFill>
                  <a:schemeClr val="accent1">
                    <a:lumMod val="75000"/>
                  </a:schemeClr>
                </a:solidFill>
                <a:latin typeface="ＭＳ ゴシック" panose="020B0609070205080204" pitchFamily="49" charset="-128"/>
                <a:ea typeface="ＭＳ ゴシック" panose="020B0609070205080204" pitchFamily="49" charset="-128"/>
              </a:rPr>
              <a:t>Ⅰ.</a:t>
            </a:r>
            <a:r>
              <a:rPr lang="ja-JP" altLang="en-US" sz="3200" b="1" dirty="0">
                <a:solidFill>
                  <a:schemeClr val="accent1">
                    <a:lumMod val="75000"/>
                  </a:schemeClr>
                </a:solidFill>
                <a:latin typeface="ＭＳ ゴシック" panose="020B0609070205080204" pitchFamily="49" charset="-128"/>
                <a:ea typeface="ＭＳ ゴシック" panose="020B0609070205080204" pitchFamily="49" charset="-128"/>
              </a:rPr>
              <a:t>指導について</a:t>
            </a:r>
          </a:p>
        </p:txBody>
      </p:sp>
      <p:sp>
        <p:nvSpPr>
          <p:cNvPr id="4" name="コンテンツ プレースホルダー 2">
            <a:extLst>
              <a:ext uri="{FF2B5EF4-FFF2-40B4-BE49-F238E27FC236}">
                <a16:creationId xmlns:a16="http://schemas.microsoft.com/office/drawing/2014/main" id="{07D227E7-CFB1-3F19-85C9-3AFF4CE25094}"/>
              </a:ext>
            </a:extLst>
          </p:cNvPr>
          <p:cNvSpPr txBox="1">
            <a:spLocks/>
          </p:cNvSpPr>
          <p:nvPr/>
        </p:nvSpPr>
        <p:spPr>
          <a:xfrm>
            <a:off x="401960" y="1124744"/>
            <a:ext cx="11180440" cy="5256584"/>
          </a:xfrm>
          <a:prstGeom prst="rect">
            <a:avLst/>
          </a:prstGeom>
        </p:spPr>
        <p:txBody>
          <a:bodyPr numCol="1" spcCol="0">
            <a:normAutofit fontScale="85000" lnSpcReduction="20000"/>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endParaRPr lang="en-US" altLang="ja-JP" sz="1600" b="1" dirty="0"/>
          </a:p>
          <a:p>
            <a:pPr>
              <a:buFont typeface="Wingdings" panose="05000000000000000000" pitchFamily="2" charset="2"/>
              <a:buChar char="Ø"/>
            </a:pPr>
            <a:r>
              <a:rPr lang="ja-JP" altLang="en-US" sz="2800" dirty="0">
                <a:solidFill>
                  <a:schemeClr val="accent5"/>
                </a:solidFill>
                <a:latin typeface="メイリオ" panose="020B0604030504040204" pitchFamily="50" charset="-128"/>
                <a:ea typeface="メイリオ" panose="020B0604030504040204" pitchFamily="50" charset="-128"/>
              </a:rPr>
              <a:t> 指導の目的</a:t>
            </a:r>
            <a:endParaRPr lang="en-US" altLang="ja-JP" sz="2800" dirty="0">
              <a:solidFill>
                <a:schemeClr val="accent5"/>
              </a:solidFill>
              <a:latin typeface="メイリオ" panose="020B0604030504040204" pitchFamily="50" charset="-128"/>
              <a:ea typeface="メイリオ" panose="020B0604030504040204" pitchFamily="50" charset="-128"/>
            </a:endParaRPr>
          </a:p>
          <a:p>
            <a:pPr marL="0" indent="0">
              <a:buNone/>
            </a:pPr>
            <a:r>
              <a:rPr lang="ja-JP" altLang="en-US" sz="2800" dirty="0">
                <a:solidFill>
                  <a:schemeClr val="accent5"/>
                </a:solidFill>
                <a:latin typeface="メイリオ" panose="020B0604030504040204" pitchFamily="50" charset="-128"/>
                <a:ea typeface="メイリオ" panose="020B0604030504040204" pitchFamily="50" charset="-128"/>
              </a:rPr>
              <a:t>　　</a:t>
            </a:r>
            <a:r>
              <a:rPr lang="ja-JP" altLang="en-US" sz="2400" b="1" dirty="0">
                <a:latin typeface="メイリオ" panose="020B0604030504040204" pitchFamily="50" charset="-128"/>
                <a:ea typeface="メイリオ" panose="020B0604030504040204" pitchFamily="50" charset="-128"/>
              </a:rPr>
              <a:t>「サービスの質の確保」「自立支援給付費等の適正化」</a:t>
            </a:r>
            <a:r>
              <a:rPr lang="ja-JP" altLang="en-US" sz="2400" dirty="0">
                <a:latin typeface="メイリオ" panose="020B0604030504040204" pitchFamily="50" charset="-128"/>
                <a:ea typeface="メイリオ" panose="020B0604030504040204" pitchFamily="50" charset="-128"/>
              </a:rPr>
              <a:t>を図る</a:t>
            </a:r>
            <a:endParaRPr lang="en-US" altLang="ja-JP" sz="2400" dirty="0">
              <a:solidFill>
                <a:schemeClr val="accent5"/>
              </a:solidFill>
              <a:latin typeface="メイリオ" panose="020B0604030504040204" pitchFamily="50" charset="-128"/>
              <a:ea typeface="メイリオ" panose="020B0604030504040204" pitchFamily="50" charset="-128"/>
            </a:endParaRPr>
          </a:p>
          <a:p>
            <a:pPr>
              <a:buFont typeface="Wingdings" panose="05000000000000000000" pitchFamily="2" charset="2"/>
              <a:buChar char="Ø"/>
            </a:pPr>
            <a:r>
              <a:rPr lang="ja-JP" altLang="en-US" sz="2800" dirty="0">
                <a:solidFill>
                  <a:schemeClr val="accent5"/>
                </a:solidFill>
                <a:latin typeface="メイリオ" panose="020B0604030504040204" pitchFamily="50" charset="-128"/>
                <a:ea typeface="メイリオ" panose="020B0604030504040204" pitchFamily="50" charset="-128"/>
              </a:rPr>
              <a:t>方針</a:t>
            </a:r>
            <a:endParaRPr lang="en-US" altLang="ja-JP" sz="2800" dirty="0">
              <a:solidFill>
                <a:schemeClr val="accent5"/>
              </a:solidFill>
              <a:latin typeface="メイリオ" panose="020B0604030504040204" pitchFamily="50" charset="-128"/>
              <a:ea typeface="メイリオ" panose="020B0604030504040204" pitchFamily="50" charset="-128"/>
            </a:endParaRPr>
          </a:p>
          <a:p>
            <a:pPr marL="0" indent="0">
              <a:lnSpc>
                <a:spcPct val="110000"/>
              </a:lnSpc>
              <a:spcBef>
                <a:spcPts val="600"/>
              </a:spcBef>
              <a:buNone/>
            </a:pP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   ・障がい福祉サービスの取扱いの確認</a:t>
            </a:r>
            <a:br>
              <a:rPr lang="ja-JP" altLang="en-US" sz="2400" dirty="0">
                <a:solidFill>
                  <a:schemeClr val="accent1">
                    <a:lumMod val="75000"/>
                  </a:schemeClr>
                </a:solidFill>
                <a:latin typeface="メイリオ" panose="020B0604030504040204" pitchFamily="50" charset="-128"/>
                <a:ea typeface="メイリオ" panose="020B0604030504040204" pitchFamily="50" charset="-128"/>
              </a:rPr>
            </a:b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　・自立支援給付費等費用の請求に関する事項の確認</a:t>
            </a:r>
            <a:endParaRPr lang="en-US" altLang="ja-JP" sz="2400" dirty="0">
              <a:solidFill>
                <a:schemeClr val="accent4">
                  <a:lumMod val="75000"/>
                </a:schemeClr>
              </a:solidFill>
              <a:latin typeface="メイリオ" panose="020B0604030504040204" pitchFamily="50" charset="-128"/>
              <a:ea typeface="メイリオ" panose="020B0604030504040204" pitchFamily="50" charset="-128"/>
            </a:endParaRPr>
          </a:p>
          <a:p>
            <a:pPr>
              <a:buFont typeface="Wingdings" panose="05000000000000000000" pitchFamily="2" charset="2"/>
              <a:buChar char="Ø"/>
            </a:pPr>
            <a:r>
              <a:rPr lang="ja-JP" altLang="en-US" sz="2800" dirty="0">
                <a:solidFill>
                  <a:schemeClr val="accent5"/>
                </a:solidFill>
                <a:latin typeface="メイリオ" panose="020B0604030504040204" pitchFamily="50" charset="-128"/>
                <a:ea typeface="メイリオ" panose="020B0604030504040204" pitchFamily="50" charset="-128"/>
              </a:rPr>
              <a:t> 形態・方法等</a:t>
            </a:r>
            <a:endParaRPr lang="en-US" altLang="ja-JP" sz="2800" dirty="0">
              <a:solidFill>
                <a:schemeClr val="accent5"/>
              </a:solidFill>
              <a:latin typeface="メイリオ" panose="020B0604030504040204" pitchFamily="50" charset="-128"/>
              <a:ea typeface="メイリオ" panose="020B0604030504040204" pitchFamily="50" charset="-128"/>
            </a:endParaRPr>
          </a:p>
          <a:p>
            <a:pPr marL="0" indent="0">
              <a:buNone/>
            </a:pPr>
            <a:r>
              <a:rPr lang="ja-JP" altLang="en-US" sz="2400" dirty="0">
                <a:solidFill>
                  <a:schemeClr val="accent4">
                    <a:lumMod val="75000"/>
                  </a:schemeClr>
                </a:solidFill>
                <a:latin typeface="メイリオ" panose="020B0604030504040204" pitchFamily="50" charset="-128"/>
                <a:ea typeface="メイリオ" panose="020B0604030504040204" pitchFamily="50" charset="-128"/>
              </a:rPr>
              <a:t>　</a:t>
            </a: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・集団指導　⇒法令遵守や報酬請求の留意点、運営指導での主な指摘事項などを周知</a:t>
            </a:r>
            <a:endParaRPr lang="en-US" altLang="ja-JP" sz="2400" dirty="0">
              <a:solidFill>
                <a:schemeClr val="accent1">
                  <a:lumMod val="75000"/>
                </a:schemeClr>
              </a:solidFill>
              <a:latin typeface="メイリオ" panose="020B0604030504040204" pitchFamily="50" charset="-128"/>
              <a:ea typeface="メイリオ" panose="020B0604030504040204" pitchFamily="50" charset="-128"/>
            </a:endParaRPr>
          </a:p>
          <a:p>
            <a:pPr marL="0" indent="0">
              <a:buNone/>
            </a:pP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　　　　　　　　　するために、講習等の方法で実施</a:t>
            </a:r>
            <a:endParaRPr lang="en-US" altLang="ja-JP" sz="2400" dirty="0">
              <a:solidFill>
                <a:schemeClr val="accent1">
                  <a:lumMod val="75000"/>
                </a:schemeClr>
              </a:solidFill>
              <a:latin typeface="メイリオ" panose="020B0604030504040204" pitchFamily="50" charset="-128"/>
              <a:ea typeface="メイリオ" panose="020B0604030504040204" pitchFamily="50" charset="-128"/>
            </a:endParaRPr>
          </a:p>
          <a:p>
            <a:pPr marL="0" indent="0">
              <a:buNone/>
            </a:pP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　・運営指導　⇒事業所を訪問し、法令に沿った適正な運営やサービスの質が確保されて　</a:t>
            </a:r>
            <a:endParaRPr lang="en-US" altLang="ja-JP" sz="2400" dirty="0">
              <a:solidFill>
                <a:schemeClr val="accent1">
                  <a:lumMod val="75000"/>
                </a:schemeClr>
              </a:solidFill>
              <a:latin typeface="メイリオ" panose="020B0604030504040204" pitchFamily="50" charset="-128"/>
              <a:ea typeface="メイリオ" panose="020B0604030504040204" pitchFamily="50" charset="-128"/>
            </a:endParaRPr>
          </a:p>
          <a:p>
            <a:pPr marL="0" indent="0">
              <a:buNone/>
            </a:pP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　　　　　　　　　いるか、関係書類を閲覧し確認するために実施</a:t>
            </a:r>
            <a:endParaRPr lang="en-US" altLang="ja-JP" sz="2400" dirty="0">
              <a:solidFill>
                <a:schemeClr val="accent1">
                  <a:lumMod val="75000"/>
                </a:schemeClr>
              </a:solidFill>
              <a:latin typeface="メイリオ" panose="020B0604030504040204" pitchFamily="50" charset="-128"/>
              <a:ea typeface="メイリオ" panose="020B0604030504040204" pitchFamily="50" charset="-128"/>
            </a:endParaRPr>
          </a:p>
          <a:p>
            <a:pPr marL="0" indent="0">
              <a:buNone/>
            </a:pP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　　　　　　　　　</a:t>
            </a:r>
            <a:r>
              <a:rPr lang="en-US" altLang="ja-JP" sz="24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運営指導の実施通知は、原則</a:t>
            </a:r>
            <a:r>
              <a:rPr lang="en-US" altLang="ja-JP" sz="2400" dirty="0">
                <a:solidFill>
                  <a:schemeClr val="accent1">
                    <a:lumMod val="75000"/>
                  </a:schemeClr>
                </a:solidFill>
                <a:latin typeface="メイリオ" panose="020B0604030504040204" pitchFamily="50" charset="-128"/>
                <a:ea typeface="メイリオ" panose="020B0604030504040204" pitchFamily="50" charset="-128"/>
              </a:rPr>
              <a:t>1</a:t>
            </a: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か月前に送付しますが、</a:t>
            </a:r>
            <a:r>
              <a:rPr lang="ja-JP" altLang="en-US" sz="2400" b="1" u="sng" dirty="0">
                <a:solidFill>
                  <a:schemeClr val="accent1">
                    <a:lumMod val="75000"/>
                  </a:schemeClr>
                </a:solidFill>
                <a:latin typeface="メイリオ" panose="020B0604030504040204" pitchFamily="50" charset="-128"/>
                <a:ea typeface="メイリオ" panose="020B0604030504040204" pitchFamily="50" charset="-128"/>
              </a:rPr>
              <a:t>事前通知なし</a:t>
            </a: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の</a:t>
            </a:r>
            <a:endParaRPr lang="en-US" altLang="ja-JP" sz="2400" dirty="0">
              <a:solidFill>
                <a:schemeClr val="accent1">
                  <a:lumMod val="75000"/>
                </a:schemeClr>
              </a:solidFill>
              <a:latin typeface="メイリオ" panose="020B0604030504040204" pitchFamily="50" charset="-128"/>
              <a:ea typeface="メイリオ" panose="020B0604030504040204" pitchFamily="50" charset="-128"/>
            </a:endParaRPr>
          </a:p>
          <a:p>
            <a:pPr marL="0" indent="0">
              <a:buNone/>
            </a:pP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　　　　　　　　　</a:t>
            </a:r>
            <a:r>
              <a:rPr lang="en-US" altLang="ja-JP" sz="2400" dirty="0">
                <a:solidFill>
                  <a:schemeClr val="accent1">
                    <a:lumMod val="75000"/>
                  </a:schemeClr>
                </a:solidFill>
                <a:latin typeface="メイリオ" panose="020B0604030504040204" pitchFamily="50" charset="-128"/>
                <a:ea typeface="メイリオ" panose="020B0604030504040204" pitchFamily="50" charset="-128"/>
              </a:rPr>
              <a:t>   </a:t>
            </a: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運営指導を実施することもあります。</a:t>
            </a:r>
            <a:endParaRPr lang="en-US" altLang="ja-JP" sz="2400" dirty="0">
              <a:solidFill>
                <a:schemeClr val="accent1">
                  <a:lumMod val="75000"/>
                </a:schemeClr>
              </a:solidFill>
              <a:latin typeface="メイリオ" panose="020B0604030504040204" pitchFamily="50" charset="-128"/>
              <a:ea typeface="メイリオ" panose="020B0604030504040204" pitchFamily="50" charset="-128"/>
            </a:endParaRPr>
          </a:p>
          <a:p>
            <a:pPr marL="0" indent="0">
              <a:buNone/>
            </a:pP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　　　　　　　　　</a:t>
            </a:r>
            <a:r>
              <a:rPr lang="en-US" altLang="ja-JP" sz="24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運営指導で</a:t>
            </a:r>
            <a:r>
              <a:rPr lang="ja-JP" altLang="en-US" sz="2400" b="1" u="sng" dirty="0">
                <a:solidFill>
                  <a:schemeClr val="accent1">
                    <a:lumMod val="75000"/>
                  </a:schemeClr>
                </a:solidFill>
                <a:latin typeface="メイリオ" panose="020B0604030504040204" pitchFamily="50" charset="-128"/>
                <a:ea typeface="メイリオ" panose="020B0604030504040204" pitchFamily="50" charset="-128"/>
              </a:rPr>
              <a:t>不正又は著しい不当が疑われる場合</a:t>
            </a: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は、</a:t>
            </a:r>
            <a:r>
              <a:rPr lang="ja-JP" altLang="en-US" sz="2400" b="1" u="sng" dirty="0">
                <a:solidFill>
                  <a:schemeClr val="accent1">
                    <a:lumMod val="75000"/>
                  </a:schemeClr>
                </a:solidFill>
                <a:latin typeface="メイリオ" panose="020B0604030504040204" pitchFamily="50" charset="-128"/>
                <a:ea typeface="メイリオ" panose="020B0604030504040204" pitchFamily="50" charset="-128"/>
              </a:rPr>
              <a:t>監査</a:t>
            </a: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を行う場合も</a:t>
            </a:r>
            <a:endParaRPr lang="en-US" altLang="ja-JP" sz="2400" dirty="0">
              <a:solidFill>
                <a:schemeClr val="accent1">
                  <a:lumMod val="75000"/>
                </a:schemeClr>
              </a:solidFill>
              <a:latin typeface="メイリオ" panose="020B0604030504040204" pitchFamily="50" charset="-128"/>
              <a:ea typeface="メイリオ" panose="020B0604030504040204" pitchFamily="50" charset="-128"/>
            </a:endParaRPr>
          </a:p>
          <a:p>
            <a:pPr marL="0" indent="0">
              <a:buNone/>
            </a:pPr>
            <a:r>
              <a:rPr lang="ja-JP" altLang="en-US" sz="2400" dirty="0">
                <a:solidFill>
                  <a:schemeClr val="accent1">
                    <a:lumMod val="75000"/>
                  </a:schemeClr>
                </a:solidFill>
                <a:latin typeface="メイリオ" panose="020B0604030504040204" pitchFamily="50" charset="-128"/>
                <a:ea typeface="メイリオ" panose="020B0604030504040204" pitchFamily="50" charset="-128"/>
              </a:rPr>
              <a:t>　　　　　　　　　   あります。</a:t>
            </a:r>
            <a:endParaRPr lang="en-US" altLang="ja-JP" sz="2400" dirty="0">
              <a:solidFill>
                <a:schemeClr val="accent1">
                  <a:lumMod val="75000"/>
                </a:schemeClr>
              </a:solidFill>
              <a:latin typeface="メイリオ" panose="020B0604030504040204" pitchFamily="50" charset="-128"/>
              <a:ea typeface="メイリオ" panose="020B0604030504040204" pitchFamily="50" charset="-128"/>
            </a:endParaRPr>
          </a:p>
        </p:txBody>
      </p:sp>
      <p:sp>
        <p:nvSpPr>
          <p:cNvPr id="2" name="AutoShape 2">
            <a:extLst>
              <a:ext uri="{FF2B5EF4-FFF2-40B4-BE49-F238E27FC236}">
                <a16:creationId xmlns:a16="http://schemas.microsoft.com/office/drawing/2014/main" id="{41813143-ACC5-8D56-358F-C41ABCDF149A}"/>
              </a:ext>
            </a:extLst>
          </p:cNvPr>
          <p:cNvSpPr>
            <a:spLocks noChangeAspect="1" noChangeArrowheads="1"/>
          </p:cNvSpPr>
          <p:nvPr/>
        </p:nvSpPr>
        <p:spPr bwMode="auto">
          <a:xfrm>
            <a:off x="573596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Tree>
    <p:extLst>
      <p:ext uri="{BB962C8B-B14F-4D97-AF65-F5344CB8AC3E}">
        <p14:creationId xmlns:p14="http://schemas.microsoft.com/office/powerpoint/2010/main" val="2580174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5C5C82-1A89-4956-90F9-54FC007EACC8}"/>
              </a:ext>
            </a:extLst>
          </p:cNvPr>
          <p:cNvSpPr>
            <a:spLocks noGrp="1"/>
          </p:cNvSpPr>
          <p:nvPr>
            <p:ph type="title"/>
          </p:nvPr>
        </p:nvSpPr>
        <p:spPr>
          <a:xfrm>
            <a:off x="2063552" y="2996952"/>
            <a:ext cx="10515600" cy="1325563"/>
          </a:xfrm>
        </p:spPr>
        <p:txBody>
          <a:bodyPr>
            <a:normAutofit fontScale="90000"/>
          </a:bodyPr>
          <a:lstStyle/>
          <a:p>
            <a:r>
              <a:rPr lang="ja-JP" altLang="en-US" b="1" dirty="0">
                <a:solidFill>
                  <a:schemeClr val="accent1">
                    <a:lumMod val="75000"/>
                  </a:schemeClr>
                </a:solidFill>
                <a:latin typeface="ＭＳ ゴシック" panose="020B0609070205080204" pitchFamily="49" charset="-128"/>
                <a:ea typeface="ＭＳ ゴシック" panose="020B0609070205080204" pitchFamily="49" charset="-128"/>
              </a:rPr>
              <a:t>　　</a:t>
            </a:r>
            <a:r>
              <a:rPr lang="en-US" altLang="ja-JP" sz="3600" b="1" dirty="0">
                <a:solidFill>
                  <a:schemeClr val="accent1">
                    <a:lumMod val="75000"/>
                  </a:schemeClr>
                </a:solidFill>
                <a:latin typeface="ＭＳ ゴシック" panose="020B0609070205080204" pitchFamily="49" charset="-128"/>
                <a:ea typeface="ＭＳ ゴシック" panose="020B0609070205080204" pitchFamily="49" charset="-128"/>
              </a:rPr>
              <a:t>Ⅱ.</a:t>
            </a:r>
            <a:r>
              <a:rPr lang="ja-JP" altLang="en-US" sz="3600" b="1" dirty="0">
                <a:solidFill>
                  <a:schemeClr val="accent1">
                    <a:lumMod val="75000"/>
                  </a:schemeClr>
                </a:solidFill>
                <a:latin typeface="ＭＳ ゴシック" panose="020B0609070205080204" pitchFamily="49" charset="-128"/>
                <a:ea typeface="ＭＳ ゴシック" panose="020B0609070205080204" pitchFamily="49" charset="-128"/>
              </a:rPr>
              <a:t>令和７年度の運営指導状況について</a:t>
            </a:r>
            <a:br>
              <a:rPr lang="ja-JP" altLang="en-US" b="1" dirty="0">
                <a:solidFill>
                  <a:schemeClr val="tx2">
                    <a:lumMod val="75000"/>
                    <a:lumOff val="25000"/>
                  </a:schemeClr>
                </a:solidFill>
                <a:latin typeface="ＭＳ ゴシック" panose="020B0609070205080204" pitchFamily="49" charset="-128"/>
                <a:ea typeface="ＭＳ ゴシック" panose="020B0609070205080204" pitchFamily="49" charset="-128"/>
              </a:rPr>
            </a:br>
            <a:br>
              <a:rPr lang="en-US" altLang="ja-JP" dirty="0">
                <a:solidFill>
                  <a:schemeClr val="tx1"/>
                </a:solidFill>
                <a:latin typeface="メイリオ" panose="020B0604030504040204" pitchFamily="50" charset="-128"/>
                <a:ea typeface="メイリオ" panose="020B0604030504040204" pitchFamily="50" charset="-128"/>
              </a:rPr>
            </a:br>
            <a:endParaRPr kumimoji="1" lang="ja-JP" altLang="en-US" dirty="0"/>
          </a:p>
        </p:txBody>
      </p:sp>
    </p:spTree>
    <p:extLst>
      <p:ext uri="{BB962C8B-B14F-4D97-AF65-F5344CB8AC3E}">
        <p14:creationId xmlns:p14="http://schemas.microsoft.com/office/powerpoint/2010/main" val="2323724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9D1F9752-49D6-190E-9F66-BD8B5D44E4A2}"/>
              </a:ext>
            </a:extLst>
          </p:cNvPr>
          <p:cNvSpPr>
            <a:spLocks noGrp="1"/>
          </p:cNvSpPr>
          <p:nvPr>
            <p:ph type="title"/>
          </p:nvPr>
        </p:nvSpPr>
        <p:spPr>
          <a:xfrm>
            <a:off x="609600" y="274638"/>
            <a:ext cx="10972800" cy="1143000"/>
          </a:xfrm>
        </p:spPr>
        <p:txBody>
          <a:bodyPr>
            <a:normAutofit/>
          </a:bodyPr>
          <a:lstStyle/>
          <a:p>
            <a:r>
              <a:rPr lang="en-US" altLang="ja-JP" sz="3200" b="1" dirty="0">
                <a:solidFill>
                  <a:schemeClr val="accent1">
                    <a:lumMod val="75000"/>
                  </a:schemeClr>
                </a:solidFill>
                <a:latin typeface="ＭＳ ゴシック" panose="020B0609070205080204" pitchFamily="49" charset="-128"/>
                <a:ea typeface="ＭＳ ゴシック" panose="020B0609070205080204" pitchFamily="49" charset="-128"/>
              </a:rPr>
              <a:t>Ⅱ.</a:t>
            </a:r>
            <a:r>
              <a:rPr lang="ja-JP" altLang="en-US" sz="3200" b="1" dirty="0">
                <a:solidFill>
                  <a:schemeClr val="accent1">
                    <a:lumMod val="75000"/>
                  </a:schemeClr>
                </a:solidFill>
                <a:latin typeface="ＭＳ ゴシック" panose="020B0609070205080204" pitchFamily="49" charset="-128"/>
                <a:ea typeface="ＭＳ ゴシック" panose="020B0609070205080204" pitchFamily="49" charset="-128"/>
              </a:rPr>
              <a:t>令和７年度の運営指導状況について</a:t>
            </a:r>
          </a:p>
        </p:txBody>
      </p:sp>
      <p:sp>
        <p:nvSpPr>
          <p:cNvPr id="5" name="テキスト ボックス 4">
            <a:extLst>
              <a:ext uri="{FF2B5EF4-FFF2-40B4-BE49-F238E27FC236}">
                <a16:creationId xmlns:a16="http://schemas.microsoft.com/office/drawing/2014/main" id="{927BE821-654C-3CB0-DAE2-F15FD22AD33B}"/>
              </a:ext>
            </a:extLst>
          </p:cNvPr>
          <p:cNvSpPr txBox="1"/>
          <p:nvPr/>
        </p:nvSpPr>
        <p:spPr>
          <a:xfrm>
            <a:off x="767408" y="1482859"/>
            <a:ext cx="2855269" cy="461665"/>
          </a:xfrm>
          <a:prstGeom prst="rect">
            <a:avLst/>
          </a:prstGeom>
          <a:noFill/>
        </p:spPr>
        <p:txBody>
          <a:bodyPr wrap="none" rtlCol="0">
            <a:spAutoFit/>
          </a:bodyPr>
          <a:lstStyle/>
          <a:p>
            <a:r>
              <a:rPr lang="ja-JP" altLang="en-US" sz="2400" dirty="0">
                <a:solidFill>
                  <a:schemeClr val="accent5"/>
                </a:solidFill>
                <a:latin typeface="メイリオ" panose="020B0604030504040204" pitchFamily="50" charset="-128"/>
                <a:ea typeface="メイリオ" panose="020B0604030504040204" pitchFamily="50" charset="-128"/>
              </a:rPr>
              <a:t>◇ 主な指摘事項 ◇</a:t>
            </a:r>
          </a:p>
        </p:txBody>
      </p:sp>
      <p:sp>
        <p:nvSpPr>
          <p:cNvPr id="2" name="テキスト ボックス 1">
            <a:extLst>
              <a:ext uri="{FF2B5EF4-FFF2-40B4-BE49-F238E27FC236}">
                <a16:creationId xmlns:a16="http://schemas.microsoft.com/office/drawing/2014/main" id="{CC749739-BDDB-05E0-232A-498BCFABF680}"/>
              </a:ext>
            </a:extLst>
          </p:cNvPr>
          <p:cNvSpPr txBox="1"/>
          <p:nvPr/>
        </p:nvSpPr>
        <p:spPr>
          <a:xfrm>
            <a:off x="102568" y="2132856"/>
            <a:ext cx="12089432" cy="4093428"/>
          </a:xfrm>
          <a:prstGeom prst="rect">
            <a:avLst/>
          </a:prstGeom>
          <a:noFill/>
        </p:spPr>
        <p:txBody>
          <a:bodyPr wrap="square" rtlCol="0">
            <a:spAutoFit/>
          </a:bodyPr>
          <a:lstStyle/>
          <a:p>
            <a:r>
              <a:rPr lang="ja-JP" altLang="en-US" sz="2000" dirty="0">
                <a:solidFill>
                  <a:schemeClr val="tx2"/>
                </a:solidFill>
                <a:latin typeface="メイリオ" panose="020B0604030504040204" pitchFamily="50" charset="-128"/>
                <a:ea typeface="メイリオ" panose="020B0604030504040204" pitchFamily="50" charset="-128"/>
              </a:rPr>
              <a:t>①各種加算にかかる必要書類等が不十分</a:t>
            </a:r>
            <a:endParaRPr lang="ja-JP" altLang="en-US" sz="2000" dirty="0">
              <a:solidFill>
                <a:schemeClr val="tx2"/>
              </a:solidFill>
            </a:endParaRPr>
          </a:p>
          <a:p>
            <a:endParaRPr lang="en-US" altLang="ja-JP" sz="2000" dirty="0">
              <a:solidFill>
                <a:schemeClr val="tx2"/>
              </a:solidFill>
              <a:latin typeface="メイリオ" panose="020B0604030504040204" pitchFamily="50" charset="-128"/>
              <a:ea typeface="メイリオ" panose="020B0604030504040204" pitchFamily="50" charset="-128"/>
            </a:endParaRPr>
          </a:p>
          <a:p>
            <a:r>
              <a:rPr lang="ja-JP" altLang="en-US" sz="2000" dirty="0">
                <a:solidFill>
                  <a:schemeClr val="tx2"/>
                </a:solidFill>
                <a:latin typeface="メイリオ" panose="020B0604030504040204" pitchFamily="50" charset="-128"/>
                <a:ea typeface="メイリオ" panose="020B0604030504040204" pitchFamily="50" charset="-128"/>
              </a:rPr>
              <a:t>②業務継続計画</a:t>
            </a:r>
            <a:r>
              <a:rPr lang="en-US" altLang="ja-JP" sz="2000" dirty="0">
                <a:solidFill>
                  <a:schemeClr val="tx2"/>
                </a:solidFill>
                <a:latin typeface="メイリオ" panose="020B0604030504040204" pitchFamily="50" charset="-128"/>
                <a:ea typeface="メイリオ" panose="020B0604030504040204" pitchFamily="50" charset="-128"/>
              </a:rPr>
              <a:t>(BCP)</a:t>
            </a:r>
            <a:r>
              <a:rPr lang="ja-JP" altLang="en-US" sz="2000" dirty="0">
                <a:solidFill>
                  <a:schemeClr val="tx2"/>
                </a:solidFill>
                <a:latin typeface="メイリオ" panose="020B0604030504040204" pitchFamily="50" charset="-128"/>
                <a:ea typeface="メイリオ" panose="020B0604030504040204" pitchFamily="50" charset="-128"/>
              </a:rPr>
              <a:t>にかかる対応が不十分</a:t>
            </a:r>
            <a:endParaRPr lang="ja-JP" altLang="en-US" sz="2000" dirty="0">
              <a:solidFill>
                <a:schemeClr val="tx2"/>
              </a:solidFill>
            </a:endParaRPr>
          </a:p>
          <a:p>
            <a:endParaRPr lang="en-US" altLang="ja-JP" sz="2000" dirty="0">
              <a:solidFill>
                <a:schemeClr val="tx2"/>
              </a:solidFill>
              <a:latin typeface="メイリオ" panose="020B0604030504040204" pitchFamily="50" charset="-128"/>
              <a:ea typeface="メイリオ" panose="020B0604030504040204" pitchFamily="50" charset="-128"/>
            </a:endParaRPr>
          </a:p>
          <a:p>
            <a:r>
              <a:rPr lang="ja-JP" altLang="en-US" sz="2000" dirty="0">
                <a:solidFill>
                  <a:schemeClr val="tx2"/>
                </a:solidFill>
                <a:latin typeface="メイリオ" panose="020B0604030504040204" pitchFamily="50" charset="-128"/>
                <a:ea typeface="メイリオ" panose="020B0604030504040204" pitchFamily="50" charset="-128"/>
              </a:rPr>
              <a:t>③利用定員が遵守されていない</a:t>
            </a:r>
            <a:r>
              <a:rPr lang="ja-JP" altLang="ja-JP" sz="2000" dirty="0">
                <a:solidFill>
                  <a:schemeClr val="tx2"/>
                </a:solidFill>
                <a:latin typeface="メイリオ" panose="020B0604030504040204" pitchFamily="50" charset="-128"/>
                <a:ea typeface="メイリオ" panose="020B0604030504040204" pitchFamily="50" charset="-128"/>
              </a:rPr>
              <a:t>　</a:t>
            </a:r>
            <a:endParaRPr lang="ja-JP" altLang="en-US" sz="2000" dirty="0">
              <a:solidFill>
                <a:schemeClr val="tx2"/>
              </a:solidFill>
            </a:endParaRPr>
          </a:p>
          <a:p>
            <a:endParaRPr lang="en-US" altLang="ja-JP" sz="2000" dirty="0">
              <a:solidFill>
                <a:schemeClr val="tx2"/>
              </a:solidFill>
              <a:latin typeface="メイリオ" panose="020B0604030504040204" pitchFamily="50" charset="-128"/>
              <a:ea typeface="メイリオ" panose="020B0604030504040204" pitchFamily="50" charset="-128"/>
            </a:endParaRPr>
          </a:p>
          <a:p>
            <a:r>
              <a:rPr lang="ja-JP" altLang="en-US" sz="2000" dirty="0">
                <a:solidFill>
                  <a:schemeClr val="tx2"/>
                </a:solidFill>
                <a:latin typeface="メイリオ" panose="020B0604030504040204" pitchFamily="50" charset="-128"/>
                <a:ea typeface="メイリオ" panose="020B0604030504040204" pitchFamily="50" charset="-128"/>
              </a:rPr>
              <a:t>④個別支援計画の作成に係る不備</a:t>
            </a:r>
            <a:endParaRPr lang="en-US" altLang="ja-JP" sz="2000" dirty="0">
              <a:solidFill>
                <a:schemeClr val="tx2"/>
              </a:solidFill>
              <a:latin typeface="メイリオ" panose="020B0604030504040204" pitchFamily="50" charset="-128"/>
              <a:ea typeface="メイリオ" panose="020B0604030504040204" pitchFamily="50" charset="-128"/>
            </a:endParaRPr>
          </a:p>
          <a:p>
            <a:endParaRPr lang="en-US" altLang="ja-JP" sz="2000" dirty="0">
              <a:solidFill>
                <a:schemeClr val="tx2"/>
              </a:solidFill>
              <a:latin typeface="メイリオ" panose="020B0604030504040204" pitchFamily="50" charset="-128"/>
              <a:ea typeface="メイリオ" panose="020B0604030504040204" pitchFamily="50" charset="-128"/>
            </a:endParaRPr>
          </a:p>
          <a:p>
            <a:r>
              <a:rPr lang="ja-JP" altLang="en-US" sz="2000" dirty="0">
                <a:solidFill>
                  <a:schemeClr val="tx2"/>
                </a:solidFill>
                <a:latin typeface="メイリオ" panose="020B0604030504040204" pitchFamily="50" charset="-128"/>
                <a:ea typeface="メイリオ" panose="020B0604030504040204" pitchFamily="50" charset="-128"/>
              </a:rPr>
              <a:t>⑤虐待の防止のために必要な措置が不十分</a:t>
            </a:r>
            <a:endParaRPr lang="en-US" altLang="ja-JP" sz="2000" dirty="0">
              <a:solidFill>
                <a:schemeClr val="tx2"/>
              </a:solidFill>
              <a:latin typeface="メイリオ" panose="020B0604030504040204" pitchFamily="50" charset="-128"/>
              <a:ea typeface="メイリオ" panose="020B0604030504040204" pitchFamily="50" charset="-128"/>
            </a:endParaRPr>
          </a:p>
          <a:p>
            <a:endParaRPr lang="en-US" altLang="ja-JP" sz="2000" dirty="0">
              <a:solidFill>
                <a:schemeClr val="tx2"/>
              </a:solidFill>
              <a:latin typeface="メイリオ" panose="020B0604030504040204" pitchFamily="50" charset="-128"/>
              <a:ea typeface="メイリオ" panose="020B0604030504040204" pitchFamily="50" charset="-128"/>
            </a:endParaRPr>
          </a:p>
          <a:p>
            <a:r>
              <a:rPr lang="ja-JP" altLang="en-US" sz="2000" dirty="0">
                <a:solidFill>
                  <a:schemeClr val="tx2"/>
                </a:solidFill>
                <a:latin typeface="メイリオ" panose="020B0604030504040204" pitchFamily="50" charset="-128"/>
                <a:ea typeface="メイリオ" panose="020B0604030504040204" pitchFamily="50" charset="-128"/>
              </a:rPr>
              <a:t>⑥運営規程、重要事項説明書、契約書の記載内容の不備</a:t>
            </a:r>
            <a:endParaRPr lang="en-US" altLang="ja-JP" sz="2000" dirty="0">
              <a:solidFill>
                <a:schemeClr val="tx2"/>
              </a:solidFill>
              <a:latin typeface="メイリオ" panose="020B0604030504040204" pitchFamily="50" charset="-128"/>
              <a:ea typeface="メイリオ" panose="020B0604030504040204" pitchFamily="50" charset="-128"/>
            </a:endParaRPr>
          </a:p>
          <a:p>
            <a:endParaRPr lang="en-US" altLang="ja-JP" sz="2000" dirty="0">
              <a:solidFill>
                <a:schemeClr val="tx2"/>
              </a:solidFill>
              <a:latin typeface="メイリオ" panose="020B0604030504040204" pitchFamily="50" charset="-128"/>
              <a:ea typeface="メイリオ" panose="020B0604030504040204" pitchFamily="50" charset="-128"/>
            </a:endParaRPr>
          </a:p>
          <a:p>
            <a:r>
              <a:rPr lang="ja-JP" altLang="en-US" sz="2000" dirty="0">
                <a:solidFill>
                  <a:schemeClr val="tx2"/>
                </a:solidFill>
                <a:latin typeface="メイリオ" panose="020B0604030504040204" pitchFamily="50" charset="-128"/>
                <a:ea typeface="メイリオ" panose="020B0604030504040204" pitchFamily="50" charset="-128"/>
              </a:rPr>
              <a:t>⑦食材費の清算が不適切</a:t>
            </a:r>
          </a:p>
        </p:txBody>
      </p:sp>
      <p:cxnSp>
        <p:nvCxnSpPr>
          <p:cNvPr id="7" name="直線コネクタ 6">
            <a:extLst>
              <a:ext uri="{FF2B5EF4-FFF2-40B4-BE49-F238E27FC236}">
                <a16:creationId xmlns:a16="http://schemas.microsoft.com/office/drawing/2014/main" id="{6FC35205-540A-CB14-115C-64D0E4F8D264}"/>
              </a:ext>
            </a:extLst>
          </p:cNvPr>
          <p:cNvCxnSpPr>
            <a:cxnSpLocks/>
          </p:cNvCxnSpPr>
          <p:nvPr/>
        </p:nvCxnSpPr>
        <p:spPr>
          <a:xfrm>
            <a:off x="8250651" y="4005064"/>
            <a:ext cx="1656184" cy="0"/>
          </a:xfrm>
          <a:prstGeom prst="line">
            <a:avLst/>
          </a:prstGeom>
          <a:ln w="28575">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9780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BDFDA6AA-23DB-7A71-9C50-39C79F26E907}"/>
              </a:ext>
            </a:extLst>
          </p:cNvPr>
          <p:cNvSpPr txBox="1">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3200" b="1" dirty="0">
                <a:solidFill>
                  <a:schemeClr val="accent1">
                    <a:lumMod val="75000"/>
                  </a:schemeClr>
                </a:solidFill>
                <a:latin typeface="ＭＳ Ｐゴシック" panose="020B0600070205080204" pitchFamily="50" charset="-128"/>
                <a:ea typeface="ＭＳ Ｐゴシック" panose="020B0600070205080204" pitchFamily="50" charset="-128"/>
              </a:rPr>
              <a:t>Ⅱ.</a:t>
            </a:r>
            <a:r>
              <a:rPr lang="ja-JP" altLang="en-US" sz="3200" b="1" dirty="0">
                <a:solidFill>
                  <a:schemeClr val="accent1">
                    <a:lumMod val="75000"/>
                  </a:schemeClr>
                </a:solidFill>
                <a:latin typeface="ＭＳ Ｐゴシック" panose="020B0600070205080204" pitchFamily="50" charset="-128"/>
                <a:ea typeface="ＭＳ Ｐゴシック" panose="020B0600070205080204" pitchFamily="50" charset="-128"/>
              </a:rPr>
              <a:t> 令和７年度の運営指導状況について</a:t>
            </a:r>
          </a:p>
        </p:txBody>
      </p:sp>
      <p:sp>
        <p:nvSpPr>
          <p:cNvPr id="4" name="コンテンツ プレースホルダー 2">
            <a:extLst>
              <a:ext uri="{FF2B5EF4-FFF2-40B4-BE49-F238E27FC236}">
                <a16:creationId xmlns:a16="http://schemas.microsoft.com/office/drawing/2014/main" id="{6A7C848F-9E8B-8FF8-3855-D5D622F5C3B2}"/>
              </a:ext>
            </a:extLst>
          </p:cNvPr>
          <p:cNvSpPr txBox="1">
            <a:spLocks/>
          </p:cNvSpPr>
          <p:nvPr/>
        </p:nvSpPr>
        <p:spPr>
          <a:xfrm>
            <a:off x="479376" y="1311735"/>
            <a:ext cx="10515600" cy="2188149"/>
          </a:xfrm>
          <a:prstGeom prst="rect">
            <a:avLst/>
          </a:prstGeom>
        </p:spPr>
        <p:txBody>
          <a:bodyPr>
            <a:normAutofit lnSpcReduction="10000"/>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solidFill>
                  <a:schemeClr val="accent5"/>
                </a:solidFill>
                <a:latin typeface="メイリオ" panose="020B0604030504040204" pitchFamily="50" charset="-128"/>
                <a:ea typeface="メイリオ" panose="020B0604030504040204" pitchFamily="50" charset="-128"/>
              </a:rPr>
              <a:t>◇ 主な指摘事項 ◇</a:t>
            </a:r>
            <a:endParaRPr lang="en-US" altLang="ja-JP" sz="2400" dirty="0">
              <a:solidFill>
                <a:schemeClr val="accent5"/>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endParaRPr lang="en-US" altLang="ja-JP" sz="2000" b="1" dirty="0"/>
          </a:p>
          <a:p>
            <a:pPr marL="0" indent="0">
              <a:buFont typeface="Arial" panose="020B0604020202020204" pitchFamily="34" charset="0"/>
              <a:buNone/>
            </a:pPr>
            <a:endParaRPr lang="en-US" altLang="ja-JP" sz="2000" b="1" dirty="0"/>
          </a:p>
          <a:p>
            <a:pPr marL="0" indent="0">
              <a:buFont typeface="Arial" panose="020B0604020202020204" pitchFamily="34" charset="0"/>
              <a:buNone/>
            </a:pPr>
            <a:r>
              <a:rPr lang="ja-JP" altLang="en-US" sz="2000" b="1" dirty="0"/>
              <a:t>①各種加算に係る必要書類等が不十分</a:t>
            </a:r>
            <a:r>
              <a:rPr lang="en-US" altLang="ja-JP" sz="2000" b="1" dirty="0"/>
              <a:t>(</a:t>
            </a:r>
            <a:r>
              <a:rPr lang="ja-JP" altLang="en-US" sz="2000" b="1" dirty="0"/>
              <a:t>全事業</a:t>
            </a:r>
            <a:r>
              <a:rPr lang="en-US" altLang="ja-JP" sz="2000" b="1" dirty="0"/>
              <a:t>)</a:t>
            </a:r>
          </a:p>
          <a:p>
            <a:pPr marL="0" indent="0">
              <a:buNone/>
            </a:pPr>
            <a:r>
              <a:rPr lang="ja-JP" altLang="en-US" sz="2000" dirty="0">
                <a:solidFill>
                  <a:schemeClr val="accent1">
                    <a:lumMod val="75000"/>
                  </a:schemeClr>
                </a:solidFill>
              </a:rPr>
              <a:t>　</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☞処遇改善加算、欠席時対応加算</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rPr>
              <a:t>　　　</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加算の算定根拠となる</a:t>
            </a:r>
            <a:r>
              <a:rPr lang="ja-JP" altLang="en-US" sz="2000" b="1" dirty="0">
                <a:solidFill>
                  <a:srgbClr val="FF0000"/>
                </a:solidFill>
                <a:latin typeface="メイリオ" panose="020B0604030504040204" pitchFamily="50" charset="-128"/>
                <a:ea typeface="メイリオ" panose="020B0604030504040204" pitchFamily="50" charset="-128"/>
              </a:rPr>
              <a:t>記録が不十分</a:t>
            </a:r>
            <a:endParaRPr lang="en-US" altLang="ja-JP" sz="2000" b="1" dirty="0">
              <a:solidFill>
                <a:srgbClr val="FF0000"/>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endParaRPr lang="en-US" altLang="ja-JP" sz="2600" dirty="0"/>
          </a:p>
        </p:txBody>
      </p:sp>
      <p:sp>
        <p:nvSpPr>
          <p:cNvPr id="5" name="楕円 4">
            <a:extLst>
              <a:ext uri="{FF2B5EF4-FFF2-40B4-BE49-F238E27FC236}">
                <a16:creationId xmlns:a16="http://schemas.microsoft.com/office/drawing/2014/main" id="{5625D45E-9311-CD9C-3D0B-71D7ABEE760C}"/>
              </a:ext>
            </a:extLst>
          </p:cNvPr>
          <p:cNvSpPr/>
          <p:nvPr/>
        </p:nvSpPr>
        <p:spPr>
          <a:xfrm>
            <a:off x="1197024" y="4046344"/>
            <a:ext cx="4108819" cy="1872208"/>
          </a:xfrm>
          <a:prstGeom prst="ellipse">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6" name="テキスト ボックス 5">
            <a:extLst>
              <a:ext uri="{FF2B5EF4-FFF2-40B4-BE49-F238E27FC236}">
                <a16:creationId xmlns:a16="http://schemas.microsoft.com/office/drawing/2014/main" id="{BC738149-0848-E92C-C6FE-8FBC17D36585}"/>
              </a:ext>
            </a:extLst>
          </p:cNvPr>
          <p:cNvSpPr txBox="1"/>
          <p:nvPr/>
        </p:nvSpPr>
        <p:spPr>
          <a:xfrm>
            <a:off x="1351132" y="4598389"/>
            <a:ext cx="3800603" cy="707886"/>
          </a:xfrm>
          <a:prstGeom prst="rect">
            <a:avLst/>
          </a:prstGeom>
          <a:noFill/>
        </p:spPr>
        <p:txBody>
          <a:bodyPr wrap="square" rtlCol="0">
            <a:spAutoFit/>
          </a:bodyPr>
          <a:lstStyle/>
          <a:p>
            <a:r>
              <a:rPr lang="ja-JP" altLang="en-US" sz="2000" b="1" dirty="0">
                <a:solidFill>
                  <a:schemeClr val="tx2">
                    <a:lumMod val="75000"/>
                  </a:schemeClr>
                </a:solidFill>
              </a:rPr>
              <a:t>福祉・介護職員等処遇改善加算</a:t>
            </a:r>
            <a:endParaRPr lang="en-US" altLang="ja-JP" sz="2000" b="1" dirty="0">
              <a:solidFill>
                <a:schemeClr val="tx2">
                  <a:lumMod val="75000"/>
                </a:schemeClr>
              </a:solidFill>
            </a:endParaRPr>
          </a:p>
          <a:p>
            <a:r>
              <a:rPr lang="ja-JP" altLang="en-US" sz="2000" b="1" dirty="0">
                <a:solidFill>
                  <a:schemeClr val="tx2">
                    <a:lumMod val="75000"/>
                  </a:schemeClr>
                </a:solidFill>
              </a:rPr>
              <a:t>欠勤時対応加算　等</a:t>
            </a:r>
          </a:p>
        </p:txBody>
      </p:sp>
      <p:sp>
        <p:nvSpPr>
          <p:cNvPr id="7" name="矢印: V 字型 6">
            <a:extLst>
              <a:ext uri="{FF2B5EF4-FFF2-40B4-BE49-F238E27FC236}">
                <a16:creationId xmlns:a16="http://schemas.microsoft.com/office/drawing/2014/main" id="{0593E6A6-7B49-C2B4-D226-FFC166001A23}"/>
              </a:ext>
            </a:extLst>
          </p:cNvPr>
          <p:cNvSpPr/>
          <p:nvPr/>
        </p:nvSpPr>
        <p:spPr>
          <a:xfrm>
            <a:off x="5498988" y="4659282"/>
            <a:ext cx="1368152" cy="467183"/>
          </a:xfrm>
          <a:prstGeom prst="notchedRightArrow">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8" name="テキスト ボックス 7">
            <a:extLst>
              <a:ext uri="{FF2B5EF4-FFF2-40B4-BE49-F238E27FC236}">
                <a16:creationId xmlns:a16="http://schemas.microsoft.com/office/drawing/2014/main" id="{7E94D8D0-7CAD-51C6-2D05-BA540EEDE233}"/>
              </a:ext>
            </a:extLst>
          </p:cNvPr>
          <p:cNvSpPr txBox="1"/>
          <p:nvPr/>
        </p:nvSpPr>
        <p:spPr>
          <a:xfrm>
            <a:off x="6886159" y="4557078"/>
            <a:ext cx="4544834" cy="1138773"/>
          </a:xfrm>
          <a:prstGeom prst="rect">
            <a:avLst/>
          </a:prstGeom>
          <a:noFill/>
        </p:spPr>
        <p:txBody>
          <a:bodyPr wrap="none" rtlCol="0">
            <a:spAutoFit/>
          </a:bodyPr>
          <a:lstStyle/>
          <a:p>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要件を満たしていることが確認できる</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r>
              <a:rPr lang="ja-JP" altLang="en-US" sz="2000" b="1" dirty="0"/>
              <a:t>　　　                  記録を残す</a:t>
            </a:r>
            <a:endParaRPr lang="en-US" altLang="ja-JP" sz="2000" b="1" dirty="0"/>
          </a:p>
          <a:p>
            <a:endParaRPr lang="ja-JP" altLang="en-US" sz="2800" dirty="0"/>
          </a:p>
        </p:txBody>
      </p:sp>
    </p:spTree>
    <p:extLst>
      <p:ext uri="{BB962C8B-B14F-4D97-AF65-F5344CB8AC3E}">
        <p14:creationId xmlns:p14="http://schemas.microsoft.com/office/powerpoint/2010/main" val="40116850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761A61AE-1B3C-7C42-A1FB-8F1DEC93A792}"/>
              </a:ext>
            </a:extLst>
          </p:cNvPr>
          <p:cNvSpPr txBox="1">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3200" b="1" dirty="0">
                <a:solidFill>
                  <a:schemeClr val="accent1">
                    <a:lumMod val="75000"/>
                  </a:schemeClr>
                </a:solidFill>
                <a:latin typeface="ＭＳ Ｐゴシック" panose="020B0600070205080204" pitchFamily="50" charset="-128"/>
                <a:ea typeface="ＭＳ Ｐゴシック" panose="020B0600070205080204" pitchFamily="50" charset="-128"/>
              </a:rPr>
              <a:t>Ⅱ.</a:t>
            </a:r>
            <a:r>
              <a:rPr lang="ja-JP" altLang="en-US" sz="3200" b="1" dirty="0">
                <a:solidFill>
                  <a:schemeClr val="accent1">
                    <a:lumMod val="75000"/>
                  </a:schemeClr>
                </a:solidFill>
                <a:latin typeface="ＭＳ Ｐゴシック" panose="020B0600070205080204" pitchFamily="50" charset="-128"/>
                <a:ea typeface="ＭＳ Ｐゴシック" panose="020B0600070205080204" pitchFamily="50" charset="-128"/>
              </a:rPr>
              <a:t> 令和７年度の運営指導状況について</a:t>
            </a:r>
          </a:p>
        </p:txBody>
      </p:sp>
      <p:sp>
        <p:nvSpPr>
          <p:cNvPr id="4" name="コンテンツ プレースホルダー 2">
            <a:extLst>
              <a:ext uri="{FF2B5EF4-FFF2-40B4-BE49-F238E27FC236}">
                <a16:creationId xmlns:a16="http://schemas.microsoft.com/office/drawing/2014/main" id="{21BADCB9-E94A-2929-7C9F-C02275BD85BC}"/>
              </a:ext>
            </a:extLst>
          </p:cNvPr>
          <p:cNvSpPr txBox="1">
            <a:spLocks/>
          </p:cNvSpPr>
          <p:nvPr/>
        </p:nvSpPr>
        <p:spPr>
          <a:xfrm>
            <a:off x="609600" y="1268760"/>
            <a:ext cx="10972800" cy="4896544"/>
          </a:xfrm>
          <a:prstGeom prst="rect">
            <a:avLst/>
          </a:prstGeom>
        </p:spPr>
        <p:txBody>
          <a:bodyPr>
            <a:normAutofit lnSpcReduction="10000"/>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solidFill>
                  <a:schemeClr val="accent5"/>
                </a:solidFill>
                <a:latin typeface="メイリオ" panose="020B0604030504040204" pitchFamily="50" charset="-128"/>
                <a:ea typeface="メイリオ" panose="020B0604030504040204" pitchFamily="50" charset="-128"/>
              </a:rPr>
              <a:t>◇ 主な指摘事項 ◇</a:t>
            </a:r>
            <a:endParaRPr lang="en-US" altLang="ja-JP" sz="2400" dirty="0">
              <a:solidFill>
                <a:schemeClr val="accent5"/>
              </a:solidFill>
              <a:latin typeface="メイリオ" panose="020B0604030504040204" pitchFamily="50" charset="-128"/>
              <a:ea typeface="メイリオ" panose="020B0604030504040204" pitchFamily="50" charset="-128"/>
            </a:endParaRPr>
          </a:p>
          <a:p>
            <a:pPr marL="0" indent="0">
              <a:lnSpc>
                <a:spcPct val="160000"/>
              </a:lnSpc>
              <a:spcBef>
                <a:spcPts val="600"/>
              </a:spcBef>
              <a:buFont typeface="Arial" panose="020B0604020202020204" pitchFamily="34" charset="0"/>
              <a:buNone/>
            </a:pPr>
            <a:endParaRPr lang="en-US" altLang="ja-JP" sz="2000" b="1" dirty="0">
              <a:latin typeface="メイリオ" panose="020B0604030504040204" pitchFamily="50" charset="-128"/>
              <a:ea typeface="メイリオ" panose="020B0604030504040204" pitchFamily="50" charset="-128"/>
            </a:endParaRPr>
          </a:p>
          <a:p>
            <a:pPr marL="0" indent="0">
              <a:lnSpc>
                <a:spcPct val="160000"/>
              </a:lnSpc>
              <a:spcBef>
                <a:spcPts val="600"/>
              </a:spcBef>
              <a:buFont typeface="Arial" panose="020B0604020202020204" pitchFamily="34" charset="0"/>
              <a:buNone/>
            </a:pPr>
            <a:r>
              <a:rPr lang="ja-JP" altLang="en-US" sz="2000" b="1" dirty="0">
                <a:latin typeface="メイリオ" panose="020B0604030504040204" pitchFamily="50" charset="-128"/>
                <a:ea typeface="メイリオ" panose="020B0604030504040204" pitchFamily="50" charset="-128"/>
              </a:rPr>
              <a:t>②業務継続計画（</a:t>
            </a:r>
            <a:r>
              <a:rPr lang="en-US" altLang="ja-JP" sz="2000" b="1" dirty="0">
                <a:latin typeface="メイリオ" panose="020B0604030504040204" pitchFamily="50" charset="-128"/>
                <a:ea typeface="メイリオ" panose="020B0604030504040204" pitchFamily="50" charset="-128"/>
              </a:rPr>
              <a:t>BCP</a:t>
            </a:r>
            <a:r>
              <a:rPr lang="ja-JP" altLang="en-US" sz="2000" b="1" dirty="0">
                <a:latin typeface="メイリオ" panose="020B0604030504040204" pitchFamily="50" charset="-128"/>
                <a:ea typeface="メイリオ" panose="020B0604030504040204" pitchFamily="50" charset="-128"/>
              </a:rPr>
              <a:t>）にかかる対応が不十分</a:t>
            </a:r>
            <a:r>
              <a:rPr lang="en-US" altLang="ja-JP" sz="2000" b="1" dirty="0">
                <a:latin typeface="メイリオ" panose="020B0604030504040204" pitchFamily="50" charset="-128"/>
                <a:ea typeface="メイリオ" panose="020B0604030504040204" pitchFamily="50" charset="-128"/>
              </a:rPr>
              <a:t>(</a:t>
            </a:r>
            <a:r>
              <a:rPr lang="ja-JP" altLang="en-US" sz="2000" b="1" dirty="0">
                <a:latin typeface="メイリオ" panose="020B0604030504040204" pitchFamily="50" charset="-128"/>
                <a:ea typeface="メイリオ" panose="020B0604030504040204" pitchFamily="50" charset="-128"/>
              </a:rPr>
              <a:t>全事業</a:t>
            </a:r>
            <a:r>
              <a:rPr lang="en-US" altLang="ja-JP" sz="2000" b="1" dirty="0">
                <a:latin typeface="メイリオ" panose="020B0604030504040204" pitchFamily="50" charset="-128"/>
                <a:ea typeface="メイリオ" panose="020B0604030504040204" pitchFamily="50" charset="-128"/>
              </a:rPr>
              <a:t>)</a:t>
            </a:r>
            <a:endParaRPr lang="en-US" altLang="ja-JP" sz="2000" dirty="0">
              <a:solidFill>
                <a:schemeClr val="accent1"/>
              </a:solidFill>
              <a:latin typeface="メイリオ" panose="020B0604030504040204" pitchFamily="50" charset="-128"/>
              <a:ea typeface="メイリオ" panose="020B0604030504040204" pitchFamily="50" charset="-128"/>
            </a:endParaRPr>
          </a:p>
          <a:p>
            <a:pPr marL="0" inden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業務継続計画の未策定</a:t>
            </a:r>
            <a:endParaRPr lang="en-US" altLang="ja-JP" sz="2000" b="1"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非常災害</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と</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感染症</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の両方もしくはいずれかが</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未策定</a:t>
            </a:r>
            <a:endParaRPr lang="en-US" altLang="ja-JP" sz="2000" b="1"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a:t>
            </a:r>
            <a:endParaRPr lang="en-US" altLang="ja-JP" sz="2000" dirty="0">
              <a:solidFill>
                <a:schemeClr val="accent1"/>
              </a:solidFill>
              <a:latin typeface="メイリオ" panose="020B0604030504040204" pitchFamily="50" charset="-128"/>
              <a:ea typeface="メイリオ" panose="020B0604030504040204" pitchFamily="50" charset="-128"/>
            </a:endParaRPr>
          </a:p>
          <a:p>
            <a:pPr marL="0" inden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計画の職員への周知・研修・訓練の未実施</a:t>
            </a:r>
            <a:endParaRPr lang="en-US" altLang="ja-JP" sz="2000" b="1"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実施した記録を作成</a:t>
            </a:r>
            <a:endParaRPr lang="en-US" altLang="ja-JP" sz="2000" b="1" dirty="0">
              <a:solidFill>
                <a:schemeClr val="accent1">
                  <a:lumMod val="75000"/>
                </a:schemeClr>
              </a:solidFill>
            </a:endParaRPr>
          </a:p>
          <a:p>
            <a:pPr marL="0" indent="0">
              <a:spcBef>
                <a:spcPts val="1800"/>
              </a:spcBef>
              <a:buFont typeface="Arial" panose="020B0604020202020204" pitchFamily="34" charset="0"/>
              <a:buNone/>
            </a:pPr>
            <a:r>
              <a:rPr lang="ja-JP" altLang="en-US" sz="2000" dirty="0">
                <a:latin typeface="メイリオ" panose="020B0604030504040204" pitchFamily="50" charset="-128"/>
                <a:ea typeface="メイリオ" panose="020B0604030504040204" pitchFamily="50" charset="-128"/>
              </a:rPr>
              <a:t>　</a:t>
            </a:r>
            <a:endParaRPr lang="en-US" altLang="ja-JP" sz="2000" dirty="0">
              <a:latin typeface="メイリオ" panose="020B0604030504040204" pitchFamily="50" charset="-128"/>
              <a:ea typeface="メイリオ" panose="020B0604030504040204" pitchFamily="50" charset="-128"/>
            </a:endParaRPr>
          </a:p>
          <a:p>
            <a:pPr marL="0" indent="0">
              <a:spcBef>
                <a:spcPts val="1800"/>
              </a:spcBef>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a:t>
            </a:r>
            <a:r>
              <a:rPr lang="en-US" altLang="ja-JP" sz="20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上記２項目が未実施の場合、令和７年４月より</a:t>
            </a:r>
            <a:r>
              <a:rPr lang="ja-JP" altLang="en-US" sz="2000" b="1" dirty="0">
                <a:solidFill>
                  <a:srgbClr val="FF0000"/>
                </a:solidFill>
                <a:latin typeface="メイリオ" panose="020B0604030504040204" pitchFamily="50" charset="-128"/>
                <a:ea typeface="メイリオ" panose="020B0604030504040204" pitchFamily="50" charset="-128"/>
              </a:rPr>
              <a:t>業務継続計画未策定減算</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spcBef>
                <a:spcPts val="1800"/>
              </a:spcBef>
              <a:buFont typeface="Arial" panose="020B0604020202020204" pitchFamily="34" charset="0"/>
              <a:buNone/>
            </a:pPr>
            <a:r>
              <a:rPr lang="ja-JP" altLang="en-US" sz="1700" dirty="0">
                <a:latin typeface="メイリオ" panose="020B0604030504040204" pitchFamily="50" charset="-128"/>
                <a:ea typeface="メイリオ" panose="020B0604030504040204" pitchFamily="50" charset="-128"/>
              </a:rPr>
              <a:t>　　</a:t>
            </a:r>
            <a:endParaRPr lang="ja-JP" altLang="en-US" sz="1700" b="1"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64288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FCBF6E75-E3FB-6684-92E4-06330B9AE696}"/>
              </a:ext>
            </a:extLst>
          </p:cNvPr>
          <p:cNvSpPr txBox="1">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r>
              <a:rPr lang="en-US" altLang="ja-JP" sz="3200" b="1" dirty="0">
                <a:solidFill>
                  <a:schemeClr val="accent1">
                    <a:lumMod val="75000"/>
                  </a:schemeClr>
                </a:solidFill>
                <a:latin typeface="ＭＳ Ｐゴシック" panose="020B0600070205080204" pitchFamily="50" charset="-128"/>
                <a:ea typeface="ＭＳ Ｐゴシック" panose="020B0600070205080204" pitchFamily="50" charset="-128"/>
              </a:rPr>
              <a:t>Ⅱ.</a:t>
            </a:r>
            <a:r>
              <a:rPr lang="ja-JP" altLang="en-US" sz="3200" b="1" dirty="0">
                <a:solidFill>
                  <a:schemeClr val="accent1">
                    <a:lumMod val="75000"/>
                  </a:schemeClr>
                </a:solidFill>
                <a:latin typeface="ＭＳ Ｐゴシック" panose="020B0600070205080204" pitchFamily="50" charset="-128"/>
                <a:ea typeface="ＭＳ Ｐゴシック" panose="020B0600070205080204" pitchFamily="50" charset="-128"/>
              </a:rPr>
              <a:t> 令和７年度の運営指導状況について</a:t>
            </a:r>
          </a:p>
        </p:txBody>
      </p:sp>
      <p:sp>
        <p:nvSpPr>
          <p:cNvPr id="4" name="コンテンツ プレースホルダー 2">
            <a:extLst>
              <a:ext uri="{FF2B5EF4-FFF2-40B4-BE49-F238E27FC236}">
                <a16:creationId xmlns:a16="http://schemas.microsoft.com/office/drawing/2014/main" id="{67700D77-42DD-61E6-672B-D8E8A1AE92AA}"/>
              </a:ext>
            </a:extLst>
          </p:cNvPr>
          <p:cNvSpPr txBox="1">
            <a:spLocks/>
          </p:cNvSpPr>
          <p:nvPr/>
        </p:nvSpPr>
        <p:spPr>
          <a:xfrm>
            <a:off x="623392" y="1361036"/>
            <a:ext cx="10515600" cy="5140477"/>
          </a:xfrm>
          <a:prstGeom prst="rect">
            <a:avLst/>
          </a:prstGeom>
        </p:spPr>
        <p:txBody>
          <a:bodyPr>
            <a:normAutofit/>
          </a:bodyPr>
          <a:lstStyle>
            <a:lvl1pPr marL="342891" indent="-342891" algn="l" defTabSz="914377"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32" indent="-285744" algn="l" defTabSz="914377"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971" indent="-228594" algn="l" defTabSz="914377"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160"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349"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537"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726"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914"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103" indent="-228594" algn="l" defTabSz="914377"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2400" dirty="0">
                <a:solidFill>
                  <a:schemeClr val="accent5"/>
                </a:solidFill>
                <a:latin typeface="メイリオ" panose="020B0604030504040204" pitchFamily="50" charset="-128"/>
                <a:ea typeface="メイリオ" panose="020B0604030504040204" pitchFamily="50" charset="-128"/>
              </a:rPr>
              <a:t>◇ 主な指摘事項 ◇</a:t>
            </a:r>
            <a:endParaRPr lang="en-US" altLang="ja-JP" sz="2400" dirty="0">
              <a:solidFill>
                <a:schemeClr val="accent5"/>
              </a:solidFill>
              <a:latin typeface="メイリオ" panose="020B0604030504040204" pitchFamily="50" charset="-128"/>
              <a:ea typeface="メイリオ" panose="020B0604030504040204" pitchFamily="50" charset="-128"/>
            </a:endParaRPr>
          </a:p>
          <a:p>
            <a:pPr marL="0" indent="0">
              <a:spcBef>
                <a:spcPts val="1800"/>
              </a:spcBef>
              <a:buNone/>
            </a:pPr>
            <a:endParaRPr lang="en-US" altLang="ja-JP" sz="2000" b="1" dirty="0">
              <a:latin typeface="メイリオ" panose="020B0604030504040204" pitchFamily="50" charset="-128"/>
              <a:ea typeface="メイリオ" panose="020B0604030504040204" pitchFamily="50" charset="-128"/>
            </a:endParaRPr>
          </a:p>
          <a:p>
            <a:pPr marL="0" indent="0">
              <a:spcBef>
                <a:spcPts val="1800"/>
              </a:spcBef>
              <a:buNone/>
            </a:pPr>
            <a:r>
              <a:rPr lang="ja-JP" altLang="en-US" sz="2000" b="1" dirty="0">
                <a:latin typeface="メイリオ" panose="020B0604030504040204" pitchFamily="50" charset="-128"/>
                <a:ea typeface="メイリオ" panose="020B0604030504040204" pitchFamily="50" charset="-128"/>
              </a:rPr>
              <a:t>③利用定員が遵守されていない（障害児通所支援事業）</a:t>
            </a:r>
            <a:endParaRPr lang="en-US" altLang="ja-JP" sz="2000" b="1" dirty="0">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利用定員</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を</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超えて</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児童を受け入れた。</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原則、利用定員及び指導訓練室の定員を超えてサービスの提供を行っ　　　</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buFont typeface="Arial" panose="020B0604020202020204" pitchFamily="34" charset="0"/>
              <a:buNone/>
            </a:pP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　　てはならない。</a:t>
            </a:r>
            <a:endParaRPr lang="en-US" altLang="ja-JP" sz="2000" dirty="0">
              <a:solidFill>
                <a:schemeClr val="accent1">
                  <a:lumMod val="75000"/>
                </a:schemeClr>
              </a:solidFill>
              <a:latin typeface="メイリオ" panose="020B0604030504040204" pitchFamily="50" charset="-128"/>
              <a:ea typeface="メイリオ" panose="020B0604030504040204" pitchFamily="50" charset="-128"/>
            </a:endParaRPr>
          </a:p>
          <a:p>
            <a:pPr marL="0" indent="0">
              <a:spcBef>
                <a:spcPts val="0"/>
              </a:spcBef>
              <a:buFont typeface="Arial" panose="020B0604020202020204" pitchFamily="34" charset="0"/>
              <a:buNone/>
            </a:pPr>
            <a:endParaRPr lang="en-US" altLang="ja-JP" sz="2000" dirty="0">
              <a:latin typeface="メイリオ" panose="020B0604030504040204" pitchFamily="50" charset="-128"/>
              <a:ea typeface="メイリオ" panose="020B0604030504040204" pitchFamily="50" charset="-128"/>
            </a:endParaRPr>
          </a:p>
          <a:p>
            <a:pPr marL="0" indent="0">
              <a:spcBef>
                <a:spcPts val="0"/>
              </a:spcBef>
              <a:buFont typeface="Arial" panose="020B0604020202020204" pitchFamily="34" charset="0"/>
              <a:buNone/>
            </a:pPr>
            <a:endParaRPr lang="en-US" altLang="ja-JP" sz="2000" dirty="0">
              <a:latin typeface="メイリオ" panose="020B0604030504040204" pitchFamily="50" charset="-128"/>
              <a:ea typeface="メイリオ" panose="020B0604030504040204" pitchFamily="50" charset="-128"/>
            </a:endParaRPr>
          </a:p>
          <a:p>
            <a:pPr marL="0" indent="0">
              <a:spcBef>
                <a:spcPts val="1800"/>
              </a:spcBef>
              <a:buNone/>
            </a:pPr>
            <a:r>
              <a:rPr lang="ja-JP" altLang="en-US" sz="2000" b="1" dirty="0">
                <a:latin typeface="メイリオ" panose="020B0604030504040204" pitchFamily="50" charset="-128"/>
                <a:ea typeface="メイリオ" panose="020B0604030504040204" pitchFamily="50" charset="-128"/>
              </a:rPr>
              <a:t>④個別支援計画の作成に係る不備（全事業）</a:t>
            </a:r>
            <a:endParaRPr lang="en-US" altLang="ja-JP" sz="2000" b="1" dirty="0">
              <a:latin typeface="メイリオ" panose="020B0604030504040204" pitchFamily="50" charset="-128"/>
              <a:ea typeface="メイリオ" panose="020B0604030504040204" pitchFamily="50" charset="-128"/>
            </a:endParaRPr>
          </a:p>
          <a:p>
            <a:pPr marL="0" indent="0">
              <a:lnSpc>
                <a:spcPct val="90000"/>
              </a:lnSpc>
              <a:spcBef>
                <a:spcPts val="1000"/>
              </a:spcBef>
              <a:buNone/>
              <a:defRPr/>
            </a:pPr>
            <a:r>
              <a:rPr lang="ja-JP" altLang="en-US" sz="2000" dirty="0">
                <a:solidFill>
                  <a:prstClr val="black"/>
                </a:solidFill>
                <a:latin typeface="游ゴシック" panose="02110004020202020204"/>
                <a:ea typeface="游ゴシック" panose="020B0400000000000000" pitchFamily="50" charset="-128"/>
              </a:rPr>
              <a:t>　</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計画の原案</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が作成されていない、</a:t>
            </a:r>
            <a:r>
              <a:rPr lang="ja-JP" altLang="en-US" sz="2000" b="1" dirty="0">
                <a:solidFill>
                  <a:schemeClr val="accent1">
                    <a:lumMod val="75000"/>
                  </a:schemeClr>
                </a:solidFill>
                <a:latin typeface="メイリオ" panose="020B0604030504040204" pitchFamily="50" charset="-128"/>
                <a:ea typeface="メイリオ" panose="020B0604030504040204" pitchFamily="50" charset="-128"/>
              </a:rPr>
              <a:t>個別支援会議の記録</a:t>
            </a:r>
            <a:r>
              <a:rPr lang="ja-JP" altLang="en-US" sz="2000" dirty="0">
                <a:solidFill>
                  <a:schemeClr val="accent1">
                    <a:lumMod val="75000"/>
                  </a:schemeClr>
                </a:solidFill>
                <a:latin typeface="メイリオ" panose="020B0604030504040204" pitchFamily="50" charset="-128"/>
                <a:ea typeface="メイリオ" panose="020B0604030504040204" pitchFamily="50" charset="-128"/>
              </a:rPr>
              <a:t>等が不十分。</a:t>
            </a:r>
            <a:endParaRPr lang="en-US" altLang="ja-JP" sz="2000" dirty="0">
              <a:latin typeface="メイリオ" panose="020B0604030504040204" pitchFamily="50" charset="-128"/>
              <a:ea typeface="メイリオ" panose="020B0604030504040204" pitchFamily="50" charset="-128"/>
            </a:endParaRPr>
          </a:p>
          <a:p>
            <a:pPr marL="0" indent="0">
              <a:spcBef>
                <a:spcPts val="0"/>
              </a:spcBef>
              <a:buFont typeface="Arial" panose="020B0604020202020204" pitchFamily="34" charset="0"/>
              <a:buNone/>
            </a:pPr>
            <a:r>
              <a:rPr lang="ja-JP" altLang="en-US" sz="1400" dirty="0">
                <a:latin typeface="メイリオ" panose="020B0604030504040204" pitchFamily="50" charset="-128"/>
                <a:ea typeface="メイリオ" panose="020B0604030504040204" pitchFamily="50" charset="-128"/>
              </a:rPr>
              <a:t>　</a:t>
            </a:r>
            <a:endParaRPr lang="en-US" altLang="ja-JP" sz="1400" dirty="0">
              <a:latin typeface="メイリオ" panose="020B0604030504040204" pitchFamily="50" charset="-128"/>
              <a:ea typeface="メイリオ" panose="020B0604030504040204" pitchFamily="50" charset="-128"/>
            </a:endParaRPr>
          </a:p>
          <a:p>
            <a:pPr marL="0" indent="0">
              <a:spcBef>
                <a:spcPts val="0"/>
              </a:spcBef>
              <a:buNone/>
            </a:pPr>
            <a:r>
              <a:rPr lang="ja-JP" altLang="en-US" sz="1000" dirty="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　　</a:t>
            </a:r>
            <a:endParaRPr lang="en-US" altLang="ja-JP" sz="14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818765299"/>
      </p:ext>
    </p:extLst>
  </p:cSld>
  <p:clrMapOvr>
    <a:masterClrMapping/>
  </p:clrMapOvr>
</p:sld>
</file>

<file path=ppt/theme/theme1.xml><?xml version="1.0" encoding="utf-8"?>
<a:theme xmlns:a="http://schemas.openxmlformats.org/drawingml/2006/main" name="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テーマ1" id="{49ECF4A9-4F89-4ADA-BAB9-29EBC305AA54}" vid="{EF3242ED-0559-4D16-9326-4B95BD447262}"/>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90481B055BFC04DA663128A21634114" ma:contentTypeVersion="3" ma:contentTypeDescription="新しいドキュメントを作成します。" ma:contentTypeScope="" ma:versionID="a6c933d274340cf9ed939b194fe7d5c1">
  <xsd:schema xmlns:xsd="http://www.w3.org/2001/XMLSchema" xmlns:xs="http://www.w3.org/2001/XMLSchema" xmlns:p="http://schemas.microsoft.com/office/2006/metadata/properties" xmlns:ns2="298a32a3-ce51-481f-b3a8-0c0c2f9470ca" targetNamespace="http://schemas.microsoft.com/office/2006/metadata/properties" ma:root="true" ma:fieldsID="627331e186433c1bc8106a1f22782798" ns2:_="">
    <xsd:import namespace="298a32a3-ce51-481f-b3a8-0c0c2f9470ca"/>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8a32a3-ce51-481f-b3a8-0c0c2f9470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5F50967-B62E-4F06-9108-886E43B4DB20}">
  <ds:schemaRefs>
    <ds:schemaRef ds:uri="http://schemas.microsoft.com/sharepoint/v3/contenttype/forms"/>
  </ds:schemaRefs>
</ds:datastoreItem>
</file>

<file path=customXml/itemProps2.xml><?xml version="1.0" encoding="utf-8"?>
<ds:datastoreItem xmlns:ds="http://schemas.openxmlformats.org/officeDocument/2006/customXml" ds:itemID="{522743DC-5226-4696-ACDA-1A512B49A74E}">
  <ds:schemaRefs>
    <ds:schemaRef ds:uri="http://purl.org/dc/dcmitype/"/>
    <ds:schemaRef ds:uri="http://purl.org/dc/elements/1.1/"/>
    <ds:schemaRef ds:uri="http://schemas.microsoft.com/office/2006/metadata/properties"/>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298a32a3-ce51-481f-b3a8-0c0c2f9470ca"/>
    <ds:schemaRef ds:uri="http://www.w3.org/XML/1998/namespace"/>
  </ds:schemaRefs>
</ds:datastoreItem>
</file>

<file path=customXml/itemProps3.xml><?xml version="1.0" encoding="utf-8"?>
<ds:datastoreItem xmlns:ds="http://schemas.openxmlformats.org/officeDocument/2006/customXml" ds:itemID="{94EE5B29-26C5-4C20-8F53-089ECB4A706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8a32a3-ce51-481f-b3a8-0c0c2f9470c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6550</TotalTime>
  <Words>1837</Words>
  <Application>Microsoft Office PowerPoint</Application>
  <PresentationFormat>ワイド画面</PresentationFormat>
  <Paragraphs>208</Paragraphs>
  <Slides>22</Slides>
  <Notes>22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22</vt:i4>
      </vt:variant>
    </vt:vector>
  </HeadingPairs>
  <TitlesOfParts>
    <vt:vector size="32" baseType="lpstr">
      <vt:lpstr>ＭＳ Ｐゴシック</vt:lpstr>
      <vt:lpstr>ＭＳ ゴシック</vt:lpstr>
      <vt:lpstr>ＭＳ 明朝</vt:lpstr>
      <vt:lpstr>メイリオ</vt:lpstr>
      <vt:lpstr>游ゴシック</vt:lpstr>
      <vt:lpstr>Arial</vt:lpstr>
      <vt:lpstr>Calibri</vt:lpstr>
      <vt:lpstr>Eras Light ITC</vt:lpstr>
      <vt:lpstr>Wingdings</vt:lpstr>
      <vt:lpstr>テーマ1</vt:lpstr>
      <vt:lpstr>指導監査について </vt:lpstr>
      <vt:lpstr>PowerPoint プレゼンテーション</vt:lpstr>
      <vt:lpstr>　　　　　　Ⅰ.指導について </vt:lpstr>
      <vt:lpstr>Ⅰ.指導について</vt:lpstr>
      <vt:lpstr>　　Ⅱ.令和７年度の運営指導状況について  </vt:lpstr>
      <vt:lpstr>Ⅱ.令和７年度の運営指導状況について</vt:lpstr>
      <vt:lpstr>Ⅱ. 令和７年度の運営指導状況について</vt:lpstr>
      <vt:lpstr>Ⅱ. 令和７年度の運営指導状況について</vt:lpstr>
      <vt:lpstr>Ⅱ. 令和７年度の運営指導状況について</vt:lpstr>
      <vt:lpstr>Ⅱ.　令和７年度の運営指導状況について</vt:lpstr>
      <vt:lpstr>Ⅱ.　令和７年度の運営指導状況について</vt:lpstr>
      <vt:lpstr>Ⅲ. 今年度の運営指導について </vt:lpstr>
      <vt:lpstr>Ⅲ. 今年度の運営指導について</vt:lpstr>
      <vt:lpstr>Ⅲ. 今年度の運営指導について</vt:lpstr>
      <vt:lpstr> </vt:lpstr>
      <vt:lpstr>Ⅳ. 監査について</vt:lpstr>
      <vt:lpstr>Ⅳ. 監査について</vt:lpstr>
      <vt:lpstr> </vt:lpstr>
      <vt:lpstr>Ⅴ. 行政処分（指定取消等）について</vt:lpstr>
      <vt:lpstr>Ⅴ. 行政処分（指定取消等）について</vt:lpstr>
      <vt:lpstr>Ⅴ. 行政処分（指定取消等）について</vt:lpstr>
      <vt:lpstr>Ⅴ. 行政処分（指定取消等）について</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令和４年度における 実地指導等について</dc:title>
  <dc:creator>細川　昇吾</dc:creator>
  <cp:lastModifiedBy>藤井　匠</cp:lastModifiedBy>
  <cp:revision>108</cp:revision>
  <cp:lastPrinted>2026-05-22T08:20:53Z</cp:lastPrinted>
  <dcterms:created xsi:type="dcterms:W3CDTF">2023-01-20T02:56:03Z</dcterms:created>
  <dcterms:modified xsi:type="dcterms:W3CDTF">2026-06-17T06:35:12Z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0x010100B90481B055BFC04DA663128A21634114</vt:lpwstr>
  </property>
</Properties>
</file>