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4"/>
  </p:notesMasterIdLst>
  <p:handoutMasterIdLst>
    <p:handoutMasterId r:id="rId5"/>
  </p:handoutMasterIdLst>
  <p:sldIdLst>
    <p:sldId id="2147481958" r:id="rId2"/>
    <p:sldId id="2147481955" r:id="rId3"/>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CCFF"/>
    <a:srgbClr val="DB4D6D"/>
    <a:srgbClr val="00B050"/>
    <a:srgbClr val="E4E2ED"/>
    <a:srgbClr val="1031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1DBB8C-215A-4627-B6C9-FDFCB5E77F4F}" v="6" dt="2026-01-08T08:19:45.38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96" y="48"/>
      </p:cViewPr>
      <p:guideLst>
        <p:guide orient="horz" pos="2160"/>
        <p:guide pos="3120"/>
      </p:guideLst>
    </p:cSldViewPr>
  </p:slideViewPr>
  <p:notesTextViewPr>
    <p:cViewPr>
      <p:scale>
        <a:sx n="1" d="1"/>
        <a:sy n="1" d="1"/>
      </p:scale>
      <p:origin x="0" y="0"/>
    </p:cViewPr>
  </p:notesTextViewPr>
  <p:gridSpacing cx="76200" cy="76200"/>
</p:viewPr>
</file>

<file path=ppt/_rels/presentation.xml.rels>&#65279;<?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11" Type="http://schemas.microsoft.com/office/2018/10/relationships/authors" Target="authors.xml" /><Relationship Id="rId5" Type="http://schemas.openxmlformats.org/officeDocument/2006/relationships/handoutMaster" Target="handoutMasters/handoutMaster1.xml" /><Relationship Id="rId10" Type="http://schemas.microsoft.com/office/2015/10/relationships/revisionInfo" Target="revisionInfo.xml" /><Relationship Id="rId4" Type="http://schemas.openxmlformats.org/officeDocument/2006/relationships/notesMaster" Target="notesMasters/notesMaster1.xml" /><Relationship Id="rId9" Type="http://schemas.openxmlformats.org/officeDocument/2006/relationships/tableStyles" Target="tableStyle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62FB565-9632-9A2C-3A8C-534F6D142DB0}"/>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F4FBFA1C-D5F0-7411-9743-EF611EC5BD98}"/>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D97A42A-C6DF-4259-B245-90F6AF35C246}" type="datetimeFigureOut">
              <a:rPr kumimoji="1" lang="ja-JP" altLang="en-US" smtClean="0"/>
              <a:t>2026/1/8</a:t>
            </a:fld>
            <a:endParaRPr kumimoji="1" lang="ja-JP" altLang="en-US"/>
          </a:p>
        </p:txBody>
      </p:sp>
      <p:sp>
        <p:nvSpPr>
          <p:cNvPr id="4" name="フッター プレースホルダー 3">
            <a:extLst>
              <a:ext uri="{FF2B5EF4-FFF2-40B4-BE49-F238E27FC236}">
                <a16:creationId xmlns:a16="http://schemas.microsoft.com/office/drawing/2014/main" id="{359870F1-2675-9BCE-880A-C7AE4D3FB600}"/>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AE4BD64-FDCA-E378-73AE-C8FE451BB5C7}"/>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80FD37B-497D-451E-B205-EE8434C17D69}" type="slidenum">
              <a:rPr kumimoji="1" lang="ja-JP" altLang="en-US" smtClean="0"/>
              <a:t>‹#›</a:t>
            </a:fld>
            <a:endParaRPr kumimoji="1" lang="ja-JP" altLang="en-US"/>
          </a:p>
        </p:txBody>
      </p:sp>
    </p:spTree>
    <p:extLst>
      <p:ext uri="{BB962C8B-B14F-4D97-AF65-F5344CB8AC3E}">
        <p14:creationId xmlns:p14="http://schemas.microsoft.com/office/powerpoint/2010/main" val="520309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3"/>
            <a:ext cx="2945448" cy="497838"/>
          </a:xfrm>
          <a:prstGeom prst="rect">
            <a:avLst/>
          </a:prstGeom>
        </p:spPr>
        <p:txBody>
          <a:bodyPr vert="horz" lIns="91259" tIns="45628" rIns="91259" bIns="4562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5" y="3"/>
            <a:ext cx="2945448" cy="497838"/>
          </a:xfrm>
          <a:prstGeom prst="rect">
            <a:avLst/>
          </a:prstGeom>
        </p:spPr>
        <p:txBody>
          <a:bodyPr vert="horz" lIns="91259" tIns="45628" rIns="91259" bIns="45628" rtlCol="0"/>
          <a:lstStyle>
            <a:lvl1pPr algn="r">
              <a:defRPr sz="1200"/>
            </a:lvl1pPr>
          </a:lstStyle>
          <a:p>
            <a:fld id="{857EC15E-F7CB-4F74-B75F-C8522DA5E0AE}"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977900" y="1239838"/>
            <a:ext cx="4841875" cy="3351212"/>
          </a:xfrm>
          <a:prstGeom prst="rect">
            <a:avLst/>
          </a:prstGeom>
          <a:noFill/>
          <a:ln w="12700">
            <a:solidFill>
              <a:prstClr val="black"/>
            </a:solidFill>
          </a:ln>
        </p:spPr>
        <p:txBody>
          <a:bodyPr vert="horz" lIns="91259" tIns="45628" rIns="91259" bIns="45628" rtlCol="0" anchor="ctr"/>
          <a:lstStyle/>
          <a:p>
            <a:endParaRPr lang="ja-JP" altLang="en-US"/>
          </a:p>
        </p:txBody>
      </p:sp>
      <p:sp>
        <p:nvSpPr>
          <p:cNvPr id="5" name="ノート プレースホルダー 4"/>
          <p:cNvSpPr>
            <a:spLocks noGrp="1"/>
          </p:cNvSpPr>
          <p:nvPr>
            <p:ph type="body" sz="quarter" idx="3"/>
          </p:nvPr>
        </p:nvSpPr>
        <p:spPr>
          <a:xfrm>
            <a:off x="680086" y="4777032"/>
            <a:ext cx="5437506" cy="3908187"/>
          </a:xfrm>
          <a:prstGeom prst="rect">
            <a:avLst/>
          </a:prstGeom>
        </p:spPr>
        <p:txBody>
          <a:bodyPr vert="horz" lIns="91259" tIns="45628" rIns="91259" bIns="456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802"/>
            <a:ext cx="2945448" cy="497838"/>
          </a:xfrm>
          <a:prstGeom prst="rect">
            <a:avLst/>
          </a:prstGeom>
        </p:spPr>
        <p:txBody>
          <a:bodyPr vert="horz" lIns="91259" tIns="45628" rIns="91259" bIns="4562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5" y="9428802"/>
            <a:ext cx="2945448" cy="497838"/>
          </a:xfrm>
          <a:prstGeom prst="rect">
            <a:avLst/>
          </a:prstGeom>
        </p:spPr>
        <p:txBody>
          <a:bodyPr vert="horz" lIns="91259" tIns="45628" rIns="91259" bIns="45628" rtlCol="0" anchor="b"/>
          <a:lstStyle>
            <a:lvl1pPr algn="r">
              <a:defRPr sz="1200"/>
            </a:lvl1pPr>
          </a:lstStyle>
          <a:p>
            <a:fld id="{B6E4A351-441B-446B-8BBA-61D8EC26E88A}" type="slidenum">
              <a:rPr kumimoji="1" lang="ja-JP" altLang="en-US" smtClean="0"/>
              <a:t>‹#›</a:t>
            </a:fld>
            <a:endParaRPr kumimoji="1" lang="ja-JP" altLang="en-US"/>
          </a:p>
        </p:txBody>
      </p:sp>
    </p:spTree>
    <p:extLst>
      <p:ext uri="{BB962C8B-B14F-4D97-AF65-F5344CB8AC3E}">
        <p14:creationId xmlns:p14="http://schemas.microsoft.com/office/powerpoint/2010/main" val="31004258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E53B9-6138-CC71-F42B-AB1576AB5BA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B2955F3-987F-26E3-607A-A110918BB7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2D5C71C-C3D2-E6A6-F538-FCCEA0D6F4E2}"/>
              </a:ext>
            </a:extLst>
          </p:cNvPr>
          <p:cNvSpPr>
            <a:spLocks noGrp="1"/>
          </p:cNvSpPr>
          <p:nvPr>
            <p:ph type="body" idx="1"/>
          </p:nvPr>
        </p:nvSpPr>
        <p:spPr/>
        <p:txBody>
          <a:bodyPr/>
          <a:lstStyle/>
          <a:p>
            <a:endParaRPr kumimoji="1" lang="en-US" altLang="ja-JP"/>
          </a:p>
        </p:txBody>
      </p:sp>
      <p:sp>
        <p:nvSpPr>
          <p:cNvPr id="4" name="スライド番号プレースホルダー 3">
            <a:extLst>
              <a:ext uri="{FF2B5EF4-FFF2-40B4-BE49-F238E27FC236}">
                <a16:creationId xmlns:a16="http://schemas.microsoft.com/office/drawing/2014/main" id="{EDC7E52D-DF3D-567D-2995-8843BE37B442}"/>
              </a:ext>
            </a:extLst>
          </p:cNvPr>
          <p:cNvSpPr>
            <a:spLocks noGrp="1"/>
          </p:cNvSpPr>
          <p:nvPr>
            <p:ph type="sldNum" sz="quarter" idx="5"/>
          </p:nvPr>
        </p:nvSpPr>
        <p:spPr/>
        <p:txBody>
          <a:bodyPr/>
          <a:lstStyle/>
          <a:p>
            <a:pPr defTabSz="920663">
              <a:defRPr/>
            </a:pPr>
            <a:fld id="{B6E4A351-441B-446B-8BBA-61D8EC26E88A}" type="slidenum">
              <a:rPr lang="ja-JP" altLang="en-US">
                <a:solidFill>
                  <a:prstClr val="black"/>
                </a:solidFill>
                <a:latin typeface="游ゴシック" panose="020F0502020204030204"/>
                <a:ea typeface="游ゴシック" panose="020B0400000000000000" pitchFamily="50" charset="-128"/>
              </a:rPr>
              <a:pPr defTabSz="920663">
                <a:defRPr/>
              </a:pPr>
              <a:t>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241307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E4E71-1458-AA55-50CB-F8F772A6E2D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94E99F4-A2A3-83E0-3988-F49BB92A6E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A95489B-7DA2-6BD1-815A-8786B3B0AA2C}"/>
              </a:ext>
            </a:extLst>
          </p:cNvPr>
          <p:cNvSpPr>
            <a:spLocks noGrp="1"/>
          </p:cNvSpPr>
          <p:nvPr>
            <p:ph type="body" idx="1"/>
          </p:nvPr>
        </p:nvSpPr>
        <p:spPr/>
        <p:txBody>
          <a:bodyPr/>
          <a:lstStyle/>
          <a:p>
            <a:endParaRPr kumimoji="1" lang="en-US" altLang="ja-JP"/>
          </a:p>
        </p:txBody>
      </p:sp>
      <p:sp>
        <p:nvSpPr>
          <p:cNvPr id="4" name="スライド番号プレースホルダー 3">
            <a:extLst>
              <a:ext uri="{FF2B5EF4-FFF2-40B4-BE49-F238E27FC236}">
                <a16:creationId xmlns:a16="http://schemas.microsoft.com/office/drawing/2014/main" id="{59892866-ECD7-2B0B-AF65-37E4BA3C3164}"/>
              </a:ext>
            </a:extLst>
          </p:cNvPr>
          <p:cNvSpPr>
            <a:spLocks noGrp="1"/>
          </p:cNvSpPr>
          <p:nvPr>
            <p:ph type="sldNum" sz="quarter" idx="5"/>
          </p:nvPr>
        </p:nvSpPr>
        <p:spPr/>
        <p:txBody>
          <a:bodyPr/>
          <a:lstStyle/>
          <a:p>
            <a:pPr defTabSz="920663">
              <a:defRPr/>
            </a:pPr>
            <a:fld id="{B6E4A351-441B-446B-8BBA-61D8EC26E88A}" type="slidenum">
              <a:rPr lang="ja-JP" altLang="en-US">
                <a:solidFill>
                  <a:prstClr val="black"/>
                </a:solidFill>
                <a:latin typeface="游ゴシック" panose="020F0502020204030204"/>
                <a:ea typeface="游ゴシック" panose="020B0400000000000000" pitchFamily="50" charset="-128"/>
              </a:rPr>
              <a:pPr defTabSz="920663">
                <a:defRPr/>
              </a:pPr>
              <a:t>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305787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C58CB1C-72FB-4487-8AFF-D725C770C22A}" type="datetime1">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488A15B-D764-40FC-BAA2-78A607543D4C}" type="slidenum">
              <a:rPr kumimoji="1" lang="ja-JP" altLang="en-US" smtClean="0"/>
              <a:t>‹#›</a:t>
            </a:fld>
            <a:endParaRPr kumimoji="1" lang="ja-JP" altLang="en-US"/>
          </a:p>
        </p:txBody>
      </p:sp>
    </p:spTree>
    <p:extLst>
      <p:ext uri="{BB962C8B-B14F-4D97-AF65-F5344CB8AC3E}">
        <p14:creationId xmlns:p14="http://schemas.microsoft.com/office/powerpoint/2010/main" val="4193503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01F167E-312D-42DA-8E6E-DEBBD7029252}" type="datetime1">
              <a:rPr kumimoji="1" lang="ja-JP" altLang="en-US" smtClean="0"/>
              <a:t>2026/1/8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8640972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83742-7FD5-45D3-B591-FDB302ECAE55}" type="datetime1">
              <a:rPr kumimoji="1" lang="ja-JP" altLang="en-US" smtClean="0"/>
              <a:t>2026/1/8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8A15B-D764-40FC-BAA2-78A607543D4C}" type="slidenum">
              <a:rPr kumimoji="1" lang="ja-JP" altLang="en-US" smtClean="0"/>
              <a:t>‹#›</a:t>
            </a:fld>
            <a:endParaRPr kumimoji="1" lang="ja-JP" altLang="en-US"/>
          </a:p>
        </p:txBody>
      </p:sp>
    </p:spTree>
    <p:extLst>
      <p:ext uri="{BB962C8B-B14F-4D97-AF65-F5344CB8AC3E}">
        <p14:creationId xmlns:p14="http://schemas.microsoft.com/office/powerpoint/2010/main" val="2635008578"/>
      </p:ext>
    </p:extLst>
  </p:cSld>
  <p:clrMap bg1="lt1" tx1="dk1" bg2="lt2" tx2="dk2" accent1="accent1" accent2="accent2" accent3="accent3" accent4="accent4" accent5="accent5" accent6="accent6" hlink="hlink" folHlink="folHlink"/>
  <p:sldLayoutIdLst>
    <p:sldLayoutId id="2147483661" r:id="rId1"/>
    <p:sldLayoutId id="2147483674" r:id="rId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FE4AF-A9A6-6F49-4571-50973D7718B8}"/>
            </a:ext>
          </a:extLst>
        </p:cNvPr>
        <p:cNvGrpSpPr/>
        <p:nvPr/>
      </p:nvGrpSpPr>
      <p:grpSpPr>
        <a:xfrm>
          <a:off x="0" y="0"/>
          <a:ext cx="0" cy="0"/>
          <a:chOff x="0" y="0"/>
          <a:chExt cx="0" cy="0"/>
        </a:xfrm>
      </p:grpSpPr>
      <p:sp>
        <p:nvSpPr>
          <p:cNvPr id="2" name="タイトル 18">
            <a:extLst>
              <a:ext uri="{FF2B5EF4-FFF2-40B4-BE49-F238E27FC236}">
                <a16:creationId xmlns:a16="http://schemas.microsoft.com/office/drawing/2014/main" id="{0446928A-D945-D1F6-EF74-6793816E34BD}"/>
              </a:ext>
            </a:extLst>
          </p:cNvPr>
          <p:cNvSpPr txBox="1">
            <a:spLocks/>
          </p:cNvSpPr>
          <p:nvPr/>
        </p:nvSpPr>
        <p:spPr>
          <a:xfrm>
            <a:off x="80551" y="91007"/>
            <a:ext cx="5847333" cy="498438"/>
          </a:xfrm>
          <a:prstGeom prst="rect">
            <a:avLst/>
          </a:prstGeom>
        </p:spPr>
        <p:txBody>
          <a:bodyPr vert="horz" lIns="91440" tIns="45720" rIns="91440" bIns="45720" rtlCol="0" anchor="ctr">
            <a:no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marL="0" marR="0" lvl="0" indent="0" defTabSz="742950" rtl="0" eaLnBrk="1" fontAlgn="auto" latinLnBrk="0" hangingPunct="1">
              <a:lnSpc>
                <a:spcPct val="90000"/>
              </a:lnSpc>
              <a:spcBef>
                <a:spcPct val="0"/>
              </a:spcBef>
              <a:spcAft>
                <a:spcPts val="0"/>
              </a:spcAft>
              <a:buClrTx/>
              <a:buSzTx/>
              <a:buFontTx/>
              <a:buNone/>
              <a:tabLst/>
              <a:defRPr/>
            </a:pPr>
            <a:r>
              <a:rPr lang="ja-JP" altLang="en-US" sz="1800" b="1">
                <a:solidFill>
                  <a:prstClr val="black"/>
                </a:solidFill>
                <a:latin typeface="メイリオ"/>
                <a:ea typeface="メイリオ"/>
              </a:rPr>
              <a:t>権限設定表</a:t>
            </a:r>
            <a:endParaRPr lang="en-US" altLang="ja-JP"/>
          </a:p>
          <a:p>
            <a:pPr>
              <a:defRPr/>
            </a:pPr>
            <a:r>
              <a:rPr lang="ja-JP" sz="1200">
                <a:solidFill>
                  <a:prstClr val="black"/>
                </a:solidFill>
                <a:latin typeface="游ゴシック"/>
                <a:ea typeface="游ゴシック"/>
              </a:rPr>
              <a:t>事業者の責任者を含む複数名が犯罪事実確認書の閲覧を行う場合</a:t>
            </a:r>
            <a:endParaRPr lang="ja-JP">
              <a:cs typeface="Calibri Light" panose="020F0302020204030204"/>
            </a:endParaRPr>
          </a:p>
        </p:txBody>
      </p:sp>
      <p:graphicFrame>
        <p:nvGraphicFramePr>
          <p:cNvPr id="7" name="表 6">
            <a:extLst>
              <a:ext uri="{FF2B5EF4-FFF2-40B4-BE49-F238E27FC236}">
                <a16:creationId xmlns:a16="http://schemas.microsoft.com/office/drawing/2014/main" id="{ED22F5C6-4776-984B-4FB4-3AD8C3A796FB}"/>
              </a:ext>
            </a:extLst>
          </p:cNvPr>
          <p:cNvGraphicFramePr>
            <a:graphicFrameLocks noGrp="1"/>
          </p:cNvGraphicFramePr>
          <p:nvPr>
            <p:extLst>
              <p:ext uri="{D42A27DB-BD31-4B8C-83A1-F6EECF244321}">
                <p14:modId xmlns:p14="http://schemas.microsoft.com/office/powerpoint/2010/main" val="1425290107"/>
              </p:ext>
            </p:extLst>
          </p:nvPr>
        </p:nvGraphicFramePr>
        <p:xfrm>
          <a:off x="201229" y="786384"/>
          <a:ext cx="9578106" cy="5897584"/>
        </p:xfrm>
        <a:graphic>
          <a:graphicData uri="http://schemas.openxmlformats.org/drawingml/2006/table">
            <a:tbl>
              <a:tblPr/>
              <a:tblGrid>
                <a:gridCol w="678978">
                  <a:extLst>
                    <a:ext uri="{9D8B030D-6E8A-4147-A177-3AD203B41FA5}">
                      <a16:colId xmlns:a16="http://schemas.microsoft.com/office/drawing/2014/main" val="1258115045"/>
                    </a:ext>
                  </a:extLst>
                </a:gridCol>
                <a:gridCol w="1019188">
                  <a:extLst>
                    <a:ext uri="{9D8B030D-6E8A-4147-A177-3AD203B41FA5}">
                      <a16:colId xmlns:a16="http://schemas.microsoft.com/office/drawing/2014/main" val="1524193506"/>
                    </a:ext>
                  </a:extLst>
                </a:gridCol>
                <a:gridCol w="742227">
                  <a:extLst>
                    <a:ext uri="{9D8B030D-6E8A-4147-A177-3AD203B41FA5}">
                      <a16:colId xmlns:a16="http://schemas.microsoft.com/office/drawing/2014/main" val="2907265475"/>
                    </a:ext>
                  </a:extLst>
                </a:gridCol>
                <a:gridCol w="621698">
                  <a:extLst>
                    <a:ext uri="{9D8B030D-6E8A-4147-A177-3AD203B41FA5}">
                      <a16:colId xmlns:a16="http://schemas.microsoft.com/office/drawing/2014/main" val="1235237349"/>
                    </a:ext>
                  </a:extLst>
                </a:gridCol>
                <a:gridCol w="800672">
                  <a:extLst>
                    <a:ext uri="{9D8B030D-6E8A-4147-A177-3AD203B41FA5}">
                      <a16:colId xmlns:a16="http://schemas.microsoft.com/office/drawing/2014/main" val="1808645117"/>
                    </a:ext>
                  </a:extLst>
                </a:gridCol>
                <a:gridCol w="5715343">
                  <a:extLst>
                    <a:ext uri="{9D8B030D-6E8A-4147-A177-3AD203B41FA5}">
                      <a16:colId xmlns:a16="http://schemas.microsoft.com/office/drawing/2014/main" val="4155756804"/>
                    </a:ext>
                  </a:extLst>
                </a:gridCol>
              </a:tblGrid>
              <a:tr h="493521">
                <a:tc>
                  <a:txBody>
                    <a:bodyPr/>
                    <a:lstStyle/>
                    <a:p>
                      <a:pPr algn="ctr" fontAlgn="ctr">
                        <a:buNone/>
                      </a:pPr>
                      <a:r>
                        <a:rPr lang="ja-JP" altLang="en-US" sz="800" b="0" i="0" u="none" strike="noStrike" dirty="0">
                          <a:solidFill>
                            <a:schemeClr val="bg1"/>
                          </a:solidFill>
                          <a:effectLst/>
                          <a:latin typeface="Meiryo UI"/>
                          <a:ea typeface="Meiryo UI"/>
                        </a:rPr>
                        <a:t>権限者名</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ctr">
                        <a:buNone/>
                      </a:pPr>
                      <a:r>
                        <a:rPr lang="ja-JP" altLang="en-US" sz="800" b="0" i="0" u="none" strike="noStrike" dirty="0">
                          <a:solidFill>
                            <a:schemeClr val="bg1"/>
                          </a:solidFill>
                          <a:effectLst/>
                          <a:latin typeface="Meiryo UI"/>
                          <a:ea typeface="Meiryo UI"/>
                        </a:rPr>
                        <a:t>権限詳細</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ctr">
                        <a:buNone/>
                      </a:pPr>
                      <a:r>
                        <a:rPr lang="ja-JP" altLang="en-US" sz="800" b="0" i="0" u="none" strike="noStrike" dirty="0">
                          <a:solidFill>
                            <a:schemeClr val="bg1"/>
                          </a:solidFill>
                          <a:effectLst/>
                          <a:latin typeface="Meiryo UI"/>
                          <a:ea typeface="Meiryo UI"/>
                        </a:rPr>
                        <a:t>システム上閲覧可能な情報</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ctr">
                        <a:buNone/>
                      </a:pPr>
                      <a:r>
                        <a:rPr lang="en-US" altLang="ja-JP" sz="800" b="0" i="0" u="none" strike="noStrike" dirty="0">
                          <a:solidFill>
                            <a:schemeClr val="bg1"/>
                          </a:solidFill>
                          <a:effectLst/>
                          <a:latin typeface="Meiryo UI"/>
                          <a:ea typeface="Meiryo UI"/>
                        </a:rPr>
                        <a:t>G</a:t>
                      </a:r>
                      <a:r>
                        <a:rPr lang="ja-JP" altLang="en-US" sz="800" b="0" i="0" u="none" strike="noStrike" dirty="0">
                          <a:solidFill>
                            <a:schemeClr val="bg1"/>
                          </a:solidFill>
                          <a:effectLst/>
                          <a:latin typeface="Meiryo UI"/>
                          <a:ea typeface="Meiryo UI"/>
                        </a:rPr>
                        <a:t>ビズ</a:t>
                      </a:r>
                      <a:r>
                        <a:rPr lang="en-US" altLang="ja-JP" sz="800" b="0" i="0" u="none" strike="noStrike" dirty="0">
                          <a:solidFill>
                            <a:schemeClr val="bg1"/>
                          </a:solidFill>
                          <a:effectLst/>
                          <a:latin typeface="Meiryo UI"/>
                          <a:ea typeface="Meiryo UI"/>
                        </a:rPr>
                        <a:t>ID</a:t>
                      </a:r>
                      <a:r>
                        <a:rPr lang="ja-JP" altLang="en-US" sz="800" b="0" i="0" u="none" strike="noStrike" dirty="0">
                          <a:solidFill>
                            <a:schemeClr val="bg1"/>
                          </a:solidFill>
                          <a:effectLst/>
                          <a:latin typeface="Meiryo UI"/>
                          <a:ea typeface="Meiryo UI"/>
                        </a:rPr>
                        <a:t>との</a:t>
                      </a:r>
                      <a:endParaRPr lang="en-US" altLang="ja-JP" sz="800" b="0" i="0" u="none" strike="noStrike" dirty="0">
                        <a:solidFill>
                          <a:schemeClr val="bg1"/>
                        </a:solidFill>
                        <a:effectLst/>
                        <a:latin typeface="Meiryo UI"/>
                        <a:ea typeface="Meiryo UI"/>
                      </a:endParaRPr>
                    </a:p>
                    <a:p>
                      <a:pPr algn="ctr" fontAlgn="ctr">
                        <a:buNone/>
                      </a:pPr>
                      <a:r>
                        <a:rPr lang="ja-JP" altLang="en-US" sz="800" b="0" i="0" u="none" strike="noStrike" dirty="0">
                          <a:solidFill>
                            <a:schemeClr val="bg1"/>
                          </a:solidFill>
                          <a:effectLst/>
                          <a:latin typeface="Meiryo UI"/>
                          <a:ea typeface="Meiryo UI"/>
                        </a:rPr>
                        <a:t>紐づけ</a:t>
                      </a:r>
                      <a:br>
                        <a:rPr lang="ja-JP" altLang="en-US" sz="800" b="0" i="0" u="none" strike="noStrike" dirty="0">
                          <a:solidFill>
                            <a:srgbClr val="FFFFFF"/>
                          </a:solidFill>
                          <a:effectLst/>
                          <a:latin typeface="Meiryo UI"/>
                          <a:ea typeface="Meiryo UI"/>
                        </a:rPr>
                      </a:br>
                      <a:r>
                        <a:rPr lang="en-US" altLang="ja-JP" sz="800" b="0" i="0" u="none" strike="noStrike" dirty="0">
                          <a:solidFill>
                            <a:schemeClr val="bg1"/>
                          </a:solidFill>
                          <a:effectLst/>
                          <a:latin typeface="Meiryo UI"/>
                          <a:ea typeface="Meiryo UI"/>
                        </a:rPr>
                        <a:t>※</a:t>
                      </a:r>
                      <a:r>
                        <a:rPr lang="ja-JP" altLang="en-US" sz="800" b="0" i="0" u="none" strike="noStrike" dirty="0">
                          <a:solidFill>
                            <a:schemeClr val="bg1"/>
                          </a:solidFill>
                          <a:effectLst/>
                          <a:latin typeface="Meiryo UI"/>
                          <a:ea typeface="Meiryo UI"/>
                        </a:rPr>
                        <a:t>初回認証時</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2">
                  <a:txBody>
                    <a:bodyPr/>
                    <a:lstStyle/>
                    <a:p>
                      <a:pPr algn="ctr" fontAlgn="ctr">
                        <a:buNone/>
                      </a:pPr>
                      <a:r>
                        <a:rPr lang="ja-JP" altLang="en-US" sz="800" b="0" i="0" u="none" strike="noStrike" dirty="0">
                          <a:solidFill>
                            <a:schemeClr val="bg1"/>
                          </a:solidFill>
                          <a:effectLst/>
                          <a:latin typeface="Meiryo UI"/>
                          <a:ea typeface="Meiryo UI"/>
                        </a:rPr>
                        <a:t>システム上の役割</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kumimoji="1" lang="ja-JP" altLang="en-US"/>
                    </a:p>
                  </a:txBody>
                  <a:tcPr/>
                </a:tc>
                <a:extLst>
                  <a:ext uri="{0D108BD9-81ED-4DB2-BD59-A6C34878D82A}">
                    <a16:rowId xmlns:a16="http://schemas.microsoft.com/office/drawing/2014/main" val="2992804807"/>
                  </a:ext>
                </a:extLst>
              </a:tr>
              <a:tr h="1024054">
                <a:tc rowSpan="2">
                  <a:txBody>
                    <a:bodyPr/>
                    <a:lstStyle/>
                    <a:p>
                      <a:pPr algn="l" fontAlgn="ctr">
                        <a:buNone/>
                      </a:pPr>
                      <a:r>
                        <a:rPr lang="ja-JP" altLang="en-US" sz="800" b="0" i="0" u="none" strike="noStrike" dirty="0">
                          <a:solidFill>
                            <a:schemeClr val="bg1"/>
                          </a:solidFill>
                          <a:effectLst/>
                          <a:latin typeface="Meiryo UI"/>
                          <a:ea typeface="Meiryo UI"/>
                        </a:rPr>
                        <a:t>①全権限者</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2">
                  <a:txBody>
                    <a:bodyPr/>
                    <a:lstStyle/>
                    <a:p>
                      <a:pPr algn="l" fontAlgn="ctr">
                        <a:buNone/>
                      </a:pPr>
                      <a:r>
                        <a:rPr lang="ja-JP" altLang="en-US" sz="800" b="0" i="0" u="none" strike="noStrike" dirty="0">
                          <a:solidFill>
                            <a:schemeClr val="tx1"/>
                          </a:solidFill>
                          <a:effectLst/>
                          <a:latin typeface="Meiryo UI"/>
                          <a:ea typeface="Meiryo UI"/>
                        </a:rPr>
                        <a:t>犯罪事実確認書の閲覧ができる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権限設定ができる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fontAlgn="ctr">
                        <a:buNone/>
                      </a:pPr>
                      <a:r>
                        <a:rPr lang="zh-TW" altLang="en-US" sz="800" b="0" i="0" u="none" strike="noStrike" dirty="0">
                          <a:solidFill>
                            <a:schemeClr val="tx1"/>
                          </a:solidFill>
                          <a:effectLst/>
                          <a:latin typeface="Meiryo UI"/>
                          <a:ea typeface="Meiryo UI"/>
                        </a:rPr>
                        <a:t>犯罪事実確認書</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帳簿</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監督関係情報（定期報告等）</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プライム</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総責任者</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クラス</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（必須）</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・犯罪事実確認を含むこども性暴力防止法の手続について統括的な責任を有する者を、事業者で１名設置する。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・権限設定担当を置かない場合は、アカウント作成時の権限設定は自ら行う。</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・地方公共団体・教育委員会においては、人事の総責任者（総務・人事部長等）、公立施設・事業を運営している場合はその担当部長（健康福祉部長）等を想定している。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・民間事業者においては、理事長、学長、園長、代表取締役等を想定している。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044430759"/>
                  </a:ext>
                </a:extLst>
              </a:tr>
              <a:tr h="80197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800" b="0" i="0" u="none" strike="noStrike" dirty="0">
                          <a:solidFill>
                            <a:schemeClr val="tx1"/>
                          </a:solidFill>
                          <a:effectLst/>
                          <a:latin typeface="Meiryo UI"/>
                          <a:ea typeface="Meiryo UI"/>
                        </a:rPr>
                        <a:t>－</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dirty="0">
                          <a:solidFill>
                            <a:schemeClr val="tx1"/>
                          </a:solidFill>
                          <a:effectLst/>
                          <a:latin typeface="Meiryo UI"/>
                          <a:ea typeface="Meiryo UI"/>
                        </a:rPr>
                        <a:t>準責任者</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クラス</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・総責任者クラスの代理として、犯罪事実確認及び権限設定を責任をもって行う者を置く必要がある場合に設置する。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・犯罪事実確認を行うことから、可能な限り人数を限定し、事業者規模、事務負担等に応じた最少人数とする。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・地方公共団体・教育委員会においては、人事担当責任者（人事課長等）、公立施設・事業の人事上の任免権者（こども担当課長等）を想定している。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・民間事業者においては、人事部長等を想定している。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20872670"/>
                  </a:ext>
                </a:extLst>
              </a:tr>
              <a:tr h="888339">
                <a:tc>
                  <a:txBody>
                    <a:bodyPr/>
                    <a:lstStyle/>
                    <a:p>
                      <a:pPr algn="l" fontAlgn="ctr">
                        <a:buNone/>
                      </a:pPr>
                      <a:r>
                        <a:rPr lang="ja-JP" altLang="en-US" sz="800" b="0" i="0" u="none" strike="noStrike" dirty="0">
                          <a:solidFill>
                            <a:schemeClr val="bg1"/>
                          </a:solidFill>
                          <a:effectLst/>
                          <a:latin typeface="Meiryo UI"/>
                          <a:ea typeface="Meiryo UI"/>
                        </a:rPr>
                        <a:t>②犯歴閲覧権者（任意）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dirty="0">
                          <a:solidFill>
                            <a:schemeClr val="tx1"/>
                          </a:solidFill>
                          <a:effectLst/>
                          <a:latin typeface="Meiryo UI"/>
                          <a:ea typeface="Meiryo UI"/>
                        </a:rPr>
                        <a:t>犯罪事実確認書の閲覧ができる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TW" altLang="en-US" sz="800" b="0" i="0" u="none" strike="noStrike" dirty="0">
                          <a:solidFill>
                            <a:schemeClr val="tx1"/>
                          </a:solidFill>
                          <a:effectLst/>
                          <a:latin typeface="Meiryo UI"/>
                          <a:ea typeface="Meiryo UI"/>
                        </a:rPr>
                        <a:t>犯罪事実確認書</a:t>
                      </a:r>
                      <a:r>
                        <a:rPr lang="ja-JP" altLang="en-US" sz="800" b="0" i="0" u="none" strike="noStrike" dirty="0">
                          <a:solidFill>
                            <a:schemeClr val="tx1"/>
                          </a:solidFill>
                          <a:effectLst/>
                          <a:latin typeface="Meiryo UI"/>
                          <a:ea typeface="Meiryo UI"/>
                        </a:rPr>
                        <a:t>、</a:t>
                      </a:r>
                      <a:r>
                        <a:rPr lang="zh-TW" altLang="en-US" sz="800" b="0" i="0" u="none" strike="noStrike" dirty="0">
                          <a:solidFill>
                            <a:schemeClr val="tx1"/>
                          </a:solidFill>
                          <a:effectLst/>
                          <a:latin typeface="Meiryo UI"/>
                          <a:ea typeface="Meiryo UI"/>
                        </a:rPr>
                        <a:t>帳簿</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監督関係情報（定期報告等）</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ー</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現場責任者</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クラス</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・事業者内に、複数施設・事業所がある場合に、必要に応じて設置する。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・犯罪事実確認を行うことから、可能な限り人数を限定し、事業者規模、事務負担等に応じた最小人数とする。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・現場責任者クラスは、現場組織の長として、犯罪事実確認に基づく防止措置内容の決定等を行う。</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973763172"/>
                  </a:ext>
                </a:extLst>
              </a:tr>
              <a:tr h="2097471">
                <a:tc>
                  <a:txBody>
                    <a:bodyPr/>
                    <a:lstStyle/>
                    <a:p>
                      <a:pPr algn="l" fontAlgn="ctr">
                        <a:buNone/>
                      </a:pPr>
                      <a:r>
                        <a:rPr lang="ja-JP" altLang="en-US" sz="800" b="0" i="0" u="none" strike="noStrike" dirty="0">
                          <a:solidFill>
                            <a:schemeClr val="bg1"/>
                          </a:solidFill>
                          <a:effectLst/>
                          <a:latin typeface="Meiryo UI"/>
                          <a:ea typeface="Meiryo UI"/>
                        </a:rPr>
                        <a:t>③</a:t>
                      </a:r>
                      <a:r>
                        <a:rPr lang="zh-TW" altLang="en-US" sz="800" b="0" i="0" u="none" strike="noStrike" dirty="0">
                          <a:solidFill>
                            <a:schemeClr val="bg1"/>
                          </a:solidFill>
                          <a:effectLst/>
                          <a:latin typeface="Meiryo UI"/>
                          <a:ea typeface="Meiryo UI"/>
                        </a:rPr>
                        <a:t>権限設定権者（任意）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dirty="0">
                          <a:solidFill>
                            <a:schemeClr val="tx1"/>
                          </a:solidFill>
                          <a:effectLst/>
                          <a:latin typeface="Meiryo UI"/>
                          <a:ea typeface="Meiryo UI"/>
                        </a:rPr>
                        <a:t>権限設定ができる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TW" altLang="en-US" sz="800" b="0" i="0" u="none" strike="noStrike" dirty="0">
                          <a:solidFill>
                            <a:schemeClr val="tx1"/>
                          </a:solidFill>
                          <a:effectLst/>
                          <a:latin typeface="Meiryo UI"/>
                          <a:ea typeface="Meiryo UI"/>
                        </a:rPr>
                        <a:t>帳簿</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監督関係情報（定期報告等）</a:t>
                      </a:r>
                      <a:r>
                        <a:rPr lang="ja-JP" altLang="en-US" sz="800" b="0" i="0" u="none" strike="noStrike" dirty="0">
                          <a:solidFill>
                            <a:schemeClr val="tx1"/>
                          </a:solidFill>
                          <a:effectLst/>
                          <a:latin typeface="Meiryo UI"/>
                          <a:ea typeface="Meiryo UI"/>
                        </a:rPr>
                        <a:t>、</a:t>
                      </a:r>
                      <a:endParaRPr lang="en-US" altLang="zh-TW" sz="800" b="0" i="0" u="none" strike="noStrike" dirty="0">
                        <a:solidFill>
                          <a:schemeClr val="tx1"/>
                        </a:solidFill>
                        <a:effectLst/>
                        <a:latin typeface="Meiryo UI"/>
                        <a:ea typeface="Meiryo UI"/>
                      </a:endParaRPr>
                    </a:p>
                    <a:p>
                      <a:pPr algn="l" fontAlgn="ctr">
                        <a:buNone/>
                      </a:pPr>
                      <a:r>
                        <a:rPr lang="zh-TW" altLang="en-US" sz="800" b="0" i="0" u="none" strike="noStrike" dirty="0">
                          <a:solidFill>
                            <a:schemeClr val="tx1"/>
                          </a:solidFill>
                          <a:effectLst/>
                          <a:latin typeface="Meiryo UI"/>
                          <a:ea typeface="Meiryo UI"/>
                        </a:rPr>
                        <a:t>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メンバー</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（第一管理者）</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権限設定担当</a:t>
                      </a:r>
                      <a:br>
                        <a:rPr lang="ja-JP" altLang="en-US" sz="800" b="0" i="0" u="none" strike="noStrike" dirty="0">
                          <a:solidFill>
                            <a:schemeClr val="tx1"/>
                          </a:solidFill>
                          <a:effectLst/>
                          <a:latin typeface="Meiryo UI"/>
                          <a:ea typeface="Meiryo UI"/>
                        </a:rPr>
                      </a:br>
                      <a:r>
                        <a:rPr lang="en-US" altLang="ja-JP" sz="800" b="0" i="0" u="none" strike="noStrike" dirty="0">
                          <a:solidFill>
                            <a:schemeClr val="tx1"/>
                          </a:solidFill>
                          <a:effectLst/>
                          <a:latin typeface="Meiryo UI"/>
                          <a:ea typeface="Meiryo UI"/>
                        </a:rPr>
                        <a:t>※</a:t>
                      </a:r>
                      <a:r>
                        <a:rPr lang="ja-JP" altLang="en-US" sz="800" b="0" i="0" u="none" strike="noStrike" dirty="0">
                          <a:solidFill>
                            <a:schemeClr val="tx1"/>
                          </a:solidFill>
                          <a:effectLst/>
                          <a:latin typeface="Meiryo UI"/>
                          <a:ea typeface="Meiryo UI"/>
                        </a:rPr>
                        <a:t>アカウント作成時</a:t>
                      </a:r>
                      <a:endParaRPr lang="en-US" altLang="ja-JP" sz="800" b="0" i="0" u="none" strike="noStrike" dirty="0">
                        <a:solidFill>
                          <a:schemeClr val="tx1"/>
                        </a:solidFill>
                        <a:effectLst/>
                        <a:latin typeface="Meiryo UI"/>
                        <a:ea typeface="Meiryo UI"/>
                      </a:endParaRPr>
                    </a:p>
                    <a:p>
                      <a:pPr algn="l" fontAlgn="ctr">
                        <a:buNone/>
                      </a:pPr>
                      <a:r>
                        <a:rPr lang="ja-JP" altLang="en-US" sz="800" b="0" i="0" u="none" strike="noStrike" dirty="0">
                          <a:solidFill>
                            <a:schemeClr val="tx1"/>
                          </a:solidFill>
                          <a:effectLst/>
                          <a:latin typeface="Meiryo UI"/>
                          <a:ea typeface="Meiryo UI"/>
                        </a:rPr>
                        <a:t>のみ必須</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chemeClr val="tx1"/>
                          </a:solidFill>
                          <a:effectLst/>
                          <a:latin typeface="Meiryo UI"/>
                          <a:ea typeface="Meiryo UI"/>
                        </a:rPr>
                        <a:t>［アカウント作成時］</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全権限者から委任を受け、アカウント作成時、事業者の中で一番最初にシステムにログインし、準責任者クラス、現場責任者クラス、権限設定担当、事務担当の一番最初の権限設定を行う役割を担い、必要に応じて、事業者で１名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・本来は準責任者クラスの者であっても、アカウント作成時は、権限設定担当クラスとして手続を開始する。最初の権限設定を行う際に、（自らを）準責任者クラスに設定する。</a:t>
                      </a:r>
                      <a:br>
                        <a:rPr lang="ja-JP" altLang="en-US" sz="800" b="0" i="0" u="none" strike="noStrike" dirty="0">
                          <a:solidFill>
                            <a:schemeClr val="tx1"/>
                          </a:solidFill>
                          <a:effectLst/>
                          <a:latin typeface="Meiryo UI"/>
                          <a:ea typeface="Meiryo UI"/>
                        </a:rPr>
                      </a:b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［アカウント作成後］</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・全権限者の権限の委任を受け、権限設定（のみ）を責任をもって行う者を置く必要がある場合に、必要に応じて設置する。</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犯罪事実確認書の閲覧ができる者（総責任者クラス／準責任者クラス／現場責任者クラス）を追加・削除する権限を有することとなることから、可能な限り人数を限定し、事業者規模や事務負担量に応じた最少人数とする（仮に、不要であるにもかかわらず、自らを総責任者クラス等に設定し、犯罪事実確認書を閲覧する等を行った場合には、ログがシステムに残るため、検知可能）。</a:t>
                      </a:r>
                      <a:br>
                        <a:rPr lang="ja-JP" altLang="en-US" sz="800" b="0" i="0" u="none" strike="noStrike" dirty="0">
                          <a:solidFill>
                            <a:schemeClr val="tx1"/>
                          </a:solidFill>
                          <a:effectLst/>
                          <a:latin typeface="Meiryo UI"/>
                          <a:ea typeface="Meiryo UI"/>
                        </a:rPr>
                      </a:br>
                      <a:r>
                        <a:rPr lang="ja-JP" altLang="en-US" sz="800" b="0" i="0" u="none" strike="noStrike" dirty="0">
                          <a:solidFill>
                            <a:schemeClr val="tx1"/>
                          </a:solidFill>
                          <a:effectLst/>
                          <a:latin typeface="Meiryo UI"/>
                          <a:ea typeface="Meiryo UI"/>
                        </a:rPr>
                        <a:t>・事業者内の、情報システム部門／人事部門の責任者を想定している。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718874898"/>
                  </a:ext>
                </a:extLst>
              </a:tr>
              <a:tr h="592226">
                <a:tc>
                  <a:txBody>
                    <a:bodyPr/>
                    <a:lstStyle/>
                    <a:p>
                      <a:pPr algn="l" fontAlgn="ctr">
                        <a:buNone/>
                      </a:pPr>
                      <a:r>
                        <a:rPr lang="ja-JP" altLang="en-US" sz="800" b="0" i="0" u="none" strike="noStrike" dirty="0">
                          <a:solidFill>
                            <a:schemeClr val="bg1"/>
                          </a:solidFill>
                          <a:effectLst/>
                          <a:latin typeface="Meiryo UI"/>
                          <a:ea typeface="Meiryo UI"/>
                        </a:rPr>
                        <a:t>④事務担当者</a:t>
                      </a:r>
                    </a:p>
                    <a:p>
                      <a:pPr lvl="0" algn="l">
                        <a:buNone/>
                      </a:pPr>
                      <a:r>
                        <a:rPr lang="ja-JP" altLang="en-US" sz="800" b="0" i="0" u="none" strike="noStrike" dirty="0">
                          <a:solidFill>
                            <a:schemeClr val="bg1"/>
                          </a:solidFill>
                          <a:effectLst/>
                          <a:latin typeface="Meiryo UI"/>
                          <a:ea typeface="Meiryo UI"/>
                        </a:rPr>
                        <a:t>（任意）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dirty="0">
                          <a:solidFill>
                            <a:srgbClr val="000000"/>
                          </a:solidFill>
                          <a:effectLst/>
                          <a:latin typeface="Meiryo UI"/>
                          <a:ea typeface="Meiryo UI"/>
                        </a:rPr>
                        <a:t>申請手続等の事務ができる</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TW" altLang="en-US" sz="800" b="0" i="0" u="none" strike="noStrike" dirty="0">
                          <a:solidFill>
                            <a:srgbClr val="000000"/>
                          </a:solidFill>
                          <a:effectLst/>
                          <a:latin typeface="Meiryo UI"/>
                          <a:ea typeface="Meiryo UI"/>
                        </a:rPr>
                        <a:t>帳簿、監督関係情報（定期報告等）、申請情報等</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en-US" altLang="ja-JP" sz="800" b="0" i="0" u="none" strike="noStrike" dirty="0">
                          <a:solidFill>
                            <a:srgbClr val="000000"/>
                          </a:solidFill>
                          <a:effectLst/>
                          <a:latin typeface="Meiryo UI"/>
                          <a:ea typeface="Meiryo UI"/>
                        </a:rPr>
                        <a:t>-</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zh-CN" altLang="en-US" sz="800" b="0" i="0" u="none" strike="noStrike" dirty="0">
                          <a:solidFill>
                            <a:srgbClr val="000000"/>
                          </a:solidFill>
                          <a:effectLst/>
                          <a:latin typeface="Meiryo UI"/>
                          <a:ea typeface="Meiryo UI"/>
                        </a:rPr>
                        <a:t>事務担当</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0000"/>
                          </a:solidFill>
                          <a:effectLst/>
                          <a:latin typeface="Meiryo UI"/>
                          <a:ea typeface="Meiryo UI"/>
                        </a:rPr>
                        <a:t>・事業者ごとに、事務担当クラスを必要に応じて設置する。</a:t>
                      </a:r>
                      <a:br>
                        <a:rPr lang="ja-JP" altLang="en-US" sz="800" b="0" i="0" u="none" strike="noStrike" dirty="0">
                          <a:solidFill>
                            <a:srgbClr val="000000"/>
                          </a:solidFill>
                          <a:effectLst/>
                          <a:latin typeface="Meiryo UI"/>
                          <a:ea typeface="Meiryo UI"/>
                        </a:rPr>
                      </a:br>
                      <a:r>
                        <a:rPr lang="ja-JP" altLang="en-US" sz="800" b="0" i="0" u="none" strike="noStrike" dirty="0">
                          <a:solidFill>
                            <a:srgbClr val="000000"/>
                          </a:solidFill>
                          <a:effectLst/>
                          <a:latin typeface="Meiryo UI"/>
                          <a:ea typeface="Meiryo UI"/>
                        </a:rPr>
                        <a:t>・申請手続等の事務のみを行い、犯罪事実確認書の閲覧や権限設定を行うことはできない。</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00609869"/>
                  </a:ext>
                </a:extLst>
              </a:tr>
            </a:tbl>
          </a:graphicData>
        </a:graphic>
      </p:graphicFrame>
      <p:sp>
        <p:nvSpPr>
          <p:cNvPr id="5" name="スライド番号プレースホルダー 4">
            <a:extLst>
              <a:ext uri="{FF2B5EF4-FFF2-40B4-BE49-F238E27FC236}">
                <a16:creationId xmlns:a16="http://schemas.microsoft.com/office/drawing/2014/main" id="{E57482C8-07E0-B210-C1E2-D3B49783DDE1}"/>
              </a:ext>
            </a:extLst>
          </p:cNvPr>
          <p:cNvSpPr>
            <a:spLocks noGrp="1"/>
          </p:cNvSpPr>
          <p:nvPr>
            <p:ph type="sldNum" sz="quarter" idx="12"/>
          </p:nvPr>
        </p:nvSpPr>
        <p:spPr>
          <a:xfrm>
            <a:off x="7677150" y="6551146"/>
            <a:ext cx="2228850" cy="365125"/>
          </a:xfrm>
        </p:spPr>
        <p:txBody>
          <a:bodyPr/>
          <a:lstStyle/>
          <a:p>
            <a:fld id="{9E2A29CB-BA86-48A6-80E1-CB8750A963B5}" type="slidenum">
              <a:rPr kumimoji="1" lang="ja-JP" altLang="en-US" smtClean="0"/>
              <a:t>0</a:t>
            </a:fld>
            <a:endParaRPr kumimoji="1" lang="ja-JP" altLang="en-US"/>
          </a:p>
        </p:txBody>
      </p:sp>
      <p:cxnSp>
        <p:nvCxnSpPr>
          <p:cNvPr id="6" name="直線コネクタ 59">
            <a:extLst>
              <a:ext uri="{FF2B5EF4-FFF2-40B4-BE49-F238E27FC236}">
                <a16:creationId xmlns:a16="http://schemas.microsoft.com/office/drawing/2014/main" id="{F03758F8-F1C2-45B8-2610-01BF25FEAFF9}"/>
              </a:ext>
            </a:extLst>
          </p:cNvPr>
          <p:cNvCxnSpPr>
            <a:cxnSpLocks/>
          </p:cNvCxnSpPr>
          <p:nvPr/>
        </p:nvCxnSpPr>
        <p:spPr>
          <a:xfrm>
            <a:off x="0" y="672081"/>
            <a:ext cx="9906000" cy="0"/>
          </a:xfrm>
          <a:prstGeom prst="line">
            <a:avLst/>
          </a:prstGeom>
          <a:ln w="19050">
            <a:solidFill>
              <a:srgbClr val="EB6E32"/>
            </a:solidFill>
          </a:ln>
        </p:spPr>
        <p:style>
          <a:lnRef idx="1">
            <a:schemeClr val="accent2"/>
          </a:lnRef>
          <a:fillRef idx="0">
            <a:schemeClr val="accent2"/>
          </a:fillRef>
          <a:effectRef idx="0">
            <a:schemeClr val="accent2"/>
          </a:effectRef>
          <a:fontRef idx="minor">
            <a:schemeClr val="tx1"/>
          </a:fontRef>
        </p:style>
      </p:cxnSp>
      <p:sp>
        <p:nvSpPr>
          <p:cNvPr id="3" name="テキスト ボックス 1">
            <a:extLst>
              <a:ext uri="{FF2B5EF4-FFF2-40B4-BE49-F238E27FC236}">
                <a16:creationId xmlns:a16="http://schemas.microsoft.com/office/drawing/2014/main" id="{609B06E1-7C52-5799-4591-CEEC6F0041D9}"/>
              </a:ext>
            </a:extLst>
          </p:cNvPr>
          <p:cNvSpPr txBox="1"/>
          <p:nvPr/>
        </p:nvSpPr>
        <p:spPr>
          <a:xfrm>
            <a:off x="8994544" y="199639"/>
            <a:ext cx="628650" cy="35814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buNone/>
            </a:pPr>
            <a:r>
              <a:rPr lang="ja-JP" sz="1050" kern="100">
                <a:effectLst/>
                <a:latin typeface="游明朝" panose="02020400000000000000" pitchFamily="18" charset="-128"/>
                <a:ea typeface="游明朝" panose="02020400000000000000" pitchFamily="18" charset="-128"/>
                <a:cs typeface="Times New Roman" panose="02020603050405020304" pitchFamily="18" charset="0"/>
              </a:rPr>
              <a:t>別紙</a:t>
            </a:r>
            <a:r>
              <a:rPr lang="ja-JP" altLang="en-US" sz="1050" kern="100">
                <a:latin typeface="游明朝" panose="02020400000000000000" pitchFamily="18" charset="-128"/>
                <a:ea typeface="游明朝" panose="02020400000000000000" pitchFamily="18" charset="-128"/>
                <a:cs typeface="Times New Roman" panose="02020603050405020304" pitchFamily="18" charset="0"/>
              </a:rPr>
              <a:t>７</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89555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183B3-9AFC-9208-E2E4-E271B2260F5E}"/>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AB6F6C4-EEE3-F147-6ECC-BB1373491BDD}"/>
              </a:ext>
            </a:extLst>
          </p:cNvPr>
          <p:cNvSpPr>
            <a:spLocks noGrp="1"/>
          </p:cNvSpPr>
          <p:nvPr>
            <p:ph type="sldNum" sz="quarter" idx="12"/>
          </p:nvPr>
        </p:nvSpPr>
        <p:spPr>
          <a:xfrm>
            <a:off x="7677150" y="6492875"/>
            <a:ext cx="2228850" cy="365125"/>
          </a:xfrm>
        </p:spPr>
        <p:txBody>
          <a:bodyPr/>
          <a:lstStyle/>
          <a:p>
            <a:fld id="{9E2A29CB-BA86-48A6-80E1-CB8750A963B5}" type="slidenum">
              <a:rPr kumimoji="1" lang="ja-JP" altLang="en-US" smtClean="0"/>
              <a:t>1</a:t>
            </a:fld>
            <a:endParaRPr kumimoji="1" lang="ja-JP" altLang="en-US"/>
          </a:p>
        </p:txBody>
      </p:sp>
      <p:graphicFrame>
        <p:nvGraphicFramePr>
          <p:cNvPr id="7" name="表 6">
            <a:extLst>
              <a:ext uri="{FF2B5EF4-FFF2-40B4-BE49-F238E27FC236}">
                <a16:creationId xmlns:a16="http://schemas.microsoft.com/office/drawing/2014/main" id="{1479E191-F3C3-6EF2-044C-61C2E6B90789}"/>
              </a:ext>
            </a:extLst>
          </p:cNvPr>
          <p:cNvGraphicFramePr>
            <a:graphicFrameLocks noGrp="1"/>
          </p:cNvGraphicFramePr>
          <p:nvPr>
            <p:extLst>
              <p:ext uri="{D42A27DB-BD31-4B8C-83A1-F6EECF244321}">
                <p14:modId xmlns:p14="http://schemas.microsoft.com/office/powerpoint/2010/main" val="3743998460"/>
              </p:ext>
            </p:extLst>
          </p:nvPr>
        </p:nvGraphicFramePr>
        <p:xfrm>
          <a:off x="126285" y="786384"/>
          <a:ext cx="9693578" cy="5621941"/>
        </p:xfrm>
        <a:graphic>
          <a:graphicData uri="http://schemas.openxmlformats.org/drawingml/2006/table">
            <a:tbl>
              <a:tblPr/>
              <a:tblGrid>
                <a:gridCol w="678676">
                  <a:extLst>
                    <a:ext uri="{9D8B030D-6E8A-4147-A177-3AD203B41FA5}">
                      <a16:colId xmlns:a16="http://schemas.microsoft.com/office/drawing/2014/main" val="3924133011"/>
                    </a:ext>
                  </a:extLst>
                </a:gridCol>
                <a:gridCol w="1063596">
                  <a:extLst>
                    <a:ext uri="{9D8B030D-6E8A-4147-A177-3AD203B41FA5}">
                      <a16:colId xmlns:a16="http://schemas.microsoft.com/office/drawing/2014/main" val="2109887168"/>
                    </a:ext>
                  </a:extLst>
                </a:gridCol>
                <a:gridCol w="1020985">
                  <a:extLst>
                    <a:ext uri="{9D8B030D-6E8A-4147-A177-3AD203B41FA5}">
                      <a16:colId xmlns:a16="http://schemas.microsoft.com/office/drawing/2014/main" val="2370101675"/>
                    </a:ext>
                  </a:extLst>
                </a:gridCol>
                <a:gridCol w="964363">
                  <a:extLst>
                    <a:ext uri="{9D8B030D-6E8A-4147-A177-3AD203B41FA5}">
                      <a16:colId xmlns:a16="http://schemas.microsoft.com/office/drawing/2014/main" val="3697460392"/>
                    </a:ext>
                  </a:extLst>
                </a:gridCol>
                <a:gridCol w="969647">
                  <a:extLst>
                    <a:ext uri="{9D8B030D-6E8A-4147-A177-3AD203B41FA5}">
                      <a16:colId xmlns:a16="http://schemas.microsoft.com/office/drawing/2014/main" val="4262797862"/>
                    </a:ext>
                  </a:extLst>
                </a:gridCol>
                <a:gridCol w="958476">
                  <a:extLst>
                    <a:ext uri="{9D8B030D-6E8A-4147-A177-3AD203B41FA5}">
                      <a16:colId xmlns:a16="http://schemas.microsoft.com/office/drawing/2014/main" val="1115380404"/>
                    </a:ext>
                  </a:extLst>
                </a:gridCol>
                <a:gridCol w="1029853">
                  <a:extLst>
                    <a:ext uri="{9D8B030D-6E8A-4147-A177-3AD203B41FA5}">
                      <a16:colId xmlns:a16="http://schemas.microsoft.com/office/drawing/2014/main" val="3078660984"/>
                    </a:ext>
                  </a:extLst>
                </a:gridCol>
                <a:gridCol w="948278">
                  <a:extLst>
                    <a:ext uri="{9D8B030D-6E8A-4147-A177-3AD203B41FA5}">
                      <a16:colId xmlns:a16="http://schemas.microsoft.com/office/drawing/2014/main" val="200899901"/>
                    </a:ext>
                  </a:extLst>
                </a:gridCol>
                <a:gridCol w="1019656">
                  <a:extLst>
                    <a:ext uri="{9D8B030D-6E8A-4147-A177-3AD203B41FA5}">
                      <a16:colId xmlns:a16="http://schemas.microsoft.com/office/drawing/2014/main" val="2163327594"/>
                    </a:ext>
                  </a:extLst>
                </a:gridCol>
                <a:gridCol w="1040048">
                  <a:extLst>
                    <a:ext uri="{9D8B030D-6E8A-4147-A177-3AD203B41FA5}">
                      <a16:colId xmlns:a16="http://schemas.microsoft.com/office/drawing/2014/main" val="3534787674"/>
                    </a:ext>
                  </a:extLst>
                </a:gridCol>
              </a:tblGrid>
              <a:tr h="186416">
                <a:tc rowSpan="2">
                  <a:txBody>
                    <a:bodyPr/>
                    <a:lstStyle/>
                    <a:p>
                      <a:pPr algn="ctr" fontAlgn="ctr">
                        <a:buNone/>
                      </a:pPr>
                      <a:r>
                        <a:rPr lang="ja-JP" altLang="en-US" sz="800" b="0" i="0" u="none" strike="noStrike">
                          <a:solidFill>
                            <a:schemeClr val="bg1"/>
                          </a:solidFill>
                          <a:effectLst/>
                          <a:latin typeface="Meiryo UI"/>
                          <a:ea typeface="Meiryo UI"/>
                        </a:rPr>
                        <a:t>権限者名</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2">
                  <a:txBody>
                    <a:bodyPr/>
                    <a:lstStyle/>
                    <a:p>
                      <a:pPr algn="ctr" fontAlgn="ctr">
                        <a:buNone/>
                      </a:pPr>
                      <a:r>
                        <a:rPr lang="ja-JP" altLang="en-US" sz="800" b="0" i="0" u="none" strike="noStrike">
                          <a:solidFill>
                            <a:schemeClr val="bg1"/>
                          </a:solidFill>
                          <a:effectLst/>
                          <a:latin typeface="Meiryo UI"/>
                          <a:ea typeface="Meiryo UI"/>
                        </a:rPr>
                        <a:t>事業者内の役割</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8">
                  <a:txBody>
                    <a:bodyPr/>
                    <a:lstStyle/>
                    <a:p>
                      <a:pPr algn="ctr" fontAlgn="ctr">
                        <a:buNone/>
                      </a:pPr>
                      <a:r>
                        <a:rPr lang="ja-JP" altLang="en-US" sz="900" b="0" i="0" u="none" strike="noStrike">
                          <a:solidFill>
                            <a:schemeClr val="bg1"/>
                          </a:solidFill>
                          <a:effectLst/>
                          <a:latin typeface="Meiryo UI" panose="020B0604030504040204" pitchFamily="50" charset="-128"/>
                          <a:ea typeface="Meiryo UI" panose="020B0604030504040204" pitchFamily="50" charset="-128"/>
                        </a:rPr>
                        <a:t>想定される役職例</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22685988"/>
                  </a:ext>
                </a:extLst>
              </a:tr>
              <a:tr h="598497">
                <a:tc vMerge="1">
                  <a:txBody>
                    <a:bodyPr/>
                    <a:lstStyle/>
                    <a:p>
                      <a:pPr algn="l" fontAlgn="ctr">
                        <a:buNone/>
                      </a:pPr>
                      <a:endParaRPr lang="ja-JP" altLang="en-US" sz="700" b="0" i="0" u="none" strike="noStrike">
                        <a:solidFill>
                          <a:schemeClr val="tx1"/>
                        </a:solidFill>
                        <a:effectLst/>
                        <a:latin typeface="Meiryo UI" panose="020B0604030504040204" pitchFamily="50" charset="-128"/>
                        <a:ea typeface="Meiryo UI" panose="020B0604030504040204" pitchFamily="50" charset="-128"/>
                      </a:endParaRPr>
                    </a:p>
                  </a:txBody>
                  <a:tcPr marL="4728" marR="4728" marT="4728" marB="0" anchor="ctr">
                    <a:lnT w="6350" cap="flat" cmpd="sng" algn="ctr">
                      <a:solidFill>
                        <a:srgbClr val="000000"/>
                      </a:solidFill>
                      <a:prstDash val="solid"/>
                      <a:round/>
                      <a:headEnd type="none" w="med" len="med"/>
                      <a:tailEnd type="none" w="med" len="med"/>
                    </a:lnT>
                  </a:tcPr>
                </a:tc>
                <a:tc vMerge="1">
                  <a:txBody>
                    <a:bodyPr/>
                    <a:lstStyle/>
                    <a:p>
                      <a:endParaRPr kumimoji="1" lang="ja-JP" altLang="en-US"/>
                    </a:p>
                  </a:txBody>
                  <a:tcPr/>
                </a:tc>
                <a:tc>
                  <a:txBody>
                    <a:bodyPr/>
                    <a:lstStyle/>
                    <a:p>
                      <a:pPr algn="l" fontAlgn="ctr">
                        <a:buNone/>
                      </a:pPr>
                      <a:r>
                        <a:rPr lang="zh-TW" altLang="en-US" sz="800" b="0" i="0" u="none" strike="noStrike">
                          <a:solidFill>
                            <a:schemeClr val="bg1"/>
                          </a:solidFill>
                          <a:effectLst/>
                          <a:latin typeface="Meiryo UI"/>
                          <a:ea typeface="Meiryo UI"/>
                        </a:rPr>
                        <a:t>①公立学校</a:t>
                      </a:r>
                      <a:br>
                        <a:rPr lang="zh-TW" altLang="en-US" sz="800" b="0" i="0" u="none" strike="noStrike">
                          <a:solidFill>
                            <a:srgbClr val="FFFFFF"/>
                          </a:solidFill>
                          <a:effectLst/>
                          <a:latin typeface="Meiryo UI"/>
                          <a:ea typeface="Meiryo UI"/>
                        </a:rPr>
                      </a:br>
                      <a:r>
                        <a:rPr lang="zh-TW" altLang="en-US" sz="800" b="0" i="0" u="none" strike="noStrike">
                          <a:solidFill>
                            <a:schemeClr val="bg1"/>
                          </a:solidFill>
                          <a:effectLst/>
                          <a:latin typeface="Meiryo UI"/>
                          <a:ea typeface="Meiryo UI"/>
                        </a:rPr>
                        <a:t>（県費負担教職員）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zh-TW" altLang="en-US" sz="800" b="0" i="0" u="none" strike="noStrike">
                          <a:solidFill>
                            <a:schemeClr val="bg1"/>
                          </a:solidFill>
                          <a:effectLst/>
                          <a:latin typeface="Meiryo UI"/>
                          <a:ea typeface="Meiryo UI"/>
                        </a:rPr>
                        <a:t>①’公立学校</a:t>
                      </a:r>
                      <a:br>
                        <a:rPr lang="zh-TW" altLang="en-US" sz="800" b="0" i="0" u="none" strike="noStrike">
                          <a:solidFill>
                            <a:srgbClr val="FFFFFF"/>
                          </a:solidFill>
                          <a:effectLst/>
                          <a:latin typeface="Meiryo UI"/>
                          <a:ea typeface="Meiryo UI"/>
                        </a:rPr>
                      </a:br>
                      <a:r>
                        <a:rPr lang="zh-TW" altLang="en-US" sz="800" b="0" i="0" u="none" strike="noStrike">
                          <a:solidFill>
                            <a:schemeClr val="bg1"/>
                          </a:solidFill>
                          <a:effectLst/>
                          <a:latin typeface="Meiryo UI"/>
                          <a:ea typeface="Meiryo UI"/>
                        </a:rPr>
                        <a:t>（県費負担教職員以外）</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zh-CN" altLang="en-US" sz="800" b="0" i="0" u="none" strike="noStrike">
                          <a:solidFill>
                            <a:schemeClr val="bg1"/>
                          </a:solidFill>
                          <a:effectLst/>
                          <a:latin typeface="Meiryo UI"/>
                          <a:ea typeface="Meiryo UI"/>
                        </a:rPr>
                        <a:t>②国公立高等専門学校（高専）、国公立大学附属学校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②’私立学校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③公立の児童福祉施設、認定こども園等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④私立の児童福祉施設、認定こども園等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⑤その他一定規模の民間事業者</a:t>
                      </a:r>
                      <a:br>
                        <a:rPr lang="ja-JP" altLang="en-US" sz="800" b="0" i="0" u="none" strike="noStrike">
                          <a:solidFill>
                            <a:srgbClr val="FFFFFF"/>
                          </a:solidFill>
                          <a:effectLst/>
                          <a:latin typeface="Meiryo UI"/>
                          <a:ea typeface="Meiryo UI"/>
                        </a:rPr>
                      </a:br>
                      <a:r>
                        <a:rPr lang="ja-JP" altLang="en-US" sz="800" b="0" i="0" u="none" strike="noStrike">
                          <a:solidFill>
                            <a:schemeClr val="bg1"/>
                          </a:solidFill>
                          <a:effectLst/>
                          <a:latin typeface="Meiryo UI"/>
                          <a:ea typeface="Meiryo UI"/>
                        </a:rPr>
                        <a:t>（複数事業所を有する）</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chemeClr val="bg1"/>
                          </a:solidFill>
                          <a:effectLst/>
                          <a:latin typeface="Meiryo UI"/>
                          <a:ea typeface="Meiryo UI"/>
                        </a:rPr>
                        <a:t>⑥その他小規模の民間事業者</a:t>
                      </a:r>
                      <a:br>
                        <a:rPr lang="ja-JP" altLang="en-US" sz="800" b="0" i="0" u="none" strike="noStrike">
                          <a:solidFill>
                            <a:srgbClr val="FFFFFF"/>
                          </a:solidFill>
                          <a:effectLst/>
                          <a:latin typeface="Meiryo UI"/>
                          <a:ea typeface="Meiryo UI"/>
                        </a:rPr>
                      </a:br>
                      <a:r>
                        <a:rPr lang="ja-JP" altLang="en-US" sz="800" b="0" i="0" u="none" strike="noStrike">
                          <a:solidFill>
                            <a:schemeClr val="bg1"/>
                          </a:solidFill>
                          <a:effectLst/>
                          <a:latin typeface="Meiryo UI"/>
                          <a:ea typeface="Meiryo UI"/>
                        </a:rPr>
                        <a:t>（複数事業所を有さない）</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501267876"/>
                  </a:ext>
                </a:extLst>
              </a:tr>
              <a:tr h="814348">
                <a:tc rowSpan="2">
                  <a:txBody>
                    <a:bodyPr/>
                    <a:lstStyle/>
                    <a:p>
                      <a:pPr algn="l" fontAlgn="ctr">
                        <a:buNone/>
                      </a:pPr>
                      <a:r>
                        <a:rPr lang="ja-JP" altLang="en-US" sz="800" b="0" i="0" u="none" strike="noStrike">
                          <a:solidFill>
                            <a:schemeClr val="bg1"/>
                          </a:solidFill>
                          <a:effectLst/>
                          <a:latin typeface="Meiryo UI"/>
                          <a:ea typeface="Meiryo UI"/>
                        </a:rPr>
                        <a:t>①全権限者</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・組織の長</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（法人の場合、法人代表者）</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総務・人事部長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総務・人事部長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　法人理事長</a:t>
                      </a:r>
                    </a:p>
                    <a:p>
                      <a:pPr lvl="0" algn="l">
                        <a:buNone/>
                      </a:pPr>
                      <a:r>
                        <a:rPr lang="ja-JP" altLang="en-US" sz="800" b="0" i="0" u="none" strike="noStrike">
                          <a:solidFill>
                            <a:schemeClr val="tx1"/>
                          </a:solidFill>
                          <a:effectLst/>
                          <a:latin typeface="Meiryo UI"/>
                          <a:ea typeface="Meiryo UI"/>
                        </a:rPr>
                        <a:t>・　学長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・法人理事長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　総務・人事部長</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健康福祉部長　</a:t>
                      </a:r>
                      <a:endParaRPr lang="en-US" altLang="ja-JP" sz="800" b="0" i="0" u="none" strike="noStrike">
                        <a:solidFill>
                          <a:schemeClr val="tx1"/>
                        </a:solidFill>
                        <a:effectLst/>
                        <a:latin typeface="Meiryo UI"/>
                        <a:ea typeface="Meiryo UI"/>
                      </a:endParaRPr>
                    </a:p>
                    <a:p>
                      <a:pPr algn="l" fontAlgn="ctr">
                        <a:buNone/>
                      </a:pPr>
                      <a:r>
                        <a:rPr lang="ja-JP" altLang="en-US" sz="800" b="0" i="0" u="none" strike="noStrike">
                          <a:solidFill>
                            <a:schemeClr val="tx1"/>
                          </a:solidFill>
                          <a:effectLst/>
                          <a:latin typeface="Meiryo UI"/>
                          <a:ea typeface="Meiryo UI"/>
                        </a:rPr>
                        <a:t>・　こども政策担当部長</a:t>
                      </a:r>
                      <a:endParaRPr lang="en-US" altLang="ja-JP" sz="800" b="0" i="0" u="none" strike="noStrike">
                        <a:solidFill>
                          <a:schemeClr val="tx1"/>
                        </a:solidFill>
                        <a:effectLst/>
                        <a:latin typeface="Meiryo UI"/>
                        <a:ea typeface="Meiryo UI"/>
                      </a:endParaRPr>
                    </a:p>
                    <a:p>
                      <a:pPr algn="l" fontAlgn="ctr">
                        <a:buNone/>
                      </a:pPr>
                      <a:r>
                        <a:rPr lang="ja-JP" altLang="en-US" sz="800" b="0" i="0" u="none" strike="noStrike">
                          <a:solidFill>
                            <a:schemeClr val="tx1"/>
                          </a:solidFill>
                          <a:effectLst/>
                          <a:latin typeface="Meiryo UI"/>
                          <a:ea typeface="Meiryo UI"/>
                        </a:rPr>
                        <a:t>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　法人理事長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rgbClr val="000000"/>
                          </a:solidFill>
                          <a:effectLst/>
                          <a:latin typeface="Meiryo UI"/>
                          <a:ea typeface="Meiryo UI"/>
                        </a:rPr>
                        <a:t>・　</a:t>
                      </a:r>
                      <a:r>
                        <a:rPr lang="ja-JP" altLang="en-US" sz="800" b="0" i="0" u="none" strike="noStrike">
                          <a:solidFill>
                            <a:schemeClr val="tx1"/>
                          </a:solidFill>
                          <a:effectLst/>
                          <a:latin typeface="Meiryo UI"/>
                          <a:ea typeface="Meiryo UI"/>
                        </a:rPr>
                        <a:t>法人理事長</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　代表取締役　</a:t>
                      </a:r>
                      <a:r>
                        <a:rPr lang="ja-JP" altLang="en-US" sz="800" b="0" i="0" u="none" strike="noStrike">
                          <a:solidFill>
                            <a:srgbClr val="000000"/>
                          </a:solidFill>
                          <a:effectLst/>
                          <a:latin typeface="Meiryo UI"/>
                          <a:ea typeface="Meiryo UI"/>
                        </a:rPr>
                        <a:t>等</a:t>
                      </a:r>
                      <a:endParaRPr lang="ja-JP" altLang="en-US" sz="800" b="0" i="0" u="none" strike="noStrike">
                        <a:solidFill>
                          <a:srgbClr val="FF0000"/>
                        </a:solidFill>
                        <a:effectLst/>
                        <a:latin typeface="Meiryo UI"/>
                        <a:ea typeface="Meiryo UI"/>
                      </a:endParaRP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a:solidFill>
                            <a:schemeClr val="tx1"/>
                          </a:solidFill>
                          <a:effectLst/>
                          <a:latin typeface="Meiryo UI"/>
                          <a:ea typeface="Meiryo UI"/>
                        </a:rPr>
                        <a:t>（法人の場合）</a:t>
                      </a:r>
                      <a:endParaRPr lang="en-US" altLang="ja-JP" sz="800" b="0" i="0" u="none" strike="noStrike">
                        <a:solidFill>
                          <a:schemeClr val="tx1"/>
                        </a:solidFill>
                        <a:effectLst/>
                        <a:latin typeface="Meiryo UI"/>
                        <a:ea typeface="Meiryo UI"/>
                      </a:endParaRPr>
                    </a:p>
                    <a:p>
                      <a:pPr algn="l" fontAlgn="ctr">
                        <a:buNone/>
                      </a:pPr>
                      <a:r>
                        <a:rPr lang="ja-JP" altLang="en-US" sz="800" b="0" i="0" u="none" strike="noStrike">
                          <a:solidFill>
                            <a:schemeClr val="tx1"/>
                          </a:solidFill>
                          <a:effectLst/>
                          <a:latin typeface="Meiryo UI"/>
                          <a:ea typeface="Meiryo UI"/>
                        </a:rPr>
                        <a:t>・　法人理事長、代表取締役</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（法人以外の場合）</a:t>
                      </a:r>
                      <a:br>
                        <a:rPr lang="ja-JP" altLang="en-US" sz="800" b="0" i="0" u="none" strike="noStrike">
                          <a:solidFill>
                            <a:srgbClr val="000000"/>
                          </a:solidFill>
                          <a:effectLst/>
                          <a:latin typeface="Meiryo UI"/>
                          <a:ea typeface="Meiryo UI"/>
                        </a:rPr>
                      </a:br>
                      <a:r>
                        <a:rPr lang="ja-JP" altLang="en-US" sz="800" b="0" i="0" u="none" strike="noStrike">
                          <a:solidFill>
                            <a:schemeClr val="tx1"/>
                          </a:solidFill>
                          <a:effectLst/>
                          <a:latin typeface="Meiryo UI"/>
                          <a:ea typeface="Meiryo UI"/>
                        </a:rPr>
                        <a:t>・　事業主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1185297"/>
                  </a:ext>
                </a:extLst>
              </a:tr>
              <a:tr h="706422">
                <a:tc vMerge="1">
                  <a:txBody>
                    <a:bodyPr/>
                    <a:lstStyle/>
                    <a:p>
                      <a:endParaRPr kumimoji="1" lang="ja-JP" alt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・人事部門の責任者</a:t>
                      </a:r>
                    </a:p>
                  </a:txBody>
                  <a:tcPr marL="4455" marR="4455" marT="445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・総務・人事担当課長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人事課長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こども政策担当課長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74546206"/>
                  </a:ext>
                </a:extLst>
              </a:tr>
              <a:tr h="578874">
                <a:tc>
                  <a:txBody>
                    <a:bodyPr/>
                    <a:lstStyle/>
                    <a:p>
                      <a:pPr algn="l" fontAlgn="ctr">
                        <a:buNone/>
                      </a:pPr>
                      <a:r>
                        <a:rPr lang="ja-JP" altLang="en-US" sz="800" b="0" i="0" u="none" strike="noStrike">
                          <a:solidFill>
                            <a:schemeClr val="bg1"/>
                          </a:solidFill>
                          <a:effectLst/>
                          <a:latin typeface="Meiryo UI"/>
                          <a:ea typeface="Meiryo UI"/>
                        </a:rPr>
                        <a:t>②犯歴閲覧権者（任意）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・（複数施設を有する場合の）施設・事業所の長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市町村教育委員会の担当課長 等</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校長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　施設長・園長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・施設長・園長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・事業所の長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dirty="0">
                          <a:solidFill>
                            <a:srgbClr val="000000"/>
                          </a:solidFill>
                          <a:effectLst/>
                          <a:latin typeface="Meiryo UI"/>
                          <a:ea typeface="Meiryo UI"/>
                        </a:rPr>
                        <a:t>該当なし</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661746560"/>
                  </a:ext>
                </a:extLst>
              </a:tr>
              <a:tr h="2276247">
                <a:tc>
                  <a:txBody>
                    <a:bodyPr/>
                    <a:lstStyle/>
                    <a:p>
                      <a:pPr algn="l" fontAlgn="ctr">
                        <a:buNone/>
                      </a:pPr>
                      <a:r>
                        <a:rPr lang="ja-JP" altLang="en-US" sz="800" b="0" i="0" u="none" strike="noStrike">
                          <a:solidFill>
                            <a:schemeClr val="bg1"/>
                          </a:solidFill>
                          <a:effectLst/>
                          <a:latin typeface="Meiryo UI"/>
                          <a:ea typeface="Meiryo UI"/>
                        </a:rPr>
                        <a:t>③</a:t>
                      </a:r>
                      <a:r>
                        <a:rPr lang="zh-TW" altLang="en-US" sz="800" b="0" i="0" u="none" strike="noStrike">
                          <a:solidFill>
                            <a:schemeClr val="bg1"/>
                          </a:solidFill>
                          <a:effectLst/>
                          <a:latin typeface="Meiryo UI"/>
                          <a:ea typeface="Meiryo UI"/>
                        </a:rPr>
                        <a:t>権限設定権者（任意）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総責任者クラス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情報システム部門の責任者</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・情報システム部門の責任者</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・人事部門の責任者</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［アカウント作成時］</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準責任者クラス</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情報システム担当部長／課長</a:t>
                      </a:r>
                      <a:br>
                        <a:rPr lang="ja-JP" altLang="en-US" sz="800" b="0" i="0" u="none" strike="noStrike">
                          <a:solidFill>
                            <a:schemeClr val="tx1"/>
                          </a:solidFill>
                          <a:effectLst/>
                          <a:latin typeface="Meiryo UI"/>
                          <a:ea typeface="Meiryo UI"/>
                        </a:rPr>
                      </a:b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［アカウント作成後］</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情報システム担当部長／課長</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　人事課長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情報システム担当部長／課長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人事課長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こども政策担当課長　等</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（法人本部における）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［アカウント作成時］</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準責任者クラス</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［アカウント作成後］</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情報システム部門の長</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　人事部門の長</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961226661"/>
                  </a:ext>
                </a:extLst>
              </a:tr>
              <a:tr h="461137">
                <a:tc>
                  <a:txBody>
                    <a:bodyPr/>
                    <a:lstStyle/>
                    <a:p>
                      <a:pPr algn="l" fontAlgn="ctr">
                        <a:buNone/>
                      </a:pPr>
                      <a:r>
                        <a:rPr lang="ja-JP" altLang="en-US" sz="800" b="0" i="0" u="none" strike="noStrike">
                          <a:solidFill>
                            <a:schemeClr val="bg1"/>
                          </a:solidFill>
                          <a:effectLst/>
                          <a:latin typeface="Meiryo UI"/>
                          <a:ea typeface="Meiryo UI"/>
                        </a:rPr>
                        <a:t>④事務担当者（任意）</a:t>
                      </a:r>
                    </a:p>
                  </a:txBody>
                  <a:tcPr marL="4728" marR="4728" marT="47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（都道府県教育委員会における）</a:t>
                      </a:r>
                      <a:br>
                        <a:rPr lang="ja-JP" altLang="en-US" sz="800" b="0" i="0" u="none" strike="noStrike">
                          <a:solidFill>
                            <a:srgbClr val="000000"/>
                          </a:solidFill>
                          <a:effectLst/>
                          <a:latin typeface="Meiryo UI"/>
                          <a:ea typeface="Meiryo UI"/>
                        </a:rPr>
                      </a:b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chemeClr val="tx1"/>
                          </a:solidFill>
                          <a:effectLst/>
                          <a:latin typeface="Meiryo UI"/>
                          <a:ea typeface="Meiryo UI"/>
                        </a:rPr>
                        <a:t>（都道府県・市町村教育委員会における）</a:t>
                      </a:r>
                      <a:br>
                        <a:rPr lang="ja-JP" altLang="en-US" sz="800" b="0" i="0" u="none" strike="noStrike">
                          <a:solidFill>
                            <a:schemeClr val="tx1"/>
                          </a:solidFill>
                          <a:effectLst/>
                          <a:latin typeface="Meiryo UI"/>
                          <a:ea typeface="Meiryo UI"/>
                        </a:rPr>
                      </a:br>
                      <a:r>
                        <a:rPr lang="ja-JP" altLang="en-US" sz="800" b="0" i="0" u="none" strike="noStrike">
                          <a:solidFill>
                            <a:schemeClr val="tx1"/>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ctr">
                        <a:buNone/>
                      </a:pPr>
                      <a:r>
                        <a:rPr lang="ja-JP" altLang="en-US" sz="800" b="0" i="0" u="none" strike="noStrike" dirty="0">
                          <a:solidFill>
                            <a:srgbClr val="000000"/>
                          </a:solidFill>
                          <a:effectLst/>
                          <a:latin typeface="Meiryo UI"/>
                          <a:ea typeface="Meiryo UI"/>
                        </a:rPr>
                        <a:t>・事務職員</a:t>
                      </a:r>
                    </a:p>
                  </a:txBody>
                  <a:tcPr marL="4455" marR="4455" marT="445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91490284"/>
                  </a:ext>
                </a:extLst>
              </a:tr>
            </a:tbl>
          </a:graphicData>
        </a:graphic>
      </p:graphicFrame>
      <p:sp>
        <p:nvSpPr>
          <p:cNvPr id="5" name="タイトル 18">
            <a:extLst>
              <a:ext uri="{FF2B5EF4-FFF2-40B4-BE49-F238E27FC236}">
                <a16:creationId xmlns:a16="http://schemas.microsoft.com/office/drawing/2014/main" id="{CB153843-413A-221D-B6EB-FF445D7EC3FA}"/>
              </a:ext>
            </a:extLst>
          </p:cNvPr>
          <p:cNvSpPr txBox="1">
            <a:spLocks/>
          </p:cNvSpPr>
          <p:nvPr/>
        </p:nvSpPr>
        <p:spPr>
          <a:xfrm>
            <a:off x="126285" y="72719"/>
            <a:ext cx="5801599" cy="516726"/>
          </a:xfrm>
          <a:prstGeom prst="rect">
            <a:avLst/>
          </a:prstGeom>
        </p:spPr>
        <p:txBody>
          <a:bodyPr vert="horz" lIns="91440" tIns="45720" rIns="91440" bIns="45720" rtlCol="0" anchor="ctr">
            <a:no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marL="0" marR="0" lvl="0" indent="0" defTabSz="742950" rtl="0" eaLnBrk="1" fontAlgn="auto" latinLnBrk="0" hangingPunct="1">
              <a:lnSpc>
                <a:spcPct val="90000"/>
              </a:lnSpc>
              <a:spcBef>
                <a:spcPct val="0"/>
              </a:spcBef>
              <a:spcAft>
                <a:spcPts val="0"/>
              </a:spcAft>
              <a:buClrTx/>
              <a:buSzTx/>
              <a:buFontTx/>
              <a:buNone/>
              <a:tabLst/>
              <a:defRPr/>
            </a:pPr>
            <a:r>
              <a:rPr lang="ja-JP" altLang="en-US" sz="1800" b="1">
                <a:solidFill>
                  <a:prstClr val="black"/>
                </a:solidFill>
                <a:latin typeface="メイリオ"/>
                <a:ea typeface="メイリオ"/>
              </a:rPr>
              <a:t>権限設定表（続き）</a:t>
            </a:r>
            <a:endParaRPr lang="en-US" altLang="ja-JP">
              <a:solidFill>
                <a:prstClr val="black"/>
              </a:solidFill>
            </a:endParaRPr>
          </a:p>
          <a:p>
            <a:pPr>
              <a:defRPr/>
            </a:pPr>
            <a:r>
              <a:rPr lang="ja-JP" sz="1200">
                <a:solidFill>
                  <a:prstClr val="black"/>
                </a:solidFill>
                <a:latin typeface="游ゴシック"/>
                <a:ea typeface="游ゴシック"/>
              </a:rPr>
              <a:t>事業者の責任者を含む複数名が犯罪事実確認書の閲覧を行う場合</a:t>
            </a:r>
            <a:endParaRPr lang="ja-JP">
              <a:cs typeface="Calibri Light" panose="020F0302020204030204"/>
            </a:endParaRPr>
          </a:p>
        </p:txBody>
      </p:sp>
      <p:cxnSp>
        <p:nvCxnSpPr>
          <p:cNvPr id="8" name="直線コネクタ 59">
            <a:extLst>
              <a:ext uri="{FF2B5EF4-FFF2-40B4-BE49-F238E27FC236}">
                <a16:creationId xmlns:a16="http://schemas.microsoft.com/office/drawing/2014/main" id="{CBBF47F0-7032-3172-D51F-57C11C66F83F}"/>
              </a:ext>
            </a:extLst>
          </p:cNvPr>
          <p:cNvCxnSpPr>
            <a:cxnSpLocks/>
          </p:cNvCxnSpPr>
          <p:nvPr/>
        </p:nvCxnSpPr>
        <p:spPr>
          <a:xfrm>
            <a:off x="0" y="672081"/>
            <a:ext cx="9906000" cy="0"/>
          </a:xfrm>
          <a:prstGeom prst="line">
            <a:avLst/>
          </a:prstGeom>
          <a:ln w="19050">
            <a:solidFill>
              <a:srgbClr val="EB6E32"/>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1628667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1709</Words>
  <Application>Microsoft Office PowerPoint</Application>
  <PresentationFormat>A4 210 x 297 mm</PresentationFormat>
  <Paragraphs>119</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メイリオ</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2026-01-08T08:19:45Z</dcterms:created>
  <dcterms:modified xsi:type="dcterms:W3CDTF">2026-01-08T08:19:50Z</dcterms:modified>
</cp:coreProperties>
</file>