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杉浦 哲夫（公文書管理課）" initials="杉浦" lastIdx="1" clrIdx="0">
    <p:extLst>
      <p:ext uri="{19B8F6BF-5375-455C-9EA6-DF929625EA0E}">
        <p15:presenceInfo xmlns:p15="http://schemas.microsoft.com/office/powerpoint/2012/main" userId="S-1-5-21-2022458152-3381638288-3706476089-1056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33"/>
    <a:srgbClr val="FFFF9D"/>
    <a:srgbClr val="FFFF00"/>
    <a:srgbClr val="FFFF66"/>
    <a:srgbClr val="660033"/>
    <a:srgbClr val="333399"/>
    <a:srgbClr val="800000"/>
    <a:srgbClr val="000818"/>
    <a:srgbClr val="261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12" autoAdjust="0"/>
    <p:restoredTop sz="93568" autoAdjust="0"/>
  </p:normalViewPr>
  <p:slideViewPr>
    <p:cSldViewPr snapToGrid="0">
      <p:cViewPr varScale="1">
        <p:scale>
          <a:sx n="77" d="100"/>
          <a:sy n="77" d="100"/>
        </p:scale>
        <p:origin x="1910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10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DB32242-D203-5420-035A-9CEE39FB12D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8B8F796-4FA2-9751-FC5D-A8ECCE11C5D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D7C8AE9-B842-7DB3-1C7A-8424C2B30EB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8E6F399-2ACB-B1BD-28A3-66A747BD65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BCA191EC-B1A5-4C61-B8E2-E8BCA36811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24139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8" y="8"/>
            <a:ext cx="2950375" cy="498967"/>
          </a:xfrm>
          <a:prstGeom prst="rect">
            <a:avLst/>
          </a:prstGeom>
        </p:spPr>
        <p:txBody>
          <a:bodyPr vert="horz" lIns="92157" tIns="46078" rIns="92157" bIns="4607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6" y="8"/>
            <a:ext cx="2950374" cy="498967"/>
          </a:xfrm>
          <a:prstGeom prst="rect">
            <a:avLst/>
          </a:prstGeom>
        </p:spPr>
        <p:txBody>
          <a:bodyPr vert="horz" lIns="92157" tIns="46078" rIns="92157" bIns="46078" rtlCol="0"/>
          <a:lstStyle>
            <a:lvl1pPr algn="r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57" tIns="46078" rIns="92157" bIns="4607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5" y="4783359"/>
            <a:ext cx="5446721" cy="3913363"/>
          </a:xfrm>
          <a:prstGeom prst="rect">
            <a:avLst/>
          </a:prstGeom>
        </p:spPr>
        <p:txBody>
          <a:bodyPr vert="horz" lIns="92157" tIns="46078" rIns="92157" bIns="4607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8" y="9440379"/>
            <a:ext cx="2950375" cy="498967"/>
          </a:xfrm>
          <a:prstGeom prst="rect">
            <a:avLst/>
          </a:prstGeom>
        </p:spPr>
        <p:txBody>
          <a:bodyPr vert="horz" lIns="92157" tIns="46078" rIns="92157" bIns="4607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6" y="9440379"/>
            <a:ext cx="2950374" cy="498967"/>
          </a:xfrm>
          <a:prstGeom prst="rect">
            <a:avLst/>
          </a:prstGeom>
        </p:spPr>
        <p:txBody>
          <a:bodyPr vert="horz" lIns="92157" tIns="46078" rIns="92157" bIns="46078" rtlCol="0" anchor="b"/>
          <a:lstStyle>
            <a:lvl1pPr algn="r">
              <a:defRPr sz="1200"/>
            </a:lvl1pPr>
          </a:lstStyle>
          <a:p>
            <a:fld id="{A7DDFBCC-1C52-4EA6-80E7-BE72275D60A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97390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15C5C4-EC72-2154-5D56-C48A5F18E96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22445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9EE82-4CEF-4DEE-9651-95DA3BADAB4E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038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45146-5593-4563-8622-D497968DA422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7800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0065-35E0-4E9B-BD66-68DFAD22EF68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894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614E8-6F55-4529-B6F8-51E6FEB79310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64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158B0-8CDF-4EBE-A5C0-BA8E284F471A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931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5006-65BB-42A8-817B-6B005475B083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808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A73DC-39E1-4908-A05A-B7EA9A170F28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351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6493C-60DB-4ED8-BB0F-29773828E0A2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452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60DF-8C7F-421D-9EE0-70A1456F0E24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78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92CC-6BC4-41C2-BE07-CF0D03E0456F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974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61B6-8843-436B-B67E-01AB31AABD60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13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C195F-2633-43FF-821E-1C1B41FFDAB4}" type="datetime1">
              <a:rPr kumimoji="1" lang="ja-JP" altLang="en-US" smtClean="0"/>
              <a:t>2026/5/12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737CB-517F-4477-8529-4E90F81127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78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7C35026-F9A3-F527-E841-7ECCFEE748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55383"/>
            <a:ext cx="9920514" cy="6270408"/>
          </a:xfrm>
          <a:prstGeom prst="rect">
            <a:avLst/>
          </a:prstGeom>
        </p:spPr>
      </p:pic>
      <p:sp>
        <p:nvSpPr>
          <p:cNvPr id="11" name="フローチャート: 端子 10">
            <a:extLst>
              <a:ext uri="{FF2B5EF4-FFF2-40B4-BE49-F238E27FC236}">
                <a16:creationId xmlns:a16="http://schemas.microsoft.com/office/drawing/2014/main" id="{FAB887E2-77CE-2DD3-A506-4788D785CA2C}"/>
              </a:ext>
            </a:extLst>
          </p:cNvPr>
          <p:cNvSpPr/>
          <p:nvPr/>
        </p:nvSpPr>
        <p:spPr>
          <a:xfrm>
            <a:off x="4091233" y="5546504"/>
            <a:ext cx="2428762" cy="917411"/>
          </a:xfrm>
          <a:prstGeom prst="flowChartTerminator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0070C0"/>
              </a:solidFill>
            </a:endParaRPr>
          </a:p>
        </p:txBody>
      </p:sp>
      <p:sp>
        <p:nvSpPr>
          <p:cNvPr id="2" name="Rectangle 149"/>
          <p:cNvSpPr txBox="1">
            <a:spLocks noChangeArrowheads="1"/>
          </p:cNvSpPr>
          <p:nvPr/>
        </p:nvSpPr>
        <p:spPr bwMode="auto">
          <a:xfrm>
            <a:off x="0" y="25398"/>
            <a:ext cx="9920514" cy="58759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学習支援室一覧</a:t>
            </a:r>
            <a:endParaRPr lang="en-US" altLang="ja-JP" sz="24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57680297-8B99-D813-EA25-76A943CBC601}"/>
              </a:ext>
            </a:extLst>
          </p:cNvPr>
          <p:cNvSpPr/>
          <p:nvPr/>
        </p:nvSpPr>
        <p:spPr>
          <a:xfrm flipH="1">
            <a:off x="2510894" y="2967853"/>
            <a:ext cx="103094" cy="92136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965CB988-45BF-CEBC-81F5-11B697CF0603}"/>
              </a:ext>
            </a:extLst>
          </p:cNvPr>
          <p:cNvSpPr/>
          <p:nvPr/>
        </p:nvSpPr>
        <p:spPr>
          <a:xfrm>
            <a:off x="3996965" y="5509692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77B92972-7122-6D9A-3AFA-6BB97AC8F9D5}"/>
              </a:ext>
            </a:extLst>
          </p:cNvPr>
          <p:cNvSpPr/>
          <p:nvPr/>
        </p:nvSpPr>
        <p:spPr>
          <a:xfrm>
            <a:off x="4844530" y="2667639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86E3F542-5D3E-A379-E8C8-7747623CC150}"/>
              </a:ext>
            </a:extLst>
          </p:cNvPr>
          <p:cNvSpPr/>
          <p:nvPr/>
        </p:nvSpPr>
        <p:spPr>
          <a:xfrm>
            <a:off x="2263629" y="3681804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46322D3B-57D0-73F0-571A-A93CA55699EE}"/>
              </a:ext>
            </a:extLst>
          </p:cNvPr>
          <p:cNvSpPr/>
          <p:nvPr/>
        </p:nvSpPr>
        <p:spPr>
          <a:xfrm>
            <a:off x="4091233" y="4689342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85EAFFF2-49B2-8F6D-83F3-A2D1841C920E}"/>
              </a:ext>
            </a:extLst>
          </p:cNvPr>
          <p:cNvSpPr/>
          <p:nvPr/>
        </p:nvSpPr>
        <p:spPr>
          <a:xfrm>
            <a:off x="7978779" y="3326469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1CA5CD71-5097-9910-A65C-126A9CE7C3AC}"/>
              </a:ext>
            </a:extLst>
          </p:cNvPr>
          <p:cNvSpPr/>
          <p:nvPr/>
        </p:nvSpPr>
        <p:spPr>
          <a:xfrm>
            <a:off x="4844530" y="3435246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88F9D175-8194-B555-17E0-E2FCEF46049B}"/>
              </a:ext>
            </a:extLst>
          </p:cNvPr>
          <p:cNvSpPr/>
          <p:nvPr/>
        </p:nvSpPr>
        <p:spPr>
          <a:xfrm>
            <a:off x="4208282" y="4025066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A3199CB1-231F-B138-D578-CF214175FA26}"/>
              </a:ext>
            </a:extLst>
          </p:cNvPr>
          <p:cNvSpPr/>
          <p:nvPr/>
        </p:nvSpPr>
        <p:spPr>
          <a:xfrm>
            <a:off x="5702977" y="4389960"/>
            <a:ext cx="94268" cy="9426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668D041E-25C7-572E-A2AD-DCA93FEC9F45}"/>
              </a:ext>
            </a:extLst>
          </p:cNvPr>
          <p:cNvGrpSpPr/>
          <p:nvPr/>
        </p:nvGrpSpPr>
        <p:grpSpPr>
          <a:xfrm>
            <a:off x="112605" y="3739898"/>
            <a:ext cx="2172989" cy="1546144"/>
            <a:chOff x="-2791920" y="3192721"/>
            <a:chExt cx="1743958" cy="727934"/>
          </a:xfrm>
        </p:grpSpPr>
        <p:sp>
          <p:nvSpPr>
            <p:cNvPr id="53" name="フローチャート: 端子 52">
              <a:extLst>
                <a:ext uri="{FF2B5EF4-FFF2-40B4-BE49-F238E27FC236}">
                  <a16:creationId xmlns:a16="http://schemas.microsoft.com/office/drawing/2014/main" id="{FA0FCF9C-987B-F2FE-5D3E-7C1D390943C5}"/>
                </a:ext>
              </a:extLst>
            </p:cNvPr>
            <p:cNvSpPr/>
            <p:nvPr/>
          </p:nvSpPr>
          <p:spPr>
            <a:xfrm>
              <a:off x="-2791920" y="3192721"/>
              <a:ext cx="1743958" cy="727934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ACAA089A-B750-21CD-AF66-60A5D6EA554A}"/>
                </a:ext>
              </a:extLst>
            </p:cNvPr>
            <p:cNvSpPr txBox="1"/>
            <p:nvPr/>
          </p:nvSpPr>
          <p:spPr>
            <a:xfrm>
              <a:off x="-2638391" y="3228033"/>
              <a:ext cx="1536569" cy="6230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000" dirty="0">
                  <a:latin typeface="+mn-ea"/>
                </a:rPr>
                <a:t>NPO</a:t>
              </a:r>
              <a:r>
                <a:rPr lang="ja-JP" altLang="en-US" sz="1000" dirty="0">
                  <a:latin typeface="+mn-ea"/>
                </a:rPr>
                <a:t>法人</a:t>
              </a:r>
              <a:r>
                <a:rPr lang="ja-JP" altLang="en-US" sz="1000" b="1" dirty="0">
                  <a:latin typeface="+mn-ea"/>
                </a:rPr>
                <a:t>「スマイル</a:t>
              </a:r>
              <a:r>
                <a:rPr lang="en-US" altLang="ja-JP" sz="1000" b="1" dirty="0">
                  <a:latin typeface="+mn-ea"/>
                </a:rPr>
                <a:t>Basket</a:t>
              </a:r>
              <a:r>
                <a:rPr lang="ja-JP" altLang="en-US" sz="1000" b="1" dirty="0">
                  <a:latin typeface="+mn-ea"/>
                </a:rPr>
                <a:t>」</a:t>
              </a:r>
            </a:p>
            <a:p>
              <a:r>
                <a:rPr lang="ja-JP" altLang="en-US" sz="1000" dirty="0">
                  <a:latin typeface="+mn-ea"/>
                </a:rPr>
                <a:t>　岐阜市神田町</a:t>
              </a:r>
              <a:r>
                <a:rPr lang="en-US" altLang="ja-JP" sz="1000" dirty="0">
                  <a:latin typeface="+mn-ea"/>
                </a:rPr>
                <a:t>6-24 </a:t>
              </a:r>
              <a:r>
                <a:rPr lang="ja-JP" altLang="en-US" sz="1000" dirty="0">
                  <a:latin typeface="+mn-ea"/>
                </a:rPr>
                <a:t>円徳寺</a:t>
              </a:r>
            </a:p>
            <a:p>
              <a:r>
                <a:rPr lang="ja-JP" altLang="en-US" sz="1000" dirty="0">
                  <a:latin typeface="+mn-ea"/>
                </a:rPr>
                <a:t>　　火曜日・木曜日</a:t>
              </a:r>
              <a:r>
                <a:rPr lang="en-US" altLang="ja-JP" sz="1000" dirty="0">
                  <a:latin typeface="+mn-ea"/>
                </a:rPr>
                <a:t>18:00-21:00</a:t>
              </a:r>
            </a:p>
            <a:p>
              <a:endParaRPr lang="en-US" altLang="ja-JP" sz="1000" dirty="0">
                <a:latin typeface="+mn-ea"/>
              </a:endParaRPr>
            </a:p>
            <a:p>
              <a:r>
                <a:rPr lang="ja-JP" altLang="en-US" sz="1000" dirty="0">
                  <a:latin typeface="+mn-ea"/>
                </a:rPr>
                <a:t>岐阜キッズな（絆）支援室</a:t>
              </a:r>
            </a:p>
            <a:p>
              <a:r>
                <a:rPr lang="ja-JP" altLang="en-US" sz="1000" b="1" dirty="0">
                  <a:latin typeface="+mn-ea"/>
                </a:rPr>
                <a:t>「てらこや無償塾」</a:t>
              </a:r>
            </a:p>
            <a:p>
              <a:r>
                <a:rPr lang="ja-JP" altLang="en-US" sz="1000" dirty="0">
                  <a:latin typeface="+mn-ea"/>
                </a:rPr>
                <a:t>　岐阜市神田町</a:t>
              </a:r>
              <a:r>
                <a:rPr lang="en-US" altLang="ja-JP" sz="1000" dirty="0">
                  <a:latin typeface="+mn-ea"/>
                </a:rPr>
                <a:t>6-24 </a:t>
              </a:r>
              <a:r>
                <a:rPr lang="ja-JP" altLang="en-US" sz="1000" dirty="0">
                  <a:latin typeface="+mn-ea"/>
                </a:rPr>
                <a:t>円徳寺</a:t>
              </a:r>
            </a:p>
            <a:p>
              <a:r>
                <a:rPr lang="ja-JP" altLang="en-US" sz="1000" dirty="0">
                  <a:latin typeface="+mn-ea"/>
                </a:rPr>
                <a:t>　　土曜日</a:t>
              </a:r>
              <a:r>
                <a:rPr lang="en-US" altLang="ja-JP" sz="1000" dirty="0">
                  <a:latin typeface="+mn-ea"/>
                </a:rPr>
                <a:t>9:30-12:30</a:t>
              </a:r>
              <a:r>
                <a:rPr lang="ja-JP" altLang="en-US" sz="1000" dirty="0">
                  <a:latin typeface="+mn-ea"/>
                </a:rPr>
                <a:t>　　</a:t>
              </a:r>
              <a:endParaRPr lang="en-US" altLang="ja-JP" sz="1000" dirty="0">
                <a:latin typeface="+mn-ea"/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2212673A-F7B8-6567-9D5F-3EE014FF2D79}"/>
              </a:ext>
            </a:extLst>
          </p:cNvPr>
          <p:cNvGrpSpPr/>
          <p:nvPr/>
        </p:nvGrpSpPr>
        <p:grpSpPr>
          <a:xfrm>
            <a:off x="7545538" y="930354"/>
            <a:ext cx="2103211" cy="1052115"/>
            <a:chOff x="-2582944" y="1496792"/>
            <a:chExt cx="1743958" cy="727934"/>
          </a:xfrm>
        </p:grpSpPr>
        <p:sp>
          <p:nvSpPr>
            <p:cNvPr id="52" name="フローチャート: 端子 51">
              <a:extLst>
                <a:ext uri="{FF2B5EF4-FFF2-40B4-BE49-F238E27FC236}">
                  <a16:creationId xmlns:a16="http://schemas.microsoft.com/office/drawing/2014/main" id="{E714E40B-6E7B-0C65-352E-55443C372DA5}"/>
                </a:ext>
              </a:extLst>
            </p:cNvPr>
            <p:cNvSpPr/>
            <p:nvPr/>
          </p:nvSpPr>
          <p:spPr>
            <a:xfrm>
              <a:off x="-2582944" y="1496792"/>
              <a:ext cx="1743958" cy="727934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95C243E2-F699-BDE9-8C59-E378FE424541}"/>
                </a:ext>
              </a:extLst>
            </p:cNvPr>
            <p:cNvSpPr txBox="1"/>
            <p:nvPr/>
          </p:nvSpPr>
          <p:spPr>
            <a:xfrm>
              <a:off x="-2529900" y="1629926"/>
              <a:ext cx="1690914" cy="489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000" b="1" dirty="0">
                  <a:latin typeface="+mn-ea"/>
                </a:rPr>
                <a:t>NPO</a:t>
              </a:r>
              <a:r>
                <a:rPr lang="ja-JP" altLang="en-US" sz="1000" b="1" dirty="0">
                  <a:latin typeface="+mn-ea"/>
                </a:rPr>
                <a:t>法人「仕事工房ポポロ」</a:t>
              </a:r>
            </a:p>
            <a:p>
              <a:r>
                <a:rPr lang="ja-JP" altLang="en-US" sz="1000" dirty="0">
                  <a:latin typeface="+mn-ea"/>
                </a:rPr>
                <a:t> 岐阜市八代</a:t>
              </a:r>
              <a:r>
                <a:rPr lang="en-US" altLang="ja-JP" sz="1000" dirty="0">
                  <a:latin typeface="+mn-ea"/>
                </a:rPr>
                <a:t>3-27-8 </a:t>
              </a:r>
              <a:r>
                <a:rPr lang="ja-JP" altLang="en-US" sz="1000" dirty="0">
                  <a:latin typeface="+mn-ea"/>
                </a:rPr>
                <a:t>ポポロ事務所</a:t>
              </a:r>
            </a:p>
            <a:p>
              <a:r>
                <a:rPr lang="ja-JP" altLang="en-US" sz="1000" dirty="0">
                  <a:latin typeface="+mn-ea"/>
                </a:rPr>
                <a:t>　　月曜日・水曜日・金曜日</a:t>
              </a:r>
            </a:p>
            <a:p>
              <a:r>
                <a:rPr lang="ja-JP" altLang="en-US" sz="1000" dirty="0">
                  <a:latin typeface="+mn-ea"/>
                </a:rPr>
                <a:t>　　　　　　</a:t>
              </a:r>
              <a:r>
                <a:rPr lang="en-US" altLang="ja-JP" sz="1000" dirty="0">
                  <a:latin typeface="+mn-ea"/>
                </a:rPr>
                <a:t>17:00-21:00</a:t>
              </a:r>
            </a:p>
          </p:txBody>
        </p:sp>
      </p:grpSp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605DE41C-922F-310E-1636-6D23E9435958}"/>
              </a:ext>
            </a:extLst>
          </p:cNvPr>
          <p:cNvCxnSpPr>
            <a:cxnSpLocks/>
            <a:endCxn id="23" idx="7"/>
          </p:cNvCxnSpPr>
          <p:nvPr/>
        </p:nvCxnSpPr>
        <p:spPr>
          <a:xfrm flipH="1">
            <a:off x="4924993" y="1752558"/>
            <a:ext cx="2684516" cy="169649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F3774A96-FCCA-33B4-FEC9-ACCFDB7C9F94}"/>
              </a:ext>
            </a:extLst>
          </p:cNvPr>
          <p:cNvCxnSpPr>
            <a:cxnSpLocks/>
          </p:cNvCxnSpPr>
          <p:nvPr/>
        </p:nvCxnSpPr>
        <p:spPr>
          <a:xfrm>
            <a:off x="2310763" y="4465551"/>
            <a:ext cx="1780470" cy="28034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グループ化 67">
            <a:extLst>
              <a:ext uri="{FF2B5EF4-FFF2-40B4-BE49-F238E27FC236}">
                <a16:creationId xmlns:a16="http://schemas.microsoft.com/office/drawing/2014/main" id="{0B544C5F-5CEB-F6BF-BB97-49AFDCB9E0FB}"/>
              </a:ext>
            </a:extLst>
          </p:cNvPr>
          <p:cNvGrpSpPr/>
          <p:nvPr/>
        </p:nvGrpSpPr>
        <p:grpSpPr>
          <a:xfrm>
            <a:off x="390279" y="5406859"/>
            <a:ext cx="2449336" cy="1035535"/>
            <a:chOff x="-2390631" y="3292428"/>
            <a:chExt cx="1743958" cy="1031344"/>
          </a:xfrm>
        </p:grpSpPr>
        <p:sp>
          <p:nvSpPr>
            <p:cNvPr id="61" name="フローチャート: 端子 60">
              <a:extLst>
                <a:ext uri="{FF2B5EF4-FFF2-40B4-BE49-F238E27FC236}">
                  <a16:creationId xmlns:a16="http://schemas.microsoft.com/office/drawing/2014/main" id="{A0DCFCEC-BEBB-D843-7483-225CD96023AE}"/>
                </a:ext>
              </a:extLst>
            </p:cNvPr>
            <p:cNvSpPr/>
            <p:nvPr/>
          </p:nvSpPr>
          <p:spPr>
            <a:xfrm>
              <a:off x="-2390631" y="3292428"/>
              <a:ext cx="1743958" cy="1031344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6" name="テキスト ボックス 45">
              <a:extLst>
                <a:ext uri="{FF2B5EF4-FFF2-40B4-BE49-F238E27FC236}">
                  <a16:creationId xmlns:a16="http://schemas.microsoft.com/office/drawing/2014/main" id="{B120DC1A-400F-399F-40E9-AB122A4914F9}"/>
                </a:ext>
              </a:extLst>
            </p:cNvPr>
            <p:cNvSpPr txBox="1"/>
            <p:nvPr/>
          </p:nvSpPr>
          <p:spPr>
            <a:xfrm>
              <a:off x="-2322000" y="3412454"/>
              <a:ext cx="1612542" cy="705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000" dirty="0">
                  <a:latin typeface="+mn-ea"/>
                </a:rPr>
                <a:t>NPO</a:t>
              </a:r>
              <a:r>
                <a:rPr lang="ja-JP" altLang="en-US" sz="1000" dirty="0">
                  <a:latin typeface="+mn-ea"/>
                </a:rPr>
                <a:t>法人コミュニティサポートスクエア</a:t>
              </a:r>
            </a:p>
            <a:p>
              <a:r>
                <a:rPr lang="ja-JP" altLang="en-US" sz="1000" b="1" dirty="0">
                  <a:latin typeface="+mn-ea"/>
                </a:rPr>
                <a:t>「茜部わおん学習支援室」</a:t>
              </a:r>
            </a:p>
            <a:p>
              <a:r>
                <a:rPr lang="ja-JP" altLang="en-US" sz="1000" dirty="0">
                  <a:latin typeface="+mn-ea"/>
                </a:rPr>
                <a:t>　</a:t>
              </a:r>
              <a:r>
                <a:rPr lang="zh-TW" altLang="en-US" sz="1000" dirty="0">
                  <a:latin typeface="+mn-ea"/>
                </a:rPr>
                <a:t>岐阜市茜部新所</a:t>
              </a:r>
              <a:r>
                <a:rPr lang="en-US" altLang="zh-TW" sz="1000" dirty="0">
                  <a:latin typeface="+mn-ea"/>
                </a:rPr>
                <a:t>4-126 </a:t>
              </a:r>
              <a:r>
                <a:rPr lang="zh-TW" altLang="en-US" sz="1000" dirty="0">
                  <a:latin typeface="+mn-ea"/>
                </a:rPr>
                <a:t>茜部公民館</a:t>
              </a:r>
            </a:p>
            <a:p>
              <a:r>
                <a:rPr lang="ja-JP" altLang="en-US" sz="1000" dirty="0">
                  <a:latin typeface="+mn-ea"/>
                </a:rPr>
                <a:t>　　　木曜日</a:t>
              </a:r>
              <a:r>
                <a:rPr lang="en-US" altLang="ja-JP" sz="1000" dirty="0">
                  <a:latin typeface="+mn-ea"/>
                </a:rPr>
                <a:t>18:00-21:00</a:t>
              </a:r>
              <a:endParaRPr kumimoji="1" lang="en-US" altLang="ja-JP" sz="1000" dirty="0">
                <a:latin typeface="+mn-ea"/>
              </a:endParaRPr>
            </a:p>
          </p:txBody>
        </p:sp>
      </p:grpSp>
      <p:sp>
        <p:nvSpPr>
          <p:cNvPr id="66" name="フローチャート: 端子 65">
            <a:extLst>
              <a:ext uri="{FF2B5EF4-FFF2-40B4-BE49-F238E27FC236}">
                <a16:creationId xmlns:a16="http://schemas.microsoft.com/office/drawing/2014/main" id="{B0979E79-E876-5361-D147-12CA49362A81}"/>
              </a:ext>
            </a:extLst>
          </p:cNvPr>
          <p:cNvSpPr/>
          <p:nvPr/>
        </p:nvSpPr>
        <p:spPr>
          <a:xfrm>
            <a:off x="48931" y="2614693"/>
            <a:ext cx="2100819" cy="873016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72ABEFED-A6F6-F77D-D930-55B346C73421}"/>
              </a:ext>
            </a:extLst>
          </p:cNvPr>
          <p:cNvCxnSpPr>
            <a:cxnSpLocks/>
            <a:stCxn id="61" idx="3"/>
            <a:endCxn id="18" idx="2"/>
          </p:cNvCxnSpPr>
          <p:nvPr/>
        </p:nvCxnSpPr>
        <p:spPr>
          <a:xfrm flipV="1">
            <a:off x="2839615" y="5556827"/>
            <a:ext cx="1157350" cy="3678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570566A7-71E4-9D4A-F13A-E5EC916B8DA9}"/>
              </a:ext>
            </a:extLst>
          </p:cNvPr>
          <p:cNvGrpSpPr/>
          <p:nvPr/>
        </p:nvGrpSpPr>
        <p:grpSpPr>
          <a:xfrm>
            <a:off x="165539" y="980764"/>
            <a:ext cx="2098089" cy="1019588"/>
            <a:chOff x="-5543463" y="296973"/>
            <a:chExt cx="1914993" cy="994908"/>
          </a:xfrm>
        </p:grpSpPr>
        <p:sp>
          <p:nvSpPr>
            <p:cNvPr id="67" name="フローチャート: 端子 66">
              <a:extLst>
                <a:ext uri="{FF2B5EF4-FFF2-40B4-BE49-F238E27FC236}">
                  <a16:creationId xmlns:a16="http://schemas.microsoft.com/office/drawing/2014/main" id="{06908D63-62C9-9CEB-8CC1-8BBDA0612879}"/>
                </a:ext>
              </a:extLst>
            </p:cNvPr>
            <p:cNvSpPr/>
            <p:nvPr/>
          </p:nvSpPr>
          <p:spPr>
            <a:xfrm>
              <a:off x="-5543463" y="296973"/>
              <a:ext cx="1914993" cy="994908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88B4978D-6C1D-BE5B-6780-E7423A723D22}"/>
                </a:ext>
              </a:extLst>
            </p:cNvPr>
            <p:cNvSpPr txBox="1"/>
            <p:nvPr/>
          </p:nvSpPr>
          <p:spPr>
            <a:xfrm>
              <a:off x="-5451751" y="430107"/>
              <a:ext cx="1730574" cy="690751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+mn-ea"/>
                </a:rPr>
                <a:t>学習支援室</a:t>
              </a:r>
              <a:r>
                <a:rPr lang="ja-JP" altLang="en-US" sz="1000" b="1" dirty="0">
                  <a:latin typeface="+mn-ea"/>
                </a:rPr>
                <a:t>「じむ」</a:t>
              </a:r>
            </a:p>
            <a:p>
              <a:r>
                <a:rPr lang="ja-JP" altLang="en-US" sz="1000" dirty="0">
                  <a:latin typeface="+mn-ea"/>
                </a:rPr>
                <a:t>　岐阜市柳戸</a:t>
              </a:r>
              <a:r>
                <a:rPr lang="en-US" altLang="ja-JP" sz="1000" dirty="0">
                  <a:latin typeface="+mn-ea"/>
                </a:rPr>
                <a:t>1-1</a:t>
              </a:r>
            </a:p>
            <a:p>
              <a:r>
                <a:rPr lang="ja-JP" altLang="en-US" sz="1000" dirty="0">
                  <a:latin typeface="+mn-ea"/>
                </a:rPr>
                <a:t>　　</a:t>
              </a:r>
              <a:r>
                <a:rPr lang="zh-TW" altLang="en-US" sz="1000" dirty="0">
                  <a:latin typeface="+mn-ea"/>
                </a:rPr>
                <a:t>岐阜大学</a:t>
              </a:r>
              <a:r>
                <a:rPr lang="en-US" altLang="zh-TW" sz="1000" dirty="0">
                  <a:latin typeface="+mn-ea"/>
                </a:rPr>
                <a:t>A</a:t>
              </a:r>
              <a:r>
                <a:rPr lang="zh-TW" altLang="en-US" sz="1000" dirty="0">
                  <a:latin typeface="+mn-ea"/>
                </a:rPr>
                <a:t>棟</a:t>
              </a:r>
              <a:r>
                <a:rPr lang="en-US" altLang="zh-TW" sz="1000" dirty="0">
                  <a:latin typeface="+mn-ea"/>
                </a:rPr>
                <a:t>5</a:t>
              </a:r>
              <a:r>
                <a:rPr lang="zh-TW" altLang="en-US" sz="1000" dirty="0">
                  <a:latin typeface="+mn-ea"/>
                </a:rPr>
                <a:t>階</a:t>
              </a:r>
              <a:r>
                <a:rPr lang="en-US" altLang="zh-TW" sz="1000" dirty="0">
                  <a:latin typeface="+mn-ea"/>
                </a:rPr>
                <a:t>514</a:t>
              </a:r>
              <a:r>
                <a:rPr lang="zh-TW" altLang="en-US" sz="1000" dirty="0">
                  <a:latin typeface="+mn-ea"/>
                </a:rPr>
                <a:t>教室</a:t>
              </a:r>
            </a:p>
            <a:p>
              <a:r>
                <a:rPr lang="ja-JP" altLang="en-US" sz="1000" dirty="0">
                  <a:latin typeface="+mn-ea"/>
                </a:rPr>
                <a:t>　　　火曜日</a:t>
              </a:r>
              <a:r>
                <a:rPr lang="en-US" altLang="ja-JP" sz="1000" dirty="0">
                  <a:latin typeface="+mn-ea"/>
                </a:rPr>
                <a:t>18:30-20:30</a:t>
              </a:r>
            </a:p>
          </p:txBody>
        </p:sp>
      </p:grp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29D7E32D-B88C-40A3-C7CB-E9F1C3005BD2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1585017" y="2022964"/>
            <a:ext cx="977424" cy="94488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AF7EAB3-8CF6-2EE9-91C9-99509836AD15}"/>
              </a:ext>
            </a:extLst>
          </p:cNvPr>
          <p:cNvSpPr txBox="1"/>
          <p:nvPr/>
        </p:nvSpPr>
        <p:spPr>
          <a:xfrm>
            <a:off x="302202" y="2704820"/>
            <a:ext cx="1600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+mn-ea"/>
              </a:rPr>
              <a:t>NPO</a:t>
            </a:r>
            <a:r>
              <a:rPr lang="ja-JP" altLang="en-US" sz="1000" dirty="0">
                <a:latin typeface="+mn-ea"/>
              </a:rPr>
              <a:t>法人チュラサンガ</a:t>
            </a:r>
            <a:endParaRPr lang="en-US" altLang="ja-JP" sz="1000" dirty="0">
              <a:latin typeface="+mn-ea"/>
            </a:endParaRPr>
          </a:p>
          <a:p>
            <a:r>
              <a:rPr lang="ja-JP" altLang="en-US" sz="1000" b="1" dirty="0">
                <a:latin typeface="+mn-ea"/>
              </a:rPr>
              <a:t>「陽（ひ）だまり」</a:t>
            </a:r>
          </a:p>
          <a:p>
            <a:r>
              <a:rPr lang="ja-JP" altLang="en-US" sz="1000" dirty="0">
                <a:latin typeface="+mn-ea"/>
              </a:rPr>
              <a:t>　岐阜市寺田</a:t>
            </a:r>
            <a:r>
              <a:rPr lang="en-US" altLang="ja-JP" sz="1000" dirty="0">
                <a:latin typeface="+mn-ea"/>
              </a:rPr>
              <a:t>852 </a:t>
            </a:r>
            <a:r>
              <a:rPr lang="ja-JP" altLang="en-US" sz="1000" dirty="0">
                <a:latin typeface="+mn-ea"/>
              </a:rPr>
              <a:t>円成寺</a:t>
            </a:r>
          </a:p>
          <a:p>
            <a:r>
              <a:rPr lang="ja-JP" altLang="en-US" sz="1000" dirty="0">
                <a:latin typeface="+mn-ea"/>
              </a:rPr>
              <a:t>　　火曜日</a:t>
            </a:r>
            <a:r>
              <a:rPr lang="en-US" altLang="ja-JP" sz="1000" dirty="0">
                <a:latin typeface="+mn-ea"/>
              </a:rPr>
              <a:t>17</a:t>
            </a:r>
            <a:r>
              <a:rPr lang="ja-JP" altLang="en-US" sz="1000" dirty="0">
                <a:latin typeface="+mn-ea"/>
              </a:rPr>
              <a:t>：</a:t>
            </a:r>
            <a:r>
              <a:rPr lang="en-US" altLang="ja-JP" sz="1000" dirty="0">
                <a:latin typeface="+mn-ea"/>
              </a:rPr>
              <a:t>00-20</a:t>
            </a:r>
            <a:r>
              <a:rPr lang="ja-JP" altLang="en-US" sz="1000" dirty="0">
                <a:latin typeface="+mn-ea"/>
              </a:rPr>
              <a:t>：</a:t>
            </a:r>
            <a:r>
              <a:rPr lang="en-US" altLang="ja-JP" sz="1000" dirty="0">
                <a:latin typeface="+mn-ea"/>
              </a:rPr>
              <a:t>00</a:t>
            </a:r>
          </a:p>
        </p:txBody>
      </p:sp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5A835B8C-1CE5-6B36-C8A1-59BB869B449D}"/>
              </a:ext>
            </a:extLst>
          </p:cNvPr>
          <p:cNvCxnSpPr>
            <a:cxnSpLocks/>
          </p:cNvCxnSpPr>
          <p:nvPr/>
        </p:nvCxnSpPr>
        <p:spPr>
          <a:xfrm>
            <a:off x="1832953" y="3496919"/>
            <a:ext cx="430676" cy="21055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フローチャート: 端子 75">
            <a:extLst>
              <a:ext uri="{FF2B5EF4-FFF2-40B4-BE49-F238E27FC236}">
                <a16:creationId xmlns:a16="http://schemas.microsoft.com/office/drawing/2014/main" id="{DCF222AA-D2F6-83B2-11E2-49731CA53742}"/>
              </a:ext>
            </a:extLst>
          </p:cNvPr>
          <p:cNvSpPr/>
          <p:nvPr/>
        </p:nvSpPr>
        <p:spPr>
          <a:xfrm>
            <a:off x="7227478" y="2175896"/>
            <a:ext cx="2425260" cy="727642"/>
          </a:xfrm>
          <a:prstGeom prst="flowChartTerminator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24E709A0-74BB-ABE9-F6CD-EE62BFC00FDF}"/>
              </a:ext>
            </a:extLst>
          </p:cNvPr>
          <p:cNvCxnSpPr>
            <a:cxnSpLocks/>
          </p:cNvCxnSpPr>
          <p:nvPr/>
        </p:nvCxnSpPr>
        <p:spPr>
          <a:xfrm flipH="1">
            <a:off x="8032197" y="2903538"/>
            <a:ext cx="222282" cy="4659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88145982-3EF9-0C4B-2101-477A93E67D2B}"/>
              </a:ext>
            </a:extLst>
          </p:cNvPr>
          <p:cNvSpPr txBox="1"/>
          <p:nvPr/>
        </p:nvSpPr>
        <p:spPr>
          <a:xfrm>
            <a:off x="7338764" y="2241257"/>
            <a:ext cx="21704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+mn-ea"/>
              </a:rPr>
              <a:t>よりそいハウス</a:t>
            </a:r>
            <a:r>
              <a:rPr lang="ja-JP" altLang="en-US" sz="1000" b="1" dirty="0">
                <a:latin typeface="+mn-ea"/>
              </a:rPr>
              <a:t>「こもれび」</a:t>
            </a:r>
          </a:p>
          <a:p>
            <a:r>
              <a:rPr lang="ja-JP" altLang="en-US" sz="1000" dirty="0">
                <a:latin typeface="+mn-ea"/>
              </a:rPr>
              <a:t>　岐阜市北山</a:t>
            </a:r>
            <a:r>
              <a:rPr lang="en-US" altLang="ja-JP" sz="1000" dirty="0">
                <a:latin typeface="+mn-ea"/>
              </a:rPr>
              <a:t>1-11-7 </a:t>
            </a:r>
            <a:r>
              <a:rPr lang="ja-JP" altLang="en-US" sz="1000" dirty="0">
                <a:latin typeface="+mn-ea"/>
              </a:rPr>
              <a:t>しいのみハウス</a:t>
            </a:r>
          </a:p>
          <a:p>
            <a:r>
              <a:rPr lang="ja-JP" altLang="en-US" sz="1000" dirty="0">
                <a:latin typeface="+mn-ea"/>
              </a:rPr>
              <a:t>　　　木曜日</a:t>
            </a:r>
            <a:r>
              <a:rPr lang="en-US" altLang="ja-JP" sz="1000" dirty="0">
                <a:latin typeface="+mn-ea"/>
              </a:rPr>
              <a:t>17:00-19:00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CB829761-025E-892B-AB08-0B2CBA691656}"/>
              </a:ext>
            </a:extLst>
          </p:cNvPr>
          <p:cNvGrpSpPr/>
          <p:nvPr/>
        </p:nvGrpSpPr>
        <p:grpSpPr>
          <a:xfrm>
            <a:off x="4607096" y="778338"/>
            <a:ext cx="2425260" cy="1313286"/>
            <a:chOff x="6684856" y="1247399"/>
            <a:chExt cx="1938059" cy="720119"/>
          </a:xfrm>
        </p:grpSpPr>
        <p:sp>
          <p:nvSpPr>
            <p:cNvPr id="65" name="フローチャート: 端子 64">
              <a:extLst>
                <a:ext uri="{FF2B5EF4-FFF2-40B4-BE49-F238E27FC236}">
                  <a16:creationId xmlns:a16="http://schemas.microsoft.com/office/drawing/2014/main" id="{ECCD7C67-2105-912D-D0AE-28353B3D318C}"/>
                </a:ext>
              </a:extLst>
            </p:cNvPr>
            <p:cNvSpPr/>
            <p:nvPr/>
          </p:nvSpPr>
          <p:spPr>
            <a:xfrm>
              <a:off x="6684856" y="1247399"/>
              <a:ext cx="1938059" cy="720119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EC4D32E0-4F64-F8ED-CB87-60CBB79CB62F}"/>
                </a:ext>
              </a:extLst>
            </p:cNvPr>
            <p:cNvSpPr txBox="1"/>
            <p:nvPr/>
          </p:nvSpPr>
          <p:spPr>
            <a:xfrm>
              <a:off x="6777654" y="1268228"/>
              <a:ext cx="1758397" cy="602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000" dirty="0">
                  <a:latin typeface="+mn-ea"/>
                </a:rPr>
                <a:t>NPO</a:t>
              </a:r>
              <a:r>
                <a:rPr lang="ja-JP" altLang="en-US" sz="1000" dirty="0">
                  <a:latin typeface="+mn-ea"/>
                </a:rPr>
                <a:t>法人コミュニティサポートスクエア</a:t>
              </a:r>
            </a:p>
            <a:p>
              <a:r>
                <a:rPr lang="ja-JP" altLang="en-US" sz="1000" b="1" dirty="0">
                  <a:latin typeface="+mn-ea"/>
                </a:rPr>
                <a:t>　　　　　「わおん」</a:t>
              </a:r>
            </a:p>
            <a:p>
              <a:r>
                <a:rPr lang="ja-JP" altLang="en-US" sz="1000" dirty="0">
                  <a:latin typeface="+mn-ea"/>
                </a:rPr>
                <a:t>　　　</a:t>
              </a:r>
              <a:r>
                <a:rPr lang="zh-TW" altLang="en-US" sz="1000" dirty="0">
                  <a:latin typeface="+mn-ea"/>
                </a:rPr>
                <a:t>岐阜市粟野東</a:t>
              </a:r>
              <a:r>
                <a:rPr lang="en-US" altLang="zh-TW" sz="1000" dirty="0">
                  <a:latin typeface="+mn-ea"/>
                </a:rPr>
                <a:t>5-244</a:t>
              </a:r>
            </a:p>
            <a:p>
              <a:r>
                <a:rPr lang="ja-JP" altLang="en-US" sz="1000" dirty="0">
                  <a:latin typeface="+mn-ea"/>
                </a:rPr>
                <a:t>　　　　コミュニティカフェわおん</a:t>
              </a:r>
            </a:p>
            <a:p>
              <a:r>
                <a:rPr lang="ja-JP" altLang="en-US" sz="1000" dirty="0">
                  <a:latin typeface="+mn-ea"/>
                </a:rPr>
                <a:t>　　　　　金曜日</a:t>
              </a:r>
              <a:r>
                <a:rPr lang="en-US" altLang="ja-JP" sz="1000" dirty="0">
                  <a:latin typeface="+mn-ea"/>
                </a:rPr>
                <a:t>17:00-21:00</a:t>
              </a:r>
            </a:p>
          </p:txBody>
        </p:sp>
      </p:grpSp>
      <p:cxnSp>
        <p:nvCxnSpPr>
          <p:cNvPr id="81" name="直線コネクタ 80">
            <a:extLst>
              <a:ext uri="{FF2B5EF4-FFF2-40B4-BE49-F238E27FC236}">
                <a16:creationId xmlns:a16="http://schemas.microsoft.com/office/drawing/2014/main" id="{C16BE684-777D-FD95-0782-A77ECB9E8107}"/>
              </a:ext>
            </a:extLst>
          </p:cNvPr>
          <p:cNvCxnSpPr>
            <a:cxnSpLocks/>
            <a:endCxn id="19" idx="7"/>
          </p:cNvCxnSpPr>
          <p:nvPr/>
        </p:nvCxnSpPr>
        <p:spPr>
          <a:xfrm flipH="1">
            <a:off x="4924993" y="2091624"/>
            <a:ext cx="958972" cy="5898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グループ化 82">
            <a:extLst>
              <a:ext uri="{FF2B5EF4-FFF2-40B4-BE49-F238E27FC236}">
                <a16:creationId xmlns:a16="http://schemas.microsoft.com/office/drawing/2014/main" id="{8F1C156E-D5C0-7D79-3D9D-6357BBF8AD87}"/>
              </a:ext>
            </a:extLst>
          </p:cNvPr>
          <p:cNvGrpSpPr/>
          <p:nvPr/>
        </p:nvGrpSpPr>
        <p:grpSpPr>
          <a:xfrm>
            <a:off x="6606187" y="4294092"/>
            <a:ext cx="3187208" cy="903983"/>
            <a:chOff x="6447934" y="5252366"/>
            <a:chExt cx="1743958" cy="727934"/>
          </a:xfrm>
        </p:grpSpPr>
        <p:sp>
          <p:nvSpPr>
            <p:cNvPr id="63" name="フローチャート: 端子 62">
              <a:extLst>
                <a:ext uri="{FF2B5EF4-FFF2-40B4-BE49-F238E27FC236}">
                  <a16:creationId xmlns:a16="http://schemas.microsoft.com/office/drawing/2014/main" id="{CAD75A3D-5A84-FF0A-F66C-68DE22EABE03}"/>
                </a:ext>
              </a:extLst>
            </p:cNvPr>
            <p:cNvSpPr/>
            <p:nvPr/>
          </p:nvSpPr>
          <p:spPr>
            <a:xfrm>
              <a:off x="6447934" y="5252366"/>
              <a:ext cx="1743958" cy="727934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12B32ACF-2429-88F7-B004-77365ED649C9}"/>
                </a:ext>
              </a:extLst>
            </p:cNvPr>
            <p:cNvSpPr txBox="1"/>
            <p:nvPr/>
          </p:nvSpPr>
          <p:spPr>
            <a:xfrm>
              <a:off x="6568473" y="5403250"/>
              <a:ext cx="1623419" cy="446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+mn-ea"/>
                </a:rPr>
                <a:t>子どもの居場所づくり青春サポーター</a:t>
              </a:r>
              <a:r>
                <a:rPr lang="ja-JP" altLang="en-US" sz="1000" b="1" dirty="0">
                  <a:latin typeface="+mn-ea"/>
                </a:rPr>
                <a:t>「よつば」</a:t>
              </a:r>
            </a:p>
            <a:p>
              <a:r>
                <a:rPr lang="ja-JP" altLang="en-US" sz="1000" dirty="0">
                  <a:latin typeface="+mn-ea"/>
                </a:rPr>
                <a:t>　　　岐阜市北一色</a:t>
              </a:r>
              <a:r>
                <a:rPr lang="en-US" altLang="ja-JP" sz="1000" dirty="0">
                  <a:latin typeface="+mn-ea"/>
                </a:rPr>
                <a:t>7-20-1 </a:t>
              </a:r>
              <a:r>
                <a:rPr lang="ja-JP" altLang="en-US" sz="1000" dirty="0">
                  <a:latin typeface="+mn-ea"/>
                </a:rPr>
                <a:t>岐阜老人ホーム</a:t>
              </a:r>
            </a:p>
            <a:p>
              <a:r>
                <a:rPr lang="ja-JP" altLang="en-US" sz="1000" dirty="0">
                  <a:latin typeface="+mn-ea"/>
                </a:rPr>
                <a:t>　　　　火曜日</a:t>
              </a:r>
              <a:r>
                <a:rPr lang="en-US" altLang="ja-JP" sz="1000" dirty="0">
                  <a:latin typeface="+mn-ea"/>
                </a:rPr>
                <a:t>17:00-19:00</a:t>
              </a:r>
            </a:p>
          </p:txBody>
        </p: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C0D1403F-42D7-A0FE-5A8C-8A283D1BC26E}"/>
              </a:ext>
            </a:extLst>
          </p:cNvPr>
          <p:cNvGrpSpPr/>
          <p:nvPr/>
        </p:nvGrpSpPr>
        <p:grpSpPr>
          <a:xfrm>
            <a:off x="6667866" y="5385449"/>
            <a:ext cx="2455572" cy="917411"/>
            <a:chOff x="6467348" y="4028482"/>
            <a:chExt cx="1743958" cy="917411"/>
          </a:xfrm>
        </p:grpSpPr>
        <p:sp>
          <p:nvSpPr>
            <p:cNvPr id="64" name="フローチャート: 端子 63">
              <a:extLst>
                <a:ext uri="{FF2B5EF4-FFF2-40B4-BE49-F238E27FC236}">
                  <a16:creationId xmlns:a16="http://schemas.microsoft.com/office/drawing/2014/main" id="{F518B09C-5B6F-AF04-2B90-AB569204BBB1}"/>
                </a:ext>
              </a:extLst>
            </p:cNvPr>
            <p:cNvSpPr/>
            <p:nvPr/>
          </p:nvSpPr>
          <p:spPr>
            <a:xfrm>
              <a:off x="6467348" y="4028482"/>
              <a:ext cx="1743958" cy="917411"/>
            </a:xfrm>
            <a:prstGeom prst="flowChartTerminator">
              <a:avLst/>
            </a:prstGeom>
            <a:solidFill>
              <a:schemeClr val="bg1"/>
            </a:solidFill>
            <a:ln w="285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50" name="テキスト ボックス 49">
              <a:extLst>
                <a:ext uri="{FF2B5EF4-FFF2-40B4-BE49-F238E27FC236}">
                  <a16:creationId xmlns:a16="http://schemas.microsoft.com/office/drawing/2014/main" id="{42400D19-E565-C1DE-5A8B-4DA97D8F709B}"/>
                </a:ext>
              </a:extLst>
            </p:cNvPr>
            <p:cNvSpPr txBox="1"/>
            <p:nvPr/>
          </p:nvSpPr>
          <p:spPr>
            <a:xfrm>
              <a:off x="6611691" y="4124155"/>
              <a:ext cx="151916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000" dirty="0">
                  <a:latin typeface="+mn-ea"/>
                </a:rPr>
                <a:t>学習支援室</a:t>
              </a:r>
              <a:r>
                <a:rPr lang="ja-JP" altLang="en-US" sz="1000" b="1" dirty="0">
                  <a:latin typeface="+mn-ea"/>
                </a:rPr>
                <a:t>「いっぽ」</a:t>
              </a:r>
            </a:p>
            <a:p>
              <a:r>
                <a:rPr lang="ja-JP" altLang="en-US" sz="1000" dirty="0">
                  <a:latin typeface="+mn-ea"/>
                </a:rPr>
                <a:t>　岐阜市学園町３－２１</a:t>
              </a:r>
            </a:p>
            <a:p>
              <a:r>
                <a:rPr lang="ja-JP" altLang="en-US" sz="1000" dirty="0">
                  <a:latin typeface="+mn-ea"/>
                </a:rPr>
                <a:t>　　　　社会的居場所いっぽいっぽ</a:t>
              </a:r>
            </a:p>
            <a:p>
              <a:r>
                <a:rPr lang="ja-JP" altLang="en-US" sz="1000" dirty="0">
                  <a:latin typeface="+mn-ea"/>
                </a:rPr>
                <a:t>　　　木曜日</a:t>
              </a:r>
              <a:r>
                <a:rPr lang="en-US" altLang="ja-JP" sz="1000" dirty="0">
                  <a:latin typeface="+mn-ea"/>
                </a:rPr>
                <a:t>18:00-21:00</a:t>
              </a:r>
            </a:p>
          </p:txBody>
        </p:sp>
      </p:grpSp>
      <p:cxnSp>
        <p:nvCxnSpPr>
          <p:cNvPr id="85" name="直線コネクタ 84">
            <a:extLst>
              <a:ext uri="{FF2B5EF4-FFF2-40B4-BE49-F238E27FC236}">
                <a16:creationId xmlns:a16="http://schemas.microsoft.com/office/drawing/2014/main" id="{3766C18C-D736-E9A1-78D8-9B06294DFB3F}"/>
              </a:ext>
            </a:extLst>
          </p:cNvPr>
          <p:cNvCxnSpPr>
            <a:cxnSpLocks/>
          </p:cNvCxnSpPr>
          <p:nvPr/>
        </p:nvCxnSpPr>
        <p:spPr>
          <a:xfrm flipH="1" flipV="1">
            <a:off x="5788383" y="4443764"/>
            <a:ext cx="841580" cy="1486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574C5E35-3577-760F-FBBA-8FEC3AF1D99B}"/>
              </a:ext>
            </a:extLst>
          </p:cNvPr>
          <p:cNvCxnSpPr>
            <a:cxnSpLocks/>
            <a:endCxn id="24" idx="5"/>
          </p:cNvCxnSpPr>
          <p:nvPr/>
        </p:nvCxnSpPr>
        <p:spPr>
          <a:xfrm flipH="1" flipV="1">
            <a:off x="4288745" y="4105530"/>
            <a:ext cx="2434491" cy="149843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0157FBB-1D59-DF88-B894-30DF3DFC2BFA}"/>
              </a:ext>
            </a:extLst>
          </p:cNvPr>
          <p:cNvSpPr txBox="1"/>
          <p:nvPr/>
        </p:nvSpPr>
        <p:spPr>
          <a:xfrm>
            <a:off x="4208282" y="5661863"/>
            <a:ext cx="20831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+mn-ea"/>
              </a:rPr>
              <a:t>みんなの</a:t>
            </a:r>
            <a:r>
              <a:rPr lang="ja-JP" altLang="en-US" sz="1000">
                <a:latin typeface="+mn-ea"/>
              </a:rPr>
              <a:t>居場所</a:t>
            </a:r>
            <a:r>
              <a:rPr lang="ja-JP" altLang="en-US" sz="1000" b="1">
                <a:latin typeface="+mn-ea"/>
              </a:rPr>
              <a:t>「カヴェリのわ」</a:t>
            </a:r>
            <a:endParaRPr lang="ja-JP" altLang="en-US" sz="1000" b="1" dirty="0">
              <a:latin typeface="+mn-ea"/>
            </a:endParaRPr>
          </a:p>
          <a:p>
            <a:r>
              <a:rPr lang="ja-JP" altLang="en-US" sz="1000" dirty="0">
                <a:latin typeface="+mn-ea"/>
              </a:rPr>
              <a:t>　岐阜市東鶉</a:t>
            </a:r>
            <a:r>
              <a:rPr lang="en-US" altLang="ja-JP" sz="1000" dirty="0">
                <a:latin typeface="+mn-ea"/>
              </a:rPr>
              <a:t>2-31</a:t>
            </a:r>
          </a:p>
          <a:p>
            <a:r>
              <a:rPr lang="ja-JP" altLang="en-US" sz="800" dirty="0">
                <a:latin typeface="+mn-ea"/>
              </a:rPr>
              <a:t>　　　　母子生活支援施設きーとす岐阜</a:t>
            </a:r>
          </a:p>
          <a:p>
            <a:r>
              <a:rPr lang="ja-JP" altLang="en-US" sz="1000" dirty="0">
                <a:latin typeface="+mn-ea"/>
              </a:rPr>
              <a:t>　　金曜日</a:t>
            </a:r>
            <a:r>
              <a:rPr lang="en-US" altLang="ja-JP" sz="1000" dirty="0">
                <a:latin typeface="+mn-ea"/>
              </a:rPr>
              <a:t>17:00-19:00</a:t>
            </a:r>
          </a:p>
        </p:txBody>
      </p:sp>
      <p:sp>
        <p:nvSpPr>
          <p:cNvPr id="12" name="楕円 11">
            <a:extLst>
              <a:ext uri="{FF2B5EF4-FFF2-40B4-BE49-F238E27FC236}">
                <a16:creationId xmlns:a16="http://schemas.microsoft.com/office/drawing/2014/main" id="{82490212-BADF-7491-A7AD-942FF4C2D9EB}"/>
              </a:ext>
            </a:extLst>
          </p:cNvPr>
          <p:cNvSpPr/>
          <p:nvPr/>
        </p:nvSpPr>
        <p:spPr>
          <a:xfrm flipH="1">
            <a:off x="4545417" y="4911853"/>
            <a:ext cx="94267" cy="9426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B34B94CE-CA1D-A619-02FD-EA20E246F51E}"/>
              </a:ext>
            </a:extLst>
          </p:cNvPr>
          <p:cNvCxnSpPr>
            <a:cxnSpLocks/>
          </p:cNvCxnSpPr>
          <p:nvPr/>
        </p:nvCxnSpPr>
        <p:spPr>
          <a:xfrm flipH="1" flipV="1">
            <a:off x="4607096" y="4990629"/>
            <a:ext cx="456189" cy="55587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2" name="フローチャート: 端子 61">
            <a:extLst>
              <a:ext uri="{FF2B5EF4-FFF2-40B4-BE49-F238E27FC236}">
                <a16:creationId xmlns:a16="http://schemas.microsoft.com/office/drawing/2014/main" id="{115CEC19-1E8B-7F04-A0F2-45B496F6F92F}"/>
              </a:ext>
            </a:extLst>
          </p:cNvPr>
          <p:cNvSpPr/>
          <p:nvPr/>
        </p:nvSpPr>
        <p:spPr>
          <a:xfrm>
            <a:off x="2598890" y="727465"/>
            <a:ext cx="1780470" cy="934242"/>
          </a:xfrm>
          <a:prstGeom prst="flowChartTerminator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学習支援室</a:t>
            </a:r>
            <a:r>
              <a:rPr kumimoji="1" lang="ja-JP" altLang="en-US" sz="1000" b="1" dirty="0">
                <a:solidFill>
                  <a:schemeClr val="tx1"/>
                </a:solidFill>
                <a:latin typeface="+mn-ea"/>
              </a:rPr>
              <a:t>「あんじゅ」　　</a:t>
            </a:r>
            <a:endParaRPr kumimoji="1" lang="en-US" altLang="ja-JP" sz="100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　岐阜市下鵜飼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1678-35</a:t>
            </a:r>
          </a:p>
          <a:p>
            <a:pPr algn="ctr"/>
            <a:r>
              <a:rPr kumimoji="1" lang="ja-JP" altLang="en-US" sz="800" dirty="0">
                <a:solidFill>
                  <a:schemeClr val="tx1"/>
                </a:solidFill>
                <a:latin typeface="+mn-ea"/>
              </a:rPr>
              <a:t>　　</a:t>
            </a:r>
            <a:r>
              <a:rPr kumimoji="1" lang="ja-JP" altLang="en-US" sz="700" dirty="0">
                <a:solidFill>
                  <a:schemeClr val="tx1"/>
                </a:solidFill>
                <a:latin typeface="+mn-ea"/>
              </a:rPr>
              <a:t>ダイアローグ</a:t>
            </a:r>
            <a:r>
              <a:rPr kumimoji="1" lang="en-US" altLang="ja-JP" sz="700" dirty="0">
                <a:solidFill>
                  <a:schemeClr val="tx1"/>
                </a:solidFill>
                <a:latin typeface="+mn-ea"/>
              </a:rPr>
              <a:t>3 Café de Angel</a:t>
            </a:r>
            <a:r>
              <a:rPr kumimoji="1" lang="ja-JP" altLang="en-US" sz="700" dirty="0">
                <a:solidFill>
                  <a:schemeClr val="tx1"/>
                </a:solidFill>
                <a:latin typeface="+mn-ea"/>
              </a:rPr>
              <a:t>内</a:t>
            </a: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+mn-ea"/>
              </a:rPr>
              <a:t>水曜日</a:t>
            </a:r>
            <a:r>
              <a:rPr kumimoji="1" lang="en-US" altLang="ja-JP" sz="1000" dirty="0">
                <a:solidFill>
                  <a:schemeClr val="tx1"/>
                </a:solidFill>
                <a:latin typeface="+mn-ea"/>
              </a:rPr>
              <a:t>17:00-19:00</a:t>
            </a:r>
            <a:endParaRPr kumimoji="1" lang="ja-JP" altLang="en-US" sz="1000" dirty="0">
              <a:solidFill>
                <a:schemeClr val="tx1"/>
              </a:solidFill>
              <a:latin typeface="+mn-ea"/>
            </a:endParaRPr>
          </a:p>
        </p:txBody>
      </p: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AABF37C1-C6CC-3CF5-FCEE-88E5DC1B3D4D}"/>
              </a:ext>
            </a:extLst>
          </p:cNvPr>
          <p:cNvCxnSpPr>
            <a:cxnSpLocks/>
            <a:endCxn id="15" idx="1"/>
          </p:cNvCxnSpPr>
          <p:nvPr/>
        </p:nvCxnSpPr>
        <p:spPr>
          <a:xfrm flipH="1">
            <a:off x="2598890" y="1665052"/>
            <a:ext cx="527763" cy="131629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028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4934</TotalTime>
  <Words>239</Words>
  <Application>Microsoft Office PowerPoint</Application>
  <PresentationFormat>A4 210 x 297 mm</PresentationFormat>
  <Paragraphs>48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宇田 さおり</dc:creator>
  <cp:lastModifiedBy>小島　愛</cp:lastModifiedBy>
  <cp:revision>343</cp:revision>
  <cp:lastPrinted>2023-07-28T06:32:50Z</cp:lastPrinted>
  <dcterms:modified xsi:type="dcterms:W3CDTF">2026-05-12T04:27:27Z</dcterms:modified>
</cp:coreProperties>
</file>