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46" r:id="rId3"/>
  </p:sldMasterIdLst>
  <p:notesMasterIdLst>
    <p:notesMasterId r:id="rId20"/>
  </p:notesMasterIdLst>
  <p:handoutMasterIdLst>
    <p:handoutMasterId r:id="rId21"/>
  </p:handoutMasterIdLst>
  <p:sldIdLst>
    <p:sldId id="256" r:id="rId4"/>
    <p:sldId id="325" r:id="rId5"/>
    <p:sldId id="358" r:id="rId6"/>
    <p:sldId id="349" r:id="rId7"/>
    <p:sldId id="348" r:id="rId8"/>
    <p:sldId id="347" r:id="rId9"/>
    <p:sldId id="339" r:id="rId10"/>
    <p:sldId id="338" r:id="rId11"/>
    <p:sldId id="355" r:id="rId12"/>
    <p:sldId id="356" r:id="rId13"/>
    <p:sldId id="323" r:id="rId14"/>
    <p:sldId id="361" r:id="rId15"/>
    <p:sldId id="345" r:id="rId16"/>
    <p:sldId id="346" r:id="rId17"/>
    <p:sldId id="335" r:id="rId18"/>
    <p:sldId id="359" r:id="rId19"/>
  </p:sldIdLst>
  <p:sldSz cx="9901238"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157E237-71D9-4CC3-B312-28B047F3D038}">
          <p14:sldIdLst>
            <p14:sldId id="256"/>
            <p14:sldId id="325"/>
            <p14:sldId id="358"/>
            <p14:sldId id="349"/>
            <p14:sldId id="348"/>
            <p14:sldId id="347"/>
            <p14:sldId id="339"/>
            <p14:sldId id="338"/>
            <p14:sldId id="355"/>
            <p14:sldId id="356"/>
            <p14:sldId id="323"/>
          </p14:sldIdLst>
        </p14:section>
        <p14:section name="タイトルなしのセクション" id="{C4A98F31-2D0F-4D05-B108-A0326CA0C775}">
          <p14:sldIdLst>
            <p14:sldId id="361"/>
            <p14:sldId id="345"/>
            <p14:sldId id="346"/>
            <p14:sldId id="335"/>
            <p14:sldId id="359"/>
          </p14:sldIdLst>
        </p14:section>
      </p14:sectionLst>
    </p:ext>
    <p:ext uri="{EFAFB233-063F-42B5-8137-9DF3F51BA10A}">
      <p15:sldGuideLst xmlns:p15="http://schemas.microsoft.com/office/powerpoint/2012/main">
        <p15:guide id="1" orient="horz" pos="2160">
          <p15:clr>
            <a:srgbClr val="A4A3A4"/>
          </p15:clr>
        </p15:guide>
        <p15:guide id="2" pos="3119">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7F1B9C-C1A8-19DD-5521-FC1EE44C3B15}" name="大野　弥生" initials="弥大" userId="S::ohno-yayoi@city.gifu.gifu.jp::ac65c70c-1f45-48b1-b0bd-98ab5c602c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ECFF"/>
    <a:srgbClr val="FFFFFF"/>
    <a:srgbClr val="CCCCFF"/>
    <a:srgbClr val="E4E4E4"/>
    <a:srgbClr val="000000"/>
    <a:srgbClr val="101323"/>
    <a:srgbClr val="4FADF3"/>
    <a:srgbClr val="FF99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98C7C6-C410-142B-4069-3770C5119B1C}" v="1" dt="2025-09-04T01:12:48.309"/>
    <p1510:client id="{685B901E-8AC4-5137-8ACE-EDADDA7BB58F}" v="1" dt="2025-09-05T00:59:23.613"/>
    <p1510:client id="{706E4F1D-7D72-1810-1182-D935C9832A47}" v="32" dt="2025-09-04T09:25:53.297"/>
    <p1510:client id="{73B44395-BE64-33E1-66CF-A60522970779}" v="37" dt="2025-09-04T09:29:43.69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テーマ スタイル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717" autoAdjust="0"/>
  </p:normalViewPr>
  <p:slideViewPr>
    <p:cSldViewPr snapToGrid="0">
      <p:cViewPr varScale="1">
        <p:scale>
          <a:sx n="56" d="100"/>
          <a:sy n="56" d="100"/>
        </p:scale>
        <p:origin x="2088" y="24"/>
      </p:cViewPr>
      <p:guideLst>
        <p:guide orient="horz" pos="2160"/>
        <p:guide pos="3119"/>
      </p:guideLst>
    </p:cSldViewPr>
  </p:slideViewPr>
  <p:notesTextViewPr>
    <p:cViewPr>
      <p:scale>
        <a:sx n="1" d="1"/>
        <a:sy n="1" d="1"/>
      </p:scale>
      <p:origin x="0" y="0"/>
    </p:cViewPr>
  </p:notesTextViewPr>
  <p:notesViewPr>
    <p:cSldViewPr snapToGrid="0">
      <p:cViewPr>
        <p:scale>
          <a:sx n="1" d="2"/>
          <a:sy n="1" d="2"/>
        </p:scale>
        <p:origin x="0" y="0"/>
      </p:cViewPr>
      <p:guideLst>
        <p:guide orient="horz" pos="3126"/>
        <p:guide pos="214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6247" cy="498328"/>
          </a:xfrm>
          <a:prstGeom prst="rect">
            <a:avLst/>
          </a:prstGeom>
        </p:spPr>
        <p:txBody>
          <a:bodyPr vert="horz" lIns="92107" tIns="46053" rIns="92107" bIns="4605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826" y="0"/>
            <a:ext cx="2946246" cy="498328"/>
          </a:xfrm>
          <a:prstGeom prst="rect">
            <a:avLst/>
          </a:prstGeom>
        </p:spPr>
        <p:txBody>
          <a:bodyPr vert="horz" lIns="92107" tIns="46053" rIns="92107" bIns="46053" rtlCol="0"/>
          <a:lstStyle>
            <a:lvl1pPr algn="r">
              <a:defRPr sz="1200"/>
            </a:lvl1pPr>
          </a:lstStyle>
          <a:p>
            <a:fld id="{746FDA87-421D-4CFB-BB3E-33FE4AB339AD}" type="datetimeFigureOut">
              <a:rPr kumimoji="1" lang="ja-JP" altLang="en-US" smtClean="0"/>
              <a:t>2025/10/2</a:t>
            </a:fld>
            <a:endParaRPr kumimoji="1" lang="ja-JP" altLang="en-US"/>
          </a:p>
        </p:txBody>
      </p:sp>
      <p:sp>
        <p:nvSpPr>
          <p:cNvPr id="4" name="フッター プレースホルダー 3"/>
          <p:cNvSpPr>
            <a:spLocks noGrp="1"/>
          </p:cNvSpPr>
          <p:nvPr>
            <p:ph type="ftr" sz="quarter" idx="2"/>
          </p:nvPr>
        </p:nvSpPr>
        <p:spPr>
          <a:xfrm>
            <a:off x="1" y="9428310"/>
            <a:ext cx="2946247" cy="498328"/>
          </a:xfrm>
          <a:prstGeom prst="rect">
            <a:avLst/>
          </a:prstGeom>
        </p:spPr>
        <p:txBody>
          <a:bodyPr vert="horz" lIns="92107" tIns="46053" rIns="92107" bIns="4605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826" y="9428310"/>
            <a:ext cx="2946246" cy="498328"/>
          </a:xfrm>
          <a:prstGeom prst="rect">
            <a:avLst/>
          </a:prstGeom>
        </p:spPr>
        <p:txBody>
          <a:bodyPr vert="horz" lIns="92107" tIns="46053" rIns="92107" bIns="46053" rtlCol="0" anchor="b"/>
          <a:lstStyle>
            <a:lvl1pPr algn="r">
              <a:defRPr sz="1200"/>
            </a:lvl1pPr>
          </a:lstStyle>
          <a:p>
            <a:fld id="{870C89CD-C2A2-4250-B487-60E6EF391689}" type="slidenum">
              <a:rPr kumimoji="1" lang="ja-JP" altLang="en-US" smtClean="0"/>
              <a:t>‹#›</a:t>
            </a:fld>
            <a:endParaRPr kumimoji="1" lang="ja-JP" altLang="en-US"/>
          </a:p>
        </p:txBody>
      </p:sp>
    </p:spTree>
    <p:extLst>
      <p:ext uri="{BB962C8B-B14F-4D97-AF65-F5344CB8AC3E}">
        <p14:creationId xmlns:p14="http://schemas.microsoft.com/office/powerpoint/2010/main" val="13041643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448" cy="496253"/>
          </a:xfrm>
          <a:prstGeom prst="rect">
            <a:avLst/>
          </a:prstGeom>
        </p:spPr>
        <p:txBody>
          <a:bodyPr vert="horz" lIns="91305" tIns="45652" rIns="91305" bIns="4565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644" y="0"/>
            <a:ext cx="2945448" cy="496253"/>
          </a:xfrm>
          <a:prstGeom prst="rect">
            <a:avLst/>
          </a:prstGeom>
        </p:spPr>
        <p:txBody>
          <a:bodyPr vert="horz" lIns="91305" tIns="45652" rIns="91305" bIns="45652" rtlCol="0"/>
          <a:lstStyle>
            <a:lvl1pPr algn="r">
              <a:defRPr sz="1200"/>
            </a:lvl1pPr>
          </a:lstStyle>
          <a:p>
            <a:fld id="{206ACFC7-BD3E-4FBB-A92C-C6F06D2C0547}" type="datetimeFigureOut">
              <a:rPr kumimoji="1" lang="ja-JP" altLang="en-US" smtClean="0"/>
              <a:t>2025/10/2</a:t>
            </a:fld>
            <a:endParaRPr kumimoji="1" lang="ja-JP" altLang="en-US"/>
          </a:p>
        </p:txBody>
      </p:sp>
      <p:sp>
        <p:nvSpPr>
          <p:cNvPr id="4" name="スライド イメージ プレースホルダー 3"/>
          <p:cNvSpPr>
            <a:spLocks noGrp="1" noRot="1" noChangeAspect="1"/>
          </p:cNvSpPr>
          <p:nvPr>
            <p:ph type="sldImg" idx="2"/>
          </p:nvPr>
        </p:nvSpPr>
        <p:spPr>
          <a:xfrm>
            <a:off x="712788" y="744538"/>
            <a:ext cx="5372100" cy="3721100"/>
          </a:xfrm>
          <a:prstGeom prst="rect">
            <a:avLst/>
          </a:prstGeom>
          <a:noFill/>
          <a:ln w="12700">
            <a:solidFill>
              <a:prstClr val="black"/>
            </a:solidFill>
          </a:ln>
        </p:spPr>
        <p:txBody>
          <a:bodyPr vert="horz" lIns="91305" tIns="45652" rIns="91305" bIns="45652" rtlCol="0" anchor="ctr"/>
          <a:lstStyle/>
          <a:p>
            <a:endParaRPr lang="ja-JP" altLang="en-US"/>
          </a:p>
        </p:txBody>
      </p:sp>
      <p:sp>
        <p:nvSpPr>
          <p:cNvPr id="5" name="ノート プレースホルダー 4"/>
          <p:cNvSpPr>
            <a:spLocks noGrp="1"/>
          </p:cNvSpPr>
          <p:nvPr>
            <p:ph type="body" sz="quarter" idx="3"/>
          </p:nvPr>
        </p:nvSpPr>
        <p:spPr>
          <a:xfrm>
            <a:off x="680085" y="4715192"/>
            <a:ext cx="5437506" cy="4466274"/>
          </a:xfrm>
          <a:prstGeom prst="rect">
            <a:avLst/>
          </a:prstGeom>
        </p:spPr>
        <p:txBody>
          <a:bodyPr vert="horz" lIns="91305" tIns="45652" rIns="91305" bIns="4565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801"/>
            <a:ext cx="2945448" cy="496252"/>
          </a:xfrm>
          <a:prstGeom prst="rect">
            <a:avLst/>
          </a:prstGeom>
        </p:spPr>
        <p:txBody>
          <a:bodyPr vert="horz" lIns="91305" tIns="45652" rIns="91305" bIns="4565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644" y="9428801"/>
            <a:ext cx="2945448" cy="496252"/>
          </a:xfrm>
          <a:prstGeom prst="rect">
            <a:avLst/>
          </a:prstGeom>
        </p:spPr>
        <p:txBody>
          <a:bodyPr vert="horz" lIns="91305" tIns="45652" rIns="91305" bIns="45652" rtlCol="0" anchor="b"/>
          <a:lstStyle>
            <a:lvl1pPr algn="r">
              <a:defRPr sz="1200"/>
            </a:lvl1pPr>
          </a:lstStyle>
          <a:p>
            <a:fld id="{CDCFC374-814C-4296-BB26-A4ADC52CB336}" type="slidenum">
              <a:rPr kumimoji="1" lang="ja-JP" altLang="en-US" smtClean="0"/>
              <a:t>‹#›</a:t>
            </a:fld>
            <a:endParaRPr kumimoji="1" lang="ja-JP" altLang="en-US"/>
          </a:p>
        </p:txBody>
      </p:sp>
    </p:spTree>
    <p:extLst>
      <p:ext uri="{BB962C8B-B14F-4D97-AF65-F5344CB8AC3E}">
        <p14:creationId xmlns:p14="http://schemas.microsoft.com/office/powerpoint/2010/main" val="424865580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kumimoji="1"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cs typeface="Calibri"/>
            </a:endParaRPr>
          </a:p>
          <a:p>
            <a:endParaRPr lang="en-US" altLang="ja-JP" dirty="0">
              <a:cs typeface="Calibri"/>
            </a:endParaRPr>
          </a:p>
          <a:p>
            <a:endParaRPr lang="ja-JP" altLang="en-US" dirty="0">
              <a:cs typeface="Calibri"/>
            </a:endParaRPr>
          </a:p>
        </p:txBody>
      </p:sp>
      <p:sp>
        <p:nvSpPr>
          <p:cNvPr id="6" name="スライド番号プレースホルダー 5">
            <a:extLst>
              <a:ext uri="{FF2B5EF4-FFF2-40B4-BE49-F238E27FC236}">
                <a16:creationId xmlns:a16="http://schemas.microsoft.com/office/drawing/2014/main" id="{A714F905-3326-7BF1-D5B0-90B348A4917F}"/>
              </a:ext>
            </a:extLst>
          </p:cNvPr>
          <p:cNvSpPr>
            <a:spLocks noGrp="1"/>
          </p:cNvSpPr>
          <p:nvPr>
            <p:ph type="sldNum" sz="quarter" idx="5"/>
          </p:nvPr>
        </p:nvSpPr>
        <p:spPr/>
        <p:txBody>
          <a:bodyPr/>
          <a:lstStyle/>
          <a:p>
            <a:fld id="{5DEAEEC0-CD38-4701-A7EE-BD49343D62FB}" type="slidenum">
              <a:rPr kumimoji="1" lang="ja-JP" altLang="en-US" smtClean="0"/>
              <a:t>1</a:t>
            </a:fld>
            <a:endParaRPr kumimoji="1" lang="ja-JP" altLang="en-US"/>
          </a:p>
        </p:txBody>
      </p:sp>
    </p:spTree>
    <p:extLst>
      <p:ext uri="{BB962C8B-B14F-4D97-AF65-F5344CB8AC3E}">
        <p14:creationId xmlns:p14="http://schemas.microsoft.com/office/powerpoint/2010/main" val="2682059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189550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20057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F82C-FBD3-50FA-E7C4-A5873D2E89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1873C8-6F9F-E646-494C-49CA9288272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55797E-A4E6-193F-C554-5388D9180845}"/>
              </a:ext>
            </a:extLst>
          </p:cNvPr>
          <p:cNvSpPr>
            <a:spLocks noGrp="1"/>
          </p:cNvSpPr>
          <p:nvPr>
            <p:ph type="body" idx="1"/>
          </p:nvPr>
        </p:nvSpPr>
        <p:spPr/>
        <p:txBody>
          <a:bodyPr/>
          <a:lstStyle/>
          <a:p>
            <a:endParaRPr lang="ja-JP" altLang="en-US" dirty="0">
              <a:solidFill>
                <a:srgbClr val="000000"/>
              </a:solidFill>
              <a:ea typeface="ＭＳ Ｐゴシック" panose="020B0600070205080204" pitchFamily="34" charset="-128"/>
              <a:cs typeface="Calibri"/>
            </a:endParaRPr>
          </a:p>
        </p:txBody>
      </p:sp>
    </p:spTree>
    <p:extLst>
      <p:ext uri="{BB962C8B-B14F-4D97-AF65-F5344CB8AC3E}">
        <p14:creationId xmlns:p14="http://schemas.microsoft.com/office/powerpoint/2010/main" val="1632401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807B-FD02-48BE-90D5-97B8F53454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FA1378-6E0B-BD7C-411D-174A5FB66226}"/>
              </a:ext>
            </a:extLst>
          </p:cNvPr>
          <p:cNvSpPr>
            <a:spLocks noGrp="1" noRot="1" noChangeAspect="1"/>
          </p:cNvSpPr>
          <p:nvPr>
            <p:ph type="sldImg"/>
          </p:nvPr>
        </p:nvSpPr>
        <p:spPr>
          <a:xfrm>
            <a:off x="712788" y="744538"/>
            <a:ext cx="5372100" cy="3721100"/>
          </a:xfrm>
        </p:spPr>
      </p:sp>
      <p:sp>
        <p:nvSpPr>
          <p:cNvPr id="3" name="ノート プレースホルダー 2">
            <a:extLst>
              <a:ext uri="{FF2B5EF4-FFF2-40B4-BE49-F238E27FC236}">
                <a16:creationId xmlns:a16="http://schemas.microsoft.com/office/drawing/2014/main" id="{B065239E-5E52-4AB0-D59C-217EEB52CE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Tree>
    <p:extLst>
      <p:ext uri="{BB962C8B-B14F-4D97-AF65-F5344CB8AC3E}">
        <p14:creationId xmlns:p14="http://schemas.microsoft.com/office/powerpoint/2010/main" val="134120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DACB-D947-B32B-ED19-A4D24FF5F8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70548F-3ADA-88D7-A3F2-DDE60448761A}"/>
              </a:ext>
            </a:extLst>
          </p:cNvPr>
          <p:cNvSpPr>
            <a:spLocks noGrp="1" noRot="1" noChangeAspect="1"/>
          </p:cNvSpPr>
          <p:nvPr>
            <p:ph type="sldImg"/>
          </p:nvPr>
        </p:nvSpPr>
        <p:spPr>
          <a:xfrm>
            <a:off x="712788" y="744538"/>
            <a:ext cx="5372100" cy="3721100"/>
          </a:xfrm>
        </p:spPr>
      </p:sp>
      <p:sp>
        <p:nvSpPr>
          <p:cNvPr id="3" name="ノート プレースホルダー 2">
            <a:extLst>
              <a:ext uri="{FF2B5EF4-FFF2-40B4-BE49-F238E27FC236}">
                <a16:creationId xmlns:a16="http://schemas.microsoft.com/office/drawing/2014/main" id="{E8FCA2B1-76AD-7932-EF52-BC7EBDEA8E25}"/>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9176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1BF1-31CD-0144-143D-079EDD1290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0C9754-39DA-3C18-94E2-41E35020DB54}"/>
              </a:ext>
            </a:extLst>
          </p:cNvPr>
          <p:cNvSpPr>
            <a:spLocks noGrp="1" noRot="1" noChangeAspect="1"/>
          </p:cNvSpPr>
          <p:nvPr>
            <p:ph type="sldImg"/>
          </p:nvPr>
        </p:nvSpPr>
        <p:spPr>
          <a:xfrm>
            <a:off x="712788" y="744538"/>
            <a:ext cx="5372100" cy="3721100"/>
          </a:xfrm>
        </p:spPr>
      </p:sp>
      <p:sp>
        <p:nvSpPr>
          <p:cNvPr id="3" name="ノート プレースホルダー 2">
            <a:extLst>
              <a:ext uri="{FF2B5EF4-FFF2-40B4-BE49-F238E27FC236}">
                <a16:creationId xmlns:a16="http://schemas.microsoft.com/office/drawing/2014/main" id="{8FBAA2E2-93D1-B9D6-B991-F1EA757A47B9}"/>
              </a:ext>
            </a:extLst>
          </p:cNvPr>
          <p:cNvSpPr>
            <a:spLocks noGrp="1"/>
          </p:cNvSpPr>
          <p:nvPr>
            <p:ph type="body" idx="1"/>
          </p:nvPr>
        </p:nvSpPr>
        <p:spPr/>
        <p:txBody>
          <a:bodyPr/>
          <a:lstStyle/>
          <a:p>
            <a:endParaRPr lang="ja-JP" dirty="0">
              <a:ea typeface="ＭＳ Ｐゴシック"/>
              <a:cs typeface="Calibri"/>
            </a:endParaRPr>
          </a:p>
        </p:txBody>
      </p:sp>
    </p:spTree>
    <p:extLst>
      <p:ext uri="{BB962C8B-B14F-4D97-AF65-F5344CB8AC3E}">
        <p14:creationId xmlns:p14="http://schemas.microsoft.com/office/powerpoint/2010/main" val="1214588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solidFill>
                <a:srgbClr val="000000"/>
              </a:solidFill>
              <a:ea typeface="ＭＳ Ｐゴシック"/>
              <a:cs typeface="Calibri"/>
            </a:endParaRPr>
          </a:p>
        </p:txBody>
      </p:sp>
    </p:spTree>
    <p:extLst>
      <p:ext uri="{BB962C8B-B14F-4D97-AF65-F5344CB8AC3E}">
        <p14:creationId xmlns:p14="http://schemas.microsoft.com/office/powerpoint/2010/main" val="207286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000" dirty="0"/>
          </a:p>
        </p:txBody>
      </p:sp>
      <p:sp>
        <p:nvSpPr>
          <p:cNvPr id="6" name="スライド番号プレースホルダー 5">
            <a:extLst>
              <a:ext uri="{FF2B5EF4-FFF2-40B4-BE49-F238E27FC236}">
                <a16:creationId xmlns:a16="http://schemas.microsoft.com/office/drawing/2014/main" id="{B6C9AA42-75E8-7A58-2E70-393970FAAE98}"/>
              </a:ext>
            </a:extLst>
          </p:cNvPr>
          <p:cNvSpPr>
            <a:spLocks noGrp="1"/>
          </p:cNvSpPr>
          <p:nvPr>
            <p:ph type="sldNum" sz="quarter" idx="5"/>
          </p:nvPr>
        </p:nvSpPr>
        <p:spPr/>
        <p:txBody>
          <a:bodyPr/>
          <a:lstStyle/>
          <a:p>
            <a:fld id="{5DEAEEC0-CD38-4701-A7EE-BD49343D62FB}" type="slidenum">
              <a:rPr kumimoji="1" lang="ja-JP" altLang="en-US" smtClean="0"/>
              <a:t>2</a:t>
            </a:fld>
            <a:endParaRPr kumimoji="1" lang="ja-JP" altLang="en-US"/>
          </a:p>
        </p:txBody>
      </p:sp>
    </p:spTree>
    <p:extLst>
      <p:ext uri="{BB962C8B-B14F-4D97-AF65-F5344CB8AC3E}">
        <p14:creationId xmlns:p14="http://schemas.microsoft.com/office/powerpoint/2010/main" val="832473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1910471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391773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ea typeface="ＭＳ Ｐゴシック"/>
              <a:cs typeface="Calibri"/>
            </a:endParaRPr>
          </a:p>
        </p:txBody>
      </p:sp>
    </p:spTree>
    <p:extLst>
      <p:ext uri="{BB962C8B-B14F-4D97-AF65-F5344CB8AC3E}">
        <p14:creationId xmlns:p14="http://schemas.microsoft.com/office/powerpoint/2010/main" val="1819912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2235374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20892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1401142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Tree>
    <p:extLst>
      <p:ext uri="{BB962C8B-B14F-4D97-AF65-F5344CB8AC3E}">
        <p14:creationId xmlns:p14="http://schemas.microsoft.com/office/powerpoint/2010/main" val="65007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593" y="2130428"/>
            <a:ext cx="8416052"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85186" y="3886200"/>
            <a:ext cx="69308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98EAB8E2-8FCD-43E2-BC86-384EE10B11D4}" type="datetime1">
              <a:rPr kumimoji="1" lang="ja-JP" altLang="en-US" smtClean="0"/>
              <a:t>2025/10/2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6678811" y="6264790"/>
            <a:ext cx="2310289" cy="437133"/>
          </a:xfrm>
          <a:prstGeom prst="rect">
            <a:avLst/>
          </a:prstGeom>
        </p:spPr>
        <p:txBody>
          <a:bodyPr/>
          <a:lstStyle/>
          <a:p>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32772BB-719F-4064-99D1-42E83E4D39EC}" type="datetime1">
              <a:rPr kumimoji="1" lang="ja-JP" altLang="en-US" smtClean="0"/>
              <a:t>2025/10/2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78397" y="274639"/>
            <a:ext cx="2227779"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95063" y="274639"/>
            <a:ext cx="6518315"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4531BB1-C6A4-450E-BFF4-33A31E99FAE9}" type="datetime1">
              <a:rPr kumimoji="1" lang="ja-JP" altLang="en-US" smtClean="0"/>
              <a:t>2025/10/2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AC9ED7E-2192-4CC8-BC97-BE3110D00F66}" type="datetime1">
              <a:rPr kumimoji="1" lang="ja-JP" altLang="en-US" smtClean="0"/>
              <a:t>2025/10/2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7830940" y="5517234"/>
            <a:ext cx="2310289" cy="365125"/>
          </a:xfrm>
          <a:prstGeom prst="rect">
            <a:avLst/>
          </a:prstGeom>
        </p:spPr>
        <p:txBody>
          <a:bodyPr/>
          <a:lstStyle/>
          <a:p>
            <a:endParaRPr lang="ja-JP" altLang="en-US"/>
          </a:p>
        </p:txBody>
      </p:sp>
    </p:spTree>
    <p:extLst>
      <p:ext uri="{BB962C8B-B14F-4D97-AF65-F5344CB8AC3E}">
        <p14:creationId xmlns:p14="http://schemas.microsoft.com/office/powerpoint/2010/main" val="2943286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15338"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2943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2913764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163813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15337"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638" y="2906713"/>
            <a:ext cx="841533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4096292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0"/>
            <a:ext cx="43783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6025" y="1600200"/>
            <a:ext cx="43799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723296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5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5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292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292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210068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2762612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23535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a:xfrm>
            <a:off x="342107" y="1556792"/>
            <a:ext cx="8911114" cy="4525963"/>
          </a:xfr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337EB8C-4DF7-4D35-8D4D-C0E1B3E01FBB}" type="datetime1">
              <a:rPr kumimoji="1" lang="ja-JP" altLang="en-US" smtClean="0"/>
              <a:t>2025/10/2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7550"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0325" y="273050"/>
            <a:ext cx="55356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0"/>
            <a:ext cx="3257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589948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39925" y="4800600"/>
            <a:ext cx="5942013"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39925" y="612775"/>
            <a:ext cx="594201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39925" y="5367338"/>
            <a:ext cx="594201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587493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4235705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78675" y="274638"/>
            <a:ext cx="2227263"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8"/>
            <a:ext cx="6530975"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4009874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0F3D4E6-B168-45EF-8724-6BFA4DA9469F}" type="datetimeFigureOut">
              <a:rPr kumimoji="1" lang="ja-JP" altLang="en-US" smtClean="0"/>
              <a:t>2025/10/2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3838225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15338"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2943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3966189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1739120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15337"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638" y="2906713"/>
            <a:ext cx="8415337"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1962307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0"/>
            <a:ext cx="43783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26025" y="1600200"/>
            <a:ext cx="43799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2774262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5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5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292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292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137237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130" y="4406903"/>
            <a:ext cx="8416052"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82130" y="2906713"/>
            <a:ext cx="841605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359E7C00-2761-4501-A328-39F53606DD85}" type="datetime1">
              <a:rPr kumimoji="1" lang="ja-JP" altLang="en-US" smtClean="0"/>
              <a:t>2025/10/2</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439338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2503462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7550"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0325" y="273050"/>
            <a:ext cx="55356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0"/>
            <a:ext cx="3257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3023710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39925" y="4800600"/>
            <a:ext cx="5942013"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39925" y="612775"/>
            <a:ext cx="594201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39925" y="5367338"/>
            <a:ext cx="594201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3035414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1833734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78675" y="274638"/>
            <a:ext cx="2227263"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8"/>
            <a:ext cx="6530975"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58E5BBB-9D27-48B5-8E8C-E3D53B13F0ED}" type="datetimeFigureOut">
              <a:rPr kumimoji="1" lang="ja-JP" altLang="en-US" smtClean="0"/>
              <a:t>2025/10/2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423439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063" y="1600203"/>
            <a:ext cx="437304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3129" y="1600203"/>
            <a:ext cx="437304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678BB92E-592D-4B0A-A65D-7414D1B22715}" type="datetime1">
              <a:rPr kumimoji="1" lang="ja-JP" altLang="en-US" smtClean="0"/>
              <a:t>2025/10/2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95062" y="1535113"/>
            <a:ext cx="43747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95062" y="2174875"/>
            <a:ext cx="43747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5029692" y="1535113"/>
            <a:ext cx="437648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5029692" y="2174875"/>
            <a:ext cx="43764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1F95C4C8-AC08-4C00-90F9-516823EEE03A}" type="datetime1">
              <a:rPr kumimoji="1" lang="ja-JP" altLang="en-US" smtClean="0"/>
              <a:t>2025/10/2</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6FAB7439-AB59-4F5D-99F5-D54732C0DE38}" type="datetime1">
              <a:rPr kumimoji="1" lang="ja-JP" altLang="en-US" smtClean="0"/>
              <a:t>2025/10/2</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74656E9-A61F-42A8-8EA7-54669B66C789}" type="datetime1">
              <a:rPr kumimoji="1" lang="ja-JP" altLang="en-US" smtClean="0"/>
              <a:t>2025/10/2</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062" y="273050"/>
            <a:ext cx="3257439"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871110" y="273052"/>
            <a:ext cx="55350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95062" y="1435102"/>
            <a:ext cx="32574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30B4B9A6-D963-4E50-9D60-8A0735E2185D}" type="datetime1">
              <a:rPr kumimoji="1" lang="ja-JP" altLang="en-US" smtClean="0"/>
              <a:t>2025/10/2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0713" y="4800600"/>
            <a:ext cx="5940743"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940713" y="612775"/>
            <a:ext cx="594074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0713" y="5367338"/>
            <a:ext cx="594074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6C669795-F5CF-4248-ADBD-C526F9F421AF}" type="datetime1">
              <a:rPr kumimoji="1" lang="ja-JP" altLang="en-US" smtClean="0"/>
              <a:t>2025/10/2</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7830940" y="5517234"/>
            <a:ext cx="2310289" cy="365125"/>
          </a:xfrm>
          <a:prstGeom prst="rect">
            <a:avLst/>
          </a:prstGeom>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062" y="274638"/>
            <a:ext cx="8911114"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95062" y="1600203"/>
            <a:ext cx="8911114"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95063" y="6356353"/>
            <a:ext cx="23102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9ED7E-2192-4CC8-BC97-BE3110D00F66}" type="datetime1">
              <a:rPr kumimoji="1" lang="ja-JP" altLang="en-US" smtClean="0"/>
              <a:t>2025/10/2</a:t>
            </a:fld>
            <a:endParaRPr kumimoji="1" lang="ja-JP" altLang="en-US"/>
          </a:p>
        </p:txBody>
      </p:sp>
      <p:sp>
        <p:nvSpPr>
          <p:cNvPr id="5" name="フッター プレースホルダ 4"/>
          <p:cNvSpPr>
            <a:spLocks noGrp="1"/>
          </p:cNvSpPr>
          <p:nvPr>
            <p:ph type="ftr" sz="quarter" idx="3"/>
          </p:nvPr>
        </p:nvSpPr>
        <p:spPr>
          <a:xfrm>
            <a:off x="3382923" y="6356353"/>
            <a:ext cx="313539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 5"/>
          <p:cNvSpPr txBox="1">
            <a:spLocks/>
          </p:cNvSpPr>
          <p:nvPr userDrawn="1"/>
        </p:nvSpPr>
        <p:spPr>
          <a:xfrm>
            <a:off x="7663058" y="6535210"/>
            <a:ext cx="2310289"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D2D8002D-B5B0-4BAC-B1F6-782DDCCE6D9C}" type="slidenum">
              <a:rPr lang="ja-JP" altLang="en-US" smtClean="0"/>
              <a:pPr algn="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0638"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0"/>
            <a:ext cx="8910638"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0"/>
            <a:ext cx="23098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F3D4E6-B168-45EF-8724-6BFA4DA9469F}" type="datetimeFigureOut">
              <a:rPr kumimoji="1" lang="ja-JP" altLang="en-US" smtClean="0"/>
              <a:t>2025/10/2</a:t>
            </a:fld>
            <a:endParaRPr kumimoji="1" lang="ja-JP" altLang="en-US"/>
          </a:p>
        </p:txBody>
      </p:sp>
      <p:sp>
        <p:nvSpPr>
          <p:cNvPr id="5" name="フッター プレースホルダー 4"/>
          <p:cNvSpPr>
            <a:spLocks noGrp="1"/>
          </p:cNvSpPr>
          <p:nvPr>
            <p:ph type="ftr" sz="quarter" idx="3"/>
          </p:nvPr>
        </p:nvSpPr>
        <p:spPr>
          <a:xfrm>
            <a:off x="3382963" y="6356350"/>
            <a:ext cx="31353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6125" y="6356350"/>
            <a:ext cx="23098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19B24-2F0A-4E04-8476-15FB98E8D36F}" type="slidenum">
              <a:rPr kumimoji="1" lang="ja-JP" altLang="en-US" smtClean="0"/>
              <a:t>‹#›</a:t>
            </a:fld>
            <a:endParaRPr kumimoji="1" lang="ja-JP" altLang="en-US"/>
          </a:p>
        </p:txBody>
      </p:sp>
    </p:spTree>
    <p:extLst>
      <p:ext uri="{BB962C8B-B14F-4D97-AF65-F5344CB8AC3E}">
        <p14:creationId xmlns:p14="http://schemas.microsoft.com/office/powerpoint/2010/main" val="21548796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0638"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0"/>
            <a:ext cx="8910638"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0"/>
            <a:ext cx="23098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8E5BBB-9D27-48B5-8E8C-E3D53B13F0ED}" type="datetimeFigureOut">
              <a:rPr kumimoji="1" lang="ja-JP" altLang="en-US" smtClean="0"/>
              <a:t>2025/10/2</a:t>
            </a:fld>
            <a:endParaRPr kumimoji="1" lang="ja-JP" altLang="en-US"/>
          </a:p>
        </p:txBody>
      </p:sp>
      <p:sp>
        <p:nvSpPr>
          <p:cNvPr id="5" name="フッター プレースホルダー 4"/>
          <p:cNvSpPr>
            <a:spLocks noGrp="1"/>
          </p:cNvSpPr>
          <p:nvPr>
            <p:ph type="ftr" sz="quarter" idx="3"/>
          </p:nvPr>
        </p:nvSpPr>
        <p:spPr>
          <a:xfrm>
            <a:off x="3382963" y="6356350"/>
            <a:ext cx="31353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6125" y="6356350"/>
            <a:ext cx="230981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06E43-99F6-4AD4-B387-817D68BC88AF}" type="slidenum">
              <a:rPr kumimoji="1" lang="ja-JP" altLang="en-US" smtClean="0"/>
              <a:t>‹#›</a:t>
            </a:fld>
            <a:endParaRPr kumimoji="1" lang="ja-JP" altLang="en-US"/>
          </a:p>
        </p:txBody>
      </p:sp>
    </p:spTree>
    <p:extLst>
      <p:ext uri="{BB962C8B-B14F-4D97-AF65-F5344CB8AC3E}">
        <p14:creationId xmlns:p14="http://schemas.microsoft.com/office/powerpoint/2010/main" val="426101985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C3E18C9-CC22-1228-20AD-6E3F890544F1}"/>
              </a:ext>
            </a:extLst>
          </p:cNvPr>
          <p:cNvSpPr/>
          <p:nvPr/>
        </p:nvSpPr>
        <p:spPr>
          <a:xfrm>
            <a:off x="553044" y="2134680"/>
            <a:ext cx="8828191" cy="2300608"/>
          </a:xfrm>
          <a:custGeom>
            <a:avLst/>
            <a:gdLst>
              <a:gd name="connsiteX0" fmla="*/ 0 w 8828191"/>
              <a:gd name="connsiteY0" fmla="*/ 383442 h 2300608"/>
              <a:gd name="connsiteX1" fmla="*/ 383442 w 8828191"/>
              <a:gd name="connsiteY1" fmla="*/ 0 h 2300608"/>
              <a:gd name="connsiteX2" fmla="*/ 8444749 w 8828191"/>
              <a:gd name="connsiteY2" fmla="*/ 0 h 2300608"/>
              <a:gd name="connsiteX3" fmla="*/ 8828191 w 8828191"/>
              <a:gd name="connsiteY3" fmla="*/ 383442 h 2300608"/>
              <a:gd name="connsiteX4" fmla="*/ 8828191 w 8828191"/>
              <a:gd name="connsiteY4" fmla="*/ 1917166 h 2300608"/>
              <a:gd name="connsiteX5" fmla="*/ 8444749 w 8828191"/>
              <a:gd name="connsiteY5" fmla="*/ 2300608 h 2300608"/>
              <a:gd name="connsiteX6" fmla="*/ 383442 w 8828191"/>
              <a:gd name="connsiteY6" fmla="*/ 2300608 h 2300608"/>
              <a:gd name="connsiteX7" fmla="*/ 0 w 8828191"/>
              <a:gd name="connsiteY7" fmla="*/ 1917166 h 2300608"/>
              <a:gd name="connsiteX8" fmla="*/ 0 w 8828191"/>
              <a:gd name="connsiteY8" fmla="*/ 383442 h 2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8191" h="2300608" fill="none" extrusionOk="0">
                <a:moveTo>
                  <a:pt x="0" y="383442"/>
                </a:moveTo>
                <a:cubicBezTo>
                  <a:pt x="-33837" y="185371"/>
                  <a:pt x="168807" y="-7930"/>
                  <a:pt x="383442" y="0"/>
                </a:cubicBezTo>
                <a:cubicBezTo>
                  <a:pt x="1204153" y="115132"/>
                  <a:pt x="6484996" y="27176"/>
                  <a:pt x="8444749" y="0"/>
                </a:cubicBezTo>
                <a:cubicBezTo>
                  <a:pt x="8672907" y="-3880"/>
                  <a:pt x="8801519" y="147023"/>
                  <a:pt x="8828191" y="383442"/>
                </a:cubicBezTo>
                <a:cubicBezTo>
                  <a:pt x="8905089" y="939417"/>
                  <a:pt x="8722157" y="1330602"/>
                  <a:pt x="8828191" y="1917166"/>
                </a:cubicBezTo>
                <a:cubicBezTo>
                  <a:pt x="8827444" y="2110237"/>
                  <a:pt x="8651342" y="2305618"/>
                  <a:pt x="8444749" y="2300608"/>
                </a:cubicBezTo>
                <a:cubicBezTo>
                  <a:pt x="6280642" y="2390938"/>
                  <a:pt x="3746890" y="2235523"/>
                  <a:pt x="383442" y="2300608"/>
                </a:cubicBezTo>
                <a:cubicBezTo>
                  <a:pt x="181653" y="2295784"/>
                  <a:pt x="27381" y="2139019"/>
                  <a:pt x="0" y="1917166"/>
                </a:cubicBezTo>
                <a:cubicBezTo>
                  <a:pt x="-19843" y="1610316"/>
                  <a:pt x="-26433" y="667133"/>
                  <a:pt x="0" y="383442"/>
                </a:cubicBezTo>
                <a:close/>
              </a:path>
              <a:path w="8828191" h="2300608" stroke="0" extrusionOk="0">
                <a:moveTo>
                  <a:pt x="0" y="383442"/>
                </a:moveTo>
                <a:cubicBezTo>
                  <a:pt x="-35109" y="174825"/>
                  <a:pt x="190748" y="-2550"/>
                  <a:pt x="383442" y="0"/>
                </a:cubicBezTo>
                <a:cubicBezTo>
                  <a:pt x="2312896" y="112301"/>
                  <a:pt x="6015894" y="67413"/>
                  <a:pt x="8444749" y="0"/>
                </a:cubicBezTo>
                <a:cubicBezTo>
                  <a:pt x="8661896" y="24228"/>
                  <a:pt x="8848967" y="193107"/>
                  <a:pt x="8828191" y="383442"/>
                </a:cubicBezTo>
                <a:cubicBezTo>
                  <a:pt x="8722402" y="799926"/>
                  <a:pt x="8812318" y="1404227"/>
                  <a:pt x="8828191" y="1917166"/>
                </a:cubicBezTo>
                <a:cubicBezTo>
                  <a:pt x="8840183" y="2143445"/>
                  <a:pt x="8661529" y="2325275"/>
                  <a:pt x="8444749" y="2300608"/>
                </a:cubicBezTo>
                <a:cubicBezTo>
                  <a:pt x="6631870" y="2156193"/>
                  <a:pt x="2747610" y="2166646"/>
                  <a:pt x="383442" y="2300608"/>
                </a:cubicBezTo>
                <a:cubicBezTo>
                  <a:pt x="147154" y="2303650"/>
                  <a:pt x="-10616" y="2150402"/>
                  <a:pt x="0" y="1917166"/>
                </a:cubicBezTo>
                <a:cubicBezTo>
                  <a:pt x="-50383" y="1387584"/>
                  <a:pt x="117328" y="1150154"/>
                  <a:pt x="0" y="383442"/>
                </a:cubicBezTo>
                <a:close/>
              </a:path>
            </a:pathLst>
          </a:custGeom>
          <a:ln w="12700">
            <a:noFill/>
            <a:extLst>
              <a:ext uri="{C807C97D-BFC1-408E-A445-0C87EB9F89A2}">
                <ask:lineSketchStyleProps xmlns:ask="http://schemas.microsoft.com/office/drawing/2018/sketchyshapes" sd="1757953097">
                  <a:prstGeom prst="roundRect">
                    <a:avLst/>
                  </a:prstGeom>
                  <ask:type>
                    <ask:lineSketchCurved/>
                  </ask:type>
                </ask:lineSketchStyleProps>
              </a:ext>
            </a:extLst>
          </a:ln>
          <a:effectLst>
            <a:outerShdw blurRad="63500" dist="38100" dir="2700000">
              <a:srgbClr val="000000">
                <a:alpha val="40000"/>
              </a:srgb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solidFill>
                <a:schemeClr val="accent2">
                  <a:lumMod val="20000"/>
                  <a:lumOff val="80000"/>
                </a:schemeClr>
              </a:solidFill>
            </a:endParaRPr>
          </a:p>
        </p:txBody>
      </p:sp>
      <p:sp>
        <p:nvSpPr>
          <p:cNvPr id="2" name="タイトル 1"/>
          <p:cNvSpPr>
            <a:spLocks noGrp="1"/>
          </p:cNvSpPr>
          <p:nvPr>
            <p:ph type="ctrTitle"/>
          </p:nvPr>
        </p:nvSpPr>
        <p:spPr>
          <a:xfrm>
            <a:off x="740972" y="2530973"/>
            <a:ext cx="8242005" cy="1492639"/>
          </a:xfrm>
        </p:spPr>
        <p:txBody>
          <a:bodyPr>
            <a:normAutofit/>
          </a:bodyPr>
          <a:lstStyle/>
          <a:p>
            <a:pPr indent="103137">
              <a:tabLst>
                <a:tab pos="4385372" algn="l"/>
              </a:tabLst>
            </a:pPr>
            <a:r>
              <a:rPr lang="ja-JP" altLang="ja-JP" sz="2924" kern="100">
                <a:latin typeface="+mj-ea"/>
                <a:cs typeface="Times New Roman" panose="02020603050405020304" pitchFamily="18" charset="0"/>
              </a:rPr>
              <a:t>精神障がい者が地域で安心して暮らすために</a:t>
            </a:r>
            <a:br>
              <a:rPr lang="ja-JP" altLang="ja-JP" sz="2924" kern="100">
                <a:latin typeface="+mj-ea"/>
                <a:cs typeface="Times New Roman" panose="02020603050405020304" pitchFamily="18" charset="0"/>
              </a:rPr>
            </a:br>
            <a:r>
              <a:rPr lang="ja-JP" altLang="ja-JP" sz="2924" kern="100">
                <a:latin typeface="+mj-ea"/>
                <a:cs typeface="Times New Roman" panose="02020603050405020304" pitchFamily="18" charset="0"/>
              </a:rPr>
              <a:t>～精神障害にも対応した</a:t>
            </a:r>
            <a:br>
              <a:rPr lang="en-US" altLang="ja-JP" sz="2924" kern="100">
                <a:latin typeface="+mj-ea"/>
                <a:cs typeface="Times New Roman" panose="02020603050405020304" pitchFamily="18" charset="0"/>
              </a:rPr>
            </a:br>
            <a:r>
              <a:rPr lang="ja-JP" altLang="ja-JP" sz="2924" kern="100">
                <a:latin typeface="+mj-ea"/>
                <a:cs typeface="Times New Roman" panose="02020603050405020304" pitchFamily="18" charset="0"/>
              </a:rPr>
              <a:t>地域包括ケアシステムの強化に向けて～</a:t>
            </a:r>
            <a:endParaRPr lang="ja-JP" altLang="en-US" sz="7146" b="1">
              <a:latin typeface="+mj-ea"/>
            </a:endParaRPr>
          </a:p>
        </p:txBody>
      </p:sp>
      <p:sp>
        <p:nvSpPr>
          <p:cNvPr id="3" name="サブタイトル 2"/>
          <p:cNvSpPr>
            <a:spLocks noGrp="1"/>
          </p:cNvSpPr>
          <p:nvPr>
            <p:ph type="subTitle" idx="1"/>
          </p:nvPr>
        </p:nvSpPr>
        <p:spPr>
          <a:xfrm>
            <a:off x="2275688" y="4716560"/>
            <a:ext cx="4829420" cy="742594"/>
          </a:xfrm>
        </p:spPr>
        <p:txBody>
          <a:bodyPr>
            <a:normAutofit/>
          </a:bodyPr>
          <a:lstStyle/>
          <a:p>
            <a:pPr algn="ctr"/>
            <a:r>
              <a:rPr lang="ja-JP" altLang="en-US" sz="2599">
                <a:solidFill>
                  <a:schemeClr val="tx1"/>
                </a:solidFill>
                <a:latin typeface="+mn-ea"/>
              </a:rPr>
              <a:t>　岐阜市保健所　地域保健課</a:t>
            </a:r>
            <a:endParaRPr lang="en-US" altLang="ja-JP" sz="2599">
              <a:solidFill>
                <a:schemeClr val="tx1"/>
              </a:solidFill>
              <a:latin typeface="+mn-ea"/>
            </a:endParaRPr>
          </a:p>
          <a:p>
            <a:pPr algn="ctr"/>
            <a:endParaRPr lang="en-US" altLang="ja-JP" sz="2599">
              <a:latin typeface="+mn-ea"/>
            </a:endParaRPr>
          </a:p>
        </p:txBody>
      </p:sp>
      <p:sp>
        <p:nvSpPr>
          <p:cNvPr id="4" name="サブタイトル 2"/>
          <p:cNvSpPr txBox="1">
            <a:spLocks/>
          </p:cNvSpPr>
          <p:nvPr/>
        </p:nvSpPr>
        <p:spPr>
          <a:xfrm>
            <a:off x="342106" y="846236"/>
            <a:ext cx="6195171" cy="1070596"/>
          </a:xfrm>
          <a:prstGeom prst="rect">
            <a:avLst/>
          </a:prstGeom>
        </p:spPr>
        <p:txBody>
          <a:bodyPr vert="horz" lIns="74259" tIns="37130" rIns="74259" bIns="3713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kumimoji="1"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kumimoji="1"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kumimoji="1"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kumimoji="1" sz="1200" kern="1200">
                <a:solidFill>
                  <a:schemeClr val="tx1">
                    <a:tint val="75000"/>
                  </a:schemeClr>
                </a:solidFill>
                <a:latin typeface="+mn-lt"/>
                <a:ea typeface="+mn-ea"/>
                <a:cs typeface="+mn-cs"/>
              </a:defRPr>
            </a:lvl9pPr>
          </a:lstStyle>
          <a:p>
            <a:pPr algn="l"/>
            <a:r>
              <a:rPr lang="ja-JP" altLang="en-US" sz="1600" b="1" dirty="0">
                <a:solidFill>
                  <a:schemeClr val="tx1"/>
                </a:solidFill>
              </a:rPr>
              <a:t>　　　令和７年度　</a:t>
            </a:r>
            <a:endParaRPr lang="en-US" altLang="ja-JP" sz="1600" b="1" dirty="0">
              <a:solidFill>
                <a:schemeClr val="tx1"/>
              </a:solidFill>
            </a:endParaRPr>
          </a:p>
          <a:p>
            <a:pPr algn="ctr"/>
            <a:r>
              <a:rPr lang="ja-JP" altLang="en-US" sz="1600" b="1" dirty="0">
                <a:solidFill>
                  <a:schemeClr val="tx1"/>
                </a:solidFill>
              </a:rPr>
              <a:t>岐阜市総合支援協議会　第</a:t>
            </a:r>
            <a:r>
              <a:rPr lang="en-US" altLang="ja-JP" sz="1600" b="1" dirty="0">
                <a:solidFill>
                  <a:schemeClr val="tx1"/>
                </a:solidFill>
              </a:rPr>
              <a:t>3</a:t>
            </a:r>
            <a:r>
              <a:rPr lang="ja-JP" altLang="en-US" sz="1600" b="1" dirty="0">
                <a:solidFill>
                  <a:schemeClr val="tx1"/>
                </a:solidFill>
              </a:rPr>
              <a:t>回専門部会（テーマ別分科会</a:t>
            </a:r>
            <a:r>
              <a:rPr lang="ja-JP" altLang="en-US" sz="1600" b="1" dirty="0"/>
              <a:t>）</a:t>
            </a:r>
            <a:endParaRPr lang="en-US" altLang="ja-JP" sz="1600" b="1" dirty="0"/>
          </a:p>
          <a:p>
            <a:pPr algn="l"/>
            <a:r>
              <a:rPr lang="ja-JP" altLang="en-US" sz="1600" b="1" dirty="0"/>
              <a:t>　　　「</a:t>
            </a:r>
            <a:r>
              <a:rPr lang="ja-JP" altLang="en-US" sz="1600" b="1" dirty="0">
                <a:solidFill>
                  <a:schemeClr val="tx1"/>
                </a:solidFill>
              </a:rPr>
              <a:t>にも包括」協議の場</a:t>
            </a:r>
            <a:endParaRPr lang="en-US" altLang="ja-JP" sz="1600" b="1" dirty="0">
              <a:solidFill>
                <a:schemeClr val="tx1"/>
              </a:solidFill>
            </a:endParaRPr>
          </a:p>
        </p:txBody>
      </p:sp>
      <p:sp>
        <p:nvSpPr>
          <p:cNvPr id="6" name="楕円 5">
            <a:extLst>
              <a:ext uri="{FF2B5EF4-FFF2-40B4-BE49-F238E27FC236}">
                <a16:creationId xmlns:a16="http://schemas.microsoft.com/office/drawing/2014/main" id="{ECBE95C7-85AA-6D92-8AE9-BBD19B9A4905}"/>
              </a:ext>
            </a:extLst>
          </p:cNvPr>
          <p:cNvSpPr/>
          <p:nvPr/>
        </p:nvSpPr>
        <p:spPr>
          <a:xfrm>
            <a:off x="2425455" y="5183481"/>
            <a:ext cx="4829420" cy="117727"/>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1B40F8D-DE45-F12D-4C7A-3A4179056BDC}"/>
              </a:ext>
            </a:extLst>
          </p:cNvPr>
          <p:cNvSpPr txBox="1"/>
          <p:nvPr/>
        </p:nvSpPr>
        <p:spPr>
          <a:xfrm>
            <a:off x="7837714" y="476904"/>
            <a:ext cx="1408923" cy="369332"/>
          </a:xfrm>
          <a:prstGeom prst="rect">
            <a:avLst/>
          </a:prstGeom>
          <a:noFill/>
        </p:spPr>
        <p:txBody>
          <a:bodyPr wrap="square" rtlCol="0">
            <a:spAutoFit/>
          </a:bodyPr>
          <a:lstStyle/>
          <a:p>
            <a:r>
              <a:rPr kumimoji="1" lang="en-US" altLang="ja-JP" dirty="0"/>
              <a:t>【</a:t>
            </a:r>
            <a:r>
              <a:rPr kumimoji="1" lang="ja-JP" altLang="en-US" dirty="0"/>
              <a:t>資料１</a:t>
            </a:r>
            <a:r>
              <a:rPr kumimoji="1" lang="en-US" altLang="ja-JP" dirty="0"/>
              <a:t>】</a:t>
            </a:r>
            <a:endParaRPr kumimoji="1" lang="ja-JP" altLang="en-US" dirty="0"/>
          </a:p>
        </p:txBody>
      </p:sp>
    </p:spTree>
    <p:extLst>
      <p:ext uri="{BB962C8B-B14F-4D97-AF65-F5344CB8AC3E}">
        <p14:creationId xmlns:p14="http://schemas.microsoft.com/office/powerpoint/2010/main" val="2247393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8FEB943-81E3-A75D-1402-38AA49CE32EA}"/>
              </a:ext>
            </a:extLst>
          </p:cNvPr>
          <p:cNvSpPr>
            <a:spLocks noGrp="1"/>
          </p:cNvSpPr>
          <p:nvPr>
            <p:ph idx="1"/>
          </p:nvPr>
        </p:nvSpPr>
        <p:spPr>
          <a:xfrm>
            <a:off x="106435" y="490364"/>
            <a:ext cx="9688367" cy="5877272"/>
          </a:xfrm>
        </p:spPr>
        <p:txBody>
          <a:bodyPr>
            <a:normAutofit fontScale="25000" lnSpcReduction="20000"/>
          </a:bodyPr>
          <a:lstStyle/>
          <a:p>
            <a:endParaRPr lang="ja-JP" altLang="en-US"/>
          </a:p>
          <a:p>
            <a:pPr marL="0" indent="0">
              <a:buNone/>
            </a:pPr>
            <a:r>
              <a:rPr lang="en-US" altLang="ja-JP" sz="9600"/>
              <a:t>Q.</a:t>
            </a:r>
            <a:r>
              <a:rPr lang="ja-JP" altLang="en-US" sz="9600"/>
              <a:t>「にも包括」って制度ですか？</a:t>
            </a:r>
            <a:endParaRPr lang="en-US" altLang="ja-JP" sz="9600"/>
          </a:p>
          <a:p>
            <a:pPr marL="0" indent="0">
              <a:buNone/>
            </a:pPr>
            <a:r>
              <a:rPr lang="ja-JP" altLang="en-US" sz="9600"/>
              <a:t>　</a:t>
            </a:r>
            <a:r>
              <a:rPr lang="ja-JP" altLang="en-US" sz="8000"/>
              <a:t>制度ではなく、「政策理念」であり、</a:t>
            </a:r>
            <a:endParaRPr lang="en-US" altLang="ja-JP" sz="8000"/>
          </a:p>
          <a:p>
            <a:pPr marL="0" indent="0">
              <a:buNone/>
            </a:pPr>
            <a:r>
              <a:rPr lang="ja-JP" altLang="en-US" sz="8000"/>
              <a:t>　「地域共生社会」を実現するための「システム」「仕組み」です。</a:t>
            </a:r>
            <a:endParaRPr lang="en-US" altLang="ja-JP" sz="8000"/>
          </a:p>
          <a:p>
            <a:pPr marL="0" indent="0">
              <a:buNone/>
            </a:pPr>
            <a:endParaRPr lang="en-US" altLang="ja-JP" sz="9600"/>
          </a:p>
          <a:p>
            <a:pPr marL="0" indent="0">
              <a:buNone/>
            </a:pPr>
            <a:r>
              <a:rPr lang="en-US" altLang="ja-JP" sz="9600"/>
              <a:t>Q.</a:t>
            </a:r>
            <a:r>
              <a:rPr lang="ja-JP" altLang="en-US" sz="9600"/>
              <a:t>「にも包括」の目標は何ですか？</a:t>
            </a:r>
            <a:endParaRPr lang="en-US" altLang="ja-JP" sz="9600"/>
          </a:p>
          <a:p>
            <a:pPr marL="0" indent="0">
              <a:buNone/>
            </a:pPr>
            <a:r>
              <a:rPr lang="ja-JP" altLang="en-US" sz="9600"/>
              <a:t>　</a:t>
            </a:r>
            <a:r>
              <a:rPr lang="ja-JP" altLang="en-US" sz="8000"/>
              <a:t>一人ひとりの「本人の困りごと等」に寄り添い、</a:t>
            </a:r>
            <a:endParaRPr lang="en-US" altLang="ja-JP" sz="8000"/>
          </a:p>
          <a:p>
            <a:pPr marL="0" indent="0">
              <a:buNone/>
            </a:pPr>
            <a:r>
              <a:rPr lang="ja-JP" altLang="en-US" sz="8000"/>
              <a:t>　本人の意思が尊重されるように適切な支援を可能とする体制を創ること。</a:t>
            </a:r>
            <a:endParaRPr lang="en-US" altLang="ja-JP" sz="8000"/>
          </a:p>
          <a:p>
            <a:pPr marL="0" indent="0">
              <a:buNone/>
            </a:pPr>
            <a:endParaRPr lang="en-US" altLang="ja-JP" sz="9600"/>
          </a:p>
          <a:p>
            <a:pPr marL="0" indent="0">
              <a:buNone/>
            </a:pPr>
            <a:r>
              <a:rPr lang="en-US" altLang="ja-JP" sz="9600"/>
              <a:t>Q.</a:t>
            </a:r>
            <a:r>
              <a:rPr lang="ja-JP" altLang="en-US" sz="9600"/>
              <a:t>「にも包括」の対象ってどのような人ですか？</a:t>
            </a:r>
            <a:endParaRPr lang="en-US" altLang="ja-JP" sz="9600"/>
          </a:p>
          <a:p>
            <a:pPr marL="0" indent="0">
              <a:buNone/>
            </a:pPr>
            <a:r>
              <a:rPr lang="ja-JP" altLang="en-US" sz="8000"/>
              <a:t>　精神科病院に長期入院している精神障害者・・・と、</a:t>
            </a:r>
            <a:endParaRPr lang="en-US" altLang="ja-JP" sz="8000"/>
          </a:p>
          <a:p>
            <a:pPr marL="0" indent="0">
              <a:buNone/>
            </a:pPr>
            <a:r>
              <a:rPr lang="ja-JP" altLang="en-US" sz="8000"/>
              <a:t>　地域生活を営む精神障害者・・・と、</a:t>
            </a:r>
            <a:endParaRPr lang="en-US" altLang="ja-JP" sz="8000"/>
          </a:p>
          <a:p>
            <a:pPr marL="0" indent="0">
              <a:buNone/>
            </a:pPr>
            <a:r>
              <a:rPr lang="ja-JP" altLang="en-US" sz="8000"/>
              <a:t>　精神保健（メンタルヘルス）上に課題等を抱える住民です。</a:t>
            </a:r>
            <a:endParaRPr lang="en-US" altLang="ja-JP" sz="8000"/>
          </a:p>
          <a:p>
            <a:pPr marL="0" indent="0">
              <a:buNone/>
            </a:pPr>
            <a:endParaRPr lang="en-US" altLang="ja-JP" sz="9600"/>
          </a:p>
          <a:p>
            <a:pPr marL="0" indent="0">
              <a:buNone/>
            </a:pPr>
            <a:r>
              <a:rPr lang="en-US" altLang="ja-JP" sz="9600"/>
              <a:t>Q.</a:t>
            </a:r>
            <a:r>
              <a:rPr lang="ja-JP" altLang="en-US" sz="9600"/>
              <a:t>実施主体はどこですか？</a:t>
            </a:r>
            <a:endParaRPr lang="en-US" altLang="ja-JP" sz="9600"/>
          </a:p>
          <a:p>
            <a:pPr marL="0" indent="0">
              <a:buNone/>
            </a:pPr>
            <a:r>
              <a:rPr lang="ja-JP" altLang="en-US" sz="9600"/>
              <a:t>　</a:t>
            </a:r>
            <a:r>
              <a:rPr lang="ja-JP" altLang="en-US" sz="8000"/>
              <a:t>日常生活圏域が支援体制の基本であるため、市町村を基盤として進めていきます。</a:t>
            </a:r>
            <a:endParaRPr lang="en-US" altLang="ja-JP" sz="8000"/>
          </a:p>
          <a:p>
            <a:pPr marL="0" indent="0">
              <a:buNone/>
            </a:pPr>
            <a:r>
              <a:rPr lang="ja-JP" altLang="en-US" sz="8000"/>
              <a:t>ただし、重層的な体制づくりを目指すため、多様な機関が実施主体となります。</a:t>
            </a:r>
            <a:endParaRPr lang="en-US" altLang="ja-JP" sz="9600"/>
          </a:p>
        </p:txBody>
      </p:sp>
      <p:sp>
        <p:nvSpPr>
          <p:cNvPr id="6" name="Rectangle 36">
            <a:extLst>
              <a:ext uri="{FF2B5EF4-FFF2-40B4-BE49-F238E27FC236}">
                <a16:creationId xmlns:a16="http://schemas.microsoft.com/office/drawing/2014/main" id="{3E38F2FE-AD1B-44D1-E316-A8303970554C}"/>
              </a:ext>
            </a:extLst>
          </p:cNvPr>
          <p:cNvSpPr>
            <a:spLocks noChangeArrowheads="1"/>
          </p:cNvSpPr>
          <p:nvPr/>
        </p:nvSpPr>
        <p:spPr bwMode="gray">
          <a:xfrm>
            <a:off x="1029651" y="177517"/>
            <a:ext cx="8149608" cy="38048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square" lIns="36000" tIns="36000" rIns="72000" bIns="36000" anchor="ctr">
            <a:spAutoFit/>
          </a:bodyPr>
          <a:lstStyle/>
          <a:p>
            <a:r>
              <a:rPr lang="ja-JP" altLang="en-US" sz="2000" b="1">
                <a:latin typeface="HG丸ｺﾞｼｯｸM-PRO" panose="020F0600000000000000" pitchFamily="50" charset="-128"/>
                <a:ea typeface="HG丸ｺﾞｼｯｸM-PRO" panose="020F0600000000000000" pitchFamily="50" charset="-128"/>
              </a:rPr>
              <a:t>精神障害にも対応した地域包括ケアシステム（にも包括）とは</a:t>
            </a:r>
            <a:endParaRPr lang="en-US" altLang="ja-JP" sz="2000" b="1">
              <a:latin typeface="HG丸ｺﾞｼｯｸM-PRO" panose="020F0600000000000000" pitchFamily="50" charset="-128"/>
              <a:ea typeface="HG丸ｺﾞｼｯｸM-PRO" panose="020F0600000000000000" pitchFamily="50" charset="-128"/>
            </a:endParaRPr>
          </a:p>
        </p:txBody>
      </p:sp>
      <p:sp>
        <p:nvSpPr>
          <p:cNvPr id="7" name="楕円 6">
            <a:extLst>
              <a:ext uri="{FF2B5EF4-FFF2-40B4-BE49-F238E27FC236}">
                <a16:creationId xmlns:a16="http://schemas.microsoft.com/office/drawing/2014/main" id="{2B08AEBB-B8E9-526C-A184-BD9D3C215114}"/>
              </a:ext>
            </a:extLst>
          </p:cNvPr>
          <p:cNvSpPr/>
          <p:nvPr/>
        </p:nvSpPr>
        <p:spPr>
          <a:xfrm flipV="1">
            <a:off x="198453" y="964292"/>
            <a:ext cx="4522631" cy="720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AF29EDFA-2BD5-A194-CE72-AE65994830C0}"/>
              </a:ext>
            </a:extLst>
          </p:cNvPr>
          <p:cNvSpPr/>
          <p:nvPr/>
        </p:nvSpPr>
        <p:spPr>
          <a:xfrm>
            <a:off x="198453" y="2351217"/>
            <a:ext cx="4522631" cy="720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CE405B85-4B19-ECAB-E4B1-4D5F742A73B8}"/>
              </a:ext>
            </a:extLst>
          </p:cNvPr>
          <p:cNvSpPr/>
          <p:nvPr/>
        </p:nvSpPr>
        <p:spPr>
          <a:xfrm>
            <a:off x="198453" y="3738142"/>
            <a:ext cx="6007661" cy="682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吹き出し: 円形 10">
            <a:extLst>
              <a:ext uri="{FF2B5EF4-FFF2-40B4-BE49-F238E27FC236}">
                <a16:creationId xmlns:a16="http://schemas.microsoft.com/office/drawing/2014/main" id="{8E3F3126-5D28-8FD4-E40F-C4786361E838}"/>
              </a:ext>
            </a:extLst>
          </p:cNvPr>
          <p:cNvSpPr/>
          <p:nvPr/>
        </p:nvSpPr>
        <p:spPr>
          <a:xfrm>
            <a:off x="4307161" y="6229217"/>
            <a:ext cx="4944113" cy="530585"/>
          </a:xfrm>
          <a:prstGeom prst="wedgeEllipseCallout">
            <a:avLst>
              <a:gd name="adj1" fmla="val -52933"/>
              <a:gd name="adj2" fmla="val -50448"/>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国立精神・神経医療研究センター</a:t>
            </a:r>
            <a:endParaRPr kumimoji="1" lang="en-US" altLang="ja-JP" sz="1400">
              <a:solidFill>
                <a:schemeClr val="tx1"/>
              </a:solidFill>
            </a:endParaRPr>
          </a:p>
          <a:p>
            <a:pPr algn="ctr"/>
            <a:r>
              <a:rPr kumimoji="1" lang="ja-JP" altLang="en-US" sz="1400">
                <a:solidFill>
                  <a:schemeClr val="tx1"/>
                </a:solidFill>
              </a:rPr>
              <a:t>精神保健福祉相談員研修　講習会資料より</a:t>
            </a:r>
          </a:p>
        </p:txBody>
      </p:sp>
      <p:sp>
        <p:nvSpPr>
          <p:cNvPr id="2" name="Rectangle 35">
            <a:extLst>
              <a:ext uri="{FF2B5EF4-FFF2-40B4-BE49-F238E27FC236}">
                <a16:creationId xmlns:a16="http://schemas.microsoft.com/office/drawing/2014/main" id="{F3B7CE3D-196C-C7AC-F7A7-D42FE68F51FC}"/>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9</a:t>
            </a:r>
          </a:p>
        </p:txBody>
      </p:sp>
      <p:sp>
        <p:nvSpPr>
          <p:cNvPr id="10" name="楕円 9">
            <a:extLst>
              <a:ext uri="{FF2B5EF4-FFF2-40B4-BE49-F238E27FC236}">
                <a16:creationId xmlns:a16="http://schemas.microsoft.com/office/drawing/2014/main" id="{A73A9546-C62A-9C2C-010F-28B9F568D965}"/>
              </a:ext>
            </a:extLst>
          </p:cNvPr>
          <p:cNvSpPr/>
          <p:nvPr/>
        </p:nvSpPr>
        <p:spPr>
          <a:xfrm>
            <a:off x="198454" y="5445947"/>
            <a:ext cx="3780879" cy="682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389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6"/>
          <p:cNvSpPr>
            <a:spLocks noChangeArrowheads="1"/>
          </p:cNvSpPr>
          <p:nvPr/>
        </p:nvSpPr>
        <p:spPr bwMode="gray">
          <a:xfrm>
            <a:off x="234095" y="123576"/>
            <a:ext cx="9433048" cy="688256"/>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square" lIns="36000" tIns="36000" rIns="72000" bIns="36000" anchor="ctr">
            <a:spAutoFit/>
          </a:bodyPr>
          <a:lstStyle/>
          <a:p>
            <a:r>
              <a:rPr lang="ja-JP" altLang="en-US" sz="2000" b="1">
                <a:latin typeface="HG丸ｺﾞｼｯｸM-PRO" panose="020F0600000000000000" pitchFamily="50" charset="-128"/>
                <a:ea typeface="HG丸ｺﾞｼｯｸM-PRO" panose="020F0600000000000000" pitchFamily="50" charset="-128"/>
              </a:rPr>
              <a:t>　　　　　　精神障害にも対応した地域包括ケアシステムの構築　</a:t>
            </a:r>
            <a:endParaRPr lang="en-US" altLang="ja-JP" sz="2000" b="1">
              <a:latin typeface="HG丸ｺﾞｼｯｸM-PRO" panose="020F0600000000000000" pitchFamily="50" charset="-128"/>
              <a:ea typeface="HG丸ｺﾞｼｯｸM-PRO" panose="020F0600000000000000" pitchFamily="50" charset="-128"/>
            </a:endParaRPr>
          </a:p>
          <a:p>
            <a:r>
              <a:rPr lang="ja-JP" altLang="en-US" sz="2000" b="1">
                <a:latin typeface="HG丸ｺﾞｼｯｸM-PRO" panose="020F0600000000000000" pitchFamily="50" charset="-128"/>
                <a:ea typeface="HG丸ｺﾞｼｯｸM-PRO" panose="020F0600000000000000" pitchFamily="50" charset="-128"/>
              </a:rPr>
              <a:t>　　　　　　　　岐阜市における相談支援体制（精神保健分野）</a:t>
            </a:r>
            <a:endParaRPr lang="en-US" altLang="ja-JP" sz="2000" b="1">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98091" y="1104900"/>
            <a:ext cx="9433048" cy="54204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a:t>/</a:t>
            </a:r>
            <a:endParaRPr lang="en-US" altLang="ja-JP">
              <a:solidFill>
                <a:schemeClr val="tx1"/>
              </a:solidFill>
            </a:endParaRPr>
          </a:p>
        </p:txBody>
      </p:sp>
      <p:pic>
        <p:nvPicPr>
          <p:cNvPr id="3" name="図 2">
            <a:extLst>
              <a:ext uri="{FF2B5EF4-FFF2-40B4-BE49-F238E27FC236}">
                <a16:creationId xmlns:a16="http://schemas.microsoft.com/office/drawing/2014/main" id="{914CA343-F2B8-A8EE-4825-CF36BA8BC029}"/>
              </a:ext>
            </a:extLst>
          </p:cNvPr>
          <p:cNvPicPr>
            <a:picLocks noChangeAspect="1"/>
          </p:cNvPicPr>
          <p:nvPr/>
        </p:nvPicPr>
        <p:blipFill>
          <a:blip r:embed="rId3"/>
          <a:stretch>
            <a:fillRect/>
          </a:stretch>
        </p:blipFill>
        <p:spPr>
          <a:xfrm>
            <a:off x="345757" y="1104901"/>
            <a:ext cx="9209723" cy="5420444"/>
          </a:xfrm>
          <a:prstGeom prst="rect">
            <a:avLst/>
          </a:prstGeom>
        </p:spPr>
      </p:pic>
      <p:sp>
        <p:nvSpPr>
          <p:cNvPr id="2" name="Rectangle 35">
            <a:extLst>
              <a:ext uri="{FF2B5EF4-FFF2-40B4-BE49-F238E27FC236}">
                <a16:creationId xmlns:a16="http://schemas.microsoft.com/office/drawing/2014/main" id="{0123176F-FEE3-F2C5-0F5C-DCF68620892D}"/>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10</a:t>
            </a:r>
          </a:p>
        </p:txBody>
      </p:sp>
    </p:spTree>
    <p:extLst>
      <p:ext uri="{BB962C8B-B14F-4D97-AF65-F5344CB8AC3E}">
        <p14:creationId xmlns:p14="http://schemas.microsoft.com/office/powerpoint/2010/main" val="254910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D003-589A-BE53-B80D-E9BCD7484571}"/>
            </a:ext>
          </a:extLst>
        </p:cNvPr>
        <p:cNvGrpSpPr/>
        <p:nvPr/>
      </p:nvGrpSpPr>
      <p:grpSpPr>
        <a:xfrm>
          <a:off x="0" y="0"/>
          <a:ext cx="0" cy="0"/>
          <a:chOff x="0" y="0"/>
          <a:chExt cx="0" cy="0"/>
        </a:xfrm>
      </p:grpSpPr>
      <p:sp>
        <p:nvSpPr>
          <p:cNvPr id="21" name="四角形: 角を丸くする 1">
            <a:extLst>
              <a:ext uri="{FF2B5EF4-FFF2-40B4-BE49-F238E27FC236}">
                <a16:creationId xmlns:a16="http://schemas.microsoft.com/office/drawing/2014/main" id="{3842F1F1-BEA8-82B7-0873-FF32BF60C191}"/>
              </a:ext>
            </a:extLst>
          </p:cNvPr>
          <p:cNvSpPr>
            <a:spLocks noChangeArrowheads="1"/>
          </p:cNvSpPr>
          <p:nvPr/>
        </p:nvSpPr>
        <p:spPr bwMode="auto">
          <a:xfrm>
            <a:off x="405275" y="1998575"/>
            <a:ext cx="2262869" cy="1732146"/>
          </a:xfrm>
          <a:prstGeom prst="roundRect">
            <a:avLst>
              <a:gd name="adj" fmla="val 16667"/>
            </a:avLst>
          </a:prstGeom>
          <a:solidFill>
            <a:srgbClr val="FFFFFF"/>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sng" strike="noStrike" cap="none" normalizeH="0" baseline="0">
                <a:ln>
                  <a:noFill/>
                </a:ln>
                <a:solidFill>
                  <a:srgbClr val="000000"/>
                </a:solidFill>
                <a:effectLst/>
                <a:latin typeface="游ゴシック"/>
                <a:ea typeface="游ゴシック"/>
                <a:cs typeface="Times New Roman"/>
              </a:rPr>
              <a:t>地域アセスメントの実施</a:t>
            </a:r>
            <a:endParaRPr lang="ja-JP" altLang="ja-JP" sz="1200" b="0" i="0" u="none" strike="noStrike" cap="none" normalizeH="0" baseline="0">
              <a:ln>
                <a:noFill/>
              </a:ln>
              <a:effectLst/>
              <a:latin typeface="游ゴシック"/>
              <a:ea typeface="游ゴシック"/>
              <a:cs typeface="Times New Roman"/>
            </a:endParaRPr>
          </a:p>
          <a:p>
            <a:pPr>
              <a:spcBef>
                <a:spcPct val="0"/>
              </a:spcBef>
              <a:spcAft>
                <a:spcPct val="0"/>
              </a:spcAft>
            </a:pPr>
            <a:endParaRPr kumimoji="0" lang="ja-JP" altLang="ja-JP" sz="1200">
              <a:solidFill>
                <a:srgbClr val="000000"/>
              </a:solidFill>
              <a:latin typeface="游ゴシック"/>
              <a:ea typeface="游ゴシック"/>
              <a:cs typeface="Times New Roman"/>
            </a:endParaRPr>
          </a:p>
          <a:p>
            <a:pPr marL="0" marR="0" lvl="0" indent="0" algn="l" defTabSz="91440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游ゴシック"/>
                <a:ea typeface="游ゴシック"/>
                <a:cs typeface="Times New Roman"/>
              </a:rPr>
              <a:t>個別課題から地域課題への気づき・地域課題としての整理</a:t>
            </a:r>
            <a:endParaRPr lang="ja-JP" altLang="ja-JP" sz="2800" b="0" i="0" u="none" strike="noStrike" cap="none" normalizeH="0" baseline="0">
              <a:ln>
                <a:noFill/>
              </a:ln>
              <a:effectLst/>
              <a:latin typeface="游ゴシック"/>
              <a:ea typeface="游ゴシック"/>
              <a:cs typeface="Times New Roman"/>
            </a:endParaRPr>
          </a:p>
        </p:txBody>
      </p:sp>
      <p:sp>
        <p:nvSpPr>
          <p:cNvPr id="22" name="矢印: 右 21">
            <a:extLst>
              <a:ext uri="{FF2B5EF4-FFF2-40B4-BE49-F238E27FC236}">
                <a16:creationId xmlns:a16="http://schemas.microsoft.com/office/drawing/2014/main" id="{09B60290-79AB-30E1-EE2B-A701233264A1}"/>
              </a:ext>
            </a:extLst>
          </p:cNvPr>
          <p:cNvSpPr/>
          <p:nvPr/>
        </p:nvSpPr>
        <p:spPr>
          <a:xfrm>
            <a:off x="2795958" y="2610173"/>
            <a:ext cx="673329" cy="5429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AutoShape 28">
            <a:extLst>
              <a:ext uri="{FF2B5EF4-FFF2-40B4-BE49-F238E27FC236}">
                <a16:creationId xmlns:a16="http://schemas.microsoft.com/office/drawing/2014/main" id="{7593C9BB-F046-96BB-0230-B6FEFFF86462}"/>
              </a:ext>
            </a:extLst>
          </p:cNvPr>
          <p:cNvSpPr>
            <a:spLocks noChangeArrowheads="1"/>
          </p:cNvSpPr>
          <p:nvPr/>
        </p:nvSpPr>
        <p:spPr bwMode="auto">
          <a:xfrm>
            <a:off x="3493820" y="1958618"/>
            <a:ext cx="2573946" cy="2296967"/>
          </a:xfrm>
          <a:prstGeom prst="roundRect">
            <a:avLst>
              <a:gd name="adj" fmla="val 16667"/>
            </a:avLst>
          </a:prstGeom>
          <a:solidFill>
            <a:srgbClr val="FFFFFF"/>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sng" strike="noStrike" cap="none" normalizeH="0" baseline="0">
                <a:ln>
                  <a:noFill/>
                </a:ln>
                <a:solidFill>
                  <a:srgbClr val="000000"/>
                </a:solidFill>
                <a:effectLst/>
                <a:latin typeface="游ゴシック"/>
                <a:ea typeface="游ゴシック"/>
                <a:cs typeface="Times New Roman"/>
              </a:rPr>
              <a:t>地域アセスメントの共有</a:t>
            </a:r>
            <a:endParaRPr lang="ja-JP" altLang="ja-JP" sz="1200" b="0" i="0" u="none" strike="noStrike" cap="none" normalizeH="0" baseline="0">
              <a:ln>
                <a:noFill/>
              </a:ln>
              <a:effectLst/>
              <a:latin typeface="游ゴシック"/>
              <a:ea typeface="游ゴシック"/>
              <a:cs typeface="Times New Roman"/>
            </a:endParaRPr>
          </a:p>
          <a:p>
            <a:pPr>
              <a:spcBef>
                <a:spcPct val="0"/>
              </a:spcBef>
              <a:spcAft>
                <a:spcPct val="0"/>
              </a:spcAft>
            </a:pPr>
            <a:endParaRPr lang="ja-JP" altLang="en-US" sz="1000">
              <a:latin typeface="游ゴシック"/>
              <a:ea typeface="游ゴシック"/>
              <a:cs typeface="Times New Roman"/>
            </a:endParaRPr>
          </a:p>
          <a:p>
            <a:pPr>
              <a:spcBef>
                <a:spcPct val="0"/>
              </a:spcBef>
              <a:spcAft>
                <a:spcPct val="0"/>
              </a:spcAft>
            </a:pPr>
            <a:r>
              <a:rPr lang="ja-JP" sz="1000">
                <a:latin typeface="游ゴシック"/>
                <a:ea typeface="游ゴシック"/>
                <a:cs typeface="Times New Roman"/>
              </a:rPr>
              <a:t>・予防的な視点を各支援者が持てるようにする。</a:t>
            </a:r>
            <a:endParaRPr lang="ja-JP" sz="1000">
              <a:latin typeface="游ゴシック"/>
              <a:ea typeface="游ゴシック"/>
              <a:cs typeface="Calibri"/>
            </a:endParaRPr>
          </a:p>
          <a:p>
            <a:r>
              <a:rPr lang="ja-JP" sz="1000">
                <a:latin typeface="游ゴシック"/>
                <a:ea typeface="游ゴシック"/>
                <a:cs typeface="Times New Roman"/>
              </a:rPr>
              <a:t>・相談者にも支援者にも相談窓口を分かりやすくする。</a:t>
            </a:r>
            <a:endParaRPr lang="ja-JP" sz="1000">
              <a:latin typeface="游ゴシック"/>
              <a:ea typeface="游ゴシック"/>
              <a:cs typeface="Calibri"/>
            </a:endParaRPr>
          </a:p>
          <a:p>
            <a:r>
              <a:rPr lang="ja-JP" sz="1000">
                <a:latin typeface="游ゴシック"/>
                <a:ea typeface="游ゴシック"/>
                <a:cs typeface="Times New Roman"/>
              </a:rPr>
              <a:t>・繋がりにくい機関（医療機関、市役所等）や、インフォーマルな支援者（民生委員等）と繋がりやすくする。</a:t>
            </a:r>
            <a:endParaRPr lang="ja-JP" sz="1000">
              <a:latin typeface="游ゴシック"/>
              <a:ea typeface="游ゴシック"/>
              <a:cs typeface="Calibri"/>
            </a:endParaRPr>
          </a:p>
          <a:p>
            <a:r>
              <a:rPr lang="ja-JP" sz="1000">
                <a:latin typeface="游ゴシック"/>
                <a:ea typeface="游ゴシック"/>
                <a:cs typeface="Times New Roman"/>
              </a:rPr>
              <a:t>・共通理解を共有できる場、集まれる場を作る。</a:t>
            </a:r>
            <a:endParaRPr lang="ja-JP" sz="1000">
              <a:latin typeface="游ゴシック"/>
              <a:ea typeface="游ゴシック"/>
              <a:cs typeface="Calibri"/>
            </a:endParaRPr>
          </a:p>
          <a:p>
            <a:r>
              <a:rPr lang="ja-JP" sz="1000">
                <a:latin typeface="游ゴシック"/>
                <a:ea typeface="游ゴシック"/>
                <a:cs typeface="Times New Roman"/>
              </a:rPr>
              <a:t>・事例検討会や学習会をする。</a:t>
            </a:r>
            <a:endParaRPr lang="ja-JP" sz="1000">
              <a:latin typeface="游ゴシック"/>
              <a:ea typeface="游ゴシック"/>
              <a:cs typeface="Calibri"/>
            </a:endParaRPr>
          </a:p>
          <a:p>
            <a:pPr marL="0" marR="0" lvl="0" indent="0" algn="l" defTabSz="914400">
              <a:lnSpc>
                <a:spcPct val="100000"/>
              </a:lnSpc>
              <a:spcBef>
                <a:spcPct val="0"/>
              </a:spcBef>
              <a:spcAft>
                <a:spcPct val="0"/>
              </a:spcAft>
              <a:buNone/>
              <a:tabLst/>
            </a:pPr>
            <a:r>
              <a:rPr lang="ja-JP" sz="1000">
                <a:latin typeface="游ゴシック"/>
                <a:ea typeface="游ゴシック"/>
                <a:cs typeface="Times New Roman"/>
              </a:rPr>
              <a:t>・ざっくばらんに話せる場を持つ。</a:t>
            </a:r>
            <a:endParaRPr lang="ja-JP" sz="1000">
              <a:latin typeface="游ゴシック"/>
              <a:ea typeface="游ゴシック"/>
            </a:endParaRPr>
          </a:p>
        </p:txBody>
      </p:sp>
      <p:sp>
        <p:nvSpPr>
          <p:cNvPr id="24" name="矢印: 右 23">
            <a:extLst>
              <a:ext uri="{FF2B5EF4-FFF2-40B4-BE49-F238E27FC236}">
                <a16:creationId xmlns:a16="http://schemas.microsoft.com/office/drawing/2014/main" id="{FB031620-B023-CA2D-1633-22A051349873}"/>
              </a:ext>
            </a:extLst>
          </p:cNvPr>
          <p:cNvSpPr/>
          <p:nvPr/>
        </p:nvSpPr>
        <p:spPr>
          <a:xfrm>
            <a:off x="6172582" y="2606896"/>
            <a:ext cx="663048" cy="55323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AutoShape 33">
            <a:extLst>
              <a:ext uri="{FF2B5EF4-FFF2-40B4-BE49-F238E27FC236}">
                <a16:creationId xmlns:a16="http://schemas.microsoft.com/office/drawing/2014/main" id="{3FB85799-9517-68A5-C2E7-C2A48A0540BB}"/>
              </a:ext>
            </a:extLst>
          </p:cNvPr>
          <p:cNvSpPr>
            <a:spLocks noChangeArrowheads="1"/>
          </p:cNvSpPr>
          <p:nvPr/>
        </p:nvSpPr>
        <p:spPr bwMode="auto">
          <a:xfrm>
            <a:off x="6901752" y="1998648"/>
            <a:ext cx="2367511" cy="1584656"/>
          </a:xfrm>
          <a:prstGeom prst="roundRect">
            <a:avLst>
              <a:gd name="adj" fmla="val 16667"/>
            </a:avLst>
          </a:prstGeom>
          <a:solidFill>
            <a:srgbClr val="FFFFFF"/>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sng" strike="noStrike" cap="none" normalizeH="0" baseline="0">
                <a:ln>
                  <a:noFill/>
                </a:ln>
                <a:solidFill>
                  <a:srgbClr val="000000"/>
                </a:solidFill>
                <a:effectLst/>
                <a:latin typeface="游ゴシック"/>
                <a:ea typeface="游ゴシック"/>
                <a:cs typeface="Times New Roman"/>
              </a:rPr>
              <a:t>地域ビジョン（あるべき姿）と目標の設定</a:t>
            </a:r>
          </a:p>
          <a:p>
            <a:pPr>
              <a:spcBef>
                <a:spcPct val="0"/>
              </a:spcBef>
              <a:spcAft>
                <a:spcPct val="0"/>
              </a:spcAft>
            </a:pPr>
            <a:endParaRPr lang="ja-JP" altLang="en-US" sz="1200">
              <a:latin typeface="游ゴシック"/>
              <a:ea typeface="游ゴシック"/>
              <a:cs typeface="Times New Roman"/>
            </a:endParaRPr>
          </a:p>
          <a:p>
            <a:pPr>
              <a:spcBef>
                <a:spcPct val="0"/>
              </a:spcBef>
              <a:spcAft>
                <a:spcPct val="0"/>
              </a:spcAft>
            </a:pPr>
            <a:r>
              <a:rPr lang="ja-JP" sz="1100">
                <a:latin typeface="游ゴシック"/>
                <a:ea typeface="游ゴシック"/>
                <a:cs typeface="Times New Roman"/>
              </a:rPr>
              <a:t>支援者（支援機関）同士の密接で双方向の連携を構築し、継続的に維持する仕組みづくり</a:t>
            </a:r>
            <a:endParaRPr lang="ja-JP" sz="1100">
              <a:latin typeface="游ゴシック"/>
              <a:ea typeface="游ゴシック"/>
            </a:endParaRPr>
          </a:p>
        </p:txBody>
      </p:sp>
      <p:sp>
        <p:nvSpPr>
          <p:cNvPr id="26" name="AutoShape 34">
            <a:extLst>
              <a:ext uri="{FF2B5EF4-FFF2-40B4-BE49-F238E27FC236}">
                <a16:creationId xmlns:a16="http://schemas.microsoft.com/office/drawing/2014/main" id="{7CD72AF8-A257-9F68-BFCF-8024E8D1F6B4}"/>
              </a:ext>
            </a:extLst>
          </p:cNvPr>
          <p:cNvSpPr>
            <a:spLocks noChangeArrowheads="1"/>
          </p:cNvSpPr>
          <p:nvPr/>
        </p:nvSpPr>
        <p:spPr bwMode="auto">
          <a:xfrm>
            <a:off x="7000135" y="4707715"/>
            <a:ext cx="2274975" cy="1594939"/>
          </a:xfrm>
          <a:prstGeom prst="roundRect">
            <a:avLst>
              <a:gd name="adj" fmla="val 16667"/>
            </a:avLst>
          </a:prstGeom>
          <a:solidFill>
            <a:srgbClr val="FFFFFF"/>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sng" strike="noStrike" cap="none" normalizeH="0" baseline="0">
                <a:ln>
                  <a:noFill/>
                </a:ln>
                <a:solidFill>
                  <a:srgbClr val="000000"/>
                </a:solidFill>
                <a:effectLst/>
                <a:latin typeface="游ゴシック"/>
                <a:ea typeface="游ゴシック"/>
                <a:cs typeface="Times New Roman"/>
              </a:rPr>
              <a:t>役割分担とロードマップの作成</a:t>
            </a:r>
            <a:endParaRPr lang="ja-JP" altLang="ja-JP" sz="1200" b="1" i="0" u="sng" strike="noStrike" cap="none" normalizeH="0" baseline="0">
              <a:ln>
                <a:noFill/>
              </a:ln>
              <a:solidFill>
                <a:srgbClr val="000000"/>
              </a:solidFill>
              <a:effectLst/>
              <a:latin typeface="游ゴシック"/>
              <a:ea typeface="游ゴシック"/>
              <a:cs typeface="Times New Roman"/>
            </a:endParaRPr>
          </a:p>
          <a:p>
            <a:pPr>
              <a:spcBef>
                <a:spcPct val="0"/>
              </a:spcBef>
              <a:spcAft>
                <a:spcPct val="0"/>
              </a:spcAft>
            </a:pPr>
            <a:endParaRPr lang="ja-JP" altLang="ja-JP" sz="1000" b="1" u="sng">
              <a:solidFill>
                <a:srgbClr val="000000"/>
              </a:solidFill>
              <a:latin typeface="游ゴシック"/>
              <a:ea typeface="游ゴシック"/>
              <a:cs typeface="Times New Roman"/>
            </a:endParaRPr>
          </a:p>
          <a:p>
            <a:pPr>
              <a:spcBef>
                <a:spcPct val="0"/>
              </a:spcBef>
              <a:spcAft>
                <a:spcPct val="0"/>
              </a:spcAft>
            </a:pPr>
            <a:r>
              <a:rPr lang="ja-JP" altLang="ja-JP" sz="1000">
                <a:solidFill>
                  <a:srgbClr val="000000"/>
                </a:solidFill>
                <a:latin typeface="游ゴシック"/>
                <a:ea typeface="游ゴシック"/>
                <a:cs typeface="Times New Roman"/>
              </a:rPr>
              <a:t>市保健所が中心となって、ネットワーク形成（理念の共有や役割の理解等）をテーマとした交流の場を企画</a:t>
            </a:r>
            <a:endParaRPr lang="ja-JP" altLang="ja-JP" sz="100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矢印: 右 26">
            <a:extLst>
              <a:ext uri="{FF2B5EF4-FFF2-40B4-BE49-F238E27FC236}">
                <a16:creationId xmlns:a16="http://schemas.microsoft.com/office/drawing/2014/main" id="{082B991E-A7AE-EC41-9492-0087A5BE29F7}"/>
              </a:ext>
            </a:extLst>
          </p:cNvPr>
          <p:cNvSpPr/>
          <p:nvPr/>
        </p:nvSpPr>
        <p:spPr>
          <a:xfrm rot="5400000">
            <a:off x="7779688" y="3860288"/>
            <a:ext cx="652764" cy="553236"/>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8" name="矢印: 右 27">
            <a:extLst>
              <a:ext uri="{FF2B5EF4-FFF2-40B4-BE49-F238E27FC236}">
                <a16:creationId xmlns:a16="http://schemas.microsoft.com/office/drawing/2014/main" id="{7C4E9B35-FD78-721A-7FB5-19030F4E020E}"/>
              </a:ext>
            </a:extLst>
          </p:cNvPr>
          <p:cNvSpPr/>
          <p:nvPr/>
        </p:nvSpPr>
        <p:spPr>
          <a:xfrm rot="10800000">
            <a:off x="6210476" y="5079481"/>
            <a:ext cx="683611" cy="532668"/>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9" name="AutoShape 27">
            <a:extLst>
              <a:ext uri="{FF2B5EF4-FFF2-40B4-BE49-F238E27FC236}">
                <a16:creationId xmlns:a16="http://schemas.microsoft.com/office/drawing/2014/main" id="{87EC91B8-5D7F-7BFC-47F8-2FC6E5264F45}"/>
              </a:ext>
            </a:extLst>
          </p:cNvPr>
          <p:cNvSpPr>
            <a:spLocks noChangeArrowheads="1"/>
          </p:cNvSpPr>
          <p:nvPr/>
        </p:nvSpPr>
        <p:spPr bwMode="auto">
          <a:xfrm>
            <a:off x="3480031" y="4709504"/>
            <a:ext cx="2683437" cy="1707133"/>
          </a:xfrm>
          <a:prstGeom prst="roundRect">
            <a:avLst>
              <a:gd name="adj" fmla="val 16667"/>
            </a:avLst>
          </a:prstGeom>
          <a:solidFill>
            <a:srgbClr val="FFFF00"/>
          </a:solidFill>
          <a:ln w="28575">
            <a:solidFill>
              <a:srgbClr val="030E13"/>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kumimoji="0" lang="ja-JP" altLang="ja-JP" sz="1200" b="1" i="0" u="sng" strike="noStrike" cap="none" normalizeH="0" baseline="0">
                <a:ln>
                  <a:noFill/>
                </a:ln>
                <a:effectLst/>
                <a:latin typeface="游ゴシック"/>
                <a:ea typeface="游ゴシック"/>
                <a:cs typeface="Times New Roman"/>
              </a:rPr>
              <a:t>事業の実施</a:t>
            </a:r>
            <a:r>
              <a:rPr kumimoji="0" lang="ja-JP" altLang="ja-JP" sz="1200" b="1" u="sng">
                <a:latin typeface="游ゴシック"/>
                <a:ea typeface="游ゴシック"/>
                <a:cs typeface="Times New Roman"/>
              </a:rPr>
              <a:t>「支援者交流の場」</a:t>
            </a:r>
            <a:endParaRPr lang="en-US" altLang="ja-JP">
              <a:latin typeface="Calibri"/>
              <a:ea typeface="ＭＳ Ｐゴシック" panose="020B0600070205080204" pitchFamily="34" charset="-128"/>
              <a:cs typeface="Calibri"/>
            </a:endParaRPr>
          </a:p>
          <a:p>
            <a:pPr>
              <a:spcBef>
                <a:spcPct val="0"/>
              </a:spcBef>
              <a:spcAft>
                <a:spcPct val="0"/>
              </a:spcAft>
            </a:pPr>
            <a:endParaRPr lang="ja-JP" altLang="ja-JP" sz="1200" b="1" u="sng">
              <a:latin typeface="游ゴシック"/>
              <a:ea typeface="游ゴシック"/>
              <a:cs typeface="Times New Roman"/>
            </a:endParaRPr>
          </a:p>
          <a:p>
            <a:pPr>
              <a:spcBef>
                <a:spcPct val="0"/>
              </a:spcBef>
              <a:spcAft>
                <a:spcPct val="0"/>
              </a:spcAft>
            </a:pPr>
            <a:r>
              <a:rPr lang="ja-JP" altLang="ja-JP" sz="1100">
                <a:latin typeface="游ゴシック"/>
                <a:ea typeface="游ゴシック"/>
                <a:cs typeface="Times New Roman"/>
              </a:rPr>
              <a:t>R7.5.2 [問題解決しない事例検討会を　　　　　　　　　　　　　　地域で生かす」</a:t>
            </a:r>
            <a:endParaRPr lang="ja-JP">
              <a:ea typeface="ＭＳ Ｐゴシック"/>
              <a:cs typeface="Calibri"/>
            </a:endParaRPr>
          </a:p>
          <a:p>
            <a:pPr>
              <a:spcBef>
                <a:spcPct val="0"/>
              </a:spcBef>
              <a:spcAft>
                <a:spcPct val="0"/>
              </a:spcAft>
            </a:pPr>
            <a:r>
              <a:rPr lang="ja-JP" altLang="ja-JP" sz="1100">
                <a:latin typeface="游ゴシック"/>
                <a:ea typeface="游ゴシック"/>
                <a:cs typeface="Times New Roman"/>
              </a:rPr>
              <a:t>R7.8.4「ゆるやかにつながろう」</a:t>
            </a:r>
          </a:p>
          <a:p>
            <a:pPr>
              <a:spcBef>
                <a:spcPct val="0"/>
              </a:spcBef>
              <a:spcAft>
                <a:spcPct val="0"/>
              </a:spcAft>
            </a:pPr>
            <a:r>
              <a:rPr lang="ja-JP" altLang="ja-JP" sz="1100">
                <a:latin typeface="游ゴシック"/>
                <a:ea typeface="游ゴシック"/>
                <a:cs typeface="Times New Roman"/>
              </a:rPr>
              <a:t>R7.11.26「関係機関の役割を知る」</a:t>
            </a:r>
          </a:p>
          <a:p>
            <a:pPr>
              <a:spcBef>
                <a:spcPct val="0"/>
              </a:spcBef>
              <a:spcAft>
                <a:spcPct val="0"/>
              </a:spcAft>
            </a:pPr>
            <a:r>
              <a:rPr lang="ja-JP" altLang="ja-JP" sz="1100">
                <a:latin typeface="游ゴシック"/>
                <a:ea typeface="游ゴシック"/>
                <a:cs typeface="Times New Roman"/>
              </a:rPr>
              <a:t>R8.1.15「リカバリーを考える」</a:t>
            </a:r>
          </a:p>
          <a:p>
            <a:pPr>
              <a:spcBef>
                <a:spcPct val="0"/>
              </a:spcBef>
              <a:spcAft>
                <a:spcPct val="0"/>
              </a:spcAft>
            </a:pPr>
            <a:r>
              <a:rPr lang="ja-JP" altLang="ja-JP" sz="1100">
                <a:latin typeface="游ゴシック"/>
                <a:ea typeface="游ゴシック"/>
                <a:cs typeface="Times New Roman"/>
              </a:rPr>
              <a:t>　　　　（当事者の話を聴く）</a:t>
            </a:r>
          </a:p>
        </p:txBody>
      </p:sp>
      <p:sp>
        <p:nvSpPr>
          <p:cNvPr id="30" name="AutoShape 25">
            <a:extLst>
              <a:ext uri="{FF2B5EF4-FFF2-40B4-BE49-F238E27FC236}">
                <a16:creationId xmlns:a16="http://schemas.microsoft.com/office/drawing/2014/main" id="{ABA3F41B-EB4B-D150-289E-DBE093040113}"/>
              </a:ext>
            </a:extLst>
          </p:cNvPr>
          <p:cNvSpPr>
            <a:spLocks noChangeArrowheads="1"/>
          </p:cNvSpPr>
          <p:nvPr/>
        </p:nvSpPr>
        <p:spPr bwMode="auto">
          <a:xfrm>
            <a:off x="442248" y="4770529"/>
            <a:ext cx="2015754" cy="1512684"/>
          </a:xfrm>
          <a:prstGeom prst="roundRect">
            <a:avLst>
              <a:gd name="adj" fmla="val 16667"/>
            </a:avLst>
          </a:prstGeom>
          <a:solidFill>
            <a:srgbClr val="FFFF00"/>
          </a:solidFill>
          <a:ln w="28575">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1" i="0" u="sng" strike="noStrike" cap="none" normalizeH="0" baseline="0">
                <a:ln>
                  <a:noFill/>
                </a:ln>
                <a:solidFill>
                  <a:srgbClr val="000000"/>
                </a:solidFill>
                <a:effectLst/>
                <a:latin typeface="游ゴシック"/>
                <a:ea typeface="游ゴシック"/>
                <a:cs typeface="Times New Roman"/>
              </a:rPr>
              <a:t>評価及び見直し</a:t>
            </a:r>
            <a:endParaRPr kumimoji="0" lang="ja-JP" altLang="ja-JP" sz="1200" b="0" i="0" u="none" strike="noStrike" cap="none" normalizeH="0" baseline="0">
              <a:ln>
                <a:noFill/>
              </a:ln>
              <a:solidFill>
                <a:schemeClr val="tx1"/>
              </a:solidFill>
              <a:effectLst/>
              <a:latin typeface="游ゴシック"/>
              <a:ea typeface="游ゴシック"/>
              <a:cs typeface="Times New Roman"/>
            </a:endParaRPr>
          </a:p>
          <a:p>
            <a:pPr>
              <a:spcBef>
                <a:spcPct val="0"/>
              </a:spcBef>
              <a:spcAft>
                <a:spcPct val="0"/>
              </a:spcAft>
            </a:pPr>
            <a:endParaRPr kumimoji="0" lang="ja-JP" altLang="ja-JP" sz="1000" b="1" u="sng">
              <a:solidFill>
                <a:srgbClr val="000000"/>
              </a:solidFill>
              <a:latin typeface="游ゴシック"/>
              <a:ea typeface="游ゴシック"/>
              <a:cs typeface="Times New Roman"/>
            </a:endParaRPr>
          </a:p>
          <a:p>
            <a:pPr eaLnBrk="0" fontAlgn="base" hangingPunct="0">
              <a:spcBef>
                <a:spcPct val="0"/>
              </a:spcBef>
              <a:spcAft>
                <a:spcPct val="0"/>
              </a:spcAft>
            </a:pPr>
            <a:r>
              <a:rPr kumimoji="0" lang="ja-JP" altLang="ja-JP" sz="1000" b="0" i="0" u="none" strike="noStrike" cap="none" normalizeH="0" baseline="0">
                <a:ln>
                  <a:noFill/>
                </a:ln>
                <a:solidFill>
                  <a:srgbClr val="000000"/>
                </a:solidFill>
                <a:effectLst/>
                <a:latin typeface="游ゴシック"/>
                <a:ea typeface="游ゴシック"/>
                <a:cs typeface="Times New Roman"/>
              </a:rPr>
              <a:t>事業評価、</a:t>
            </a:r>
            <a:endParaRPr kumimoji="0" lang="ja-JP" altLang="ja-JP">
              <a:solidFill>
                <a:srgbClr val="000000"/>
              </a:solidFill>
              <a:latin typeface="游ゴシック"/>
              <a:ea typeface="游ゴシック"/>
              <a:cs typeface="Times New Roman"/>
            </a:endParaRPr>
          </a:p>
          <a:p>
            <a:pPr marL="0" marR="0" lvl="0" indent="0" algn="l" defTabSz="91440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000000"/>
                </a:solidFill>
                <a:effectLst/>
                <a:latin typeface="游ゴシック"/>
                <a:ea typeface="游ゴシック"/>
                <a:cs typeface="Times New Roman"/>
              </a:rPr>
              <a:t>地域課題の整理等</a:t>
            </a:r>
            <a:endParaRPr lang="ja-JP" altLang="ja-JP" sz="1800" b="0" i="0" u="none" strike="noStrike" cap="none" normalizeH="0" baseline="0">
              <a:ln>
                <a:noFill/>
              </a:ln>
              <a:effectLst/>
              <a:latin typeface="游ゴシック"/>
              <a:ea typeface="游ゴシック"/>
              <a:cs typeface="Times New Roman"/>
            </a:endParaRPr>
          </a:p>
        </p:txBody>
      </p:sp>
      <p:sp>
        <p:nvSpPr>
          <p:cNvPr id="31" name="矢印: 右 30">
            <a:extLst>
              <a:ext uri="{FF2B5EF4-FFF2-40B4-BE49-F238E27FC236}">
                <a16:creationId xmlns:a16="http://schemas.microsoft.com/office/drawing/2014/main" id="{DFCB8681-0288-2E2A-54EA-572823BF0E78}"/>
              </a:ext>
            </a:extLst>
          </p:cNvPr>
          <p:cNvSpPr/>
          <p:nvPr/>
        </p:nvSpPr>
        <p:spPr>
          <a:xfrm rot="10800000">
            <a:off x="2547196" y="5079478"/>
            <a:ext cx="714455" cy="60464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矢印: 右 31">
            <a:extLst>
              <a:ext uri="{FF2B5EF4-FFF2-40B4-BE49-F238E27FC236}">
                <a16:creationId xmlns:a16="http://schemas.microsoft.com/office/drawing/2014/main" id="{D3896F09-40F9-E303-7A94-9279A8B64CEC}"/>
              </a:ext>
            </a:extLst>
          </p:cNvPr>
          <p:cNvSpPr/>
          <p:nvPr/>
        </p:nvSpPr>
        <p:spPr>
          <a:xfrm rot="16200000">
            <a:off x="1049478" y="3945820"/>
            <a:ext cx="683610" cy="59436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6" name="Rectangle 45">
            <a:extLst>
              <a:ext uri="{FF2B5EF4-FFF2-40B4-BE49-F238E27FC236}">
                <a16:creationId xmlns:a16="http://schemas.microsoft.com/office/drawing/2014/main" id="{784D9376-5FEE-28EA-EF30-DA259C4B3978}"/>
              </a:ext>
            </a:extLst>
          </p:cNvPr>
          <p:cNvSpPr>
            <a:spLocks noChangeArrowheads="1"/>
          </p:cNvSpPr>
          <p:nvPr/>
        </p:nvSpPr>
        <p:spPr bwMode="auto">
          <a:xfrm>
            <a:off x="152400" y="5800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ja-JP" altLang="ja-JP" sz="1800" b="0" i="0" u="none" strike="noStrike" cap="none" normalizeH="0" baseline="0">
              <a:ln>
                <a:noFill/>
              </a:ln>
              <a:solidFill>
                <a:schemeClr val="tx1"/>
              </a:solidFill>
              <a:effectLst/>
              <a:latin typeface="Arial" panose="020B0604020202020204" pitchFamily="34" charset="0"/>
              <a:ea typeface="ＭＳ Ｐゴシック"/>
              <a:cs typeface="Arial"/>
            </a:endParaRPr>
          </a:p>
        </p:txBody>
      </p:sp>
      <p:sp>
        <p:nvSpPr>
          <p:cNvPr id="37" name="Rectangle 48">
            <a:extLst>
              <a:ext uri="{FF2B5EF4-FFF2-40B4-BE49-F238E27FC236}">
                <a16:creationId xmlns:a16="http://schemas.microsoft.com/office/drawing/2014/main" id="{76511545-991B-40A2-BD05-836ECC483059}"/>
              </a:ext>
            </a:extLst>
          </p:cNvPr>
          <p:cNvSpPr>
            <a:spLocks noChangeArrowheads="1"/>
          </p:cNvSpPr>
          <p:nvPr/>
        </p:nvSpPr>
        <p:spPr bwMode="auto">
          <a:xfrm>
            <a:off x="152400" y="609600"/>
            <a:ext cx="9901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TextBox 3">
            <a:extLst>
              <a:ext uri="{FF2B5EF4-FFF2-40B4-BE49-F238E27FC236}">
                <a16:creationId xmlns:a16="http://schemas.microsoft.com/office/drawing/2014/main" id="{A7D105E5-18CE-48B5-D848-68DB80BD8E6A}"/>
              </a:ext>
            </a:extLst>
          </p:cNvPr>
          <p:cNvSpPr txBox="1"/>
          <p:nvPr/>
        </p:nvSpPr>
        <p:spPr>
          <a:xfrm>
            <a:off x="408027" y="154104"/>
            <a:ext cx="88813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a:ea typeface="Calibri"/>
                <a:cs typeface="Calibri"/>
              </a:rPr>
              <a:t>にも包括構成要素ごとのプロセスの可視化   R5年度～地域連携</a:t>
            </a:r>
          </a:p>
        </p:txBody>
      </p:sp>
      <p:graphicFrame>
        <p:nvGraphicFramePr>
          <p:cNvPr id="2" name="Table 1">
            <a:extLst>
              <a:ext uri="{FF2B5EF4-FFF2-40B4-BE49-F238E27FC236}">
                <a16:creationId xmlns:a16="http://schemas.microsoft.com/office/drawing/2014/main" id="{76F995E3-E994-DBBA-A7D0-17FF93AF9424}"/>
              </a:ext>
            </a:extLst>
          </p:cNvPr>
          <p:cNvGraphicFramePr>
            <a:graphicFrameLocks noGrp="1"/>
          </p:cNvGraphicFramePr>
          <p:nvPr>
            <p:extLst>
              <p:ext uri="{D42A27DB-BD31-4B8C-83A1-F6EECF244321}">
                <p14:modId xmlns:p14="http://schemas.microsoft.com/office/powerpoint/2010/main" val="290111620"/>
              </p:ext>
            </p:extLst>
          </p:nvPr>
        </p:nvGraphicFramePr>
        <p:xfrm>
          <a:off x="438586" y="763504"/>
          <a:ext cx="8780022" cy="839361"/>
        </p:xfrm>
        <a:graphic>
          <a:graphicData uri="http://schemas.openxmlformats.org/drawingml/2006/table">
            <a:tbl>
              <a:tblPr firstRow="1" bandRow="1">
                <a:tableStyleId>{8A107856-5554-42FB-B03E-39F5DBC370BA}</a:tableStyleId>
              </a:tblPr>
              <a:tblGrid>
                <a:gridCol w="1142079">
                  <a:extLst>
                    <a:ext uri="{9D8B030D-6E8A-4147-A177-3AD203B41FA5}">
                      <a16:colId xmlns:a16="http://schemas.microsoft.com/office/drawing/2014/main" val="3924587886"/>
                    </a:ext>
                  </a:extLst>
                </a:gridCol>
                <a:gridCol w="1279681">
                  <a:extLst>
                    <a:ext uri="{9D8B030D-6E8A-4147-A177-3AD203B41FA5}">
                      <a16:colId xmlns:a16="http://schemas.microsoft.com/office/drawing/2014/main" val="2386249133"/>
                    </a:ext>
                  </a:extLst>
                </a:gridCol>
                <a:gridCol w="1252162">
                  <a:extLst>
                    <a:ext uri="{9D8B030D-6E8A-4147-A177-3AD203B41FA5}">
                      <a16:colId xmlns:a16="http://schemas.microsoft.com/office/drawing/2014/main" val="2110722491"/>
                    </a:ext>
                  </a:extLst>
                </a:gridCol>
                <a:gridCol w="1213003">
                  <a:extLst>
                    <a:ext uri="{9D8B030D-6E8A-4147-A177-3AD203B41FA5}">
                      <a16:colId xmlns:a16="http://schemas.microsoft.com/office/drawing/2014/main" val="388576833"/>
                    </a:ext>
                  </a:extLst>
                </a:gridCol>
                <a:gridCol w="1320963">
                  <a:extLst>
                    <a:ext uri="{9D8B030D-6E8A-4147-A177-3AD203B41FA5}">
                      <a16:colId xmlns:a16="http://schemas.microsoft.com/office/drawing/2014/main" val="3748827240"/>
                    </a:ext>
                  </a:extLst>
                </a:gridCol>
                <a:gridCol w="1317842">
                  <a:extLst>
                    <a:ext uri="{9D8B030D-6E8A-4147-A177-3AD203B41FA5}">
                      <a16:colId xmlns:a16="http://schemas.microsoft.com/office/drawing/2014/main" val="873329006"/>
                    </a:ext>
                  </a:extLst>
                </a:gridCol>
                <a:gridCol w="1254292">
                  <a:extLst>
                    <a:ext uri="{9D8B030D-6E8A-4147-A177-3AD203B41FA5}">
                      <a16:colId xmlns:a16="http://schemas.microsoft.com/office/drawing/2014/main" val="3083357600"/>
                    </a:ext>
                  </a:extLst>
                </a:gridCol>
              </a:tblGrid>
              <a:tr h="839361">
                <a:tc>
                  <a:txBody>
                    <a:bodyPr/>
                    <a:lstStyle/>
                    <a:p>
                      <a:pPr marL="0" algn="ctr" rtl="0" eaLnBrk="1" latinLnBrk="0" hangingPunct="1"/>
                      <a:r>
                        <a:rPr lang="ja-JP" altLang="en-US" sz="1600" kern="1200">
                          <a:solidFill>
                            <a:srgbClr val="000000"/>
                          </a:solidFill>
                        </a:rPr>
                        <a:t> </a:t>
                      </a:r>
                      <a:r>
                        <a:rPr kumimoji="1" lang="ja-JP" altLang="en-US" sz="1600" kern="1200">
                          <a:solidFill>
                            <a:srgbClr val="000000"/>
                          </a:solidFill>
                        </a:rPr>
                        <a:t>地域連携</a:t>
                      </a:r>
                    </a:p>
                  </a:txBody>
                  <a:tcPr anchor="ctr">
                    <a:solidFill>
                      <a:srgbClr val="FFFF00"/>
                    </a:solidFill>
                  </a:tcPr>
                </a:tc>
                <a:tc>
                  <a:txBody>
                    <a:bodyPr/>
                    <a:lstStyle/>
                    <a:p>
                      <a:pPr marL="0" lvl="0" algn="ctr" defTabSz="914400" rtl="0" eaLnBrk="1" latinLnBrk="0" hangingPunct="1">
                        <a:buNone/>
                      </a:pPr>
                      <a:r>
                        <a:rPr kumimoji="1" lang="ja-JP" altLang="en-US" sz="1600" kern="1200" noProof="0">
                          <a:solidFill>
                            <a:srgbClr val="000000"/>
                          </a:solidFill>
                        </a:rPr>
                        <a:t>地域の助け合い・教育（普及啓発）</a:t>
                      </a:r>
                      <a:endParaRPr kumimoji="1" lang="en-US" altLang="ja-JP" sz="1600" kern="1200">
                        <a:solidFill>
                          <a:srgbClr val="000000"/>
                        </a:solidFill>
                      </a:endParaRPr>
                    </a:p>
                  </a:txBody>
                  <a:tcPr anchor="ctr"/>
                </a:tc>
                <a:tc>
                  <a:txBody>
                    <a:bodyPr/>
                    <a:lstStyle/>
                    <a:p>
                      <a:pPr marL="0" algn="ctr" rtl="0" eaLnBrk="1" latinLnBrk="0" hangingPunct="1"/>
                      <a:r>
                        <a:rPr lang="ja-JP" altLang="en-US" sz="1600" kern="1200">
                          <a:solidFill>
                            <a:srgbClr val="000000"/>
                          </a:solidFill>
                        </a:rPr>
                        <a:t> </a:t>
                      </a:r>
                      <a:r>
                        <a:rPr kumimoji="1" lang="ja-JP" altLang="en-US" sz="1600" kern="1200">
                          <a:solidFill>
                            <a:srgbClr val="000000"/>
                          </a:solidFill>
                        </a:rPr>
                        <a:t>社会参加　</a:t>
                      </a:r>
                      <a:endParaRPr lang="en-US" altLang="ja-JP" sz="1600" kern="1200">
                        <a:solidFill>
                          <a:srgbClr val="000000"/>
                        </a:solidFill>
                      </a:endParaRPr>
                    </a:p>
                    <a:p>
                      <a:pPr marL="0" lvl="0" algn="ctr">
                        <a:buNone/>
                      </a:pPr>
                      <a:r>
                        <a:rPr lang="ja-JP" altLang="en-US" sz="1600" kern="1200">
                          <a:solidFill>
                            <a:srgbClr val="000000"/>
                          </a:solidFill>
                        </a:rPr>
                        <a:t>  </a:t>
                      </a:r>
                      <a:r>
                        <a:rPr kumimoji="1" lang="ja-JP" altLang="en-US" sz="1600" kern="1200">
                          <a:solidFill>
                            <a:srgbClr val="000000"/>
                          </a:solidFill>
                        </a:rPr>
                        <a:t>（就労）</a:t>
                      </a:r>
                      <a:endParaRPr kumimoji="1" lang="en-US" sz="1600" kern="1200">
                        <a:solidFill>
                          <a:srgbClr val="000000"/>
                        </a:solidFill>
                      </a:endParaRPr>
                    </a:p>
                  </a:txBody>
                  <a:tcPr anchor="ctr"/>
                </a:tc>
                <a:tc>
                  <a:txBody>
                    <a:bodyPr/>
                    <a:lstStyle/>
                    <a:p>
                      <a:pPr marL="0" algn="ctr" defTabSz="914400" rtl="0" eaLnBrk="1" latinLnBrk="0" hangingPunct="1"/>
                      <a:r>
                        <a:rPr kumimoji="1" lang="ja-JP" altLang="en-US" sz="1600" kern="1200">
                          <a:solidFill>
                            <a:srgbClr val="000000"/>
                          </a:solidFill>
                        </a:rPr>
                        <a:t>保健・予防</a:t>
                      </a:r>
                    </a:p>
                  </a:txBody>
                  <a:tcPr anchor="ctr"/>
                </a:tc>
                <a:tc>
                  <a:txBody>
                    <a:bodyPr/>
                    <a:lstStyle/>
                    <a:p>
                      <a:pPr marL="0" algn="ctr" rtl="0" eaLnBrk="1" latinLnBrk="0" hangingPunct="1"/>
                      <a:r>
                        <a:rPr kumimoji="1" lang="ja-JP" altLang="en-US" sz="1600" kern="1200">
                          <a:solidFill>
                            <a:srgbClr val="000000"/>
                          </a:solidFill>
                        </a:rPr>
                        <a:t>医療</a:t>
                      </a:r>
                      <a:endParaRPr kumimoji="1" lang="en-US" sz="1600" kern="1200">
                        <a:solidFill>
                          <a:srgbClr val="000000"/>
                        </a:solidFill>
                      </a:endParaRPr>
                    </a:p>
                  </a:txBody>
                  <a:tcPr anchor="ctr"/>
                </a:tc>
                <a:tc>
                  <a:txBody>
                    <a:bodyPr/>
                    <a:lstStyle/>
                    <a:p>
                      <a:pPr marL="0" algn="ctr" rtl="0" eaLnBrk="1" latinLnBrk="0" hangingPunct="1"/>
                      <a:r>
                        <a:rPr lang="ja-JP" altLang="en-US" sz="1600" kern="1200">
                          <a:solidFill>
                            <a:srgbClr val="000000"/>
                          </a:solidFill>
                        </a:rPr>
                        <a:t>  </a:t>
                      </a:r>
                      <a:r>
                        <a:rPr kumimoji="1" lang="ja-JP" altLang="en-US" sz="1600" kern="1200">
                          <a:solidFill>
                            <a:srgbClr val="000000"/>
                          </a:solidFill>
                        </a:rPr>
                        <a:t>障害福祉</a:t>
                      </a:r>
                      <a:endParaRPr lang="en-US" altLang="ja-JP" sz="1600" kern="1200">
                        <a:solidFill>
                          <a:srgbClr val="000000"/>
                        </a:solidFill>
                      </a:endParaRPr>
                    </a:p>
                    <a:p>
                      <a:pPr marL="0" lvl="0" algn="ctr">
                        <a:buNone/>
                      </a:pPr>
                      <a:r>
                        <a:rPr lang="ja-JP" altLang="en-US" sz="1600" kern="1200">
                          <a:solidFill>
                            <a:srgbClr val="000000"/>
                          </a:solidFill>
                        </a:rPr>
                        <a:t>       </a:t>
                      </a:r>
                      <a:r>
                        <a:rPr kumimoji="1" lang="ja-JP" altLang="en-US" sz="1600" kern="1200">
                          <a:solidFill>
                            <a:srgbClr val="000000"/>
                          </a:solidFill>
                        </a:rPr>
                        <a:t>・</a:t>
                      </a:r>
                      <a:endParaRPr kumimoji="1" lang="en-US" altLang="ja-JP" sz="1600" kern="1200">
                        <a:solidFill>
                          <a:srgbClr val="000000"/>
                        </a:solidFill>
                      </a:endParaRPr>
                    </a:p>
                    <a:p>
                      <a:pPr marL="0" lvl="0" algn="ctr" rtl="0" eaLnBrk="1" latinLnBrk="0" hangingPunct="1">
                        <a:buNone/>
                      </a:pPr>
                      <a:r>
                        <a:rPr lang="ja-JP" altLang="en-US" sz="1600" kern="1200">
                          <a:solidFill>
                            <a:srgbClr val="000000"/>
                          </a:solidFill>
                        </a:rPr>
                        <a:t>     </a:t>
                      </a:r>
                      <a:r>
                        <a:rPr kumimoji="1" lang="ja-JP" altLang="en-US" sz="1600" kern="1200">
                          <a:solidFill>
                            <a:srgbClr val="000000"/>
                          </a:solidFill>
                        </a:rPr>
                        <a:t>介護</a:t>
                      </a:r>
                    </a:p>
                  </a:txBody>
                  <a:tcPr anchor="ctr"/>
                </a:tc>
                <a:tc>
                  <a:txBody>
                    <a:bodyPr/>
                    <a:lstStyle/>
                    <a:p>
                      <a:pPr marL="0" lvl="0" algn="ctr" rtl="0" eaLnBrk="1" latinLnBrk="0" hangingPunct="1">
                        <a:lnSpc>
                          <a:spcPct val="100000"/>
                        </a:lnSpc>
                        <a:spcBef>
                          <a:spcPts val="0"/>
                        </a:spcBef>
                        <a:spcAft>
                          <a:spcPts val="0"/>
                        </a:spcAft>
                        <a:buNone/>
                      </a:pPr>
                      <a:r>
                        <a:rPr lang="ja-JP" altLang="en-US" sz="1600" kern="1200" noProof="0">
                          <a:solidFill>
                            <a:srgbClr val="000000"/>
                          </a:solidFill>
                        </a:rPr>
                        <a:t>   </a:t>
                      </a:r>
                      <a:r>
                        <a:rPr kumimoji="1" lang="ja-JP" altLang="en-US" sz="1600" kern="1200" noProof="0">
                          <a:solidFill>
                            <a:srgbClr val="000000"/>
                          </a:solidFill>
                        </a:rPr>
                        <a:t>住まい</a:t>
                      </a:r>
                      <a:endParaRPr kumimoji="1" lang="ja-JP" altLang="en-US" sz="1600" kern="1200">
                        <a:solidFill>
                          <a:srgbClr val="000000"/>
                        </a:solidFill>
                      </a:endParaRPr>
                    </a:p>
                  </a:txBody>
                  <a:tcPr anchor="ctr"/>
                </a:tc>
                <a:extLst>
                  <a:ext uri="{0D108BD9-81ED-4DB2-BD59-A6C34878D82A}">
                    <a16:rowId xmlns:a16="http://schemas.microsoft.com/office/drawing/2014/main" val="1798118605"/>
                  </a:ext>
                </a:extLst>
              </a:tr>
            </a:tbl>
          </a:graphicData>
        </a:graphic>
      </p:graphicFrame>
      <p:sp>
        <p:nvSpPr>
          <p:cNvPr id="6" name="TextBox 5">
            <a:extLst>
              <a:ext uri="{FF2B5EF4-FFF2-40B4-BE49-F238E27FC236}">
                <a16:creationId xmlns:a16="http://schemas.microsoft.com/office/drawing/2014/main" id="{ECA63461-B925-9303-9EFD-784DB0FAEB34}"/>
              </a:ext>
            </a:extLst>
          </p:cNvPr>
          <p:cNvSpPr txBox="1"/>
          <p:nvPr/>
        </p:nvSpPr>
        <p:spPr>
          <a:xfrm>
            <a:off x="364154" y="172338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70C0"/>
                </a:solidFill>
                <a:ea typeface="Calibri"/>
                <a:cs typeface="Calibri"/>
              </a:rPr>
              <a:t>R5</a:t>
            </a:r>
            <a:endParaRPr lang="en-US">
              <a:solidFill>
                <a:srgbClr val="0070C0"/>
              </a:solidFill>
            </a:endParaRPr>
          </a:p>
        </p:txBody>
      </p:sp>
      <p:sp>
        <p:nvSpPr>
          <p:cNvPr id="8" name="TextBox 7">
            <a:extLst>
              <a:ext uri="{FF2B5EF4-FFF2-40B4-BE49-F238E27FC236}">
                <a16:creationId xmlns:a16="http://schemas.microsoft.com/office/drawing/2014/main" id="{6C009F77-7D6C-B638-C3A6-8D4345978655}"/>
              </a:ext>
            </a:extLst>
          </p:cNvPr>
          <p:cNvSpPr txBox="1"/>
          <p:nvPr/>
        </p:nvSpPr>
        <p:spPr>
          <a:xfrm>
            <a:off x="3429382" y="168773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70C0"/>
                </a:solidFill>
                <a:ea typeface="Calibri"/>
                <a:cs typeface="Calibri"/>
              </a:rPr>
              <a:t>R6</a:t>
            </a:r>
            <a:endParaRPr lang="en-US">
              <a:solidFill>
                <a:srgbClr val="0070C0"/>
              </a:solidFill>
            </a:endParaRPr>
          </a:p>
        </p:txBody>
      </p:sp>
      <p:sp>
        <p:nvSpPr>
          <p:cNvPr id="9" name="TextBox 8">
            <a:extLst>
              <a:ext uri="{FF2B5EF4-FFF2-40B4-BE49-F238E27FC236}">
                <a16:creationId xmlns:a16="http://schemas.microsoft.com/office/drawing/2014/main" id="{0DB2C11F-036D-7AEA-1395-11FD6344B07F}"/>
              </a:ext>
            </a:extLst>
          </p:cNvPr>
          <p:cNvSpPr txBox="1"/>
          <p:nvPr/>
        </p:nvSpPr>
        <p:spPr>
          <a:xfrm>
            <a:off x="6734470" y="170645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70C0"/>
                </a:solidFill>
                <a:ea typeface="Calibri"/>
                <a:cs typeface="Calibri"/>
              </a:rPr>
              <a:t>R6</a:t>
            </a:r>
            <a:endParaRPr lang="en-US">
              <a:solidFill>
                <a:srgbClr val="0070C0"/>
              </a:solidFill>
            </a:endParaRPr>
          </a:p>
        </p:txBody>
      </p:sp>
      <p:sp>
        <p:nvSpPr>
          <p:cNvPr id="10" name="TextBox 9">
            <a:extLst>
              <a:ext uri="{FF2B5EF4-FFF2-40B4-BE49-F238E27FC236}">
                <a16:creationId xmlns:a16="http://schemas.microsoft.com/office/drawing/2014/main" id="{D4BFBFAD-E82C-1A7C-08A1-469815E837A6}"/>
              </a:ext>
            </a:extLst>
          </p:cNvPr>
          <p:cNvSpPr txBox="1"/>
          <p:nvPr/>
        </p:nvSpPr>
        <p:spPr>
          <a:xfrm>
            <a:off x="6901752" y="440262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70C0"/>
                </a:solidFill>
                <a:ea typeface="Calibri"/>
                <a:cs typeface="Calibri"/>
              </a:rPr>
              <a:t>R6</a:t>
            </a:r>
            <a:endParaRPr lang="en-US">
              <a:solidFill>
                <a:srgbClr val="0070C0"/>
              </a:solidFill>
            </a:endParaRPr>
          </a:p>
        </p:txBody>
      </p:sp>
      <p:sp>
        <p:nvSpPr>
          <p:cNvPr id="11" name="TextBox 10">
            <a:extLst>
              <a:ext uri="{FF2B5EF4-FFF2-40B4-BE49-F238E27FC236}">
                <a16:creationId xmlns:a16="http://schemas.microsoft.com/office/drawing/2014/main" id="{7BC97C60-7F82-EB6B-CCFB-E99CD40B6C4C}"/>
              </a:ext>
            </a:extLst>
          </p:cNvPr>
          <p:cNvSpPr txBox="1"/>
          <p:nvPr/>
        </p:nvSpPr>
        <p:spPr>
          <a:xfrm>
            <a:off x="3450149" y="434359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0070C0"/>
                </a:solidFill>
                <a:ea typeface="Calibri"/>
                <a:cs typeface="Calibri"/>
              </a:rPr>
              <a:t>R7</a:t>
            </a:r>
            <a:endParaRPr lang="en-US" b="1">
              <a:solidFill>
                <a:srgbClr val="0070C0"/>
              </a:solidFill>
            </a:endParaRPr>
          </a:p>
        </p:txBody>
      </p:sp>
      <p:sp>
        <p:nvSpPr>
          <p:cNvPr id="12" name="TextBox 11">
            <a:extLst>
              <a:ext uri="{FF2B5EF4-FFF2-40B4-BE49-F238E27FC236}">
                <a16:creationId xmlns:a16="http://schemas.microsoft.com/office/drawing/2014/main" id="{41606EEA-B547-5501-D086-25A9164F5D43}"/>
              </a:ext>
            </a:extLst>
          </p:cNvPr>
          <p:cNvSpPr txBox="1"/>
          <p:nvPr/>
        </p:nvSpPr>
        <p:spPr>
          <a:xfrm>
            <a:off x="382630" y="4438565"/>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0070C0"/>
                </a:solidFill>
                <a:ea typeface="Calibri"/>
                <a:cs typeface="Calibri"/>
              </a:rPr>
              <a:t>R7</a:t>
            </a:r>
            <a:endParaRPr lang="en-US" b="1">
              <a:solidFill>
                <a:srgbClr val="0070C0"/>
              </a:solidFill>
            </a:endParaRPr>
          </a:p>
        </p:txBody>
      </p:sp>
      <p:graphicFrame>
        <p:nvGraphicFramePr>
          <p:cNvPr id="3" name="表 2">
            <a:extLst>
              <a:ext uri="{FF2B5EF4-FFF2-40B4-BE49-F238E27FC236}">
                <a16:creationId xmlns:a16="http://schemas.microsoft.com/office/drawing/2014/main" id="{5482E01D-6D58-E625-CA86-D6A8B38FC7F7}"/>
              </a:ext>
            </a:extLst>
          </p:cNvPr>
          <p:cNvGraphicFramePr>
            <a:graphicFrameLocks noGrp="1"/>
          </p:cNvGraphicFramePr>
          <p:nvPr>
            <p:extLst>
              <p:ext uri="{D42A27DB-BD31-4B8C-83A1-F6EECF244321}">
                <p14:modId xmlns:p14="http://schemas.microsoft.com/office/powerpoint/2010/main" val="402081020"/>
              </p:ext>
            </p:extLst>
          </p:nvPr>
        </p:nvGraphicFramePr>
        <p:xfrm>
          <a:off x="448623" y="776358"/>
          <a:ext cx="1092820" cy="854752"/>
        </p:xfrm>
        <a:graphic>
          <a:graphicData uri="http://schemas.openxmlformats.org/drawingml/2006/table">
            <a:tbl>
              <a:tblPr/>
              <a:tblGrid>
                <a:gridCol w="1092820">
                  <a:extLst>
                    <a:ext uri="{9D8B030D-6E8A-4147-A177-3AD203B41FA5}">
                      <a16:colId xmlns:a16="http://schemas.microsoft.com/office/drawing/2014/main" val="4243208418"/>
                    </a:ext>
                  </a:extLst>
                </a:gridCol>
              </a:tblGrid>
              <a:tr h="854752">
                <a:tc>
                  <a:txBody>
                    <a:bodyPr/>
                    <a:lstStyle/>
                    <a:p>
                      <a:endParaRPr kumimoji="1" lang="ja-JP" altLang="en-US"/>
                    </a:p>
                  </a:txBody>
                  <a:tcPr>
                    <a:lnL w="38100" cmpd="sng">
                      <a:solidFill>
                        <a:srgbClr val="FF0000"/>
                      </a:solidFill>
                      <a:prstDash val="solid"/>
                    </a:lnL>
                    <a:lnR w="38100" cmpd="sng">
                      <a:solidFill>
                        <a:srgbClr val="FF0000"/>
                      </a:solidFill>
                      <a:prstDash val="solid"/>
                    </a:lnR>
                    <a:lnT w="38100" cmpd="sng">
                      <a:solidFill>
                        <a:srgbClr val="FF0000"/>
                      </a:solidFill>
                      <a:prstDash val="solid"/>
                    </a:lnT>
                    <a:lnB w="38100" cmpd="sng">
                      <a:solidFill>
                        <a:srgbClr val="FF0000"/>
                      </a:solidFill>
                      <a:prstDash val="solid"/>
                    </a:lnB>
                  </a:tcPr>
                </a:tc>
                <a:extLst>
                  <a:ext uri="{0D108BD9-81ED-4DB2-BD59-A6C34878D82A}">
                    <a16:rowId xmlns:a16="http://schemas.microsoft.com/office/drawing/2014/main" val="2789606507"/>
                  </a:ext>
                </a:extLst>
              </a:tr>
            </a:tbl>
          </a:graphicData>
        </a:graphic>
      </p:graphicFrame>
      <p:sp>
        <p:nvSpPr>
          <p:cNvPr id="5" name="Rectangle 35">
            <a:extLst>
              <a:ext uri="{FF2B5EF4-FFF2-40B4-BE49-F238E27FC236}">
                <a16:creationId xmlns:a16="http://schemas.microsoft.com/office/drawing/2014/main" id="{1DA436A2-65BE-9D83-E19E-1CDA0F933084}"/>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11</a:t>
            </a:r>
          </a:p>
        </p:txBody>
      </p:sp>
    </p:spTree>
    <p:extLst>
      <p:ext uri="{BB962C8B-B14F-4D97-AF65-F5344CB8AC3E}">
        <p14:creationId xmlns:p14="http://schemas.microsoft.com/office/powerpoint/2010/main" val="1589422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CC5C5-F88F-7C4F-F7EB-BFD36E7E6154}"/>
            </a:ext>
          </a:extLst>
        </p:cNvPr>
        <p:cNvGrpSpPr/>
        <p:nvPr/>
      </p:nvGrpSpPr>
      <p:grpSpPr>
        <a:xfrm>
          <a:off x="0" y="0"/>
          <a:ext cx="0" cy="0"/>
          <a:chOff x="0" y="0"/>
          <a:chExt cx="0" cy="0"/>
        </a:xfrm>
      </p:grpSpPr>
      <p:sp>
        <p:nvSpPr>
          <p:cNvPr id="19" name="Rectangle 36">
            <a:extLst>
              <a:ext uri="{FF2B5EF4-FFF2-40B4-BE49-F238E27FC236}">
                <a16:creationId xmlns:a16="http://schemas.microsoft.com/office/drawing/2014/main" id="{679CBD5E-8438-A7A4-6FB9-102C4DD3EAF8}"/>
              </a:ext>
            </a:extLst>
          </p:cNvPr>
          <p:cNvSpPr>
            <a:spLocks noChangeArrowheads="1"/>
          </p:cNvSpPr>
          <p:nvPr/>
        </p:nvSpPr>
        <p:spPr bwMode="gray">
          <a:xfrm>
            <a:off x="738294" y="398826"/>
            <a:ext cx="8424649" cy="38048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square" lIns="36000" tIns="36000" rIns="72000" bIns="36000" anchor="ctr">
            <a:spAutoFit/>
          </a:bodyPr>
          <a:lstStyle/>
          <a:p>
            <a:r>
              <a:rPr lang="ja-JP" altLang="en-US" sz="2000" b="1">
                <a:solidFill>
                  <a:prstClr val="black"/>
                </a:solidFill>
                <a:latin typeface="HG丸ｺﾞｼｯｸM-PRO" panose="020F0600000000000000" pitchFamily="50" charset="-128"/>
                <a:ea typeface="HG丸ｺﾞｼｯｸM-PRO" panose="020F0600000000000000" pitchFamily="50" charset="-128"/>
              </a:rPr>
              <a:t>精神障害にも対応した地域包括ケアシステムの構築に向けた取り組み</a:t>
            </a:r>
            <a:endParaRPr lang="en-US" altLang="ja-JP" sz="2000" b="1">
              <a:solidFill>
                <a:prstClr val="black"/>
              </a:solidFill>
              <a:latin typeface="HG丸ｺﾞｼｯｸM-PRO" panose="020F0600000000000000" pitchFamily="50" charset="-128"/>
              <a:ea typeface="HG丸ｺﾞｼｯｸM-PRO" panose="020F0600000000000000" pitchFamily="50" charset="-128"/>
            </a:endParaRPr>
          </a:p>
        </p:txBody>
      </p:sp>
      <p:sp>
        <p:nvSpPr>
          <p:cNvPr id="2" name="Rectangle 2">
            <a:extLst>
              <a:ext uri="{FF2B5EF4-FFF2-40B4-BE49-F238E27FC236}">
                <a16:creationId xmlns:a16="http://schemas.microsoft.com/office/drawing/2014/main" id="{E2AFA128-77E9-BAF1-30FF-38AFA892CD82}"/>
              </a:ext>
            </a:extLst>
          </p:cNvPr>
          <p:cNvSpPr>
            <a:spLocks noChangeArrowheads="1"/>
          </p:cNvSpPr>
          <p:nvPr/>
        </p:nvSpPr>
        <p:spPr bwMode="auto">
          <a:xfrm>
            <a:off x="0" y="0"/>
            <a:ext cx="9901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 name="表 2">
            <a:extLst>
              <a:ext uri="{FF2B5EF4-FFF2-40B4-BE49-F238E27FC236}">
                <a16:creationId xmlns:a16="http://schemas.microsoft.com/office/drawing/2014/main" id="{8606C2E4-CA62-AD13-98AC-DBD3FF5829E2}"/>
              </a:ext>
            </a:extLst>
          </p:cNvPr>
          <p:cNvGraphicFramePr>
            <a:graphicFrameLocks noGrp="1"/>
          </p:cNvGraphicFramePr>
          <p:nvPr>
            <p:extLst>
              <p:ext uri="{D42A27DB-BD31-4B8C-83A1-F6EECF244321}">
                <p14:modId xmlns:p14="http://schemas.microsoft.com/office/powerpoint/2010/main" val="793429301"/>
              </p:ext>
            </p:extLst>
          </p:nvPr>
        </p:nvGraphicFramePr>
        <p:xfrm>
          <a:off x="436953" y="1205438"/>
          <a:ext cx="9192521" cy="872269"/>
        </p:xfrm>
        <a:graphic>
          <a:graphicData uri="http://schemas.openxmlformats.org/drawingml/2006/table">
            <a:tbl>
              <a:tblPr firstRow="1" bandRow="1">
                <a:tableStyleId>{5C22544A-7EE6-4342-B048-85BDC9FD1C3A}</a:tableStyleId>
              </a:tblPr>
              <a:tblGrid>
                <a:gridCol w="2135737">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872269">
                <a:tc>
                  <a:txBody>
                    <a:bodyPr/>
                    <a:lstStyle/>
                    <a:p>
                      <a:r>
                        <a:rPr kumimoji="1" lang="ja-JP" altLang="en-US" sz="1600" dirty="0">
                          <a:solidFill>
                            <a:schemeClr val="tx1"/>
                          </a:solidFill>
                        </a:rPr>
                        <a:t>令和７年度</a:t>
                      </a:r>
                      <a:endParaRPr kumimoji="1" lang="en-US" altLang="ja-JP" sz="1600" dirty="0">
                        <a:solidFill>
                          <a:schemeClr val="tx1"/>
                        </a:solidFill>
                      </a:endParaRPr>
                    </a:p>
                    <a:p>
                      <a:r>
                        <a:rPr kumimoji="1" lang="ja-JP" altLang="en-US" sz="1600" dirty="0">
                          <a:solidFill>
                            <a:schemeClr val="tx1"/>
                          </a:solidFill>
                        </a:rPr>
                        <a:t>　取り組み</a:t>
                      </a:r>
                      <a:r>
                        <a:rPr kumimoji="1" lang="ja-JP" altLang="en-US" sz="1600" dirty="0">
                          <a:solidFill>
                            <a:srgbClr val="0070C0"/>
                          </a:solidFill>
                        </a:rPr>
                        <a:t>「地域連携」　</a:t>
                      </a:r>
                      <a:endParaRPr kumimoji="1" lang="en-US" altLang="ja-JP" sz="1600" dirty="0">
                        <a:solidFill>
                          <a:srgbClr val="0070C0"/>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kumimoji="1" lang="ja-JP" altLang="en-US" sz="1600" dirty="0">
                          <a:solidFill>
                            <a:schemeClr val="tx1"/>
                          </a:solidFill>
                        </a:rPr>
                        <a:t>令和６年度「にも包括協議の場」（岐阜市総合支援協議会第４回において協議し、</a:t>
                      </a:r>
                      <a:endParaRPr kumimoji="1" lang="en-US" altLang="ja-JP" sz="1600" dirty="0">
                        <a:solidFill>
                          <a:schemeClr val="tx1"/>
                        </a:solidFill>
                      </a:endParaRPr>
                    </a:p>
                    <a:p>
                      <a:r>
                        <a:rPr kumimoji="1" lang="ja-JP" altLang="en-US" sz="1600" dirty="0">
                          <a:solidFill>
                            <a:schemeClr val="tx1"/>
                          </a:solidFill>
                        </a:rPr>
                        <a:t>その際の意見を整理し、</a:t>
                      </a:r>
                      <a:r>
                        <a:rPr kumimoji="1" lang="ja-JP" altLang="en-US" sz="2000" dirty="0">
                          <a:solidFill>
                            <a:srgbClr val="0070C0"/>
                          </a:solidFill>
                        </a:rPr>
                        <a:t>「にも包括支援者</a:t>
                      </a:r>
                      <a:r>
                        <a:rPr kumimoji="1" lang="ja-JP" altLang="en-US" sz="2000" b="1" dirty="0">
                          <a:solidFill>
                            <a:srgbClr val="0070C0"/>
                          </a:solidFill>
                          <a:effectLst>
                            <a:outerShdw blurRad="38100" dist="38100" dir="2700000" algn="tl">
                              <a:srgbClr val="000000">
                                <a:alpha val="43137"/>
                              </a:srgbClr>
                            </a:outerShdw>
                          </a:effectLst>
                        </a:rPr>
                        <a:t>交流の場」を創設</a:t>
                      </a:r>
                      <a:endParaRPr kumimoji="1" lang="en-US" altLang="ja-JP" sz="2000" b="1" dirty="0">
                        <a:solidFill>
                          <a:srgbClr val="0070C0"/>
                        </a:solidFill>
                        <a:effectLst>
                          <a:outerShdw blurRad="38100" dist="38100" dir="2700000" algn="tl">
                            <a:srgbClr val="000000">
                              <a:alpha val="43137"/>
                            </a:srgbClr>
                          </a:outerShdw>
                        </a:effectLs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8" name="図 7" descr="レストランにいる人々&#10;&#10;AI によって生成されたコンテンツは間違っている可能性があります。">
            <a:extLst>
              <a:ext uri="{FF2B5EF4-FFF2-40B4-BE49-F238E27FC236}">
                <a16:creationId xmlns:a16="http://schemas.microsoft.com/office/drawing/2014/main" id="{F0B2AF7C-26E4-CA46-6EB5-63AFEC877236}"/>
              </a:ext>
            </a:extLst>
          </p:cNvPr>
          <p:cNvPicPr>
            <a:picLocks noChangeAspect="1"/>
          </p:cNvPicPr>
          <p:nvPr/>
        </p:nvPicPr>
        <p:blipFill>
          <a:blip r:embed="rId3" cstate="print">
            <a:extLst>
              <a:ext uri="{28A0092B-C50C-407E-A947-70E740481C1C}">
                <a14:useLocalDpi xmlns:a14="http://schemas.microsoft.com/office/drawing/2010/main" val="0"/>
              </a:ext>
            </a:extLst>
          </a:blip>
          <a:srcRect l="14286" t="25867" b="12229"/>
          <a:stretch/>
        </p:blipFill>
        <p:spPr>
          <a:xfrm>
            <a:off x="172042" y="2354462"/>
            <a:ext cx="5374694" cy="2911290"/>
          </a:xfrm>
          <a:prstGeom prst="rect">
            <a:avLst/>
          </a:prstGeom>
          <a:effectLst>
            <a:softEdge rad="254000"/>
          </a:effectLst>
        </p:spPr>
      </p:pic>
      <p:pic>
        <p:nvPicPr>
          <p:cNvPr id="10" name="図 9" descr="会議室にいる人たち&#10;&#10;AI によって生成されたコンテンツは間違っている可能性があります。">
            <a:extLst>
              <a:ext uri="{FF2B5EF4-FFF2-40B4-BE49-F238E27FC236}">
                <a16:creationId xmlns:a16="http://schemas.microsoft.com/office/drawing/2014/main" id="{BABC0C80-A217-2934-4671-7B617869C232}"/>
              </a:ext>
            </a:extLst>
          </p:cNvPr>
          <p:cNvPicPr>
            <a:picLocks noChangeAspect="1"/>
          </p:cNvPicPr>
          <p:nvPr/>
        </p:nvPicPr>
        <p:blipFill>
          <a:blip r:embed="rId4" cstate="print">
            <a:extLst>
              <a:ext uri="{28A0092B-C50C-407E-A947-70E740481C1C}">
                <a14:useLocalDpi xmlns:a14="http://schemas.microsoft.com/office/drawing/2010/main" val="0"/>
              </a:ext>
            </a:extLst>
          </a:blip>
          <a:srcRect l="1401" t="29852" r="895" b="-5394"/>
          <a:stretch/>
        </p:blipFill>
        <p:spPr>
          <a:xfrm>
            <a:off x="5382667" y="4184155"/>
            <a:ext cx="4346529" cy="2520434"/>
          </a:xfrm>
          <a:prstGeom prst="rect">
            <a:avLst/>
          </a:prstGeom>
          <a:effectLst>
            <a:softEdge rad="266700"/>
          </a:effectLst>
        </p:spPr>
      </p:pic>
      <p:sp>
        <p:nvSpPr>
          <p:cNvPr id="5" name="TextBox 4">
            <a:extLst>
              <a:ext uri="{FF2B5EF4-FFF2-40B4-BE49-F238E27FC236}">
                <a16:creationId xmlns:a16="http://schemas.microsoft.com/office/drawing/2014/main" id="{6F25B009-7850-56E4-36D9-50A4C7855F89}"/>
              </a:ext>
            </a:extLst>
          </p:cNvPr>
          <p:cNvSpPr txBox="1"/>
          <p:nvPr/>
        </p:nvSpPr>
        <p:spPr>
          <a:xfrm>
            <a:off x="5560628" y="2491384"/>
            <a:ext cx="3709675"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dirty="0">
                <a:ea typeface="Calibri"/>
                <a:cs typeface="Calibri"/>
              </a:rPr>
              <a:t>R7.5.2</a:t>
            </a:r>
            <a:endParaRPr lang="en-US" altLang="ja-JP" dirty="0">
              <a:ea typeface="Calibri"/>
              <a:cs typeface="Calibri"/>
            </a:endParaRPr>
          </a:p>
          <a:p>
            <a:r>
              <a:rPr lang="ja-JP" altLang="en-US" dirty="0">
                <a:ea typeface="Calibri"/>
                <a:cs typeface="Calibri"/>
              </a:rPr>
              <a:t>　「問題解決しない事例検討会を</a:t>
            </a:r>
          </a:p>
          <a:p>
            <a:r>
              <a:rPr lang="ja-JP" altLang="en-US" dirty="0">
                <a:ea typeface="Calibri"/>
                <a:cs typeface="Calibri"/>
              </a:rPr>
              <a:t>　                            　地域で生かす」</a:t>
            </a:r>
            <a:endParaRPr lang="ja-JP" dirty="0">
              <a:ea typeface="ＭＳ Ｐゴシック"/>
              <a:cs typeface="Calibri"/>
            </a:endParaRPr>
          </a:p>
          <a:p>
            <a:endParaRPr lang="ja-JP" altLang="en-US" dirty="0">
              <a:ea typeface="Calibri"/>
              <a:cs typeface="Calibri"/>
            </a:endParaRPr>
          </a:p>
          <a:p>
            <a:r>
              <a:rPr lang="ja-JP" altLang="en-US" sz="1600" dirty="0">
                <a:ea typeface="Calibri"/>
                <a:cs typeface="Calibri"/>
              </a:rPr>
              <a:t>      日本福祉大学福祉経営学部准教授</a:t>
            </a:r>
          </a:p>
          <a:p>
            <a:r>
              <a:rPr lang="ja-JP" altLang="en-US" sz="1600" dirty="0">
                <a:ea typeface="Calibri"/>
                <a:cs typeface="Calibri"/>
              </a:rPr>
              <a:t>                                                  田中和彦氏</a:t>
            </a:r>
          </a:p>
        </p:txBody>
      </p:sp>
      <p:sp>
        <p:nvSpPr>
          <p:cNvPr id="4" name="Rectangle 35">
            <a:extLst>
              <a:ext uri="{FF2B5EF4-FFF2-40B4-BE49-F238E27FC236}">
                <a16:creationId xmlns:a16="http://schemas.microsoft.com/office/drawing/2014/main" id="{66242BF4-C095-89C0-C264-75320D106D4B}"/>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12</a:t>
            </a:r>
          </a:p>
        </p:txBody>
      </p:sp>
    </p:spTree>
    <p:extLst>
      <p:ext uri="{BB962C8B-B14F-4D97-AF65-F5344CB8AC3E}">
        <p14:creationId xmlns:p14="http://schemas.microsoft.com/office/powerpoint/2010/main" val="2132843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94FA6-7C1B-D242-5C01-51B11C465ADE}"/>
            </a:ext>
          </a:extLst>
        </p:cNvPr>
        <p:cNvGrpSpPr/>
        <p:nvPr/>
      </p:nvGrpSpPr>
      <p:grpSpPr>
        <a:xfrm>
          <a:off x="0" y="0"/>
          <a:ext cx="0" cy="0"/>
          <a:chOff x="0" y="0"/>
          <a:chExt cx="0" cy="0"/>
        </a:xfrm>
      </p:grpSpPr>
      <p:sp>
        <p:nvSpPr>
          <p:cNvPr id="19" name="Rectangle 36">
            <a:extLst>
              <a:ext uri="{FF2B5EF4-FFF2-40B4-BE49-F238E27FC236}">
                <a16:creationId xmlns:a16="http://schemas.microsoft.com/office/drawing/2014/main" id="{8364CB89-4FFE-EA08-42A2-271B50391A69}"/>
              </a:ext>
            </a:extLst>
          </p:cNvPr>
          <p:cNvSpPr>
            <a:spLocks noChangeArrowheads="1"/>
          </p:cNvSpPr>
          <p:nvPr/>
        </p:nvSpPr>
        <p:spPr bwMode="gray">
          <a:xfrm>
            <a:off x="724489" y="392185"/>
            <a:ext cx="8424649" cy="38048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square" lIns="36000" tIns="36000" rIns="72000" bIns="36000" anchor="ctr">
            <a:spAutoFit/>
          </a:bodyPr>
          <a:lstStyle/>
          <a:p>
            <a:r>
              <a:rPr lang="ja-JP" altLang="en-US" sz="2000" b="1">
                <a:solidFill>
                  <a:prstClr val="black"/>
                </a:solidFill>
                <a:latin typeface="HG丸ｺﾞｼｯｸM-PRO" panose="020F0600000000000000" pitchFamily="50" charset="-128"/>
                <a:ea typeface="HG丸ｺﾞｼｯｸM-PRO" panose="020F0600000000000000" pitchFamily="50" charset="-128"/>
              </a:rPr>
              <a:t>精神障害にも対応した地域包括ケアシステムの構築に向けた取り組み</a:t>
            </a:r>
            <a:endParaRPr lang="en-US" altLang="ja-JP" sz="2000" b="1">
              <a:solidFill>
                <a:prstClr val="black"/>
              </a:solidFill>
              <a:latin typeface="HG丸ｺﾞｼｯｸM-PRO" panose="020F0600000000000000" pitchFamily="50" charset="-128"/>
              <a:ea typeface="HG丸ｺﾞｼｯｸM-PRO" panose="020F0600000000000000" pitchFamily="50" charset="-128"/>
            </a:endParaRPr>
          </a:p>
        </p:txBody>
      </p:sp>
      <p:sp>
        <p:nvSpPr>
          <p:cNvPr id="2" name="Rectangle 2">
            <a:extLst>
              <a:ext uri="{FF2B5EF4-FFF2-40B4-BE49-F238E27FC236}">
                <a16:creationId xmlns:a16="http://schemas.microsoft.com/office/drawing/2014/main" id="{95D3CC29-8FD2-0998-F190-F100AAC7516B}"/>
              </a:ext>
            </a:extLst>
          </p:cNvPr>
          <p:cNvSpPr>
            <a:spLocks noChangeArrowheads="1"/>
          </p:cNvSpPr>
          <p:nvPr/>
        </p:nvSpPr>
        <p:spPr bwMode="auto">
          <a:xfrm>
            <a:off x="0" y="0"/>
            <a:ext cx="9901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3" name="表 2">
            <a:extLst>
              <a:ext uri="{FF2B5EF4-FFF2-40B4-BE49-F238E27FC236}">
                <a16:creationId xmlns:a16="http://schemas.microsoft.com/office/drawing/2014/main" id="{2EE54A5C-9D17-9E91-DFAD-50EA3C5C631A}"/>
              </a:ext>
            </a:extLst>
          </p:cNvPr>
          <p:cNvGraphicFramePr>
            <a:graphicFrameLocks noGrp="1"/>
          </p:cNvGraphicFramePr>
          <p:nvPr>
            <p:extLst>
              <p:ext uri="{D42A27DB-BD31-4B8C-83A1-F6EECF244321}">
                <p14:modId xmlns:p14="http://schemas.microsoft.com/office/powerpoint/2010/main" val="1153311640"/>
              </p:ext>
            </p:extLst>
          </p:nvPr>
        </p:nvGraphicFramePr>
        <p:xfrm>
          <a:off x="354358" y="1164849"/>
          <a:ext cx="9192521" cy="872269"/>
        </p:xfrm>
        <a:graphic>
          <a:graphicData uri="http://schemas.openxmlformats.org/drawingml/2006/table">
            <a:tbl>
              <a:tblPr firstRow="1" bandRow="1">
                <a:tableStyleId>{5C22544A-7EE6-4342-B048-85BDC9FD1C3A}</a:tableStyleId>
              </a:tblPr>
              <a:tblGrid>
                <a:gridCol w="2135737">
                  <a:extLst>
                    <a:ext uri="{9D8B030D-6E8A-4147-A177-3AD203B41FA5}">
                      <a16:colId xmlns:a16="http://schemas.microsoft.com/office/drawing/2014/main" val="20000"/>
                    </a:ext>
                  </a:extLst>
                </a:gridCol>
                <a:gridCol w="7056784">
                  <a:extLst>
                    <a:ext uri="{9D8B030D-6E8A-4147-A177-3AD203B41FA5}">
                      <a16:colId xmlns:a16="http://schemas.microsoft.com/office/drawing/2014/main" val="20001"/>
                    </a:ext>
                  </a:extLst>
                </a:gridCol>
              </a:tblGrid>
              <a:tr h="872269">
                <a:tc>
                  <a:txBody>
                    <a:bodyPr/>
                    <a:lstStyle/>
                    <a:p>
                      <a:r>
                        <a:rPr kumimoji="1" lang="ja-JP" altLang="en-US" sz="1600" dirty="0">
                          <a:solidFill>
                            <a:schemeClr val="tx1"/>
                          </a:solidFill>
                        </a:rPr>
                        <a:t>令和７年度</a:t>
                      </a:r>
                      <a:endParaRPr kumimoji="1" lang="en-US" altLang="ja-JP" sz="1600" dirty="0">
                        <a:solidFill>
                          <a:schemeClr val="tx1"/>
                        </a:solidFill>
                      </a:endParaRPr>
                    </a:p>
                    <a:p>
                      <a:r>
                        <a:rPr kumimoji="1" lang="ja-JP" altLang="en-US" sz="1600" dirty="0">
                          <a:solidFill>
                            <a:schemeClr val="tx1"/>
                          </a:solidFill>
                        </a:rPr>
                        <a:t>　取り組み</a:t>
                      </a:r>
                      <a:r>
                        <a:rPr kumimoji="1" lang="ja-JP" altLang="en-US" sz="1600" dirty="0">
                          <a:solidFill>
                            <a:srgbClr val="0070C0"/>
                          </a:solidFill>
                        </a:rPr>
                        <a:t>「地域連携」　</a:t>
                      </a:r>
                      <a:endParaRPr kumimoji="1" lang="en-US" altLang="ja-JP" sz="1600" dirty="0">
                        <a:solidFill>
                          <a:srgbClr val="0070C0"/>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kumimoji="1" lang="ja-JP" altLang="en-US" sz="1600" dirty="0">
                          <a:solidFill>
                            <a:schemeClr val="tx1"/>
                          </a:solidFill>
                        </a:rPr>
                        <a:t>令和６年度「にも包括協議の場」（岐阜市総合支援協議会第４回において協議し、</a:t>
                      </a:r>
                      <a:endParaRPr kumimoji="1" lang="en-US" altLang="ja-JP" sz="1600" dirty="0">
                        <a:solidFill>
                          <a:schemeClr val="tx1"/>
                        </a:solidFill>
                      </a:endParaRPr>
                    </a:p>
                    <a:p>
                      <a:r>
                        <a:rPr kumimoji="1" lang="ja-JP" altLang="en-US" sz="1600" dirty="0">
                          <a:solidFill>
                            <a:schemeClr val="tx1"/>
                          </a:solidFill>
                        </a:rPr>
                        <a:t>その際の意見を整理し、</a:t>
                      </a:r>
                      <a:r>
                        <a:rPr kumimoji="1" lang="ja-JP" altLang="en-US" sz="2000" dirty="0">
                          <a:solidFill>
                            <a:srgbClr val="0070C0"/>
                          </a:solidFill>
                        </a:rPr>
                        <a:t>「にも包括支援者</a:t>
                      </a:r>
                      <a:r>
                        <a:rPr kumimoji="1" lang="ja-JP" altLang="en-US" sz="2000" b="1" dirty="0">
                          <a:solidFill>
                            <a:srgbClr val="0070C0"/>
                          </a:solidFill>
                          <a:effectLst>
                            <a:outerShdw blurRad="38100" dist="38100" dir="2700000" algn="tl">
                              <a:srgbClr val="000000">
                                <a:alpha val="43137"/>
                              </a:srgbClr>
                            </a:outerShdw>
                          </a:effectLst>
                        </a:rPr>
                        <a:t>交流の場」を創設</a:t>
                      </a:r>
                      <a:endParaRPr kumimoji="1" lang="en-US" altLang="ja-JP" sz="2000" b="1" dirty="0">
                        <a:solidFill>
                          <a:srgbClr val="0070C0"/>
                        </a:solidFill>
                        <a:effectLst>
                          <a:outerShdw blurRad="38100" dist="38100" dir="2700000" algn="tl">
                            <a:srgbClr val="000000">
                              <a:alpha val="43137"/>
                            </a:srgbClr>
                          </a:outerShdw>
                        </a:effectLs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4" name="図 3">
            <a:extLst>
              <a:ext uri="{FF2B5EF4-FFF2-40B4-BE49-F238E27FC236}">
                <a16:creationId xmlns:a16="http://schemas.microsoft.com/office/drawing/2014/main" id="{587DD193-C091-ECEE-96D7-A5FA39576969}"/>
              </a:ext>
            </a:extLst>
          </p:cNvPr>
          <p:cNvPicPr>
            <a:picLocks noChangeAspect="1"/>
          </p:cNvPicPr>
          <p:nvPr/>
        </p:nvPicPr>
        <p:blipFill>
          <a:blip r:embed="rId3"/>
          <a:srcRect t="20462" r="1903"/>
          <a:stretch/>
        </p:blipFill>
        <p:spPr>
          <a:xfrm>
            <a:off x="354358" y="2275051"/>
            <a:ext cx="4413226" cy="2683704"/>
          </a:xfrm>
          <a:prstGeom prst="rect">
            <a:avLst/>
          </a:prstGeom>
          <a:effectLst>
            <a:softEdge rad="266700"/>
          </a:effectLst>
        </p:spPr>
      </p:pic>
      <p:pic>
        <p:nvPicPr>
          <p:cNvPr id="5" name="図 4">
            <a:extLst>
              <a:ext uri="{FF2B5EF4-FFF2-40B4-BE49-F238E27FC236}">
                <a16:creationId xmlns:a16="http://schemas.microsoft.com/office/drawing/2014/main" id="{C02C245A-BA8F-C340-2AEB-CE7F4BD1E363}"/>
              </a:ext>
            </a:extLst>
          </p:cNvPr>
          <p:cNvPicPr>
            <a:picLocks noChangeAspect="1"/>
          </p:cNvPicPr>
          <p:nvPr/>
        </p:nvPicPr>
        <p:blipFill>
          <a:blip r:embed="rId4"/>
          <a:srcRect l="40235" t="2407" r="1555"/>
          <a:stretch/>
        </p:blipFill>
        <p:spPr>
          <a:xfrm rot="5400000">
            <a:off x="5879096" y="1937954"/>
            <a:ext cx="2672135" cy="3369468"/>
          </a:xfrm>
          <a:prstGeom prst="rect">
            <a:avLst/>
          </a:prstGeom>
          <a:effectLst>
            <a:softEdge rad="266700"/>
          </a:effectLst>
        </p:spPr>
      </p:pic>
      <p:pic>
        <p:nvPicPr>
          <p:cNvPr id="6" name="図 5">
            <a:extLst>
              <a:ext uri="{FF2B5EF4-FFF2-40B4-BE49-F238E27FC236}">
                <a16:creationId xmlns:a16="http://schemas.microsoft.com/office/drawing/2014/main" id="{87E686E7-173F-CA95-1E3B-5D7DC42BD1FE}"/>
              </a:ext>
            </a:extLst>
          </p:cNvPr>
          <p:cNvPicPr>
            <a:picLocks noChangeAspect="1"/>
          </p:cNvPicPr>
          <p:nvPr/>
        </p:nvPicPr>
        <p:blipFill>
          <a:blip r:embed="rId5"/>
          <a:srcRect l="7289" t="25061" r="3611" b="5745"/>
          <a:stretch/>
        </p:blipFill>
        <p:spPr>
          <a:xfrm>
            <a:off x="4486672" y="4958755"/>
            <a:ext cx="3225311" cy="1878550"/>
          </a:xfrm>
          <a:prstGeom prst="rect">
            <a:avLst/>
          </a:prstGeom>
          <a:effectLst>
            <a:softEdge rad="266700"/>
          </a:effectLst>
        </p:spPr>
      </p:pic>
      <p:sp>
        <p:nvSpPr>
          <p:cNvPr id="8" name="TextBox 7">
            <a:extLst>
              <a:ext uri="{FF2B5EF4-FFF2-40B4-BE49-F238E27FC236}">
                <a16:creationId xmlns:a16="http://schemas.microsoft.com/office/drawing/2014/main" id="{3E1146C9-421F-47E5-9DA8-6DE51D7EFE2F}"/>
              </a:ext>
            </a:extLst>
          </p:cNvPr>
          <p:cNvSpPr txBox="1"/>
          <p:nvPr/>
        </p:nvSpPr>
        <p:spPr>
          <a:xfrm>
            <a:off x="553460" y="4959030"/>
            <a:ext cx="3709675"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ea typeface="Calibri"/>
                <a:cs typeface="Calibri"/>
              </a:rPr>
              <a:t>R7.8.4</a:t>
            </a:r>
            <a:endParaRPr lang="en-US" altLang="ja-JP">
              <a:ea typeface="Calibri"/>
              <a:cs typeface="Calibri"/>
            </a:endParaRPr>
          </a:p>
          <a:p>
            <a:r>
              <a:rPr lang="ja-JP" altLang="en-US">
                <a:ea typeface="Calibri"/>
                <a:cs typeface="Calibri"/>
              </a:rPr>
              <a:t>　「ゆるやかにつながろう」</a:t>
            </a:r>
            <a:endParaRPr lang="ja-JP">
              <a:ea typeface="ＭＳ Ｐゴシック"/>
              <a:cs typeface="Calibri"/>
            </a:endParaRPr>
          </a:p>
          <a:p>
            <a:endParaRPr lang="ja-JP" altLang="en-US">
              <a:ea typeface="Calibri"/>
              <a:cs typeface="Calibri"/>
            </a:endParaRPr>
          </a:p>
          <a:p>
            <a:r>
              <a:rPr lang="ja-JP" altLang="en-US" sz="1600">
                <a:ea typeface="Calibri"/>
                <a:cs typeface="Calibri"/>
              </a:rPr>
              <a:t>      日本福祉大学福祉経営学部准教授</a:t>
            </a:r>
          </a:p>
          <a:p>
            <a:r>
              <a:rPr lang="ja-JP" altLang="en-US" sz="1600">
                <a:ea typeface="Calibri"/>
                <a:cs typeface="Calibri"/>
              </a:rPr>
              <a:t>                                                  田中和彦氏</a:t>
            </a:r>
          </a:p>
        </p:txBody>
      </p:sp>
      <p:sp>
        <p:nvSpPr>
          <p:cNvPr id="7" name="Rectangle 35">
            <a:extLst>
              <a:ext uri="{FF2B5EF4-FFF2-40B4-BE49-F238E27FC236}">
                <a16:creationId xmlns:a16="http://schemas.microsoft.com/office/drawing/2014/main" id="{8EB49DEB-F4D0-8557-960A-D66CA8721277}"/>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13</a:t>
            </a:r>
          </a:p>
        </p:txBody>
      </p:sp>
    </p:spTree>
    <p:extLst>
      <p:ext uri="{BB962C8B-B14F-4D97-AF65-F5344CB8AC3E}">
        <p14:creationId xmlns:p14="http://schemas.microsoft.com/office/powerpoint/2010/main" val="475572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CDF06-FF9B-A435-F8A6-9361476601F5}"/>
            </a:ext>
          </a:extLst>
        </p:cNvPr>
        <p:cNvGrpSpPr/>
        <p:nvPr/>
      </p:nvGrpSpPr>
      <p:grpSpPr>
        <a:xfrm>
          <a:off x="0" y="0"/>
          <a:ext cx="0" cy="0"/>
          <a:chOff x="0" y="0"/>
          <a:chExt cx="0" cy="0"/>
        </a:xfrm>
      </p:grpSpPr>
      <p:sp>
        <p:nvSpPr>
          <p:cNvPr id="19" name="Rectangle 36">
            <a:extLst>
              <a:ext uri="{FF2B5EF4-FFF2-40B4-BE49-F238E27FC236}">
                <a16:creationId xmlns:a16="http://schemas.microsoft.com/office/drawing/2014/main" id="{EECE82AD-8023-A88D-94FE-9FBC4FB6E6DE}"/>
              </a:ext>
            </a:extLst>
          </p:cNvPr>
          <p:cNvSpPr>
            <a:spLocks noChangeArrowheads="1"/>
          </p:cNvSpPr>
          <p:nvPr/>
        </p:nvSpPr>
        <p:spPr bwMode="gray">
          <a:xfrm>
            <a:off x="846589" y="287389"/>
            <a:ext cx="8424649" cy="38048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square" lIns="36000" tIns="36000" rIns="72000" bIns="36000" anchor="ctr">
            <a:spAutoFit/>
          </a:bodyPr>
          <a:lstStyle/>
          <a:p>
            <a:r>
              <a:rPr lang="ja-JP" altLang="en-US" sz="2000" b="1">
                <a:solidFill>
                  <a:prstClr val="black"/>
                </a:solidFill>
                <a:latin typeface="HG丸ｺﾞｼｯｸM-PRO" panose="020F0600000000000000" pitchFamily="50" charset="-128"/>
                <a:ea typeface="HG丸ｺﾞｼｯｸM-PRO" panose="020F0600000000000000" pitchFamily="50" charset="-128"/>
              </a:rPr>
              <a:t>精神障害にも対応した地域包括ケアシステムの構築に向けた取り組み</a:t>
            </a:r>
            <a:endParaRPr lang="en-US" altLang="ja-JP" sz="2000" b="1">
              <a:solidFill>
                <a:prstClr val="black"/>
              </a:solidFill>
              <a:latin typeface="HG丸ｺﾞｼｯｸM-PRO" panose="020F0600000000000000" pitchFamily="50" charset="-128"/>
              <a:ea typeface="HG丸ｺﾞｼｯｸM-PRO" panose="020F0600000000000000" pitchFamily="50" charset="-128"/>
            </a:endParaRPr>
          </a:p>
        </p:txBody>
      </p:sp>
      <p:sp>
        <p:nvSpPr>
          <p:cNvPr id="2" name="Rectangle 2">
            <a:extLst>
              <a:ext uri="{FF2B5EF4-FFF2-40B4-BE49-F238E27FC236}">
                <a16:creationId xmlns:a16="http://schemas.microsoft.com/office/drawing/2014/main" id="{97F44019-22F0-E3A1-A4AF-06DAB027B710}"/>
              </a:ext>
            </a:extLst>
          </p:cNvPr>
          <p:cNvSpPr>
            <a:spLocks noChangeArrowheads="1"/>
          </p:cNvSpPr>
          <p:nvPr/>
        </p:nvSpPr>
        <p:spPr bwMode="auto">
          <a:xfrm>
            <a:off x="0" y="0"/>
            <a:ext cx="9901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0" name="表 9">
            <a:extLst>
              <a:ext uri="{FF2B5EF4-FFF2-40B4-BE49-F238E27FC236}">
                <a16:creationId xmlns:a16="http://schemas.microsoft.com/office/drawing/2014/main" id="{E51F9986-E935-6488-1DEF-8F2E731F8416}"/>
              </a:ext>
            </a:extLst>
          </p:cNvPr>
          <p:cNvGraphicFramePr>
            <a:graphicFrameLocks noGrp="1"/>
          </p:cNvGraphicFramePr>
          <p:nvPr>
            <p:extLst>
              <p:ext uri="{D42A27DB-BD31-4B8C-83A1-F6EECF244321}">
                <p14:modId xmlns:p14="http://schemas.microsoft.com/office/powerpoint/2010/main" val="2823336697"/>
              </p:ext>
            </p:extLst>
          </p:nvPr>
        </p:nvGraphicFramePr>
        <p:xfrm>
          <a:off x="170816" y="2654901"/>
          <a:ext cx="9520079" cy="3900858"/>
        </p:xfrm>
        <a:graphic>
          <a:graphicData uri="http://schemas.openxmlformats.org/drawingml/2006/table">
            <a:tbl>
              <a:tblPr firstRow="1" bandRow="1">
                <a:tableStyleId>{5C22544A-7EE6-4342-B048-85BDC9FD1C3A}</a:tableStyleId>
              </a:tblPr>
              <a:tblGrid>
                <a:gridCol w="1111039">
                  <a:extLst>
                    <a:ext uri="{9D8B030D-6E8A-4147-A177-3AD203B41FA5}">
                      <a16:colId xmlns:a16="http://schemas.microsoft.com/office/drawing/2014/main" val="20000"/>
                    </a:ext>
                  </a:extLst>
                </a:gridCol>
                <a:gridCol w="3093500">
                  <a:extLst>
                    <a:ext uri="{9D8B030D-6E8A-4147-A177-3AD203B41FA5}">
                      <a16:colId xmlns:a16="http://schemas.microsoft.com/office/drawing/2014/main" val="20001"/>
                    </a:ext>
                  </a:extLst>
                </a:gridCol>
                <a:gridCol w="5315540">
                  <a:extLst>
                    <a:ext uri="{9D8B030D-6E8A-4147-A177-3AD203B41FA5}">
                      <a16:colId xmlns:a16="http://schemas.microsoft.com/office/drawing/2014/main" val="20003"/>
                    </a:ext>
                  </a:extLst>
                </a:gridCol>
              </a:tblGrid>
              <a:tr h="322854">
                <a:tc>
                  <a:txBody>
                    <a:bodyPr/>
                    <a:lstStyle/>
                    <a:p>
                      <a:pPr algn="ctr"/>
                      <a:r>
                        <a:rPr kumimoji="1" lang="ja-JP" altLang="en-US" sz="1600">
                          <a:solidFill>
                            <a:schemeClr val="tx1"/>
                          </a:solidFill>
                        </a:rPr>
                        <a:t>時期（月）</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kumimoji="1" lang="ja-JP" altLang="en-US" sz="1600">
                          <a:solidFill>
                            <a:schemeClr val="tx1"/>
                          </a:solidFill>
                        </a:rPr>
                        <a:t>実施内容</a:t>
                      </a:r>
                      <a:endParaRPr kumimoji="1" lang="en-US" altLang="ja-JP" sz="16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kumimoji="1" lang="ja-JP" altLang="en-US" sz="1600">
                          <a:solidFill>
                            <a:schemeClr val="tx1"/>
                          </a:solidFill>
                        </a:rPr>
                        <a:t>具体的な取組</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0"/>
                  </a:ext>
                </a:extLst>
              </a:tr>
              <a:tr h="3565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rPr>
                        <a:t>R</a:t>
                      </a:r>
                      <a:r>
                        <a:rPr kumimoji="1" lang="ja-JP" altLang="en-US" sz="1600">
                          <a:solidFill>
                            <a:schemeClr val="tx1"/>
                          </a:solidFill>
                        </a:rPr>
                        <a:t>７年</a:t>
                      </a:r>
                      <a:r>
                        <a:rPr kumimoji="1" lang="en-US" altLang="ja-JP" sz="1600">
                          <a:solidFill>
                            <a:schemeClr val="tx1"/>
                          </a:solidFill>
                        </a:rPr>
                        <a:t>5</a:t>
                      </a:r>
                      <a:r>
                        <a:rPr kumimoji="1" lang="ja-JP" altLang="en-US" sz="1600">
                          <a:solidFill>
                            <a:schemeClr val="tx1"/>
                          </a:solidFill>
                        </a:rPr>
                        <a:t>月</a:t>
                      </a: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rPr>
                        <a:t>R</a:t>
                      </a:r>
                      <a:r>
                        <a:rPr kumimoji="1" lang="ja-JP" altLang="en-US" sz="1600">
                          <a:solidFill>
                            <a:schemeClr val="tx1"/>
                          </a:solidFill>
                        </a:rPr>
                        <a:t>７年</a:t>
                      </a:r>
                      <a:r>
                        <a:rPr kumimoji="1" lang="en-US" altLang="ja-JP" sz="1600">
                          <a:solidFill>
                            <a:schemeClr val="tx1"/>
                          </a:solidFill>
                        </a:rPr>
                        <a:t>8</a:t>
                      </a:r>
                      <a:r>
                        <a:rPr kumimoji="1" lang="ja-JP" altLang="en-US" sz="1600">
                          <a:solidFill>
                            <a:schemeClr val="tx1"/>
                          </a:solidFill>
                        </a:rPr>
                        <a:t>月</a:t>
                      </a: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rPr>
                        <a:t>R7</a:t>
                      </a:r>
                      <a:r>
                        <a:rPr kumimoji="1" lang="ja-JP" altLang="en-US" sz="1600">
                          <a:solidFill>
                            <a:schemeClr val="tx1"/>
                          </a:solidFill>
                        </a:rPr>
                        <a:t>年</a:t>
                      </a:r>
                      <a:r>
                        <a:rPr kumimoji="1" lang="en-US" altLang="ja-JP" sz="1600">
                          <a:solidFill>
                            <a:schemeClr val="tx1"/>
                          </a:solidFill>
                        </a:rPr>
                        <a:t>11</a:t>
                      </a:r>
                      <a:r>
                        <a:rPr kumimoji="1" lang="ja-JP" altLang="en-US" sz="1600">
                          <a:solidFill>
                            <a:schemeClr val="tx1"/>
                          </a:solidFill>
                        </a:rPr>
                        <a:t>月</a:t>
                      </a: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a:solidFill>
                            <a:schemeClr val="tx1"/>
                          </a:solidFill>
                        </a:rPr>
                        <a:t>R8</a:t>
                      </a:r>
                      <a:r>
                        <a:rPr kumimoji="1" lang="ja-JP" altLang="en-US" sz="1600">
                          <a:solidFill>
                            <a:schemeClr val="tx1"/>
                          </a:solidFill>
                        </a:rPr>
                        <a:t>年</a:t>
                      </a:r>
                      <a:r>
                        <a:rPr kumimoji="1" lang="en-US" altLang="ja-JP" sz="1600">
                          <a:solidFill>
                            <a:schemeClr val="tx1"/>
                          </a:solidFill>
                        </a:rPr>
                        <a:t>2</a:t>
                      </a:r>
                      <a:r>
                        <a:rPr kumimoji="1" lang="ja-JP" altLang="en-US" sz="1600">
                          <a:solidFill>
                            <a:schemeClr val="tx1"/>
                          </a:solidFill>
                        </a:rPr>
                        <a:t>月</a:t>
                      </a:r>
                      <a:endParaRPr kumimoji="1" lang="en-US" altLang="ja-JP" sz="1600">
                        <a:solidFill>
                          <a:schemeClr val="tx1"/>
                        </a:solidFill>
                      </a:endParaRPr>
                    </a:p>
                    <a:p>
                      <a:endParaRPr kumimoji="1" lang="en-US" altLang="ja-JP" sz="1600">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kumimoji="1" lang="ja-JP" altLang="en-US" sz="1600" dirty="0">
                          <a:solidFill>
                            <a:schemeClr val="tx1"/>
                          </a:solidFill>
                        </a:rPr>
                        <a:t>誰もが主体的に暮らすことができる地域を目指して</a:t>
                      </a:r>
                      <a:endParaRPr kumimoji="1" lang="en-US" altLang="ja-JP" sz="1600" dirty="0">
                        <a:solidFill>
                          <a:schemeClr val="tx1"/>
                        </a:solidFill>
                      </a:endParaRPr>
                    </a:p>
                    <a:p>
                      <a:r>
                        <a:rPr kumimoji="1" lang="ja-JP" altLang="en-US" sz="1600">
                          <a:solidFill>
                            <a:schemeClr val="tx1"/>
                          </a:solidFill>
                        </a:rPr>
                        <a:t>「問題解決しない事例検討会を地域で生かす」</a:t>
                      </a:r>
                      <a:endParaRPr kumimoji="1" lang="en-US" altLang="ja-JP" sz="1600" dirty="0">
                        <a:solidFill>
                          <a:schemeClr val="tx1"/>
                        </a:solidFill>
                      </a:endParaRPr>
                    </a:p>
                    <a:p>
                      <a:endParaRPr kumimoji="1" lang="en-US" altLang="ja-JP" sz="1600" dirty="0">
                        <a:solidFill>
                          <a:schemeClr val="tx1"/>
                        </a:solidFill>
                      </a:endParaRPr>
                    </a:p>
                    <a:p>
                      <a:r>
                        <a:rPr kumimoji="1" lang="ja-JP" altLang="en-US" sz="1600" dirty="0">
                          <a:solidFill>
                            <a:schemeClr val="tx1"/>
                          </a:solidFill>
                        </a:rPr>
                        <a:t>ネットワーク・連携について考える「ゆるやかにつながろう」</a:t>
                      </a:r>
                      <a:endParaRPr kumimoji="1" lang="en-US" altLang="ja-JP" sz="1600" dirty="0">
                        <a:solidFill>
                          <a:schemeClr val="tx1"/>
                        </a:solidFill>
                      </a:endParaRPr>
                    </a:p>
                    <a:p>
                      <a:endParaRPr kumimoji="1" lang="en-US" altLang="ja-JP" sz="1600" dirty="0">
                        <a:solidFill>
                          <a:schemeClr val="tx1"/>
                        </a:solidFill>
                      </a:endParaRPr>
                    </a:p>
                    <a:p>
                      <a:r>
                        <a:rPr kumimoji="1" lang="ja-JP" altLang="en-US" sz="1600" dirty="0">
                          <a:solidFill>
                            <a:schemeClr val="tx1"/>
                          </a:solidFill>
                        </a:rPr>
                        <a:t>関係機関の役割を知る</a:t>
                      </a:r>
                      <a:endParaRPr kumimoji="1" lang="en-US" altLang="ja-JP" sz="1600" dirty="0">
                        <a:solidFill>
                          <a:schemeClr val="tx1"/>
                        </a:solidFill>
                      </a:endParaRPr>
                    </a:p>
                    <a:p>
                      <a:endParaRPr kumimoji="1" lang="en-US" altLang="ja-JP" sz="1600" dirty="0">
                        <a:solidFill>
                          <a:schemeClr val="tx1"/>
                        </a:solidFill>
                      </a:endParaRPr>
                    </a:p>
                    <a:p>
                      <a:endParaRPr kumimoji="1" lang="en-US" altLang="ja-JP" sz="1600" dirty="0">
                        <a:solidFill>
                          <a:schemeClr val="tx1"/>
                        </a:solidFill>
                      </a:endParaRPr>
                    </a:p>
                    <a:p>
                      <a:r>
                        <a:rPr kumimoji="1" lang="ja-JP" altLang="en-US" sz="1600" dirty="0">
                          <a:solidFill>
                            <a:schemeClr val="tx1"/>
                          </a:solidFill>
                        </a:rPr>
                        <a:t>リカバリーを考える</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kumimoji="1" lang="ja-JP" altLang="en-US" sz="1600" dirty="0">
                          <a:solidFill>
                            <a:schemeClr val="tx1"/>
                          </a:solidFill>
                        </a:rPr>
                        <a:t>・精神保健福祉業務に関わる行政機関、その他「にも包括」の支援者となる者、機関を対象に、①支援者同士の交流、②相互理解と学びの場の創出、③顔の見える関係性の構築を目指す。</a:t>
                      </a:r>
                      <a:endParaRPr kumimoji="1" lang="en-US" altLang="ja-JP" sz="1600" dirty="0">
                        <a:solidFill>
                          <a:schemeClr val="tx1"/>
                        </a:solidFill>
                      </a:endParaRPr>
                    </a:p>
                    <a:p>
                      <a:endParaRPr kumimoji="1" lang="en-US" altLang="ja-JP" sz="1600" dirty="0">
                        <a:solidFill>
                          <a:schemeClr val="tx1"/>
                        </a:solidFill>
                      </a:endParaRPr>
                    </a:p>
                    <a:p>
                      <a:r>
                        <a:rPr kumimoji="1" lang="ja-JP" altLang="en-US" sz="1600" dirty="0">
                          <a:solidFill>
                            <a:schemeClr val="tx1"/>
                          </a:solidFill>
                        </a:rPr>
                        <a:t>・支援者のネットワーク形成は、「本人主体であるという理念を共有すること、機関の役割を相互理解していること」がベースにあり、その上で各ケースにおける支援チームが成立するという概念に基づき、理念の共有、ネットワーク形成、関係機関の役割の相互理解、本人主体の支援の実際についての内容を盛り込む。</a:t>
                      </a:r>
                    </a:p>
                    <a:p>
                      <a:endParaRPr kumimoji="1" lang="en-US" altLang="ja-JP" sz="1600" dirty="0">
                        <a:solidFill>
                          <a:schemeClr val="tx1"/>
                        </a:solidFill>
                      </a:endParaRPr>
                    </a:p>
                    <a:p>
                      <a:r>
                        <a:rPr kumimoji="1" lang="ja-JP" altLang="en-US" sz="1600" dirty="0">
                          <a:solidFill>
                            <a:schemeClr val="tx1"/>
                          </a:solidFill>
                        </a:rPr>
                        <a:t>・各会において、参加者同士の対話、役割の相互理解が促進されるようにする。</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3" name="表 2">
            <a:extLst>
              <a:ext uri="{FF2B5EF4-FFF2-40B4-BE49-F238E27FC236}">
                <a16:creationId xmlns:a16="http://schemas.microsoft.com/office/drawing/2014/main" id="{0642DEB8-B5F2-1ECB-C9F5-943A72B89C99}"/>
              </a:ext>
            </a:extLst>
          </p:cNvPr>
          <p:cNvGraphicFramePr>
            <a:graphicFrameLocks noGrp="1"/>
          </p:cNvGraphicFramePr>
          <p:nvPr>
            <p:extLst>
              <p:ext uri="{D42A27DB-BD31-4B8C-83A1-F6EECF244321}">
                <p14:modId xmlns:p14="http://schemas.microsoft.com/office/powerpoint/2010/main" val="2613869339"/>
              </p:ext>
            </p:extLst>
          </p:nvPr>
        </p:nvGraphicFramePr>
        <p:xfrm>
          <a:off x="183068" y="984076"/>
          <a:ext cx="9520079" cy="872269"/>
        </p:xfrm>
        <a:graphic>
          <a:graphicData uri="http://schemas.openxmlformats.org/drawingml/2006/table">
            <a:tbl>
              <a:tblPr firstRow="1" bandRow="1">
                <a:tableStyleId>{5C22544A-7EE6-4342-B048-85BDC9FD1C3A}</a:tableStyleId>
              </a:tblPr>
              <a:tblGrid>
                <a:gridCol w="2211840">
                  <a:extLst>
                    <a:ext uri="{9D8B030D-6E8A-4147-A177-3AD203B41FA5}">
                      <a16:colId xmlns:a16="http://schemas.microsoft.com/office/drawing/2014/main" val="20000"/>
                    </a:ext>
                  </a:extLst>
                </a:gridCol>
                <a:gridCol w="7308239">
                  <a:extLst>
                    <a:ext uri="{9D8B030D-6E8A-4147-A177-3AD203B41FA5}">
                      <a16:colId xmlns:a16="http://schemas.microsoft.com/office/drawing/2014/main" val="20001"/>
                    </a:ext>
                  </a:extLst>
                </a:gridCol>
              </a:tblGrid>
              <a:tr h="872269">
                <a:tc>
                  <a:txBody>
                    <a:bodyPr/>
                    <a:lstStyle/>
                    <a:p>
                      <a:r>
                        <a:rPr kumimoji="1" lang="ja-JP" altLang="en-US" sz="1600">
                          <a:solidFill>
                            <a:schemeClr val="tx1"/>
                          </a:solidFill>
                        </a:rPr>
                        <a:t>令和７年度</a:t>
                      </a:r>
                      <a:endParaRPr kumimoji="1" lang="en-US" altLang="ja-JP" sz="1600">
                        <a:solidFill>
                          <a:schemeClr val="tx1"/>
                        </a:solidFill>
                      </a:endParaRPr>
                    </a:p>
                    <a:p>
                      <a:r>
                        <a:rPr kumimoji="1" lang="ja-JP" altLang="en-US" sz="1600">
                          <a:solidFill>
                            <a:schemeClr val="tx1"/>
                          </a:solidFill>
                        </a:rPr>
                        <a:t>　</a:t>
                      </a:r>
                      <a:r>
                        <a:rPr kumimoji="1" lang="ja-JP" altLang="en-US" sz="1600" b="1">
                          <a:solidFill>
                            <a:schemeClr val="tx1"/>
                          </a:solidFill>
                        </a:rPr>
                        <a:t>取り組み「地域連携」　</a:t>
                      </a:r>
                      <a:endParaRPr kumimoji="1" lang="en-US" altLang="ja-JP" sz="1600" b="1">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kumimoji="1" lang="ja-JP" altLang="en-US" sz="1600" dirty="0">
                          <a:solidFill>
                            <a:schemeClr val="tx1"/>
                          </a:solidFill>
                        </a:rPr>
                        <a:t>令和６年度「にも包括協議の場」（岐阜市総合支援協議会第４回において協議し、</a:t>
                      </a:r>
                      <a:endParaRPr kumimoji="1" lang="en-US" altLang="ja-JP" sz="1600" dirty="0">
                        <a:solidFill>
                          <a:schemeClr val="tx1"/>
                        </a:solidFill>
                      </a:endParaRPr>
                    </a:p>
                    <a:p>
                      <a:r>
                        <a:rPr kumimoji="1" lang="ja-JP" altLang="en-US" sz="1600" dirty="0">
                          <a:solidFill>
                            <a:schemeClr val="tx1"/>
                          </a:solidFill>
                        </a:rPr>
                        <a:t>その際の意見を整理し、</a:t>
                      </a:r>
                      <a:r>
                        <a:rPr kumimoji="1" lang="ja-JP" altLang="en-US" sz="2000" dirty="0">
                          <a:solidFill>
                            <a:srgbClr val="0070C0"/>
                          </a:solidFill>
                        </a:rPr>
                        <a:t>「にも包括支援者</a:t>
                      </a:r>
                      <a:r>
                        <a:rPr kumimoji="1" lang="ja-JP" altLang="en-US" sz="2000" b="1" dirty="0">
                          <a:solidFill>
                            <a:srgbClr val="0070C0"/>
                          </a:solidFill>
                          <a:effectLst>
                            <a:outerShdw blurRad="38100" dist="38100" dir="2700000" algn="tl">
                              <a:srgbClr val="000000">
                                <a:alpha val="43137"/>
                              </a:srgbClr>
                            </a:outerShdw>
                          </a:effectLst>
                        </a:rPr>
                        <a:t>交流の場」を創設</a:t>
                      </a:r>
                      <a:endParaRPr kumimoji="1" lang="en-US" altLang="ja-JP" sz="2000" b="1" dirty="0">
                        <a:solidFill>
                          <a:srgbClr val="0070C0"/>
                        </a:solidFill>
                        <a:effectLst>
                          <a:outerShdw blurRad="38100" dist="38100" dir="2700000" algn="tl">
                            <a:srgbClr val="000000">
                              <a:alpha val="43137"/>
                            </a:srgbClr>
                          </a:outerShdw>
                        </a:effectLs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5" name="表 4">
            <a:extLst>
              <a:ext uri="{FF2B5EF4-FFF2-40B4-BE49-F238E27FC236}">
                <a16:creationId xmlns:a16="http://schemas.microsoft.com/office/drawing/2014/main" id="{2329DA09-1898-D14C-B8BA-8990E1AB56E1}"/>
              </a:ext>
            </a:extLst>
          </p:cNvPr>
          <p:cNvGraphicFramePr>
            <a:graphicFrameLocks noGrp="1"/>
          </p:cNvGraphicFramePr>
          <p:nvPr>
            <p:extLst>
              <p:ext uri="{D42A27DB-BD31-4B8C-83A1-F6EECF244321}">
                <p14:modId xmlns:p14="http://schemas.microsoft.com/office/powerpoint/2010/main" val="1255938582"/>
              </p:ext>
            </p:extLst>
          </p:nvPr>
        </p:nvGraphicFramePr>
        <p:xfrm>
          <a:off x="158565" y="2049988"/>
          <a:ext cx="9544582" cy="438146"/>
        </p:xfrm>
        <a:graphic>
          <a:graphicData uri="http://schemas.openxmlformats.org/drawingml/2006/table">
            <a:tbl>
              <a:tblPr firstRow="1" bandRow="1">
                <a:tableStyleId>{5C22544A-7EE6-4342-B048-85BDC9FD1C3A}</a:tableStyleId>
              </a:tblPr>
              <a:tblGrid>
                <a:gridCol w="1344362">
                  <a:extLst>
                    <a:ext uri="{9D8B030D-6E8A-4147-A177-3AD203B41FA5}">
                      <a16:colId xmlns:a16="http://schemas.microsoft.com/office/drawing/2014/main" val="20000"/>
                    </a:ext>
                  </a:extLst>
                </a:gridCol>
                <a:gridCol w="8200220">
                  <a:extLst>
                    <a:ext uri="{9D8B030D-6E8A-4147-A177-3AD203B41FA5}">
                      <a16:colId xmlns:a16="http://schemas.microsoft.com/office/drawing/2014/main" val="20001"/>
                    </a:ext>
                  </a:extLst>
                </a:gridCol>
              </a:tblGrid>
              <a:tr h="438146">
                <a:tc>
                  <a:txBody>
                    <a:bodyPr/>
                    <a:lstStyle/>
                    <a:p>
                      <a:r>
                        <a:rPr kumimoji="1" lang="ja-JP" altLang="en-US" sz="1600">
                          <a:solidFill>
                            <a:schemeClr val="tx1"/>
                          </a:solidFill>
                        </a:rPr>
                        <a:t>　　目的</a:t>
                      </a:r>
                      <a:endParaRPr kumimoji="1" lang="en-US" altLang="ja-JP" sz="160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kumimoji="1" lang="ja-JP" altLang="en-US" sz="1600">
                          <a:solidFill>
                            <a:schemeClr val="tx1"/>
                          </a:solidFill>
                        </a:rPr>
                        <a:t>支援者（支援機関）同士の密接で双方向の連携を構築し、継続的に維持する仕組みづくり</a:t>
                      </a:r>
                      <a:endParaRPr kumimoji="1" lang="en-US" altLang="ja-JP" sz="1600">
                        <a:solidFill>
                          <a:schemeClr val="tx1"/>
                        </a:solidFill>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Rectangle 35">
            <a:extLst>
              <a:ext uri="{FF2B5EF4-FFF2-40B4-BE49-F238E27FC236}">
                <a16:creationId xmlns:a16="http://schemas.microsoft.com/office/drawing/2014/main" id="{3F97014C-83FA-B97E-77A5-A94EE761DAEE}"/>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14</a:t>
            </a:r>
          </a:p>
        </p:txBody>
      </p:sp>
    </p:spTree>
    <p:extLst>
      <p:ext uri="{BB962C8B-B14F-4D97-AF65-F5344CB8AC3E}">
        <p14:creationId xmlns:p14="http://schemas.microsoft.com/office/powerpoint/2010/main" val="3613074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四角形: 角を丸くする 1">
            <a:extLst>
              <a:ext uri="{FF2B5EF4-FFF2-40B4-BE49-F238E27FC236}">
                <a16:creationId xmlns:a16="http://schemas.microsoft.com/office/drawing/2014/main" id="{352E8183-0BAE-2576-7F60-94E9945BB449}"/>
              </a:ext>
            </a:extLst>
          </p:cNvPr>
          <p:cNvSpPr>
            <a:spLocks noChangeArrowheads="1"/>
          </p:cNvSpPr>
          <p:nvPr/>
        </p:nvSpPr>
        <p:spPr bwMode="auto">
          <a:xfrm>
            <a:off x="405275" y="2183647"/>
            <a:ext cx="2232025" cy="1341437"/>
          </a:xfrm>
          <a:prstGeom prst="roundRect">
            <a:avLst>
              <a:gd name="adj" fmla="val 16667"/>
            </a:avLst>
          </a:prstGeom>
          <a:solidFill>
            <a:srgbClr val="FFFF00"/>
          </a:solidFill>
          <a:ln w="28575">
            <a:solidFill>
              <a:srgbClr val="030E13"/>
            </a:solidFill>
            <a:miter lim="800000"/>
            <a:headEnd/>
            <a:tailEnd/>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kumimoji="0" lang="ja-JP" altLang="ja-JP" sz="1400" b="1" i="0" u="sng" strike="noStrike" cap="none" normalizeH="0" baseline="0">
                <a:ln>
                  <a:noFill/>
                </a:ln>
                <a:solidFill>
                  <a:srgbClr val="000000"/>
                </a:solidFill>
                <a:effectLst/>
                <a:latin typeface="游ゴシック"/>
                <a:ea typeface="游ゴシック"/>
                <a:cs typeface="Times New Roman"/>
              </a:rPr>
              <a:t>地域アセスメントの</a:t>
            </a:r>
            <a:r>
              <a:rPr kumimoji="0" lang="ja-JP" altLang="ja-JP" sz="1400" b="1" u="sng">
                <a:solidFill>
                  <a:srgbClr val="000000"/>
                </a:solidFill>
                <a:latin typeface="游ゴシック"/>
                <a:ea typeface="游ゴシック"/>
                <a:cs typeface="Times New Roman"/>
              </a:rPr>
              <a:t>　</a:t>
            </a:r>
            <a:r>
              <a:rPr kumimoji="0" lang="ja-JP" altLang="ja-JP" sz="1400" b="1" i="0" u="sng" strike="noStrike" cap="none" normalizeH="0" baseline="0">
                <a:ln>
                  <a:noFill/>
                </a:ln>
                <a:solidFill>
                  <a:srgbClr val="000000"/>
                </a:solidFill>
                <a:effectLst/>
                <a:latin typeface="游ゴシック"/>
                <a:ea typeface="游ゴシック"/>
                <a:cs typeface="Times New Roman"/>
              </a:rPr>
              <a:t>実施</a:t>
            </a:r>
            <a:endParaRPr lang="ja-JP" altLang="ja-JP" sz="1400" b="0" i="0" u="none" strike="noStrike" cap="none" normalizeH="0" baseline="0">
              <a:ln>
                <a:noFill/>
              </a:ln>
              <a:effectLst/>
              <a:latin typeface="游ゴシック"/>
              <a:ea typeface="游ゴシック"/>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ja-JP" sz="1400" b="1" u="sng">
                <a:solidFill>
                  <a:srgbClr val="000000"/>
                </a:solidFill>
                <a:latin typeface="游ゴシック"/>
                <a:ea typeface="游ゴシック"/>
                <a:cs typeface="Times New Roman"/>
              </a:rPr>
            </a:br>
            <a:r>
              <a:rPr kumimoji="0" lang="ja-JP" altLang="ja-JP" sz="12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個別課題から地域課題への気づき・地域課題としての整理</a:t>
            </a:r>
            <a:endParaRPr kumimoji="0" lang="ja-JP" altLang="ja-JP" sz="28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2" name="矢印: 右 21">
            <a:extLst>
              <a:ext uri="{FF2B5EF4-FFF2-40B4-BE49-F238E27FC236}">
                <a16:creationId xmlns:a16="http://schemas.microsoft.com/office/drawing/2014/main" id="{B7AC0999-37DE-F026-FB3B-03C4F9E260C7}"/>
              </a:ext>
            </a:extLst>
          </p:cNvPr>
          <p:cNvSpPr/>
          <p:nvPr/>
        </p:nvSpPr>
        <p:spPr>
          <a:xfrm>
            <a:off x="2816522" y="2630734"/>
            <a:ext cx="663048" cy="625206"/>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AutoShape 28">
            <a:extLst>
              <a:ext uri="{FF2B5EF4-FFF2-40B4-BE49-F238E27FC236}">
                <a16:creationId xmlns:a16="http://schemas.microsoft.com/office/drawing/2014/main" id="{84460EFC-862B-3506-27D0-182B8667820E}"/>
              </a:ext>
            </a:extLst>
          </p:cNvPr>
          <p:cNvSpPr>
            <a:spLocks noChangeArrowheads="1"/>
          </p:cNvSpPr>
          <p:nvPr/>
        </p:nvSpPr>
        <p:spPr bwMode="auto">
          <a:xfrm>
            <a:off x="3596636" y="2184818"/>
            <a:ext cx="2522537" cy="1371600"/>
          </a:xfrm>
          <a:prstGeom prst="roundRect">
            <a:avLst>
              <a:gd name="adj" fmla="val 16667"/>
            </a:avLst>
          </a:prstGeom>
          <a:solidFill>
            <a:srgbClr val="FFFF00"/>
          </a:solidFill>
          <a:ln w="28575">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sng" strike="noStrike" cap="none" normalizeH="0" baseline="0">
                <a:ln>
                  <a:noFill/>
                </a:ln>
                <a:solidFill>
                  <a:srgbClr val="000000"/>
                </a:solidFill>
                <a:effectLst/>
                <a:latin typeface="游ゴシック"/>
                <a:ea typeface="游ゴシック"/>
                <a:cs typeface="Times New Roman"/>
              </a:rPr>
              <a:t>地域アセスメントの共有</a:t>
            </a:r>
            <a:endParaRPr lang="ja-JP" altLang="ja-JP" sz="1400" b="0" i="0" u="none" strike="noStrike" cap="none" normalizeH="0" baseline="0">
              <a:ln>
                <a:noFill/>
              </a:ln>
              <a:effectLst/>
              <a:latin typeface="游ゴシック"/>
              <a:ea typeface="游ゴシック"/>
              <a:cs typeface="Times New Roman"/>
            </a:endParaRPr>
          </a:p>
          <a:p>
            <a:pPr>
              <a:spcBef>
                <a:spcPct val="0"/>
              </a:spcBef>
              <a:spcAft>
                <a:spcPct val="0"/>
              </a:spcAft>
            </a:pPr>
            <a:endParaRPr kumimoji="0" lang="ja-JP" altLang="ja-JP" sz="1400" b="1" u="sng">
              <a:solidFill>
                <a:srgbClr val="000000"/>
              </a:solidFill>
              <a:latin typeface="游ゴシック"/>
              <a:ea typeface="游ゴシック"/>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協議のまでの地域課題の共有と確認</a:t>
            </a:r>
            <a:endParaRPr kumimoji="0" lang="ja-JP" altLang="ja-JP" sz="28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4" name="矢印: 右 23">
            <a:extLst>
              <a:ext uri="{FF2B5EF4-FFF2-40B4-BE49-F238E27FC236}">
                <a16:creationId xmlns:a16="http://schemas.microsoft.com/office/drawing/2014/main" id="{A955DF96-C39D-1FFD-E3B2-0FC7FFB95E41}"/>
              </a:ext>
            </a:extLst>
          </p:cNvPr>
          <p:cNvSpPr/>
          <p:nvPr/>
        </p:nvSpPr>
        <p:spPr>
          <a:xfrm>
            <a:off x="6357650" y="2627460"/>
            <a:ext cx="735019" cy="62520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5" name="AutoShape 33">
            <a:extLst>
              <a:ext uri="{FF2B5EF4-FFF2-40B4-BE49-F238E27FC236}">
                <a16:creationId xmlns:a16="http://schemas.microsoft.com/office/drawing/2014/main" id="{B86FEC28-E4C2-59C0-7EB8-6F29A9F0FEFE}"/>
              </a:ext>
            </a:extLst>
          </p:cNvPr>
          <p:cNvSpPr>
            <a:spLocks noChangeArrowheads="1"/>
          </p:cNvSpPr>
          <p:nvPr/>
        </p:nvSpPr>
        <p:spPr bwMode="auto">
          <a:xfrm>
            <a:off x="7148511" y="2183721"/>
            <a:ext cx="2079625" cy="1235075"/>
          </a:xfrm>
          <a:prstGeom prst="roundRect">
            <a:avLst>
              <a:gd name="adj" fmla="val 16667"/>
            </a:avLst>
          </a:prstGeom>
          <a:solidFill>
            <a:srgbClr val="FFFFFF"/>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sng" strike="noStrike" cap="none" normalizeH="0" baseline="0">
                <a:ln>
                  <a:noFill/>
                </a:ln>
                <a:solidFill>
                  <a:srgbClr val="000000"/>
                </a:solidFill>
                <a:effectLst/>
                <a:latin typeface="游ゴシック"/>
                <a:ea typeface="游ゴシック"/>
                <a:cs typeface="Times New Roman"/>
              </a:rPr>
              <a:t>地域ビジョン（あるべき姿）と目標の設定</a:t>
            </a:r>
            <a:endParaRPr lang="ja-JP" altLang="ja-JP" sz="1400" b="0" i="0" u="none" strike="noStrike" cap="none" normalizeH="0" baseline="0">
              <a:ln>
                <a:noFill/>
              </a:ln>
              <a:effectLst/>
              <a:latin typeface="游ゴシック"/>
              <a:ea typeface="游ゴシック"/>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endParaRPr lang="ja-JP" altLang="ja-JP" sz="1000" b="0" i="0" u="sng" strike="noStrike" cap="none" normalizeH="0" baseline="0">
              <a:ln>
                <a:noFill/>
              </a:ln>
              <a:solidFill>
                <a:schemeClr val="tx1"/>
              </a:solidFill>
              <a:effectLst/>
              <a:latin typeface="游ゴシック"/>
              <a:ea typeface="游ゴシック"/>
              <a:cs typeface="Times New Roman"/>
            </a:endParaRPr>
          </a:p>
        </p:txBody>
      </p:sp>
      <p:sp>
        <p:nvSpPr>
          <p:cNvPr id="26" name="AutoShape 34">
            <a:extLst>
              <a:ext uri="{FF2B5EF4-FFF2-40B4-BE49-F238E27FC236}">
                <a16:creationId xmlns:a16="http://schemas.microsoft.com/office/drawing/2014/main" id="{40F75173-5F31-18D2-BB15-5B3A1CF655FC}"/>
              </a:ext>
            </a:extLst>
          </p:cNvPr>
          <p:cNvSpPr>
            <a:spLocks noChangeArrowheads="1"/>
          </p:cNvSpPr>
          <p:nvPr/>
        </p:nvSpPr>
        <p:spPr bwMode="auto">
          <a:xfrm>
            <a:off x="7102951" y="4810531"/>
            <a:ext cx="2079625" cy="1235075"/>
          </a:xfrm>
          <a:prstGeom prst="roundRect">
            <a:avLst>
              <a:gd name="adj" fmla="val 16667"/>
            </a:avLst>
          </a:prstGeom>
          <a:solidFill>
            <a:srgbClr val="FFFFFF"/>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sng" strike="noStrike" cap="none" normalizeH="0" baseline="0">
                <a:ln>
                  <a:noFill/>
                </a:ln>
                <a:solidFill>
                  <a:srgbClr val="000000"/>
                </a:solidFill>
                <a:effectLst/>
                <a:latin typeface="游ゴシック"/>
                <a:ea typeface="游ゴシック"/>
                <a:cs typeface="Times New Roman"/>
              </a:rPr>
              <a:t>役割分担とロードマップの作成</a:t>
            </a:r>
            <a:endParaRPr lang="ja-JP" altLang="ja-JP" sz="1400" b="0" i="0" u="none" strike="noStrike" cap="none" normalizeH="0" baseline="0">
              <a:ln>
                <a:noFill/>
              </a:ln>
              <a:effectLst/>
              <a:latin typeface="游ゴシック"/>
              <a:ea typeface="游ゴシック"/>
              <a:cs typeface="Times New Roman"/>
            </a:endParaRPr>
          </a:p>
          <a:p>
            <a:pPr>
              <a:spcBef>
                <a:spcPct val="0"/>
              </a:spcBef>
              <a:spcAft>
                <a:spcPct val="0"/>
              </a:spcAft>
            </a:pPr>
            <a:endParaRPr lang="ja-JP" altLang="ja-JP" sz="1400" b="1" u="sng">
              <a:solidFill>
                <a:srgbClr val="000000"/>
              </a:solidFill>
              <a:latin typeface="游ゴシック"/>
              <a:ea typeface="游ゴシック"/>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游ゴシック"/>
                <a:ea typeface="游ゴシック"/>
                <a:cs typeface="Times New Roman"/>
              </a:rPr>
              <a:t>対応方法の検討・合意</a:t>
            </a:r>
            <a:endParaRPr kumimoji="0" lang="ja-JP" altLang="ja-JP" sz="1200" b="0" i="0" u="none" strike="noStrike" cap="none" normalizeH="0" baseline="0">
              <a:ln>
                <a:noFill/>
              </a:ln>
              <a:solidFill>
                <a:schemeClr val="tx1"/>
              </a:solidFill>
              <a:effectLst/>
              <a:latin typeface="游ゴシック"/>
              <a:ea typeface="游ゴシック"/>
              <a:cs typeface="Times New Roman"/>
            </a:endParaRPr>
          </a:p>
        </p:txBody>
      </p:sp>
      <p:sp>
        <p:nvSpPr>
          <p:cNvPr id="27" name="矢印: 右 26">
            <a:extLst>
              <a:ext uri="{FF2B5EF4-FFF2-40B4-BE49-F238E27FC236}">
                <a16:creationId xmlns:a16="http://schemas.microsoft.com/office/drawing/2014/main" id="{C597E791-16D8-E0C4-812F-067D69531D21}"/>
              </a:ext>
            </a:extLst>
          </p:cNvPr>
          <p:cNvSpPr/>
          <p:nvPr/>
        </p:nvSpPr>
        <p:spPr>
          <a:xfrm rot="5400000">
            <a:off x="7764266" y="3814023"/>
            <a:ext cx="868680" cy="59436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8" name="矢印: 右 27">
            <a:extLst>
              <a:ext uri="{FF2B5EF4-FFF2-40B4-BE49-F238E27FC236}">
                <a16:creationId xmlns:a16="http://schemas.microsoft.com/office/drawing/2014/main" id="{189AC3B0-045A-E92B-8061-722F609456DF}"/>
              </a:ext>
            </a:extLst>
          </p:cNvPr>
          <p:cNvSpPr/>
          <p:nvPr/>
        </p:nvSpPr>
        <p:spPr>
          <a:xfrm rot="10800000">
            <a:off x="6117940" y="5130888"/>
            <a:ext cx="868680" cy="59436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9" name="AutoShape 27">
            <a:extLst>
              <a:ext uri="{FF2B5EF4-FFF2-40B4-BE49-F238E27FC236}">
                <a16:creationId xmlns:a16="http://schemas.microsoft.com/office/drawing/2014/main" id="{9977C8FD-0C83-C746-AF91-3B3C9A597129}"/>
              </a:ext>
            </a:extLst>
          </p:cNvPr>
          <p:cNvSpPr>
            <a:spLocks noChangeArrowheads="1"/>
          </p:cNvSpPr>
          <p:nvPr/>
        </p:nvSpPr>
        <p:spPr bwMode="auto">
          <a:xfrm>
            <a:off x="3757636" y="4884295"/>
            <a:ext cx="2179637" cy="1203325"/>
          </a:xfrm>
          <a:prstGeom prst="roundRect">
            <a:avLst>
              <a:gd name="adj" fmla="val 16667"/>
            </a:avLst>
          </a:prstGeom>
          <a:solidFill>
            <a:srgbClr val="FFFFFF"/>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ja-JP" sz="1400" b="1" i="0" u="sng" strike="noStrike" cap="none" normalizeH="0" baseline="0">
                <a:ln>
                  <a:noFill/>
                </a:ln>
                <a:solidFill>
                  <a:srgbClr val="000000"/>
                </a:solidFill>
                <a:effectLst/>
                <a:latin typeface="游ゴシック"/>
                <a:ea typeface="游ゴシック"/>
                <a:cs typeface="Times New Roman"/>
              </a:rPr>
              <a:t>事業の実施</a:t>
            </a:r>
            <a:endParaRPr lang="ja-JP" altLang="ja-JP" sz="1400" b="0" i="0" u="none" strike="noStrike" cap="none" normalizeH="0" baseline="0">
              <a:ln>
                <a:noFill/>
              </a:ln>
              <a:effectLst/>
              <a:latin typeface="游ゴシック"/>
              <a:ea typeface="游ゴシック"/>
              <a:cs typeface="Times New Roman"/>
            </a:endParaRPr>
          </a:p>
        </p:txBody>
      </p:sp>
      <p:sp>
        <p:nvSpPr>
          <p:cNvPr id="30" name="AutoShape 25">
            <a:extLst>
              <a:ext uri="{FF2B5EF4-FFF2-40B4-BE49-F238E27FC236}">
                <a16:creationId xmlns:a16="http://schemas.microsoft.com/office/drawing/2014/main" id="{C4375ECA-1E6D-B883-AD4C-E4EA0A0FEF8F}"/>
              </a:ext>
            </a:extLst>
          </p:cNvPr>
          <p:cNvSpPr>
            <a:spLocks noChangeArrowheads="1"/>
          </p:cNvSpPr>
          <p:nvPr/>
        </p:nvSpPr>
        <p:spPr bwMode="auto">
          <a:xfrm>
            <a:off x="565628" y="4873348"/>
            <a:ext cx="1912938" cy="1235075"/>
          </a:xfrm>
          <a:prstGeom prst="roundRect">
            <a:avLst>
              <a:gd name="adj" fmla="val 16667"/>
            </a:avLst>
          </a:prstGeom>
          <a:solidFill>
            <a:srgbClr val="FFFFFF"/>
          </a:solidFill>
          <a:ln w="12700">
            <a:solidFill>
              <a:srgbClr val="030E13"/>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sng" strike="noStrike" cap="none" normalizeH="0" baseline="0">
                <a:ln>
                  <a:noFill/>
                </a:ln>
                <a:solidFill>
                  <a:srgbClr val="000000"/>
                </a:solidFill>
                <a:effectLst/>
                <a:latin typeface="游ゴシック"/>
                <a:ea typeface="游ゴシック"/>
                <a:cs typeface="Times New Roman"/>
              </a:rPr>
              <a:t>評価及び見直し</a:t>
            </a:r>
            <a:endParaRPr lang="ja-JP" altLang="ja-JP" sz="1400" b="0" i="0" u="none" strike="noStrike" cap="none" normalizeH="0" baseline="0">
              <a:ln>
                <a:noFill/>
              </a:ln>
              <a:effectLst/>
              <a:latin typeface="游ゴシック"/>
              <a:ea typeface="游ゴシック"/>
              <a:cs typeface="Times New Roman"/>
            </a:endParaRPr>
          </a:p>
          <a:p>
            <a:pPr>
              <a:spcBef>
                <a:spcPct val="0"/>
              </a:spcBef>
              <a:spcAft>
                <a:spcPct val="0"/>
              </a:spcAft>
            </a:pPr>
            <a:endParaRPr kumimoji="0" lang="ja-JP" altLang="ja-JP" sz="1400" b="1" u="sng">
              <a:solidFill>
                <a:srgbClr val="000000"/>
              </a:solidFill>
              <a:latin typeface="游ゴシック"/>
              <a:ea typeface="游ゴシック"/>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游ゴシック"/>
                <a:ea typeface="游ゴシック"/>
                <a:cs typeface="Times New Roman"/>
              </a:rPr>
              <a:t>事業評価、地域課題の整理等</a:t>
            </a:r>
            <a:endParaRPr lang="ja-JP" altLang="ja-JP" sz="1200" b="0" i="0" u="none" strike="noStrike" cap="none" normalizeH="0" baseline="0">
              <a:ln>
                <a:noFill/>
              </a:ln>
              <a:effectLst/>
              <a:latin typeface="游ゴシック"/>
              <a:ea typeface="游ゴシック"/>
              <a:cs typeface="Times New Roman"/>
            </a:endParaRPr>
          </a:p>
        </p:txBody>
      </p:sp>
      <p:sp>
        <p:nvSpPr>
          <p:cNvPr id="31" name="矢印: 右 30">
            <a:extLst>
              <a:ext uri="{FF2B5EF4-FFF2-40B4-BE49-F238E27FC236}">
                <a16:creationId xmlns:a16="http://schemas.microsoft.com/office/drawing/2014/main" id="{54440E19-51B2-F76C-7B1C-E031F9584DEB}"/>
              </a:ext>
            </a:extLst>
          </p:cNvPr>
          <p:cNvSpPr/>
          <p:nvPr/>
        </p:nvSpPr>
        <p:spPr>
          <a:xfrm rot="10800000">
            <a:off x="2619165" y="5130889"/>
            <a:ext cx="868680" cy="59436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2" name="矢印: 右 31">
            <a:extLst>
              <a:ext uri="{FF2B5EF4-FFF2-40B4-BE49-F238E27FC236}">
                <a16:creationId xmlns:a16="http://schemas.microsoft.com/office/drawing/2014/main" id="{B9AD1854-597B-C9E8-C28F-63FE02CBF60F}"/>
              </a:ext>
            </a:extLst>
          </p:cNvPr>
          <p:cNvSpPr/>
          <p:nvPr/>
        </p:nvSpPr>
        <p:spPr>
          <a:xfrm rot="16200000">
            <a:off x="788262" y="3919208"/>
            <a:ext cx="868680" cy="59436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3" name="左中かっこ 32">
            <a:extLst>
              <a:ext uri="{FF2B5EF4-FFF2-40B4-BE49-F238E27FC236}">
                <a16:creationId xmlns:a16="http://schemas.microsoft.com/office/drawing/2014/main" id="{77D5E2A7-CA49-00C1-ACD1-0D1B9F52A42B}"/>
              </a:ext>
            </a:extLst>
          </p:cNvPr>
          <p:cNvSpPr/>
          <p:nvPr/>
        </p:nvSpPr>
        <p:spPr>
          <a:xfrm rot="16200000">
            <a:off x="2903896" y="2381624"/>
            <a:ext cx="511175" cy="2584450"/>
          </a:xfrm>
          <a:prstGeom prst="leftBrace">
            <a:avLst>
              <a:gd name="adj1" fmla="val 8333"/>
              <a:gd name="adj2" fmla="val 47177"/>
            </a:avLst>
          </a:prstGeom>
          <a:ln w="571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4" name="テキスト ボックス 4">
            <a:extLst>
              <a:ext uri="{FF2B5EF4-FFF2-40B4-BE49-F238E27FC236}">
                <a16:creationId xmlns:a16="http://schemas.microsoft.com/office/drawing/2014/main" id="{00AA5068-BFE6-CC63-BFA7-8A644D408054}"/>
              </a:ext>
            </a:extLst>
          </p:cNvPr>
          <p:cNvSpPr txBox="1">
            <a:spLocks noChangeArrowheads="1"/>
          </p:cNvSpPr>
          <p:nvPr/>
        </p:nvSpPr>
        <p:spPr bwMode="auto">
          <a:xfrm>
            <a:off x="1526491" y="3895561"/>
            <a:ext cx="4148873" cy="416758"/>
          </a:xfrm>
          <a:prstGeom prst="rect">
            <a:avLst/>
          </a:prstGeom>
          <a:solidFill>
            <a:srgbClr val="FFFF00"/>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a:latin typeface="游ゴシック"/>
                <a:ea typeface="游ゴシック"/>
                <a:cs typeface="Times New Roman"/>
              </a:rPr>
              <a:t>本日の</a:t>
            </a:r>
            <a:r>
              <a:rPr kumimoji="0" lang="ja-JP" altLang="ja-JP" sz="1600" b="1" i="0" u="none" strike="noStrike" cap="none" normalizeH="0" baseline="0">
                <a:ln>
                  <a:noFill/>
                </a:ln>
                <a:effectLst/>
                <a:latin typeface="游ゴシック"/>
                <a:ea typeface="游ゴシック"/>
                <a:cs typeface="Times New Roman"/>
              </a:rPr>
              <a:t>協議の場ではこ</a:t>
            </a:r>
            <a:r>
              <a:rPr kumimoji="0" lang="ja-JP" altLang="en-US" sz="1600" b="1" i="0" u="none" strike="noStrike" cap="none" normalizeH="0" baseline="0">
                <a:ln>
                  <a:noFill/>
                </a:ln>
                <a:effectLst/>
                <a:latin typeface="游ゴシック"/>
                <a:ea typeface="游ゴシック"/>
                <a:cs typeface="Times New Roman"/>
              </a:rPr>
              <a:t>こ</a:t>
            </a:r>
            <a:r>
              <a:rPr kumimoji="0" lang="ja-JP" altLang="ja-JP" sz="1600" b="1" i="0" u="none" strike="noStrike" cap="none" normalizeH="0" baseline="0">
                <a:ln>
                  <a:noFill/>
                </a:ln>
                <a:effectLst/>
                <a:latin typeface="游ゴシック"/>
                <a:ea typeface="游ゴシック"/>
                <a:cs typeface="Times New Roman"/>
              </a:rPr>
              <a:t>の作業を行</a:t>
            </a:r>
            <a:r>
              <a:rPr kumimoji="0" lang="ja-JP" altLang="en-US" sz="1600" b="1" i="0" u="none" strike="noStrike" cap="none" normalizeH="0" baseline="0">
                <a:ln>
                  <a:noFill/>
                </a:ln>
                <a:effectLst/>
                <a:latin typeface="游ゴシック"/>
                <a:ea typeface="游ゴシック"/>
                <a:cs typeface="Times New Roman"/>
              </a:rPr>
              <a:t>います</a:t>
            </a:r>
            <a:endParaRPr lang="ja-JP" altLang="ja-JP" sz="1600" b="0" i="0" u="none" strike="noStrike" cap="none" normalizeH="0" baseline="0">
              <a:ln>
                <a:noFill/>
              </a:ln>
              <a:effectLst/>
              <a:latin typeface="游ゴシック"/>
              <a:ea typeface="游ゴシック"/>
              <a:cs typeface="Times New Roman"/>
            </a:endParaRPr>
          </a:p>
        </p:txBody>
      </p:sp>
      <p:sp>
        <p:nvSpPr>
          <p:cNvPr id="36" name="Rectangle 45">
            <a:extLst>
              <a:ext uri="{FF2B5EF4-FFF2-40B4-BE49-F238E27FC236}">
                <a16:creationId xmlns:a16="http://schemas.microsoft.com/office/drawing/2014/main" id="{0A8496BF-A361-1E2B-5829-2D8DB6F2C108}"/>
              </a:ext>
            </a:extLst>
          </p:cNvPr>
          <p:cNvSpPr>
            <a:spLocks noChangeArrowheads="1"/>
          </p:cNvSpPr>
          <p:nvPr/>
        </p:nvSpPr>
        <p:spPr bwMode="auto">
          <a:xfrm>
            <a:off x="152400" y="564649"/>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ja-JP" altLang="ja-JP" sz="1000" b="0" i="0" u="none" strike="noStrike" cap="none" normalizeH="0" baseline="0">
              <a:ln>
                <a:noFill/>
              </a:ln>
              <a:effectLst/>
              <a:latin typeface="ＭＳ 明朝"/>
              <a:ea typeface="ＭＳ 明朝"/>
              <a:cs typeface="Times New Roman"/>
            </a:endParaRPr>
          </a:p>
        </p:txBody>
      </p:sp>
      <p:sp>
        <p:nvSpPr>
          <p:cNvPr id="37" name="Rectangle 48">
            <a:extLst>
              <a:ext uri="{FF2B5EF4-FFF2-40B4-BE49-F238E27FC236}">
                <a16:creationId xmlns:a16="http://schemas.microsoft.com/office/drawing/2014/main" id="{DB722A68-CC03-FDC5-2D20-1180837280D9}"/>
              </a:ext>
            </a:extLst>
          </p:cNvPr>
          <p:cNvSpPr>
            <a:spLocks noChangeArrowheads="1"/>
          </p:cNvSpPr>
          <p:nvPr/>
        </p:nvSpPr>
        <p:spPr bwMode="auto">
          <a:xfrm>
            <a:off x="152400" y="609600"/>
            <a:ext cx="9901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3" name="TextBox 2">
            <a:extLst>
              <a:ext uri="{FF2B5EF4-FFF2-40B4-BE49-F238E27FC236}">
                <a16:creationId xmlns:a16="http://schemas.microsoft.com/office/drawing/2014/main" id="{B6CE5A7B-1021-76AE-38C0-60F1ED328655}"/>
              </a:ext>
            </a:extLst>
          </p:cNvPr>
          <p:cNvSpPr txBox="1"/>
          <p:nvPr/>
        </p:nvSpPr>
        <p:spPr>
          <a:xfrm>
            <a:off x="408027" y="154104"/>
            <a:ext cx="88813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a:ea typeface="Calibri"/>
                <a:cs typeface="Calibri"/>
              </a:rPr>
              <a:t>にも包括構成要素ごとのプロセスの可視化   R7年度～普及啓発</a:t>
            </a:r>
          </a:p>
        </p:txBody>
      </p:sp>
      <p:graphicFrame>
        <p:nvGraphicFramePr>
          <p:cNvPr id="5" name="Table 4">
            <a:extLst>
              <a:ext uri="{FF2B5EF4-FFF2-40B4-BE49-F238E27FC236}">
                <a16:creationId xmlns:a16="http://schemas.microsoft.com/office/drawing/2014/main" id="{6414BE36-FDA6-75A6-8B67-E200AC565C50}"/>
              </a:ext>
            </a:extLst>
          </p:cNvPr>
          <p:cNvGraphicFramePr>
            <a:graphicFrameLocks noGrp="1"/>
          </p:cNvGraphicFramePr>
          <p:nvPr>
            <p:extLst>
              <p:ext uri="{D42A27DB-BD31-4B8C-83A1-F6EECF244321}">
                <p14:modId xmlns:p14="http://schemas.microsoft.com/office/powerpoint/2010/main" val="1374885951"/>
              </p:ext>
            </p:extLst>
          </p:nvPr>
        </p:nvGraphicFramePr>
        <p:xfrm>
          <a:off x="421548" y="760857"/>
          <a:ext cx="8851504" cy="894402"/>
        </p:xfrm>
        <a:graphic>
          <a:graphicData uri="http://schemas.openxmlformats.org/drawingml/2006/table">
            <a:tbl>
              <a:tblPr firstRow="1" bandRow="1">
                <a:tableStyleId>{8A107856-5554-42FB-B03E-39F5DBC370BA}</a:tableStyleId>
              </a:tblPr>
              <a:tblGrid>
                <a:gridCol w="1213529">
                  <a:extLst>
                    <a:ext uri="{9D8B030D-6E8A-4147-A177-3AD203B41FA5}">
                      <a16:colId xmlns:a16="http://schemas.microsoft.com/office/drawing/2014/main" val="3924587886"/>
                    </a:ext>
                  </a:extLst>
                </a:gridCol>
                <a:gridCol w="1227945">
                  <a:extLst>
                    <a:ext uri="{9D8B030D-6E8A-4147-A177-3AD203B41FA5}">
                      <a16:colId xmlns:a16="http://schemas.microsoft.com/office/drawing/2014/main" val="2386249133"/>
                    </a:ext>
                  </a:extLst>
                </a:gridCol>
                <a:gridCol w="1262357">
                  <a:extLst>
                    <a:ext uri="{9D8B030D-6E8A-4147-A177-3AD203B41FA5}">
                      <a16:colId xmlns:a16="http://schemas.microsoft.com/office/drawing/2014/main" val="2110722491"/>
                    </a:ext>
                  </a:extLst>
                </a:gridCol>
                <a:gridCol w="1222877">
                  <a:extLst>
                    <a:ext uri="{9D8B030D-6E8A-4147-A177-3AD203B41FA5}">
                      <a16:colId xmlns:a16="http://schemas.microsoft.com/office/drawing/2014/main" val="388576833"/>
                    </a:ext>
                  </a:extLst>
                </a:gridCol>
                <a:gridCol w="1331717">
                  <a:extLst>
                    <a:ext uri="{9D8B030D-6E8A-4147-A177-3AD203B41FA5}">
                      <a16:colId xmlns:a16="http://schemas.microsoft.com/office/drawing/2014/main" val="3748827240"/>
                    </a:ext>
                  </a:extLst>
                </a:gridCol>
                <a:gridCol w="1328574">
                  <a:extLst>
                    <a:ext uri="{9D8B030D-6E8A-4147-A177-3AD203B41FA5}">
                      <a16:colId xmlns:a16="http://schemas.microsoft.com/office/drawing/2014/main" val="873329006"/>
                    </a:ext>
                  </a:extLst>
                </a:gridCol>
                <a:gridCol w="1264505">
                  <a:extLst>
                    <a:ext uri="{9D8B030D-6E8A-4147-A177-3AD203B41FA5}">
                      <a16:colId xmlns:a16="http://schemas.microsoft.com/office/drawing/2014/main" val="3083357600"/>
                    </a:ext>
                  </a:extLst>
                </a:gridCol>
              </a:tblGrid>
              <a:tr h="894402">
                <a:tc>
                  <a:txBody>
                    <a:bodyPr/>
                    <a:lstStyle/>
                    <a:p>
                      <a:pPr marL="0" algn="ctr" rtl="0" eaLnBrk="1" latinLnBrk="0" hangingPunct="1"/>
                      <a:r>
                        <a:rPr lang="ja-JP" altLang="en-US" sz="1600" kern="1200">
                          <a:solidFill>
                            <a:srgbClr val="000000"/>
                          </a:solidFill>
                        </a:rPr>
                        <a:t> </a:t>
                      </a:r>
                      <a:r>
                        <a:rPr kumimoji="1" lang="ja-JP" altLang="en-US" sz="1600" kern="1200">
                          <a:solidFill>
                            <a:srgbClr val="000000"/>
                          </a:solidFill>
                        </a:rPr>
                        <a:t>地域連携</a:t>
                      </a:r>
                      <a:endParaRPr kumimoji="1" lang="en-US" altLang="ja-JP" sz="1600" kern="1200">
                        <a:solidFill>
                          <a:srgbClr val="000000"/>
                        </a:solidFill>
                      </a:endParaRPr>
                    </a:p>
                    <a:p>
                      <a:pPr marL="0" algn="ctr" rtl="0" eaLnBrk="1" latinLnBrk="0" hangingPunct="1"/>
                      <a:r>
                        <a:rPr lang="ja-JP" altLang="en-US" sz="1200" kern="1200">
                          <a:solidFill>
                            <a:srgbClr val="000000"/>
                          </a:solidFill>
                        </a:rPr>
                        <a:t>～実施中～</a:t>
                      </a:r>
                    </a:p>
                  </a:txBody>
                  <a:tcPr anchor="ctr">
                    <a:solidFill>
                      <a:schemeClr val="accent3">
                        <a:lumMod val="20000"/>
                        <a:lumOff val="80000"/>
                      </a:schemeClr>
                    </a:solidFill>
                  </a:tcPr>
                </a:tc>
                <a:tc>
                  <a:txBody>
                    <a:bodyPr/>
                    <a:lstStyle/>
                    <a:p>
                      <a:pPr marL="0" lvl="0" algn="ctr" defTabSz="914400" rtl="0" eaLnBrk="1" latinLnBrk="0" hangingPunct="1">
                        <a:buNone/>
                      </a:pPr>
                      <a:r>
                        <a:rPr kumimoji="1" lang="ja-JP" altLang="en-US" sz="1400" kern="1200" noProof="0">
                          <a:solidFill>
                            <a:srgbClr val="000000"/>
                          </a:solidFill>
                        </a:rPr>
                        <a:t>地域の助け合い・教育（普及啓発）</a:t>
                      </a:r>
                      <a:endParaRPr kumimoji="1" lang="en-US" altLang="ja-JP" sz="1400" kern="1200">
                        <a:solidFill>
                          <a:srgbClr val="000000"/>
                        </a:solidFill>
                      </a:endParaRPr>
                    </a:p>
                  </a:txBody>
                  <a:tcPr anchor="ctr">
                    <a:solidFill>
                      <a:srgbClr val="FFFF00"/>
                    </a:solidFill>
                  </a:tcPr>
                </a:tc>
                <a:tc>
                  <a:txBody>
                    <a:bodyPr/>
                    <a:lstStyle/>
                    <a:p>
                      <a:pPr marL="0" algn="ctr" rtl="0" eaLnBrk="1" latinLnBrk="0" hangingPunct="1"/>
                      <a:r>
                        <a:rPr lang="ja-JP" altLang="en-US" sz="1600" kern="1200">
                          <a:solidFill>
                            <a:srgbClr val="000000"/>
                          </a:solidFill>
                        </a:rPr>
                        <a:t> </a:t>
                      </a:r>
                      <a:r>
                        <a:rPr kumimoji="1" lang="ja-JP" altLang="en-US" sz="1600" kern="1200">
                          <a:solidFill>
                            <a:srgbClr val="000000"/>
                          </a:solidFill>
                        </a:rPr>
                        <a:t>社会参加　</a:t>
                      </a:r>
                      <a:endParaRPr lang="en-US" altLang="ja-JP" sz="1600" kern="1200">
                        <a:solidFill>
                          <a:srgbClr val="000000"/>
                        </a:solidFill>
                      </a:endParaRPr>
                    </a:p>
                    <a:p>
                      <a:pPr marL="0" lvl="0" algn="ctr">
                        <a:buNone/>
                      </a:pPr>
                      <a:r>
                        <a:rPr lang="ja-JP" altLang="en-US" sz="1600" kern="1200">
                          <a:solidFill>
                            <a:srgbClr val="000000"/>
                          </a:solidFill>
                        </a:rPr>
                        <a:t>  </a:t>
                      </a:r>
                      <a:r>
                        <a:rPr kumimoji="1" lang="ja-JP" altLang="en-US" sz="1600" kern="1200">
                          <a:solidFill>
                            <a:srgbClr val="000000"/>
                          </a:solidFill>
                        </a:rPr>
                        <a:t>（就労）</a:t>
                      </a:r>
                      <a:endParaRPr kumimoji="1" lang="en-US" sz="1600" kern="1200">
                        <a:solidFill>
                          <a:srgbClr val="000000"/>
                        </a:solidFill>
                      </a:endParaRPr>
                    </a:p>
                  </a:txBody>
                  <a:tcPr anchor="ctr"/>
                </a:tc>
                <a:tc>
                  <a:txBody>
                    <a:bodyPr/>
                    <a:lstStyle/>
                    <a:p>
                      <a:pPr marL="0" algn="ctr" defTabSz="914400" rtl="0" eaLnBrk="1" latinLnBrk="0" hangingPunct="1"/>
                      <a:r>
                        <a:rPr kumimoji="1" lang="ja-JP" altLang="en-US" sz="1600" kern="1200">
                          <a:solidFill>
                            <a:srgbClr val="000000"/>
                          </a:solidFill>
                        </a:rPr>
                        <a:t>保健・予防</a:t>
                      </a:r>
                    </a:p>
                  </a:txBody>
                  <a:tcPr anchor="ctr"/>
                </a:tc>
                <a:tc>
                  <a:txBody>
                    <a:bodyPr/>
                    <a:lstStyle/>
                    <a:p>
                      <a:pPr marL="0" algn="ctr" rtl="0" eaLnBrk="1" latinLnBrk="0" hangingPunct="1"/>
                      <a:r>
                        <a:rPr lang="ja-JP" altLang="en-US" sz="1600" kern="1200">
                          <a:solidFill>
                            <a:srgbClr val="000000"/>
                          </a:solidFill>
                        </a:rPr>
                        <a:t> </a:t>
                      </a:r>
                      <a:r>
                        <a:rPr kumimoji="1" lang="ja-JP" altLang="en-US" sz="1600" kern="1200">
                          <a:solidFill>
                            <a:srgbClr val="000000"/>
                          </a:solidFill>
                        </a:rPr>
                        <a:t>医療</a:t>
                      </a:r>
                      <a:endParaRPr kumimoji="1" lang="en-US" sz="1600" kern="1200">
                        <a:solidFill>
                          <a:srgbClr val="000000"/>
                        </a:solidFill>
                      </a:endParaRPr>
                    </a:p>
                  </a:txBody>
                  <a:tcPr anchor="ctr"/>
                </a:tc>
                <a:tc>
                  <a:txBody>
                    <a:bodyPr/>
                    <a:lstStyle/>
                    <a:p>
                      <a:pPr marL="0" algn="ctr" rtl="0" eaLnBrk="1" latinLnBrk="0" hangingPunct="1"/>
                      <a:r>
                        <a:rPr lang="ja-JP" altLang="en-US" sz="1600" kern="1200">
                          <a:solidFill>
                            <a:srgbClr val="000000"/>
                          </a:solidFill>
                        </a:rPr>
                        <a:t>  </a:t>
                      </a:r>
                      <a:r>
                        <a:rPr kumimoji="1" lang="ja-JP" altLang="en-US" sz="1600" kern="1200">
                          <a:solidFill>
                            <a:srgbClr val="000000"/>
                          </a:solidFill>
                        </a:rPr>
                        <a:t>障害福祉</a:t>
                      </a:r>
                      <a:endParaRPr lang="en-US" altLang="ja-JP" sz="1600" kern="1200">
                        <a:solidFill>
                          <a:srgbClr val="000000"/>
                        </a:solidFill>
                      </a:endParaRPr>
                    </a:p>
                    <a:p>
                      <a:pPr marL="0" lvl="0" algn="ctr">
                        <a:buNone/>
                      </a:pPr>
                      <a:r>
                        <a:rPr lang="ja-JP" altLang="en-US" sz="1600" kern="1200">
                          <a:solidFill>
                            <a:srgbClr val="000000"/>
                          </a:solidFill>
                        </a:rPr>
                        <a:t>       </a:t>
                      </a:r>
                      <a:r>
                        <a:rPr kumimoji="1" lang="ja-JP" altLang="en-US" sz="1600" kern="1200">
                          <a:solidFill>
                            <a:srgbClr val="000000"/>
                          </a:solidFill>
                        </a:rPr>
                        <a:t>・</a:t>
                      </a:r>
                      <a:endParaRPr kumimoji="1" lang="en-US" altLang="ja-JP" sz="1600" kern="1200">
                        <a:solidFill>
                          <a:srgbClr val="000000"/>
                        </a:solidFill>
                      </a:endParaRPr>
                    </a:p>
                    <a:p>
                      <a:pPr marL="0" lvl="0" algn="ctr" rtl="0" eaLnBrk="1" latinLnBrk="0" hangingPunct="1">
                        <a:buNone/>
                      </a:pPr>
                      <a:r>
                        <a:rPr lang="ja-JP" altLang="en-US" sz="1600" kern="1200">
                          <a:solidFill>
                            <a:srgbClr val="000000"/>
                          </a:solidFill>
                        </a:rPr>
                        <a:t>     </a:t>
                      </a:r>
                      <a:r>
                        <a:rPr kumimoji="1" lang="ja-JP" altLang="en-US" sz="1600" kern="1200">
                          <a:solidFill>
                            <a:srgbClr val="000000"/>
                          </a:solidFill>
                        </a:rPr>
                        <a:t>介護</a:t>
                      </a:r>
                    </a:p>
                  </a:txBody>
                  <a:tcPr anchor="ctr"/>
                </a:tc>
                <a:tc>
                  <a:txBody>
                    <a:bodyPr/>
                    <a:lstStyle/>
                    <a:p>
                      <a:pPr marL="0" lvl="0" algn="ctr" rtl="0" eaLnBrk="1" latinLnBrk="0" hangingPunct="1">
                        <a:lnSpc>
                          <a:spcPct val="100000"/>
                        </a:lnSpc>
                        <a:spcBef>
                          <a:spcPts val="0"/>
                        </a:spcBef>
                        <a:spcAft>
                          <a:spcPts val="0"/>
                        </a:spcAft>
                        <a:buNone/>
                      </a:pPr>
                      <a:r>
                        <a:rPr lang="ja-JP" altLang="en-US" sz="1600" kern="1200" noProof="0">
                          <a:solidFill>
                            <a:srgbClr val="000000"/>
                          </a:solidFill>
                        </a:rPr>
                        <a:t>  </a:t>
                      </a:r>
                      <a:r>
                        <a:rPr kumimoji="1" lang="ja-JP" altLang="en-US" sz="1600" kern="1200" noProof="0">
                          <a:solidFill>
                            <a:srgbClr val="000000"/>
                          </a:solidFill>
                        </a:rPr>
                        <a:t>住まい</a:t>
                      </a:r>
                      <a:endParaRPr kumimoji="1" lang="ja-JP" altLang="en-US" sz="1600" kern="1200">
                        <a:solidFill>
                          <a:srgbClr val="000000"/>
                        </a:solidFill>
                      </a:endParaRPr>
                    </a:p>
                  </a:txBody>
                  <a:tcPr anchor="ctr"/>
                </a:tc>
                <a:extLst>
                  <a:ext uri="{0D108BD9-81ED-4DB2-BD59-A6C34878D82A}">
                    <a16:rowId xmlns:a16="http://schemas.microsoft.com/office/drawing/2014/main" val="1798118605"/>
                  </a:ext>
                </a:extLst>
              </a:tr>
            </a:tbl>
          </a:graphicData>
        </a:graphic>
      </p:graphicFrame>
      <p:sp>
        <p:nvSpPr>
          <p:cNvPr id="9" name="TextBox 8">
            <a:extLst>
              <a:ext uri="{FF2B5EF4-FFF2-40B4-BE49-F238E27FC236}">
                <a16:creationId xmlns:a16="http://schemas.microsoft.com/office/drawing/2014/main" id="{9F32530A-3809-57B4-FD53-DED67695CC16}"/>
              </a:ext>
            </a:extLst>
          </p:cNvPr>
          <p:cNvSpPr txBox="1"/>
          <p:nvPr/>
        </p:nvSpPr>
        <p:spPr>
          <a:xfrm>
            <a:off x="337573" y="1826274"/>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R7</a:t>
            </a:r>
            <a:endParaRPr lang="en-US" b="1"/>
          </a:p>
        </p:txBody>
      </p:sp>
      <p:sp>
        <p:nvSpPr>
          <p:cNvPr id="11" name="TextBox 10">
            <a:extLst>
              <a:ext uri="{FF2B5EF4-FFF2-40B4-BE49-F238E27FC236}">
                <a16:creationId xmlns:a16="http://schemas.microsoft.com/office/drawing/2014/main" id="{4F4F8D6C-879C-4D64-AD71-59E872DEBDCA}"/>
              </a:ext>
            </a:extLst>
          </p:cNvPr>
          <p:cNvSpPr txBox="1"/>
          <p:nvPr/>
        </p:nvSpPr>
        <p:spPr>
          <a:xfrm>
            <a:off x="3576295" y="1826274"/>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ea typeface="Calibri"/>
                <a:cs typeface="Calibri"/>
              </a:rPr>
              <a:t>R7</a:t>
            </a:r>
            <a:endParaRPr lang="en-US" b="1"/>
          </a:p>
        </p:txBody>
      </p:sp>
      <p:graphicFrame>
        <p:nvGraphicFramePr>
          <p:cNvPr id="2" name="表 1">
            <a:extLst>
              <a:ext uri="{FF2B5EF4-FFF2-40B4-BE49-F238E27FC236}">
                <a16:creationId xmlns:a16="http://schemas.microsoft.com/office/drawing/2014/main" id="{C2543E2C-C071-23CA-6CB9-98A983764B77}"/>
              </a:ext>
            </a:extLst>
          </p:cNvPr>
          <p:cNvGraphicFramePr>
            <a:graphicFrameLocks noGrp="1"/>
          </p:cNvGraphicFramePr>
          <p:nvPr>
            <p:extLst>
              <p:ext uri="{D42A27DB-BD31-4B8C-83A1-F6EECF244321}">
                <p14:modId xmlns:p14="http://schemas.microsoft.com/office/powerpoint/2010/main" val="4002897838"/>
              </p:ext>
            </p:extLst>
          </p:nvPr>
        </p:nvGraphicFramePr>
        <p:xfrm>
          <a:off x="1616927" y="779047"/>
          <a:ext cx="1199595" cy="854752"/>
        </p:xfrm>
        <a:graphic>
          <a:graphicData uri="http://schemas.openxmlformats.org/drawingml/2006/table">
            <a:tbl>
              <a:tblPr/>
              <a:tblGrid>
                <a:gridCol w="1199595">
                  <a:extLst>
                    <a:ext uri="{9D8B030D-6E8A-4147-A177-3AD203B41FA5}">
                      <a16:colId xmlns:a16="http://schemas.microsoft.com/office/drawing/2014/main" val="4243208418"/>
                    </a:ext>
                  </a:extLst>
                </a:gridCol>
              </a:tblGrid>
              <a:tr h="854752">
                <a:tc>
                  <a:txBody>
                    <a:bodyPr/>
                    <a:lstStyle/>
                    <a:p>
                      <a:endParaRPr kumimoji="1" lang="ja-JP" altLang="en-US"/>
                    </a:p>
                  </a:txBody>
                  <a:tcPr>
                    <a:lnL w="38100" cmpd="sng">
                      <a:solidFill>
                        <a:srgbClr val="FF0000"/>
                      </a:solidFill>
                      <a:prstDash val="solid"/>
                    </a:lnL>
                    <a:lnR w="38100" cmpd="sng">
                      <a:solidFill>
                        <a:srgbClr val="FF0000"/>
                      </a:solidFill>
                      <a:prstDash val="solid"/>
                    </a:lnR>
                    <a:lnT w="38100" cmpd="sng">
                      <a:solidFill>
                        <a:srgbClr val="FF0000"/>
                      </a:solidFill>
                      <a:prstDash val="solid"/>
                    </a:lnT>
                    <a:lnB w="38100" cmpd="sng">
                      <a:solidFill>
                        <a:srgbClr val="FF0000"/>
                      </a:solidFill>
                      <a:prstDash val="solid"/>
                    </a:lnB>
                  </a:tcPr>
                </a:tc>
                <a:extLst>
                  <a:ext uri="{0D108BD9-81ED-4DB2-BD59-A6C34878D82A}">
                    <a16:rowId xmlns:a16="http://schemas.microsoft.com/office/drawing/2014/main" val="2789606507"/>
                  </a:ext>
                </a:extLst>
              </a:tr>
            </a:tbl>
          </a:graphicData>
        </a:graphic>
      </p:graphicFrame>
      <p:sp>
        <p:nvSpPr>
          <p:cNvPr id="4" name="Rectangle 35">
            <a:extLst>
              <a:ext uri="{FF2B5EF4-FFF2-40B4-BE49-F238E27FC236}">
                <a16:creationId xmlns:a16="http://schemas.microsoft.com/office/drawing/2014/main" id="{CDA32B3C-38C5-D11A-777A-4A450597FB08}"/>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15</a:t>
            </a:r>
          </a:p>
        </p:txBody>
      </p:sp>
    </p:spTree>
    <p:extLst>
      <p:ext uri="{BB962C8B-B14F-4D97-AF65-F5344CB8AC3E}">
        <p14:creationId xmlns:p14="http://schemas.microsoft.com/office/powerpoint/2010/main" val="206477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49F7ED7-9698-E8D9-4446-B2D1A954EE10}"/>
              </a:ext>
            </a:extLst>
          </p:cNvPr>
          <p:cNvPicPr>
            <a:picLocks noChangeAspect="1"/>
          </p:cNvPicPr>
          <p:nvPr/>
        </p:nvPicPr>
        <p:blipFill>
          <a:blip r:embed="rId3"/>
          <a:stretch>
            <a:fillRect/>
          </a:stretch>
        </p:blipFill>
        <p:spPr>
          <a:xfrm>
            <a:off x="78940" y="127000"/>
            <a:ext cx="9743358" cy="6603999"/>
          </a:xfrm>
          <a:prstGeom prst="rect">
            <a:avLst/>
          </a:prstGeom>
        </p:spPr>
      </p:pic>
      <p:sp>
        <p:nvSpPr>
          <p:cNvPr id="5" name="Rectangle 35">
            <a:extLst>
              <a:ext uri="{FF2B5EF4-FFF2-40B4-BE49-F238E27FC236}">
                <a16:creationId xmlns:a16="http://schemas.microsoft.com/office/drawing/2014/main" id="{40EA00CB-CB1D-3AE5-132E-A6BE625FE1B2}"/>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1</a:t>
            </a:r>
          </a:p>
        </p:txBody>
      </p:sp>
    </p:spTree>
    <p:extLst>
      <p:ext uri="{BB962C8B-B14F-4D97-AF65-F5344CB8AC3E}">
        <p14:creationId xmlns:p14="http://schemas.microsoft.com/office/powerpoint/2010/main" val="148390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2C887B-DE94-933E-FB73-F3C1541E5DF7}"/>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184EFD34-80AB-8704-C251-A08C1AF39912}"/>
              </a:ext>
            </a:extLst>
          </p:cNvPr>
          <p:cNvPicPr>
            <a:picLocks noGrp="1" noChangeAspect="1"/>
          </p:cNvPicPr>
          <p:nvPr>
            <p:ph idx="1"/>
          </p:nvPr>
        </p:nvPicPr>
        <p:blipFill>
          <a:blip r:embed="rId3"/>
          <a:stretch>
            <a:fillRect/>
          </a:stretch>
        </p:blipFill>
        <p:spPr>
          <a:xfrm>
            <a:off x="-783" y="-11390"/>
            <a:ext cx="9943273" cy="7040790"/>
          </a:xfrm>
          <a:prstGeom prst="rect">
            <a:avLst/>
          </a:prstGeom>
        </p:spPr>
      </p:pic>
      <p:sp>
        <p:nvSpPr>
          <p:cNvPr id="3" name="Rectangle 35">
            <a:extLst>
              <a:ext uri="{FF2B5EF4-FFF2-40B4-BE49-F238E27FC236}">
                <a16:creationId xmlns:a16="http://schemas.microsoft.com/office/drawing/2014/main" id="{FFAF561A-74F2-ADFE-D521-8DCF4903F054}"/>
              </a:ext>
            </a:extLst>
          </p:cNvPr>
          <p:cNvSpPr>
            <a:spLocks noChangeArrowheads="1"/>
          </p:cNvSpPr>
          <p:nvPr/>
        </p:nvSpPr>
        <p:spPr bwMode="gray">
          <a:xfrm>
            <a:off x="9398962" y="64544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2</a:t>
            </a:r>
          </a:p>
        </p:txBody>
      </p:sp>
    </p:spTree>
    <p:extLst>
      <p:ext uri="{BB962C8B-B14F-4D97-AF65-F5344CB8AC3E}">
        <p14:creationId xmlns:p14="http://schemas.microsoft.com/office/powerpoint/2010/main" val="1038494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7C818A-AEBC-EB35-7CEA-0D97B988F71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431D227-B36E-F3CF-5C6F-70EB8612AD11}"/>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405940FF-615F-3367-9332-809460A8445C}"/>
              </a:ext>
            </a:extLst>
          </p:cNvPr>
          <p:cNvPicPr>
            <a:picLocks noChangeAspect="1"/>
          </p:cNvPicPr>
          <p:nvPr/>
        </p:nvPicPr>
        <p:blipFill>
          <a:blip r:embed="rId3"/>
          <a:stretch>
            <a:fillRect/>
          </a:stretch>
        </p:blipFill>
        <p:spPr>
          <a:xfrm>
            <a:off x="-75563" y="-66764"/>
            <a:ext cx="9976802" cy="6880140"/>
          </a:xfrm>
          <a:prstGeom prst="rect">
            <a:avLst/>
          </a:prstGeom>
        </p:spPr>
      </p:pic>
      <p:sp>
        <p:nvSpPr>
          <p:cNvPr id="5" name="Rectangle 35">
            <a:extLst>
              <a:ext uri="{FF2B5EF4-FFF2-40B4-BE49-F238E27FC236}">
                <a16:creationId xmlns:a16="http://schemas.microsoft.com/office/drawing/2014/main" id="{D7B4FE62-90C0-29DB-DE9B-AC2323F80004}"/>
              </a:ext>
            </a:extLst>
          </p:cNvPr>
          <p:cNvSpPr>
            <a:spLocks noChangeArrowheads="1"/>
          </p:cNvSpPr>
          <p:nvPr/>
        </p:nvSpPr>
        <p:spPr bwMode="gray">
          <a:xfrm>
            <a:off x="9406176" y="6308001"/>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3</a:t>
            </a:r>
          </a:p>
        </p:txBody>
      </p:sp>
    </p:spTree>
    <p:extLst>
      <p:ext uri="{BB962C8B-B14F-4D97-AF65-F5344CB8AC3E}">
        <p14:creationId xmlns:p14="http://schemas.microsoft.com/office/powerpoint/2010/main" val="230155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4ECAA9-F2B3-8291-3A62-E1928D5FB22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3F2BDEC-98C5-008F-01BB-8E8C4DDBBE9C}"/>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3B6EA85B-1C95-138C-2E9C-EB88EBDFC374}"/>
              </a:ext>
            </a:extLst>
          </p:cNvPr>
          <p:cNvPicPr>
            <a:picLocks noChangeAspect="1"/>
          </p:cNvPicPr>
          <p:nvPr/>
        </p:nvPicPr>
        <p:blipFill>
          <a:blip r:embed="rId3"/>
          <a:stretch>
            <a:fillRect/>
          </a:stretch>
        </p:blipFill>
        <p:spPr>
          <a:xfrm>
            <a:off x="0" y="0"/>
            <a:ext cx="9901237" cy="6858000"/>
          </a:xfrm>
          <a:prstGeom prst="rect">
            <a:avLst/>
          </a:prstGeom>
        </p:spPr>
      </p:pic>
      <p:sp>
        <p:nvSpPr>
          <p:cNvPr id="5" name="Rectangle 35">
            <a:extLst>
              <a:ext uri="{FF2B5EF4-FFF2-40B4-BE49-F238E27FC236}">
                <a16:creationId xmlns:a16="http://schemas.microsoft.com/office/drawing/2014/main" id="{30AB07D2-B4A3-6771-DE91-24E9B17C4BD2}"/>
              </a:ext>
            </a:extLst>
          </p:cNvPr>
          <p:cNvSpPr>
            <a:spLocks noChangeArrowheads="1"/>
          </p:cNvSpPr>
          <p:nvPr/>
        </p:nvSpPr>
        <p:spPr bwMode="gray">
          <a:xfrm>
            <a:off x="9357710" y="6283048"/>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4</a:t>
            </a:r>
          </a:p>
        </p:txBody>
      </p:sp>
    </p:spTree>
    <p:extLst>
      <p:ext uri="{BB962C8B-B14F-4D97-AF65-F5344CB8AC3E}">
        <p14:creationId xmlns:p14="http://schemas.microsoft.com/office/powerpoint/2010/main" val="255897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DB9BDA-E35F-1EE4-15EA-CEA9517FFC18}"/>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10A1E28D-FF81-1648-B945-C6789FBD7979}"/>
              </a:ext>
            </a:extLst>
          </p:cNvPr>
          <p:cNvPicPr>
            <a:picLocks noGrp="1" noChangeAspect="1"/>
          </p:cNvPicPr>
          <p:nvPr>
            <p:ph idx="1"/>
          </p:nvPr>
        </p:nvPicPr>
        <p:blipFill>
          <a:blip r:embed="rId3"/>
          <a:stretch>
            <a:fillRect/>
          </a:stretch>
        </p:blipFill>
        <p:spPr>
          <a:xfrm>
            <a:off x="33338" y="-75847"/>
            <a:ext cx="9901238" cy="6933847"/>
          </a:xfrm>
          <a:prstGeom prst="rect">
            <a:avLst/>
          </a:prstGeom>
        </p:spPr>
      </p:pic>
      <p:sp>
        <p:nvSpPr>
          <p:cNvPr id="3" name="Rectangle 35">
            <a:extLst>
              <a:ext uri="{FF2B5EF4-FFF2-40B4-BE49-F238E27FC236}">
                <a16:creationId xmlns:a16="http://schemas.microsoft.com/office/drawing/2014/main" id="{64028DE6-024E-9002-CA78-3EE0863902FB}"/>
              </a:ext>
            </a:extLst>
          </p:cNvPr>
          <p:cNvSpPr>
            <a:spLocks noChangeArrowheads="1"/>
          </p:cNvSpPr>
          <p:nvPr/>
        </p:nvSpPr>
        <p:spPr bwMode="gray">
          <a:xfrm>
            <a:off x="9134412" y="6190716"/>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5</a:t>
            </a:r>
          </a:p>
        </p:txBody>
      </p:sp>
    </p:spTree>
    <p:extLst>
      <p:ext uri="{BB962C8B-B14F-4D97-AF65-F5344CB8AC3E}">
        <p14:creationId xmlns:p14="http://schemas.microsoft.com/office/powerpoint/2010/main" val="240091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DECC02-F69F-9FD2-8FED-0D171FDF55CF}"/>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B6E42890-3180-69C2-D111-73D9315E9013}"/>
              </a:ext>
            </a:extLst>
          </p:cNvPr>
          <p:cNvPicPr>
            <a:picLocks noGrp="1" noChangeAspect="1"/>
          </p:cNvPicPr>
          <p:nvPr>
            <p:ph idx="1"/>
          </p:nvPr>
        </p:nvPicPr>
        <p:blipFill>
          <a:blip r:embed="rId3"/>
          <a:stretch>
            <a:fillRect/>
          </a:stretch>
        </p:blipFill>
        <p:spPr>
          <a:xfrm>
            <a:off x="33553" y="16044"/>
            <a:ext cx="9867685" cy="6841956"/>
          </a:xfrm>
          <a:prstGeom prst="rect">
            <a:avLst/>
          </a:prstGeom>
        </p:spPr>
      </p:pic>
      <p:sp>
        <p:nvSpPr>
          <p:cNvPr id="3" name="Rectangle 35">
            <a:extLst>
              <a:ext uri="{FF2B5EF4-FFF2-40B4-BE49-F238E27FC236}">
                <a16:creationId xmlns:a16="http://schemas.microsoft.com/office/drawing/2014/main" id="{9CE7FF7A-E07A-50F2-76AC-9F5E0C37F8DE}"/>
              </a:ext>
            </a:extLst>
          </p:cNvPr>
          <p:cNvSpPr>
            <a:spLocks noChangeArrowheads="1"/>
          </p:cNvSpPr>
          <p:nvPr/>
        </p:nvSpPr>
        <p:spPr bwMode="gray">
          <a:xfrm>
            <a:off x="9220058" y="6174893"/>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6</a:t>
            </a:r>
          </a:p>
        </p:txBody>
      </p:sp>
    </p:spTree>
    <p:extLst>
      <p:ext uri="{BB962C8B-B14F-4D97-AF65-F5344CB8AC3E}">
        <p14:creationId xmlns:p14="http://schemas.microsoft.com/office/powerpoint/2010/main" val="1616375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F14BDA-5303-521C-68E7-83CE76FFDA80}"/>
              </a:ext>
            </a:extLst>
          </p:cNvPr>
          <p:cNvSpPr>
            <a:spLocks noGrp="1"/>
          </p:cNvSpPr>
          <p:nvPr>
            <p:ph type="title"/>
          </p:nvPr>
        </p:nvSpPr>
        <p:spPr/>
        <p:txBody>
          <a:bodyPr>
            <a:normAutofit/>
          </a:bodyPr>
          <a:lstStyle/>
          <a:p>
            <a:endParaRPr kumimoji="1" lang="ja-JP" altLang="en-US"/>
          </a:p>
        </p:txBody>
      </p:sp>
      <p:pic>
        <p:nvPicPr>
          <p:cNvPr id="4" name="コンテンツ プレースホルダー 3">
            <a:extLst>
              <a:ext uri="{FF2B5EF4-FFF2-40B4-BE49-F238E27FC236}">
                <a16:creationId xmlns:a16="http://schemas.microsoft.com/office/drawing/2014/main" id="{D5C1168D-740D-7DE6-D1E7-0C9E504588E7}"/>
              </a:ext>
            </a:extLst>
          </p:cNvPr>
          <p:cNvPicPr>
            <a:picLocks noGrp="1" noChangeAspect="1"/>
          </p:cNvPicPr>
          <p:nvPr>
            <p:ph idx="1"/>
          </p:nvPr>
        </p:nvPicPr>
        <p:blipFill>
          <a:blip r:embed="rId3"/>
          <a:stretch>
            <a:fillRect/>
          </a:stretch>
        </p:blipFill>
        <p:spPr>
          <a:xfrm>
            <a:off x="-29798" y="0"/>
            <a:ext cx="9931036" cy="7021804"/>
          </a:xfrm>
          <a:prstGeom prst="rect">
            <a:avLst/>
          </a:prstGeom>
        </p:spPr>
      </p:pic>
      <p:sp>
        <p:nvSpPr>
          <p:cNvPr id="3" name="Rectangle 35">
            <a:extLst>
              <a:ext uri="{FF2B5EF4-FFF2-40B4-BE49-F238E27FC236}">
                <a16:creationId xmlns:a16="http://schemas.microsoft.com/office/drawing/2014/main" id="{A410013F-BFEE-727D-6008-CE52F04FDCC3}"/>
              </a:ext>
            </a:extLst>
          </p:cNvPr>
          <p:cNvSpPr>
            <a:spLocks noChangeArrowheads="1"/>
          </p:cNvSpPr>
          <p:nvPr/>
        </p:nvSpPr>
        <p:spPr bwMode="gray">
          <a:xfrm>
            <a:off x="9242567" y="6337125"/>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7</a:t>
            </a:r>
          </a:p>
        </p:txBody>
      </p:sp>
    </p:spTree>
    <p:extLst>
      <p:ext uri="{BB962C8B-B14F-4D97-AF65-F5344CB8AC3E}">
        <p14:creationId xmlns:p14="http://schemas.microsoft.com/office/powerpoint/2010/main" val="1288351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47342B0-FA8C-FC7B-529C-1DBEA8CCCAE8}"/>
              </a:ext>
            </a:extLst>
          </p:cNvPr>
          <p:cNvSpPr>
            <a:spLocks noGrp="1"/>
          </p:cNvSpPr>
          <p:nvPr>
            <p:ph idx="1"/>
          </p:nvPr>
        </p:nvSpPr>
        <p:spPr>
          <a:xfrm>
            <a:off x="198091" y="1003300"/>
            <a:ext cx="9577064" cy="5234012"/>
          </a:xfrm>
        </p:spPr>
        <p:txBody>
          <a:bodyPr>
            <a:normAutofit/>
          </a:bodyPr>
          <a:lstStyle/>
          <a:p>
            <a:r>
              <a:rPr lang="ja-JP" altLang="en-US" sz="2800"/>
              <a:t>精神障害者や精神保健（メンタルヘルス）上に課題を抱えた者等が、</a:t>
            </a:r>
            <a:r>
              <a:rPr lang="ja-JP" altLang="en-US" sz="2800" b="1">
                <a:solidFill>
                  <a:schemeClr val="bg2">
                    <a:lumMod val="50000"/>
                  </a:schemeClr>
                </a:solidFill>
              </a:rPr>
              <a:t>精神障害の有無や程度にかかわらず</a:t>
            </a:r>
            <a:r>
              <a:rPr lang="ja-JP" altLang="en-US" sz="2800">
                <a:solidFill>
                  <a:schemeClr val="bg2">
                    <a:lumMod val="50000"/>
                  </a:schemeClr>
                </a:solidFill>
              </a:rPr>
              <a:t>、</a:t>
            </a:r>
            <a:r>
              <a:rPr lang="ja-JP" altLang="en-US" sz="2800"/>
              <a:t>地域の一員として安心して自分らしい暮らしができるよう、医療、障害福祉・介護、住まい、社会参加（就労）、地域の助け合い、普及啓発（教育など）が</a:t>
            </a:r>
            <a:r>
              <a:rPr lang="ja-JP" altLang="en-US" sz="2800" b="1">
                <a:solidFill>
                  <a:schemeClr val="bg2">
                    <a:lumMod val="50000"/>
                  </a:schemeClr>
                </a:solidFill>
              </a:rPr>
              <a:t>包括的に</a:t>
            </a:r>
            <a:r>
              <a:rPr lang="ja-JP" altLang="en-US" sz="2800"/>
              <a:t>確保されたケアシステムのこと。</a:t>
            </a:r>
            <a:endParaRPr lang="en-US" altLang="ja-JP" sz="2800"/>
          </a:p>
          <a:p>
            <a:endParaRPr lang="ja-JP" altLang="en-US" sz="2800"/>
          </a:p>
          <a:p>
            <a:r>
              <a:rPr lang="ja-JP" altLang="en-US" sz="2800"/>
              <a:t>地域の基盤が</a:t>
            </a:r>
            <a:r>
              <a:rPr lang="ja-JP" altLang="en-US" sz="2800" b="1">
                <a:solidFill>
                  <a:schemeClr val="bg2">
                    <a:lumMod val="50000"/>
                  </a:schemeClr>
                </a:solidFill>
              </a:rPr>
              <a:t>計画的に整備</a:t>
            </a:r>
            <a:r>
              <a:rPr lang="ja-JP" altLang="en-US" sz="2800"/>
              <a:t>されるとともに、市町村や障害福祉・介護事業者が、地域生活に関するあらゆる相談に対応できるように、市町村や障害保健福祉圏域ごとの</a:t>
            </a:r>
            <a:r>
              <a:rPr lang="ja-JP" altLang="en-US" sz="2800" b="1">
                <a:solidFill>
                  <a:schemeClr val="bg2">
                    <a:lumMod val="50000"/>
                  </a:schemeClr>
                </a:solidFill>
              </a:rPr>
              <a:t>協議の場</a:t>
            </a:r>
            <a:r>
              <a:rPr lang="ja-JP" altLang="en-US" sz="2800"/>
              <a:t>を通じて、さまざまな関係者や機関による</a:t>
            </a:r>
            <a:r>
              <a:rPr lang="ja-JP" altLang="en-US" sz="2800" b="1">
                <a:solidFill>
                  <a:schemeClr val="bg2">
                    <a:lumMod val="50000"/>
                  </a:schemeClr>
                </a:solidFill>
              </a:rPr>
              <a:t>重層的な支援体制</a:t>
            </a:r>
            <a:r>
              <a:rPr lang="ja-JP" altLang="en-US" sz="2800"/>
              <a:t>を構築していくこと。</a:t>
            </a:r>
            <a:endParaRPr kumimoji="1" lang="ja-JP" altLang="en-US" sz="2800"/>
          </a:p>
        </p:txBody>
      </p:sp>
      <p:sp>
        <p:nvSpPr>
          <p:cNvPr id="6" name="Rectangle 36">
            <a:extLst>
              <a:ext uri="{FF2B5EF4-FFF2-40B4-BE49-F238E27FC236}">
                <a16:creationId xmlns:a16="http://schemas.microsoft.com/office/drawing/2014/main" id="{B2556BA5-526E-A4D9-0A80-1E3ED33D28F9}"/>
              </a:ext>
            </a:extLst>
          </p:cNvPr>
          <p:cNvSpPr>
            <a:spLocks noChangeArrowheads="1"/>
          </p:cNvSpPr>
          <p:nvPr/>
        </p:nvSpPr>
        <p:spPr bwMode="gray">
          <a:xfrm>
            <a:off x="930769" y="240208"/>
            <a:ext cx="8039700" cy="38048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square" lIns="36000" tIns="36000" rIns="72000" bIns="36000" anchor="ctr">
            <a:spAutoFit/>
          </a:bodyPr>
          <a:lstStyle/>
          <a:p>
            <a:r>
              <a:rPr lang="ja-JP" altLang="en-US" sz="2000" b="1">
                <a:latin typeface="HG丸ｺﾞｼｯｸM-PRO" panose="020F0600000000000000" pitchFamily="50" charset="-128"/>
                <a:ea typeface="HG丸ｺﾞｼｯｸM-PRO" panose="020F0600000000000000" pitchFamily="50" charset="-128"/>
              </a:rPr>
              <a:t>精神障害にも対応した地域包括ケアシステム（にも包括）の構築とは</a:t>
            </a:r>
            <a:endParaRPr lang="en-US" altLang="ja-JP" sz="2000" b="1">
              <a:latin typeface="HG丸ｺﾞｼｯｸM-PRO" panose="020F0600000000000000" pitchFamily="50" charset="-128"/>
              <a:ea typeface="HG丸ｺﾞｼｯｸM-PRO" panose="020F0600000000000000" pitchFamily="50" charset="-128"/>
            </a:endParaRPr>
          </a:p>
        </p:txBody>
      </p:sp>
      <p:sp>
        <p:nvSpPr>
          <p:cNvPr id="10" name="吹き出し: 円形 9">
            <a:extLst>
              <a:ext uri="{FF2B5EF4-FFF2-40B4-BE49-F238E27FC236}">
                <a16:creationId xmlns:a16="http://schemas.microsoft.com/office/drawing/2014/main" id="{D576531D-8EBA-54FB-0F55-1DA0CF8E18E1}"/>
              </a:ext>
            </a:extLst>
          </p:cNvPr>
          <p:cNvSpPr/>
          <p:nvPr/>
        </p:nvSpPr>
        <p:spPr>
          <a:xfrm>
            <a:off x="3565173" y="5949280"/>
            <a:ext cx="5346382" cy="802202"/>
          </a:xfrm>
          <a:prstGeom prst="wedgeEllipseCallout">
            <a:avLst>
              <a:gd name="adj1" fmla="val -45932"/>
              <a:gd name="adj2" fmla="val -43401"/>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国立精神・神経医療研究センター</a:t>
            </a:r>
            <a:endParaRPr kumimoji="1" lang="en-US" altLang="ja-JP" sz="1400">
              <a:solidFill>
                <a:schemeClr val="tx1"/>
              </a:solidFill>
            </a:endParaRPr>
          </a:p>
          <a:p>
            <a:pPr algn="ctr"/>
            <a:r>
              <a:rPr kumimoji="1" lang="ja-JP" altLang="en-US" sz="1400">
                <a:solidFill>
                  <a:schemeClr val="tx1"/>
                </a:solidFill>
              </a:rPr>
              <a:t>精神保健福祉相談員研修　講習会資料より</a:t>
            </a:r>
          </a:p>
        </p:txBody>
      </p:sp>
      <p:sp>
        <p:nvSpPr>
          <p:cNvPr id="2" name="Rectangle 35">
            <a:extLst>
              <a:ext uri="{FF2B5EF4-FFF2-40B4-BE49-F238E27FC236}">
                <a16:creationId xmlns:a16="http://schemas.microsoft.com/office/drawing/2014/main" id="{3675AC0A-8D6B-B241-0AA8-0596457E5807}"/>
              </a:ext>
            </a:extLst>
          </p:cNvPr>
          <p:cNvSpPr>
            <a:spLocks noChangeArrowheads="1"/>
          </p:cNvSpPr>
          <p:nvPr/>
        </p:nvSpPr>
        <p:spPr bwMode="gray">
          <a:xfrm>
            <a:off x="9357710" y="6243865"/>
            <a:ext cx="543528" cy="574952"/>
          </a:xfrm>
          <a:prstGeom prst="rect">
            <a:avLst/>
          </a:prstGeom>
          <a:solidFill>
            <a:schemeClr val="accent4">
              <a:lumMod val="50000"/>
            </a:schemeClr>
          </a:solidFill>
          <a:ln>
            <a:noFill/>
          </a:ln>
          <a:effectLst>
            <a:outerShdw dist="25400" dir="5400000" algn="ctr" rotWithShape="0">
              <a:srgbClr val="96A8C0"/>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lIns="36000" tIns="36000" rIns="72000" bIns="36000" anchor="ctr"/>
          <a:lstStyle/>
          <a:p>
            <a:pPr algn="ctr"/>
            <a:r>
              <a:rPr lang="en-US" altLang="ja-JP" b="1">
                <a:solidFill>
                  <a:prstClr val="white"/>
                </a:solidFill>
                <a:latin typeface="HG丸ｺﾞｼｯｸM-PRO" panose="020F0600000000000000" pitchFamily="50" charset="-128"/>
                <a:ea typeface="HG丸ｺﾞｼｯｸM-PRO" panose="020F0600000000000000" pitchFamily="50" charset="-128"/>
              </a:rPr>
              <a:t>8</a:t>
            </a:r>
          </a:p>
        </p:txBody>
      </p:sp>
    </p:spTree>
    <p:extLst>
      <p:ext uri="{BB962C8B-B14F-4D97-AF65-F5344CB8AC3E}">
        <p14:creationId xmlns:p14="http://schemas.microsoft.com/office/powerpoint/2010/main" val="2311541486"/>
      </p:ext>
    </p:extLst>
  </p:cSld>
  <p:clrMapOvr>
    <a:masterClrMapping/>
  </p:clrMapOvr>
</p:sld>
</file>

<file path=ppt/theme/theme1.xml><?xml version="1.0" encoding="utf-8"?>
<a:theme xmlns:a="http://schemas.openxmlformats.org/drawingml/2006/main" name="Office テーマ">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1394</Words>
  <Application>Microsoft Office PowerPoint</Application>
  <PresentationFormat>ユーザー設定</PresentationFormat>
  <Paragraphs>212</Paragraphs>
  <Slides>16</Slides>
  <Notes>16</Notes>
  <HiddenSlides>0</HiddenSlides>
  <MMClips>0</MMClips>
  <ScaleCrop>false</ScaleCrop>
  <HeadingPairs>
    <vt:vector size="6" baseType="variant">
      <vt:variant>
        <vt:lpstr>使用されているフォント</vt:lpstr>
      </vt:variant>
      <vt:variant>
        <vt:i4>6</vt:i4>
      </vt:variant>
      <vt:variant>
        <vt:lpstr>テーマ</vt:lpstr>
      </vt:variant>
      <vt:variant>
        <vt:i4>3</vt:i4>
      </vt:variant>
      <vt:variant>
        <vt:lpstr>スライド タイトル</vt:lpstr>
      </vt:variant>
      <vt:variant>
        <vt:i4>16</vt:i4>
      </vt:variant>
    </vt:vector>
  </HeadingPairs>
  <TitlesOfParts>
    <vt:vector size="25" baseType="lpstr">
      <vt:lpstr>HG丸ｺﾞｼｯｸM-PRO</vt:lpstr>
      <vt:lpstr>ＭＳ Ｐゴシック</vt:lpstr>
      <vt:lpstr>ＭＳ 明朝</vt:lpstr>
      <vt:lpstr>游ゴシック</vt:lpstr>
      <vt:lpstr>Arial</vt:lpstr>
      <vt:lpstr>Calibri</vt:lpstr>
      <vt:lpstr>Office テーマ</vt:lpstr>
      <vt:lpstr>4_デザインの設定</vt:lpstr>
      <vt:lpstr>7_デザインの設定</vt:lpstr>
      <vt:lpstr>精神障がい者が地域で安心して暮らすために ～精神障害にも対応した 地域包括ケアシステムの強化に向けて～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Rinko Uemura</dc:creator>
  <cp:lastModifiedBy>大野　弥生</cp:lastModifiedBy>
  <cp:revision>13</cp:revision>
  <cp:lastPrinted>2025-09-08T04:24:41Z</cp:lastPrinted>
  <dcterms:modified xsi:type="dcterms:W3CDTF">2025-10-02T07:00:33Z</dcterms:modified>
</cp:coreProperties>
</file>