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ctiveX/activeX1.xml" ContentType="application/vnd.ms-office.activeX+xml"/>
  <Override PartName="/ppt/activeX/activeX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775575" cy="109077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13" userDrawn="1">
          <p15:clr>
            <a:srgbClr val="A4A3A4"/>
          </p15:clr>
        </p15:guide>
        <p15:guide id="2" pos="2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CCECFF"/>
    <a:srgbClr val="FFFF99"/>
    <a:srgbClr val="FFFF00"/>
    <a:srgbClr val="FFFFCC"/>
    <a:srgbClr val="FFFFFF"/>
    <a:srgbClr val="FFCCFF"/>
    <a:srgbClr val="FF66FF"/>
    <a:srgbClr val="FF99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2592" y="86"/>
      </p:cViewPr>
      <p:guideLst>
        <p:guide orient="horz" pos="3413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9347033-9612-11D1-9D75-00C04FCC8CDC}" ax:persistence="persistPropertyBag">
  <ax:ocxPr ax:name="_cx" ax:value="1702"/>
  <ax:ocxPr ax:name="_cy" ax:value="1680"/>
  <ax:ocxPr ax:name="Style" ax:value="11"/>
  <ax:ocxPr ax:name="SubStyle" ax:value="0"/>
  <ax:ocxPr ax:name="Validation" ax:value="2"/>
  <ax:ocxPr ax:name="LineWeight" ax:value="3"/>
  <ax:ocxPr ax:name="Direction" ax:value="0"/>
  <ax:ocxPr ax:name="ShowData" ax:value="1"/>
  <ax:ocxPr ax:name="Value" ax:value="https://logoform.jp/procedure/BcLm/645"/>
  <ax:ocxPr ax:name="ForeColor" ax:value="0"/>
  <ax:ocxPr ax:name="BackColor" ax:value="16777215"/>
</ax:ocx>
</file>

<file path=ppt/activeX/activeX2.xml><?xml version="1.0" encoding="utf-8"?>
<ax:ocx xmlns:ax="http://schemas.microsoft.com/office/2006/activeX" xmlns:r="http://schemas.openxmlformats.org/officeDocument/2006/relationships" ax:classid="{D9347033-9612-11D1-9D75-00C04FCC8CDC}" ax:persistence="persistStorage" r:id="rId1"/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BB09D8-ADF6-43BB-9964-65C4287D459D}" type="doc">
      <dgm:prSet loTypeId="urn:microsoft.com/office/officeart/2005/8/layout/hChevron3" loCatId="process" qsTypeId="urn:microsoft.com/office/officeart/2005/8/quickstyle/simple3" qsCatId="simple" csTypeId="urn:microsoft.com/office/officeart/2005/8/colors/accent5_4" csCatId="accent5" phldr="1"/>
      <dgm:spPr/>
      <dgm:t>
        <a:bodyPr/>
        <a:lstStyle/>
        <a:p>
          <a:endParaRPr kumimoji="1" lang="ja-JP" altLang="en-US"/>
        </a:p>
      </dgm:t>
    </dgm:pt>
    <dgm:pt modelId="{74550A04-303A-4F55-9994-22C5C3A02BF9}">
      <dgm:prSet phldrT="[テキスト]" custT="1"/>
      <dgm:spPr>
        <a:solidFill>
          <a:srgbClr val="FFFFFF"/>
        </a:solidFill>
        <a:ln w="12700">
          <a:solidFill>
            <a:schemeClr val="tx1"/>
          </a:solidFill>
          <a:prstDash val="solid"/>
        </a:ln>
      </dgm:spPr>
      <dgm:t>
        <a:bodyPr/>
        <a:lstStyle/>
        <a:p>
          <a:r>
            <a:rPr kumimoji="1" lang="ja-JP" altLang="en-US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申込み</a:t>
          </a:r>
          <a:endParaRPr kumimoji="1" lang="ja-JP" altLang="en-US" sz="2400" b="1" dirty="0">
            <a:solidFill>
              <a:schemeClr val="tx1"/>
            </a:solidFill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gm:t>
    </dgm:pt>
    <dgm:pt modelId="{2F664A66-71C1-40A1-A03C-D4683152795D}" type="parTrans" cxnId="{2A5BEAED-1C20-4C82-8955-CF94D5713A1D}">
      <dgm:prSet/>
      <dgm:spPr/>
      <dgm:t>
        <a:bodyPr/>
        <a:lstStyle/>
        <a:p>
          <a:endParaRPr kumimoji="1" lang="ja-JP" altLang="en-US"/>
        </a:p>
      </dgm:t>
    </dgm:pt>
    <dgm:pt modelId="{5AF961FD-FA99-4971-9F32-97203E4023DF}" type="sibTrans" cxnId="{2A5BEAED-1C20-4C82-8955-CF94D5713A1D}">
      <dgm:prSet/>
      <dgm:spPr/>
      <dgm:t>
        <a:bodyPr/>
        <a:lstStyle/>
        <a:p>
          <a:endParaRPr kumimoji="1" lang="ja-JP" altLang="en-US"/>
        </a:p>
      </dgm:t>
    </dgm:pt>
    <dgm:pt modelId="{C667D6AF-5AC4-47F9-9CFA-1A4A09717AEA}">
      <dgm:prSet phldrT="[テキスト]" custT="1"/>
      <dgm:spPr>
        <a:solidFill>
          <a:srgbClr val="FFFFCC"/>
        </a:solidFill>
        <a:ln w="12700">
          <a:solidFill>
            <a:schemeClr val="tx1"/>
          </a:solidFill>
        </a:ln>
      </dgm:spPr>
      <dgm:t>
        <a:bodyPr/>
        <a:lstStyle/>
        <a:p>
          <a:r>
            <a: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通知書</a:t>
          </a:r>
          <a:endParaRPr kumimoji="1" lang="en-US" altLang="ja-JP" sz="1400" b="1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  <a:p>
          <a:r>
            <a: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受け取り</a:t>
          </a:r>
          <a:endParaRPr kumimoji="1" lang="ja-JP" altLang="en-US" sz="1200" b="1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gm:t>
    </dgm:pt>
    <dgm:pt modelId="{16EB0062-877C-438A-9DBA-9954D28C4885}" type="parTrans" cxnId="{7DB775CC-6FB5-4E3E-AE5C-D2E805930AF3}">
      <dgm:prSet/>
      <dgm:spPr/>
      <dgm:t>
        <a:bodyPr/>
        <a:lstStyle/>
        <a:p>
          <a:endParaRPr kumimoji="1" lang="ja-JP" altLang="en-US"/>
        </a:p>
      </dgm:t>
    </dgm:pt>
    <dgm:pt modelId="{6B1EED7F-93B5-487E-B295-807DFB1884F1}" type="sibTrans" cxnId="{7DB775CC-6FB5-4E3E-AE5C-D2E805930AF3}">
      <dgm:prSet/>
      <dgm:spPr/>
      <dgm:t>
        <a:bodyPr/>
        <a:lstStyle/>
        <a:p>
          <a:endParaRPr kumimoji="1" lang="ja-JP" altLang="en-US"/>
        </a:p>
      </dgm:t>
    </dgm:pt>
    <dgm:pt modelId="{C336484B-089A-4B8E-836B-1B13D7B46D05}">
      <dgm:prSet phldrT="[テキスト]" custT="1"/>
      <dgm:spPr>
        <a:solidFill>
          <a:srgbClr val="FFFF99"/>
        </a:solidFill>
        <a:ln w="12700">
          <a:solidFill>
            <a:schemeClr val="tx1"/>
          </a:solidFill>
        </a:ln>
      </dgm:spPr>
      <dgm:t>
        <a:bodyPr/>
        <a:lstStyle/>
        <a:p>
          <a:r>
            <a: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手術</a:t>
          </a:r>
          <a:endParaRPr kumimoji="1" lang="en-US" altLang="ja-JP" sz="1400" b="1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  <a:p>
          <a:r>
            <a: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耳カット</a:t>
          </a:r>
        </a:p>
      </dgm:t>
    </dgm:pt>
    <dgm:pt modelId="{022B9DB8-D400-4C47-80DD-BD5E36139B8F}" type="parTrans" cxnId="{4B33A5CF-2F57-4BB8-98B6-1B43949471D4}">
      <dgm:prSet/>
      <dgm:spPr/>
      <dgm:t>
        <a:bodyPr/>
        <a:lstStyle/>
        <a:p>
          <a:endParaRPr kumimoji="1" lang="ja-JP" altLang="en-US"/>
        </a:p>
      </dgm:t>
    </dgm:pt>
    <dgm:pt modelId="{ABF51C47-1140-452A-806B-DCE38775D368}" type="sibTrans" cxnId="{4B33A5CF-2F57-4BB8-98B6-1B43949471D4}">
      <dgm:prSet/>
      <dgm:spPr/>
      <dgm:t>
        <a:bodyPr/>
        <a:lstStyle/>
        <a:p>
          <a:endParaRPr kumimoji="1" lang="ja-JP" altLang="en-US"/>
        </a:p>
      </dgm:t>
    </dgm:pt>
    <dgm:pt modelId="{FD049714-5A82-4906-A473-9AF7C25B66A8}">
      <dgm:prSet custT="1"/>
      <dgm:spPr>
        <a:solidFill>
          <a:srgbClr val="FFFF66"/>
        </a:solidFill>
        <a:ln w="12700">
          <a:solidFill>
            <a:schemeClr val="tx1"/>
          </a:solidFill>
        </a:ln>
      </dgm:spPr>
      <dgm:t>
        <a:bodyPr/>
        <a:lstStyle/>
        <a:p>
          <a:r>
            <a: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補助金の</a:t>
          </a:r>
          <a:endParaRPr kumimoji="1" lang="en-US" altLang="ja-JP" sz="1400" b="1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  <a:p>
          <a:r>
            <a: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交付申請</a:t>
          </a:r>
        </a:p>
      </dgm:t>
    </dgm:pt>
    <dgm:pt modelId="{F1E06D65-BC7A-4579-8FAE-2235CDB3BDF7}" type="parTrans" cxnId="{67047952-122B-4CD6-A4DE-05C9D703C2DC}">
      <dgm:prSet/>
      <dgm:spPr/>
      <dgm:t>
        <a:bodyPr/>
        <a:lstStyle/>
        <a:p>
          <a:endParaRPr kumimoji="1" lang="ja-JP" altLang="en-US"/>
        </a:p>
      </dgm:t>
    </dgm:pt>
    <dgm:pt modelId="{F70D6D1A-871A-49AA-B80E-7AF07DB8B918}" type="sibTrans" cxnId="{67047952-122B-4CD6-A4DE-05C9D703C2DC}">
      <dgm:prSet/>
      <dgm:spPr/>
      <dgm:t>
        <a:bodyPr/>
        <a:lstStyle/>
        <a:p>
          <a:endParaRPr kumimoji="1" lang="ja-JP" altLang="en-US"/>
        </a:p>
      </dgm:t>
    </dgm:pt>
    <dgm:pt modelId="{A8B859C4-47B8-41A1-8230-CC60D6CF2BDF}">
      <dgm:prSet custT="1"/>
      <dgm:spPr>
        <a:solidFill>
          <a:srgbClr val="FFFF00"/>
        </a:solidFill>
        <a:ln w="12700">
          <a:solidFill>
            <a:schemeClr val="tx1"/>
          </a:solidFill>
        </a:ln>
      </dgm:spPr>
      <dgm:t>
        <a:bodyPr/>
        <a:lstStyle/>
        <a:p>
          <a:r>
            <a: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口座に</a:t>
          </a:r>
          <a:endParaRPr kumimoji="1" lang="en-US" altLang="ja-JP" sz="1400" b="1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  <a:p>
          <a:r>
            <a: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振込</a:t>
          </a:r>
        </a:p>
      </dgm:t>
    </dgm:pt>
    <dgm:pt modelId="{A38B336E-948C-4A94-8501-09C48D83F67D}" type="parTrans" cxnId="{9DDE7805-E13A-44E8-B1FD-8EE5227EA166}">
      <dgm:prSet/>
      <dgm:spPr/>
      <dgm:t>
        <a:bodyPr/>
        <a:lstStyle/>
        <a:p>
          <a:endParaRPr kumimoji="1" lang="ja-JP" altLang="en-US"/>
        </a:p>
      </dgm:t>
    </dgm:pt>
    <dgm:pt modelId="{7A014D7D-A7ED-4C42-ABA4-E684C185AA07}" type="sibTrans" cxnId="{9DDE7805-E13A-44E8-B1FD-8EE5227EA166}">
      <dgm:prSet/>
      <dgm:spPr/>
      <dgm:t>
        <a:bodyPr/>
        <a:lstStyle/>
        <a:p>
          <a:endParaRPr kumimoji="1" lang="ja-JP" altLang="en-US"/>
        </a:p>
      </dgm:t>
    </dgm:pt>
    <dgm:pt modelId="{7380E905-5F20-478A-A770-E993FD5B7FA7}" type="pres">
      <dgm:prSet presAssocID="{B4BB09D8-ADF6-43BB-9964-65C4287D459D}" presName="Name0" presStyleCnt="0">
        <dgm:presLayoutVars>
          <dgm:dir/>
          <dgm:resizeHandles val="exact"/>
        </dgm:presLayoutVars>
      </dgm:prSet>
      <dgm:spPr/>
    </dgm:pt>
    <dgm:pt modelId="{ACEF4C00-B3C3-44CF-A8B8-483E401EFE98}" type="pres">
      <dgm:prSet presAssocID="{74550A04-303A-4F55-9994-22C5C3A02BF9}" presName="parTxOnly" presStyleLbl="node1" presStyleIdx="0" presStyleCnt="5">
        <dgm:presLayoutVars>
          <dgm:bulletEnabled val="1"/>
        </dgm:presLayoutVars>
      </dgm:prSet>
      <dgm:spPr/>
    </dgm:pt>
    <dgm:pt modelId="{46F4F2C6-68A8-4A08-B63D-A78D0EB72167}" type="pres">
      <dgm:prSet presAssocID="{5AF961FD-FA99-4971-9F32-97203E4023DF}" presName="parSpace" presStyleCnt="0"/>
      <dgm:spPr/>
    </dgm:pt>
    <dgm:pt modelId="{A5AA7C49-2973-4F59-8E70-21D33E3DE9EE}" type="pres">
      <dgm:prSet presAssocID="{C667D6AF-5AC4-47F9-9CFA-1A4A09717AEA}" presName="parTxOnly" presStyleLbl="node1" presStyleIdx="1" presStyleCnt="5">
        <dgm:presLayoutVars>
          <dgm:bulletEnabled val="1"/>
        </dgm:presLayoutVars>
      </dgm:prSet>
      <dgm:spPr/>
    </dgm:pt>
    <dgm:pt modelId="{FC83520A-2EA3-4DB5-A9DE-313AC2EC2463}" type="pres">
      <dgm:prSet presAssocID="{6B1EED7F-93B5-487E-B295-807DFB1884F1}" presName="parSpace" presStyleCnt="0"/>
      <dgm:spPr/>
    </dgm:pt>
    <dgm:pt modelId="{A620EEF1-FCC7-4B50-9862-C198F1EDF9BF}" type="pres">
      <dgm:prSet presAssocID="{C336484B-089A-4B8E-836B-1B13D7B46D05}" presName="parTxOnly" presStyleLbl="node1" presStyleIdx="2" presStyleCnt="5">
        <dgm:presLayoutVars>
          <dgm:bulletEnabled val="1"/>
        </dgm:presLayoutVars>
      </dgm:prSet>
      <dgm:spPr/>
    </dgm:pt>
    <dgm:pt modelId="{818679F3-CB1C-4A9A-8190-2980F02838BF}" type="pres">
      <dgm:prSet presAssocID="{ABF51C47-1140-452A-806B-DCE38775D368}" presName="parSpace" presStyleCnt="0"/>
      <dgm:spPr/>
    </dgm:pt>
    <dgm:pt modelId="{B06BE81F-4391-4D71-A9D6-BBBB2CC6CFB5}" type="pres">
      <dgm:prSet presAssocID="{FD049714-5A82-4906-A473-9AF7C25B66A8}" presName="parTxOnly" presStyleLbl="node1" presStyleIdx="3" presStyleCnt="5">
        <dgm:presLayoutVars>
          <dgm:bulletEnabled val="1"/>
        </dgm:presLayoutVars>
      </dgm:prSet>
      <dgm:spPr/>
    </dgm:pt>
    <dgm:pt modelId="{CB197494-8FA4-4FEA-AD7B-59EC3CD06BDD}" type="pres">
      <dgm:prSet presAssocID="{F70D6D1A-871A-49AA-B80E-7AF07DB8B918}" presName="parSpace" presStyleCnt="0"/>
      <dgm:spPr/>
    </dgm:pt>
    <dgm:pt modelId="{E553A1DE-4441-465E-8E2E-7BC29362C3A8}" type="pres">
      <dgm:prSet presAssocID="{A8B859C4-47B8-41A1-8230-CC60D6CF2BDF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9DDE7805-E13A-44E8-B1FD-8EE5227EA166}" srcId="{B4BB09D8-ADF6-43BB-9964-65C4287D459D}" destId="{A8B859C4-47B8-41A1-8230-CC60D6CF2BDF}" srcOrd="4" destOrd="0" parTransId="{A38B336E-948C-4A94-8501-09C48D83F67D}" sibTransId="{7A014D7D-A7ED-4C42-ABA4-E684C185AA07}"/>
    <dgm:cxn modelId="{0C8EBF0D-F21F-4D63-B302-B0506FFDDF2A}" type="presOf" srcId="{74550A04-303A-4F55-9994-22C5C3A02BF9}" destId="{ACEF4C00-B3C3-44CF-A8B8-483E401EFE98}" srcOrd="0" destOrd="0" presId="urn:microsoft.com/office/officeart/2005/8/layout/hChevron3"/>
    <dgm:cxn modelId="{86155117-0F3C-4531-8421-854CB806FC55}" type="presOf" srcId="{C667D6AF-5AC4-47F9-9CFA-1A4A09717AEA}" destId="{A5AA7C49-2973-4F59-8E70-21D33E3DE9EE}" srcOrd="0" destOrd="0" presId="urn:microsoft.com/office/officeart/2005/8/layout/hChevron3"/>
    <dgm:cxn modelId="{8688D724-FF08-4BA8-8681-8106D984D091}" type="presOf" srcId="{FD049714-5A82-4906-A473-9AF7C25B66A8}" destId="{B06BE81F-4391-4D71-A9D6-BBBB2CC6CFB5}" srcOrd="0" destOrd="0" presId="urn:microsoft.com/office/officeart/2005/8/layout/hChevron3"/>
    <dgm:cxn modelId="{ADCFFC3F-6786-4F58-9539-9D6008A437AC}" type="presOf" srcId="{C336484B-089A-4B8E-836B-1B13D7B46D05}" destId="{A620EEF1-FCC7-4B50-9862-C198F1EDF9BF}" srcOrd="0" destOrd="0" presId="urn:microsoft.com/office/officeart/2005/8/layout/hChevron3"/>
    <dgm:cxn modelId="{A992606C-606F-44C2-A8C1-2C751CACBDFD}" type="presOf" srcId="{A8B859C4-47B8-41A1-8230-CC60D6CF2BDF}" destId="{E553A1DE-4441-465E-8E2E-7BC29362C3A8}" srcOrd="0" destOrd="0" presId="urn:microsoft.com/office/officeart/2005/8/layout/hChevron3"/>
    <dgm:cxn modelId="{67047952-122B-4CD6-A4DE-05C9D703C2DC}" srcId="{B4BB09D8-ADF6-43BB-9964-65C4287D459D}" destId="{FD049714-5A82-4906-A473-9AF7C25B66A8}" srcOrd="3" destOrd="0" parTransId="{F1E06D65-BC7A-4579-8FAE-2235CDB3BDF7}" sibTransId="{F70D6D1A-871A-49AA-B80E-7AF07DB8B918}"/>
    <dgm:cxn modelId="{7DB775CC-6FB5-4E3E-AE5C-D2E805930AF3}" srcId="{B4BB09D8-ADF6-43BB-9964-65C4287D459D}" destId="{C667D6AF-5AC4-47F9-9CFA-1A4A09717AEA}" srcOrd="1" destOrd="0" parTransId="{16EB0062-877C-438A-9DBA-9954D28C4885}" sibTransId="{6B1EED7F-93B5-487E-B295-807DFB1884F1}"/>
    <dgm:cxn modelId="{4B33A5CF-2F57-4BB8-98B6-1B43949471D4}" srcId="{B4BB09D8-ADF6-43BB-9964-65C4287D459D}" destId="{C336484B-089A-4B8E-836B-1B13D7B46D05}" srcOrd="2" destOrd="0" parTransId="{022B9DB8-D400-4C47-80DD-BD5E36139B8F}" sibTransId="{ABF51C47-1140-452A-806B-DCE38775D368}"/>
    <dgm:cxn modelId="{17032BD9-6AAA-465F-A88C-9F1BB59B2067}" type="presOf" srcId="{B4BB09D8-ADF6-43BB-9964-65C4287D459D}" destId="{7380E905-5F20-478A-A770-E993FD5B7FA7}" srcOrd="0" destOrd="0" presId="urn:microsoft.com/office/officeart/2005/8/layout/hChevron3"/>
    <dgm:cxn modelId="{2A5BEAED-1C20-4C82-8955-CF94D5713A1D}" srcId="{B4BB09D8-ADF6-43BB-9964-65C4287D459D}" destId="{74550A04-303A-4F55-9994-22C5C3A02BF9}" srcOrd="0" destOrd="0" parTransId="{2F664A66-71C1-40A1-A03C-D4683152795D}" sibTransId="{5AF961FD-FA99-4971-9F32-97203E4023DF}"/>
    <dgm:cxn modelId="{C0236791-EC27-485F-95B1-CE7DAA031EF0}" type="presParOf" srcId="{7380E905-5F20-478A-A770-E993FD5B7FA7}" destId="{ACEF4C00-B3C3-44CF-A8B8-483E401EFE98}" srcOrd="0" destOrd="0" presId="urn:microsoft.com/office/officeart/2005/8/layout/hChevron3"/>
    <dgm:cxn modelId="{AA3F2B18-17B6-41F1-ABE9-49655A70909F}" type="presParOf" srcId="{7380E905-5F20-478A-A770-E993FD5B7FA7}" destId="{46F4F2C6-68A8-4A08-B63D-A78D0EB72167}" srcOrd="1" destOrd="0" presId="urn:microsoft.com/office/officeart/2005/8/layout/hChevron3"/>
    <dgm:cxn modelId="{194DB13E-B365-44D9-AFF1-25124899378F}" type="presParOf" srcId="{7380E905-5F20-478A-A770-E993FD5B7FA7}" destId="{A5AA7C49-2973-4F59-8E70-21D33E3DE9EE}" srcOrd="2" destOrd="0" presId="urn:microsoft.com/office/officeart/2005/8/layout/hChevron3"/>
    <dgm:cxn modelId="{856D3CDD-A28A-4D4C-BF01-F0F1329CB39D}" type="presParOf" srcId="{7380E905-5F20-478A-A770-E993FD5B7FA7}" destId="{FC83520A-2EA3-4DB5-A9DE-313AC2EC2463}" srcOrd="3" destOrd="0" presId="urn:microsoft.com/office/officeart/2005/8/layout/hChevron3"/>
    <dgm:cxn modelId="{9C15EB0C-F777-4673-9927-BEE89BCDD449}" type="presParOf" srcId="{7380E905-5F20-478A-A770-E993FD5B7FA7}" destId="{A620EEF1-FCC7-4B50-9862-C198F1EDF9BF}" srcOrd="4" destOrd="0" presId="urn:microsoft.com/office/officeart/2005/8/layout/hChevron3"/>
    <dgm:cxn modelId="{2FF06A32-4DDB-4DAF-A927-34868D989459}" type="presParOf" srcId="{7380E905-5F20-478A-A770-E993FD5B7FA7}" destId="{818679F3-CB1C-4A9A-8190-2980F02838BF}" srcOrd="5" destOrd="0" presId="urn:microsoft.com/office/officeart/2005/8/layout/hChevron3"/>
    <dgm:cxn modelId="{34B2D653-37E6-435D-BB37-B61A2F47FA6A}" type="presParOf" srcId="{7380E905-5F20-478A-A770-E993FD5B7FA7}" destId="{B06BE81F-4391-4D71-A9D6-BBBB2CC6CFB5}" srcOrd="6" destOrd="0" presId="urn:microsoft.com/office/officeart/2005/8/layout/hChevron3"/>
    <dgm:cxn modelId="{A0A349F9-CFEB-408B-97CB-F2CA17B696DA}" type="presParOf" srcId="{7380E905-5F20-478A-A770-E993FD5B7FA7}" destId="{CB197494-8FA4-4FEA-AD7B-59EC3CD06BDD}" srcOrd="7" destOrd="0" presId="urn:microsoft.com/office/officeart/2005/8/layout/hChevron3"/>
    <dgm:cxn modelId="{4E006B26-8060-4DC6-A8DE-5AE1BC8F7A84}" type="presParOf" srcId="{7380E905-5F20-478A-A770-E993FD5B7FA7}" destId="{E553A1DE-4441-465E-8E2E-7BC29362C3A8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EF4C00-B3C3-44CF-A8B8-483E401EFE98}">
      <dsp:nvSpPr>
        <dsp:cNvPr id="0" name=""/>
        <dsp:cNvSpPr/>
      </dsp:nvSpPr>
      <dsp:spPr>
        <a:xfrm>
          <a:off x="849" y="214175"/>
          <a:ext cx="1656272" cy="662509"/>
        </a:xfrm>
        <a:prstGeom prst="homePlate">
          <a:avLst/>
        </a:prstGeom>
        <a:solidFill>
          <a:srgbClr val="FFFFFF"/>
        </a:solidFill>
        <a:ln w="12700">
          <a:solidFill>
            <a:schemeClr val="tx1"/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申込み</a:t>
          </a:r>
          <a:endParaRPr kumimoji="1" lang="ja-JP" altLang="en-US" sz="2400" b="1" kern="1200" dirty="0">
            <a:solidFill>
              <a:schemeClr val="tx1"/>
            </a:solidFill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sp:txBody>
      <dsp:txXfrm>
        <a:off x="849" y="214175"/>
        <a:ext cx="1490645" cy="662509"/>
      </dsp:txXfrm>
    </dsp:sp>
    <dsp:sp modelId="{A5AA7C49-2973-4F59-8E70-21D33E3DE9EE}">
      <dsp:nvSpPr>
        <dsp:cNvPr id="0" name=""/>
        <dsp:cNvSpPr/>
      </dsp:nvSpPr>
      <dsp:spPr>
        <a:xfrm>
          <a:off x="1325867" y="214175"/>
          <a:ext cx="1656272" cy="662509"/>
        </a:xfrm>
        <a:prstGeom prst="chevron">
          <a:avLst/>
        </a:prstGeom>
        <a:solidFill>
          <a:srgbClr val="FFFFCC"/>
        </a:solidFill>
        <a:ln w="1270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通知書</a:t>
          </a:r>
          <a:endParaRPr kumimoji="1" lang="en-US" altLang="ja-JP" sz="1400" b="1" kern="1200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受け取り</a:t>
          </a:r>
          <a:endParaRPr kumimoji="1" lang="ja-JP" altLang="en-US" sz="1200" b="1" kern="1200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sp:txBody>
      <dsp:txXfrm>
        <a:off x="1657122" y="214175"/>
        <a:ext cx="993763" cy="662509"/>
      </dsp:txXfrm>
    </dsp:sp>
    <dsp:sp modelId="{A620EEF1-FCC7-4B50-9862-C198F1EDF9BF}">
      <dsp:nvSpPr>
        <dsp:cNvPr id="0" name=""/>
        <dsp:cNvSpPr/>
      </dsp:nvSpPr>
      <dsp:spPr>
        <a:xfrm>
          <a:off x="2650886" y="214175"/>
          <a:ext cx="1656272" cy="662509"/>
        </a:xfrm>
        <a:prstGeom prst="chevron">
          <a:avLst/>
        </a:prstGeom>
        <a:solidFill>
          <a:srgbClr val="FFFF99"/>
        </a:solidFill>
        <a:ln w="1270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手術</a:t>
          </a:r>
          <a:endParaRPr kumimoji="1" lang="en-US" altLang="ja-JP" sz="1400" b="1" kern="1200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耳カット</a:t>
          </a:r>
        </a:p>
      </dsp:txBody>
      <dsp:txXfrm>
        <a:off x="2982141" y="214175"/>
        <a:ext cx="993763" cy="662509"/>
      </dsp:txXfrm>
    </dsp:sp>
    <dsp:sp modelId="{B06BE81F-4391-4D71-A9D6-BBBB2CC6CFB5}">
      <dsp:nvSpPr>
        <dsp:cNvPr id="0" name=""/>
        <dsp:cNvSpPr/>
      </dsp:nvSpPr>
      <dsp:spPr>
        <a:xfrm>
          <a:off x="3975904" y="214175"/>
          <a:ext cx="1656272" cy="662509"/>
        </a:xfrm>
        <a:prstGeom prst="chevron">
          <a:avLst/>
        </a:prstGeom>
        <a:solidFill>
          <a:srgbClr val="FFFF66"/>
        </a:solidFill>
        <a:ln w="1270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補助金の</a:t>
          </a:r>
          <a:endParaRPr kumimoji="1" lang="en-US" altLang="ja-JP" sz="1400" b="1" kern="1200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交付申請</a:t>
          </a:r>
        </a:p>
      </dsp:txBody>
      <dsp:txXfrm>
        <a:off x="4307159" y="214175"/>
        <a:ext cx="993763" cy="662509"/>
      </dsp:txXfrm>
    </dsp:sp>
    <dsp:sp modelId="{E553A1DE-4441-465E-8E2E-7BC29362C3A8}">
      <dsp:nvSpPr>
        <dsp:cNvPr id="0" name=""/>
        <dsp:cNvSpPr/>
      </dsp:nvSpPr>
      <dsp:spPr>
        <a:xfrm>
          <a:off x="5300922" y="214175"/>
          <a:ext cx="1656272" cy="662509"/>
        </a:xfrm>
        <a:prstGeom prst="chevron">
          <a:avLst/>
        </a:prstGeom>
        <a:solidFill>
          <a:srgbClr val="FFFF00"/>
        </a:solidFill>
        <a:ln w="1270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口座に</a:t>
          </a:r>
          <a:endParaRPr kumimoji="1" lang="en-US" altLang="ja-JP" sz="1400" b="1" kern="1200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振込</a:t>
          </a:r>
        </a:p>
      </dsp:txBody>
      <dsp:txXfrm>
        <a:off x="5632177" y="214175"/>
        <a:ext cx="993763" cy="662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697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114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14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126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66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708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43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68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46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019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29CA4-1CE9-47C6-9CA1-1810F3C4A8A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DB2D0-C445-4A7F-ADC9-5C369F8993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895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2.xml"/><Relationship Id="rId1" Type="http://schemas.openxmlformats.org/officeDocument/2006/relationships/control" Target="../activeX/activeX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5124B7E-7CEE-799F-E9C3-221C8242416E}"/>
              </a:ext>
            </a:extLst>
          </p:cNvPr>
          <p:cNvSpPr txBox="1"/>
          <p:nvPr/>
        </p:nvSpPr>
        <p:spPr>
          <a:xfrm>
            <a:off x="204198" y="59114"/>
            <a:ext cx="741795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kern="100" dirty="0">
                <a:effectLst/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　　　　　　　</a:t>
            </a:r>
            <a:r>
              <a:rPr lang="ja-JP" altLang="ja-JP" sz="1600" b="1" kern="100" dirty="0">
                <a:effectLst/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1600" b="1" kern="100" dirty="0">
                <a:effectLst/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８</a:t>
            </a:r>
            <a:r>
              <a:rPr lang="ja-JP" altLang="ja-JP" sz="1600" b="1" kern="100" dirty="0">
                <a:effectLst/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年度</a:t>
            </a:r>
            <a:r>
              <a:rPr lang="ja-JP" altLang="en-US" sz="14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en-US" altLang="ja-JP" sz="1400" kern="10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ja-JP" sz="2400" b="1" kern="100" dirty="0">
                <a:effectLst/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岐阜市にいる飼い主</a:t>
            </a:r>
            <a:r>
              <a:rPr lang="ja-JP" altLang="en-US" sz="2400" b="1" kern="100" dirty="0">
                <a:effectLst/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のいない</a:t>
            </a:r>
            <a:r>
              <a:rPr lang="ja-JP" altLang="ja-JP" sz="2400" b="1" kern="100" dirty="0">
                <a:effectLst/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猫</a:t>
            </a:r>
            <a:r>
              <a:rPr lang="ja-JP" altLang="ja-JP" sz="2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</a:t>
            </a:r>
            <a:endParaRPr lang="ja-JP" altLang="ja-JP" sz="2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en-US" sz="2400" b="1" kern="100" dirty="0"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2800" b="1" kern="100" dirty="0"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不妊</a:t>
            </a:r>
            <a:r>
              <a:rPr lang="ja-JP" altLang="ja-JP" sz="2800" b="1" kern="100" dirty="0">
                <a:effectLst/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手術費</a:t>
            </a:r>
            <a:r>
              <a:rPr lang="ja-JP" altLang="en-US" sz="2800" b="1" kern="100" dirty="0"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の一部</a:t>
            </a:r>
            <a:r>
              <a:rPr lang="ja-JP" altLang="ja-JP" sz="2800" b="1" kern="100" dirty="0">
                <a:effectLst/>
                <a:latin typeface="ＭＳ 明朝" panose="02020609040205080304" pitchFamily="17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を補助します</a:t>
            </a:r>
            <a:endParaRPr lang="ja-JP" altLang="ja-JP" sz="24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7376CE8-C48E-ABEB-E2AA-7B9125B28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33" y="131550"/>
            <a:ext cx="900396" cy="1035633"/>
          </a:xfrm>
          <a:prstGeom prst="rect">
            <a:avLst/>
          </a:prstGeom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148C2E2-A9C3-76E5-8D2B-72A260B375AA}"/>
              </a:ext>
            </a:extLst>
          </p:cNvPr>
          <p:cNvSpPr txBox="1"/>
          <p:nvPr/>
        </p:nvSpPr>
        <p:spPr>
          <a:xfrm>
            <a:off x="273672" y="10145335"/>
            <a:ext cx="7241553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問合せ先</a:t>
            </a:r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岐阜市保健所　１階　生活衛生課　動物管理指導係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〒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500-8309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岐阜市都通２丁目１９番地　　 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０５８－２５２－７１９５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10E95408-3847-B79B-1436-1B9CF76CD97B}"/>
              </a:ext>
            </a:extLst>
          </p:cNvPr>
          <p:cNvSpPr txBox="1"/>
          <p:nvPr/>
        </p:nvSpPr>
        <p:spPr>
          <a:xfrm>
            <a:off x="877945" y="1290214"/>
            <a:ext cx="60213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猫は繁殖力がとても強いため、不妊手術をせずにエサだけあげていると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あっという間に猫が異常に増えてしまいます。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不妊手術をし、野良猫の数を増やさないようにすれば、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  <a:sym typeface="Webdings" panose="05030102010509060703" pitchFamily="18" charset="2"/>
            </a:endParaRP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15543BAD-9397-F633-3369-5FE55EB0E464}"/>
              </a:ext>
            </a:extLst>
          </p:cNvPr>
          <p:cNvGrpSpPr/>
          <p:nvPr/>
        </p:nvGrpSpPr>
        <p:grpSpPr>
          <a:xfrm>
            <a:off x="325453" y="3525035"/>
            <a:ext cx="7304072" cy="2156509"/>
            <a:chOff x="633509" y="2147670"/>
            <a:chExt cx="6800467" cy="182768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D78F66A8-4089-688A-0E18-854B5D8BE6DD}"/>
                </a:ext>
              </a:extLst>
            </p:cNvPr>
            <p:cNvGrpSpPr/>
            <p:nvPr/>
          </p:nvGrpSpPr>
          <p:grpSpPr>
            <a:xfrm>
              <a:off x="633509" y="2147670"/>
              <a:ext cx="6800467" cy="1827681"/>
              <a:chOff x="633509" y="2080435"/>
              <a:chExt cx="6800467" cy="1827681"/>
            </a:xfrm>
          </p:grpSpPr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EA78EA8B-579F-43DF-3B06-7C66E0DBA159}"/>
                  </a:ext>
                </a:extLst>
              </p:cNvPr>
              <p:cNvSpPr/>
              <p:nvPr/>
            </p:nvSpPr>
            <p:spPr>
              <a:xfrm>
                <a:off x="3152917" y="2080435"/>
                <a:ext cx="1535333" cy="224706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要　件</a:t>
                </a:r>
              </a:p>
            </p:txBody>
          </p:sp>
          <p:sp>
            <p:nvSpPr>
              <p:cNvPr id="19" name="四角形: 対角を丸める 18">
                <a:extLst>
                  <a:ext uri="{FF2B5EF4-FFF2-40B4-BE49-F238E27FC236}">
                    <a16:creationId xmlns:a16="http://schemas.microsoft.com/office/drawing/2014/main" id="{D43008F5-5F86-6DFB-625F-19AEE2DA6631}"/>
                  </a:ext>
                </a:extLst>
              </p:cNvPr>
              <p:cNvSpPr/>
              <p:nvPr/>
            </p:nvSpPr>
            <p:spPr>
              <a:xfrm>
                <a:off x="633509" y="2321365"/>
                <a:ext cx="6800467" cy="1586751"/>
              </a:xfrm>
              <a:prstGeom prst="round2DiagRect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R="0" lvl="0" algn="l" defTabSz="457200" rtl="0" eaLnBrk="1" fontAlgn="auto" latinLnBrk="0" hangingPunct="1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endParaRPr>
              </a:p>
              <a:p>
                <a:pPr marR="0" lvl="0" algn="l" defTabSz="457200" rtl="0" eaLnBrk="1" fontAlgn="auto" latinLnBrk="0" hangingPunct="1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岐阜市民が市内に生息する生後約６か月以上の飼い主のいない猫を</a:t>
                </a:r>
                <a:endPara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endParaRPr>
              </a:p>
              <a:p>
                <a:pPr marR="0" lvl="0" algn="l" defTabSz="457200" rtl="0" eaLnBrk="1" fontAlgn="auto" latinLnBrk="0" hangingPunct="1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協力病院で不妊手術を受けさせる場合で次の要件を満たす場合</a:t>
                </a:r>
                <a:endParaRPr kumimoji="1" lang="en-US" altLang="ja-JP" sz="140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  <a:p>
                <a:pPr marL="285750" marR="0" lvl="0" indent="-285750" algn="l" defTabSz="457200" rtl="0" eaLnBrk="1" fontAlgn="auto" latinLnBrk="0" hangingPunct="1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þ"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手術前に申込みした猫</a:t>
                </a:r>
                <a:endPara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endParaRPr>
              </a:p>
              <a:p>
                <a:pPr marL="285750" marR="0" lvl="0" indent="-285750" algn="l" defTabSz="457200" rtl="0" eaLnBrk="1" fontAlgn="auto" latinLnBrk="0" hangingPunct="1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þ"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猫の片耳に</a:t>
                </a:r>
                <a:r>
                  <a:rPr kumimoji="1" lang="en-US" altLang="ja-JP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V</a:t>
                </a: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字型のカットの実施</a:t>
                </a:r>
                <a:endPara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endParaRPr>
              </a:p>
              <a:p>
                <a:pPr marL="285750" marR="0" lvl="0" indent="-285750" algn="l" defTabSz="457200" rtl="0" eaLnBrk="1" fontAlgn="auto" latinLnBrk="0" hangingPunct="1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þ"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手術後、元いた場所に放す</a:t>
                </a:r>
                <a:endPara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endParaRPr>
              </a:p>
              <a:p>
                <a:pPr marL="285750" marR="0" lvl="0" indent="-285750" algn="l" defTabSz="457200" rtl="0" eaLnBrk="1" fontAlgn="auto" latinLnBrk="0" hangingPunct="1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þ"/>
                  <a:tabLst/>
                  <a:defRPr/>
                </a:pPr>
                <a:r>
                  <a:rPr kumimoji="1" lang="ja-JP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+mn-cs"/>
                  </a:rPr>
                  <a:t>耳カットの写真と手術部位の分かる猫の全体の写真、領収書や交付申請書の提出をする</a:t>
                </a:r>
                <a:endParaRPr kumimoji="1" lang="en-US" altLang="ja-JP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endParaRPr>
              </a:p>
              <a:p>
                <a:r>
                  <a:rPr kumimoji="1" lang="en-US" altLang="ja-JP" sz="1200" dirty="0">
                    <a:solidFill>
                      <a:srgbClr val="FF0000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×</a:t>
                </a:r>
                <a:r>
                  <a:rPr kumimoji="1" lang="ja-JP" altLang="en-US" sz="1200" dirty="0">
                    <a:solidFill>
                      <a:srgbClr val="FF0000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野良猫を保護し、飼い猫にした場合は対象となりません</a:t>
                </a:r>
              </a:p>
            </p:txBody>
          </p:sp>
        </p:grp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239B3EAC-6C0E-7518-FF6F-CC9DE9CA0462}"/>
                </a:ext>
              </a:extLst>
            </p:cNvPr>
            <p:cNvSpPr/>
            <p:nvPr/>
          </p:nvSpPr>
          <p:spPr>
            <a:xfrm>
              <a:off x="5754179" y="2834536"/>
              <a:ext cx="1595322" cy="722723"/>
            </a:xfrm>
            <a:prstGeom prst="rect">
              <a:avLst/>
            </a:prstGeom>
            <a:solidFill>
              <a:srgbClr val="00B0F0"/>
            </a:solidFill>
            <a:ln w="38100"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補助金額</a:t>
              </a:r>
              <a:r>
                <a:rPr kumimoji="1" lang="ja-JP" altLang="en-US" sz="1050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（１頭上限）</a:t>
              </a:r>
              <a:endParaRPr kumimoji="1" lang="en-US" altLang="ja-JP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r>
                <a:rPr kumimoji="1" lang="ja-JP" altLang="en-US" sz="1400" b="1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オス　</a:t>
              </a:r>
              <a:r>
                <a:rPr kumimoji="1" lang="en-US" altLang="ja-JP" sz="1600" b="1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4,000</a:t>
              </a:r>
              <a:r>
                <a:rPr kumimoji="1" lang="ja-JP" altLang="en-US" sz="1400" b="1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円</a:t>
              </a:r>
              <a:endParaRPr kumimoji="1" lang="en-US" altLang="ja-JP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r>
                <a:rPr kumimoji="1" lang="ja-JP" altLang="en-US" sz="1400" b="1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メス　</a:t>
              </a:r>
              <a:r>
                <a:rPr kumimoji="1" lang="en-US" altLang="ja-JP" sz="1600" b="1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6,000</a:t>
              </a:r>
              <a:r>
                <a:rPr kumimoji="1" lang="ja-JP" altLang="en-US" sz="1400" b="1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円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C8B31684-7E6E-AB3E-83B1-10EB6CEA298C}"/>
              </a:ext>
            </a:extLst>
          </p:cNvPr>
          <p:cNvGrpSpPr/>
          <p:nvPr/>
        </p:nvGrpSpPr>
        <p:grpSpPr>
          <a:xfrm>
            <a:off x="386567" y="5830974"/>
            <a:ext cx="6958045" cy="1134162"/>
            <a:chOff x="386567" y="5392824"/>
            <a:chExt cx="6958045" cy="1134162"/>
          </a:xfrm>
        </p:grpSpPr>
        <p:graphicFrame>
          <p:nvGraphicFramePr>
            <p:cNvPr id="42" name="図表 41">
              <a:extLst>
                <a:ext uri="{FF2B5EF4-FFF2-40B4-BE49-F238E27FC236}">
                  <a16:creationId xmlns:a16="http://schemas.microsoft.com/office/drawing/2014/main" id="{38E9BD7B-FFBB-948C-9570-17B5DFDA98D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96085670"/>
                </p:ext>
              </p:extLst>
            </p:nvPr>
          </p:nvGraphicFramePr>
          <p:xfrm>
            <a:off x="386567" y="5436125"/>
            <a:ext cx="6958045" cy="109086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6BF164C2-C964-0276-ECFB-C930191B022B}"/>
                </a:ext>
              </a:extLst>
            </p:cNvPr>
            <p:cNvSpPr/>
            <p:nvPr/>
          </p:nvSpPr>
          <p:spPr>
            <a:xfrm>
              <a:off x="3058159" y="5392824"/>
              <a:ext cx="1666235" cy="244282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流　れ</a:t>
              </a: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72D4B687-B669-D830-AF40-8F8C97147FC9}"/>
              </a:ext>
            </a:extLst>
          </p:cNvPr>
          <p:cNvGrpSpPr/>
          <p:nvPr/>
        </p:nvGrpSpPr>
        <p:grpSpPr>
          <a:xfrm>
            <a:off x="273672" y="6952862"/>
            <a:ext cx="7355853" cy="3133519"/>
            <a:chOff x="273672" y="6486137"/>
            <a:chExt cx="7355853" cy="3133519"/>
          </a:xfrm>
        </p:grpSpPr>
        <p:sp>
          <p:nvSpPr>
            <p:cNvPr id="20" name="四角形: 対角を丸める 19">
              <a:extLst>
                <a:ext uri="{FF2B5EF4-FFF2-40B4-BE49-F238E27FC236}">
                  <a16:creationId xmlns:a16="http://schemas.microsoft.com/office/drawing/2014/main" id="{A8AD56F1-F54B-0983-90D5-5ED0B43D2A9E}"/>
                </a:ext>
              </a:extLst>
            </p:cNvPr>
            <p:cNvSpPr/>
            <p:nvPr/>
          </p:nvSpPr>
          <p:spPr>
            <a:xfrm>
              <a:off x="273672" y="6753615"/>
              <a:ext cx="7355853" cy="2866041"/>
            </a:xfrm>
            <a:prstGeom prst="round2DiagRect">
              <a:avLst/>
            </a:prstGeom>
            <a:ln w="38100"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>
                <a:defRPr/>
              </a:pPr>
              <a:r>
                <a:rPr kumimoji="1" lang="ja-JP" altLang="en-US" sz="14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手術前に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飼い主がいないこと、</a:t>
              </a:r>
              <a:r>
                <a:rPr kumimoji="1" lang="ja-JP" altLang="en-US" sz="1400" b="1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猫の毛の長さ・色</a:t>
              </a:r>
              <a:r>
                <a:rPr kumimoji="1" lang="ja-JP" altLang="en-US" sz="140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を確認した上で、申込書を提出</a:t>
              </a:r>
              <a:endParaRPr kumimoji="1" lang="en-US" altLang="ja-JP" sz="14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defRPr/>
              </a:pPr>
              <a:endPara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tabLst>
                  <a:tab pos="1971675" algn="l"/>
                </a:tabLst>
                <a:defRPr/>
              </a:pPr>
              <a:r>
                <a:rPr kumimoji="1" lang="ja-JP" altLang="en-US" sz="140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   </a:t>
              </a:r>
              <a:r>
                <a:rPr kumimoji="1" lang="en-US" altLang="ja-JP" sz="1400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〈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窓口・郵送先</a:t>
              </a:r>
              <a:r>
                <a:rPr kumimoji="1" lang="en-US" altLang="ja-JP" sz="1400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〉   </a:t>
              </a:r>
              <a:r>
                <a:rPr kumimoji="1" lang="ja-JP" altLang="en-US" sz="14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岐阜市保健所１階　生活衛生課</a:t>
              </a:r>
              <a:r>
                <a:rPr kumimoji="1" lang="ja-JP" altLang="en-US" sz="11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</a:t>
              </a:r>
              <a:r>
                <a:rPr kumimoji="1" lang="ja-JP" altLang="en-US" sz="110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平日８：４５～１７：３０）</a:t>
              </a:r>
              <a:endParaRPr kumimoji="1" lang="en-US" altLang="ja-JP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defRPr/>
              </a:pPr>
              <a:r>
                <a:rPr kumimoji="1" lang="ja-JP" altLang="en-US" sz="100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 　　 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〈</a:t>
              </a:r>
              <a:r>
                <a:rPr kumimoji="1" lang="ja-JP" altLang="en-US" sz="1400" b="0" i="0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オンライン申請</a:t>
              </a:r>
              <a:r>
                <a:rPr kumimoji="1" lang="en-US" altLang="ja-JP" sz="1400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〉</a:t>
              </a:r>
              <a:r>
                <a:rPr kumimoji="1" lang="ja-JP" altLang="en-US" sz="14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岐阜市ホームページ内</a:t>
              </a:r>
              <a:endParaRPr kumimoji="1" lang="en-US" altLang="ja-JP" sz="14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defRPr/>
              </a:pPr>
              <a:r>
                <a:rPr kumimoji="1" lang="ja-JP" altLang="en-US" sz="140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　　　　　　　　　  </a:t>
              </a:r>
              <a:r>
                <a:rPr kumimoji="1" lang="ja-JP" altLang="en-US" sz="14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岐阜市オンライン申請総合窓口サイト</a:t>
              </a:r>
              <a:r>
                <a:rPr kumimoji="1" lang="ja-JP" altLang="en-US" sz="120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</a:t>
              </a:r>
              <a:endParaRPr kumimoji="1" lang="en-US" altLang="ja-JP" sz="1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0" marR="0" lvl="0" indent="357188" defTabSz="457200" rtl="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　　　</a:t>
              </a:r>
              <a:endParaRPr kumimoji="1" lang="en-US" altLang="ja-JP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0" marR="0" lvl="0" indent="357188" defTabSz="457200" rtl="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50" b="1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 </a:t>
              </a:r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４月１日～翌年２月末まで（土日祝、</a:t>
              </a:r>
              <a:r>
                <a:rPr kumimoji="1" lang="en-US" altLang="ja-JP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12</a:t>
              </a:r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月</a:t>
              </a:r>
              <a:r>
                <a:rPr kumimoji="1" lang="en-US" altLang="ja-JP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29</a:t>
              </a:r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日から</a:t>
              </a:r>
              <a:r>
                <a:rPr kumimoji="1" lang="en-US" altLang="ja-JP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1</a:t>
              </a:r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月</a:t>
              </a:r>
              <a:r>
                <a:rPr kumimoji="1" lang="en-US" altLang="ja-JP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3</a:t>
              </a:r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日を除く）</a:t>
              </a:r>
              <a:endPara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　   </a:t>
              </a:r>
              <a:r>
                <a:rPr kumimoji="1" lang="en-US" altLang="ja-JP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※</a:t>
              </a:r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予算がなくなり次第終了。ただし、再度追加で募集する場合は</a:t>
              </a:r>
              <a:r>
                <a:rPr kumimoji="1" lang="en-US" altLang="ja-JP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HP</a:t>
              </a:r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でお知らせします。</a:t>
              </a:r>
              <a:endPara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kumimoji="1" lang="en-US" altLang="ja-JP" sz="11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               </a:t>
              </a:r>
              <a:r>
                <a:rPr kumimoji="1" lang="ja-JP" altLang="en-US" sz="11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</a:t>
              </a:r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□申込書（</a:t>
              </a:r>
              <a:r>
                <a:rPr kumimoji="1" lang="en-US" altLang="ja-JP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HP</a:t>
              </a:r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からダウンロード可）</a:t>
              </a:r>
              <a:endPara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　　  □身分証（運転免許証、健康保険証、マイナンバーカード）</a:t>
              </a:r>
              <a:r>
                <a:rPr kumimoji="1" lang="en-US" altLang="ja-JP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※</a:t>
              </a:r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自治会連合会長は不要</a:t>
              </a:r>
              <a:endPara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kumimoji="1"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　　　　　</a:t>
              </a:r>
              <a:r>
                <a:rPr kumimoji="1" lang="en-US" altLang="ja-JP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※</a:t>
              </a:r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窓口は提示のみ。郵送はコピーを提出。</a:t>
              </a:r>
              <a:endPara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　　　　</a:t>
              </a:r>
              <a:r>
                <a:rPr kumimoji="1" lang="en-US" altLang="ja-JP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※</a:t>
              </a:r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オンライン申請は写真データか</a:t>
              </a:r>
              <a:r>
                <a:rPr kumimoji="1" lang="en-US" altLang="ja-JP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PDF</a:t>
              </a:r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データを事前に準備。</a:t>
              </a:r>
              <a:endPara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kumimoji="1" lang="ja-JP" altLang="en-US" sz="11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　　　　　　　　　　　　　</a:t>
              </a:r>
              <a:endParaRPr kumimoji="1"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8647C566-030D-5C72-5F24-447971C33E9D}"/>
                </a:ext>
              </a:extLst>
            </p:cNvPr>
            <p:cNvSpPr/>
            <p:nvPr/>
          </p:nvSpPr>
          <p:spPr>
            <a:xfrm>
              <a:off x="485288" y="8124182"/>
              <a:ext cx="736857" cy="456882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申込み</a:t>
              </a:r>
              <a:endPara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期間</a:t>
              </a:r>
            </a:p>
          </p:txBody>
        </p:sp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BCAD31A7-99A0-7233-2BFE-75A209C133D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5110" y="7592047"/>
              <a:ext cx="484849" cy="48881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C6B8F4FF-28E1-A620-8261-BD1F1BCC78F1}"/>
                </a:ext>
              </a:extLst>
            </p:cNvPr>
            <p:cNvSpPr/>
            <p:nvPr/>
          </p:nvSpPr>
          <p:spPr>
            <a:xfrm>
              <a:off x="493749" y="7363606"/>
              <a:ext cx="736857" cy="456882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申込み</a:t>
              </a:r>
              <a:endPara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場所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86223B3D-525B-6478-4C10-942DEB35D04E}"/>
                </a:ext>
              </a:extLst>
            </p:cNvPr>
            <p:cNvSpPr/>
            <p:nvPr/>
          </p:nvSpPr>
          <p:spPr>
            <a:xfrm>
              <a:off x="493749" y="8767844"/>
              <a:ext cx="736857" cy="456882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必要</a:t>
              </a:r>
              <a:endPara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書類</a:t>
              </a:r>
              <a:endPara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A85559CB-D531-914E-AB55-33A0AA360374}"/>
                </a:ext>
              </a:extLst>
            </p:cNvPr>
            <p:cNvSpPr/>
            <p:nvPr/>
          </p:nvSpPr>
          <p:spPr>
            <a:xfrm>
              <a:off x="3064640" y="6486137"/>
              <a:ext cx="1666235" cy="244282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申　込　み</a:t>
              </a:r>
            </a:p>
          </p:txBody>
        </p:sp>
      </p:grpSp>
      <p:sp>
        <p:nvSpPr>
          <p:cNvPr id="46" name="楕円 45">
            <a:extLst>
              <a:ext uri="{FF2B5EF4-FFF2-40B4-BE49-F238E27FC236}">
                <a16:creationId xmlns:a16="http://schemas.microsoft.com/office/drawing/2014/main" id="{2300D993-B9BB-9535-8FAA-4F79228F0183}"/>
              </a:ext>
            </a:extLst>
          </p:cNvPr>
          <p:cNvSpPr/>
          <p:nvPr/>
        </p:nvSpPr>
        <p:spPr>
          <a:xfrm>
            <a:off x="1230605" y="2034939"/>
            <a:ext cx="5513095" cy="1306980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0EF8AF-DA08-65ED-A3B5-3E5DAEAE73B1}"/>
              </a:ext>
            </a:extLst>
          </p:cNvPr>
          <p:cNvSpPr txBox="1"/>
          <p:nvPr/>
        </p:nvSpPr>
        <p:spPr>
          <a:xfrm>
            <a:off x="1309836" y="2057400"/>
            <a:ext cx="5826458" cy="1239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sym typeface="Webdings" panose="05030102010509060703" pitchFamily="18" charset="2"/>
              </a:rPr>
              <a:t>交通事故や病気などで死亡する不幸な命が減ります！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  <a:sym typeface="Webdings" panose="05030102010509060703" pitchFamily="18" charset="2"/>
            </a:endParaRPr>
          </a:p>
          <a:p>
            <a:pPr>
              <a:lnSpc>
                <a:spcPts val="23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sym typeface="Webdings" panose="05030102010509060703" pitchFamily="18" charset="2"/>
              </a:rPr>
              <a:t>糞尿や発情期の鳴き声が軽減します！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  <a:sym typeface="Webdings" panose="05030102010509060703" pitchFamily="18" charset="2"/>
            </a:endParaRPr>
          </a:p>
          <a:p>
            <a:pPr marR="0" lvl="0" algn="l" defTabSz="4572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sym typeface="Webdings" panose="05030102010509060703" pitchFamily="18" charset="2"/>
              </a:rPr>
              <a:t>子猫が生まれないため、保健所に引き取られる猫が減ります！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  <a:sym typeface="Webdings" panose="05030102010509060703" pitchFamily="18" charset="2"/>
            </a:endParaRPr>
          </a:p>
          <a:p>
            <a:pPr marR="0" lvl="0" algn="l" defTabSz="4572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sym typeface="Webdings" panose="05030102010509060703" pitchFamily="18" charset="2"/>
              </a:rPr>
              <a:t>市民の快適な生活環境を保持することにつながります！　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  <a:sym typeface="Webdings" panose="05030102010509060703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360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01912702-EA21-7887-10A3-0F69AF12BEF1}"/>
              </a:ext>
            </a:extLst>
          </p:cNvPr>
          <p:cNvSpPr/>
          <p:nvPr/>
        </p:nvSpPr>
        <p:spPr>
          <a:xfrm rot="10800000">
            <a:off x="990332" y="437972"/>
            <a:ext cx="1686579" cy="421512"/>
          </a:xfrm>
          <a:prstGeom prst="triangle">
            <a:avLst/>
          </a:prstGeom>
          <a:solidFill>
            <a:srgbClr val="FFFF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3C87CD3-BE35-8FC2-669D-2F8C848E4AF0}"/>
              </a:ext>
            </a:extLst>
          </p:cNvPr>
          <p:cNvSpPr txBox="1"/>
          <p:nvPr/>
        </p:nvSpPr>
        <p:spPr>
          <a:xfrm>
            <a:off x="1057682" y="448117"/>
            <a:ext cx="1574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申込み後の手順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A3DC5EF-63B9-34FA-B7D1-FB7F09E7652E}"/>
              </a:ext>
            </a:extLst>
          </p:cNvPr>
          <p:cNvSpPr/>
          <p:nvPr/>
        </p:nvSpPr>
        <p:spPr>
          <a:xfrm>
            <a:off x="511162" y="933146"/>
            <a:ext cx="6735268" cy="36000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kumimoji="1" lang="ja-JP" altLang="en-US" sz="16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申込結果通知書が届く　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44F2FDD-5C9E-BD4F-A9A5-A83A20479E26}"/>
              </a:ext>
            </a:extLst>
          </p:cNvPr>
          <p:cNvSpPr/>
          <p:nvPr/>
        </p:nvSpPr>
        <p:spPr>
          <a:xfrm>
            <a:off x="511161" y="1659533"/>
            <a:ext cx="6725711" cy="36000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　動物病院に手術予約　　　　　　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3B55F239-D7D1-04B2-F50C-2A1CD41161E1}"/>
              </a:ext>
            </a:extLst>
          </p:cNvPr>
          <p:cNvSpPr/>
          <p:nvPr/>
        </p:nvSpPr>
        <p:spPr>
          <a:xfrm>
            <a:off x="516427" y="2664291"/>
            <a:ext cx="6720446" cy="36000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　猫を収容　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DECA0401-6954-23B4-A7F7-213AE49F9CBB}"/>
              </a:ext>
            </a:extLst>
          </p:cNvPr>
          <p:cNvSpPr/>
          <p:nvPr/>
        </p:nvSpPr>
        <p:spPr>
          <a:xfrm>
            <a:off x="515247" y="3954109"/>
            <a:ext cx="6721626" cy="355064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　協力動物病院で手術の実施　</a:t>
            </a:r>
            <a:r>
              <a:rPr kumimoji="1" lang="ja-JP" altLang="en-US" sz="12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（郵送で届いた書類に必要事項を記入して持参）　</a:t>
            </a:r>
            <a:endParaRPr kumimoji="1" lang="ja-JP" altLang="en-US" sz="16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B810F9AF-A0B8-E006-8C38-3CA630E9F228}"/>
              </a:ext>
            </a:extLst>
          </p:cNvPr>
          <p:cNvSpPr/>
          <p:nvPr/>
        </p:nvSpPr>
        <p:spPr>
          <a:xfrm>
            <a:off x="498461" y="1289727"/>
            <a:ext cx="6768000" cy="374385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保健所から届いた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申込結果通知書に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「承認」と記載</a:t>
            </a: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場合、速やかに手術を実施してください</a:t>
            </a:r>
            <a:endParaRPr kumimoji="1" lang="en-US" altLang="ja-JP" sz="14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098EDD76-72AB-32C9-2374-BC53C81D3EF2}"/>
              </a:ext>
            </a:extLst>
          </p:cNvPr>
          <p:cNvSpPr/>
          <p:nvPr/>
        </p:nvSpPr>
        <p:spPr>
          <a:xfrm>
            <a:off x="503787" y="3071961"/>
            <a:ext cx="6768000" cy="795122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飼い主がいないことを確認し、猫を収容してください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不妊手術実施用保護器の貸出は予約制です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１人２台、貸出期間は１週間で台数に限りがあります。お電話</a:t>
            </a: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予約をしてください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D058593-9A47-5410-0905-AA3F0CA07168}"/>
              </a:ext>
            </a:extLst>
          </p:cNvPr>
          <p:cNvSpPr/>
          <p:nvPr/>
        </p:nvSpPr>
        <p:spPr>
          <a:xfrm>
            <a:off x="501547" y="4378462"/>
            <a:ext cx="6835775" cy="1495513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猫に不妊手術と片耳に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V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字カット</a:t>
            </a: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を受けさせる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手術費用など全額支払う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申請者あてで、手術の内容</a:t>
            </a: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費用がわかる領収書を受け取る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交付申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請書の獣医師記入欄を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記入してもらう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耳の識別処置部分がわかる写真、手術した部位が確認できる全体像のカラー写真（</a:t>
            </a:r>
            <a:r>
              <a:rPr kumimoji="1" lang="en-US" altLang="ja-JP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L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版程度、各</a:t>
            </a:r>
            <a:r>
              <a:rPr kumimoji="1" lang="en-US" altLang="ja-JP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枚）</a:t>
            </a:r>
          </a:p>
          <a:p>
            <a:pPr marL="0" marR="0" lvl="0" indent="0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en-US" altLang="ja-JP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写真については、病院で対応が異なりますので、各自で病院にご確認ください。</a:t>
            </a:r>
            <a:endParaRPr kumimoji="1" lang="ja-JP" altLang="en-US" sz="105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BAE047A-503C-8B20-43D2-5D4BA4D90187}"/>
              </a:ext>
            </a:extLst>
          </p:cNvPr>
          <p:cNvSpPr/>
          <p:nvPr/>
        </p:nvSpPr>
        <p:spPr>
          <a:xfrm>
            <a:off x="505897" y="2049865"/>
            <a:ext cx="6768000" cy="532791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□「協力動物病院一覧」にある病院で手術の予約をする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一覧にない動物病院で手術をしても補助金は交付できません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984D43B-C947-A76C-6300-61502C412808}"/>
              </a:ext>
            </a:extLst>
          </p:cNvPr>
          <p:cNvSpPr/>
          <p:nvPr/>
        </p:nvSpPr>
        <p:spPr>
          <a:xfrm>
            <a:off x="511161" y="5953088"/>
            <a:ext cx="6735268" cy="36000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　猫を元の場所に戻す</a:t>
            </a:r>
            <a:endParaRPr kumimoji="1" lang="en-US" altLang="ja-JP" sz="16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22429BC-4E9D-7A07-0F53-09028F756E8A}"/>
              </a:ext>
            </a:extLst>
          </p:cNvPr>
          <p:cNvSpPr/>
          <p:nvPr/>
        </p:nvSpPr>
        <p:spPr>
          <a:xfrm>
            <a:off x="504811" y="7186167"/>
            <a:ext cx="6768000" cy="357427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lvl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岐阜市オンライン申請総合窓口サイトより口座登録をする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〈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相手方登録申請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〉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R="0" lvl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3476E54-7D82-5B0A-F7A8-AB34854597F0}"/>
              </a:ext>
            </a:extLst>
          </p:cNvPr>
          <p:cNvSpPr/>
          <p:nvPr/>
        </p:nvSpPr>
        <p:spPr>
          <a:xfrm>
            <a:off x="527064" y="6765268"/>
            <a:ext cx="6719365" cy="36000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⑥　相手方登録</a:t>
            </a:r>
            <a:r>
              <a:rPr kumimoji="1"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（岐阜市に口座登録がまだの方・口座等変更のある方）</a:t>
            </a:r>
            <a:endParaRPr kumimoji="1" lang="ja-JP" altLang="en-US" sz="16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3E2C4AE-539E-E0FE-3EEF-E65277CFF2D7}"/>
              </a:ext>
            </a:extLst>
          </p:cNvPr>
          <p:cNvSpPr/>
          <p:nvPr/>
        </p:nvSpPr>
        <p:spPr>
          <a:xfrm>
            <a:off x="500259" y="7968570"/>
            <a:ext cx="6768000" cy="357427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lvl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申請前に、添付書類に写真２枚と領収書を貼る　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3C64C5E-2B19-639B-25F0-B4B95A28E984}"/>
              </a:ext>
            </a:extLst>
          </p:cNvPr>
          <p:cNvSpPr/>
          <p:nvPr/>
        </p:nvSpPr>
        <p:spPr>
          <a:xfrm>
            <a:off x="506609" y="7571643"/>
            <a:ext cx="6730263" cy="36000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⑦　添付書類の準備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2D2FC4A-E12B-60B4-8F6D-EA182047E0F9}"/>
              </a:ext>
            </a:extLst>
          </p:cNvPr>
          <p:cNvSpPr/>
          <p:nvPr/>
        </p:nvSpPr>
        <p:spPr>
          <a:xfrm>
            <a:off x="495707" y="8750977"/>
            <a:ext cx="6768000" cy="1065143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lvl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交付申請期限内の開庁日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に、窓口・郵送にて交付申請関係書類を提出してください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R="0" lvl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en-US" altLang="ja-JP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土日祝、</a:t>
            </a:r>
            <a:r>
              <a:rPr kumimoji="1" lang="en-US" altLang="ja-JP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kumimoji="1" lang="ja-JP" altLang="en-US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29</a:t>
            </a:r>
            <a:r>
              <a:rPr kumimoji="1" lang="ja-JP" altLang="en-US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日から</a:t>
            </a:r>
            <a:r>
              <a:rPr kumimoji="1" lang="en-US" altLang="ja-JP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kumimoji="1" lang="ja-JP" altLang="en-US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日を除きます。</a:t>
            </a:r>
            <a:endParaRPr kumimoji="1" lang="en-US" altLang="ja-JP" sz="105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R="0" lvl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en-US" altLang="ja-JP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郵送の場合、期限内に書類が到着していても、書類に不備があると受理できません。ご了承ください。</a:t>
            </a:r>
            <a:endParaRPr kumimoji="1" lang="en-US" altLang="ja-JP" sz="105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R="0" lvl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※Logo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フォームで申請前の書類確認</a:t>
            </a:r>
            <a:r>
              <a:rPr kumimoji="1" lang="ja-JP" alt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を受付ています。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R="0" lvl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96D977E-7502-2476-AB1B-21A18A2E32B7}"/>
              </a:ext>
            </a:extLst>
          </p:cNvPr>
          <p:cNvSpPr/>
          <p:nvPr/>
        </p:nvSpPr>
        <p:spPr>
          <a:xfrm>
            <a:off x="512691" y="8354045"/>
            <a:ext cx="6724182" cy="36000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⑧　補助金の交付申請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3AF6123-9A10-A84B-DA48-4E98412A1FB6}"/>
              </a:ext>
            </a:extLst>
          </p:cNvPr>
          <p:cNvSpPr/>
          <p:nvPr/>
        </p:nvSpPr>
        <p:spPr>
          <a:xfrm>
            <a:off x="516432" y="9795462"/>
            <a:ext cx="6714095" cy="36000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⑨　補助金の受け取り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F1DCF84-6D84-D439-3397-46581C29BEB9}"/>
              </a:ext>
            </a:extLst>
          </p:cNvPr>
          <p:cNvSpPr/>
          <p:nvPr/>
        </p:nvSpPr>
        <p:spPr>
          <a:xfrm>
            <a:off x="504810" y="933146"/>
            <a:ext cx="6764867" cy="96418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7EC4601-A1FA-C6F8-AD2D-2FA6D85A0C1A}"/>
              </a:ext>
            </a:extLst>
          </p:cNvPr>
          <p:cNvSpPr/>
          <p:nvPr/>
        </p:nvSpPr>
        <p:spPr>
          <a:xfrm>
            <a:off x="517506" y="6343001"/>
            <a:ext cx="6719366" cy="357427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lvl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猫を元いた場所に戻してください。別の場所に連れて行って放さないでください。　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8FE2C23-DAB7-FE1A-C506-FA92824F2BA6}"/>
              </a:ext>
            </a:extLst>
          </p:cNvPr>
          <p:cNvSpPr/>
          <p:nvPr/>
        </p:nvSpPr>
        <p:spPr>
          <a:xfrm>
            <a:off x="519208" y="10179975"/>
            <a:ext cx="6640905" cy="357427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lvl="0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指定の口座に補助金が振り込まれます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（１～２か月かかる場合があります）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0FEF34B-F245-4B2C-B410-085FD81600C7}"/>
              </a:ext>
            </a:extLst>
          </p:cNvPr>
          <p:cNvSpPr txBox="1"/>
          <p:nvPr/>
        </p:nvSpPr>
        <p:spPr>
          <a:xfrm>
            <a:off x="4374643" y="332736"/>
            <a:ext cx="2530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←猫補助金の詳細はこちら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name="BarCodeCtrl1" r:id="rId1" imgW="612720" imgH="604800"/>
        </mc:Choice>
        <mc:Fallback>
          <p:control name="BarCodeCtrl1" r:id="rId1" imgW="612720" imgH="604800">
            <p:pic>
              <p:nvPicPr>
                <p:cNvPr id="9" name="BarCodeCtrl1">
                  <a:extLst>
                    <a:ext uri="{FF2B5EF4-FFF2-40B4-BE49-F238E27FC236}">
                      <a16:creationId xmlns:a16="http://schemas.microsoft.com/office/drawing/2014/main" id="{48B10798-84A3-A364-73B3-627FC753B66F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6528391" y="6870540"/>
                  <a:ext cx="611643" cy="6052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BarCodeCtrl2" r:id="rId2" imgW="1188000" imgH="1188000"/>
        </mc:Choice>
        <mc:Fallback>
          <p:control name="BarCodeCtrl2" r:id="rId2" imgW="1188000" imgH="1188000">
            <p:pic>
              <p:nvPicPr>
                <p:cNvPr id="10" name="BarCodeCtrl2">
                  <a:extLst>
                    <a:ext uri="{FF2B5EF4-FFF2-40B4-BE49-F238E27FC236}">
                      <a16:creationId xmlns:a16="http://schemas.microsoft.com/office/drawing/2014/main" id="{A41CD6D2-7807-F6B2-EF1D-D935B1D87650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>
                  <a:off x="3297161" y="-9525"/>
                  <a:ext cx="1032878" cy="9252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064848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1539</TotalTime>
  <Words>859</Words>
  <Application>Microsoft Office PowerPoint</Application>
  <PresentationFormat>ユーザー設定</PresentationFormat>
  <Paragraphs>87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HG丸ｺﾞｼｯｸM-PRO</vt:lpstr>
      <vt:lpstr>ＭＳ 明朝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岡野　朋弥</dc:creator>
  <cp:lastModifiedBy>岡野　朋弥</cp:lastModifiedBy>
  <cp:revision>34</cp:revision>
  <cp:lastPrinted>2026-02-09T01:29:26Z</cp:lastPrinted>
  <dcterms:created xsi:type="dcterms:W3CDTF">2023-09-12T00:19:44Z</dcterms:created>
  <dcterms:modified xsi:type="dcterms:W3CDTF">2026-02-09T01:29:36Z</dcterms:modified>
</cp:coreProperties>
</file>