
<file path=[Content_Types].xml><?xml version="1.0" encoding="utf-8"?>
<Types xmlns="http://schemas.openxmlformats.org/package/2006/content-types">
  <Default Extension="docx" ContentType="application/vnd.openxmlformats-officedocument.wordprocessingml.documen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4"/>
  </p:notesMasterIdLst>
  <p:sldIdLst>
    <p:sldId id="256" r:id="rId2"/>
    <p:sldId id="257" r:id="rId3"/>
  </p:sldIdLst>
  <p:sldSz cx="6858000" cy="9906000" type="A4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FF9900"/>
    <a:srgbClr val="99CCFF"/>
    <a:srgbClr val="FFFFCC"/>
    <a:srgbClr val="CCFF99"/>
    <a:srgbClr val="FFCC99"/>
    <a:srgbClr val="FFCCCC"/>
    <a:srgbClr val="FFCCFF"/>
    <a:srgbClr val="FFFF99"/>
    <a:srgbClr val="FF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250" autoAdjust="0"/>
    <p:restoredTop sz="94238" autoAdjust="0"/>
  </p:normalViewPr>
  <p:slideViewPr>
    <p:cSldViewPr snapToGrid="0">
      <p:cViewPr>
        <p:scale>
          <a:sx n="126" d="100"/>
          <a:sy n="126" d="100"/>
        </p:scale>
        <p:origin x="1536" y="-12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293" cy="497040"/>
          </a:xfrm>
          <a:prstGeom prst="rect">
            <a:avLst/>
          </a:prstGeom>
        </p:spPr>
        <p:txBody>
          <a:bodyPr vert="horz" lIns="90434" tIns="45217" rIns="90434" bIns="45217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0815" y="0"/>
            <a:ext cx="2945293" cy="497040"/>
          </a:xfrm>
          <a:prstGeom prst="rect">
            <a:avLst/>
          </a:prstGeom>
        </p:spPr>
        <p:txBody>
          <a:bodyPr vert="horz" lIns="90434" tIns="45217" rIns="90434" bIns="45217" rtlCol="0"/>
          <a:lstStyle>
            <a:lvl1pPr algn="r">
              <a:defRPr sz="1200"/>
            </a:lvl1pPr>
          </a:lstStyle>
          <a:p>
            <a:fld id="{D7FF87DD-D619-433B-84E8-84597C630ADC}" type="datetimeFigureOut">
              <a:rPr kumimoji="1" lang="ja-JP" altLang="en-US" smtClean="0"/>
              <a:t>2025/4/24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39963" y="1241425"/>
            <a:ext cx="23177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434" tIns="45217" rIns="90434" bIns="45217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924" y="4776930"/>
            <a:ext cx="5437827" cy="3908682"/>
          </a:xfrm>
          <a:prstGeom prst="rect">
            <a:avLst/>
          </a:prstGeom>
        </p:spPr>
        <p:txBody>
          <a:bodyPr vert="horz" lIns="90434" tIns="45217" rIns="90434" bIns="45217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29599"/>
            <a:ext cx="2945293" cy="497040"/>
          </a:xfrm>
          <a:prstGeom prst="rect">
            <a:avLst/>
          </a:prstGeom>
        </p:spPr>
        <p:txBody>
          <a:bodyPr vert="horz" lIns="90434" tIns="45217" rIns="90434" bIns="45217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0815" y="9429599"/>
            <a:ext cx="2945293" cy="497040"/>
          </a:xfrm>
          <a:prstGeom prst="rect">
            <a:avLst/>
          </a:prstGeom>
        </p:spPr>
        <p:txBody>
          <a:bodyPr vert="horz" lIns="90434" tIns="45217" rIns="90434" bIns="45217" rtlCol="0" anchor="b"/>
          <a:lstStyle>
            <a:lvl1pPr algn="r">
              <a:defRPr sz="1200"/>
            </a:lvl1pPr>
          </a:lstStyle>
          <a:p>
            <a:fld id="{C1DF08F0-519A-4713-9418-A4B609F4437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82103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1DF08F0-519A-4713-9418-A4B609F44376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997623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7EB14-A75C-45FE-9D84-C9EE1A733695}" type="datetimeFigureOut">
              <a:rPr kumimoji="1" lang="ja-JP" altLang="en-US" smtClean="0"/>
              <a:t>2025/4/24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BB8A5-289D-40AA-8A35-163F3F8B49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123737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7EB14-A75C-45FE-9D84-C9EE1A733695}" type="datetimeFigureOut">
              <a:rPr kumimoji="1" lang="ja-JP" altLang="en-US" smtClean="0"/>
              <a:t>2025/4/24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BB8A5-289D-40AA-8A35-163F3F8B49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988674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7EB14-A75C-45FE-9D84-C9EE1A733695}" type="datetimeFigureOut">
              <a:rPr kumimoji="1" lang="ja-JP" altLang="en-US" smtClean="0"/>
              <a:t>2025/4/24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BB8A5-289D-40AA-8A35-163F3F8B49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46437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7EB14-A75C-45FE-9D84-C9EE1A733695}" type="datetimeFigureOut">
              <a:rPr kumimoji="1" lang="ja-JP" altLang="en-US" smtClean="0"/>
              <a:t>2025/4/24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BB8A5-289D-40AA-8A35-163F3F8B49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890429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7EB14-A75C-45FE-9D84-C9EE1A733695}" type="datetimeFigureOut">
              <a:rPr kumimoji="1" lang="ja-JP" altLang="en-US" smtClean="0"/>
              <a:t>2025/4/24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BB8A5-289D-40AA-8A35-163F3F8B49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50830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7EB14-A75C-45FE-9D84-C9EE1A733695}" type="datetimeFigureOut">
              <a:rPr kumimoji="1" lang="ja-JP" altLang="en-US" smtClean="0"/>
              <a:t>2025/4/24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BB8A5-289D-40AA-8A35-163F3F8B49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243518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7EB14-A75C-45FE-9D84-C9EE1A733695}" type="datetimeFigureOut">
              <a:rPr kumimoji="1" lang="ja-JP" altLang="en-US" smtClean="0"/>
              <a:t>2025/4/24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BB8A5-289D-40AA-8A35-163F3F8B49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688440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7EB14-A75C-45FE-9D84-C9EE1A733695}" type="datetimeFigureOut">
              <a:rPr kumimoji="1" lang="ja-JP" altLang="en-US" smtClean="0"/>
              <a:t>2025/4/24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BB8A5-289D-40AA-8A35-163F3F8B49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402458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7EB14-A75C-45FE-9D84-C9EE1A733695}" type="datetimeFigureOut">
              <a:rPr kumimoji="1" lang="ja-JP" altLang="en-US" smtClean="0"/>
              <a:t>2025/4/24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BB8A5-289D-40AA-8A35-163F3F8B49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930494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7EB14-A75C-45FE-9D84-C9EE1A733695}" type="datetimeFigureOut">
              <a:rPr kumimoji="1" lang="ja-JP" altLang="en-US" smtClean="0"/>
              <a:t>2025/4/24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BB8A5-289D-40AA-8A35-163F3F8B49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399861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7EB14-A75C-45FE-9D84-C9EE1A733695}" type="datetimeFigureOut">
              <a:rPr kumimoji="1" lang="ja-JP" altLang="en-US" smtClean="0"/>
              <a:t>2025/4/24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BB8A5-289D-40AA-8A35-163F3F8B49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523336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77EB14-A75C-45FE-9D84-C9EE1A733695}" type="datetimeFigureOut">
              <a:rPr kumimoji="1" lang="ja-JP" altLang="en-US" smtClean="0"/>
              <a:t>2025/4/24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2BB8A5-289D-40AA-8A35-163F3F8B49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178061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1.png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emf"/><Relationship Id="rId11" Type="http://schemas.openxmlformats.org/officeDocument/2006/relationships/image" Target="../media/image8.png"/><Relationship Id="rId5" Type="http://schemas.openxmlformats.org/officeDocument/2006/relationships/package" Target="../embeddings/Microsoft_Word_Document.docx"/><Relationship Id="rId10" Type="http://schemas.openxmlformats.org/officeDocument/2006/relationships/image" Target="../media/image7.png"/><Relationship Id="rId4" Type="http://schemas.openxmlformats.org/officeDocument/2006/relationships/image" Target="../media/image2.png"/><Relationship Id="rId9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Relationship Id="rId9" Type="http://schemas.openxmlformats.org/officeDocument/2006/relationships/image" Target="../media/image1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0" name="直線コネクタ 49">
            <a:extLst>
              <a:ext uri="{FF2B5EF4-FFF2-40B4-BE49-F238E27FC236}">
                <a16:creationId xmlns:a16="http://schemas.microsoft.com/office/drawing/2014/main" id="{5433C25E-AC02-4372-61D9-5015717A0F7E}"/>
              </a:ext>
            </a:extLst>
          </p:cNvPr>
          <p:cNvCxnSpPr/>
          <p:nvPr/>
        </p:nvCxnSpPr>
        <p:spPr>
          <a:xfrm>
            <a:off x="1744980" y="669047"/>
            <a:ext cx="4069080" cy="0"/>
          </a:xfrm>
          <a:prstGeom prst="line">
            <a:avLst/>
          </a:prstGeom>
          <a:ln w="114300" cap="rnd">
            <a:solidFill>
              <a:srgbClr val="FFFF00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フリーフォーム: 図形 9">
            <a:extLst>
              <a:ext uri="{FF2B5EF4-FFF2-40B4-BE49-F238E27FC236}">
                <a16:creationId xmlns:a16="http://schemas.microsoft.com/office/drawing/2014/main" id="{754240D5-ED34-BB52-41A0-91B3C057E4CD}"/>
              </a:ext>
            </a:extLst>
          </p:cNvPr>
          <p:cNvSpPr/>
          <p:nvPr/>
        </p:nvSpPr>
        <p:spPr>
          <a:xfrm rot="5400000">
            <a:off x="638089" y="-11400"/>
            <a:ext cx="465219" cy="999858"/>
          </a:xfrm>
          <a:custGeom>
            <a:avLst/>
            <a:gdLst>
              <a:gd name="connsiteX0" fmla="*/ 0 w 245267"/>
              <a:gd name="connsiteY0" fmla="*/ 154175 h 4796003"/>
              <a:gd name="connsiteX1" fmla="*/ 0 w 245267"/>
              <a:gd name="connsiteY1" fmla="*/ 0 h 4796003"/>
              <a:gd name="connsiteX2" fmla="*/ 242566 w 245267"/>
              <a:gd name="connsiteY2" fmla="*/ 152946 h 4796003"/>
              <a:gd name="connsiteX3" fmla="*/ 245100 w 245267"/>
              <a:gd name="connsiteY3" fmla="*/ 152946 h 4796003"/>
              <a:gd name="connsiteX4" fmla="*/ 245099 w 245267"/>
              <a:gd name="connsiteY4" fmla="*/ 4641828 h 4796003"/>
              <a:gd name="connsiteX5" fmla="*/ 245267 w 245267"/>
              <a:gd name="connsiteY5" fmla="*/ 4641828 h 4796003"/>
              <a:gd name="connsiteX6" fmla="*/ 245267 w 245267"/>
              <a:gd name="connsiteY6" fmla="*/ 4796003 h 4796003"/>
              <a:gd name="connsiteX7" fmla="*/ 2108 w 245267"/>
              <a:gd name="connsiteY7" fmla="*/ 4642684 h 4796003"/>
              <a:gd name="connsiteX8" fmla="*/ 584 w 245267"/>
              <a:gd name="connsiteY8" fmla="*/ 4642684 h 4796003"/>
              <a:gd name="connsiteX9" fmla="*/ 584 w 245267"/>
              <a:gd name="connsiteY9" fmla="*/ 154175 h 47960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45267" h="4796003">
                <a:moveTo>
                  <a:pt x="0" y="154175"/>
                </a:moveTo>
                <a:lnTo>
                  <a:pt x="0" y="0"/>
                </a:lnTo>
                <a:lnTo>
                  <a:pt x="242566" y="152946"/>
                </a:lnTo>
                <a:lnTo>
                  <a:pt x="245100" y="152946"/>
                </a:lnTo>
                <a:lnTo>
                  <a:pt x="245099" y="4641828"/>
                </a:lnTo>
                <a:lnTo>
                  <a:pt x="245267" y="4641828"/>
                </a:lnTo>
                <a:lnTo>
                  <a:pt x="245267" y="4796003"/>
                </a:lnTo>
                <a:lnTo>
                  <a:pt x="2108" y="4642684"/>
                </a:lnTo>
                <a:lnTo>
                  <a:pt x="584" y="4642684"/>
                </a:lnTo>
                <a:lnTo>
                  <a:pt x="584" y="154175"/>
                </a:lnTo>
                <a:close/>
              </a:path>
            </a:pathLst>
          </a:custGeom>
          <a:solidFill>
            <a:srgbClr val="FF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13" name="四角形: 角を丸くする 12">
            <a:extLst>
              <a:ext uri="{FF2B5EF4-FFF2-40B4-BE49-F238E27FC236}">
                <a16:creationId xmlns:a16="http://schemas.microsoft.com/office/drawing/2014/main" id="{92B4C2AC-5C08-4595-6EDB-1E0AC63B8E23}"/>
              </a:ext>
            </a:extLst>
          </p:cNvPr>
          <p:cNvSpPr/>
          <p:nvPr/>
        </p:nvSpPr>
        <p:spPr>
          <a:xfrm>
            <a:off x="227665" y="759377"/>
            <a:ext cx="6548814" cy="5241322"/>
          </a:xfrm>
          <a:prstGeom prst="roundRect">
            <a:avLst>
              <a:gd name="adj" fmla="val 1790"/>
            </a:avLst>
          </a:prstGeom>
          <a:solidFill>
            <a:srgbClr val="FF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246" dirty="0"/>
          </a:p>
        </p:txBody>
      </p:sp>
      <p:sp>
        <p:nvSpPr>
          <p:cNvPr id="272" name="四角形: 角を丸くする 271">
            <a:extLst>
              <a:ext uri="{FF2B5EF4-FFF2-40B4-BE49-F238E27FC236}">
                <a16:creationId xmlns:a16="http://schemas.microsoft.com/office/drawing/2014/main" id="{0E10959F-9812-E206-5AA4-5B899DFAE204}"/>
              </a:ext>
            </a:extLst>
          </p:cNvPr>
          <p:cNvSpPr/>
          <p:nvPr/>
        </p:nvSpPr>
        <p:spPr>
          <a:xfrm>
            <a:off x="236107" y="7542663"/>
            <a:ext cx="6548814" cy="2214477"/>
          </a:xfrm>
          <a:prstGeom prst="roundRect">
            <a:avLst>
              <a:gd name="adj" fmla="val 3858"/>
            </a:avLst>
          </a:prstGeom>
          <a:solidFill>
            <a:srgbClr val="FF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246" dirty="0"/>
          </a:p>
        </p:txBody>
      </p:sp>
      <p:sp>
        <p:nvSpPr>
          <p:cNvPr id="4" name="四角形: 角を丸くする 3">
            <a:extLst>
              <a:ext uri="{FF2B5EF4-FFF2-40B4-BE49-F238E27FC236}">
                <a16:creationId xmlns:a16="http://schemas.microsoft.com/office/drawing/2014/main" id="{E5BDCC6A-DE26-3CE5-27A8-05526FCBA6A7}"/>
              </a:ext>
            </a:extLst>
          </p:cNvPr>
          <p:cNvSpPr/>
          <p:nvPr/>
        </p:nvSpPr>
        <p:spPr>
          <a:xfrm>
            <a:off x="69954" y="849535"/>
            <a:ext cx="309173" cy="5090153"/>
          </a:xfrm>
          <a:prstGeom prst="roundRect">
            <a:avLst>
              <a:gd name="adj" fmla="val 45759"/>
            </a:avLst>
          </a:prstGeom>
          <a:solidFill>
            <a:srgbClr val="FF66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246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A415F8DD-EAE2-EA7B-87DB-C6B609BE687C}"/>
              </a:ext>
            </a:extLst>
          </p:cNvPr>
          <p:cNvSpPr txBox="1"/>
          <p:nvPr/>
        </p:nvSpPr>
        <p:spPr>
          <a:xfrm>
            <a:off x="35669" y="972695"/>
            <a:ext cx="355162" cy="482525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algn="ctr"/>
            <a:r>
              <a:rPr kumimoji="1" lang="ja-JP" altLang="en-US" sz="1108" b="1" dirty="0">
                <a:solidFill>
                  <a:schemeClr val="bg1"/>
                </a:solidFill>
              </a:rPr>
              <a:t>ＤＸ導入に関する相談窓口</a:t>
            </a:r>
          </a:p>
        </p:txBody>
      </p:sp>
      <p:sp>
        <p:nvSpPr>
          <p:cNvPr id="282" name="四角形: 角を丸くする 281">
            <a:extLst>
              <a:ext uri="{FF2B5EF4-FFF2-40B4-BE49-F238E27FC236}">
                <a16:creationId xmlns:a16="http://schemas.microsoft.com/office/drawing/2014/main" id="{FDCBF39C-8F50-704B-42BB-F81F6930091C}"/>
              </a:ext>
            </a:extLst>
          </p:cNvPr>
          <p:cNvSpPr/>
          <p:nvPr/>
        </p:nvSpPr>
        <p:spPr>
          <a:xfrm>
            <a:off x="69954" y="7628295"/>
            <a:ext cx="309173" cy="2021786"/>
          </a:xfrm>
          <a:prstGeom prst="roundRect">
            <a:avLst>
              <a:gd name="adj" fmla="val 45759"/>
            </a:avLst>
          </a:prstGeom>
          <a:solidFill>
            <a:srgbClr val="FF66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246"/>
          </a:p>
        </p:txBody>
      </p:sp>
      <p:sp>
        <p:nvSpPr>
          <p:cNvPr id="283" name="テキスト ボックス 282">
            <a:extLst>
              <a:ext uri="{FF2B5EF4-FFF2-40B4-BE49-F238E27FC236}">
                <a16:creationId xmlns:a16="http://schemas.microsoft.com/office/drawing/2014/main" id="{5FCB2EB5-A0A1-D4F5-A800-83A75526C155}"/>
              </a:ext>
            </a:extLst>
          </p:cNvPr>
          <p:cNvSpPr txBox="1"/>
          <p:nvPr/>
        </p:nvSpPr>
        <p:spPr>
          <a:xfrm>
            <a:off x="35669" y="7694648"/>
            <a:ext cx="355162" cy="1899133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algn="ctr"/>
            <a:r>
              <a:rPr kumimoji="1" lang="ja-JP" altLang="en-US" sz="1108" b="1" dirty="0">
                <a:solidFill>
                  <a:schemeClr val="bg1"/>
                </a:solidFill>
              </a:rPr>
              <a:t>研修やセミナーについて</a:t>
            </a:r>
          </a:p>
        </p:txBody>
      </p:sp>
      <p:sp>
        <p:nvSpPr>
          <p:cNvPr id="67" name="テキスト ボックス 66">
            <a:extLst>
              <a:ext uri="{FF2B5EF4-FFF2-40B4-BE49-F238E27FC236}">
                <a16:creationId xmlns:a16="http://schemas.microsoft.com/office/drawing/2014/main" id="{8416F818-FC7D-FC05-8AF6-CB2B7A5C0131}"/>
              </a:ext>
            </a:extLst>
          </p:cNvPr>
          <p:cNvSpPr txBox="1"/>
          <p:nvPr/>
        </p:nvSpPr>
        <p:spPr>
          <a:xfrm>
            <a:off x="379127" y="315084"/>
            <a:ext cx="991501" cy="353964"/>
          </a:xfrm>
          <a:prstGeom prst="rect">
            <a:avLst/>
          </a:prstGeom>
          <a:noFill/>
        </p:spPr>
        <p:txBody>
          <a:bodyPr wrap="square" rtlCol="0" anchor="ctr" anchorCtr="0">
            <a:noAutofit/>
          </a:bodyPr>
          <a:lstStyle/>
          <a:p>
            <a:pPr algn="ctr">
              <a:lnSpc>
                <a:spcPts val="1400"/>
              </a:lnSpc>
            </a:pPr>
            <a:r>
              <a:rPr kumimoji="1" lang="ja-JP" altLang="en-US" sz="1200" b="1" dirty="0"/>
              <a:t>事業者向け</a:t>
            </a:r>
            <a:endParaRPr kumimoji="1" lang="ja-JP" altLang="en-US" sz="1600" b="1" dirty="0"/>
          </a:p>
        </p:txBody>
      </p:sp>
      <p:grpSp>
        <p:nvGrpSpPr>
          <p:cNvPr id="137" name="グループ化 136">
            <a:extLst>
              <a:ext uri="{FF2B5EF4-FFF2-40B4-BE49-F238E27FC236}">
                <a16:creationId xmlns:a16="http://schemas.microsoft.com/office/drawing/2014/main" id="{D8059B9C-8AD5-60C3-B01F-1A3BA502E3CA}"/>
              </a:ext>
            </a:extLst>
          </p:cNvPr>
          <p:cNvGrpSpPr/>
          <p:nvPr/>
        </p:nvGrpSpPr>
        <p:grpSpPr>
          <a:xfrm>
            <a:off x="476700" y="8635992"/>
            <a:ext cx="6234896" cy="924878"/>
            <a:chOff x="465041" y="7453069"/>
            <a:chExt cx="6234896" cy="1031467"/>
          </a:xfrm>
        </p:grpSpPr>
        <p:sp>
          <p:nvSpPr>
            <p:cNvPr id="23" name="四角形: 角を丸くする 22">
              <a:extLst>
                <a:ext uri="{FF2B5EF4-FFF2-40B4-BE49-F238E27FC236}">
                  <a16:creationId xmlns:a16="http://schemas.microsoft.com/office/drawing/2014/main" id="{59B0F371-721D-A17C-3AB6-A831FA0A0A12}"/>
                </a:ext>
              </a:extLst>
            </p:cNvPr>
            <p:cNvSpPr/>
            <p:nvPr/>
          </p:nvSpPr>
          <p:spPr>
            <a:xfrm>
              <a:off x="1223503" y="7453069"/>
              <a:ext cx="1648556" cy="617452"/>
            </a:xfrm>
            <a:prstGeom prst="roundRect">
              <a:avLst>
                <a:gd name="adj" fmla="val 50000"/>
              </a:avLst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grpSp>
          <p:nvGrpSpPr>
            <p:cNvPr id="112" name="グループ化 111">
              <a:extLst>
                <a:ext uri="{FF2B5EF4-FFF2-40B4-BE49-F238E27FC236}">
                  <a16:creationId xmlns:a16="http://schemas.microsoft.com/office/drawing/2014/main" id="{1BBCE7BA-600B-B17B-D656-D7C657E296AE}"/>
                </a:ext>
              </a:extLst>
            </p:cNvPr>
            <p:cNvGrpSpPr/>
            <p:nvPr/>
          </p:nvGrpSpPr>
          <p:grpSpPr>
            <a:xfrm>
              <a:off x="465041" y="7477440"/>
              <a:ext cx="6234896" cy="1007096"/>
              <a:chOff x="465041" y="7477440"/>
              <a:chExt cx="6234896" cy="1007096"/>
            </a:xfrm>
          </p:grpSpPr>
          <p:sp>
            <p:nvSpPr>
              <p:cNvPr id="27" name="フリーフォーム: 図形 26">
                <a:extLst>
                  <a:ext uri="{FF2B5EF4-FFF2-40B4-BE49-F238E27FC236}">
                    <a16:creationId xmlns:a16="http://schemas.microsoft.com/office/drawing/2014/main" id="{5A0E3EB2-B3BA-49BD-C4E9-2BA87364BAC0}"/>
                  </a:ext>
                </a:extLst>
              </p:cNvPr>
              <p:cNvSpPr/>
              <p:nvPr/>
            </p:nvSpPr>
            <p:spPr>
              <a:xfrm rot="5400000">
                <a:off x="5616008" y="7400607"/>
                <a:ext cx="713452" cy="1454406"/>
              </a:xfrm>
              <a:custGeom>
                <a:avLst/>
                <a:gdLst>
                  <a:gd name="connsiteX0" fmla="*/ 0 w 760036"/>
                  <a:gd name="connsiteY0" fmla="*/ 661943 h 2100809"/>
                  <a:gd name="connsiteX1" fmla="*/ 3 w 760036"/>
                  <a:gd name="connsiteY1" fmla="*/ 661942 h 2100809"/>
                  <a:gd name="connsiteX2" fmla="*/ 3 w 760036"/>
                  <a:gd name="connsiteY2" fmla="*/ 514297 h 2100809"/>
                  <a:gd name="connsiteX3" fmla="*/ 0 w 760036"/>
                  <a:gd name="connsiteY3" fmla="*/ 514297 h 2100809"/>
                  <a:gd name="connsiteX4" fmla="*/ 3 w 760036"/>
                  <a:gd name="connsiteY4" fmla="*/ 514296 h 2100809"/>
                  <a:gd name="connsiteX5" fmla="*/ 3 w 760036"/>
                  <a:gd name="connsiteY5" fmla="*/ 372383 h 2100809"/>
                  <a:gd name="connsiteX6" fmla="*/ 0 w 760036"/>
                  <a:gd name="connsiteY6" fmla="*/ 372383 h 2100809"/>
                  <a:gd name="connsiteX7" fmla="*/ 3 w 760036"/>
                  <a:gd name="connsiteY7" fmla="*/ 372382 h 2100809"/>
                  <a:gd name="connsiteX8" fmla="*/ 3 w 760036"/>
                  <a:gd name="connsiteY8" fmla="*/ 224737 h 2100809"/>
                  <a:gd name="connsiteX9" fmla="*/ 0 w 760036"/>
                  <a:gd name="connsiteY9" fmla="*/ 224737 h 2100809"/>
                  <a:gd name="connsiteX10" fmla="*/ 380018 w 760036"/>
                  <a:gd name="connsiteY10" fmla="*/ 0 h 2100809"/>
                  <a:gd name="connsiteX11" fmla="*/ 760034 w 760036"/>
                  <a:gd name="connsiteY11" fmla="*/ 224737 h 2100809"/>
                  <a:gd name="connsiteX12" fmla="*/ 760036 w 760036"/>
                  <a:gd name="connsiteY12" fmla="*/ 224737 h 2100809"/>
                  <a:gd name="connsiteX13" fmla="*/ 760036 w 760036"/>
                  <a:gd name="connsiteY13" fmla="*/ 372383 h 2100809"/>
                  <a:gd name="connsiteX14" fmla="*/ 760036 w 760036"/>
                  <a:gd name="connsiteY14" fmla="*/ 514297 h 2100809"/>
                  <a:gd name="connsiteX15" fmla="*/ 760036 w 760036"/>
                  <a:gd name="connsiteY15" fmla="*/ 661943 h 2100809"/>
                  <a:gd name="connsiteX16" fmla="*/ 760035 w 760036"/>
                  <a:gd name="connsiteY16" fmla="*/ 2100809 h 2100809"/>
                  <a:gd name="connsiteX17" fmla="*/ 760034 w 760036"/>
                  <a:gd name="connsiteY17" fmla="*/ 2100809 h 2100809"/>
                  <a:gd name="connsiteX18" fmla="*/ 380018 w 760036"/>
                  <a:gd name="connsiteY18" fmla="*/ 1876072 h 2100809"/>
                  <a:gd name="connsiteX19" fmla="*/ 2 w 760036"/>
                  <a:gd name="connsiteY19" fmla="*/ 2100808 h 2100809"/>
                  <a:gd name="connsiteX20" fmla="*/ 3 w 760036"/>
                  <a:gd name="connsiteY20" fmla="*/ 661943 h 2100809"/>
                  <a:gd name="connsiteX21" fmla="*/ 0 w 760036"/>
                  <a:gd name="connsiteY21" fmla="*/ 661943 h 2100809"/>
                  <a:gd name="connsiteX0" fmla="*/ 0 w 760036"/>
                  <a:gd name="connsiteY0" fmla="*/ 661943 h 2100809"/>
                  <a:gd name="connsiteX1" fmla="*/ 3 w 760036"/>
                  <a:gd name="connsiteY1" fmla="*/ 661942 h 2100809"/>
                  <a:gd name="connsiteX2" fmla="*/ 3 w 760036"/>
                  <a:gd name="connsiteY2" fmla="*/ 514297 h 2100809"/>
                  <a:gd name="connsiteX3" fmla="*/ 0 w 760036"/>
                  <a:gd name="connsiteY3" fmla="*/ 514297 h 2100809"/>
                  <a:gd name="connsiteX4" fmla="*/ 3 w 760036"/>
                  <a:gd name="connsiteY4" fmla="*/ 514296 h 2100809"/>
                  <a:gd name="connsiteX5" fmla="*/ 3 w 760036"/>
                  <a:gd name="connsiteY5" fmla="*/ 372383 h 2100809"/>
                  <a:gd name="connsiteX6" fmla="*/ 0 w 760036"/>
                  <a:gd name="connsiteY6" fmla="*/ 372383 h 2100809"/>
                  <a:gd name="connsiteX7" fmla="*/ 3 w 760036"/>
                  <a:gd name="connsiteY7" fmla="*/ 372382 h 2100809"/>
                  <a:gd name="connsiteX8" fmla="*/ 3 w 760036"/>
                  <a:gd name="connsiteY8" fmla="*/ 224737 h 2100809"/>
                  <a:gd name="connsiteX9" fmla="*/ 0 w 760036"/>
                  <a:gd name="connsiteY9" fmla="*/ 224737 h 2100809"/>
                  <a:gd name="connsiteX10" fmla="*/ 380018 w 760036"/>
                  <a:gd name="connsiteY10" fmla="*/ 0 h 2100809"/>
                  <a:gd name="connsiteX11" fmla="*/ 760034 w 760036"/>
                  <a:gd name="connsiteY11" fmla="*/ 224737 h 2100809"/>
                  <a:gd name="connsiteX12" fmla="*/ 760036 w 760036"/>
                  <a:gd name="connsiteY12" fmla="*/ 224737 h 2100809"/>
                  <a:gd name="connsiteX13" fmla="*/ 760036 w 760036"/>
                  <a:gd name="connsiteY13" fmla="*/ 372383 h 2100809"/>
                  <a:gd name="connsiteX14" fmla="*/ 760036 w 760036"/>
                  <a:gd name="connsiteY14" fmla="*/ 514297 h 2100809"/>
                  <a:gd name="connsiteX15" fmla="*/ 760036 w 760036"/>
                  <a:gd name="connsiteY15" fmla="*/ 661943 h 2100809"/>
                  <a:gd name="connsiteX16" fmla="*/ 760035 w 760036"/>
                  <a:gd name="connsiteY16" fmla="*/ 2100809 h 2100809"/>
                  <a:gd name="connsiteX17" fmla="*/ 760034 w 760036"/>
                  <a:gd name="connsiteY17" fmla="*/ 2100809 h 2100809"/>
                  <a:gd name="connsiteX18" fmla="*/ 373253 w 760036"/>
                  <a:gd name="connsiteY18" fmla="*/ 1807281 h 2100809"/>
                  <a:gd name="connsiteX19" fmla="*/ 2 w 760036"/>
                  <a:gd name="connsiteY19" fmla="*/ 2100808 h 2100809"/>
                  <a:gd name="connsiteX20" fmla="*/ 3 w 760036"/>
                  <a:gd name="connsiteY20" fmla="*/ 661943 h 2100809"/>
                  <a:gd name="connsiteX21" fmla="*/ 0 w 760036"/>
                  <a:gd name="connsiteY21" fmla="*/ 661943 h 2100809"/>
                  <a:gd name="connsiteX0" fmla="*/ 0 w 760036"/>
                  <a:gd name="connsiteY0" fmla="*/ 661943 h 2100809"/>
                  <a:gd name="connsiteX1" fmla="*/ 3 w 760036"/>
                  <a:gd name="connsiteY1" fmla="*/ 661942 h 2100809"/>
                  <a:gd name="connsiteX2" fmla="*/ 3 w 760036"/>
                  <a:gd name="connsiteY2" fmla="*/ 514297 h 2100809"/>
                  <a:gd name="connsiteX3" fmla="*/ 0 w 760036"/>
                  <a:gd name="connsiteY3" fmla="*/ 514297 h 2100809"/>
                  <a:gd name="connsiteX4" fmla="*/ 3 w 760036"/>
                  <a:gd name="connsiteY4" fmla="*/ 514296 h 2100809"/>
                  <a:gd name="connsiteX5" fmla="*/ 3 w 760036"/>
                  <a:gd name="connsiteY5" fmla="*/ 372383 h 2100809"/>
                  <a:gd name="connsiteX6" fmla="*/ 0 w 760036"/>
                  <a:gd name="connsiteY6" fmla="*/ 372383 h 2100809"/>
                  <a:gd name="connsiteX7" fmla="*/ 3 w 760036"/>
                  <a:gd name="connsiteY7" fmla="*/ 372382 h 2100809"/>
                  <a:gd name="connsiteX8" fmla="*/ 3 w 760036"/>
                  <a:gd name="connsiteY8" fmla="*/ 224737 h 2100809"/>
                  <a:gd name="connsiteX9" fmla="*/ 0 w 760036"/>
                  <a:gd name="connsiteY9" fmla="*/ 224737 h 2100809"/>
                  <a:gd name="connsiteX10" fmla="*/ 380018 w 760036"/>
                  <a:gd name="connsiteY10" fmla="*/ 0 h 2100809"/>
                  <a:gd name="connsiteX11" fmla="*/ 760034 w 760036"/>
                  <a:gd name="connsiteY11" fmla="*/ 224737 h 2100809"/>
                  <a:gd name="connsiteX12" fmla="*/ 760036 w 760036"/>
                  <a:gd name="connsiteY12" fmla="*/ 224737 h 2100809"/>
                  <a:gd name="connsiteX13" fmla="*/ 760036 w 760036"/>
                  <a:gd name="connsiteY13" fmla="*/ 372383 h 2100809"/>
                  <a:gd name="connsiteX14" fmla="*/ 760036 w 760036"/>
                  <a:gd name="connsiteY14" fmla="*/ 514297 h 2100809"/>
                  <a:gd name="connsiteX15" fmla="*/ 760036 w 760036"/>
                  <a:gd name="connsiteY15" fmla="*/ 661943 h 2100809"/>
                  <a:gd name="connsiteX16" fmla="*/ 760035 w 760036"/>
                  <a:gd name="connsiteY16" fmla="*/ 2100809 h 2100809"/>
                  <a:gd name="connsiteX17" fmla="*/ 760034 w 760036"/>
                  <a:gd name="connsiteY17" fmla="*/ 2100809 h 2100809"/>
                  <a:gd name="connsiteX18" fmla="*/ 369871 w 760036"/>
                  <a:gd name="connsiteY18" fmla="*/ 1738489 h 2100809"/>
                  <a:gd name="connsiteX19" fmla="*/ 2 w 760036"/>
                  <a:gd name="connsiteY19" fmla="*/ 2100808 h 2100809"/>
                  <a:gd name="connsiteX20" fmla="*/ 3 w 760036"/>
                  <a:gd name="connsiteY20" fmla="*/ 661943 h 2100809"/>
                  <a:gd name="connsiteX21" fmla="*/ 0 w 760036"/>
                  <a:gd name="connsiteY21" fmla="*/ 661943 h 2100809"/>
                  <a:gd name="connsiteX0" fmla="*/ 0 w 760036"/>
                  <a:gd name="connsiteY0" fmla="*/ 661943 h 2100809"/>
                  <a:gd name="connsiteX1" fmla="*/ 3 w 760036"/>
                  <a:gd name="connsiteY1" fmla="*/ 661942 h 2100809"/>
                  <a:gd name="connsiteX2" fmla="*/ 3 w 760036"/>
                  <a:gd name="connsiteY2" fmla="*/ 514297 h 2100809"/>
                  <a:gd name="connsiteX3" fmla="*/ 0 w 760036"/>
                  <a:gd name="connsiteY3" fmla="*/ 514297 h 2100809"/>
                  <a:gd name="connsiteX4" fmla="*/ 3 w 760036"/>
                  <a:gd name="connsiteY4" fmla="*/ 514296 h 2100809"/>
                  <a:gd name="connsiteX5" fmla="*/ 3 w 760036"/>
                  <a:gd name="connsiteY5" fmla="*/ 372383 h 2100809"/>
                  <a:gd name="connsiteX6" fmla="*/ 0 w 760036"/>
                  <a:gd name="connsiteY6" fmla="*/ 372383 h 2100809"/>
                  <a:gd name="connsiteX7" fmla="*/ 3 w 760036"/>
                  <a:gd name="connsiteY7" fmla="*/ 372382 h 2100809"/>
                  <a:gd name="connsiteX8" fmla="*/ 3 w 760036"/>
                  <a:gd name="connsiteY8" fmla="*/ 224737 h 2100809"/>
                  <a:gd name="connsiteX9" fmla="*/ 0 w 760036"/>
                  <a:gd name="connsiteY9" fmla="*/ 224737 h 2100809"/>
                  <a:gd name="connsiteX10" fmla="*/ 380018 w 760036"/>
                  <a:gd name="connsiteY10" fmla="*/ 0 h 2100809"/>
                  <a:gd name="connsiteX11" fmla="*/ 760034 w 760036"/>
                  <a:gd name="connsiteY11" fmla="*/ 224737 h 2100809"/>
                  <a:gd name="connsiteX12" fmla="*/ 760036 w 760036"/>
                  <a:gd name="connsiteY12" fmla="*/ 224737 h 2100809"/>
                  <a:gd name="connsiteX13" fmla="*/ 760036 w 760036"/>
                  <a:gd name="connsiteY13" fmla="*/ 372383 h 2100809"/>
                  <a:gd name="connsiteX14" fmla="*/ 760036 w 760036"/>
                  <a:gd name="connsiteY14" fmla="*/ 514297 h 2100809"/>
                  <a:gd name="connsiteX15" fmla="*/ 760036 w 760036"/>
                  <a:gd name="connsiteY15" fmla="*/ 661943 h 2100809"/>
                  <a:gd name="connsiteX16" fmla="*/ 760035 w 760036"/>
                  <a:gd name="connsiteY16" fmla="*/ 2100809 h 2100809"/>
                  <a:gd name="connsiteX17" fmla="*/ 760034 w 760036"/>
                  <a:gd name="connsiteY17" fmla="*/ 2100809 h 2100809"/>
                  <a:gd name="connsiteX18" fmla="*/ 373253 w 760036"/>
                  <a:gd name="connsiteY18" fmla="*/ 1816453 h 2100809"/>
                  <a:gd name="connsiteX19" fmla="*/ 2 w 760036"/>
                  <a:gd name="connsiteY19" fmla="*/ 2100808 h 2100809"/>
                  <a:gd name="connsiteX20" fmla="*/ 3 w 760036"/>
                  <a:gd name="connsiteY20" fmla="*/ 661943 h 2100809"/>
                  <a:gd name="connsiteX21" fmla="*/ 0 w 760036"/>
                  <a:gd name="connsiteY21" fmla="*/ 661943 h 2100809"/>
                  <a:gd name="connsiteX0" fmla="*/ 0 w 760036"/>
                  <a:gd name="connsiteY0" fmla="*/ 661943 h 2100809"/>
                  <a:gd name="connsiteX1" fmla="*/ 3 w 760036"/>
                  <a:gd name="connsiteY1" fmla="*/ 661942 h 2100809"/>
                  <a:gd name="connsiteX2" fmla="*/ 3 w 760036"/>
                  <a:gd name="connsiteY2" fmla="*/ 514297 h 2100809"/>
                  <a:gd name="connsiteX3" fmla="*/ 0 w 760036"/>
                  <a:gd name="connsiteY3" fmla="*/ 514297 h 2100809"/>
                  <a:gd name="connsiteX4" fmla="*/ 3 w 760036"/>
                  <a:gd name="connsiteY4" fmla="*/ 514296 h 2100809"/>
                  <a:gd name="connsiteX5" fmla="*/ 3 w 760036"/>
                  <a:gd name="connsiteY5" fmla="*/ 372383 h 2100809"/>
                  <a:gd name="connsiteX6" fmla="*/ 0 w 760036"/>
                  <a:gd name="connsiteY6" fmla="*/ 372383 h 2100809"/>
                  <a:gd name="connsiteX7" fmla="*/ 3 w 760036"/>
                  <a:gd name="connsiteY7" fmla="*/ 372382 h 2100809"/>
                  <a:gd name="connsiteX8" fmla="*/ 3 w 760036"/>
                  <a:gd name="connsiteY8" fmla="*/ 224737 h 2100809"/>
                  <a:gd name="connsiteX9" fmla="*/ 0 w 760036"/>
                  <a:gd name="connsiteY9" fmla="*/ 224737 h 2100809"/>
                  <a:gd name="connsiteX10" fmla="*/ 380018 w 760036"/>
                  <a:gd name="connsiteY10" fmla="*/ 0 h 2100809"/>
                  <a:gd name="connsiteX11" fmla="*/ 760034 w 760036"/>
                  <a:gd name="connsiteY11" fmla="*/ 224737 h 2100809"/>
                  <a:gd name="connsiteX12" fmla="*/ 760036 w 760036"/>
                  <a:gd name="connsiteY12" fmla="*/ 224737 h 2100809"/>
                  <a:gd name="connsiteX13" fmla="*/ 760036 w 760036"/>
                  <a:gd name="connsiteY13" fmla="*/ 372383 h 2100809"/>
                  <a:gd name="connsiteX14" fmla="*/ 760036 w 760036"/>
                  <a:gd name="connsiteY14" fmla="*/ 514297 h 2100809"/>
                  <a:gd name="connsiteX15" fmla="*/ 760036 w 760036"/>
                  <a:gd name="connsiteY15" fmla="*/ 661943 h 2100809"/>
                  <a:gd name="connsiteX16" fmla="*/ 760035 w 760036"/>
                  <a:gd name="connsiteY16" fmla="*/ 2100809 h 2100809"/>
                  <a:gd name="connsiteX17" fmla="*/ 760034 w 760036"/>
                  <a:gd name="connsiteY17" fmla="*/ 2100809 h 2100809"/>
                  <a:gd name="connsiteX18" fmla="*/ 2 w 760036"/>
                  <a:gd name="connsiteY18" fmla="*/ 2100808 h 2100809"/>
                  <a:gd name="connsiteX19" fmla="*/ 3 w 760036"/>
                  <a:gd name="connsiteY19" fmla="*/ 661943 h 2100809"/>
                  <a:gd name="connsiteX20" fmla="*/ 0 w 760036"/>
                  <a:gd name="connsiteY20" fmla="*/ 661943 h 210080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</a:cxnLst>
                <a:rect l="l" t="t" r="r" b="b"/>
                <a:pathLst>
                  <a:path w="760036" h="2100809">
                    <a:moveTo>
                      <a:pt x="0" y="661943"/>
                    </a:moveTo>
                    <a:cubicBezTo>
                      <a:pt x="1" y="661943"/>
                      <a:pt x="2" y="661942"/>
                      <a:pt x="3" y="661942"/>
                    </a:cubicBezTo>
                    <a:lnTo>
                      <a:pt x="3" y="514297"/>
                    </a:lnTo>
                    <a:lnTo>
                      <a:pt x="0" y="514297"/>
                    </a:lnTo>
                    <a:cubicBezTo>
                      <a:pt x="1" y="514297"/>
                      <a:pt x="2" y="514296"/>
                      <a:pt x="3" y="514296"/>
                    </a:cubicBezTo>
                    <a:lnTo>
                      <a:pt x="3" y="372383"/>
                    </a:lnTo>
                    <a:lnTo>
                      <a:pt x="0" y="372383"/>
                    </a:lnTo>
                    <a:cubicBezTo>
                      <a:pt x="1" y="372383"/>
                      <a:pt x="2" y="372382"/>
                      <a:pt x="3" y="372382"/>
                    </a:cubicBezTo>
                    <a:lnTo>
                      <a:pt x="3" y="224737"/>
                    </a:lnTo>
                    <a:lnTo>
                      <a:pt x="0" y="224737"/>
                    </a:lnTo>
                    <a:lnTo>
                      <a:pt x="380018" y="0"/>
                    </a:lnTo>
                    <a:lnTo>
                      <a:pt x="760034" y="224737"/>
                    </a:lnTo>
                    <a:lnTo>
                      <a:pt x="760036" y="224737"/>
                    </a:lnTo>
                    <a:lnTo>
                      <a:pt x="760036" y="372383"/>
                    </a:lnTo>
                    <a:lnTo>
                      <a:pt x="760036" y="514297"/>
                    </a:lnTo>
                    <a:lnTo>
                      <a:pt x="760036" y="661943"/>
                    </a:lnTo>
                    <a:cubicBezTo>
                      <a:pt x="760036" y="1141565"/>
                      <a:pt x="760035" y="1621187"/>
                      <a:pt x="760035" y="2100809"/>
                    </a:cubicBezTo>
                    <a:lnTo>
                      <a:pt x="760034" y="2100809"/>
                    </a:lnTo>
                    <a:lnTo>
                      <a:pt x="2" y="2100808"/>
                    </a:lnTo>
                    <a:cubicBezTo>
                      <a:pt x="2" y="1621186"/>
                      <a:pt x="3" y="1141565"/>
                      <a:pt x="3" y="661943"/>
                    </a:cubicBezTo>
                    <a:lnTo>
                      <a:pt x="0" y="661943"/>
                    </a:lnTo>
                    <a:close/>
                  </a:path>
                </a:pathLst>
              </a:custGeom>
              <a:solidFill>
                <a:schemeClr val="bg1"/>
              </a:solidFill>
              <a:ln w="31750">
                <a:solidFill>
                  <a:schemeClr val="accent4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kumimoji="1" lang="ja-JP" altLang="en-US" sz="1246" dirty="0">
                  <a:solidFill>
                    <a:schemeClr val="bg1"/>
                  </a:solidFill>
                </a:endParaRPr>
              </a:p>
            </p:txBody>
          </p:sp>
          <p:grpSp>
            <p:nvGrpSpPr>
              <p:cNvPr id="110" name="グループ化 109">
                <a:extLst>
                  <a:ext uri="{FF2B5EF4-FFF2-40B4-BE49-F238E27FC236}">
                    <a16:creationId xmlns:a16="http://schemas.microsoft.com/office/drawing/2014/main" id="{4FAE53CD-4E96-1A70-E2F8-71E122CD3781}"/>
                  </a:ext>
                </a:extLst>
              </p:cNvPr>
              <p:cNvGrpSpPr/>
              <p:nvPr/>
            </p:nvGrpSpPr>
            <p:grpSpPr>
              <a:xfrm>
                <a:off x="465041" y="7477440"/>
                <a:ext cx="4974652" cy="1007096"/>
                <a:chOff x="465041" y="7477440"/>
                <a:chExt cx="4974652" cy="1007096"/>
              </a:xfrm>
            </p:grpSpPr>
            <p:sp>
              <p:nvSpPr>
                <p:cNvPr id="108" name="矢印: 五方向 107">
                  <a:extLst>
                    <a:ext uri="{FF2B5EF4-FFF2-40B4-BE49-F238E27FC236}">
                      <a16:creationId xmlns:a16="http://schemas.microsoft.com/office/drawing/2014/main" id="{CB6EE7D7-BB3F-E7D5-7A3C-DEE2BBF721B1}"/>
                    </a:ext>
                  </a:extLst>
                </p:cNvPr>
                <p:cNvSpPr/>
                <p:nvPr/>
              </p:nvSpPr>
              <p:spPr>
                <a:xfrm>
                  <a:off x="1046432" y="7771081"/>
                  <a:ext cx="4393261" cy="713455"/>
                </a:xfrm>
                <a:prstGeom prst="homePlate">
                  <a:avLst>
                    <a:gd name="adj" fmla="val 28639"/>
                  </a:avLst>
                </a:prstGeom>
                <a:solidFill>
                  <a:schemeClr val="bg1"/>
                </a:solidFill>
                <a:ln w="31750">
                  <a:solidFill>
                    <a:schemeClr val="accent4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0" name="正方形/長方形 19">
                  <a:extLst>
                    <a:ext uri="{FF2B5EF4-FFF2-40B4-BE49-F238E27FC236}">
                      <a16:creationId xmlns:a16="http://schemas.microsoft.com/office/drawing/2014/main" id="{58BF375A-AF69-57F4-8370-C2612D3E096D}"/>
                    </a:ext>
                  </a:extLst>
                </p:cNvPr>
                <p:cNvSpPr/>
                <p:nvPr/>
              </p:nvSpPr>
              <p:spPr>
                <a:xfrm>
                  <a:off x="465041" y="7771081"/>
                  <a:ext cx="573474" cy="713455"/>
                </a:xfrm>
                <a:prstGeom prst="rect">
                  <a:avLst/>
                </a:prstGeom>
                <a:solidFill>
                  <a:schemeClr val="accent4"/>
                </a:solidFill>
                <a:ln w="31750">
                  <a:solidFill>
                    <a:schemeClr val="accent4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dirty="0"/>
                </a:p>
              </p:txBody>
            </p:sp>
            <p:sp>
              <p:nvSpPr>
                <p:cNvPr id="18" name="テキスト ボックス 17">
                  <a:extLst>
                    <a:ext uri="{FF2B5EF4-FFF2-40B4-BE49-F238E27FC236}">
                      <a16:creationId xmlns:a16="http://schemas.microsoft.com/office/drawing/2014/main" id="{373E1C6B-089D-D0E5-1C52-58E4352F0EDF}"/>
                    </a:ext>
                  </a:extLst>
                </p:cNvPr>
                <p:cNvSpPr txBox="1"/>
                <p:nvPr/>
              </p:nvSpPr>
              <p:spPr>
                <a:xfrm>
                  <a:off x="1347978" y="7477440"/>
                  <a:ext cx="1375711" cy="26225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>
                    <a:lnSpc>
                      <a:spcPts val="1400"/>
                    </a:lnSpc>
                  </a:pPr>
                  <a:r>
                    <a:rPr kumimoji="1" lang="ja-JP" altLang="en-US" sz="1000" b="1" dirty="0"/>
                    <a:t>マナビＤＸ</a:t>
                  </a:r>
                  <a:endParaRPr kumimoji="1" lang="en-US" altLang="ja-JP" sz="1000" b="1" dirty="0"/>
                </a:p>
              </p:txBody>
            </p:sp>
          </p:grpSp>
        </p:grpSp>
      </p:grp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03B2A443-BC55-0FDF-DF21-4E9287D363CA}"/>
              </a:ext>
            </a:extLst>
          </p:cNvPr>
          <p:cNvSpPr txBox="1"/>
          <p:nvPr/>
        </p:nvSpPr>
        <p:spPr>
          <a:xfrm>
            <a:off x="1078559" y="9039732"/>
            <a:ext cx="4258569" cy="4222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177"/>
              </a:lnSpc>
            </a:pPr>
            <a:r>
              <a:rPr kumimoji="1" lang="ja-JP" altLang="en-US" sz="900" b="1" dirty="0"/>
              <a:t>ＤＸに関する講座を案内するサービス。</a:t>
            </a:r>
            <a:endParaRPr kumimoji="1" lang="en-US" altLang="ja-JP" sz="900" b="1" dirty="0"/>
          </a:p>
          <a:p>
            <a:pPr>
              <a:lnSpc>
                <a:spcPts val="1500"/>
              </a:lnSpc>
            </a:pPr>
            <a:r>
              <a:rPr kumimoji="1" lang="ja-JP" altLang="en-US" sz="900" b="1" dirty="0"/>
              <a:t>デジタルスキルを学ぶことのできる学習コンテンツを紹介</a:t>
            </a:r>
            <a:r>
              <a:rPr kumimoji="1" lang="ja-JP" altLang="en-US" sz="900" b="1"/>
              <a:t>するポータルサイト。</a:t>
            </a:r>
            <a:endParaRPr kumimoji="1" lang="ja-JP" altLang="en-US" sz="900" b="1" dirty="0"/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9588BD56-E9A2-B217-DC21-C9ED974E8B18}"/>
              </a:ext>
            </a:extLst>
          </p:cNvPr>
          <p:cNvSpPr txBox="1"/>
          <p:nvPr/>
        </p:nvSpPr>
        <p:spPr>
          <a:xfrm>
            <a:off x="370771" y="9083454"/>
            <a:ext cx="785331" cy="3587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000" b="1" dirty="0"/>
              <a:t>経　済</a:t>
            </a:r>
            <a:endParaRPr kumimoji="1" lang="en-US" altLang="ja-JP" sz="1000" b="1" dirty="0"/>
          </a:p>
          <a:p>
            <a:pPr algn="ctr"/>
            <a:r>
              <a:rPr kumimoji="1" lang="ja-JP" altLang="en-US" sz="1000" b="1" dirty="0"/>
              <a:t>産業省</a:t>
            </a:r>
          </a:p>
        </p:txBody>
      </p:sp>
      <p:pic>
        <p:nvPicPr>
          <p:cNvPr id="32" name="図 31" descr="QR コード&#10;&#10;自動的に生成された説明">
            <a:extLst>
              <a:ext uri="{FF2B5EF4-FFF2-40B4-BE49-F238E27FC236}">
                <a16:creationId xmlns:a16="http://schemas.microsoft.com/office/drawing/2014/main" id="{C2387987-F853-8B26-81DE-F7D624920771}"/>
              </a:ext>
            </a:extLst>
          </p:cNvPr>
          <p:cNvPicPr preferRelativeResize="0">
            <a:picLocks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4000" y="8981290"/>
            <a:ext cx="540000" cy="540000"/>
          </a:xfrm>
          <a:prstGeom prst="rect">
            <a:avLst/>
          </a:prstGeom>
        </p:spPr>
      </p:pic>
      <p:grpSp>
        <p:nvGrpSpPr>
          <p:cNvPr id="336" name="グループ化 335">
            <a:extLst>
              <a:ext uri="{FF2B5EF4-FFF2-40B4-BE49-F238E27FC236}">
                <a16:creationId xmlns:a16="http://schemas.microsoft.com/office/drawing/2014/main" id="{7984D5C2-B9AD-1A6D-1F82-985DA9CD9A37}"/>
              </a:ext>
            </a:extLst>
          </p:cNvPr>
          <p:cNvGrpSpPr/>
          <p:nvPr/>
        </p:nvGrpSpPr>
        <p:grpSpPr>
          <a:xfrm>
            <a:off x="363687" y="3459189"/>
            <a:ext cx="6313068" cy="935039"/>
            <a:chOff x="286344" y="3953603"/>
            <a:chExt cx="6313068" cy="1034432"/>
          </a:xfrm>
        </p:grpSpPr>
        <p:grpSp>
          <p:nvGrpSpPr>
            <p:cNvPr id="341" name="グループ化 340">
              <a:extLst>
                <a:ext uri="{FF2B5EF4-FFF2-40B4-BE49-F238E27FC236}">
                  <a16:creationId xmlns:a16="http://schemas.microsoft.com/office/drawing/2014/main" id="{4BCE93B8-B22B-B140-E4D6-F92C4ECD9FCC}"/>
                </a:ext>
              </a:extLst>
            </p:cNvPr>
            <p:cNvGrpSpPr/>
            <p:nvPr/>
          </p:nvGrpSpPr>
          <p:grpSpPr>
            <a:xfrm>
              <a:off x="286344" y="3953603"/>
              <a:ext cx="6313068" cy="1034432"/>
              <a:chOff x="386869" y="7453069"/>
              <a:chExt cx="6313068" cy="1034432"/>
            </a:xfrm>
          </p:grpSpPr>
          <p:grpSp>
            <p:nvGrpSpPr>
              <p:cNvPr id="343" name="グループ化 342">
                <a:extLst>
                  <a:ext uri="{FF2B5EF4-FFF2-40B4-BE49-F238E27FC236}">
                    <a16:creationId xmlns:a16="http://schemas.microsoft.com/office/drawing/2014/main" id="{CA9B76F8-9678-F917-CA9C-0FE1E073E8C7}"/>
                  </a:ext>
                </a:extLst>
              </p:cNvPr>
              <p:cNvGrpSpPr/>
              <p:nvPr/>
            </p:nvGrpSpPr>
            <p:grpSpPr>
              <a:xfrm>
                <a:off x="465041" y="7453069"/>
                <a:ext cx="6234896" cy="1031467"/>
                <a:chOff x="465041" y="7453069"/>
                <a:chExt cx="6234896" cy="1031467"/>
              </a:xfrm>
            </p:grpSpPr>
            <p:sp>
              <p:nvSpPr>
                <p:cNvPr id="346" name="四角形: 角を丸くする 345">
                  <a:extLst>
                    <a:ext uri="{FF2B5EF4-FFF2-40B4-BE49-F238E27FC236}">
                      <a16:creationId xmlns:a16="http://schemas.microsoft.com/office/drawing/2014/main" id="{4A388541-D66E-9AB6-23E3-979849D6A4FD}"/>
                    </a:ext>
                  </a:extLst>
                </p:cNvPr>
                <p:cNvSpPr/>
                <p:nvPr/>
              </p:nvSpPr>
              <p:spPr>
                <a:xfrm>
                  <a:off x="1223503" y="7453069"/>
                  <a:ext cx="1648556" cy="617452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FFC0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dirty="0"/>
                </a:p>
              </p:txBody>
            </p:sp>
            <p:grpSp>
              <p:nvGrpSpPr>
                <p:cNvPr id="347" name="グループ化 346">
                  <a:extLst>
                    <a:ext uri="{FF2B5EF4-FFF2-40B4-BE49-F238E27FC236}">
                      <a16:creationId xmlns:a16="http://schemas.microsoft.com/office/drawing/2014/main" id="{76898BD2-A36B-5A4E-38E9-77278B1FEF28}"/>
                    </a:ext>
                  </a:extLst>
                </p:cNvPr>
                <p:cNvGrpSpPr/>
                <p:nvPr/>
              </p:nvGrpSpPr>
              <p:grpSpPr>
                <a:xfrm>
                  <a:off x="465041" y="7477440"/>
                  <a:ext cx="6234896" cy="1007096"/>
                  <a:chOff x="465041" y="7477440"/>
                  <a:chExt cx="6234896" cy="1007096"/>
                </a:xfrm>
              </p:grpSpPr>
              <p:sp>
                <p:nvSpPr>
                  <p:cNvPr id="348" name="フリーフォーム: 図形 347">
                    <a:extLst>
                      <a:ext uri="{FF2B5EF4-FFF2-40B4-BE49-F238E27FC236}">
                        <a16:creationId xmlns:a16="http://schemas.microsoft.com/office/drawing/2014/main" id="{7A933A55-7DD7-92C5-ED27-4F2AB3CF52BE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5616008" y="7400607"/>
                    <a:ext cx="713452" cy="1454406"/>
                  </a:xfrm>
                  <a:custGeom>
                    <a:avLst/>
                    <a:gdLst>
                      <a:gd name="connsiteX0" fmla="*/ 0 w 760036"/>
                      <a:gd name="connsiteY0" fmla="*/ 661943 h 2100809"/>
                      <a:gd name="connsiteX1" fmla="*/ 3 w 760036"/>
                      <a:gd name="connsiteY1" fmla="*/ 661942 h 2100809"/>
                      <a:gd name="connsiteX2" fmla="*/ 3 w 760036"/>
                      <a:gd name="connsiteY2" fmla="*/ 514297 h 2100809"/>
                      <a:gd name="connsiteX3" fmla="*/ 0 w 760036"/>
                      <a:gd name="connsiteY3" fmla="*/ 514297 h 2100809"/>
                      <a:gd name="connsiteX4" fmla="*/ 3 w 760036"/>
                      <a:gd name="connsiteY4" fmla="*/ 514296 h 2100809"/>
                      <a:gd name="connsiteX5" fmla="*/ 3 w 760036"/>
                      <a:gd name="connsiteY5" fmla="*/ 372383 h 2100809"/>
                      <a:gd name="connsiteX6" fmla="*/ 0 w 760036"/>
                      <a:gd name="connsiteY6" fmla="*/ 372383 h 2100809"/>
                      <a:gd name="connsiteX7" fmla="*/ 3 w 760036"/>
                      <a:gd name="connsiteY7" fmla="*/ 372382 h 2100809"/>
                      <a:gd name="connsiteX8" fmla="*/ 3 w 760036"/>
                      <a:gd name="connsiteY8" fmla="*/ 224737 h 2100809"/>
                      <a:gd name="connsiteX9" fmla="*/ 0 w 760036"/>
                      <a:gd name="connsiteY9" fmla="*/ 224737 h 2100809"/>
                      <a:gd name="connsiteX10" fmla="*/ 380018 w 760036"/>
                      <a:gd name="connsiteY10" fmla="*/ 0 h 2100809"/>
                      <a:gd name="connsiteX11" fmla="*/ 760034 w 760036"/>
                      <a:gd name="connsiteY11" fmla="*/ 224737 h 2100809"/>
                      <a:gd name="connsiteX12" fmla="*/ 760036 w 760036"/>
                      <a:gd name="connsiteY12" fmla="*/ 224737 h 2100809"/>
                      <a:gd name="connsiteX13" fmla="*/ 760036 w 760036"/>
                      <a:gd name="connsiteY13" fmla="*/ 372383 h 2100809"/>
                      <a:gd name="connsiteX14" fmla="*/ 760036 w 760036"/>
                      <a:gd name="connsiteY14" fmla="*/ 514297 h 2100809"/>
                      <a:gd name="connsiteX15" fmla="*/ 760036 w 760036"/>
                      <a:gd name="connsiteY15" fmla="*/ 661943 h 2100809"/>
                      <a:gd name="connsiteX16" fmla="*/ 760035 w 760036"/>
                      <a:gd name="connsiteY16" fmla="*/ 2100809 h 2100809"/>
                      <a:gd name="connsiteX17" fmla="*/ 760034 w 760036"/>
                      <a:gd name="connsiteY17" fmla="*/ 2100809 h 2100809"/>
                      <a:gd name="connsiteX18" fmla="*/ 380018 w 760036"/>
                      <a:gd name="connsiteY18" fmla="*/ 1876072 h 2100809"/>
                      <a:gd name="connsiteX19" fmla="*/ 2 w 760036"/>
                      <a:gd name="connsiteY19" fmla="*/ 2100808 h 2100809"/>
                      <a:gd name="connsiteX20" fmla="*/ 3 w 760036"/>
                      <a:gd name="connsiteY20" fmla="*/ 661943 h 2100809"/>
                      <a:gd name="connsiteX21" fmla="*/ 0 w 760036"/>
                      <a:gd name="connsiteY21" fmla="*/ 661943 h 2100809"/>
                      <a:gd name="connsiteX0" fmla="*/ 0 w 760036"/>
                      <a:gd name="connsiteY0" fmla="*/ 661943 h 2100809"/>
                      <a:gd name="connsiteX1" fmla="*/ 3 w 760036"/>
                      <a:gd name="connsiteY1" fmla="*/ 661942 h 2100809"/>
                      <a:gd name="connsiteX2" fmla="*/ 3 w 760036"/>
                      <a:gd name="connsiteY2" fmla="*/ 514297 h 2100809"/>
                      <a:gd name="connsiteX3" fmla="*/ 0 w 760036"/>
                      <a:gd name="connsiteY3" fmla="*/ 514297 h 2100809"/>
                      <a:gd name="connsiteX4" fmla="*/ 3 w 760036"/>
                      <a:gd name="connsiteY4" fmla="*/ 514296 h 2100809"/>
                      <a:gd name="connsiteX5" fmla="*/ 3 w 760036"/>
                      <a:gd name="connsiteY5" fmla="*/ 372383 h 2100809"/>
                      <a:gd name="connsiteX6" fmla="*/ 0 w 760036"/>
                      <a:gd name="connsiteY6" fmla="*/ 372383 h 2100809"/>
                      <a:gd name="connsiteX7" fmla="*/ 3 w 760036"/>
                      <a:gd name="connsiteY7" fmla="*/ 372382 h 2100809"/>
                      <a:gd name="connsiteX8" fmla="*/ 3 w 760036"/>
                      <a:gd name="connsiteY8" fmla="*/ 224737 h 2100809"/>
                      <a:gd name="connsiteX9" fmla="*/ 0 w 760036"/>
                      <a:gd name="connsiteY9" fmla="*/ 224737 h 2100809"/>
                      <a:gd name="connsiteX10" fmla="*/ 380018 w 760036"/>
                      <a:gd name="connsiteY10" fmla="*/ 0 h 2100809"/>
                      <a:gd name="connsiteX11" fmla="*/ 760034 w 760036"/>
                      <a:gd name="connsiteY11" fmla="*/ 224737 h 2100809"/>
                      <a:gd name="connsiteX12" fmla="*/ 760036 w 760036"/>
                      <a:gd name="connsiteY12" fmla="*/ 224737 h 2100809"/>
                      <a:gd name="connsiteX13" fmla="*/ 760036 w 760036"/>
                      <a:gd name="connsiteY13" fmla="*/ 372383 h 2100809"/>
                      <a:gd name="connsiteX14" fmla="*/ 760036 w 760036"/>
                      <a:gd name="connsiteY14" fmla="*/ 514297 h 2100809"/>
                      <a:gd name="connsiteX15" fmla="*/ 760036 w 760036"/>
                      <a:gd name="connsiteY15" fmla="*/ 661943 h 2100809"/>
                      <a:gd name="connsiteX16" fmla="*/ 760035 w 760036"/>
                      <a:gd name="connsiteY16" fmla="*/ 2100809 h 2100809"/>
                      <a:gd name="connsiteX17" fmla="*/ 760034 w 760036"/>
                      <a:gd name="connsiteY17" fmla="*/ 2100809 h 2100809"/>
                      <a:gd name="connsiteX18" fmla="*/ 373253 w 760036"/>
                      <a:gd name="connsiteY18" fmla="*/ 1807281 h 2100809"/>
                      <a:gd name="connsiteX19" fmla="*/ 2 w 760036"/>
                      <a:gd name="connsiteY19" fmla="*/ 2100808 h 2100809"/>
                      <a:gd name="connsiteX20" fmla="*/ 3 w 760036"/>
                      <a:gd name="connsiteY20" fmla="*/ 661943 h 2100809"/>
                      <a:gd name="connsiteX21" fmla="*/ 0 w 760036"/>
                      <a:gd name="connsiteY21" fmla="*/ 661943 h 2100809"/>
                      <a:gd name="connsiteX0" fmla="*/ 0 w 760036"/>
                      <a:gd name="connsiteY0" fmla="*/ 661943 h 2100809"/>
                      <a:gd name="connsiteX1" fmla="*/ 3 w 760036"/>
                      <a:gd name="connsiteY1" fmla="*/ 661942 h 2100809"/>
                      <a:gd name="connsiteX2" fmla="*/ 3 w 760036"/>
                      <a:gd name="connsiteY2" fmla="*/ 514297 h 2100809"/>
                      <a:gd name="connsiteX3" fmla="*/ 0 w 760036"/>
                      <a:gd name="connsiteY3" fmla="*/ 514297 h 2100809"/>
                      <a:gd name="connsiteX4" fmla="*/ 3 w 760036"/>
                      <a:gd name="connsiteY4" fmla="*/ 514296 h 2100809"/>
                      <a:gd name="connsiteX5" fmla="*/ 3 w 760036"/>
                      <a:gd name="connsiteY5" fmla="*/ 372383 h 2100809"/>
                      <a:gd name="connsiteX6" fmla="*/ 0 w 760036"/>
                      <a:gd name="connsiteY6" fmla="*/ 372383 h 2100809"/>
                      <a:gd name="connsiteX7" fmla="*/ 3 w 760036"/>
                      <a:gd name="connsiteY7" fmla="*/ 372382 h 2100809"/>
                      <a:gd name="connsiteX8" fmla="*/ 3 w 760036"/>
                      <a:gd name="connsiteY8" fmla="*/ 224737 h 2100809"/>
                      <a:gd name="connsiteX9" fmla="*/ 0 w 760036"/>
                      <a:gd name="connsiteY9" fmla="*/ 224737 h 2100809"/>
                      <a:gd name="connsiteX10" fmla="*/ 380018 w 760036"/>
                      <a:gd name="connsiteY10" fmla="*/ 0 h 2100809"/>
                      <a:gd name="connsiteX11" fmla="*/ 760034 w 760036"/>
                      <a:gd name="connsiteY11" fmla="*/ 224737 h 2100809"/>
                      <a:gd name="connsiteX12" fmla="*/ 760036 w 760036"/>
                      <a:gd name="connsiteY12" fmla="*/ 224737 h 2100809"/>
                      <a:gd name="connsiteX13" fmla="*/ 760036 w 760036"/>
                      <a:gd name="connsiteY13" fmla="*/ 372383 h 2100809"/>
                      <a:gd name="connsiteX14" fmla="*/ 760036 w 760036"/>
                      <a:gd name="connsiteY14" fmla="*/ 514297 h 2100809"/>
                      <a:gd name="connsiteX15" fmla="*/ 760036 w 760036"/>
                      <a:gd name="connsiteY15" fmla="*/ 661943 h 2100809"/>
                      <a:gd name="connsiteX16" fmla="*/ 760035 w 760036"/>
                      <a:gd name="connsiteY16" fmla="*/ 2100809 h 2100809"/>
                      <a:gd name="connsiteX17" fmla="*/ 760034 w 760036"/>
                      <a:gd name="connsiteY17" fmla="*/ 2100809 h 2100809"/>
                      <a:gd name="connsiteX18" fmla="*/ 369871 w 760036"/>
                      <a:gd name="connsiteY18" fmla="*/ 1738489 h 2100809"/>
                      <a:gd name="connsiteX19" fmla="*/ 2 w 760036"/>
                      <a:gd name="connsiteY19" fmla="*/ 2100808 h 2100809"/>
                      <a:gd name="connsiteX20" fmla="*/ 3 w 760036"/>
                      <a:gd name="connsiteY20" fmla="*/ 661943 h 2100809"/>
                      <a:gd name="connsiteX21" fmla="*/ 0 w 760036"/>
                      <a:gd name="connsiteY21" fmla="*/ 661943 h 2100809"/>
                      <a:gd name="connsiteX0" fmla="*/ 0 w 760036"/>
                      <a:gd name="connsiteY0" fmla="*/ 661943 h 2100809"/>
                      <a:gd name="connsiteX1" fmla="*/ 3 w 760036"/>
                      <a:gd name="connsiteY1" fmla="*/ 661942 h 2100809"/>
                      <a:gd name="connsiteX2" fmla="*/ 3 w 760036"/>
                      <a:gd name="connsiteY2" fmla="*/ 514297 h 2100809"/>
                      <a:gd name="connsiteX3" fmla="*/ 0 w 760036"/>
                      <a:gd name="connsiteY3" fmla="*/ 514297 h 2100809"/>
                      <a:gd name="connsiteX4" fmla="*/ 3 w 760036"/>
                      <a:gd name="connsiteY4" fmla="*/ 514296 h 2100809"/>
                      <a:gd name="connsiteX5" fmla="*/ 3 w 760036"/>
                      <a:gd name="connsiteY5" fmla="*/ 372383 h 2100809"/>
                      <a:gd name="connsiteX6" fmla="*/ 0 w 760036"/>
                      <a:gd name="connsiteY6" fmla="*/ 372383 h 2100809"/>
                      <a:gd name="connsiteX7" fmla="*/ 3 w 760036"/>
                      <a:gd name="connsiteY7" fmla="*/ 372382 h 2100809"/>
                      <a:gd name="connsiteX8" fmla="*/ 3 w 760036"/>
                      <a:gd name="connsiteY8" fmla="*/ 224737 h 2100809"/>
                      <a:gd name="connsiteX9" fmla="*/ 0 w 760036"/>
                      <a:gd name="connsiteY9" fmla="*/ 224737 h 2100809"/>
                      <a:gd name="connsiteX10" fmla="*/ 380018 w 760036"/>
                      <a:gd name="connsiteY10" fmla="*/ 0 h 2100809"/>
                      <a:gd name="connsiteX11" fmla="*/ 760034 w 760036"/>
                      <a:gd name="connsiteY11" fmla="*/ 224737 h 2100809"/>
                      <a:gd name="connsiteX12" fmla="*/ 760036 w 760036"/>
                      <a:gd name="connsiteY12" fmla="*/ 224737 h 2100809"/>
                      <a:gd name="connsiteX13" fmla="*/ 760036 w 760036"/>
                      <a:gd name="connsiteY13" fmla="*/ 372383 h 2100809"/>
                      <a:gd name="connsiteX14" fmla="*/ 760036 w 760036"/>
                      <a:gd name="connsiteY14" fmla="*/ 514297 h 2100809"/>
                      <a:gd name="connsiteX15" fmla="*/ 760036 w 760036"/>
                      <a:gd name="connsiteY15" fmla="*/ 661943 h 2100809"/>
                      <a:gd name="connsiteX16" fmla="*/ 760035 w 760036"/>
                      <a:gd name="connsiteY16" fmla="*/ 2100809 h 2100809"/>
                      <a:gd name="connsiteX17" fmla="*/ 760034 w 760036"/>
                      <a:gd name="connsiteY17" fmla="*/ 2100809 h 2100809"/>
                      <a:gd name="connsiteX18" fmla="*/ 373253 w 760036"/>
                      <a:gd name="connsiteY18" fmla="*/ 1816453 h 2100809"/>
                      <a:gd name="connsiteX19" fmla="*/ 2 w 760036"/>
                      <a:gd name="connsiteY19" fmla="*/ 2100808 h 2100809"/>
                      <a:gd name="connsiteX20" fmla="*/ 3 w 760036"/>
                      <a:gd name="connsiteY20" fmla="*/ 661943 h 2100809"/>
                      <a:gd name="connsiteX21" fmla="*/ 0 w 760036"/>
                      <a:gd name="connsiteY21" fmla="*/ 661943 h 2100809"/>
                      <a:gd name="connsiteX0" fmla="*/ 0 w 760036"/>
                      <a:gd name="connsiteY0" fmla="*/ 661943 h 2100809"/>
                      <a:gd name="connsiteX1" fmla="*/ 3 w 760036"/>
                      <a:gd name="connsiteY1" fmla="*/ 661942 h 2100809"/>
                      <a:gd name="connsiteX2" fmla="*/ 3 w 760036"/>
                      <a:gd name="connsiteY2" fmla="*/ 514297 h 2100809"/>
                      <a:gd name="connsiteX3" fmla="*/ 0 w 760036"/>
                      <a:gd name="connsiteY3" fmla="*/ 514297 h 2100809"/>
                      <a:gd name="connsiteX4" fmla="*/ 3 w 760036"/>
                      <a:gd name="connsiteY4" fmla="*/ 514296 h 2100809"/>
                      <a:gd name="connsiteX5" fmla="*/ 3 w 760036"/>
                      <a:gd name="connsiteY5" fmla="*/ 372383 h 2100809"/>
                      <a:gd name="connsiteX6" fmla="*/ 0 w 760036"/>
                      <a:gd name="connsiteY6" fmla="*/ 372383 h 2100809"/>
                      <a:gd name="connsiteX7" fmla="*/ 3 w 760036"/>
                      <a:gd name="connsiteY7" fmla="*/ 372382 h 2100809"/>
                      <a:gd name="connsiteX8" fmla="*/ 3 w 760036"/>
                      <a:gd name="connsiteY8" fmla="*/ 224737 h 2100809"/>
                      <a:gd name="connsiteX9" fmla="*/ 0 w 760036"/>
                      <a:gd name="connsiteY9" fmla="*/ 224737 h 2100809"/>
                      <a:gd name="connsiteX10" fmla="*/ 380018 w 760036"/>
                      <a:gd name="connsiteY10" fmla="*/ 0 h 2100809"/>
                      <a:gd name="connsiteX11" fmla="*/ 760034 w 760036"/>
                      <a:gd name="connsiteY11" fmla="*/ 224737 h 2100809"/>
                      <a:gd name="connsiteX12" fmla="*/ 760036 w 760036"/>
                      <a:gd name="connsiteY12" fmla="*/ 224737 h 2100809"/>
                      <a:gd name="connsiteX13" fmla="*/ 760036 w 760036"/>
                      <a:gd name="connsiteY13" fmla="*/ 372383 h 2100809"/>
                      <a:gd name="connsiteX14" fmla="*/ 760036 w 760036"/>
                      <a:gd name="connsiteY14" fmla="*/ 514297 h 2100809"/>
                      <a:gd name="connsiteX15" fmla="*/ 760036 w 760036"/>
                      <a:gd name="connsiteY15" fmla="*/ 661943 h 2100809"/>
                      <a:gd name="connsiteX16" fmla="*/ 760035 w 760036"/>
                      <a:gd name="connsiteY16" fmla="*/ 2100809 h 2100809"/>
                      <a:gd name="connsiteX17" fmla="*/ 760034 w 760036"/>
                      <a:gd name="connsiteY17" fmla="*/ 2100809 h 2100809"/>
                      <a:gd name="connsiteX18" fmla="*/ 2 w 760036"/>
                      <a:gd name="connsiteY18" fmla="*/ 2100808 h 2100809"/>
                      <a:gd name="connsiteX19" fmla="*/ 3 w 760036"/>
                      <a:gd name="connsiteY19" fmla="*/ 661943 h 2100809"/>
                      <a:gd name="connsiteX20" fmla="*/ 0 w 760036"/>
                      <a:gd name="connsiteY20" fmla="*/ 661943 h 210080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</a:cxnLst>
                    <a:rect l="l" t="t" r="r" b="b"/>
                    <a:pathLst>
                      <a:path w="760036" h="2100809">
                        <a:moveTo>
                          <a:pt x="0" y="661943"/>
                        </a:moveTo>
                        <a:cubicBezTo>
                          <a:pt x="1" y="661943"/>
                          <a:pt x="2" y="661942"/>
                          <a:pt x="3" y="661942"/>
                        </a:cubicBezTo>
                        <a:lnTo>
                          <a:pt x="3" y="514297"/>
                        </a:lnTo>
                        <a:lnTo>
                          <a:pt x="0" y="514297"/>
                        </a:lnTo>
                        <a:cubicBezTo>
                          <a:pt x="1" y="514297"/>
                          <a:pt x="2" y="514296"/>
                          <a:pt x="3" y="514296"/>
                        </a:cubicBezTo>
                        <a:lnTo>
                          <a:pt x="3" y="372383"/>
                        </a:lnTo>
                        <a:lnTo>
                          <a:pt x="0" y="372383"/>
                        </a:lnTo>
                        <a:cubicBezTo>
                          <a:pt x="1" y="372383"/>
                          <a:pt x="2" y="372382"/>
                          <a:pt x="3" y="372382"/>
                        </a:cubicBezTo>
                        <a:lnTo>
                          <a:pt x="3" y="224737"/>
                        </a:lnTo>
                        <a:lnTo>
                          <a:pt x="0" y="224737"/>
                        </a:lnTo>
                        <a:lnTo>
                          <a:pt x="380018" y="0"/>
                        </a:lnTo>
                        <a:lnTo>
                          <a:pt x="760034" y="224737"/>
                        </a:lnTo>
                        <a:lnTo>
                          <a:pt x="760036" y="224737"/>
                        </a:lnTo>
                        <a:lnTo>
                          <a:pt x="760036" y="372383"/>
                        </a:lnTo>
                        <a:lnTo>
                          <a:pt x="760036" y="514297"/>
                        </a:lnTo>
                        <a:lnTo>
                          <a:pt x="760036" y="661943"/>
                        </a:lnTo>
                        <a:cubicBezTo>
                          <a:pt x="760036" y="1141565"/>
                          <a:pt x="760035" y="1621187"/>
                          <a:pt x="760035" y="2100809"/>
                        </a:cubicBezTo>
                        <a:lnTo>
                          <a:pt x="760034" y="2100809"/>
                        </a:lnTo>
                        <a:lnTo>
                          <a:pt x="2" y="2100808"/>
                        </a:lnTo>
                        <a:cubicBezTo>
                          <a:pt x="2" y="1621186"/>
                          <a:pt x="3" y="1141565"/>
                          <a:pt x="3" y="661943"/>
                        </a:cubicBezTo>
                        <a:lnTo>
                          <a:pt x="0" y="661943"/>
                        </a:lnTo>
                        <a:close/>
                      </a:path>
                    </a:pathLst>
                  </a:custGeom>
                  <a:solidFill>
                    <a:schemeClr val="bg1"/>
                  </a:solidFill>
                  <a:ln w="31750">
                    <a:solidFill>
                      <a:schemeClr val="accent4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rtlCol="0" anchor="ctr">
                    <a:noAutofit/>
                  </a:bodyPr>
                  <a:lstStyle/>
                  <a:p>
                    <a:pPr algn="ctr"/>
                    <a:endParaRPr kumimoji="1" lang="ja-JP" altLang="en-US" sz="1246" dirty="0">
                      <a:solidFill>
                        <a:schemeClr val="bg1"/>
                      </a:solidFill>
                    </a:endParaRPr>
                  </a:p>
                </p:txBody>
              </p:sp>
              <p:grpSp>
                <p:nvGrpSpPr>
                  <p:cNvPr id="349" name="グループ化 348">
                    <a:extLst>
                      <a:ext uri="{FF2B5EF4-FFF2-40B4-BE49-F238E27FC236}">
                        <a16:creationId xmlns:a16="http://schemas.microsoft.com/office/drawing/2014/main" id="{F40044F5-6F04-67AD-3869-8C4E7A365FEA}"/>
                      </a:ext>
                    </a:extLst>
                  </p:cNvPr>
                  <p:cNvGrpSpPr/>
                  <p:nvPr/>
                </p:nvGrpSpPr>
                <p:grpSpPr>
                  <a:xfrm>
                    <a:off x="465041" y="7477440"/>
                    <a:ext cx="4974652" cy="1007096"/>
                    <a:chOff x="465041" y="7477440"/>
                    <a:chExt cx="4974652" cy="1007096"/>
                  </a:xfrm>
                </p:grpSpPr>
                <p:sp>
                  <p:nvSpPr>
                    <p:cNvPr id="350" name="矢印: 五方向 349">
                      <a:extLst>
                        <a:ext uri="{FF2B5EF4-FFF2-40B4-BE49-F238E27FC236}">
                          <a16:creationId xmlns:a16="http://schemas.microsoft.com/office/drawing/2014/main" id="{E507A158-29B0-F4CD-5AA2-8A1A73B147C8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046432" y="7771081"/>
                      <a:ext cx="4393261" cy="713455"/>
                    </a:xfrm>
                    <a:prstGeom prst="homePlate">
                      <a:avLst>
                        <a:gd name="adj" fmla="val 28639"/>
                      </a:avLst>
                    </a:prstGeom>
                    <a:solidFill>
                      <a:schemeClr val="bg1"/>
                    </a:solidFill>
                    <a:ln w="31750">
                      <a:solidFill>
                        <a:schemeClr val="accent4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/>
                    </a:p>
                  </p:txBody>
                </p:sp>
                <p:sp>
                  <p:nvSpPr>
                    <p:cNvPr id="351" name="正方形/長方形 350">
                      <a:extLst>
                        <a:ext uri="{FF2B5EF4-FFF2-40B4-BE49-F238E27FC236}">
                          <a16:creationId xmlns:a16="http://schemas.microsoft.com/office/drawing/2014/main" id="{6181EE85-949D-FCF7-EAD1-648354D30840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65041" y="7771081"/>
                      <a:ext cx="573474" cy="713455"/>
                    </a:xfrm>
                    <a:prstGeom prst="rect">
                      <a:avLst/>
                    </a:prstGeom>
                    <a:solidFill>
                      <a:schemeClr val="accent4"/>
                    </a:solidFill>
                    <a:ln w="31750">
                      <a:solidFill>
                        <a:schemeClr val="accent4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 dirty="0"/>
                    </a:p>
                  </p:txBody>
                </p:sp>
                <p:sp>
                  <p:nvSpPr>
                    <p:cNvPr id="352" name="テキスト ボックス 351">
                      <a:extLst>
                        <a:ext uri="{FF2B5EF4-FFF2-40B4-BE49-F238E27FC236}">
                          <a16:creationId xmlns:a16="http://schemas.microsoft.com/office/drawing/2014/main" id="{FB5117E2-098B-6971-7635-16946648F826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1347978" y="7477440"/>
                      <a:ext cx="1375711" cy="262251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kumimoji="1" lang="ja-JP" altLang="en-US" sz="1000" b="1" dirty="0"/>
                        <a:t>スマート経営応援隊</a:t>
                      </a:r>
                      <a:endParaRPr kumimoji="1" lang="en-US" altLang="ja-JP" sz="1000" b="1" dirty="0"/>
                    </a:p>
                  </p:txBody>
                </p:sp>
              </p:grpSp>
            </p:grpSp>
          </p:grpSp>
          <p:sp>
            <p:nvSpPr>
              <p:cNvPr id="344" name="テキスト ボックス 343">
                <a:extLst>
                  <a:ext uri="{FF2B5EF4-FFF2-40B4-BE49-F238E27FC236}">
                    <a16:creationId xmlns:a16="http://schemas.microsoft.com/office/drawing/2014/main" id="{1A95AC06-5143-0823-4997-4CD702950F03}"/>
                  </a:ext>
                </a:extLst>
              </p:cNvPr>
              <p:cNvSpPr txBox="1"/>
              <p:nvPr/>
            </p:nvSpPr>
            <p:spPr>
              <a:xfrm>
                <a:off x="1066900" y="7829437"/>
                <a:ext cx="2434663" cy="623029"/>
              </a:xfrm>
              <a:prstGeom prst="rect">
                <a:avLst/>
              </a:prstGeom>
              <a:noFill/>
            </p:spPr>
            <p:txBody>
              <a:bodyPr wrap="square" rtlCol="0" anchor="ctr" anchorCtr="0">
                <a:noAutofit/>
              </a:bodyPr>
              <a:lstStyle/>
              <a:p>
                <a:pPr>
                  <a:lnSpc>
                    <a:spcPts val="1300"/>
                  </a:lnSpc>
                </a:pPr>
                <a:r>
                  <a:rPr kumimoji="1" lang="ja-JP" altLang="en-US" sz="900" b="1" dirty="0"/>
                  <a:t>省人化・自動化など、県内企業の様々な</a:t>
                </a:r>
                <a:endParaRPr kumimoji="1" lang="en-US" altLang="ja-JP" sz="900" b="1" dirty="0"/>
              </a:p>
              <a:p>
                <a:pPr>
                  <a:lnSpc>
                    <a:spcPts val="1300"/>
                  </a:lnSpc>
                </a:pPr>
                <a:r>
                  <a:rPr kumimoji="1" lang="ja-JP" altLang="en-US" sz="900" b="1" dirty="0"/>
                  <a:t>課題解決に向け専門家が伴走しＩＴ・</a:t>
                </a:r>
                <a:endParaRPr kumimoji="1" lang="en-US" altLang="ja-JP" sz="900" b="1" dirty="0"/>
              </a:p>
              <a:p>
                <a:pPr>
                  <a:lnSpc>
                    <a:spcPts val="1300"/>
                  </a:lnSpc>
                </a:pPr>
                <a:r>
                  <a:rPr kumimoji="1" lang="ja-JP" altLang="en-US" sz="900" b="1" dirty="0"/>
                  <a:t>ＩｏＴを活用した経営力強化を支援。</a:t>
                </a:r>
              </a:p>
            </p:txBody>
          </p:sp>
          <p:sp>
            <p:nvSpPr>
              <p:cNvPr id="345" name="テキスト ボックス 344">
                <a:extLst>
                  <a:ext uri="{FF2B5EF4-FFF2-40B4-BE49-F238E27FC236}">
                    <a16:creationId xmlns:a16="http://schemas.microsoft.com/office/drawing/2014/main" id="{9F1E64FF-E151-40FE-5FE5-BD11F7182BEB}"/>
                  </a:ext>
                </a:extLst>
              </p:cNvPr>
              <p:cNvSpPr txBox="1"/>
              <p:nvPr/>
            </p:nvSpPr>
            <p:spPr>
              <a:xfrm>
                <a:off x="386869" y="7766260"/>
                <a:ext cx="744157" cy="721241"/>
              </a:xfrm>
              <a:prstGeom prst="rect">
                <a:avLst/>
              </a:prstGeom>
              <a:noFill/>
            </p:spPr>
            <p:txBody>
              <a:bodyPr wrap="square" rtlCol="0" anchor="ctr" anchorCtr="0">
                <a:noAutofit/>
              </a:bodyPr>
              <a:lstStyle/>
              <a:p>
                <a:pPr algn="dist"/>
                <a:r>
                  <a:rPr kumimoji="1" lang="ja-JP" altLang="en-US" sz="870" b="1" dirty="0"/>
                  <a:t>ソフトピアジャパン</a:t>
                </a:r>
              </a:p>
            </p:txBody>
          </p:sp>
        </p:grpSp>
        <p:sp>
          <p:nvSpPr>
            <p:cNvPr id="339" name="フリーフォーム: 図形 338">
              <a:extLst>
                <a:ext uri="{FF2B5EF4-FFF2-40B4-BE49-F238E27FC236}">
                  <a16:creationId xmlns:a16="http://schemas.microsoft.com/office/drawing/2014/main" id="{78D33027-4A7B-5B36-76A9-D3EA19E3F9D1}"/>
                </a:ext>
              </a:extLst>
            </p:cNvPr>
            <p:cNvSpPr/>
            <p:nvPr/>
          </p:nvSpPr>
          <p:spPr>
            <a:xfrm>
              <a:off x="3186810" y="4272951"/>
              <a:ext cx="2172826" cy="712119"/>
            </a:xfrm>
            <a:custGeom>
              <a:avLst/>
              <a:gdLst>
                <a:gd name="connsiteX0" fmla="*/ 0 w 2172826"/>
                <a:gd name="connsiteY0" fmla="*/ 0 h 713455"/>
                <a:gd name="connsiteX1" fmla="*/ 1968500 w 2172826"/>
                <a:gd name="connsiteY1" fmla="*/ 0 h 713455"/>
                <a:gd name="connsiteX2" fmla="*/ 2172826 w 2172826"/>
                <a:gd name="connsiteY2" fmla="*/ 356728 h 713455"/>
                <a:gd name="connsiteX3" fmla="*/ 1968500 w 2172826"/>
                <a:gd name="connsiteY3" fmla="*/ 713455 h 713455"/>
                <a:gd name="connsiteX4" fmla="*/ 0 w 2172826"/>
                <a:gd name="connsiteY4" fmla="*/ 713455 h 713455"/>
                <a:gd name="connsiteX5" fmla="*/ 204326 w 2172826"/>
                <a:gd name="connsiteY5" fmla="*/ 356728 h 713455"/>
                <a:gd name="connsiteX6" fmla="*/ 0 w 2172826"/>
                <a:gd name="connsiteY6" fmla="*/ 0 h 7134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172826" h="713455">
                  <a:moveTo>
                    <a:pt x="0" y="0"/>
                  </a:moveTo>
                  <a:lnTo>
                    <a:pt x="1968500" y="0"/>
                  </a:lnTo>
                  <a:lnTo>
                    <a:pt x="2172826" y="356728"/>
                  </a:lnTo>
                  <a:lnTo>
                    <a:pt x="1968500" y="713455"/>
                  </a:lnTo>
                  <a:lnTo>
                    <a:pt x="0" y="713455"/>
                  </a:lnTo>
                  <a:lnTo>
                    <a:pt x="204326" y="35672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CC"/>
            </a:solidFill>
            <a:ln w="3175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340" name="テキスト ボックス 339">
              <a:extLst>
                <a:ext uri="{FF2B5EF4-FFF2-40B4-BE49-F238E27FC236}">
                  <a16:creationId xmlns:a16="http://schemas.microsoft.com/office/drawing/2014/main" id="{A2B839B4-BB2D-537D-9EFD-2E45A232D6FC}"/>
                </a:ext>
              </a:extLst>
            </p:cNvPr>
            <p:cNvSpPr txBox="1"/>
            <p:nvPr/>
          </p:nvSpPr>
          <p:spPr>
            <a:xfrm>
              <a:off x="3371670" y="4295276"/>
              <a:ext cx="1921778" cy="657724"/>
            </a:xfrm>
            <a:prstGeom prst="rect">
              <a:avLst/>
            </a:prstGeom>
            <a:noFill/>
          </p:spPr>
          <p:txBody>
            <a:bodyPr wrap="square" rtlCol="0" anchor="ctr" anchorCtr="0">
              <a:noAutofit/>
            </a:bodyPr>
            <a:lstStyle/>
            <a:p>
              <a:pPr algn="ctr">
                <a:lnSpc>
                  <a:spcPts val="1400"/>
                </a:lnSpc>
              </a:pPr>
              <a:r>
                <a:rPr kumimoji="1" lang="ja-JP" altLang="en-US" sz="1050" b="1" dirty="0">
                  <a:latin typeface="+mn-ea"/>
                </a:rPr>
                <a:t>☎ ０５８４</a:t>
              </a:r>
              <a:r>
                <a:rPr kumimoji="1" lang="en-US" altLang="ja-JP" sz="1050" b="1" dirty="0">
                  <a:latin typeface="+mn-ea"/>
                </a:rPr>
                <a:t>-</a:t>
              </a:r>
              <a:r>
                <a:rPr kumimoji="1" lang="ja-JP" altLang="en-US" sz="1050" b="1" dirty="0">
                  <a:latin typeface="+mn-ea"/>
                </a:rPr>
                <a:t>７７</a:t>
              </a:r>
              <a:r>
                <a:rPr kumimoji="1" lang="en-US" altLang="ja-JP" sz="1050" b="1" dirty="0">
                  <a:latin typeface="+mn-ea"/>
                </a:rPr>
                <a:t>-</a:t>
              </a:r>
              <a:r>
                <a:rPr kumimoji="1" lang="ja-JP" altLang="en-US" sz="1050" b="1" dirty="0">
                  <a:latin typeface="+mn-ea"/>
                </a:rPr>
                <a:t>１１６６</a:t>
              </a:r>
            </a:p>
          </p:txBody>
        </p:sp>
      </p:grpSp>
      <p:pic>
        <p:nvPicPr>
          <p:cNvPr id="124" name="図 123">
            <a:extLst>
              <a:ext uri="{FF2B5EF4-FFF2-40B4-BE49-F238E27FC236}">
                <a16:creationId xmlns:a16="http://schemas.microsoft.com/office/drawing/2014/main" id="{06C28E51-3E3B-C631-3889-6CC8DA620CB1}"/>
              </a:ext>
            </a:extLst>
          </p:cNvPr>
          <p:cNvPicPr preferRelativeResize="0">
            <a:picLocks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4000" y="3834324"/>
            <a:ext cx="540000" cy="540000"/>
          </a:xfrm>
          <a:prstGeom prst="rect">
            <a:avLst/>
          </a:prstGeom>
        </p:spPr>
      </p:pic>
      <p:grpSp>
        <p:nvGrpSpPr>
          <p:cNvPr id="391" name="グループ化 390">
            <a:extLst>
              <a:ext uri="{FF2B5EF4-FFF2-40B4-BE49-F238E27FC236}">
                <a16:creationId xmlns:a16="http://schemas.microsoft.com/office/drawing/2014/main" id="{49D4C4FF-B62C-8D3E-3CFA-060545B1830A}"/>
              </a:ext>
            </a:extLst>
          </p:cNvPr>
          <p:cNvGrpSpPr/>
          <p:nvPr/>
        </p:nvGrpSpPr>
        <p:grpSpPr>
          <a:xfrm>
            <a:off x="1223255" y="830535"/>
            <a:ext cx="3527912" cy="619550"/>
            <a:chOff x="1229845" y="2136196"/>
            <a:chExt cx="3527912" cy="619550"/>
          </a:xfrm>
        </p:grpSpPr>
        <p:sp>
          <p:nvSpPr>
            <p:cNvPr id="148" name="四角形: 角を丸くする 147">
              <a:extLst>
                <a:ext uri="{FF2B5EF4-FFF2-40B4-BE49-F238E27FC236}">
                  <a16:creationId xmlns:a16="http://schemas.microsoft.com/office/drawing/2014/main" id="{A1B21780-3834-075F-E89A-34CCED08366F}"/>
                </a:ext>
              </a:extLst>
            </p:cNvPr>
            <p:cNvSpPr/>
            <p:nvPr/>
          </p:nvSpPr>
          <p:spPr>
            <a:xfrm>
              <a:off x="1229845" y="2138294"/>
              <a:ext cx="3378190" cy="617452"/>
            </a:xfrm>
            <a:prstGeom prst="roundRect">
              <a:avLst>
                <a:gd name="adj" fmla="val 50000"/>
              </a:avLst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aphicFrame>
          <p:nvGraphicFramePr>
            <p:cNvPr id="153" name="オブジェクト 152">
              <a:extLst>
                <a:ext uri="{FF2B5EF4-FFF2-40B4-BE49-F238E27FC236}">
                  <a16:creationId xmlns:a16="http://schemas.microsoft.com/office/drawing/2014/main" id="{A9DF4D34-AB45-6270-BA3B-1D965DA4F183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654207258"/>
                </p:ext>
              </p:extLst>
            </p:nvPr>
          </p:nvGraphicFramePr>
          <p:xfrm>
            <a:off x="1474429" y="2136196"/>
            <a:ext cx="996950" cy="3175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Document" r:id="rId5" imgW="2154820" imgH="685443" progId="Word.Document.12">
                    <p:embed/>
                  </p:oleObj>
                </mc:Choice>
                <mc:Fallback>
                  <p:oleObj name="Document" r:id="rId5" imgW="2154820" imgH="685443" progId="Word.Document.12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6"/>
                        <a:stretch>
                          <a:fillRect/>
                        </a:stretch>
                      </p:blipFill>
                      <p:spPr>
                        <a:xfrm>
                          <a:off x="1474429" y="2136196"/>
                          <a:ext cx="996950" cy="3175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99" name="フリーフォーム: 図形 198">
              <a:extLst>
                <a:ext uri="{FF2B5EF4-FFF2-40B4-BE49-F238E27FC236}">
                  <a16:creationId xmlns:a16="http://schemas.microsoft.com/office/drawing/2014/main" id="{35F7F14C-1B2C-2F20-0CC1-274E8F6DACB4}"/>
                </a:ext>
              </a:extLst>
            </p:cNvPr>
            <p:cNvSpPr/>
            <p:nvPr/>
          </p:nvSpPr>
          <p:spPr>
            <a:xfrm flipV="1">
              <a:off x="2478720" y="2137464"/>
              <a:ext cx="2153605" cy="302657"/>
            </a:xfrm>
            <a:custGeom>
              <a:avLst/>
              <a:gdLst>
                <a:gd name="connsiteX0" fmla="*/ 278681 w 2164978"/>
                <a:gd name="connsiteY0" fmla="*/ 242914 h 242914"/>
                <a:gd name="connsiteX1" fmla="*/ 1828787 w 2164978"/>
                <a:gd name="connsiteY1" fmla="*/ 242914 h 242914"/>
                <a:gd name="connsiteX2" fmla="*/ 2146153 w 2164978"/>
                <a:gd name="connsiteY2" fmla="*/ 54358 h 242914"/>
                <a:gd name="connsiteX3" fmla="*/ 2164978 w 2164978"/>
                <a:gd name="connsiteY3" fmla="*/ 0 h 242914"/>
                <a:gd name="connsiteX4" fmla="*/ 0 w 2164978"/>
                <a:gd name="connsiteY4" fmla="*/ 0 h 242914"/>
                <a:gd name="connsiteX5" fmla="*/ 278681 w 2164978"/>
                <a:gd name="connsiteY5" fmla="*/ 242914 h 2429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164978" h="242914">
                  <a:moveTo>
                    <a:pt x="278681" y="242914"/>
                  </a:moveTo>
                  <a:lnTo>
                    <a:pt x="1828787" y="242914"/>
                  </a:lnTo>
                  <a:cubicBezTo>
                    <a:pt x="1971457" y="242914"/>
                    <a:pt x="2093866" y="165165"/>
                    <a:pt x="2146153" y="54358"/>
                  </a:cubicBezTo>
                  <a:lnTo>
                    <a:pt x="2164978" y="0"/>
                  </a:lnTo>
                  <a:lnTo>
                    <a:pt x="0" y="0"/>
                  </a:lnTo>
                  <a:lnTo>
                    <a:pt x="278681" y="242914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kumimoji="1" lang="ja-JP" altLang="en-US"/>
            </a:p>
          </p:txBody>
        </p:sp>
        <p:sp>
          <p:nvSpPr>
            <p:cNvPr id="7" name="テキスト ボックス 6">
              <a:extLst>
                <a:ext uri="{FF2B5EF4-FFF2-40B4-BE49-F238E27FC236}">
                  <a16:creationId xmlns:a16="http://schemas.microsoft.com/office/drawing/2014/main" id="{0E35EA1A-6022-6D9F-6A97-541993DFE45D}"/>
                </a:ext>
              </a:extLst>
            </p:cNvPr>
            <p:cNvSpPr txBox="1"/>
            <p:nvPr/>
          </p:nvSpPr>
          <p:spPr>
            <a:xfrm>
              <a:off x="2622867" y="2173345"/>
              <a:ext cx="2134890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000" b="1" dirty="0"/>
                <a:t>ぎふしスタートアップ相談窓口</a:t>
              </a:r>
            </a:p>
          </p:txBody>
        </p:sp>
      </p:grpSp>
      <p:grpSp>
        <p:nvGrpSpPr>
          <p:cNvPr id="374" name="グループ化 373">
            <a:extLst>
              <a:ext uri="{FF2B5EF4-FFF2-40B4-BE49-F238E27FC236}">
                <a16:creationId xmlns:a16="http://schemas.microsoft.com/office/drawing/2014/main" id="{8ED41F39-6B55-9E49-3901-E0A76E98FF60}"/>
              </a:ext>
            </a:extLst>
          </p:cNvPr>
          <p:cNvGrpSpPr/>
          <p:nvPr/>
        </p:nvGrpSpPr>
        <p:grpSpPr>
          <a:xfrm>
            <a:off x="375103" y="1138430"/>
            <a:ext cx="6324586" cy="656126"/>
            <a:chOff x="274826" y="4266793"/>
            <a:chExt cx="6324586" cy="733394"/>
          </a:xfrm>
        </p:grpSpPr>
        <p:grpSp>
          <p:nvGrpSpPr>
            <p:cNvPr id="379" name="グループ化 378">
              <a:extLst>
                <a:ext uri="{FF2B5EF4-FFF2-40B4-BE49-F238E27FC236}">
                  <a16:creationId xmlns:a16="http://schemas.microsoft.com/office/drawing/2014/main" id="{83318FC1-EDC2-8FB5-D206-3527A059DEEB}"/>
                </a:ext>
              </a:extLst>
            </p:cNvPr>
            <p:cNvGrpSpPr/>
            <p:nvPr/>
          </p:nvGrpSpPr>
          <p:grpSpPr>
            <a:xfrm>
              <a:off x="274826" y="4266793"/>
              <a:ext cx="6324586" cy="733394"/>
              <a:chOff x="375351" y="7766259"/>
              <a:chExt cx="6324586" cy="733394"/>
            </a:xfrm>
          </p:grpSpPr>
          <p:grpSp>
            <p:nvGrpSpPr>
              <p:cNvPr id="385" name="グループ化 384">
                <a:extLst>
                  <a:ext uri="{FF2B5EF4-FFF2-40B4-BE49-F238E27FC236}">
                    <a16:creationId xmlns:a16="http://schemas.microsoft.com/office/drawing/2014/main" id="{73F58634-ACD2-AA46-8CDB-F86B0E8AB47B}"/>
                  </a:ext>
                </a:extLst>
              </p:cNvPr>
              <p:cNvGrpSpPr/>
              <p:nvPr/>
            </p:nvGrpSpPr>
            <p:grpSpPr>
              <a:xfrm>
                <a:off x="465041" y="7771081"/>
                <a:ext cx="6234896" cy="713455"/>
                <a:chOff x="465041" y="7771081"/>
                <a:chExt cx="6234896" cy="713455"/>
              </a:xfrm>
            </p:grpSpPr>
            <p:sp>
              <p:nvSpPr>
                <p:cNvPr id="386" name="フリーフォーム: 図形 385">
                  <a:extLst>
                    <a:ext uri="{FF2B5EF4-FFF2-40B4-BE49-F238E27FC236}">
                      <a16:creationId xmlns:a16="http://schemas.microsoft.com/office/drawing/2014/main" id="{9CE6831A-7FF4-55D4-1BDF-ED052A76EC38}"/>
                    </a:ext>
                  </a:extLst>
                </p:cNvPr>
                <p:cNvSpPr/>
                <p:nvPr/>
              </p:nvSpPr>
              <p:spPr>
                <a:xfrm rot="5400000">
                  <a:off x="5616008" y="7400607"/>
                  <a:ext cx="713452" cy="1454406"/>
                </a:xfrm>
                <a:custGeom>
                  <a:avLst/>
                  <a:gdLst>
                    <a:gd name="connsiteX0" fmla="*/ 0 w 760036"/>
                    <a:gd name="connsiteY0" fmla="*/ 661943 h 2100809"/>
                    <a:gd name="connsiteX1" fmla="*/ 3 w 760036"/>
                    <a:gd name="connsiteY1" fmla="*/ 661942 h 2100809"/>
                    <a:gd name="connsiteX2" fmla="*/ 3 w 760036"/>
                    <a:gd name="connsiteY2" fmla="*/ 514297 h 2100809"/>
                    <a:gd name="connsiteX3" fmla="*/ 0 w 760036"/>
                    <a:gd name="connsiteY3" fmla="*/ 514297 h 2100809"/>
                    <a:gd name="connsiteX4" fmla="*/ 3 w 760036"/>
                    <a:gd name="connsiteY4" fmla="*/ 514296 h 2100809"/>
                    <a:gd name="connsiteX5" fmla="*/ 3 w 760036"/>
                    <a:gd name="connsiteY5" fmla="*/ 372383 h 2100809"/>
                    <a:gd name="connsiteX6" fmla="*/ 0 w 760036"/>
                    <a:gd name="connsiteY6" fmla="*/ 372383 h 2100809"/>
                    <a:gd name="connsiteX7" fmla="*/ 3 w 760036"/>
                    <a:gd name="connsiteY7" fmla="*/ 372382 h 2100809"/>
                    <a:gd name="connsiteX8" fmla="*/ 3 w 760036"/>
                    <a:gd name="connsiteY8" fmla="*/ 224737 h 2100809"/>
                    <a:gd name="connsiteX9" fmla="*/ 0 w 760036"/>
                    <a:gd name="connsiteY9" fmla="*/ 224737 h 2100809"/>
                    <a:gd name="connsiteX10" fmla="*/ 380018 w 760036"/>
                    <a:gd name="connsiteY10" fmla="*/ 0 h 2100809"/>
                    <a:gd name="connsiteX11" fmla="*/ 760034 w 760036"/>
                    <a:gd name="connsiteY11" fmla="*/ 224737 h 2100809"/>
                    <a:gd name="connsiteX12" fmla="*/ 760036 w 760036"/>
                    <a:gd name="connsiteY12" fmla="*/ 224737 h 2100809"/>
                    <a:gd name="connsiteX13" fmla="*/ 760036 w 760036"/>
                    <a:gd name="connsiteY13" fmla="*/ 372383 h 2100809"/>
                    <a:gd name="connsiteX14" fmla="*/ 760036 w 760036"/>
                    <a:gd name="connsiteY14" fmla="*/ 514297 h 2100809"/>
                    <a:gd name="connsiteX15" fmla="*/ 760036 w 760036"/>
                    <a:gd name="connsiteY15" fmla="*/ 661943 h 2100809"/>
                    <a:gd name="connsiteX16" fmla="*/ 760035 w 760036"/>
                    <a:gd name="connsiteY16" fmla="*/ 2100809 h 2100809"/>
                    <a:gd name="connsiteX17" fmla="*/ 760034 w 760036"/>
                    <a:gd name="connsiteY17" fmla="*/ 2100809 h 2100809"/>
                    <a:gd name="connsiteX18" fmla="*/ 380018 w 760036"/>
                    <a:gd name="connsiteY18" fmla="*/ 1876072 h 2100809"/>
                    <a:gd name="connsiteX19" fmla="*/ 2 w 760036"/>
                    <a:gd name="connsiteY19" fmla="*/ 2100808 h 2100809"/>
                    <a:gd name="connsiteX20" fmla="*/ 3 w 760036"/>
                    <a:gd name="connsiteY20" fmla="*/ 661943 h 2100809"/>
                    <a:gd name="connsiteX21" fmla="*/ 0 w 760036"/>
                    <a:gd name="connsiteY21" fmla="*/ 661943 h 2100809"/>
                    <a:gd name="connsiteX0" fmla="*/ 0 w 760036"/>
                    <a:gd name="connsiteY0" fmla="*/ 661943 h 2100809"/>
                    <a:gd name="connsiteX1" fmla="*/ 3 w 760036"/>
                    <a:gd name="connsiteY1" fmla="*/ 661942 h 2100809"/>
                    <a:gd name="connsiteX2" fmla="*/ 3 w 760036"/>
                    <a:gd name="connsiteY2" fmla="*/ 514297 h 2100809"/>
                    <a:gd name="connsiteX3" fmla="*/ 0 w 760036"/>
                    <a:gd name="connsiteY3" fmla="*/ 514297 h 2100809"/>
                    <a:gd name="connsiteX4" fmla="*/ 3 w 760036"/>
                    <a:gd name="connsiteY4" fmla="*/ 514296 h 2100809"/>
                    <a:gd name="connsiteX5" fmla="*/ 3 w 760036"/>
                    <a:gd name="connsiteY5" fmla="*/ 372383 h 2100809"/>
                    <a:gd name="connsiteX6" fmla="*/ 0 w 760036"/>
                    <a:gd name="connsiteY6" fmla="*/ 372383 h 2100809"/>
                    <a:gd name="connsiteX7" fmla="*/ 3 w 760036"/>
                    <a:gd name="connsiteY7" fmla="*/ 372382 h 2100809"/>
                    <a:gd name="connsiteX8" fmla="*/ 3 w 760036"/>
                    <a:gd name="connsiteY8" fmla="*/ 224737 h 2100809"/>
                    <a:gd name="connsiteX9" fmla="*/ 0 w 760036"/>
                    <a:gd name="connsiteY9" fmla="*/ 224737 h 2100809"/>
                    <a:gd name="connsiteX10" fmla="*/ 380018 w 760036"/>
                    <a:gd name="connsiteY10" fmla="*/ 0 h 2100809"/>
                    <a:gd name="connsiteX11" fmla="*/ 760034 w 760036"/>
                    <a:gd name="connsiteY11" fmla="*/ 224737 h 2100809"/>
                    <a:gd name="connsiteX12" fmla="*/ 760036 w 760036"/>
                    <a:gd name="connsiteY12" fmla="*/ 224737 h 2100809"/>
                    <a:gd name="connsiteX13" fmla="*/ 760036 w 760036"/>
                    <a:gd name="connsiteY13" fmla="*/ 372383 h 2100809"/>
                    <a:gd name="connsiteX14" fmla="*/ 760036 w 760036"/>
                    <a:gd name="connsiteY14" fmla="*/ 514297 h 2100809"/>
                    <a:gd name="connsiteX15" fmla="*/ 760036 w 760036"/>
                    <a:gd name="connsiteY15" fmla="*/ 661943 h 2100809"/>
                    <a:gd name="connsiteX16" fmla="*/ 760035 w 760036"/>
                    <a:gd name="connsiteY16" fmla="*/ 2100809 h 2100809"/>
                    <a:gd name="connsiteX17" fmla="*/ 760034 w 760036"/>
                    <a:gd name="connsiteY17" fmla="*/ 2100809 h 2100809"/>
                    <a:gd name="connsiteX18" fmla="*/ 373253 w 760036"/>
                    <a:gd name="connsiteY18" fmla="*/ 1807281 h 2100809"/>
                    <a:gd name="connsiteX19" fmla="*/ 2 w 760036"/>
                    <a:gd name="connsiteY19" fmla="*/ 2100808 h 2100809"/>
                    <a:gd name="connsiteX20" fmla="*/ 3 w 760036"/>
                    <a:gd name="connsiteY20" fmla="*/ 661943 h 2100809"/>
                    <a:gd name="connsiteX21" fmla="*/ 0 w 760036"/>
                    <a:gd name="connsiteY21" fmla="*/ 661943 h 2100809"/>
                    <a:gd name="connsiteX0" fmla="*/ 0 w 760036"/>
                    <a:gd name="connsiteY0" fmla="*/ 661943 h 2100809"/>
                    <a:gd name="connsiteX1" fmla="*/ 3 w 760036"/>
                    <a:gd name="connsiteY1" fmla="*/ 661942 h 2100809"/>
                    <a:gd name="connsiteX2" fmla="*/ 3 w 760036"/>
                    <a:gd name="connsiteY2" fmla="*/ 514297 h 2100809"/>
                    <a:gd name="connsiteX3" fmla="*/ 0 w 760036"/>
                    <a:gd name="connsiteY3" fmla="*/ 514297 h 2100809"/>
                    <a:gd name="connsiteX4" fmla="*/ 3 w 760036"/>
                    <a:gd name="connsiteY4" fmla="*/ 514296 h 2100809"/>
                    <a:gd name="connsiteX5" fmla="*/ 3 w 760036"/>
                    <a:gd name="connsiteY5" fmla="*/ 372383 h 2100809"/>
                    <a:gd name="connsiteX6" fmla="*/ 0 w 760036"/>
                    <a:gd name="connsiteY6" fmla="*/ 372383 h 2100809"/>
                    <a:gd name="connsiteX7" fmla="*/ 3 w 760036"/>
                    <a:gd name="connsiteY7" fmla="*/ 372382 h 2100809"/>
                    <a:gd name="connsiteX8" fmla="*/ 3 w 760036"/>
                    <a:gd name="connsiteY8" fmla="*/ 224737 h 2100809"/>
                    <a:gd name="connsiteX9" fmla="*/ 0 w 760036"/>
                    <a:gd name="connsiteY9" fmla="*/ 224737 h 2100809"/>
                    <a:gd name="connsiteX10" fmla="*/ 380018 w 760036"/>
                    <a:gd name="connsiteY10" fmla="*/ 0 h 2100809"/>
                    <a:gd name="connsiteX11" fmla="*/ 760034 w 760036"/>
                    <a:gd name="connsiteY11" fmla="*/ 224737 h 2100809"/>
                    <a:gd name="connsiteX12" fmla="*/ 760036 w 760036"/>
                    <a:gd name="connsiteY12" fmla="*/ 224737 h 2100809"/>
                    <a:gd name="connsiteX13" fmla="*/ 760036 w 760036"/>
                    <a:gd name="connsiteY13" fmla="*/ 372383 h 2100809"/>
                    <a:gd name="connsiteX14" fmla="*/ 760036 w 760036"/>
                    <a:gd name="connsiteY14" fmla="*/ 514297 h 2100809"/>
                    <a:gd name="connsiteX15" fmla="*/ 760036 w 760036"/>
                    <a:gd name="connsiteY15" fmla="*/ 661943 h 2100809"/>
                    <a:gd name="connsiteX16" fmla="*/ 760035 w 760036"/>
                    <a:gd name="connsiteY16" fmla="*/ 2100809 h 2100809"/>
                    <a:gd name="connsiteX17" fmla="*/ 760034 w 760036"/>
                    <a:gd name="connsiteY17" fmla="*/ 2100809 h 2100809"/>
                    <a:gd name="connsiteX18" fmla="*/ 369871 w 760036"/>
                    <a:gd name="connsiteY18" fmla="*/ 1738489 h 2100809"/>
                    <a:gd name="connsiteX19" fmla="*/ 2 w 760036"/>
                    <a:gd name="connsiteY19" fmla="*/ 2100808 h 2100809"/>
                    <a:gd name="connsiteX20" fmla="*/ 3 w 760036"/>
                    <a:gd name="connsiteY20" fmla="*/ 661943 h 2100809"/>
                    <a:gd name="connsiteX21" fmla="*/ 0 w 760036"/>
                    <a:gd name="connsiteY21" fmla="*/ 661943 h 2100809"/>
                    <a:gd name="connsiteX0" fmla="*/ 0 w 760036"/>
                    <a:gd name="connsiteY0" fmla="*/ 661943 h 2100809"/>
                    <a:gd name="connsiteX1" fmla="*/ 3 w 760036"/>
                    <a:gd name="connsiteY1" fmla="*/ 661942 h 2100809"/>
                    <a:gd name="connsiteX2" fmla="*/ 3 w 760036"/>
                    <a:gd name="connsiteY2" fmla="*/ 514297 h 2100809"/>
                    <a:gd name="connsiteX3" fmla="*/ 0 w 760036"/>
                    <a:gd name="connsiteY3" fmla="*/ 514297 h 2100809"/>
                    <a:gd name="connsiteX4" fmla="*/ 3 w 760036"/>
                    <a:gd name="connsiteY4" fmla="*/ 514296 h 2100809"/>
                    <a:gd name="connsiteX5" fmla="*/ 3 w 760036"/>
                    <a:gd name="connsiteY5" fmla="*/ 372383 h 2100809"/>
                    <a:gd name="connsiteX6" fmla="*/ 0 w 760036"/>
                    <a:gd name="connsiteY6" fmla="*/ 372383 h 2100809"/>
                    <a:gd name="connsiteX7" fmla="*/ 3 w 760036"/>
                    <a:gd name="connsiteY7" fmla="*/ 372382 h 2100809"/>
                    <a:gd name="connsiteX8" fmla="*/ 3 w 760036"/>
                    <a:gd name="connsiteY8" fmla="*/ 224737 h 2100809"/>
                    <a:gd name="connsiteX9" fmla="*/ 0 w 760036"/>
                    <a:gd name="connsiteY9" fmla="*/ 224737 h 2100809"/>
                    <a:gd name="connsiteX10" fmla="*/ 380018 w 760036"/>
                    <a:gd name="connsiteY10" fmla="*/ 0 h 2100809"/>
                    <a:gd name="connsiteX11" fmla="*/ 760034 w 760036"/>
                    <a:gd name="connsiteY11" fmla="*/ 224737 h 2100809"/>
                    <a:gd name="connsiteX12" fmla="*/ 760036 w 760036"/>
                    <a:gd name="connsiteY12" fmla="*/ 224737 h 2100809"/>
                    <a:gd name="connsiteX13" fmla="*/ 760036 w 760036"/>
                    <a:gd name="connsiteY13" fmla="*/ 372383 h 2100809"/>
                    <a:gd name="connsiteX14" fmla="*/ 760036 w 760036"/>
                    <a:gd name="connsiteY14" fmla="*/ 514297 h 2100809"/>
                    <a:gd name="connsiteX15" fmla="*/ 760036 w 760036"/>
                    <a:gd name="connsiteY15" fmla="*/ 661943 h 2100809"/>
                    <a:gd name="connsiteX16" fmla="*/ 760035 w 760036"/>
                    <a:gd name="connsiteY16" fmla="*/ 2100809 h 2100809"/>
                    <a:gd name="connsiteX17" fmla="*/ 760034 w 760036"/>
                    <a:gd name="connsiteY17" fmla="*/ 2100809 h 2100809"/>
                    <a:gd name="connsiteX18" fmla="*/ 373253 w 760036"/>
                    <a:gd name="connsiteY18" fmla="*/ 1816453 h 2100809"/>
                    <a:gd name="connsiteX19" fmla="*/ 2 w 760036"/>
                    <a:gd name="connsiteY19" fmla="*/ 2100808 h 2100809"/>
                    <a:gd name="connsiteX20" fmla="*/ 3 w 760036"/>
                    <a:gd name="connsiteY20" fmla="*/ 661943 h 2100809"/>
                    <a:gd name="connsiteX21" fmla="*/ 0 w 760036"/>
                    <a:gd name="connsiteY21" fmla="*/ 661943 h 2100809"/>
                    <a:gd name="connsiteX0" fmla="*/ 0 w 760036"/>
                    <a:gd name="connsiteY0" fmla="*/ 661943 h 2100809"/>
                    <a:gd name="connsiteX1" fmla="*/ 3 w 760036"/>
                    <a:gd name="connsiteY1" fmla="*/ 661942 h 2100809"/>
                    <a:gd name="connsiteX2" fmla="*/ 3 w 760036"/>
                    <a:gd name="connsiteY2" fmla="*/ 514297 h 2100809"/>
                    <a:gd name="connsiteX3" fmla="*/ 0 w 760036"/>
                    <a:gd name="connsiteY3" fmla="*/ 514297 h 2100809"/>
                    <a:gd name="connsiteX4" fmla="*/ 3 w 760036"/>
                    <a:gd name="connsiteY4" fmla="*/ 514296 h 2100809"/>
                    <a:gd name="connsiteX5" fmla="*/ 3 w 760036"/>
                    <a:gd name="connsiteY5" fmla="*/ 372383 h 2100809"/>
                    <a:gd name="connsiteX6" fmla="*/ 0 w 760036"/>
                    <a:gd name="connsiteY6" fmla="*/ 372383 h 2100809"/>
                    <a:gd name="connsiteX7" fmla="*/ 3 w 760036"/>
                    <a:gd name="connsiteY7" fmla="*/ 372382 h 2100809"/>
                    <a:gd name="connsiteX8" fmla="*/ 3 w 760036"/>
                    <a:gd name="connsiteY8" fmla="*/ 224737 h 2100809"/>
                    <a:gd name="connsiteX9" fmla="*/ 0 w 760036"/>
                    <a:gd name="connsiteY9" fmla="*/ 224737 h 2100809"/>
                    <a:gd name="connsiteX10" fmla="*/ 380018 w 760036"/>
                    <a:gd name="connsiteY10" fmla="*/ 0 h 2100809"/>
                    <a:gd name="connsiteX11" fmla="*/ 760034 w 760036"/>
                    <a:gd name="connsiteY11" fmla="*/ 224737 h 2100809"/>
                    <a:gd name="connsiteX12" fmla="*/ 760036 w 760036"/>
                    <a:gd name="connsiteY12" fmla="*/ 224737 h 2100809"/>
                    <a:gd name="connsiteX13" fmla="*/ 760036 w 760036"/>
                    <a:gd name="connsiteY13" fmla="*/ 372383 h 2100809"/>
                    <a:gd name="connsiteX14" fmla="*/ 760036 w 760036"/>
                    <a:gd name="connsiteY14" fmla="*/ 514297 h 2100809"/>
                    <a:gd name="connsiteX15" fmla="*/ 760036 w 760036"/>
                    <a:gd name="connsiteY15" fmla="*/ 661943 h 2100809"/>
                    <a:gd name="connsiteX16" fmla="*/ 760035 w 760036"/>
                    <a:gd name="connsiteY16" fmla="*/ 2100809 h 2100809"/>
                    <a:gd name="connsiteX17" fmla="*/ 760034 w 760036"/>
                    <a:gd name="connsiteY17" fmla="*/ 2100809 h 2100809"/>
                    <a:gd name="connsiteX18" fmla="*/ 2 w 760036"/>
                    <a:gd name="connsiteY18" fmla="*/ 2100808 h 2100809"/>
                    <a:gd name="connsiteX19" fmla="*/ 3 w 760036"/>
                    <a:gd name="connsiteY19" fmla="*/ 661943 h 2100809"/>
                    <a:gd name="connsiteX20" fmla="*/ 0 w 760036"/>
                    <a:gd name="connsiteY20" fmla="*/ 661943 h 210080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</a:cxnLst>
                  <a:rect l="l" t="t" r="r" b="b"/>
                  <a:pathLst>
                    <a:path w="760036" h="2100809">
                      <a:moveTo>
                        <a:pt x="0" y="661943"/>
                      </a:moveTo>
                      <a:cubicBezTo>
                        <a:pt x="1" y="661943"/>
                        <a:pt x="2" y="661942"/>
                        <a:pt x="3" y="661942"/>
                      </a:cubicBezTo>
                      <a:lnTo>
                        <a:pt x="3" y="514297"/>
                      </a:lnTo>
                      <a:lnTo>
                        <a:pt x="0" y="514297"/>
                      </a:lnTo>
                      <a:cubicBezTo>
                        <a:pt x="1" y="514297"/>
                        <a:pt x="2" y="514296"/>
                        <a:pt x="3" y="514296"/>
                      </a:cubicBezTo>
                      <a:lnTo>
                        <a:pt x="3" y="372383"/>
                      </a:lnTo>
                      <a:lnTo>
                        <a:pt x="0" y="372383"/>
                      </a:lnTo>
                      <a:cubicBezTo>
                        <a:pt x="1" y="372383"/>
                        <a:pt x="2" y="372382"/>
                        <a:pt x="3" y="372382"/>
                      </a:cubicBezTo>
                      <a:lnTo>
                        <a:pt x="3" y="224737"/>
                      </a:lnTo>
                      <a:lnTo>
                        <a:pt x="0" y="224737"/>
                      </a:lnTo>
                      <a:lnTo>
                        <a:pt x="380018" y="0"/>
                      </a:lnTo>
                      <a:lnTo>
                        <a:pt x="760034" y="224737"/>
                      </a:lnTo>
                      <a:lnTo>
                        <a:pt x="760036" y="224737"/>
                      </a:lnTo>
                      <a:lnTo>
                        <a:pt x="760036" y="372383"/>
                      </a:lnTo>
                      <a:lnTo>
                        <a:pt x="760036" y="514297"/>
                      </a:lnTo>
                      <a:lnTo>
                        <a:pt x="760036" y="661943"/>
                      </a:lnTo>
                      <a:cubicBezTo>
                        <a:pt x="760036" y="1141565"/>
                        <a:pt x="760035" y="1621187"/>
                        <a:pt x="760035" y="2100809"/>
                      </a:cubicBezTo>
                      <a:lnTo>
                        <a:pt x="760034" y="2100809"/>
                      </a:lnTo>
                      <a:lnTo>
                        <a:pt x="2" y="2100808"/>
                      </a:lnTo>
                      <a:cubicBezTo>
                        <a:pt x="2" y="1621186"/>
                        <a:pt x="3" y="1141565"/>
                        <a:pt x="3" y="661943"/>
                      </a:cubicBezTo>
                      <a:lnTo>
                        <a:pt x="0" y="661943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31750">
                  <a:solidFill>
                    <a:schemeClr val="accent4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kumimoji="1" lang="ja-JP" altLang="en-US" sz="1246" dirty="0">
                    <a:solidFill>
                      <a:schemeClr val="bg1"/>
                    </a:solidFill>
                  </a:endParaRPr>
                </a:p>
              </p:txBody>
            </p:sp>
            <p:grpSp>
              <p:nvGrpSpPr>
                <p:cNvPr id="387" name="グループ化 386">
                  <a:extLst>
                    <a:ext uri="{FF2B5EF4-FFF2-40B4-BE49-F238E27FC236}">
                      <a16:creationId xmlns:a16="http://schemas.microsoft.com/office/drawing/2014/main" id="{B5F088D0-1FE0-B0C4-46F4-354C551CA97F}"/>
                    </a:ext>
                  </a:extLst>
                </p:cNvPr>
                <p:cNvGrpSpPr/>
                <p:nvPr/>
              </p:nvGrpSpPr>
              <p:grpSpPr>
                <a:xfrm>
                  <a:off x="465041" y="7771081"/>
                  <a:ext cx="4974652" cy="713455"/>
                  <a:chOff x="465041" y="7771081"/>
                  <a:chExt cx="4974652" cy="713455"/>
                </a:xfrm>
              </p:grpSpPr>
              <p:sp>
                <p:nvSpPr>
                  <p:cNvPr id="388" name="矢印: 五方向 387">
                    <a:extLst>
                      <a:ext uri="{FF2B5EF4-FFF2-40B4-BE49-F238E27FC236}">
                        <a16:creationId xmlns:a16="http://schemas.microsoft.com/office/drawing/2014/main" id="{459C37A9-CB7F-983C-061B-F0265A305D83}"/>
                      </a:ext>
                    </a:extLst>
                  </p:cNvPr>
                  <p:cNvSpPr/>
                  <p:nvPr/>
                </p:nvSpPr>
                <p:spPr>
                  <a:xfrm>
                    <a:off x="1046432" y="7771081"/>
                    <a:ext cx="4393261" cy="713455"/>
                  </a:xfrm>
                  <a:prstGeom prst="homePlate">
                    <a:avLst>
                      <a:gd name="adj" fmla="val 28639"/>
                    </a:avLst>
                  </a:prstGeom>
                  <a:solidFill>
                    <a:schemeClr val="bg1"/>
                  </a:solidFill>
                  <a:ln w="31750">
                    <a:solidFill>
                      <a:schemeClr val="accent4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389" name="正方形/長方形 388">
                    <a:extLst>
                      <a:ext uri="{FF2B5EF4-FFF2-40B4-BE49-F238E27FC236}">
                        <a16:creationId xmlns:a16="http://schemas.microsoft.com/office/drawing/2014/main" id="{6019D068-6423-C3EC-CA98-F4AB46A13A8E}"/>
                      </a:ext>
                    </a:extLst>
                  </p:cNvPr>
                  <p:cNvSpPr/>
                  <p:nvPr/>
                </p:nvSpPr>
                <p:spPr>
                  <a:xfrm>
                    <a:off x="465041" y="7771081"/>
                    <a:ext cx="573474" cy="713455"/>
                  </a:xfrm>
                  <a:prstGeom prst="rect">
                    <a:avLst/>
                  </a:prstGeom>
                  <a:solidFill>
                    <a:schemeClr val="accent4"/>
                  </a:solidFill>
                  <a:ln w="31750">
                    <a:solidFill>
                      <a:schemeClr val="accent4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 dirty="0"/>
                  </a:p>
                </p:txBody>
              </p:sp>
            </p:grpSp>
          </p:grpSp>
          <p:sp>
            <p:nvSpPr>
              <p:cNvPr id="382" name="テキスト ボックス 381">
                <a:extLst>
                  <a:ext uri="{FF2B5EF4-FFF2-40B4-BE49-F238E27FC236}">
                    <a16:creationId xmlns:a16="http://schemas.microsoft.com/office/drawing/2014/main" id="{EDFA114D-0911-FC15-1029-FF446BEB63AE}"/>
                  </a:ext>
                </a:extLst>
              </p:cNvPr>
              <p:cNvSpPr txBox="1"/>
              <p:nvPr/>
            </p:nvSpPr>
            <p:spPr>
              <a:xfrm>
                <a:off x="1066900" y="7829438"/>
                <a:ext cx="2434663" cy="615778"/>
              </a:xfrm>
              <a:prstGeom prst="rect">
                <a:avLst/>
              </a:prstGeom>
              <a:noFill/>
            </p:spPr>
            <p:txBody>
              <a:bodyPr wrap="square" rtlCol="0" anchor="ctr" anchorCtr="0">
                <a:noAutofit/>
              </a:bodyPr>
              <a:lstStyle/>
              <a:p>
                <a:pPr>
                  <a:lnSpc>
                    <a:spcPts val="1300"/>
                  </a:lnSpc>
                </a:pPr>
                <a:r>
                  <a:rPr kumimoji="1" lang="ja-JP" altLang="en-US" sz="900" b="1" dirty="0"/>
                  <a:t>ＩＴ化支援をはじめ、起業の実現や</a:t>
                </a:r>
              </a:p>
              <a:p>
                <a:pPr>
                  <a:lnSpc>
                    <a:spcPts val="1300"/>
                  </a:lnSpc>
                </a:pPr>
                <a:r>
                  <a:rPr kumimoji="1" lang="ja-JP" altLang="en-US" sz="900" b="1" dirty="0"/>
                  <a:t>経営課題の解決まで伴走支援します。</a:t>
                </a:r>
              </a:p>
            </p:txBody>
          </p:sp>
          <p:sp>
            <p:nvSpPr>
              <p:cNvPr id="383" name="テキスト ボックス 382">
                <a:extLst>
                  <a:ext uri="{FF2B5EF4-FFF2-40B4-BE49-F238E27FC236}">
                    <a16:creationId xmlns:a16="http://schemas.microsoft.com/office/drawing/2014/main" id="{62053B62-DFF7-DBE7-F812-4029BB0E8672}"/>
                  </a:ext>
                </a:extLst>
              </p:cNvPr>
              <p:cNvSpPr txBox="1"/>
              <p:nvPr/>
            </p:nvSpPr>
            <p:spPr>
              <a:xfrm>
                <a:off x="375351" y="7766259"/>
                <a:ext cx="765201" cy="733394"/>
              </a:xfrm>
              <a:prstGeom prst="rect">
                <a:avLst/>
              </a:prstGeom>
              <a:noFill/>
            </p:spPr>
            <p:txBody>
              <a:bodyPr wrap="square" rtlCol="0" anchor="ctr" anchorCtr="0">
                <a:noAutofit/>
              </a:bodyPr>
              <a:lstStyle/>
              <a:p>
                <a:pPr algn="ctr"/>
                <a:r>
                  <a:rPr kumimoji="1" lang="ja-JP" altLang="en-US" sz="1000" b="1" dirty="0"/>
                  <a:t>岐阜市</a:t>
                </a:r>
              </a:p>
            </p:txBody>
          </p:sp>
        </p:grpSp>
        <p:sp>
          <p:nvSpPr>
            <p:cNvPr id="377" name="フリーフォーム: 図形 376">
              <a:extLst>
                <a:ext uri="{FF2B5EF4-FFF2-40B4-BE49-F238E27FC236}">
                  <a16:creationId xmlns:a16="http://schemas.microsoft.com/office/drawing/2014/main" id="{6A228FBB-2462-085C-3F7E-2F2A13C8AE4C}"/>
                </a:ext>
              </a:extLst>
            </p:cNvPr>
            <p:cNvSpPr/>
            <p:nvPr/>
          </p:nvSpPr>
          <p:spPr>
            <a:xfrm>
              <a:off x="3186810" y="4272951"/>
              <a:ext cx="2172826" cy="712119"/>
            </a:xfrm>
            <a:custGeom>
              <a:avLst/>
              <a:gdLst>
                <a:gd name="connsiteX0" fmla="*/ 0 w 2172826"/>
                <a:gd name="connsiteY0" fmla="*/ 0 h 713455"/>
                <a:gd name="connsiteX1" fmla="*/ 1968500 w 2172826"/>
                <a:gd name="connsiteY1" fmla="*/ 0 h 713455"/>
                <a:gd name="connsiteX2" fmla="*/ 2172826 w 2172826"/>
                <a:gd name="connsiteY2" fmla="*/ 356728 h 713455"/>
                <a:gd name="connsiteX3" fmla="*/ 1968500 w 2172826"/>
                <a:gd name="connsiteY3" fmla="*/ 713455 h 713455"/>
                <a:gd name="connsiteX4" fmla="*/ 0 w 2172826"/>
                <a:gd name="connsiteY4" fmla="*/ 713455 h 713455"/>
                <a:gd name="connsiteX5" fmla="*/ 204326 w 2172826"/>
                <a:gd name="connsiteY5" fmla="*/ 356728 h 713455"/>
                <a:gd name="connsiteX6" fmla="*/ 0 w 2172826"/>
                <a:gd name="connsiteY6" fmla="*/ 0 h 7134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172826" h="713455">
                  <a:moveTo>
                    <a:pt x="0" y="0"/>
                  </a:moveTo>
                  <a:lnTo>
                    <a:pt x="1968500" y="0"/>
                  </a:lnTo>
                  <a:lnTo>
                    <a:pt x="2172826" y="356728"/>
                  </a:lnTo>
                  <a:lnTo>
                    <a:pt x="1968500" y="713455"/>
                  </a:lnTo>
                  <a:lnTo>
                    <a:pt x="0" y="713455"/>
                  </a:lnTo>
                  <a:lnTo>
                    <a:pt x="204326" y="35672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CC"/>
            </a:solidFill>
            <a:ln w="3175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378" name="テキスト ボックス 377">
              <a:extLst>
                <a:ext uri="{FF2B5EF4-FFF2-40B4-BE49-F238E27FC236}">
                  <a16:creationId xmlns:a16="http://schemas.microsoft.com/office/drawing/2014/main" id="{91D756CF-CD0F-B5AF-8D60-BA54FFC35E16}"/>
                </a:ext>
              </a:extLst>
            </p:cNvPr>
            <p:cNvSpPr txBox="1"/>
            <p:nvPr/>
          </p:nvSpPr>
          <p:spPr>
            <a:xfrm>
              <a:off x="3361907" y="4316174"/>
              <a:ext cx="1968823" cy="636825"/>
            </a:xfrm>
            <a:prstGeom prst="rect">
              <a:avLst/>
            </a:prstGeom>
            <a:noFill/>
          </p:spPr>
          <p:txBody>
            <a:bodyPr wrap="square" rtlCol="0" anchor="ctr" anchorCtr="0">
              <a:noAutofit/>
            </a:bodyPr>
            <a:lstStyle/>
            <a:p>
              <a:pPr algn="ctr">
                <a:lnSpc>
                  <a:spcPts val="1400"/>
                </a:lnSpc>
                <a:spcAft>
                  <a:spcPts val="200"/>
                </a:spcAft>
              </a:pPr>
              <a:r>
                <a:rPr kumimoji="1" lang="ja-JP" altLang="en-US" sz="1050" b="1" dirty="0">
                  <a:latin typeface="+mn-ea"/>
                </a:rPr>
                <a:t>☎ ０５８</a:t>
              </a:r>
              <a:r>
                <a:rPr kumimoji="1" lang="en-US" altLang="ja-JP" sz="1050" b="1" dirty="0">
                  <a:latin typeface="+mn-ea"/>
                </a:rPr>
                <a:t>-</a:t>
              </a:r>
              <a:r>
                <a:rPr kumimoji="1" lang="ja-JP" altLang="en-US" sz="1050" b="1" dirty="0">
                  <a:latin typeface="+mn-ea"/>
                </a:rPr>
                <a:t> ２６４</a:t>
              </a:r>
              <a:r>
                <a:rPr kumimoji="1" lang="en-US" altLang="ja-JP" sz="1050" b="1" dirty="0">
                  <a:latin typeface="+mn-ea"/>
                </a:rPr>
                <a:t>-</a:t>
              </a:r>
              <a:r>
                <a:rPr kumimoji="1" lang="ja-JP" altLang="en-US" sz="1050" b="1" dirty="0">
                  <a:latin typeface="+mn-ea"/>
                </a:rPr>
                <a:t>８３５５</a:t>
              </a:r>
              <a:endParaRPr kumimoji="1" lang="en-US" altLang="ja-JP" sz="1050" b="1" dirty="0">
                <a:latin typeface="+mn-ea"/>
              </a:endParaRPr>
            </a:p>
            <a:p>
              <a:pPr>
                <a:lnSpc>
                  <a:spcPts val="1100"/>
                </a:lnSpc>
              </a:pPr>
              <a:r>
                <a:rPr kumimoji="1" lang="ja-JP" altLang="en-US" sz="800" b="1" dirty="0">
                  <a:latin typeface="+mn-ea"/>
                </a:rPr>
                <a:t>　　   月～土曜　</a:t>
              </a:r>
              <a:r>
                <a:rPr kumimoji="1" lang="en-US" altLang="ja-JP" sz="800" b="1" dirty="0">
                  <a:latin typeface="+mn-ea"/>
                </a:rPr>
                <a:t>9:00</a:t>
              </a:r>
              <a:r>
                <a:rPr kumimoji="1" lang="ja-JP" altLang="en-US" sz="800" b="1" dirty="0">
                  <a:latin typeface="+mn-ea"/>
                </a:rPr>
                <a:t>～</a:t>
              </a:r>
              <a:r>
                <a:rPr kumimoji="1" lang="en-US" altLang="ja-JP" sz="800" b="1" dirty="0">
                  <a:latin typeface="+mn-ea"/>
                </a:rPr>
                <a:t>21:00</a:t>
              </a:r>
            </a:p>
            <a:p>
              <a:pPr>
                <a:lnSpc>
                  <a:spcPts val="1100"/>
                </a:lnSpc>
              </a:pPr>
              <a:r>
                <a:rPr kumimoji="1" lang="ja-JP" altLang="en-US" sz="800" b="1" dirty="0">
                  <a:latin typeface="+mn-ea"/>
                </a:rPr>
                <a:t>　　   水・日曜　</a:t>
              </a:r>
              <a:r>
                <a:rPr kumimoji="1" lang="en-US" altLang="ja-JP" sz="800" b="1" dirty="0">
                  <a:latin typeface="+mn-ea"/>
                </a:rPr>
                <a:t>9:00</a:t>
              </a:r>
              <a:r>
                <a:rPr kumimoji="1" lang="ja-JP" altLang="en-US" sz="800" b="1" dirty="0">
                  <a:latin typeface="+mn-ea"/>
                </a:rPr>
                <a:t>～</a:t>
              </a:r>
              <a:r>
                <a:rPr kumimoji="1" lang="en-US" altLang="ja-JP" sz="800" b="1" dirty="0">
                  <a:latin typeface="+mn-ea"/>
                </a:rPr>
                <a:t>18:00</a:t>
              </a:r>
              <a:endParaRPr kumimoji="1" lang="ja-JP" altLang="en-US" sz="800" b="1" dirty="0">
                <a:latin typeface="+mn-ea"/>
              </a:endParaRPr>
            </a:p>
          </p:txBody>
        </p:sp>
      </p:grpSp>
      <p:pic>
        <p:nvPicPr>
          <p:cNvPr id="96" name="図 95">
            <a:extLst>
              <a:ext uri="{FF2B5EF4-FFF2-40B4-BE49-F238E27FC236}">
                <a16:creationId xmlns:a16="http://schemas.microsoft.com/office/drawing/2014/main" id="{889A7BC3-889D-2A71-38B4-BEB080CA156E}"/>
              </a:ext>
            </a:extLst>
          </p:cNvPr>
          <p:cNvPicPr preferRelativeResize="0">
            <a:picLocks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4000" y="1190879"/>
            <a:ext cx="540000" cy="540000"/>
          </a:xfrm>
          <a:prstGeom prst="rect">
            <a:avLst/>
          </a:prstGeom>
        </p:spPr>
      </p:pic>
      <p:sp>
        <p:nvSpPr>
          <p:cNvPr id="393" name="四角形: 角を丸くする 392">
            <a:extLst>
              <a:ext uri="{FF2B5EF4-FFF2-40B4-BE49-F238E27FC236}">
                <a16:creationId xmlns:a16="http://schemas.microsoft.com/office/drawing/2014/main" id="{61A33394-7BDF-CF70-8376-E19DFAAC4D1D}"/>
              </a:ext>
            </a:extLst>
          </p:cNvPr>
          <p:cNvSpPr/>
          <p:nvPr/>
        </p:nvSpPr>
        <p:spPr>
          <a:xfrm>
            <a:off x="1216453" y="2136904"/>
            <a:ext cx="1648556" cy="617452"/>
          </a:xfrm>
          <a:prstGeom prst="roundRect">
            <a:avLst>
              <a:gd name="adj" fmla="val 50000"/>
            </a:avLst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grpSp>
        <p:nvGrpSpPr>
          <p:cNvPr id="355" name="グループ化 354">
            <a:extLst>
              <a:ext uri="{FF2B5EF4-FFF2-40B4-BE49-F238E27FC236}">
                <a16:creationId xmlns:a16="http://schemas.microsoft.com/office/drawing/2014/main" id="{F29A5A07-168B-97F5-7180-953079390DB7}"/>
              </a:ext>
            </a:extLst>
          </p:cNvPr>
          <p:cNvGrpSpPr/>
          <p:nvPr/>
        </p:nvGrpSpPr>
        <p:grpSpPr>
          <a:xfrm>
            <a:off x="348221" y="2450235"/>
            <a:ext cx="6324586" cy="645264"/>
            <a:chOff x="274826" y="4266794"/>
            <a:chExt cx="6324586" cy="721241"/>
          </a:xfrm>
        </p:grpSpPr>
        <p:grpSp>
          <p:nvGrpSpPr>
            <p:cNvPr id="360" name="グループ化 359">
              <a:extLst>
                <a:ext uri="{FF2B5EF4-FFF2-40B4-BE49-F238E27FC236}">
                  <a16:creationId xmlns:a16="http://schemas.microsoft.com/office/drawing/2014/main" id="{D9897D88-F0A5-A7AA-61FC-3C6188E42F6D}"/>
                </a:ext>
              </a:extLst>
            </p:cNvPr>
            <p:cNvGrpSpPr/>
            <p:nvPr/>
          </p:nvGrpSpPr>
          <p:grpSpPr>
            <a:xfrm>
              <a:off x="274826" y="4266794"/>
              <a:ext cx="6324586" cy="721241"/>
              <a:chOff x="375351" y="7766260"/>
              <a:chExt cx="6324586" cy="721241"/>
            </a:xfrm>
          </p:grpSpPr>
          <p:grpSp>
            <p:nvGrpSpPr>
              <p:cNvPr id="366" name="グループ化 365">
                <a:extLst>
                  <a:ext uri="{FF2B5EF4-FFF2-40B4-BE49-F238E27FC236}">
                    <a16:creationId xmlns:a16="http://schemas.microsoft.com/office/drawing/2014/main" id="{D10060E0-83AF-591F-32ED-A801152B12A1}"/>
                  </a:ext>
                </a:extLst>
              </p:cNvPr>
              <p:cNvGrpSpPr/>
              <p:nvPr/>
            </p:nvGrpSpPr>
            <p:grpSpPr>
              <a:xfrm>
                <a:off x="465041" y="7771081"/>
                <a:ext cx="6234896" cy="713455"/>
                <a:chOff x="465041" y="7771081"/>
                <a:chExt cx="6234896" cy="713455"/>
              </a:xfrm>
            </p:grpSpPr>
            <p:sp>
              <p:nvSpPr>
                <p:cNvPr id="367" name="フリーフォーム: 図形 366">
                  <a:extLst>
                    <a:ext uri="{FF2B5EF4-FFF2-40B4-BE49-F238E27FC236}">
                      <a16:creationId xmlns:a16="http://schemas.microsoft.com/office/drawing/2014/main" id="{4B7E6594-FA21-924B-1619-959C6919E41B}"/>
                    </a:ext>
                  </a:extLst>
                </p:cNvPr>
                <p:cNvSpPr/>
                <p:nvPr/>
              </p:nvSpPr>
              <p:spPr>
                <a:xfrm rot="5400000">
                  <a:off x="5616008" y="7400607"/>
                  <a:ext cx="713452" cy="1454406"/>
                </a:xfrm>
                <a:custGeom>
                  <a:avLst/>
                  <a:gdLst>
                    <a:gd name="connsiteX0" fmla="*/ 0 w 760036"/>
                    <a:gd name="connsiteY0" fmla="*/ 661943 h 2100809"/>
                    <a:gd name="connsiteX1" fmla="*/ 3 w 760036"/>
                    <a:gd name="connsiteY1" fmla="*/ 661942 h 2100809"/>
                    <a:gd name="connsiteX2" fmla="*/ 3 w 760036"/>
                    <a:gd name="connsiteY2" fmla="*/ 514297 h 2100809"/>
                    <a:gd name="connsiteX3" fmla="*/ 0 w 760036"/>
                    <a:gd name="connsiteY3" fmla="*/ 514297 h 2100809"/>
                    <a:gd name="connsiteX4" fmla="*/ 3 w 760036"/>
                    <a:gd name="connsiteY4" fmla="*/ 514296 h 2100809"/>
                    <a:gd name="connsiteX5" fmla="*/ 3 w 760036"/>
                    <a:gd name="connsiteY5" fmla="*/ 372383 h 2100809"/>
                    <a:gd name="connsiteX6" fmla="*/ 0 w 760036"/>
                    <a:gd name="connsiteY6" fmla="*/ 372383 h 2100809"/>
                    <a:gd name="connsiteX7" fmla="*/ 3 w 760036"/>
                    <a:gd name="connsiteY7" fmla="*/ 372382 h 2100809"/>
                    <a:gd name="connsiteX8" fmla="*/ 3 w 760036"/>
                    <a:gd name="connsiteY8" fmla="*/ 224737 h 2100809"/>
                    <a:gd name="connsiteX9" fmla="*/ 0 w 760036"/>
                    <a:gd name="connsiteY9" fmla="*/ 224737 h 2100809"/>
                    <a:gd name="connsiteX10" fmla="*/ 380018 w 760036"/>
                    <a:gd name="connsiteY10" fmla="*/ 0 h 2100809"/>
                    <a:gd name="connsiteX11" fmla="*/ 760034 w 760036"/>
                    <a:gd name="connsiteY11" fmla="*/ 224737 h 2100809"/>
                    <a:gd name="connsiteX12" fmla="*/ 760036 w 760036"/>
                    <a:gd name="connsiteY12" fmla="*/ 224737 h 2100809"/>
                    <a:gd name="connsiteX13" fmla="*/ 760036 w 760036"/>
                    <a:gd name="connsiteY13" fmla="*/ 372383 h 2100809"/>
                    <a:gd name="connsiteX14" fmla="*/ 760036 w 760036"/>
                    <a:gd name="connsiteY14" fmla="*/ 514297 h 2100809"/>
                    <a:gd name="connsiteX15" fmla="*/ 760036 w 760036"/>
                    <a:gd name="connsiteY15" fmla="*/ 661943 h 2100809"/>
                    <a:gd name="connsiteX16" fmla="*/ 760035 w 760036"/>
                    <a:gd name="connsiteY16" fmla="*/ 2100809 h 2100809"/>
                    <a:gd name="connsiteX17" fmla="*/ 760034 w 760036"/>
                    <a:gd name="connsiteY17" fmla="*/ 2100809 h 2100809"/>
                    <a:gd name="connsiteX18" fmla="*/ 380018 w 760036"/>
                    <a:gd name="connsiteY18" fmla="*/ 1876072 h 2100809"/>
                    <a:gd name="connsiteX19" fmla="*/ 2 w 760036"/>
                    <a:gd name="connsiteY19" fmla="*/ 2100808 h 2100809"/>
                    <a:gd name="connsiteX20" fmla="*/ 3 w 760036"/>
                    <a:gd name="connsiteY20" fmla="*/ 661943 h 2100809"/>
                    <a:gd name="connsiteX21" fmla="*/ 0 w 760036"/>
                    <a:gd name="connsiteY21" fmla="*/ 661943 h 2100809"/>
                    <a:gd name="connsiteX0" fmla="*/ 0 w 760036"/>
                    <a:gd name="connsiteY0" fmla="*/ 661943 h 2100809"/>
                    <a:gd name="connsiteX1" fmla="*/ 3 w 760036"/>
                    <a:gd name="connsiteY1" fmla="*/ 661942 h 2100809"/>
                    <a:gd name="connsiteX2" fmla="*/ 3 w 760036"/>
                    <a:gd name="connsiteY2" fmla="*/ 514297 h 2100809"/>
                    <a:gd name="connsiteX3" fmla="*/ 0 w 760036"/>
                    <a:gd name="connsiteY3" fmla="*/ 514297 h 2100809"/>
                    <a:gd name="connsiteX4" fmla="*/ 3 w 760036"/>
                    <a:gd name="connsiteY4" fmla="*/ 514296 h 2100809"/>
                    <a:gd name="connsiteX5" fmla="*/ 3 w 760036"/>
                    <a:gd name="connsiteY5" fmla="*/ 372383 h 2100809"/>
                    <a:gd name="connsiteX6" fmla="*/ 0 w 760036"/>
                    <a:gd name="connsiteY6" fmla="*/ 372383 h 2100809"/>
                    <a:gd name="connsiteX7" fmla="*/ 3 w 760036"/>
                    <a:gd name="connsiteY7" fmla="*/ 372382 h 2100809"/>
                    <a:gd name="connsiteX8" fmla="*/ 3 w 760036"/>
                    <a:gd name="connsiteY8" fmla="*/ 224737 h 2100809"/>
                    <a:gd name="connsiteX9" fmla="*/ 0 w 760036"/>
                    <a:gd name="connsiteY9" fmla="*/ 224737 h 2100809"/>
                    <a:gd name="connsiteX10" fmla="*/ 380018 w 760036"/>
                    <a:gd name="connsiteY10" fmla="*/ 0 h 2100809"/>
                    <a:gd name="connsiteX11" fmla="*/ 760034 w 760036"/>
                    <a:gd name="connsiteY11" fmla="*/ 224737 h 2100809"/>
                    <a:gd name="connsiteX12" fmla="*/ 760036 w 760036"/>
                    <a:gd name="connsiteY12" fmla="*/ 224737 h 2100809"/>
                    <a:gd name="connsiteX13" fmla="*/ 760036 w 760036"/>
                    <a:gd name="connsiteY13" fmla="*/ 372383 h 2100809"/>
                    <a:gd name="connsiteX14" fmla="*/ 760036 w 760036"/>
                    <a:gd name="connsiteY14" fmla="*/ 514297 h 2100809"/>
                    <a:gd name="connsiteX15" fmla="*/ 760036 w 760036"/>
                    <a:gd name="connsiteY15" fmla="*/ 661943 h 2100809"/>
                    <a:gd name="connsiteX16" fmla="*/ 760035 w 760036"/>
                    <a:gd name="connsiteY16" fmla="*/ 2100809 h 2100809"/>
                    <a:gd name="connsiteX17" fmla="*/ 760034 w 760036"/>
                    <a:gd name="connsiteY17" fmla="*/ 2100809 h 2100809"/>
                    <a:gd name="connsiteX18" fmla="*/ 373253 w 760036"/>
                    <a:gd name="connsiteY18" fmla="*/ 1807281 h 2100809"/>
                    <a:gd name="connsiteX19" fmla="*/ 2 w 760036"/>
                    <a:gd name="connsiteY19" fmla="*/ 2100808 h 2100809"/>
                    <a:gd name="connsiteX20" fmla="*/ 3 w 760036"/>
                    <a:gd name="connsiteY20" fmla="*/ 661943 h 2100809"/>
                    <a:gd name="connsiteX21" fmla="*/ 0 w 760036"/>
                    <a:gd name="connsiteY21" fmla="*/ 661943 h 2100809"/>
                    <a:gd name="connsiteX0" fmla="*/ 0 w 760036"/>
                    <a:gd name="connsiteY0" fmla="*/ 661943 h 2100809"/>
                    <a:gd name="connsiteX1" fmla="*/ 3 w 760036"/>
                    <a:gd name="connsiteY1" fmla="*/ 661942 h 2100809"/>
                    <a:gd name="connsiteX2" fmla="*/ 3 w 760036"/>
                    <a:gd name="connsiteY2" fmla="*/ 514297 h 2100809"/>
                    <a:gd name="connsiteX3" fmla="*/ 0 w 760036"/>
                    <a:gd name="connsiteY3" fmla="*/ 514297 h 2100809"/>
                    <a:gd name="connsiteX4" fmla="*/ 3 w 760036"/>
                    <a:gd name="connsiteY4" fmla="*/ 514296 h 2100809"/>
                    <a:gd name="connsiteX5" fmla="*/ 3 w 760036"/>
                    <a:gd name="connsiteY5" fmla="*/ 372383 h 2100809"/>
                    <a:gd name="connsiteX6" fmla="*/ 0 w 760036"/>
                    <a:gd name="connsiteY6" fmla="*/ 372383 h 2100809"/>
                    <a:gd name="connsiteX7" fmla="*/ 3 w 760036"/>
                    <a:gd name="connsiteY7" fmla="*/ 372382 h 2100809"/>
                    <a:gd name="connsiteX8" fmla="*/ 3 w 760036"/>
                    <a:gd name="connsiteY8" fmla="*/ 224737 h 2100809"/>
                    <a:gd name="connsiteX9" fmla="*/ 0 w 760036"/>
                    <a:gd name="connsiteY9" fmla="*/ 224737 h 2100809"/>
                    <a:gd name="connsiteX10" fmla="*/ 380018 w 760036"/>
                    <a:gd name="connsiteY10" fmla="*/ 0 h 2100809"/>
                    <a:gd name="connsiteX11" fmla="*/ 760034 w 760036"/>
                    <a:gd name="connsiteY11" fmla="*/ 224737 h 2100809"/>
                    <a:gd name="connsiteX12" fmla="*/ 760036 w 760036"/>
                    <a:gd name="connsiteY12" fmla="*/ 224737 h 2100809"/>
                    <a:gd name="connsiteX13" fmla="*/ 760036 w 760036"/>
                    <a:gd name="connsiteY13" fmla="*/ 372383 h 2100809"/>
                    <a:gd name="connsiteX14" fmla="*/ 760036 w 760036"/>
                    <a:gd name="connsiteY14" fmla="*/ 514297 h 2100809"/>
                    <a:gd name="connsiteX15" fmla="*/ 760036 w 760036"/>
                    <a:gd name="connsiteY15" fmla="*/ 661943 h 2100809"/>
                    <a:gd name="connsiteX16" fmla="*/ 760035 w 760036"/>
                    <a:gd name="connsiteY16" fmla="*/ 2100809 h 2100809"/>
                    <a:gd name="connsiteX17" fmla="*/ 760034 w 760036"/>
                    <a:gd name="connsiteY17" fmla="*/ 2100809 h 2100809"/>
                    <a:gd name="connsiteX18" fmla="*/ 369871 w 760036"/>
                    <a:gd name="connsiteY18" fmla="*/ 1738489 h 2100809"/>
                    <a:gd name="connsiteX19" fmla="*/ 2 w 760036"/>
                    <a:gd name="connsiteY19" fmla="*/ 2100808 h 2100809"/>
                    <a:gd name="connsiteX20" fmla="*/ 3 w 760036"/>
                    <a:gd name="connsiteY20" fmla="*/ 661943 h 2100809"/>
                    <a:gd name="connsiteX21" fmla="*/ 0 w 760036"/>
                    <a:gd name="connsiteY21" fmla="*/ 661943 h 2100809"/>
                    <a:gd name="connsiteX0" fmla="*/ 0 w 760036"/>
                    <a:gd name="connsiteY0" fmla="*/ 661943 h 2100809"/>
                    <a:gd name="connsiteX1" fmla="*/ 3 w 760036"/>
                    <a:gd name="connsiteY1" fmla="*/ 661942 h 2100809"/>
                    <a:gd name="connsiteX2" fmla="*/ 3 w 760036"/>
                    <a:gd name="connsiteY2" fmla="*/ 514297 h 2100809"/>
                    <a:gd name="connsiteX3" fmla="*/ 0 w 760036"/>
                    <a:gd name="connsiteY3" fmla="*/ 514297 h 2100809"/>
                    <a:gd name="connsiteX4" fmla="*/ 3 w 760036"/>
                    <a:gd name="connsiteY4" fmla="*/ 514296 h 2100809"/>
                    <a:gd name="connsiteX5" fmla="*/ 3 w 760036"/>
                    <a:gd name="connsiteY5" fmla="*/ 372383 h 2100809"/>
                    <a:gd name="connsiteX6" fmla="*/ 0 w 760036"/>
                    <a:gd name="connsiteY6" fmla="*/ 372383 h 2100809"/>
                    <a:gd name="connsiteX7" fmla="*/ 3 w 760036"/>
                    <a:gd name="connsiteY7" fmla="*/ 372382 h 2100809"/>
                    <a:gd name="connsiteX8" fmla="*/ 3 w 760036"/>
                    <a:gd name="connsiteY8" fmla="*/ 224737 h 2100809"/>
                    <a:gd name="connsiteX9" fmla="*/ 0 w 760036"/>
                    <a:gd name="connsiteY9" fmla="*/ 224737 h 2100809"/>
                    <a:gd name="connsiteX10" fmla="*/ 380018 w 760036"/>
                    <a:gd name="connsiteY10" fmla="*/ 0 h 2100809"/>
                    <a:gd name="connsiteX11" fmla="*/ 760034 w 760036"/>
                    <a:gd name="connsiteY11" fmla="*/ 224737 h 2100809"/>
                    <a:gd name="connsiteX12" fmla="*/ 760036 w 760036"/>
                    <a:gd name="connsiteY12" fmla="*/ 224737 h 2100809"/>
                    <a:gd name="connsiteX13" fmla="*/ 760036 w 760036"/>
                    <a:gd name="connsiteY13" fmla="*/ 372383 h 2100809"/>
                    <a:gd name="connsiteX14" fmla="*/ 760036 w 760036"/>
                    <a:gd name="connsiteY14" fmla="*/ 514297 h 2100809"/>
                    <a:gd name="connsiteX15" fmla="*/ 760036 w 760036"/>
                    <a:gd name="connsiteY15" fmla="*/ 661943 h 2100809"/>
                    <a:gd name="connsiteX16" fmla="*/ 760035 w 760036"/>
                    <a:gd name="connsiteY16" fmla="*/ 2100809 h 2100809"/>
                    <a:gd name="connsiteX17" fmla="*/ 760034 w 760036"/>
                    <a:gd name="connsiteY17" fmla="*/ 2100809 h 2100809"/>
                    <a:gd name="connsiteX18" fmla="*/ 373253 w 760036"/>
                    <a:gd name="connsiteY18" fmla="*/ 1816453 h 2100809"/>
                    <a:gd name="connsiteX19" fmla="*/ 2 w 760036"/>
                    <a:gd name="connsiteY19" fmla="*/ 2100808 h 2100809"/>
                    <a:gd name="connsiteX20" fmla="*/ 3 w 760036"/>
                    <a:gd name="connsiteY20" fmla="*/ 661943 h 2100809"/>
                    <a:gd name="connsiteX21" fmla="*/ 0 w 760036"/>
                    <a:gd name="connsiteY21" fmla="*/ 661943 h 2100809"/>
                    <a:gd name="connsiteX0" fmla="*/ 0 w 760036"/>
                    <a:gd name="connsiteY0" fmla="*/ 661943 h 2100809"/>
                    <a:gd name="connsiteX1" fmla="*/ 3 w 760036"/>
                    <a:gd name="connsiteY1" fmla="*/ 661942 h 2100809"/>
                    <a:gd name="connsiteX2" fmla="*/ 3 w 760036"/>
                    <a:gd name="connsiteY2" fmla="*/ 514297 h 2100809"/>
                    <a:gd name="connsiteX3" fmla="*/ 0 w 760036"/>
                    <a:gd name="connsiteY3" fmla="*/ 514297 h 2100809"/>
                    <a:gd name="connsiteX4" fmla="*/ 3 w 760036"/>
                    <a:gd name="connsiteY4" fmla="*/ 514296 h 2100809"/>
                    <a:gd name="connsiteX5" fmla="*/ 3 w 760036"/>
                    <a:gd name="connsiteY5" fmla="*/ 372383 h 2100809"/>
                    <a:gd name="connsiteX6" fmla="*/ 0 w 760036"/>
                    <a:gd name="connsiteY6" fmla="*/ 372383 h 2100809"/>
                    <a:gd name="connsiteX7" fmla="*/ 3 w 760036"/>
                    <a:gd name="connsiteY7" fmla="*/ 372382 h 2100809"/>
                    <a:gd name="connsiteX8" fmla="*/ 3 w 760036"/>
                    <a:gd name="connsiteY8" fmla="*/ 224737 h 2100809"/>
                    <a:gd name="connsiteX9" fmla="*/ 0 w 760036"/>
                    <a:gd name="connsiteY9" fmla="*/ 224737 h 2100809"/>
                    <a:gd name="connsiteX10" fmla="*/ 380018 w 760036"/>
                    <a:gd name="connsiteY10" fmla="*/ 0 h 2100809"/>
                    <a:gd name="connsiteX11" fmla="*/ 760034 w 760036"/>
                    <a:gd name="connsiteY11" fmla="*/ 224737 h 2100809"/>
                    <a:gd name="connsiteX12" fmla="*/ 760036 w 760036"/>
                    <a:gd name="connsiteY12" fmla="*/ 224737 h 2100809"/>
                    <a:gd name="connsiteX13" fmla="*/ 760036 w 760036"/>
                    <a:gd name="connsiteY13" fmla="*/ 372383 h 2100809"/>
                    <a:gd name="connsiteX14" fmla="*/ 760036 w 760036"/>
                    <a:gd name="connsiteY14" fmla="*/ 514297 h 2100809"/>
                    <a:gd name="connsiteX15" fmla="*/ 760036 w 760036"/>
                    <a:gd name="connsiteY15" fmla="*/ 661943 h 2100809"/>
                    <a:gd name="connsiteX16" fmla="*/ 760035 w 760036"/>
                    <a:gd name="connsiteY16" fmla="*/ 2100809 h 2100809"/>
                    <a:gd name="connsiteX17" fmla="*/ 760034 w 760036"/>
                    <a:gd name="connsiteY17" fmla="*/ 2100809 h 2100809"/>
                    <a:gd name="connsiteX18" fmla="*/ 2 w 760036"/>
                    <a:gd name="connsiteY18" fmla="*/ 2100808 h 2100809"/>
                    <a:gd name="connsiteX19" fmla="*/ 3 w 760036"/>
                    <a:gd name="connsiteY19" fmla="*/ 661943 h 2100809"/>
                    <a:gd name="connsiteX20" fmla="*/ 0 w 760036"/>
                    <a:gd name="connsiteY20" fmla="*/ 661943 h 210080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</a:cxnLst>
                  <a:rect l="l" t="t" r="r" b="b"/>
                  <a:pathLst>
                    <a:path w="760036" h="2100809">
                      <a:moveTo>
                        <a:pt x="0" y="661943"/>
                      </a:moveTo>
                      <a:cubicBezTo>
                        <a:pt x="1" y="661943"/>
                        <a:pt x="2" y="661942"/>
                        <a:pt x="3" y="661942"/>
                      </a:cubicBezTo>
                      <a:lnTo>
                        <a:pt x="3" y="514297"/>
                      </a:lnTo>
                      <a:lnTo>
                        <a:pt x="0" y="514297"/>
                      </a:lnTo>
                      <a:cubicBezTo>
                        <a:pt x="1" y="514297"/>
                        <a:pt x="2" y="514296"/>
                        <a:pt x="3" y="514296"/>
                      </a:cubicBezTo>
                      <a:lnTo>
                        <a:pt x="3" y="372383"/>
                      </a:lnTo>
                      <a:lnTo>
                        <a:pt x="0" y="372383"/>
                      </a:lnTo>
                      <a:cubicBezTo>
                        <a:pt x="1" y="372383"/>
                        <a:pt x="2" y="372382"/>
                        <a:pt x="3" y="372382"/>
                      </a:cubicBezTo>
                      <a:lnTo>
                        <a:pt x="3" y="224737"/>
                      </a:lnTo>
                      <a:lnTo>
                        <a:pt x="0" y="224737"/>
                      </a:lnTo>
                      <a:lnTo>
                        <a:pt x="380018" y="0"/>
                      </a:lnTo>
                      <a:lnTo>
                        <a:pt x="760034" y="224737"/>
                      </a:lnTo>
                      <a:lnTo>
                        <a:pt x="760036" y="224737"/>
                      </a:lnTo>
                      <a:lnTo>
                        <a:pt x="760036" y="372383"/>
                      </a:lnTo>
                      <a:lnTo>
                        <a:pt x="760036" y="514297"/>
                      </a:lnTo>
                      <a:lnTo>
                        <a:pt x="760036" y="661943"/>
                      </a:lnTo>
                      <a:cubicBezTo>
                        <a:pt x="760036" y="1141565"/>
                        <a:pt x="760035" y="1621187"/>
                        <a:pt x="760035" y="2100809"/>
                      </a:cubicBezTo>
                      <a:lnTo>
                        <a:pt x="760034" y="2100809"/>
                      </a:lnTo>
                      <a:lnTo>
                        <a:pt x="2" y="2100808"/>
                      </a:lnTo>
                      <a:cubicBezTo>
                        <a:pt x="2" y="1621186"/>
                        <a:pt x="3" y="1141565"/>
                        <a:pt x="3" y="661943"/>
                      </a:cubicBezTo>
                      <a:lnTo>
                        <a:pt x="0" y="661943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31750">
                  <a:solidFill>
                    <a:schemeClr val="accent4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kumimoji="1" lang="ja-JP" altLang="en-US" sz="1246" dirty="0">
                    <a:solidFill>
                      <a:schemeClr val="bg1"/>
                    </a:solidFill>
                  </a:endParaRPr>
                </a:p>
              </p:txBody>
            </p:sp>
            <p:grpSp>
              <p:nvGrpSpPr>
                <p:cNvPr id="368" name="グループ化 367">
                  <a:extLst>
                    <a:ext uri="{FF2B5EF4-FFF2-40B4-BE49-F238E27FC236}">
                      <a16:creationId xmlns:a16="http://schemas.microsoft.com/office/drawing/2014/main" id="{07504459-8D6C-4B0F-DBE0-87497B2E1C28}"/>
                    </a:ext>
                  </a:extLst>
                </p:cNvPr>
                <p:cNvGrpSpPr/>
                <p:nvPr/>
              </p:nvGrpSpPr>
              <p:grpSpPr>
                <a:xfrm>
                  <a:off x="465041" y="7771081"/>
                  <a:ext cx="4974652" cy="713455"/>
                  <a:chOff x="465041" y="7771081"/>
                  <a:chExt cx="4974652" cy="713455"/>
                </a:xfrm>
              </p:grpSpPr>
              <p:sp>
                <p:nvSpPr>
                  <p:cNvPr id="369" name="矢印: 五方向 368">
                    <a:extLst>
                      <a:ext uri="{FF2B5EF4-FFF2-40B4-BE49-F238E27FC236}">
                        <a16:creationId xmlns:a16="http://schemas.microsoft.com/office/drawing/2014/main" id="{30CF27E6-1268-A7F9-6714-70C897546312}"/>
                      </a:ext>
                    </a:extLst>
                  </p:cNvPr>
                  <p:cNvSpPr/>
                  <p:nvPr/>
                </p:nvSpPr>
                <p:spPr>
                  <a:xfrm>
                    <a:off x="1046432" y="7771081"/>
                    <a:ext cx="4393261" cy="713455"/>
                  </a:xfrm>
                  <a:prstGeom prst="homePlate">
                    <a:avLst>
                      <a:gd name="adj" fmla="val 28639"/>
                    </a:avLst>
                  </a:prstGeom>
                  <a:solidFill>
                    <a:schemeClr val="bg1"/>
                  </a:solidFill>
                  <a:ln w="31750">
                    <a:solidFill>
                      <a:schemeClr val="accent4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370" name="正方形/長方形 369">
                    <a:extLst>
                      <a:ext uri="{FF2B5EF4-FFF2-40B4-BE49-F238E27FC236}">
                        <a16:creationId xmlns:a16="http://schemas.microsoft.com/office/drawing/2014/main" id="{EE157DE8-48A5-3F30-9EDD-3443EBF4AFCD}"/>
                      </a:ext>
                    </a:extLst>
                  </p:cNvPr>
                  <p:cNvSpPr/>
                  <p:nvPr/>
                </p:nvSpPr>
                <p:spPr>
                  <a:xfrm>
                    <a:off x="465041" y="7771081"/>
                    <a:ext cx="573474" cy="713455"/>
                  </a:xfrm>
                  <a:prstGeom prst="rect">
                    <a:avLst/>
                  </a:prstGeom>
                  <a:solidFill>
                    <a:schemeClr val="accent4"/>
                  </a:solidFill>
                  <a:ln w="31750">
                    <a:solidFill>
                      <a:schemeClr val="accent4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 dirty="0"/>
                  </a:p>
                </p:txBody>
              </p:sp>
            </p:grpSp>
          </p:grpSp>
          <p:sp>
            <p:nvSpPr>
              <p:cNvPr id="363" name="テキスト ボックス 362">
                <a:extLst>
                  <a:ext uri="{FF2B5EF4-FFF2-40B4-BE49-F238E27FC236}">
                    <a16:creationId xmlns:a16="http://schemas.microsoft.com/office/drawing/2014/main" id="{DB6BCBB9-BE9B-3053-62C9-E814208F7C05}"/>
                  </a:ext>
                </a:extLst>
              </p:cNvPr>
              <p:cNvSpPr txBox="1"/>
              <p:nvPr/>
            </p:nvSpPr>
            <p:spPr>
              <a:xfrm>
                <a:off x="1059280" y="7829437"/>
                <a:ext cx="2434663" cy="623029"/>
              </a:xfrm>
              <a:prstGeom prst="rect">
                <a:avLst/>
              </a:prstGeom>
              <a:noFill/>
            </p:spPr>
            <p:txBody>
              <a:bodyPr wrap="square" rtlCol="0" anchor="ctr" anchorCtr="0">
                <a:noAutofit/>
              </a:bodyPr>
              <a:lstStyle/>
              <a:p>
                <a:pPr>
                  <a:lnSpc>
                    <a:spcPts val="1300"/>
                  </a:lnSpc>
                </a:pPr>
                <a:r>
                  <a:rPr kumimoji="1" lang="ja-JP" altLang="en-US" sz="900" b="1" dirty="0"/>
                  <a:t>ＤＸ推進に関する相談に、専門家や民間</a:t>
                </a:r>
                <a:endParaRPr kumimoji="1" lang="en-US" altLang="ja-JP" sz="900" b="1" dirty="0"/>
              </a:p>
              <a:p>
                <a:pPr>
                  <a:lnSpc>
                    <a:spcPts val="1300"/>
                  </a:lnSpc>
                </a:pPr>
                <a:r>
                  <a:rPr kumimoji="1" lang="ja-JP" altLang="en-US" sz="900" b="1" dirty="0"/>
                  <a:t>ＩＴ企業などと連携し、ワンストップで</a:t>
                </a:r>
                <a:endParaRPr kumimoji="1" lang="en-US" altLang="ja-JP" sz="900" b="1" dirty="0"/>
              </a:p>
              <a:p>
                <a:pPr>
                  <a:lnSpc>
                    <a:spcPts val="1300"/>
                  </a:lnSpc>
                </a:pPr>
                <a:r>
                  <a:rPr kumimoji="1" lang="ja-JP" altLang="en-US" sz="900" b="1" dirty="0"/>
                  <a:t>対応する相談窓口。</a:t>
                </a:r>
                <a:endParaRPr kumimoji="1" lang="en-US" altLang="ja-JP" sz="900" b="1" dirty="0"/>
              </a:p>
            </p:txBody>
          </p:sp>
          <p:sp>
            <p:nvSpPr>
              <p:cNvPr id="364" name="テキスト ボックス 363">
                <a:extLst>
                  <a:ext uri="{FF2B5EF4-FFF2-40B4-BE49-F238E27FC236}">
                    <a16:creationId xmlns:a16="http://schemas.microsoft.com/office/drawing/2014/main" id="{67F943AA-7BBB-86D9-E767-738D6E9DF2F7}"/>
                  </a:ext>
                </a:extLst>
              </p:cNvPr>
              <p:cNvSpPr txBox="1"/>
              <p:nvPr/>
            </p:nvSpPr>
            <p:spPr>
              <a:xfrm>
                <a:off x="375351" y="7766260"/>
                <a:ext cx="765201" cy="721241"/>
              </a:xfrm>
              <a:prstGeom prst="rect">
                <a:avLst/>
              </a:prstGeom>
              <a:noFill/>
            </p:spPr>
            <p:txBody>
              <a:bodyPr wrap="square" rtlCol="0" anchor="ctr" anchorCtr="0">
                <a:noAutofit/>
              </a:bodyPr>
              <a:lstStyle/>
              <a:p>
                <a:pPr algn="ctr"/>
                <a:r>
                  <a:rPr kumimoji="1" lang="ja-JP" altLang="en-US" sz="1000" b="1" dirty="0"/>
                  <a:t>岐阜県</a:t>
                </a:r>
              </a:p>
            </p:txBody>
          </p:sp>
        </p:grpSp>
        <p:sp>
          <p:nvSpPr>
            <p:cNvPr id="358" name="フリーフォーム: 図形 357">
              <a:extLst>
                <a:ext uri="{FF2B5EF4-FFF2-40B4-BE49-F238E27FC236}">
                  <a16:creationId xmlns:a16="http://schemas.microsoft.com/office/drawing/2014/main" id="{6FA4638A-733B-80EB-23F7-07A2F8F240CE}"/>
                </a:ext>
              </a:extLst>
            </p:cNvPr>
            <p:cNvSpPr/>
            <p:nvPr/>
          </p:nvSpPr>
          <p:spPr>
            <a:xfrm>
              <a:off x="3186810" y="4272951"/>
              <a:ext cx="2172826" cy="712119"/>
            </a:xfrm>
            <a:custGeom>
              <a:avLst/>
              <a:gdLst>
                <a:gd name="connsiteX0" fmla="*/ 0 w 2172826"/>
                <a:gd name="connsiteY0" fmla="*/ 0 h 713455"/>
                <a:gd name="connsiteX1" fmla="*/ 1968500 w 2172826"/>
                <a:gd name="connsiteY1" fmla="*/ 0 h 713455"/>
                <a:gd name="connsiteX2" fmla="*/ 2172826 w 2172826"/>
                <a:gd name="connsiteY2" fmla="*/ 356728 h 713455"/>
                <a:gd name="connsiteX3" fmla="*/ 1968500 w 2172826"/>
                <a:gd name="connsiteY3" fmla="*/ 713455 h 713455"/>
                <a:gd name="connsiteX4" fmla="*/ 0 w 2172826"/>
                <a:gd name="connsiteY4" fmla="*/ 713455 h 713455"/>
                <a:gd name="connsiteX5" fmla="*/ 204326 w 2172826"/>
                <a:gd name="connsiteY5" fmla="*/ 356728 h 713455"/>
                <a:gd name="connsiteX6" fmla="*/ 0 w 2172826"/>
                <a:gd name="connsiteY6" fmla="*/ 0 h 7134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172826" h="713455">
                  <a:moveTo>
                    <a:pt x="0" y="0"/>
                  </a:moveTo>
                  <a:lnTo>
                    <a:pt x="1968500" y="0"/>
                  </a:lnTo>
                  <a:lnTo>
                    <a:pt x="2172826" y="356728"/>
                  </a:lnTo>
                  <a:lnTo>
                    <a:pt x="1968500" y="713455"/>
                  </a:lnTo>
                  <a:lnTo>
                    <a:pt x="0" y="713455"/>
                  </a:lnTo>
                  <a:lnTo>
                    <a:pt x="204326" y="35672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CC"/>
            </a:solidFill>
            <a:ln w="3175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359" name="テキスト ボックス 358">
              <a:extLst>
                <a:ext uri="{FF2B5EF4-FFF2-40B4-BE49-F238E27FC236}">
                  <a16:creationId xmlns:a16="http://schemas.microsoft.com/office/drawing/2014/main" id="{0431EF1F-2517-493D-2CED-E0B0B9E6F68E}"/>
                </a:ext>
              </a:extLst>
            </p:cNvPr>
            <p:cNvSpPr txBox="1"/>
            <p:nvPr/>
          </p:nvSpPr>
          <p:spPr>
            <a:xfrm>
              <a:off x="3371670" y="4302896"/>
              <a:ext cx="1921778" cy="657724"/>
            </a:xfrm>
            <a:prstGeom prst="rect">
              <a:avLst/>
            </a:prstGeom>
            <a:noFill/>
          </p:spPr>
          <p:txBody>
            <a:bodyPr wrap="square" rtlCol="0" anchor="ctr" anchorCtr="0">
              <a:noAutofit/>
            </a:bodyPr>
            <a:lstStyle/>
            <a:p>
              <a:pPr algn="ctr">
                <a:spcAft>
                  <a:spcPts val="300"/>
                </a:spcAft>
              </a:pPr>
              <a:r>
                <a:rPr kumimoji="1" lang="ja-JP" altLang="en-US" sz="1050" b="1" dirty="0">
                  <a:latin typeface="+mn-ea"/>
                </a:rPr>
                <a:t>☎ ０５８</a:t>
              </a:r>
              <a:r>
                <a:rPr kumimoji="1" lang="en-US" altLang="ja-JP" sz="1050" b="1" dirty="0">
                  <a:latin typeface="+mn-ea"/>
                </a:rPr>
                <a:t>-</a:t>
              </a:r>
              <a:r>
                <a:rPr kumimoji="1" lang="ja-JP" altLang="en-US" sz="1050" b="1" dirty="0">
                  <a:latin typeface="+mn-ea"/>
                </a:rPr>
                <a:t>２７２</a:t>
              </a:r>
              <a:r>
                <a:rPr kumimoji="1" lang="en-US" altLang="ja-JP" sz="1050" b="1" spc="300" dirty="0">
                  <a:latin typeface="+mn-ea"/>
                </a:rPr>
                <a:t>-1111</a:t>
              </a:r>
            </a:p>
            <a:p>
              <a:pPr algn="ctr">
                <a:spcAft>
                  <a:spcPts val="300"/>
                </a:spcAft>
              </a:pPr>
              <a:r>
                <a:rPr kumimoji="1" lang="ja-JP" altLang="en-US" sz="900" b="1" dirty="0">
                  <a:latin typeface="+mn-ea"/>
                </a:rPr>
                <a:t>（内線</a:t>
              </a:r>
              <a:r>
                <a:rPr kumimoji="1" lang="en-US" altLang="ja-JP" sz="900" b="1" dirty="0">
                  <a:latin typeface="+mn-ea"/>
                </a:rPr>
                <a:t>2724</a:t>
              </a:r>
              <a:r>
                <a:rPr kumimoji="1" lang="ja-JP" altLang="en-US" sz="900" b="1" dirty="0">
                  <a:latin typeface="+mn-ea"/>
                </a:rPr>
                <a:t>，</a:t>
              </a:r>
              <a:r>
                <a:rPr kumimoji="1" lang="en-US" altLang="ja-JP" sz="900" b="1" dirty="0">
                  <a:latin typeface="+mn-ea"/>
                </a:rPr>
                <a:t>2726</a:t>
              </a:r>
              <a:r>
                <a:rPr kumimoji="1" lang="ja-JP" altLang="en-US" sz="900" b="1" dirty="0">
                  <a:latin typeface="+mn-ea"/>
                </a:rPr>
                <a:t>）</a:t>
              </a:r>
              <a:endParaRPr kumimoji="1" lang="en-US" altLang="ja-JP" sz="900" b="1" dirty="0">
                <a:latin typeface="+mn-ea"/>
              </a:endParaRPr>
            </a:p>
            <a:p>
              <a:pPr algn="ctr">
                <a:spcAft>
                  <a:spcPts val="300"/>
                </a:spcAft>
              </a:pPr>
              <a:r>
                <a:rPr kumimoji="1" lang="ja-JP" altLang="en-US" sz="800" b="1" dirty="0">
                  <a:latin typeface="+mn-ea"/>
                </a:rPr>
                <a:t>平日 </a:t>
              </a:r>
              <a:r>
                <a:rPr kumimoji="1" lang="en-US" altLang="ja-JP" sz="800" b="1" dirty="0">
                  <a:latin typeface="+mn-ea"/>
                </a:rPr>
                <a:t>8:45~17:15</a:t>
              </a:r>
            </a:p>
          </p:txBody>
        </p:sp>
      </p:grpSp>
      <p:pic>
        <p:nvPicPr>
          <p:cNvPr id="109" name="図 108" descr="QR コード&#10;&#10;自動的に生成された説明">
            <a:extLst>
              <a:ext uri="{FF2B5EF4-FFF2-40B4-BE49-F238E27FC236}">
                <a16:creationId xmlns:a16="http://schemas.microsoft.com/office/drawing/2014/main" id="{1A24DB20-211C-BEA3-E41D-8A89D2386AB2}"/>
              </a:ext>
            </a:extLst>
          </p:cNvPr>
          <p:cNvPicPr preferRelativeResize="0">
            <a:picLocks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4000" y="2530972"/>
            <a:ext cx="540000" cy="540000"/>
          </a:xfrm>
          <a:prstGeom prst="rect">
            <a:avLst/>
          </a:prstGeom>
        </p:spPr>
      </p:pic>
      <p:sp>
        <p:nvSpPr>
          <p:cNvPr id="394" name="テキスト ボックス 393">
            <a:extLst>
              <a:ext uri="{FF2B5EF4-FFF2-40B4-BE49-F238E27FC236}">
                <a16:creationId xmlns:a16="http://schemas.microsoft.com/office/drawing/2014/main" id="{1E730776-74D1-E464-765B-F68375D1DABE}"/>
              </a:ext>
            </a:extLst>
          </p:cNvPr>
          <p:cNvSpPr txBox="1"/>
          <p:nvPr/>
        </p:nvSpPr>
        <p:spPr>
          <a:xfrm>
            <a:off x="1223255" y="2194748"/>
            <a:ext cx="1668933" cy="2622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1400"/>
              </a:lnSpc>
            </a:pPr>
            <a:r>
              <a:rPr kumimoji="1" lang="ja-JP" altLang="en-US" sz="1000" b="1" dirty="0"/>
              <a:t>ぎふＤＸ支援センター</a:t>
            </a:r>
            <a:endParaRPr kumimoji="1" lang="en-US" altLang="ja-JP" sz="1000" b="1" dirty="0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68672397-A4B7-0486-D4EA-4B6BDFAB555B}"/>
              </a:ext>
            </a:extLst>
          </p:cNvPr>
          <p:cNvSpPr txBox="1"/>
          <p:nvPr/>
        </p:nvSpPr>
        <p:spPr>
          <a:xfrm>
            <a:off x="3110709" y="311152"/>
            <a:ext cx="2475327" cy="538384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 anchorCtr="0">
            <a:noAutofit/>
          </a:bodyPr>
          <a:lstStyle/>
          <a:p>
            <a:pPr algn="dist">
              <a:lnSpc>
                <a:spcPts val="1400"/>
              </a:lnSpc>
            </a:pPr>
            <a:r>
              <a:rPr kumimoji="1" lang="ja-JP" altLang="en-US" b="1" dirty="0"/>
              <a:t>推進</a:t>
            </a:r>
            <a:r>
              <a:rPr kumimoji="1" lang="ja-JP" altLang="en-US" sz="1600" b="1" dirty="0"/>
              <a:t>に関する</a:t>
            </a:r>
            <a:r>
              <a:rPr kumimoji="1" lang="ja-JP" altLang="en-US" sz="2000" b="1" dirty="0"/>
              <a:t>支援策</a:t>
            </a:r>
            <a:endParaRPr kumimoji="1" lang="ja-JP" altLang="en-US" b="1" dirty="0"/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1E73E92A-E415-2B7B-3BC1-C4EF87AF6654}"/>
              </a:ext>
            </a:extLst>
          </p:cNvPr>
          <p:cNvSpPr txBox="1"/>
          <p:nvPr/>
        </p:nvSpPr>
        <p:spPr>
          <a:xfrm>
            <a:off x="1787019" y="219934"/>
            <a:ext cx="1356017" cy="449113"/>
          </a:xfrm>
          <a:prstGeom prst="rect">
            <a:avLst/>
          </a:prstGeom>
          <a:noFill/>
          <a:ln>
            <a:noFill/>
          </a:ln>
          <a:effectLst>
            <a:glow rad="63500">
              <a:schemeClr val="accent4">
                <a:satMod val="175000"/>
                <a:alpha val="40000"/>
              </a:schemeClr>
            </a:glow>
          </a:effectLst>
        </p:spPr>
        <p:txBody>
          <a:bodyPr wrap="square" rtlCol="0" anchor="ctr" anchorCtr="0">
            <a:noAutofit/>
          </a:bodyPr>
          <a:lstStyle/>
          <a:p>
            <a:pPr algn="ctr">
              <a:lnSpc>
                <a:spcPct val="120000"/>
              </a:lnSpc>
            </a:pPr>
            <a:r>
              <a:rPr kumimoji="1" lang="ja-JP" altLang="en-US" sz="3200" b="1" spc="-300" dirty="0">
                <a:ln w="9525">
                  <a:solidFill>
                    <a:schemeClr val="tx1"/>
                  </a:solidFill>
                </a:ln>
                <a:latin typeface="HG正楷書体-PRO" panose="03000600000000000000" pitchFamily="66" charset="-128"/>
                <a:ea typeface="HG正楷書体-PRO" panose="03000600000000000000" pitchFamily="66" charset="-128"/>
              </a:rPr>
              <a:t>Ｄ Ｘ</a:t>
            </a:r>
            <a:endParaRPr kumimoji="1" lang="ja-JP" altLang="en-US" sz="3200" spc="-300" dirty="0">
              <a:ln w="9525">
                <a:solidFill>
                  <a:schemeClr val="tx1"/>
                </a:solidFill>
              </a:ln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</p:txBody>
      </p: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EE613D3C-6ECE-AEC9-1DCA-E584A1CE2B4E}"/>
              </a:ext>
            </a:extLst>
          </p:cNvPr>
          <p:cNvSpPr txBox="1"/>
          <p:nvPr/>
        </p:nvSpPr>
        <p:spPr>
          <a:xfrm>
            <a:off x="1425974" y="-39438"/>
            <a:ext cx="2155008" cy="449113"/>
          </a:xfrm>
          <a:prstGeom prst="rect">
            <a:avLst/>
          </a:prstGeom>
          <a:noFill/>
          <a:ln>
            <a:noFill/>
          </a:ln>
          <a:effectLst>
            <a:glow rad="63500">
              <a:schemeClr val="accent4">
                <a:satMod val="175000"/>
                <a:alpha val="40000"/>
              </a:schemeClr>
            </a:glow>
          </a:effectLst>
        </p:spPr>
        <p:txBody>
          <a:bodyPr wrap="square" rtlCol="0" anchor="ctr" anchorCtr="0">
            <a:noAutofit/>
          </a:bodyPr>
          <a:lstStyle/>
          <a:p>
            <a:pPr algn="ctr">
              <a:lnSpc>
                <a:spcPct val="120000"/>
              </a:lnSpc>
            </a:pPr>
            <a:r>
              <a:rPr kumimoji="1" lang="ja-JP" altLang="en-US" sz="900" spc="-300" dirty="0">
                <a:ln w="0">
                  <a:noFill/>
                </a:ln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デジタルトランスフォーメーション</a:t>
            </a:r>
          </a:p>
        </p:txBody>
      </p:sp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4BD5E8C8-921B-C32F-2D73-08A460DE616A}"/>
              </a:ext>
            </a:extLst>
          </p:cNvPr>
          <p:cNvSpPr txBox="1"/>
          <p:nvPr/>
        </p:nvSpPr>
        <p:spPr>
          <a:xfrm>
            <a:off x="3520221" y="-52040"/>
            <a:ext cx="1724383" cy="449113"/>
          </a:xfrm>
          <a:prstGeom prst="rect">
            <a:avLst/>
          </a:prstGeom>
          <a:noFill/>
          <a:ln>
            <a:noFill/>
          </a:ln>
          <a:effectLst>
            <a:glow rad="63500">
              <a:schemeClr val="accent4">
                <a:satMod val="175000"/>
                <a:alpha val="40000"/>
              </a:schemeClr>
            </a:glow>
          </a:effectLst>
        </p:spPr>
        <p:txBody>
          <a:bodyPr wrap="square" rtlCol="0" anchor="ctr" anchorCtr="0">
            <a:noAutofit/>
          </a:bodyPr>
          <a:lstStyle/>
          <a:p>
            <a:pPr>
              <a:lnSpc>
                <a:spcPct val="120000"/>
              </a:lnSpc>
            </a:pPr>
            <a:r>
              <a:rPr kumimoji="1" lang="en-US" altLang="ja-JP" sz="1400" dirty="0">
                <a:ln w="0">
                  <a:solidFill>
                    <a:schemeClr val="tx1"/>
                  </a:solidFill>
                </a:ln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DX</a:t>
            </a:r>
            <a:r>
              <a:rPr kumimoji="1" lang="ja-JP" altLang="en-US" sz="1400" dirty="0">
                <a:ln w="0">
                  <a:solidFill>
                    <a:schemeClr val="tx1"/>
                  </a:solidFill>
                </a:ln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推進の第一歩！</a:t>
            </a:r>
          </a:p>
        </p:txBody>
      </p:sp>
      <p:cxnSp>
        <p:nvCxnSpPr>
          <p:cNvPr id="40" name="直線コネクタ 39">
            <a:extLst>
              <a:ext uri="{FF2B5EF4-FFF2-40B4-BE49-F238E27FC236}">
                <a16:creationId xmlns:a16="http://schemas.microsoft.com/office/drawing/2014/main" id="{01F273D5-58F8-2F97-920D-75C7E1354992}"/>
              </a:ext>
            </a:extLst>
          </p:cNvPr>
          <p:cNvCxnSpPr>
            <a:cxnSpLocks/>
          </p:cNvCxnSpPr>
          <p:nvPr/>
        </p:nvCxnSpPr>
        <p:spPr>
          <a:xfrm flipV="1">
            <a:off x="5070692" y="100806"/>
            <a:ext cx="87902" cy="158262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1" name="直線コネクタ 40">
            <a:extLst>
              <a:ext uri="{FF2B5EF4-FFF2-40B4-BE49-F238E27FC236}">
                <a16:creationId xmlns:a16="http://schemas.microsoft.com/office/drawing/2014/main" id="{0FFC98C4-9436-264A-46D7-ECC361CB40A8}"/>
              </a:ext>
            </a:extLst>
          </p:cNvPr>
          <p:cNvCxnSpPr>
            <a:cxnSpLocks/>
          </p:cNvCxnSpPr>
          <p:nvPr/>
        </p:nvCxnSpPr>
        <p:spPr>
          <a:xfrm flipH="1" flipV="1">
            <a:off x="3441532" y="123358"/>
            <a:ext cx="94968" cy="158262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201" name="グループ化 200">
            <a:extLst>
              <a:ext uri="{FF2B5EF4-FFF2-40B4-BE49-F238E27FC236}">
                <a16:creationId xmlns:a16="http://schemas.microsoft.com/office/drawing/2014/main" id="{951D0C82-5AC5-234D-08FE-8B83AB16E70D}"/>
              </a:ext>
            </a:extLst>
          </p:cNvPr>
          <p:cNvGrpSpPr/>
          <p:nvPr/>
        </p:nvGrpSpPr>
        <p:grpSpPr>
          <a:xfrm>
            <a:off x="476700" y="7620541"/>
            <a:ext cx="6234896" cy="932112"/>
            <a:chOff x="465041" y="7453069"/>
            <a:chExt cx="6234896" cy="1031467"/>
          </a:xfrm>
        </p:grpSpPr>
        <p:grpSp>
          <p:nvGrpSpPr>
            <p:cNvPr id="222" name="グループ化 221">
              <a:extLst>
                <a:ext uri="{FF2B5EF4-FFF2-40B4-BE49-F238E27FC236}">
                  <a16:creationId xmlns:a16="http://schemas.microsoft.com/office/drawing/2014/main" id="{C7D45113-478F-7EEF-D04A-64DA3BA88C29}"/>
                </a:ext>
              </a:extLst>
            </p:cNvPr>
            <p:cNvGrpSpPr/>
            <p:nvPr/>
          </p:nvGrpSpPr>
          <p:grpSpPr>
            <a:xfrm>
              <a:off x="465041" y="7453069"/>
              <a:ext cx="6234896" cy="1031467"/>
              <a:chOff x="465041" y="7453069"/>
              <a:chExt cx="6234896" cy="1031467"/>
            </a:xfrm>
          </p:grpSpPr>
          <p:sp>
            <p:nvSpPr>
              <p:cNvPr id="225" name="四角形: 角を丸くする 224">
                <a:extLst>
                  <a:ext uri="{FF2B5EF4-FFF2-40B4-BE49-F238E27FC236}">
                    <a16:creationId xmlns:a16="http://schemas.microsoft.com/office/drawing/2014/main" id="{152102FC-A317-58F9-1185-155C1178E19B}"/>
                  </a:ext>
                </a:extLst>
              </p:cNvPr>
              <p:cNvSpPr/>
              <p:nvPr/>
            </p:nvSpPr>
            <p:spPr>
              <a:xfrm>
                <a:off x="1223503" y="7453069"/>
                <a:ext cx="1648556" cy="617452"/>
              </a:xfrm>
              <a:prstGeom prst="roundRect">
                <a:avLst>
                  <a:gd name="adj" fmla="val 50000"/>
                </a:avLst>
              </a:prstGeom>
              <a:solidFill>
                <a:srgbClr val="FFC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grpSp>
            <p:nvGrpSpPr>
              <p:cNvPr id="226" name="グループ化 225">
                <a:extLst>
                  <a:ext uri="{FF2B5EF4-FFF2-40B4-BE49-F238E27FC236}">
                    <a16:creationId xmlns:a16="http://schemas.microsoft.com/office/drawing/2014/main" id="{4FA5984B-B51D-91DD-1AE1-F4739C131936}"/>
                  </a:ext>
                </a:extLst>
              </p:cNvPr>
              <p:cNvGrpSpPr/>
              <p:nvPr/>
            </p:nvGrpSpPr>
            <p:grpSpPr>
              <a:xfrm>
                <a:off x="465041" y="7477440"/>
                <a:ext cx="6234896" cy="1007096"/>
                <a:chOff x="465041" y="7477440"/>
                <a:chExt cx="6234896" cy="1007096"/>
              </a:xfrm>
            </p:grpSpPr>
            <p:sp>
              <p:nvSpPr>
                <p:cNvPr id="227" name="フリーフォーム: 図形 226">
                  <a:extLst>
                    <a:ext uri="{FF2B5EF4-FFF2-40B4-BE49-F238E27FC236}">
                      <a16:creationId xmlns:a16="http://schemas.microsoft.com/office/drawing/2014/main" id="{9F0C8D1E-7528-4EA9-1931-BF3E0829506E}"/>
                    </a:ext>
                  </a:extLst>
                </p:cNvPr>
                <p:cNvSpPr/>
                <p:nvPr/>
              </p:nvSpPr>
              <p:spPr>
                <a:xfrm rot="5400000">
                  <a:off x="5616008" y="7400607"/>
                  <a:ext cx="713452" cy="1454406"/>
                </a:xfrm>
                <a:custGeom>
                  <a:avLst/>
                  <a:gdLst>
                    <a:gd name="connsiteX0" fmla="*/ 0 w 760036"/>
                    <a:gd name="connsiteY0" fmla="*/ 661943 h 2100809"/>
                    <a:gd name="connsiteX1" fmla="*/ 3 w 760036"/>
                    <a:gd name="connsiteY1" fmla="*/ 661942 h 2100809"/>
                    <a:gd name="connsiteX2" fmla="*/ 3 w 760036"/>
                    <a:gd name="connsiteY2" fmla="*/ 514297 h 2100809"/>
                    <a:gd name="connsiteX3" fmla="*/ 0 w 760036"/>
                    <a:gd name="connsiteY3" fmla="*/ 514297 h 2100809"/>
                    <a:gd name="connsiteX4" fmla="*/ 3 w 760036"/>
                    <a:gd name="connsiteY4" fmla="*/ 514296 h 2100809"/>
                    <a:gd name="connsiteX5" fmla="*/ 3 w 760036"/>
                    <a:gd name="connsiteY5" fmla="*/ 372383 h 2100809"/>
                    <a:gd name="connsiteX6" fmla="*/ 0 w 760036"/>
                    <a:gd name="connsiteY6" fmla="*/ 372383 h 2100809"/>
                    <a:gd name="connsiteX7" fmla="*/ 3 w 760036"/>
                    <a:gd name="connsiteY7" fmla="*/ 372382 h 2100809"/>
                    <a:gd name="connsiteX8" fmla="*/ 3 w 760036"/>
                    <a:gd name="connsiteY8" fmla="*/ 224737 h 2100809"/>
                    <a:gd name="connsiteX9" fmla="*/ 0 w 760036"/>
                    <a:gd name="connsiteY9" fmla="*/ 224737 h 2100809"/>
                    <a:gd name="connsiteX10" fmla="*/ 380018 w 760036"/>
                    <a:gd name="connsiteY10" fmla="*/ 0 h 2100809"/>
                    <a:gd name="connsiteX11" fmla="*/ 760034 w 760036"/>
                    <a:gd name="connsiteY11" fmla="*/ 224737 h 2100809"/>
                    <a:gd name="connsiteX12" fmla="*/ 760036 w 760036"/>
                    <a:gd name="connsiteY12" fmla="*/ 224737 h 2100809"/>
                    <a:gd name="connsiteX13" fmla="*/ 760036 w 760036"/>
                    <a:gd name="connsiteY13" fmla="*/ 372383 h 2100809"/>
                    <a:gd name="connsiteX14" fmla="*/ 760036 w 760036"/>
                    <a:gd name="connsiteY14" fmla="*/ 514297 h 2100809"/>
                    <a:gd name="connsiteX15" fmla="*/ 760036 w 760036"/>
                    <a:gd name="connsiteY15" fmla="*/ 661943 h 2100809"/>
                    <a:gd name="connsiteX16" fmla="*/ 760035 w 760036"/>
                    <a:gd name="connsiteY16" fmla="*/ 2100809 h 2100809"/>
                    <a:gd name="connsiteX17" fmla="*/ 760034 w 760036"/>
                    <a:gd name="connsiteY17" fmla="*/ 2100809 h 2100809"/>
                    <a:gd name="connsiteX18" fmla="*/ 380018 w 760036"/>
                    <a:gd name="connsiteY18" fmla="*/ 1876072 h 2100809"/>
                    <a:gd name="connsiteX19" fmla="*/ 2 w 760036"/>
                    <a:gd name="connsiteY19" fmla="*/ 2100808 h 2100809"/>
                    <a:gd name="connsiteX20" fmla="*/ 3 w 760036"/>
                    <a:gd name="connsiteY20" fmla="*/ 661943 h 2100809"/>
                    <a:gd name="connsiteX21" fmla="*/ 0 w 760036"/>
                    <a:gd name="connsiteY21" fmla="*/ 661943 h 2100809"/>
                    <a:gd name="connsiteX0" fmla="*/ 0 w 760036"/>
                    <a:gd name="connsiteY0" fmla="*/ 661943 h 2100809"/>
                    <a:gd name="connsiteX1" fmla="*/ 3 w 760036"/>
                    <a:gd name="connsiteY1" fmla="*/ 661942 h 2100809"/>
                    <a:gd name="connsiteX2" fmla="*/ 3 w 760036"/>
                    <a:gd name="connsiteY2" fmla="*/ 514297 h 2100809"/>
                    <a:gd name="connsiteX3" fmla="*/ 0 w 760036"/>
                    <a:gd name="connsiteY3" fmla="*/ 514297 h 2100809"/>
                    <a:gd name="connsiteX4" fmla="*/ 3 w 760036"/>
                    <a:gd name="connsiteY4" fmla="*/ 514296 h 2100809"/>
                    <a:gd name="connsiteX5" fmla="*/ 3 w 760036"/>
                    <a:gd name="connsiteY5" fmla="*/ 372383 h 2100809"/>
                    <a:gd name="connsiteX6" fmla="*/ 0 w 760036"/>
                    <a:gd name="connsiteY6" fmla="*/ 372383 h 2100809"/>
                    <a:gd name="connsiteX7" fmla="*/ 3 w 760036"/>
                    <a:gd name="connsiteY7" fmla="*/ 372382 h 2100809"/>
                    <a:gd name="connsiteX8" fmla="*/ 3 w 760036"/>
                    <a:gd name="connsiteY8" fmla="*/ 224737 h 2100809"/>
                    <a:gd name="connsiteX9" fmla="*/ 0 w 760036"/>
                    <a:gd name="connsiteY9" fmla="*/ 224737 h 2100809"/>
                    <a:gd name="connsiteX10" fmla="*/ 380018 w 760036"/>
                    <a:gd name="connsiteY10" fmla="*/ 0 h 2100809"/>
                    <a:gd name="connsiteX11" fmla="*/ 760034 w 760036"/>
                    <a:gd name="connsiteY11" fmla="*/ 224737 h 2100809"/>
                    <a:gd name="connsiteX12" fmla="*/ 760036 w 760036"/>
                    <a:gd name="connsiteY12" fmla="*/ 224737 h 2100809"/>
                    <a:gd name="connsiteX13" fmla="*/ 760036 w 760036"/>
                    <a:gd name="connsiteY13" fmla="*/ 372383 h 2100809"/>
                    <a:gd name="connsiteX14" fmla="*/ 760036 w 760036"/>
                    <a:gd name="connsiteY14" fmla="*/ 514297 h 2100809"/>
                    <a:gd name="connsiteX15" fmla="*/ 760036 w 760036"/>
                    <a:gd name="connsiteY15" fmla="*/ 661943 h 2100809"/>
                    <a:gd name="connsiteX16" fmla="*/ 760035 w 760036"/>
                    <a:gd name="connsiteY16" fmla="*/ 2100809 h 2100809"/>
                    <a:gd name="connsiteX17" fmla="*/ 760034 w 760036"/>
                    <a:gd name="connsiteY17" fmla="*/ 2100809 h 2100809"/>
                    <a:gd name="connsiteX18" fmla="*/ 373253 w 760036"/>
                    <a:gd name="connsiteY18" fmla="*/ 1807281 h 2100809"/>
                    <a:gd name="connsiteX19" fmla="*/ 2 w 760036"/>
                    <a:gd name="connsiteY19" fmla="*/ 2100808 h 2100809"/>
                    <a:gd name="connsiteX20" fmla="*/ 3 w 760036"/>
                    <a:gd name="connsiteY20" fmla="*/ 661943 h 2100809"/>
                    <a:gd name="connsiteX21" fmla="*/ 0 w 760036"/>
                    <a:gd name="connsiteY21" fmla="*/ 661943 h 2100809"/>
                    <a:gd name="connsiteX0" fmla="*/ 0 w 760036"/>
                    <a:gd name="connsiteY0" fmla="*/ 661943 h 2100809"/>
                    <a:gd name="connsiteX1" fmla="*/ 3 w 760036"/>
                    <a:gd name="connsiteY1" fmla="*/ 661942 h 2100809"/>
                    <a:gd name="connsiteX2" fmla="*/ 3 w 760036"/>
                    <a:gd name="connsiteY2" fmla="*/ 514297 h 2100809"/>
                    <a:gd name="connsiteX3" fmla="*/ 0 w 760036"/>
                    <a:gd name="connsiteY3" fmla="*/ 514297 h 2100809"/>
                    <a:gd name="connsiteX4" fmla="*/ 3 w 760036"/>
                    <a:gd name="connsiteY4" fmla="*/ 514296 h 2100809"/>
                    <a:gd name="connsiteX5" fmla="*/ 3 w 760036"/>
                    <a:gd name="connsiteY5" fmla="*/ 372383 h 2100809"/>
                    <a:gd name="connsiteX6" fmla="*/ 0 w 760036"/>
                    <a:gd name="connsiteY6" fmla="*/ 372383 h 2100809"/>
                    <a:gd name="connsiteX7" fmla="*/ 3 w 760036"/>
                    <a:gd name="connsiteY7" fmla="*/ 372382 h 2100809"/>
                    <a:gd name="connsiteX8" fmla="*/ 3 w 760036"/>
                    <a:gd name="connsiteY8" fmla="*/ 224737 h 2100809"/>
                    <a:gd name="connsiteX9" fmla="*/ 0 w 760036"/>
                    <a:gd name="connsiteY9" fmla="*/ 224737 h 2100809"/>
                    <a:gd name="connsiteX10" fmla="*/ 380018 w 760036"/>
                    <a:gd name="connsiteY10" fmla="*/ 0 h 2100809"/>
                    <a:gd name="connsiteX11" fmla="*/ 760034 w 760036"/>
                    <a:gd name="connsiteY11" fmla="*/ 224737 h 2100809"/>
                    <a:gd name="connsiteX12" fmla="*/ 760036 w 760036"/>
                    <a:gd name="connsiteY12" fmla="*/ 224737 h 2100809"/>
                    <a:gd name="connsiteX13" fmla="*/ 760036 w 760036"/>
                    <a:gd name="connsiteY13" fmla="*/ 372383 h 2100809"/>
                    <a:gd name="connsiteX14" fmla="*/ 760036 w 760036"/>
                    <a:gd name="connsiteY14" fmla="*/ 514297 h 2100809"/>
                    <a:gd name="connsiteX15" fmla="*/ 760036 w 760036"/>
                    <a:gd name="connsiteY15" fmla="*/ 661943 h 2100809"/>
                    <a:gd name="connsiteX16" fmla="*/ 760035 w 760036"/>
                    <a:gd name="connsiteY16" fmla="*/ 2100809 h 2100809"/>
                    <a:gd name="connsiteX17" fmla="*/ 760034 w 760036"/>
                    <a:gd name="connsiteY17" fmla="*/ 2100809 h 2100809"/>
                    <a:gd name="connsiteX18" fmla="*/ 369871 w 760036"/>
                    <a:gd name="connsiteY18" fmla="*/ 1738489 h 2100809"/>
                    <a:gd name="connsiteX19" fmla="*/ 2 w 760036"/>
                    <a:gd name="connsiteY19" fmla="*/ 2100808 h 2100809"/>
                    <a:gd name="connsiteX20" fmla="*/ 3 w 760036"/>
                    <a:gd name="connsiteY20" fmla="*/ 661943 h 2100809"/>
                    <a:gd name="connsiteX21" fmla="*/ 0 w 760036"/>
                    <a:gd name="connsiteY21" fmla="*/ 661943 h 2100809"/>
                    <a:gd name="connsiteX0" fmla="*/ 0 w 760036"/>
                    <a:gd name="connsiteY0" fmla="*/ 661943 h 2100809"/>
                    <a:gd name="connsiteX1" fmla="*/ 3 w 760036"/>
                    <a:gd name="connsiteY1" fmla="*/ 661942 h 2100809"/>
                    <a:gd name="connsiteX2" fmla="*/ 3 w 760036"/>
                    <a:gd name="connsiteY2" fmla="*/ 514297 h 2100809"/>
                    <a:gd name="connsiteX3" fmla="*/ 0 w 760036"/>
                    <a:gd name="connsiteY3" fmla="*/ 514297 h 2100809"/>
                    <a:gd name="connsiteX4" fmla="*/ 3 w 760036"/>
                    <a:gd name="connsiteY4" fmla="*/ 514296 h 2100809"/>
                    <a:gd name="connsiteX5" fmla="*/ 3 w 760036"/>
                    <a:gd name="connsiteY5" fmla="*/ 372383 h 2100809"/>
                    <a:gd name="connsiteX6" fmla="*/ 0 w 760036"/>
                    <a:gd name="connsiteY6" fmla="*/ 372383 h 2100809"/>
                    <a:gd name="connsiteX7" fmla="*/ 3 w 760036"/>
                    <a:gd name="connsiteY7" fmla="*/ 372382 h 2100809"/>
                    <a:gd name="connsiteX8" fmla="*/ 3 w 760036"/>
                    <a:gd name="connsiteY8" fmla="*/ 224737 h 2100809"/>
                    <a:gd name="connsiteX9" fmla="*/ 0 w 760036"/>
                    <a:gd name="connsiteY9" fmla="*/ 224737 h 2100809"/>
                    <a:gd name="connsiteX10" fmla="*/ 380018 w 760036"/>
                    <a:gd name="connsiteY10" fmla="*/ 0 h 2100809"/>
                    <a:gd name="connsiteX11" fmla="*/ 760034 w 760036"/>
                    <a:gd name="connsiteY11" fmla="*/ 224737 h 2100809"/>
                    <a:gd name="connsiteX12" fmla="*/ 760036 w 760036"/>
                    <a:gd name="connsiteY12" fmla="*/ 224737 h 2100809"/>
                    <a:gd name="connsiteX13" fmla="*/ 760036 w 760036"/>
                    <a:gd name="connsiteY13" fmla="*/ 372383 h 2100809"/>
                    <a:gd name="connsiteX14" fmla="*/ 760036 w 760036"/>
                    <a:gd name="connsiteY14" fmla="*/ 514297 h 2100809"/>
                    <a:gd name="connsiteX15" fmla="*/ 760036 w 760036"/>
                    <a:gd name="connsiteY15" fmla="*/ 661943 h 2100809"/>
                    <a:gd name="connsiteX16" fmla="*/ 760035 w 760036"/>
                    <a:gd name="connsiteY16" fmla="*/ 2100809 h 2100809"/>
                    <a:gd name="connsiteX17" fmla="*/ 760034 w 760036"/>
                    <a:gd name="connsiteY17" fmla="*/ 2100809 h 2100809"/>
                    <a:gd name="connsiteX18" fmla="*/ 373253 w 760036"/>
                    <a:gd name="connsiteY18" fmla="*/ 1816453 h 2100809"/>
                    <a:gd name="connsiteX19" fmla="*/ 2 w 760036"/>
                    <a:gd name="connsiteY19" fmla="*/ 2100808 h 2100809"/>
                    <a:gd name="connsiteX20" fmla="*/ 3 w 760036"/>
                    <a:gd name="connsiteY20" fmla="*/ 661943 h 2100809"/>
                    <a:gd name="connsiteX21" fmla="*/ 0 w 760036"/>
                    <a:gd name="connsiteY21" fmla="*/ 661943 h 2100809"/>
                    <a:gd name="connsiteX0" fmla="*/ 0 w 760036"/>
                    <a:gd name="connsiteY0" fmla="*/ 661943 h 2100809"/>
                    <a:gd name="connsiteX1" fmla="*/ 3 w 760036"/>
                    <a:gd name="connsiteY1" fmla="*/ 661942 h 2100809"/>
                    <a:gd name="connsiteX2" fmla="*/ 3 w 760036"/>
                    <a:gd name="connsiteY2" fmla="*/ 514297 h 2100809"/>
                    <a:gd name="connsiteX3" fmla="*/ 0 w 760036"/>
                    <a:gd name="connsiteY3" fmla="*/ 514297 h 2100809"/>
                    <a:gd name="connsiteX4" fmla="*/ 3 w 760036"/>
                    <a:gd name="connsiteY4" fmla="*/ 514296 h 2100809"/>
                    <a:gd name="connsiteX5" fmla="*/ 3 w 760036"/>
                    <a:gd name="connsiteY5" fmla="*/ 372383 h 2100809"/>
                    <a:gd name="connsiteX6" fmla="*/ 0 w 760036"/>
                    <a:gd name="connsiteY6" fmla="*/ 372383 h 2100809"/>
                    <a:gd name="connsiteX7" fmla="*/ 3 w 760036"/>
                    <a:gd name="connsiteY7" fmla="*/ 372382 h 2100809"/>
                    <a:gd name="connsiteX8" fmla="*/ 3 w 760036"/>
                    <a:gd name="connsiteY8" fmla="*/ 224737 h 2100809"/>
                    <a:gd name="connsiteX9" fmla="*/ 0 w 760036"/>
                    <a:gd name="connsiteY9" fmla="*/ 224737 h 2100809"/>
                    <a:gd name="connsiteX10" fmla="*/ 380018 w 760036"/>
                    <a:gd name="connsiteY10" fmla="*/ 0 h 2100809"/>
                    <a:gd name="connsiteX11" fmla="*/ 760034 w 760036"/>
                    <a:gd name="connsiteY11" fmla="*/ 224737 h 2100809"/>
                    <a:gd name="connsiteX12" fmla="*/ 760036 w 760036"/>
                    <a:gd name="connsiteY12" fmla="*/ 224737 h 2100809"/>
                    <a:gd name="connsiteX13" fmla="*/ 760036 w 760036"/>
                    <a:gd name="connsiteY13" fmla="*/ 372383 h 2100809"/>
                    <a:gd name="connsiteX14" fmla="*/ 760036 w 760036"/>
                    <a:gd name="connsiteY14" fmla="*/ 514297 h 2100809"/>
                    <a:gd name="connsiteX15" fmla="*/ 760036 w 760036"/>
                    <a:gd name="connsiteY15" fmla="*/ 661943 h 2100809"/>
                    <a:gd name="connsiteX16" fmla="*/ 760035 w 760036"/>
                    <a:gd name="connsiteY16" fmla="*/ 2100809 h 2100809"/>
                    <a:gd name="connsiteX17" fmla="*/ 760034 w 760036"/>
                    <a:gd name="connsiteY17" fmla="*/ 2100809 h 2100809"/>
                    <a:gd name="connsiteX18" fmla="*/ 2 w 760036"/>
                    <a:gd name="connsiteY18" fmla="*/ 2100808 h 2100809"/>
                    <a:gd name="connsiteX19" fmla="*/ 3 w 760036"/>
                    <a:gd name="connsiteY19" fmla="*/ 661943 h 2100809"/>
                    <a:gd name="connsiteX20" fmla="*/ 0 w 760036"/>
                    <a:gd name="connsiteY20" fmla="*/ 661943 h 210080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</a:cxnLst>
                  <a:rect l="l" t="t" r="r" b="b"/>
                  <a:pathLst>
                    <a:path w="760036" h="2100809">
                      <a:moveTo>
                        <a:pt x="0" y="661943"/>
                      </a:moveTo>
                      <a:cubicBezTo>
                        <a:pt x="1" y="661943"/>
                        <a:pt x="2" y="661942"/>
                        <a:pt x="3" y="661942"/>
                      </a:cubicBezTo>
                      <a:lnTo>
                        <a:pt x="3" y="514297"/>
                      </a:lnTo>
                      <a:lnTo>
                        <a:pt x="0" y="514297"/>
                      </a:lnTo>
                      <a:cubicBezTo>
                        <a:pt x="1" y="514297"/>
                        <a:pt x="2" y="514296"/>
                        <a:pt x="3" y="514296"/>
                      </a:cubicBezTo>
                      <a:lnTo>
                        <a:pt x="3" y="372383"/>
                      </a:lnTo>
                      <a:lnTo>
                        <a:pt x="0" y="372383"/>
                      </a:lnTo>
                      <a:cubicBezTo>
                        <a:pt x="1" y="372383"/>
                        <a:pt x="2" y="372382"/>
                        <a:pt x="3" y="372382"/>
                      </a:cubicBezTo>
                      <a:lnTo>
                        <a:pt x="3" y="224737"/>
                      </a:lnTo>
                      <a:lnTo>
                        <a:pt x="0" y="224737"/>
                      </a:lnTo>
                      <a:lnTo>
                        <a:pt x="380018" y="0"/>
                      </a:lnTo>
                      <a:lnTo>
                        <a:pt x="760034" y="224737"/>
                      </a:lnTo>
                      <a:lnTo>
                        <a:pt x="760036" y="224737"/>
                      </a:lnTo>
                      <a:lnTo>
                        <a:pt x="760036" y="372383"/>
                      </a:lnTo>
                      <a:lnTo>
                        <a:pt x="760036" y="514297"/>
                      </a:lnTo>
                      <a:lnTo>
                        <a:pt x="760036" y="661943"/>
                      </a:lnTo>
                      <a:cubicBezTo>
                        <a:pt x="760036" y="1141565"/>
                        <a:pt x="760035" y="1621187"/>
                        <a:pt x="760035" y="2100809"/>
                      </a:cubicBezTo>
                      <a:lnTo>
                        <a:pt x="760034" y="2100809"/>
                      </a:lnTo>
                      <a:lnTo>
                        <a:pt x="2" y="2100808"/>
                      </a:lnTo>
                      <a:cubicBezTo>
                        <a:pt x="2" y="1621186"/>
                        <a:pt x="3" y="1141565"/>
                        <a:pt x="3" y="661943"/>
                      </a:cubicBezTo>
                      <a:lnTo>
                        <a:pt x="0" y="661943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31750">
                  <a:solidFill>
                    <a:schemeClr val="accent4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kumimoji="1" lang="ja-JP" altLang="en-US" sz="1246" dirty="0">
                    <a:solidFill>
                      <a:schemeClr val="bg1"/>
                    </a:solidFill>
                  </a:endParaRPr>
                </a:p>
              </p:txBody>
            </p:sp>
            <p:grpSp>
              <p:nvGrpSpPr>
                <p:cNvPr id="228" name="グループ化 227">
                  <a:extLst>
                    <a:ext uri="{FF2B5EF4-FFF2-40B4-BE49-F238E27FC236}">
                      <a16:creationId xmlns:a16="http://schemas.microsoft.com/office/drawing/2014/main" id="{F44DD4DF-3B6D-CE49-E57B-C6715E971248}"/>
                    </a:ext>
                  </a:extLst>
                </p:cNvPr>
                <p:cNvGrpSpPr/>
                <p:nvPr/>
              </p:nvGrpSpPr>
              <p:grpSpPr>
                <a:xfrm>
                  <a:off x="465041" y="7477440"/>
                  <a:ext cx="4974652" cy="1007096"/>
                  <a:chOff x="465041" y="7477440"/>
                  <a:chExt cx="4974652" cy="1007096"/>
                </a:xfrm>
              </p:grpSpPr>
              <p:sp>
                <p:nvSpPr>
                  <p:cNvPr id="229" name="矢印: 五方向 228">
                    <a:extLst>
                      <a:ext uri="{FF2B5EF4-FFF2-40B4-BE49-F238E27FC236}">
                        <a16:creationId xmlns:a16="http://schemas.microsoft.com/office/drawing/2014/main" id="{ACD74D59-39D2-5686-B823-CDE68348F3E7}"/>
                      </a:ext>
                    </a:extLst>
                  </p:cNvPr>
                  <p:cNvSpPr/>
                  <p:nvPr/>
                </p:nvSpPr>
                <p:spPr>
                  <a:xfrm>
                    <a:off x="1046432" y="7771081"/>
                    <a:ext cx="4393261" cy="713455"/>
                  </a:xfrm>
                  <a:prstGeom prst="homePlate">
                    <a:avLst>
                      <a:gd name="adj" fmla="val 28639"/>
                    </a:avLst>
                  </a:prstGeom>
                  <a:solidFill>
                    <a:schemeClr val="bg1"/>
                  </a:solidFill>
                  <a:ln w="31750">
                    <a:solidFill>
                      <a:schemeClr val="accent4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233" name="正方形/長方形 232">
                    <a:extLst>
                      <a:ext uri="{FF2B5EF4-FFF2-40B4-BE49-F238E27FC236}">
                        <a16:creationId xmlns:a16="http://schemas.microsoft.com/office/drawing/2014/main" id="{2C4301C8-8E8A-5FBA-4393-C90FCBC06804}"/>
                      </a:ext>
                    </a:extLst>
                  </p:cNvPr>
                  <p:cNvSpPr/>
                  <p:nvPr/>
                </p:nvSpPr>
                <p:spPr>
                  <a:xfrm>
                    <a:off x="465041" y="7771081"/>
                    <a:ext cx="573474" cy="713455"/>
                  </a:xfrm>
                  <a:prstGeom prst="rect">
                    <a:avLst/>
                  </a:prstGeom>
                  <a:solidFill>
                    <a:schemeClr val="accent4"/>
                  </a:solidFill>
                  <a:ln w="31750">
                    <a:solidFill>
                      <a:schemeClr val="accent4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 dirty="0"/>
                  </a:p>
                </p:txBody>
              </p:sp>
              <p:sp>
                <p:nvSpPr>
                  <p:cNvPr id="236" name="テキスト ボックス 235">
                    <a:extLst>
                      <a:ext uri="{FF2B5EF4-FFF2-40B4-BE49-F238E27FC236}">
                        <a16:creationId xmlns:a16="http://schemas.microsoft.com/office/drawing/2014/main" id="{DEEE016E-DEE8-BE50-5210-8C1BEE9BF6AF}"/>
                      </a:ext>
                    </a:extLst>
                  </p:cNvPr>
                  <p:cNvSpPr txBox="1"/>
                  <p:nvPr/>
                </p:nvSpPr>
                <p:spPr>
                  <a:xfrm>
                    <a:off x="1347978" y="7477440"/>
                    <a:ext cx="1375711" cy="262251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>
                      <a:lnSpc>
                        <a:spcPts val="1400"/>
                      </a:lnSpc>
                    </a:pPr>
                    <a:r>
                      <a:rPr kumimoji="1" lang="ja-JP" altLang="en-US" sz="1000" b="1" dirty="0"/>
                      <a:t>ＤＸ・ＩＴ研修</a:t>
                    </a:r>
                    <a:endParaRPr kumimoji="1" lang="en-US" altLang="ja-JP" sz="1000" b="1" dirty="0"/>
                  </a:p>
                </p:txBody>
              </p:sp>
            </p:grpSp>
          </p:grpSp>
        </p:grpSp>
        <p:sp>
          <p:nvSpPr>
            <p:cNvPr id="223" name="テキスト ボックス 222">
              <a:extLst>
                <a:ext uri="{FF2B5EF4-FFF2-40B4-BE49-F238E27FC236}">
                  <a16:creationId xmlns:a16="http://schemas.microsoft.com/office/drawing/2014/main" id="{95AB75CE-1291-B022-33DC-72ADCE0F5E58}"/>
                </a:ext>
              </a:extLst>
            </p:cNvPr>
            <p:cNvSpPr txBox="1"/>
            <p:nvPr/>
          </p:nvSpPr>
          <p:spPr>
            <a:xfrm>
              <a:off x="1066901" y="7829437"/>
              <a:ext cx="2343183" cy="623029"/>
            </a:xfrm>
            <a:prstGeom prst="rect">
              <a:avLst/>
            </a:prstGeom>
            <a:noFill/>
          </p:spPr>
          <p:txBody>
            <a:bodyPr wrap="square" rtlCol="0" anchor="ctr" anchorCtr="0">
              <a:noAutofit/>
            </a:bodyPr>
            <a:lstStyle/>
            <a:p>
              <a:pPr>
                <a:lnSpc>
                  <a:spcPts val="1177"/>
                </a:lnSpc>
              </a:pPr>
              <a:r>
                <a:rPr kumimoji="1" lang="ja-JP" altLang="en-US" sz="900" b="1" dirty="0"/>
                <a:t>ＩＴ・ＩｏＴの導入やシステム開発など、企業のＤＸの取り組みに活躍する人材の育成に繋がる実践的な研修を開催。</a:t>
              </a:r>
            </a:p>
          </p:txBody>
        </p:sp>
      </p:grpSp>
      <p:sp>
        <p:nvSpPr>
          <p:cNvPr id="197" name="フリーフォーム: 図形 196">
            <a:extLst>
              <a:ext uri="{FF2B5EF4-FFF2-40B4-BE49-F238E27FC236}">
                <a16:creationId xmlns:a16="http://schemas.microsoft.com/office/drawing/2014/main" id="{CB3C2A41-06ED-4A0A-1333-4E80AEB21345}"/>
              </a:ext>
            </a:extLst>
          </p:cNvPr>
          <p:cNvSpPr/>
          <p:nvPr/>
        </p:nvSpPr>
        <p:spPr>
          <a:xfrm>
            <a:off x="3298994" y="7909128"/>
            <a:ext cx="2172826" cy="643525"/>
          </a:xfrm>
          <a:custGeom>
            <a:avLst/>
            <a:gdLst>
              <a:gd name="connsiteX0" fmla="*/ 0 w 2172826"/>
              <a:gd name="connsiteY0" fmla="*/ 0 h 713455"/>
              <a:gd name="connsiteX1" fmla="*/ 1968500 w 2172826"/>
              <a:gd name="connsiteY1" fmla="*/ 0 h 713455"/>
              <a:gd name="connsiteX2" fmla="*/ 2172826 w 2172826"/>
              <a:gd name="connsiteY2" fmla="*/ 356728 h 713455"/>
              <a:gd name="connsiteX3" fmla="*/ 1968500 w 2172826"/>
              <a:gd name="connsiteY3" fmla="*/ 713455 h 713455"/>
              <a:gd name="connsiteX4" fmla="*/ 0 w 2172826"/>
              <a:gd name="connsiteY4" fmla="*/ 713455 h 713455"/>
              <a:gd name="connsiteX5" fmla="*/ 204326 w 2172826"/>
              <a:gd name="connsiteY5" fmla="*/ 356728 h 713455"/>
              <a:gd name="connsiteX6" fmla="*/ 0 w 2172826"/>
              <a:gd name="connsiteY6" fmla="*/ 0 h 7134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172826" h="713455">
                <a:moveTo>
                  <a:pt x="0" y="0"/>
                </a:moveTo>
                <a:lnTo>
                  <a:pt x="1968500" y="0"/>
                </a:lnTo>
                <a:lnTo>
                  <a:pt x="2172826" y="356728"/>
                </a:lnTo>
                <a:lnTo>
                  <a:pt x="1968500" y="713455"/>
                </a:lnTo>
                <a:lnTo>
                  <a:pt x="0" y="713455"/>
                </a:lnTo>
                <a:lnTo>
                  <a:pt x="204326" y="356728"/>
                </a:lnTo>
                <a:lnTo>
                  <a:pt x="0" y="0"/>
                </a:lnTo>
                <a:close/>
              </a:path>
            </a:pathLst>
          </a:custGeom>
          <a:solidFill>
            <a:srgbClr val="FFFFCC"/>
          </a:solidFill>
          <a:ln w="3175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ja-JP" altLang="en-US" dirty="0"/>
          </a:p>
        </p:txBody>
      </p:sp>
      <p:pic>
        <p:nvPicPr>
          <p:cNvPr id="198" name="図 197">
            <a:extLst>
              <a:ext uri="{FF2B5EF4-FFF2-40B4-BE49-F238E27FC236}">
                <a16:creationId xmlns:a16="http://schemas.microsoft.com/office/drawing/2014/main" id="{7EE8D885-EEA0-CD6C-9CD2-CB18882A2FC5}"/>
              </a:ext>
            </a:extLst>
          </p:cNvPr>
          <p:cNvPicPr preferRelativeResize="0">
            <a:picLocks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4000" y="7965813"/>
            <a:ext cx="540000" cy="540000"/>
          </a:xfrm>
          <a:prstGeom prst="rect">
            <a:avLst/>
          </a:prstGeom>
        </p:spPr>
      </p:pic>
      <p:sp>
        <p:nvSpPr>
          <p:cNvPr id="200" name="テキスト ボックス 199">
            <a:extLst>
              <a:ext uri="{FF2B5EF4-FFF2-40B4-BE49-F238E27FC236}">
                <a16:creationId xmlns:a16="http://schemas.microsoft.com/office/drawing/2014/main" id="{BA5B2911-8DAB-B6D5-1684-7DCE9DA22B27}"/>
              </a:ext>
            </a:extLst>
          </p:cNvPr>
          <p:cNvSpPr txBox="1"/>
          <p:nvPr/>
        </p:nvSpPr>
        <p:spPr>
          <a:xfrm>
            <a:off x="3495068" y="7929303"/>
            <a:ext cx="1921778" cy="594369"/>
          </a:xfrm>
          <a:prstGeom prst="rect">
            <a:avLst/>
          </a:prstGeom>
          <a:noFill/>
        </p:spPr>
        <p:txBody>
          <a:bodyPr wrap="square" rtlCol="0" anchor="ctr" anchorCtr="0">
            <a:noAutofit/>
          </a:bodyPr>
          <a:lstStyle/>
          <a:p>
            <a:pPr algn="ctr">
              <a:lnSpc>
                <a:spcPts val="1400"/>
              </a:lnSpc>
            </a:pPr>
            <a:r>
              <a:rPr kumimoji="1" lang="ja-JP" altLang="en-US" sz="1050" b="1" dirty="0">
                <a:latin typeface="+mn-ea"/>
              </a:rPr>
              <a:t>☎ ０５８４</a:t>
            </a:r>
            <a:r>
              <a:rPr kumimoji="1" lang="en-US" altLang="ja-JP" sz="1050" b="1" dirty="0">
                <a:latin typeface="+mn-ea"/>
              </a:rPr>
              <a:t>-</a:t>
            </a:r>
            <a:r>
              <a:rPr kumimoji="1" lang="ja-JP" altLang="en-US" sz="1050" b="1" dirty="0">
                <a:latin typeface="+mn-ea"/>
              </a:rPr>
              <a:t>７７</a:t>
            </a:r>
            <a:r>
              <a:rPr kumimoji="1" lang="en-US" altLang="ja-JP" sz="1050" b="1" dirty="0">
                <a:latin typeface="+mn-ea"/>
              </a:rPr>
              <a:t>-</a:t>
            </a:r>
            <a:r>
              <a:rPr kumimoji="1" lang="ja-JP" altLang="en-US" sz="1050" b="1" dirty="0">
                <a:latin typeface="+mn-ea"/>
              </a:rPr>
              <a:t>１１６６</a:t>
            </a:r>
            <a:endParaRPr kumimoji="1" lang="en-US" altLang="ja-JP" sz="1050" b="1" dirty="0">
              <a:latin typeface="+mn-ea"/>
            </a:endParaRPr>
          </a:p>
          <a:p>
            <a:pPr algn="ctr">
              <a:lnSpc>
                <a:spcPts val="1400"/>
              </a:lnSpc>
            </a:pPr>
            <a:r>
              <a:rPr kumimoji="1" lang="ja-JP" altLang="en-US" sz="800" b="1" dirty="0">
                <a:latin typeface="+mn-ea"/>
              </a:rPr>
              <a:t>平日　</a:t>
            </a:r>
            <a:r>
              <a:rPr kumimoji="1" lang="en-US" altLang="ja-JP" sz="800" b="1" dirty="0">
                <a:latin typeface="+mn-ea"/>
              </a:rPr>
              <a:t>9:00</a:t>
            </a:r>
            <a:r>
              <a:rPr kumimoji="1" lang="ja-JP" altLang="en-US" sz="800" b="1" dirty="0">
                <a:latin typeface="+mn-ea"/>
              </a:rPr>
              <a:t>～</a:t>
            </a:r>
            <a:r>
              <a:rPr kumimoji="1" lang="en-US" altLang="ja-JP" sz="800" b="1" dirty="0">
                <a:latin typeface="+mn-ea"/>
              </a:rPr>
              <a:t>17:00 </a:t>
            </a:r>
            <a:endParaRPr kumimoji="1" lang="ja-JP" altLang="en-US" sz="1100" b="1" dirty="0">
              <a:latin typeface="+mn-ea"/>
            </a:endParaRPr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081F6187-DF05-EBDC-E41D-1E8856B5D403}"/>
              </a:ext>
            </a:extLst>
          </p:cNvPr>
          <p:cNvSpPr txBox="1"/>
          <p:nvPr/>
        </p:nvSpPr>
        <p:spPr>
          <a:xfrm>
            <a:off x="443414" y="7928568"/>
            <a:ext cx="650879" cy="648166"/>
          </a:xfrm>
          <a:prstGeom prst="rect">
            <a:avLst/>
          </a:prstGeom>
          <a:noFill/>
        </p:spPr>
        <p:txBody>
          <a:bodyPr wrap="square" rtlCol="0" anchor="ctr" anchorCtr="0">
            <a:noAutofit/>
          </a:bodyPr>
          <a:lstStyle/>
          <a:p>
            <a:pPr algn="dist"/>
            <a:r>
              <a:rPr kumimoji="1" lang="ja-JP" altLang="en-US" sz="850" b="1" spc="-120" dirty="0"/>
              <a:t>ソフトピアジャパン</a:t>
            </a:r>
          </a:p>
        </p:txBody>
      </p:sp>
      <p:grpSp>
        <p:nvGrpSpPr>
          <p:cNvPr id="55" name="グループ化 54">
            <a:extLst>
              <a:ext uri="{FF2B5EF4-FFF2-40B4-BE49-F238E27FC236}">
                <a16:creationId xmlns:a16="http://schemas.microsoft.com/office/drawing/2014/main" id="{A9980173-42C2-C6E6-767D-36EA493173E3}"/>
              </a:ext>
            </a:extLst>
          </p:cNvPr>
          <p:cNvGrpSpPr/>
          <p:nvPr/>
        </p:nvGrpSpPr>
        <p:grpSpPr>
          <a:xfrm>
            <a:off x="463534" y="4783899"/>
            <a:ext cx="6234896" cy="924878"/>
            <a:chOff x="465041" y="7453069"/>
            <a:chExt cx="6234896" cy="1031467"/>
          </a:xfrm>
        </p:grpSpPr>
        <p:sp>
          <p:nvSpPr>
            <p:cNvPr id="58" name="四角形: 角を丸くする 57">
              <a:extLst>
                <a:ext uri="{FF2B5EF4-FFF2-40B4-BE49-F238E27FC236}">
                  <a16:creationId xmlns:a16="http://schemas.microsoft.com/office/drawing/2014/main" id="{00C43CF5-5E03-4DE9-E4BA-AE56ADB199A2}"/>
                </a:ext>
              </a:extLst>
            </p:cNvPr>
            <p:cNvSpPr/>
            <p:nvPr/>
          </p:nvSpPr>
          <p:spPr>
            <a:xfrm>
              <a:off x="1223503" y="7453069"/>
              <a:ext cx="1941382" cy="617452"/>
            </a:xfrm>
            <a:prstGeom prst="roundRect">
              <a:avLst>
                <a:gd name="adj" fmla="val 46729"/>
              </a:avLst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grpSp>
          <p:nvGrpSpPr>
            <p:cNvPr id="59" name="グループ化 58">
              <a:extLst>
                <a:ext uri="{FF2B5EF4-FFF2-40B4-BE49-F238E27FC236}">
                  <a16:creationId xmlns:a16="http://schemas.microsoft.com/office/drawing/2014/main" id="{6E1DCE58-BAFF-1B33-4099-47A7A2077C24}"/>
                </a:ext>
              </a:extLst>
            </p:cNvPr>
            <p:cNvGrpSpPr/>
            <p:nvPr/>
          </p:nvGrpSpPr>
          <p:grpSpPr>
            <a:xfrm>
              <a:off x="465041" y="7477440"/>
              <a:ext cx="6234896" cy="1007096"/>
              <a:chOff x="465041" y="7477440"/>
              <a:chExt cx="6234896" cy="1007096"/>
            </a:xfrm>
          </p:grpSpPr>
          <p:sp>
            <p:nvSpPr>
              <p:cNvPr id="60" name="フリーフォーム: 図形 59">
                <a:extLst>
                  <a:ext uri="{FF2B5EF4-FFF2-40B4-BE49-F238E27FC236}">
                    <a16:creationId xmlns:a16="http://schemas.microsoft.com/office/drawing/2014/main" id="{17170782-4CD0-E9AA-2592-E6BA0F8E688D}"/>
                  </a:ext>
                </a:extLst>
              </p:cNvPr>
              <p:cNvSpPr/>
              <p:nvPr/>
            </p:nvSpPr>
            <p:spPr>
              <a:xfrm rot="5400000">
                <a:off x="5616008" y="7400607"/>
                <a:ext cx="713452" cy="1454406"/>
              </a:xfrm>
              <a:custGeom>
                <a:avLst/>
                <a:gdLst>
                  <a:gd name="connsiteX0" fmla="*/ 0 w 760036"/>
                  <a:gd name="connsiteY0" fmla="*/ 661943 h 2100809"/>
                  <a:gd name="connsiteX1" fmla="*/ 3 w 760036"/>
                  <a:gd name="connsiteY1" fmla="*/ 661942 h 2100809"/>
                  <a:gd name="connsiteX2" fmla="*/ 3 w 760036"/>
                  <a:gd name="connsiteY2" fmla="*/ 514297 h 2100809"/>
                  <a:gd name="connsiteX3" fmla="*/ 0 w 760036"/>
                  <a:gd name="connsiteY3" fmla="*/ 514297 h 2100809"/>
                  <a:gd name="connsiteX4" fmla="*/ 3 w 760036"/>
                  <a:gd name="connsiteY4" fmla="*/ 514296 h 2100809"/>
                  <a:gd name="connsiteX5" fmla="*/ 3 w 760036"/>
                  <a:gd name="connsiteY5" fmla="*/ 372383 h 2100809"/>
                  <a:gd name="connsiteX6" fmla="*/ 0 w 760036"/>
                  <a:gd name="connsiteY6" fmla="*/ 372383 h 2100809"/>
                  <a:gd name="connsiteX7" fmla="*/ 3 w 760036"/>
                  <a:gd name="connsiteY7" fmla="*/ 372382 h 2100809"/>
                  <a:gd name="connsiteX8" fmla="*/ 3 w 760036"/>
                  <a:gd name="connsiteY8" fmla="*/ 224737 h 2100809"/>
                  <a:gd name="connsiteX9" fmla="*/ 0 w 760036"/>
                  <a:gd name="connsiteY9" fmla="*/ 224737 h 2100809"/>
                  <a:gd name="connsiteX10" fmla="*/ 380018 w 760036"/>
                  <a:gd name="connsiteY10" fmla="*/ 0 h 2100809"/>
                  <a:gd name="connsiteX11" fmla="*/ 760034 w 760036"/>
                  <a:gd name="connsiteY11" fmla="*/ 224737 h 2100809"/>
                  <a:gd name="connsiteX12" fmla="*/ 760036 w 760036"/>
                  <a:gd name="connsiteY12" fmla="*/ 224737 h 2100809"/>
                  <a:gd name="connsiteX13" fmla="*/ 760036 w 760036"/>
                  <a:gd name="connsiteY13" fmla="*/ 372383 h 2100809"/>
                  <a:gd name="connsiteX14" fmla="*/ 760036 w 760036"/>
                  <a:gd name="connsiteY14" fmla="*/ 514297 h 2100809"/>
                  <a:gd name="connsiteX15" fmla="*/ 760036 w 760036"/>
                  <a:gd name="connsiteY15" fmla="*/ 661943 h 2100809"/>
                  <a:gd name="connsiteX16" fmla="*/ 760035 w 760036"/>
                  <a:gd name="connsiteY16" fmla="*/ 2100809 h 2100809"/>
                  <a:gd name="connsiteX17" fmla="*/ 760034 w 760036"/>
                  <a:gd name="connsiteY17" fmla="*/ 2100809 h 2100809"/>
                  <a:gd name="connsiteX18" fmla="*/ 380018 w 760036"/>
                  <a:gd name="connsiteY18" fmla="*/ 1876072 h 2100809"/>
                  <a:gd name="connsiteX19" fmla="*/ 2 w 760036"/>
                  <a:gd name="connsiteY19" fmla="*/ 2100808 h 2100809"/>
                  <a:gd name="connsiteX20" fmla="*/ 3 w 760036"/>
                  <a:gd name="connsiteY20" fmla="*/ 661943 h 2100809"/>
                  <a:gd name="connsiteX21" fmla="*/ 0 w 760036"/>
                  <a:gd name="connsiteY21" fmla="*/ 661943 h 2100809"/>
                  <a:gd name="connsiteX0" fmla="*/ 0 w 760036"/>
                  <a:gd name="connsiteY0" fmla="*/ 661943 h 2100809"/>
                  <a:gd name="connsiteX1" fmla="*/ 3 w 760036"/>
                  <a:gd name="connsiteY1" fmla="*/ 661942 h 2100809"/>
                  <a:gd name="connsiteX2" fmla="*/ 3 w 760036"/>
                  <a:gd name="connsiteY2" fmla="*/ 514297 h 2100809"/>
                  <a:gd name="connsiteX3" fmla="*/ 0 w 760036"/>
                  <a:gd name="connsiteY3" fmla="*/ 514297 h 2100809"/>
                  <a:gd name="connsiteX4" fmla="*/ 3 w 760036"/>
                  <a:gd name="connsiteY4" fmla="*/ 514296 h 2100809"/>
                  <a:gd name="connsiteX5" fmla="*/ 3 w 760036"/>
                  <a:gd name="connsiteY5" fmla="*/ 372383 h 2100809"/>
                  <a:gd name="connsiteX6" fmla="*/ 0 w 760036"/>
                  <a:gd name="connsiteY6" fmla="*/ 372383 h 2100809"/>
                  <a:gd name="connsiteX7" fmla="*/ 3 w 760036"/>
                  <a:gd name="connsiteY7" fmla="*/ 372382 h 2100809"/>
                  <a:gd name="connsiteX8" fmla="*/ 3 w 760036"/>
                  <a:gd name="connsiteY8" fmla="*/ 224737 h 2100809"/>
                  <a:gd name="connsiteX9" fmla="*/ 0 w 760036"/>
                  <a:gd name="connsiteY9" fmla="*/ 224737 h 2100809"/>
                  <a:gd name="connsiteX10" fmla="*/ 380018 w 760036"/>
                  <a:gd name="connsiteY10" fmla="*/ 0 h 2100809"/>
                  <a:gd name="connsiteX11" fmla="*/ 760034 w 760036"/>
                  <a:gd name="connsiteY11" fmla="*/ 224737 h 2100809"/>
                  <a:gd name="connsiteX12" fmla="*/ 760036 w 760036"/>
                  <a:gd name="connsiteY12" fmla="*/ 224737 h 2100809"/>
                  <a:gd name="connsiteX13" fmla="*/ 760036 w 760036"/>
                  <a:gd name="connsiteY13" fmla="*/ 372383 h 2100809"/>
                  <a:gd name="connsiteX14" fmla="*/ 760036 w 760036"/>
                  <a:gd name="connsiteY14" fmla="*/ 514297 h 2100809"/>
                  <a:gd name="connsiteX15" fmla="*/ 760036 w 760036"/>
                  <a:gd name="connsiteY15" fmla="*/ 661943 h 2100809"/>
                  <a:gd name="connsiteX16" fmla="*/ 760035 w 760036"/>
                  <a:gd name="connsiteY16" fmla="*/ 2100809 h 2100809"/>
                  <a:gd name="connsiteX17" fmla="*/ 760034 w 760036"/>
                  <a:gd name="connsiteY17" fmla="*/ 2100809 h 2100809"/>
                  <a:gd name="connsiteX18" fmla="*/ 373253 w 760036"/>
                  <a:gd name="connsiteY18" fmla="*/ 1807281 h 2100809"/>
                  <a:gd name="connsiteX19" fmla="*/ 2 w 760036"/>
                  <a:gd name="connsiteY19" fmla="*/ 2100808 h 2100809"/>
                  <a:gd name="connsiteX20" fmla="*/ 3 w 760036"/>
                  <a:gd name="connsiteY20" fmla="*/ 661943 h 2100809"/>
                  <a:gd name="connsiteX21" fmla="*/ 0 w 760036"/>
                  <a:gd name="connsiteY21" fmla="*/ 661943 h 2100809"/>
                  <a:gd name="connsiteX0" fmla="*/ 0 w 760036"/>
                  <a:gd name="connsiteY0" fmla="*/ 661943 h 2100809"/>
                  <a:gd name="connsiteX1" fmla="*/ 3 w 760036"/>
                  <a:gd name="connsiteY1" fmla="*/ 661942 h 2100809"/>
                  <a:gd name="connsiteX2" fmla="*/ 3 w 760036"/>
                  <a:gd name="connsiteY2" fmla="*/ 514297 h 2100809"/>
                  <a:gd name="connsiteX3" fmla="*/ 0 w 760036"/>
                  <a:gd name="connsiteY3" fmla="*/ 514297 h 2100809"/>
                  <a:gd name="connsiteX4" fmla="*/ 3 w 760036"/>
                  <a:gd name="connsiteY4" fmla="*/ 514296 h 2100809"/>
                  <a:gd name="connsiteX5" fmla="*/ 3 w 760036"/>
                  <a:gd name="connsiteY5" fmla="*/ 372383 h 2100809"/>
                  <a:gd name="connsiteX6" fmla="*/ 0 w 760036"/>
                  <a:gd name="connsiteY6" fmla="*/ 372383 h 2100809"/>
                  <a:gd name="connsiteX7" fmla="*/ 3 w 760036"/>
                  <a:gd name="connsiteY7" fmla="*/ 372382 h 2100809"/>
                  <a:gd name="connsiteX8" fmla="*/ 3 w 760036"/>
                  <a:gd name="connsiteY8" fmla="*/ 224737 h 2100809"/>
                  <a:gd name="connsiteX9" fmla="*/ 0 w 760036"/>
                  <a:gd name="connsiteY9" fmla="*/ 224737 h 2100809"/>
                  <a:gd name="connsiteX10" fmla="*/ 380018 w 760036"/>
                  <a:gd name="connsiteY10" fmla="*/ 0 h 2100809"/>
                  <a:gd name="connsiteX11" fmla="*/ 760034 w 760036"/>
                  <a:gd name="connsiteY11" fmla="*/ 224737 h 2100809"/>
                  <a:gd name="connsiteX12" fmla="*/ 760036 w 760036"/>
                  <a:gd name="connsiteY12" fmla="*/ 224737 h 2100809"/>
                  <a:gd name="connsiteX13" fmla="*/ 760036 w 760036"/>
                  <a:gd name="connsiteY13" fmla="*/ 372383 h 2100809"/>
                  <a:gd name="connsiteX14" fmla="*/ 760036 w 760036"/>
                  <a:gd name="connsiteY14" fmla="*/ 514297 h 2100809"/>
                  <a:gd name="connsiteX15" fmla="*/ 760036 w 760036"/>
                  <a:gd name="connsiteY15" fmla="*/ 661943 h 2100809"/>
                  <a:gd name="connsiteX16" fmla="*/ 760035 w 760036"/>
                  <a:gd name="connsiteY16" fmla="*/ 2100809 h 2100809"/>
                  <a:gd name="connsiteX17" fmla="*/ 760034 w 760036"/>
                  <a:gd name="connsiteY17" fmla="*/ 2100809 h 2100809"/>
                  <a:gd name="connsiteX18" fmla="*/ 369871 w 760036"/>
                  <a:gd name="connsiteY18" fmla="*/ 1738489 h 2100809"/>
                  <a:gd name="connsiteX19" fmla="*/ 2 w 760036"/>
                  <a:gd name="connsiteY19" fmla="*/ 2100808 h 2100809"/>
                  <a:gd name="connsiteX20" fmla="*/ 3 w 760036"/>
                  <a:gd name="connsiteY20" fmla="*/ 661943 h 2100809"/>
                  <a:gd name="connsiteX21" fmla="*/ 0 w 760036"/>
                  <a:gd name="connsiteY21" fmla="*/ 661943 h 2100809"/>
                  <a:gd name="connsiteX0" fmla="*/ 0 w 760036"/>
                  <a:gd name="connsiteY0" fmla="*/ 661943 h 2100809"/>
                  <a:gd name="connsiteX1" fmla="*/ 3 w 760036"/>
                  <a:gd name="connsiteY1" fmla="*/ 661942 h 2100809"/>
                  <a:gd name="connsiteX2" fmla="*/ 3 w 760036"/>
                  <a:gd name="connsiteY2" fmla="*/ 514297 h 2100809"/>
                  <a:gd name="connsiteX3" fmla="*/ 0 w 760036"/>
                  <a:gd name="connsiteY3" fmla="*/ 514297 h 2100809"/>
                  <a:gd name="connsiteX4" fmla="*/ 3 w 760036"/>
                  <a:gd name="connsiteY4" fmla="*/ 514296 h 2100809"/>
                  <a:gd name="connsiteX5" fmla="*/ 3 w 760036"/>
                  <a:gd name="connsiteY5" fmla="*/ 372383 h 2100809"/>
                  <a:gd name="connsiteX6" fmla="*/ 0 w 760036"/>
                  <a:gd name="connsiteY6" fmla="*/ 372383 h 2100809"/>
                  <a:gd name="connsiteX7" fmla="*/ 3 w 760036"/>
                  <a:gd name="connsiteY7" fmla="*/ 372382 h 2100809"/>
                  <a:gd name="connsiteX8" fmla="*/ 3 w 760036"/>
                  <a:gd name="connsiteY8" fmla="*/ 224737 h 2100809"/>
                  <a:gd name="connsiteX9" fmla="*/ 0 w 760036"/>
                  <a:gd name="connsiteY9" fmla="*/ 224737 h 2100809"/>
                  <a:gd name="connsiteX10" fmla="*/ 380018 w 760036"/>
                  <a:gd name="connsiteY10" fmla="*/ 0 h 2100809"/>
                  <a:gd name="connsiteX11" fmla="*/ 760034 w 760036"/>
                  <a:gd name="connsiteY11" fmla="*/ 224737 h 2100809"/>
                  <a:gd name="connsiteX12" fmla="*/ 760036 w 760036"/>
                  <a:gd name="connsiteY12" fmla="*/ 224737 h 2100809"/>
                  <a:gd name="connsiteX13" fmla="*/ 760036 w 760036"/>
                  <a:gd name="connsiteY13" fmla="*/ 372383 h 2100809"/>
                  <a:gd name="connsiteX14" fmla="*/ 760036 w 760036"/>
                  <a:gd name="connsiteY14" fmla="*/ 514297 h 2100809"/>
                  <a:gd name="connsiteX15" fmla="*/ 760036 w 760036"/>
                  <a:gd name="connsiteY15" fmla="*/ 661943 h 2100809"/>
                  <a:gd name="connsiteX16" fmla="*/ 760035 w 760036"/>
                  <a:gd name="connsiteY16" fmla="*/ 2100809 h 2100809"/>
                  <a:gd name="connsiteX17" fmla="*/ 760034 w 760036"/>
                  <a:gd name="connsiteY17" fmla="*/ 2100809 h 2100809"/>
                  <a:gd name="connsiteX18" fmla="*/ 373253 w 760036"/>
                  <a:gd name="connsiteY18" fmla="*/ 1816453 h 2100809"/>
                  <a:gd name="connsiteX19" fmla="*/ 2 w 760036"/>
                  <a:gd name="connsiteY19" fmla="*/ 2100808 h 2100809"/>
                  <a:gd name="connsiteX20" fmla="*/ 3 w 760036"/>
                  <a:gd name="connsiteY20" fmla="*/ 661943 h 2100809"/>
                  <a:gd name="connsiteX21" fmla="*/ 0 w 760036"/>
                  <a:gd name="connsiteY21" fmla="*/ 661943 h 2100809"/>
                  <a:gd name="connsiteX0" fmla="*/ 0 w 760036"/>
                  <a:gd name="connsiteY0" fmla="*/ 661943 h 2100809"/>
                  <a:gd name="connsiteX1" fmla="*/ 3 w 760036"/>
                  <a:gd name="connsiteY1" fmla="*/ 661942 h 2100809"/>
                  <a:gd name="connsiteX2" fmla="*/ 3 w 760036"/>
                  <a:gd name="connsiteY2" fmla="*/ 514297 h 2100809"/>
                  <a:gd name="connsiteX3" fmla="*/ 0 w 760036"/>
                  <a:gd name="connsiteY3" fmla="*/ 514297 h 2100809"/>
                  <a:gd name="connsiteX4" fmla="*/ 3 w 760036"/>
                  <a:gd name="connsiteY4" fmla="*/ 514296 h 2100809"/>
                  <a:gd name="connsiteX5" fmla="*/ 3 w 760036"/>
                  <a:gd name="connsiteY5" fmla="*/ 372383 h 2100809"/>
                  <a:gd name="connsiteX6" fmla="*/ 0 w 760036"/>
                  <a:gd name="connsiteY6" fmla="*/ 372383 h 2100809"/>
                  <a:gd name="connsiteX7" fmla="*/ 3 w 760036"/>
                  <a:gd name="connsiteY7" fmla="*/ 372382 h 2100809"/>
                  <a:gd name="connsiteX8" fmla="*/ 3 w 760036"/>
                  <a:gd name="connsiteY8" fmla="*/ 224737 h 2100809"/>
                  <a:gd name="connsiteX9" fmla="*/ 0 w 760036"/>
                  <a:gd name="connsiteY9" fmla="*/ 224737 h 2100809"/>
                  <a:gd name="connsiteX10" fmla="*/ 380018 w 760036"/>
                  <a:gd name="connsiteY10" fmla="*/ 0 h 2100809"/>
                  <a:gd name="connsiteX11" fmla="*/ 760034 w 760036"/>
                  <a:gd name="connsiteY11" fmla="*/ 224737 h 2100809"/>
                  <a:gd name="connsiteX12" fmla="*/ 760036 w 760036"/>
                  <a:gd name="connsiteY12" fmla="*/ 224737 h 2100809"/>
                  <a:gd name="connsiteX13" fmla="*/ 760036 w 760036"/>
                  <a:gd name="connsiteY13" fmla="*/ 372383 h 2100809"/>
                  <a:gd name="connsiteX14" fmla="*/ 760036 w 760036"/>
                  <a:gd name="connsiteY14" fmla="*/ 514297 h 2100809"/>
                  <a:gd name="connsiteX15" fmla="*/ 760036 w 760036"/>
                  <a:gd name="connsiteY15" fmla="*/ 661943 h 2100809"/>
                  <a:gd name="connsiteX16" fmla="*/ 760035 w 760036"/>
                  <a:gd name="connsiteY16" fmla="*/ 2100809 h 2100809"/>
                  <a:gd name="connsiteX17" fmla="*/ 760034 w 760036"/>
                  <a:gd name="connsiteY17" fmla="*/ 2100809 h 2100809"/>
                  <a:gd name="connsiteX18" fmla="*/ 2 w 760036"/>
                  <a:gd name="connsiteY18" fmla="*/ 2100808 h 2100809"/>
                  <a:gd name="connsiteX19" fmla="*/ 3 w 760036"/>
                  <a:gd name="connsiteY19" fmla="*/ 661943 h 2100809"/>
                  <a:gd name="connsiteX20" fmla="*/ 0 w 760036"/>
                  <a:gd name="connsiteY20" fmla="*/ 661943 h 210080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</a:cxnLst>
                <a:rect l="l" t="t" r="r" b="b"/>
                <a:pathLst>
                  <a:path w="760036" h="2100809">
                    <a:moveTo>
                      <a:pt x="0" y="661943"/>
                    </a:moveTo>
                    <a:cubicBezTo>
                      <a:pt x="1" y="661943"/>
                      <a:pt x="2" y="661942"/>
                      <a:pt x="3" y="661942"/>
                    </a:cubicBezTo>
                    <a:lnTo>
                      <a:pt x="3" y="514297"/>
                    </a:lnTo>
                    <a:lnTo>
                      <a:pt x="0" y="514297"/>
                    </a:lnTo>
                    <a:cubicBezTo>
                      <a:pt x="1" y="514297"/>
                      <a:pt x="2" y="514296"/>
                      <a:pt x="3" y="514296"/>
                    </a:cubicBezTo>
                    <a:lnTo>
                      <a:pt x="3" y="372383"/>
                    </a:lnTo>
                    <a:lnTo>
                      <a:pt x="0" y="372383"/>
                    </a:lnTo>
                    <a:cubicBezTo>
                      <a:pt x="1" y="372383"/>
                      <a:pt x="2" y="372382"/>
                      <a:pt x="3" y="372382"/>
                    </a:cubicBezTo>
                    <a:lnTo>
                      <a:pt x="3" y="224737"/>
                    </a:lnTo>
                    <a:lnTo>
                      <a:pt x="0" y="224737"/>
                    </a:lnTo>
                    <a:lnTo>
                      <a:pt x="380018" y="0"/>
                    </a:lnTo>
                    <a:lnTo>
                      <a:pt x="760034" y="224737"/>
                    </a:lnTo>
                    <a:lnTo>
                      <a:pt x="760036" y="224737"/>
                    </a:lnTo>
                    <a:lnTo>
                      <a:pt x="760036" y="372383"/>
                    </a:lnTo>
                    <a:lnTo>
                      <a:pt x="760036" y="514297"/>
                    </a:lnTo>
                    <a:lnTo>
                      <a:pt x="760036" y="661943"/>
                    </a:lnTo>
                    <a:cubicBezTo>
                      <a:pt x="760036" y="1141565"/>
                      <a:pt x="760035" y="1621187"/>
                      <a:pt x="760035" y="2100809"/>
                    </a:cubicBezTo>
                    <a:lnTo>
                      <a:pt x="760034" y="2100809"/>
                    </a:lnTo>
                    <a:lnTo>
                      <a:pt x="2" y="2100808"/>
                    </a:lnTo>
                    <a:cubicBezTo>
                      <a:pt x="2" y="1621186"/>
                      <a:pt x="3" y="1141565"/>
                      <a:pt x="3" y="661943"/>
                    </a:cubicBezTo>
                    <a:lnTo>
                      <a:pt x="0" y="661943"/>
                    </a:lnTo>
                    <a:close/>
                  </a:path>
                </a:pathLst>
              </a:custGeom>
              <a:solidFill>
                <a:schemeClr val="bg1"/>
              </a:solidFill>
              <a:ln w="31750">
                <a:solidFill>
                  <a:schemeClr val="accent4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kumimoji="1" lang="ja-JP" altLang="en-US" sz="1246" dirty="0">
                  <a:solidFill>
                    <a:schemeClr val="bg1"/>
                  </a:solidFill>
                </a:endParaRPr>
              </a:p>
            </p:txBody>
          </p:sp>
          <p:grpSp>
            <p:nvGrpSpPr>
              <p:cNvPr id="61" name="グループ化 60">
                <a:extLst>
                  <a:ext uri="{FF2B5EF4-FFF2-40B4-BE49-F238E27FC236}">
                    <a16:creationId xmlns:a16="http://schemas.microsoft.com/office/drawing/2014/main" id="{55745ECB-DE8B-9B3D-85CA-D2E289AFB3BE}"/>
                  </a:ext>
                </a:extLst>
              </p:cNvPr>
              <p:cNvGrpSpPr/>
              <p:nvPr/>
            </p:nvGrpSpPr>
            <p:grpSpPr>
              <a:xfrm>
                <a:off x="465041" y="7477440"/>
                <a:ext cx="4974652" cy="1007096"/>
                <a:chOff x="465041" y="7477440"/>
                <a:chExt cx="4974652" cy="1007096"/>
              </a:xfrm>
            </p:grpSpPr>
            <p:sp>
              <p:nvSpPr>
                <p:cNvPr id="62" name="矢印: 五方向 61">
                  <a:extLst>
                    <a:ext uri="{FF2B5EF4-FFF2-40B4-BE49-F238E27FC236}">
                      <a16:creationId xmlns:a16="http://schemas.microsoft.com/office/drawing/2014/main" id="{13348FB4-BA92-28A2-0E7A-AB3958CEF3F4}"/>
                    </a:ext>
                  </a:extLst>
                </p:cNvPr>
                <p:cNvSpPr/>
                <p:nvPr/>
              </p:nvSpPr>
              <p:spPr>
                <a:xfrm>
                  <a:off x="1046432" y="7771081"/>
                  <a:ext cx="4393261" cy="713455"/>
                </a:xfrm>
                <a:prstGeom prst="homePlate">
                  <a:avLst>
                    <a:gd name="adj" fmla="val 28639"/>
                  </a:avLst>
                </a:prstGeom>
                <a:solidFill>
                  <a:schemeClr val="bg1"/>
                </a:solidFill>
                <a:ln w="31750">
                  <a:solidFill>
                    <a:schemeClr val="accent4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63" name="正方形/長方形 62">
                  <a:extLst>
                    <a:ext uri="{FF2B5EF4-FFF2-40B4-BE49-F238E27FC236}">
                      <a16:creationId xmlns:a16="http://schemas.microsoft.com/office/drawing/2014/main" id="{04CEFD7C-7014-79E6-7C64-B39E194BFB4B}"/>
                    </a:ext>
                  </a:extLst>
                </p:cNvPr>
                <p:cNvSpPr/>
                <p:nvPr/>
              </p:nvSpPr>
              <p:spPr>
                <a:xfrm>
                  <a:off x="465041" y="7771081"/>
                  <a:ext cx="573474" cy="713455"/>
                </a:xfrm>
                <a:prstGeom prst="rect">
                  <a:avLst/>
                </a:prstGeom>
                <a:solidFill>
                  <a:schemeClr val="accent4"/>
                </a:solidFill>
                <a:ln w="31750">
                  <a:solidFill>
                    <a:schemeClr val="accent4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dirty="0"/>
                </a:p>
              </p:txBody>
            </p:sp>
            <p:sp>
              <p:nvSpPr>
                <p:cNvPr id="64" name="テキスト ボックス 63">
                  <a:extLst>
                    <a:ext uri="{FF2B5EF4-FFF2-40B4-BE49-F238E27FC236}">
                      <a16:creationId xmlns:a16="http://schemas.microsoft.com/office/drawing/2014/main" id="{27A5241E-4AFA-DDFA-2805-E09DC52D3CA6}"/>
                    </a:ext>
                  </a:extLst>
                </p:cNvPr>
                <p:cNvSpPr txBox="1"/>
                <p:nvPr/>
              </p:nvSpPr>
              <p:spPr>
                <a:xfrm>
                  <a:off x="1256350" y="7477440"/>
                  <a:ext cx="1862812" cy="29247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>
                    <a:lnSpc>
                      <a:spcPts val="1400"/>
                    </a:lnSpc>
                  </a:pPr>
                  <a:r>
                    <a:rPr kumimoji="1" lang="ja-JP" altLang="en-US" sz="1000" b="1" dirty="0"/>
                    <a:t>ＩＴ経営サポートセンター</a:t>
                  </a:r>
                  <a:endParaRPr kumimoji="1" lang="en-US" altLang="ja-JP" sz="1000" b="1" dirty="0"/>
                </a:p>
              </p:txBody>
            </p:sp>
          </p:grpSp>
        </p:grpSp>
      </p:grpSp>
      <p:sp>
        <p:nvSpPr>
          <p:cNvPr id="56" name="テキスト ボックス 55">
            <a:extLst>
              <a:ext uri="{FF2B5EF4-FFF2-40B4-BE49-F238E27FC236}">
                <a16:creationId xmlns:a16="http://schemas.microsoft.com/office/drawing/2014/main" id="{446BA87C-BA65-0DC3-9C9B-8F09CFF47749}"/>
              </a:ext>
            </a:extLst>
          </p:cNvPr>
          <p:cNvSpPr txBox="1"/>
          <p:nvPr/>
        </p:nvSpPr>
        <p:spPr>
          <a:xfrm>
            <a:off x="1050174" y="5184234"/>
            <a:ext cx="4400530" cy="438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400"/>
              </a:lnSpc>
            </a:pPr>
            <a:r>
              <a:rPr kumimoji="1" lang="ja-JP" altLang="en-US" sz="900" b="1" dirty="0"/>
              <a:t>ＩＴの利活用・導入に関し、簡易で気軽に相談ができるオンライン面談サービス。</a:t>
            </a:r>
            <a:endParaRPr kumimoji="1" lang="en-US" altLang="ja-JP" sz="900" b="1" dirty="0"/>
          </a:p>
          <a:p>
            <a:pPr>
              <a:lnSpc>
                <a:spcPts val="1400"/>
              </a:lnSpc>
            </a:pPr>
            <a:r>
              <a:rPr kumimoji="1" lang="ja-JP" altLang="en-US" sz="900" b="1" dirty="0"/>
              <a:t>実務経験豊富なＩＴ専門家等が、課題解決に向けた実践的なアドバイスを実施。</a:t>
            </a:r>
            <a:endParaRPr kumimoji="1" lang="en-US" altLang="ja-JP" sz="900" b="1" dirty="0"/>
          </a:p>
        </p:txBody>
      </p:sp>
      <p:sp>
        <p:nvSpPr>
          <p:cNvPr id="57" name="テキスト ボックス 56">
            <a:extLst>
              <a:ext uri="{FF2B5EF4-FFF2-40B4-BE49-F238E27FC236}">
                <a16:creationId xmlns:a16="http://schemas.microsoft.com/office/drawing/2014/main" id="{D069BFF5-1AEC-0E84-E16D-6CACC73D31E6}"/>
              </a:ext>
            </a:extLst>
          </p:cNvPr>
          <p:cNvSpPr txBox="1"/>
          <p:nvPr/>
        </p:nvSpPr>
        <p:spPr>
          <a:xfrm>
            <a:off x="379127" y="5060722"/>
            <a:ext cx="736547" cy="677588"/>
          </a:xfrm>
          <a:prstGeom prst="rect">
            <a:avLst/>
          </a:prstGeom>
          <a:noFill/>
        </p:spPr>
        <p:txBody>
          <a:bodyPr wrap="square" rtlCol="0" anchor="ctr" anchorCtr="0">
            <a:noAutofit/>
          </a:bodyPr>
          <a:lstStyle/>
          <a:p>
            <a:pPr algn="ctr"/>
            <a:r>
              <a:rPr kumimoji="1" lang="ja-JP" altLang="en-US" sz="1000" b="1" dirty="0"/>
              <a:t>中小機構</a:t>
            </a:r>
          </a:p>
        </p:txBody>
      </p:sp>
      <p:pic>
        <p:nvPicPr>
          <p:cNvPr id="83" name="図 82" descr="QR コード&#10;&#10;自動的に生成された説明">
            <a:extLst>
              <a:ext uri="{FF2B5EF4-FFF2-40B4-BE49-F238E27FC236}">
                <a16:creationId xmlns:a16="http://schemas.microsoft.com/office/drawing/2014/main" id="{7FD383A9-A1DD-2A2A-4572-D28A8579A6ED}"/>
              </a:ext>
            </a:extLst>
          </p:cNvPr>
          <p:cNvPicPr preferRelativeResize="0">
            <a:picLocks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4000" y="5145306"/>
            <a:ext cx="540000" cy="540000"/>
          </a:xfrm>
          <a:prstGeom prst="rect">
            <a:avLst/>
          </a:prstGeom>
        </p:spPr>
      </p:pic>
      <p:sp>
        <p:nvSpPr>
          <p:cNvPr id="3" name="四角形: 角を丸くする 2">
            <a:extLst>
              <a:ext uri="{FF2B5EF4-FFF2-40B4-BE49-F238E27FC236}">
                <a16:creationId xmlns:a16="http://schemas.microsoft.com/office/drawing/2014/main" id="{1B8DB452-5A85-D0F5-0966-3557D679EFF4}"/>
              </a:ext>
            </a:extLst>
          </p:cNvPr>
          <p:cNvSpPr/>
          <p:nvPr/>
        </p:nvSpPr>
        <p:spPr>
          <a:xfrm>
            <a:off x="236107" y="6139551"/>
            <a:ext cx="6531088" cy="1320819"/>
          </a:xfrm>
          <a:prstGeom prst="roundRect">
            <a:avLst>
              <a:gd name="adj" fmla="val 5989"/>
            </a:avLst>
          </a:prstGeom>
          <a:solidFill>
            <a:srgbClr val="FF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246" dirty="0"/>
          </a:p>
        </p:txBody>
      </p:sp>
      <p:grpSp>
        <p:nvGrpSpPr>
          <p:cNvPr id="9" name="グループ化 8">
            <a:extLst>
              <a:ext uri="{FF2B5EF4-FFF2-40B4-BE49-F238E27FC236}">
                <a16:creationId xmlns:a16="http://schemas.microsoft.com/office/drawing/2014/main" id="{080BA4FB-3D24-7C60-9075-EBA64432C957}"/>
              </a:ext>
            </a:extLst>
          </p:cNvPr>
          <p:cNvGrpSpPr/>
          <p:nvPr/>
        </p:nvGrpSpPr>
        <p:grpSpPr>
          <a:xfrm>
            <a:off x="19235" y="6137881"/>
            <a:ext cx="355162" cy="1320819"/>
            <a:chOff x="31866" y="7093157"/>
            <a:chExt cx="355162" cy="1345728"/>
          </a:xfrm>
        </p:grpSpPr>
        <p:sp>
          <p:nvSpPr>
            <p:cNvPr id="34" name="四角形: 角を丸くする 33">
              <a:extLst>
                <a:ext uri="{FF2B5EF4-FFF2-40B4-BE49-F238E27FC236}">
                  <a16:creationId xmlns:a16="http://schemas.microsoft.com/office/drawing/2014/main" id="{915F49C4-6D40-1316-B817-04784F404665}"/>
                </a:ext>
              </a:extLst>
            </p:cNvPr>
            <p:cNvSpPr/>
            <p:nvPr/>
          </p:nvSpPr>
          <p:spPr>
            <a:xfrm>
              <a:off x="70721" y="7122784"/>
              <a:ext cx="309173" cy="1255507"/>
            </a:xfrm>
            <a:prstGeom prst="roundRect">
              <a:avLst>
                <a:gd name="adj" fmla="val 45759"/>
              </a:avLst>
            </a:prstGeom>
            <a:solidFill>
              <a:srgbClr val="FF669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246"/>
            </a:p>
          </p:txBody>
        </p:sp>
        <p:sp>
          <p:nvSpPr>
            <p:cNvPr id="35" name="テキスト ボックス 34">
              <a:extLst>
                <a:ext uri="{FF2B5EF4-FFF2-40B4-BE49-F238E27FC236}">
                  <a16:creationId xmlns:a16="http://schemas.microsoft.com/office/drawing/2014/main" id="{BE437F1C-D009-37DB-0681-C052E3A82CBD}"/>
                </a:ext>
              </a:extLst>
            </p:cNvPr>
            <p:cNvSpPr txBox="1"/>
            <p:nvPr/>
          </p:nvSpPr>
          <p:spPr>
            <a:xfrm>
              <a:off x="31866" y="7093157"/>
              <a:ext cx="355162" cy="1345728"/>
            </a:xfrm>
            <a:prstGeom prst="rect">
              <a:avLst/>
            </a:prstGeom>
            <a:noFill/>
          </p:spPr>
          <p:txBody>
            <a:bodyPr vert="eaVert" wrap="square" rtlCol="0">
              <a:spAutoFit/>
            </a:bodyPr>
            <a:lstStyle/>
            <a:p>
              <a:pPr algn="ctr"/>
              <a:r>
                <a:rPr kumimoji="1" lang="ja-JP" altLang="en-US" sz="1108" b="1" dirty="0">
                  <a:solidFill>
                    <a:schemeClr val="bg1"/>
                  </a:solidFill>
                </a:rPr>
                <a:t>融資を受けたい</a:t>
              </a:r>
            </a:p>
          </p:txBody>
        </p:sp>
      </p:grpSp>
      <p:grpSp>
        <p:nvGrpSpPr>
          <p:cNvPr id="11" name="グループ化 10">
            <a:extLst>
              <a:ext uri="{FF2B5EF4-FFF2-40B4-BE49-F238E27FC236}">
                <a16:creationId xmlns:a16="http://schemas.microsoft.com/office/drawing/2014/main" id="{BADA4975-F79A-7CCA-78D6-C0768766D79F}"/>
              </a:ext>
            </a:extLst>
          </p:cNvPr>
          <p:cNvGrpSpPr/>
          <p:nvPr/>
        </p:nvGrpSpPr>
        <p:grpSpPr>
          <a:xfrm>
            <a:off x="458974" y="6281611"/>
            <a:ext cx="6234896" cy="1002892"/>
            <a:chOff x="465041" y="7481644"/>
            <a:chExt cx="6234896" cy="1002892"/>
          </a:xfrm>
        </p:grpSpPr>
        <p:sp>
          <p:nvSpPr>
            <p:cNvPr id="25" name="四角形: 角を丸くする 24">
              <a:extLst>
                <a:ext uri="{FF2B5EF4-FFF2-40B4-BE49-F238E27FC236}">
                  <a16:creationId xmlns:a16="http://schemas.microsoft.com/office/drawing/2014/main" id="{15FCF6D9-328B-3A3A-2908-F27F3379B75E}"/>
                </a:ext>
              </a:extLst>
            </p:cNvPr>
            <p:cNvSpPr/>
            <p:nvPr/>
          </p:nvSpPr>
          <p:spPr>
            <a:xfrm>
              <a:off x="1223503" y="7481644"/>
              <a:ext cx="1648556" cy="617452"/>
            </a:xfrm>
            <a:prstGeom prst="roundRect">
              <a:avLst>
                <a:gd name="adj" fmla="val 50000"/>
              </a:avLst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grpSp>
          <p:nvGrpSpPr>
            <p:cNvPr id="26" name="グループ化 25">
              <a:extLst>
                <a:ext uri="{FF2B5EF4-FFF2-40B4-BE49-F238E27FC236}">
                  <a16:creationId xmlns:a16="http://schemas.microsoft.com/office/drawing/2014/main" id="{82A2BCCF-6B52-6A5E-BBB6-60C86A4A620A}"/>
                </a:ext>
              </a:extLst>
            </p:cNvPr>
            <p:cNvGrpSpPr/>
            <p:nvPr/>
          </p:nvGrpSpPr>
          <p:grpSpPr>
            <a:xfrm>
              <a:off x="465041" y="7496490"/>
              <a:ext cx="6234896" cy="988046"/>
              <a:chOff x="465041" y="7496490"/>
              <a:chExt cx="6234896" cy="988046"/>
            </a:xfrm>
          </p:grpSpPr>
          <p:sp>
            <p:nvSpPr>
              <p:cNvPr id="28" name="フリーフォーム: 図形 27">
                <a:extLst>
                  <a:ext uri="{FF2B5EF4-FFF2-40B4-BE49-F238E27FC236}">
                    <a16:creationId xmlns:a16="http://schemas.microsoft.com/office/drawing/2014/main" id="{CC223F69-0470-9547-AA8B-0DBD6E54350F}"/>
                  </a:ext>
                </a:extLst>
              </p:cNvPr>
              <p:cNvSpPr/>
              <p:nvPr/>
            </p:nvSpPr>
            <p:spPr>
              <a:xfrm rot="5400000">
                <a:off x="5616008" y="7400607"/>
                <a:ext cx="713452" cy="1454406"/>
              </a:xfrm>
              <a:custGeom>
                <a:avLst/>
                <a:gdLst>
                  <a:gd name="connsiteX0" fmla="*/ 0 w 760036"/>
                  <a:gd name="connsiteY0" fmla="*/ 661943 h 2100809"/>
                  <a:gd name="connsiteX1" fmla="*/ 3 w 760036"/>
                  <a:gd name="connsiteY1" fmla="*/ 661942 h 2100809"/>
                  <a:gd name="connsiteX2" fmla="*/ 3 w 760036"/>
                  <a:gd name="connsiteY2" fmla="*/ 514297 h 2100809"/>
                  <a:gd name="connsiteX3" fmla="*/ 0 w 760036"/>
                  <a:gd name="connsiteY3" fmla="*/ 514297 h 2100809"/>
                  <a:gd name="connsiteX4" fmla="*/ 3 w 760036"/>
                  <a:gd name="connsiteY4" fmla="*/ 514296 h 2100809"/>
                  <a:gd name="connsiteX5" fmla="*/ 3 w 760036"/>
                  <a:gd name="connsiteY5" fmla="*/ 372383 h 2100809"/>
                  <a:gd name="connsiteX6" fmla="*/ 0 w 760036"/>
                  <a:gd name="connsiteY6" fmla="*/ 372383 h 2100809"/>
                  <a:gd name="connsiteX7" fmla="*/ 3 w 760036"/>
                  <a:gd name="connsiteY7" fmla="*/ 372382 h 2100809"/>
                  <a:gd name="connsiteX8" fmla="*/ 3 w 760036"/>
                  <a:gd name="connsiteY8" fmla="*/ 224737 h 2100809"/>
                  <a:gd name="connsiteX9" fmla="*/ 0 w 760036"/>
                  <a:gd name="connsiteY9" fmla="*/ 224737 h 2100809"/>
                  <a:gd name="connsiteX10" fmla="*/ 380018 w 760036"/>
                  <a:gd name="connsiteY10" fmla="*/ 0 h 2100809"/>
                  <a:gd name="connsiteX11" fmla="*/ 760034 w 760036"/>
                  <a:gd name="connsiteY11" fmla="*/ 224737 h 2100809"/>
                  <a:gd name="connsiteX12" fmla="*/ 760036 w 760036"/>
                  <a:gd name="connsiteY12" fmla="*/ 224737 h 2100809"/>
                  <a:gd name="connsiteX13" fmla="*/ 760036 w 760036"/>
                  <a:gd name="connsiteY13" fmla="*/ 372383 h 2100809"/>
                  <a:gd name="connsiteX14" fmla="*/ 760036 w 760036"/>
                  <a:gd name="connsiteY14" fmla="*/ 514297 h 2100809"/>
                  <a:gd name="connsiteX15" fmla="*/ 760036 w 760036"/>
                  <a:gd name="connsiteY15" fmla="*/ 661943 h 2100809"/>
                  <a:gd name="connsiteX16" fmla="*/ 760035 w 760036"/>
                  <a:gd name="connsiteY16" fmla="*/ 2100809 h 2100809"/>
                  <a:gd name="connsiteX17" fmla="*/ 760034 w 760036"/>
                  <a:gd name="connsiteY17" fmla="*/ 2100809 h 2100809"/>
                  <a:gd name="connsiteX18" fmla="*/ 380018 w 760036"/>
                  <a:gd name="connsiteY18" fmla="*/ 1876072 h 2100809"/>
                  <a:gd name="connsiteX19" fmla="*/ 2 w 760036"/>
                  <a:gd name="connsiteY19" fmla="*/ 2100808 h 2100809"/>
                  <a:gd name="connsiteX20" fmla="*/ 3 w 760036"/>
                  <a:gd name="connsiteY20" fmla="*/ 661943 h 2100809"/>
                  <a:gd name="connsiteX21" fmla="*/ 0 w 760036"/>
                  <a:gd name="connsiteY21" fmla="*/ 661943 h 2100809"/>
                  <a:gd name="connsiteX0" fmla="*/ 0 w 760036"/>
                  <a:gd name="connsiteY0" fmla="*/ 661943 h 2100809"/>
                  <a:gd name="connsiteX1" fmla="*/ 3 w 760036"/>
                  <a:gd name="connsiteY1" fmla="*/ 661942 h 2100809"/>
                  <a:gd name="connsiteX2" fmla="*/ 3 w 760036"/>
                  <a:gd name="connsiteY2" fmla="*/ 514297 h 2100809"/>
                  <a:gd name="connsiteX3" fmla="*/ 0 w 760036"/>
                  <a:gd name="connsiteY3" fmla="*/ 514297 h 2100809"/>
                  <a:gd name="connsiteX4" fmla="*/ 3 w 760036"/>
                  <a:gd name="connsiteY4" fmla="*/ 514296 h 2100809"/>
                  <a:gd name="connsiteX5" fmla="*/ 3 w 760036"/>
                  <a:gd name="connsiteY5" fmla="*/ 372383 h 2100809"/>
                  <a:gd name="connsiteX6" fmla="*/ 0 w 760036"/>
                  <a:gd name="connsiteY6" fmla="*/ 372383 h 2100809"/>
                  <a:gd name="connsiteX7" fmla="*/ 3 w 760036"/>
                  <a:gd name="connsiteY7" fmla="*/ 372382 h 2100809"/>
                  <a:gd name="connsiteX8" fmla="*/ 3 w 760036"/>
                  <a:gd name="connsiteY8" fmla="*/ 224737 h 2100809"/>
                  <a:gd name="connsiteX9" fmla="*/ 0 w 760036"/>
                  <a:gd name="connsiteY9" fmla="*/ 224737 h 2100809"/>
                  <a:gd name="connsiteX10" fmla="*/ 380018 w 760036"/>
                  <a:gd name="connsiteY10" fmla="*/ 0 h 2100809"/>
                  <a:gd name="connsiteX11" fmla="*/ 760034 w 760036"/>
                  <a:gd name="connsiteY11" fmla="*/ 224737 h 2100809"/>
                  <a:gd name="connsiteX12" fmla="*/ 760036 w 760036"/>
                  <a:gd name="connsiteY12" fmla="*/ 224737 h 2100809"/>
                  <a:gd name="connsiteX13" fmla="*/ 760036 w 760036"/>
                  <a:gd name="connsiteY13" fmla="*/ 372383 h 2100809"/>
                  <a:gd name="connsiteX14" fmla="*/ 760036 w 760036"/>
                  <a:gd name="connsiteY14" fmla="*/ 514297 h 2100809"/>
                  <a:gd name="connsiteX15" fmla="*/ 760036 w 760036"/>
                  <a:gd name="connsiteY15" fmla="*/ 661943 h 2100809"/>
                  <a:gd name="connsiteX16" fmla="*/ 760035 w 760036"/>
                  <a:gd name="connsiteY16" fmla="*/ 2100809 h 2100809"/>
                  <a:gd name="connsiteX17" fmla="*/ 760034 w 760036"/>
                  <a:gd name="connsiteY17" fmla="*/ 2100809 h 2100809"/>
                  <a:gd name="connsiteX18" fmla="*/ 373253 w 760036"/>
                  <a:gd name="connsiteY18" fmla="*/ 1807281 h 2100809"/>
                  <a:gd name="connsiteX19" fmla="*/ 2 w 760036"/>
                  <a:gd name="connsiteY19" fmla="*/ 2100808 h 2100809"/>
                  <a:gd name="connsiteX20" fmla="*/ 3 w 760036"/>
                  <a:gd name="connsiteY20" fmla="*/ 661943 h 2100809"/>
                  <a:gd name="connsiteX21" fmla="*/ 0 w 760036"/>
                  <a:gd name="connsiteY21" fmla="*/ 661943 h 2100809"/>
                  <a:gd name="connsiteX0" fmla="*/ 0 w 760036"/>
                  <a:gd name="connsiteY0" fmla="*/ 661943 h 2100809"/>
                  <a:gd name="connsiteX1" fmla="*/ 3 w 760036"/>
                  <a:gd name="connsiteY1" fmla="*/ 661942 h 2100809"/>
                  <a:gd name="connsiteX2" fmla="*/ 3 w 760036"/>
                  <a:gd name="connsiteY2" fmla="*/ 514297 h 2100809"/>
                  <a:gd name="connsiteX3" fmla="*/ 0 w 760036"/>
                  <a:gd name="connsiteY3" fmla="*/ 514297 h 2100809"/>
                  <a:gd name="connsiteX4" fmla="*/ 3 w 760036"/>
                  <a:gd name="connsiteY4" fmla="*/ 514296 h 2100809"/>
                  <a:gd name="connsiteX5" fmla="*/ 3 w 760036"/>
                  <a:gd name="connsiteY5" fmla="*/ 372383 h 2100809"/>
                  <a:gd name="connsiteX6" fmla="*/ 0 w 760036"/>
                  <a:gd name="connsiteY6" fmla="*/ 372383 h 2100809"/>
                  <a:gd name="connsiteX7" fmla="*/ 3 w 760036"/>
                  <a:gd name="connsiteY7" fmla="*/ 372382 h 2100809"/>
                  <a:gd name="connsiteX8" fmla="*/ 3 w 760036"/>
                  <a:gd name="connsiteY8" fmla="*/ 224737 h 2100809"/>
                  <a:gd name="connsiteX9" fmla="*/ 0 w 760036"/>
                  <a:gd name="connsiteY9" fmla="*/ 224737 h 2100809"/>
                  <a:gd name="connsiteX10" fmla="*/ 380018 w 760036"/>
                  <a:gd name="connsiteY10" fmla="*/ 0 h 2100809"/>
                  <a:gd name="connsiteX11" fmla="*/ 760034 w 760036"/>
                  <a:gd name="connsiteY11" fmla="*/ 224737 h 2100809"/>
                  <a:gd name="connsiteX12" fmla="*/ 760036 w 760036"/>
                  <a:gd name="connsiteY12" fmla="*/ 224737 h 2100809"/>
                  <a:gd name="connsiteX13" fmla="*/ 760036 w 760036"/>
                  <a:gd name="connsiteY13" fmla="*/ 372383 h 2100809"/>
                  <a:gd name="connsiteX14" fmla="*/ 760036 w 760036"/>
                  <a:gd name="connsiteY14" fmla="*/ 514297 h 2100809"/>
                  <a:gd name="connsiteX15" fmla="*/ 760036 w 760036"/>
                  <a:gd name="connsiteY15" fmla="*/ 661943 h 2100809"/>
                  <a:gd name="connsiteX16" fmla="*/ 760035 w 760036"/>
                  <a:gd name="connsiteY16" fmla="*/ 2100809 h 2100809"/>
                  <a:gd name="connsiteX17" fmla="*/ 760034 w 760036"/>
                  <a:gd name="connsiteY17" fmla="*/ 2100809 h 2100809"/>
                  <a:gd name="connsiteX18" fmla="*/ 369871 w 760036"/>
                  <a:gd name="connsiteY18" fmla="*/ 1738489 h 2100809"/>
                  <a:gd name="connsiteX19" fmla="*/ 2 w 760036"/>
                  <a:gd name="connsiteY19" fmla="*/ 2100808 h 2100809"/>
                  <a:gd name="connsiteX20" fmla="*/ 3 w 760036"/>
                  <a:gd name="connsiteY20" fmla="*/ 661943 h 2100809"/>
                  <a:gd name="connsiteX21" fmla="*/ 0 w 760036"/>
                  <a:gd name="connsiteY21" fmla="*/ 661943 h 2100809"/>
                  <a:gd name="connsiteX0" fmla="*/ 0 w 760036"/>
                  <a:gd name="connsiteY0" fmla="*/ 661943 h 2100809"/>
                  <a:gd name="connsiteX1" fmla="*/ 3 w 760036"/>
                  <a:gd name="connsiteY1" fmla="*/ 661942 h 2100809"/>
                  <a:gd name="connsiteX2" fmla="*/ 3 w 760036"/>
                  <a:gd name="connsiteY2" fmla="*/ 514297 h 2100809"/>
                  <a:gd name="connsiteX3" fmla="*/ 0 w 760036"/>
                  <a:gd name="connsiteY3" fmla="*/ 514297 h 2100809"/>
                  <a:gd name="connsiteX4" fmla="*/ 3 w 760036"/>
                  <a:gd name="connsiteY4" fmla="*/ 514296 h 2100809"/>
                  <a:gd name="connsiteX5" fmla="*/ 3 w 760036"/>
                  <a:gd name="connsiteY5" fmla="*/ 372383 h 2100809"/>
                  <a:gd name="connsiteX6" fmla="*/ 0 w 760036"/>
                  <a:gd name="connsiteY6" fmla="*/ 372383 h 2100809"/>
                  <a:gd name="connsiteX7" fmla="*/ 3 w 760036"/>
                  <a:gd name="connsiteY7" fmla="*/ 372382 h 2100809"/>
                  <a:gd name="connsiteX8" fmla="*/ 3 w 760036"/>
                  <a:gd name="connsiteY8" fmla="*/ 224737 h 2100809"/>
                  <a:gd name="connsiteX9" fmla="*/ 0 w 760036"/>
                  <a:gd name="connsiteY9" fmla="*/ 224737 h 2100809"/>
                  <a:gd name="connsiteX10" fmla="*/ 380018 w 760036"/>
                  <a:gd name="connsiteY10" fmla="*/ 0 h 2100809"/>
                  <a:gd name="connsiteX11" fmla="*/ 760034 w 760036"/>
                  <a:gd name="connsiteY11" fmla="*/ 224737 h 2100809"/>
                  <a:gd name="connsiteX12" fmla="*/ 760036 w 760036"/>
                  <a:gd name="connsiteY12" fmla="*/ 224737 h 2100809"/>
                  <a:gd name="connsiteX13" fmla="*/ 760036 w 760036"/>
                  <a:gd name="connsiteY13" fmla="*/ 372383 h 2100809"/>
                  <a:gd name="connsiteX14" fmla="*/ 760036 w 760036"/>
                  <a:gd name="connsiteY14" fmla="*/ 514297 h 2100809"/>
                  <a:gd name="connsiteX15" fmla="*/ 760036 w 760036"/>
                  <a:gd name="connsiteY15" fmla="*/ 661943 h 2100809"/>
                  <a:gd name="connsiteX16" fmla="*/ 760035 w 760036"/>
                  <a:gd name="connsiteY16" fmla="*/ 2100809 h 2100809"/>
                  <a:gd name="connsiteX17" fmla="*/ 760034 w 760036"/>
                  <a:gd name="connsiteY17" fmla="*/ 2100809 h 2100809"/>
                  <a:gd name="connsiteX18" fmla="*/ 373253 w 760036"/>
                  <a:gd name="connsiteY18" fmla="*/ 1816453 h 2100809"/>
                  <a:gd name="connsiteX19" fmla="*/ 2 w 760036"/>
                  <a:gd name="connsiteY19" fmla="*/ 2100808 h 2100809"/>
                  <a:gd name="connsiteX20" fmla="*/ 3 w 760036"/>
                  <a:gd name="connsiteY20" fmla="*/ 661943 h 2100809"/>
                  <a:gd name="connsiteX21" fmla="*/ 0 w 760036"/>
                  <a:gd name="connsiteY21" fmla="*/ 661943 h 2100809"/>
                  <a:gd name="connsiteX0" fmla="*/ 0 w 760036"/>
                  <a:gd name="connsiteY0" fmla="*/ 661943 h 2100809"/>
                  <a:gd name="connsiteX1" fmla="*/ 3 w 760036"/>
                  <a:gd name="connsiteY1" fmla="*/ 661942 h 2100809"/>
                  <a:gd name="connsiteX2" fmla="*/ 3 w 760036"/>
                  <a:gd name="connsiteY2" fmla="*/ 514297 h 2100809"/>
                  <a:gd name="connsiteX3" fmla="*/ 0 w 760036"/>
                  <a:gd name="connsiteY3" fmla="*/ 514297 h 2100809"/>
                  <a:gd name="connsiteX4" fmla="*/ 3 w 760036"/>
                  <a:gd name="connsiteY4" fmla="*/ 514296 h 2100809"/>
                  <a:gd name="connsiteX5" fmla="*/ 3 w 760036"/>
                  <a:gd name="connsiteY5" fmla="*/ 372383 h 2100809"/>
                  <a:gd name="connsiteX6" fmla="*/ 0 w 760036"/>
                  <a:gd name="connsiteY6" fmla="*/ 372383 h 2100809"/>
                  <a:gd name="connsiteX7" fmla="*/ 3 w 760036"/>
                  <a:gd name="connsiteY7" fmla="*/ 372382 h 2100809"/>
                  <a:gd name="connsiteX8" fmla="*/ 3 w 760036"/>
                  <a:gd name="connsiteY8" fmla="*/ 224737 h 2100809"/>
                  <a:gd name="connsiteX9" fmla="*/ 0 w 760036"/>
                  <a:gd name="connsiteY9" fmla="*/ 224737 h 2100809"/>
                  <a:gd name="connsiteX10" fmla="*/ 380018 w 760036"/>
                  <a:gd name="connsiteY10" fmla="*/ 0 h 2100809"/>
                  <a:gd name="connsiteX11" fmla="*/ 760034 w 760036"/>
                  <a:gd name="connsiteY11" fmla="*/ 224737 h 2100809"/>
                  <a:gd name="connsiteX12" fmla="*/ 760036 w 760036"/>
                  <a:gd name="connsiteY12" fmla="*/ 224737 h 2100809"/>
                  <a:gd name="connsiteX13" fmla="*/ 760036 w 760036"/>
                  <a:gd name="connsiteY13" fmla="*/ 372383 h 2100809"/>
                  <a:gd name="connsiteX14" fmla="*/ 760036 w 760036"/>
                  <a:gd name="connsiteY14" fmla="*/ 514297 h 2100809"/>
                  <a:gd name="connsiteX15" fmla="*/ 760036 w 760036"/>
                  <a:gd name="connsiteY15" fmla="*/ 661943 h 2100809"/>
                  <a:gd name="connsiteX16" fmla="*/ 760035 w 760036"/>
                  <a:gd name="connsiteY16" fmla="*/ 2100809 h 2100809"/>
                  <a:gd name="connsiteX17" fmla="*/ 760034 w 760036"/>
                  <a:gd name="connsiteY17" fmla="*/ 2100809 h 2100809"/>
                  <a:gd name="connsiteX18" fmla="*/ 2 w 760036"/>
                  <a:gd name="connsiteY18" fmla="*/ 2100808 h 2100809"/>
                  <a:gd name="connsiteX19" fmla="*/ 3 w 760036"/>
                  <a:gd name="connsiteY19" fmla="*/ 661943 h 2100809"/>
                  <a:gd name="connsiteX20" fmla="*/ 0 w 760036"/>
                  <a:gd name="connsiteY20" fmla="*/ 661943 h 210080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</a:cxnLst>
                <a:rect l="l" t="t" r="r" b="b"/>
                <a:pathLst>
                  <a:path w="760036" h="2100809">
                    <a:moveTo>
                      <a:pt x="0" y="661943"/>
                    </a:moveTo>
                    <a:cubicBezTo>
                      <a:pt x="1" y="661943"/>
                      <a:pt x="2" y="661942"/>
                      <a:pt x="3" y="661942"/>
                    </a:cubicBezTo>
                    <a:lnTo>
                      <a:pt x="3" y="514297"/>
                    </a:lnTo>
                    <a:lnTo>
                      <a:pt x="0" y="514297"/>
                    </a:lnTo>
                    <a:cubicBezTo>
                      <a:pt x="1" y="514297"/>
                      <a:pt x="2" y="514296"/>
                      <a:pt x="3" y="514296"/>
                    </a:cubicBezTo>
                    <a:lnTo>
                      <a:pt x="3" y="372383"/>
                    </a:lnTo>
                    <a:lnTo>
                      <a:pt x="0" y="372383"/>
                    </a:lnTo>
                    <a:cubicBezTo>
                      <a:pt x="1" y="372383"/>
                      <a:pt x="2" y="372382"/>
                      <a:pt x="3" y="372382"/>
                    </a:cubicBezTo>
                    <a:lnTo>
                      <a:pt x="3" y="224737"/>
                    </a:lnTo>
                    <a:lnTo>
                      <a:pt x="0" y="224737"/>
                    </a:lnTo>
                    <a:lnTo>
                      <a:pt x="380018" y="0"/>
                    </a:lnTo>
                    <a:lnTo>
                      <a:pt x="760034" y="224737"/>
                    </a:lnTo>
                    <a:lnTo>
                      <a:pt x="760036" y="224737"/>
                    </a:lnTo>
                    <a:lnTo>
                      <a:pt x="760036" y="372383"/>
                    </a:lnTo>
                    <a:lnTo>
                      <a:pt x="760036" y="514297"/>
                    </a:lnTo>
                    <a:lnTo>
                      <a:pt x="760036" y="661943"/>
                    </a:lnTo>
                    <a:cubicBezTo>
                      <a:pt x="760036" y="1141565"/>
                      <a:pt x="760035" y="1621187"/>
                      <a:pt x="760035" y="2100809"/>
                    </a:cubicBezTo>
                    <a:lnTo>
                      <a:pt x="760034" y="2100809"/>
                    </a:lnTo>
                    <a:lnTo>
                      <a:pt x="2" y="2100808"/>
                    </a:lnTo>
                    <a:cubicBezTo>
                      <a:pt x="2" y="1621186"/>
                      <a:pt x="3" y="1141565"/>
                      <a:pt x="3" y="661943"/>
                    </a:cubicBezTo>
                    <a:lnTo>
                      <a:pt x="0" y="661943"/>
                    </a:lnTo>
                    <a:close/>
                  </a:path>
                </a:pathLst>
              </a:custGeom>
              <a:solidFill>
                <a:schemeClr val="bg1"/>
              </a:solidFill>
              <a:ln w="31750">
                <a:solidFill>
                  <a:schemeClr val="accent4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kumimoji="1" lang="ja-JP" altLang="en-US" sz="1246" dirty="0">
                  <a:solidFill>
                    <a:schemeClr val="bg1"/>
                  </a:solidFill>
                </a:endParaRPr>
              </a:p>
            </p:txBody>
          </p:sp>
          <p:grpSp>
            <p:nvGrpSpPr>
              <p:cNvPr id="29" name="グループ化 28">
                <a:extLst>
                  <a:ext uri="{FF2B5EF4-FFF2-40B4-BE49-F238E27FC236}">
                    <a16:creationId xmlns:a16="http://schemas.microsoft.com/office/drawing/2014/main" id="{A74EB2B4-7123-D171-DFB9-CFC964421507}"/>
                  </a:ext>
                </a:extLst>
              </p:cNvPr>
              <p:cNvGrpSpPr/>
              <p:nvPr/>
            </p:nvGrpSpPr>
            <p:grpSpPr>
              <a:xfrm>
                <a:off x="465041" y="7496490"/>
                <a:ext cx="4974652" cy="988046"/>
                <a:chOff x="465041" y="7496490"/>
                <a:chExt cx="4974652" cy="988046"/>
              </a:xfrm>
            </p:grpSpPr>
            <p:sp>
              <p:nvSpPr>
                <p:cNvPr id="30" name="矢印: 五方向 29">
                  <a:extLst>
                    <a:ext uri="{FF2B5EF4-FFF2-40B4-BE49-F238E27FC236}">
                      <a16:creationId xmlns:a16="http://schemas.microsoft.com/office/drawing/2014/main" id="{5321C24E-E974-25F1-C51C-A44108483ACB}"/>
                    </a:ext>
                  </a:extLst>
                </p:cNvPr>
                <p:cNvSpPr/>
                <p:nvPr/>
              </p:nvSpPr>
              <p:spPr>
                <a:xfrm>
                  <a:off x="1046432" y="7771081"/>
                  <a:ext cx="4393261" cy="713455"/>
                </a:xfrm>
                <a:prstGeom prst="homePlate">
                  <a:avLst>
                    <a:gd name="adj" fmla="val 28639"/>
                  </a:avLst>
                </a:prstGeom>
                <a:solidFill>
                  <a:schemeClr val="bg1"/>
                </a:solidFill>
                <a:ln w="31750">
                  <a:solidFill>
                    <a:schemeClr val="accent4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1" name="正方形/長方形 30">
                  <a:extLst>
                    <a:ext uri="{FF2B5EF4-FFF2-40B4-BE49-F238E27FC236}">
                      <a16:creationId xmlns:a16="http://schemas.microsoft.com/office/drawing/2014/main" id="{CC0B8302-E17D-D952-3801-94C524ECC974}"/>
                    </a:ext>
                  </a:extLst>
                </p:cNvPr>
                <p:cNvSpPr/>
                <p:nvPr/>
              </p:nvSpPr>
              <p:spPr>
                <a:xfrm>
                  <a:off x="465041" y="7771081"/>
                  <a:ext cx="573474" cy="713455"/>
                </a:xfrm>
                <a:prstGeom prst="rect">
                  <a:avLst/>
                </a:prstGeom>
                <a:solidFill>
                  <a:schemeClr val="accent4"/>
                </a:solidFill>
                <a:ln w="31750">
                  <a:solidFill>
                    <a:schemeClr val="accent4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dirty="0"/>
                </a:p>
              </p:txBody>
            </p:sp>
            <p:sp>
              <p:nvSpPr>
                <p:cNvPr id="33" name="テキスト ボックス 32">
                  <a:extLst>
                    <a:ext uri="{FF2B5EF4-FFF2-40B4-BE49-F238E27FC236}">
                      <a16:creationId xmlns:a16="http://schemas.microsoft.com/office/drawing/2014/main" id="{D948AAE8-E3EB-B11C-3035-178487B7217A}"/>
                    </a:ext>
                  </a:extLst>
                </p:cNvPr>
                <p:cNvSpPr txBox="1"/>
                <p:nvPr/>
              </p:nvSpPr>
              <p:spPr>
                <a:xfrm>
                  <a:off x="1347978" y="7496490"/>
                  <a:ext cx="1375711" cy="26225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>
                    <a:lnSpc>
                      <a:spcPts val="1400"/>
                    </a:lnSpc>
                  </a:pPr>
                  <a:r>
                    <a:rPr kumimoji="1" lang="ja-JP" altLang="en-US" sz="1000" b="1" dirty="0"/>
                    <a:t>ぎふしＤＸ促進資金</a:t>
                  </a:r>
                  <a:endParaRPr kumimoji="1" lang="en-US" altLang="ja-JP" sz="1000" b="1" dirty="0"/>
                </a:p>
              </p:txBody>
            </p:sp>
          </p:grpSp>
        </p:grpSp>
      </p:grp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5B4F6448-EE46-588D-3D0D-D995995594B6}"/>
              </a:ext>
            </a:extLst>
          </p:cNvPr>
          <p:cNvSpPr txBox="1"/>
          <p:nvPr/>
        </p:nvSpPr>
        <p:spPr>
          <a:xfrm>
            <a:off x="1060834" y="6629404"/>
            <a:ext cx="2343183" cy="623029"/>
          </a:xfrm>
          <a:prstGeom prst="rect">
            <a:avLst/>
          </a:prstGeom>
          <a:noFill/>
        </p:spPr>
        <p:txBody>
          <a:bodyPr wrap="square" rtlCol="0" anchor="ctr" anchorCtr="0">
            <a:noAutofit/>
          </a:bodyPr>
          <a:lstStyle/>
          <a:p>
            <a:pPr>
              <a:lnSpc>
                <a:spcPts val="1177"/>
              </a:lnSpc>
            </a:pPr>
            <a:r>
              <a:rPr kumimoji="1" lang="ja-JP" altLang="en-US" sz="900" b="1" dirty="0"/>
              <a:t>ＤＸに取り組む事業者に対する融資制度。</a:t>
            </a:r>
            <a:endParaRPr kumimoji="1" lang="en-US" altLang="ja-JP" sz="900" b="1" dirty="0"/>
          </a:p>
          <a:p>
            <a:pPr>
              <a:lnSpc>
                <a:spcPts val="1177"/>
              </a:lnSpc>
            </a:pPr>
            <a:r>
              <a:rPr kumimoji="1" lang="ja-JP" altLang="en-US" sz="900" b="1" dirty="0"/>
              <a:t>（申し込みは金融機関へ）</a:t>
            </a:r>
            <a:endParaRPr kumimoji="1" lang="en-US" altLang="ja-JP" sz="900" b="1" dirty="0"/>
          </a:p>
        </p:txBody>
      </p:sp>
      <p:sp>
        <p:nvSpPr>
          <p:cNvPr id="16" name="フリーフォーム: 図形 15">
            <a:extLst>
              <a:ext uri="{FF2B5EF4-FFF2-40B4-BE49-F238E27FC236}">
                <a16:creationId xmlns:a16="http://schemas.microsoft.com/office/drawing/2014/main" id="{943CC422-55B6-F630-03A2-B1869072DDDC}"/>
              </a:ext>
            </a:extLst>
          </p:cNvPr>
          <p:cNvSpPr/>
          <p:nvPr/>
        </p:nvSpPr>
        <p:spPr>
          <a:xfrm>
            <a:off x="3281268" y="6572384"/>
            <a:ext cx="2172826" cy="712119"/>
          </a:xfrm>
          <a:custGeom>
            <a:avLst/>
            <a:gdLst>
              <a:gd name="connsiteX0" fmla="*/ 0 w 2172826"/>
              <a:gd name="connsiteY0" fmla="*/ 0 h 713455"/>
              <a:gd name="connsiteX1" fmla="*/ 1968500 w 2172826"/>
              <a:gd name="connsiteY1" fmla="*/ 0 h 713455"/>
              <a:gd name="connsiteX2" fmla="*/ 2172826 w 2172826"/>
              <a:gd name="connsiteY2" fmla="*/ 356728 h 713455"/>
              <a:gd name="connsiteX3" fmla="*/ 1968500 w 2172826"/>
              <a:gd name="connsiteY3" fmla="*/ 713455 h 713455"/>
              <a:gd name="connsiteX4" fmla="*/ 0 w 2172826"/>
              <a:gd name="connsiteY4" fmla="*/ 713455 h 713455"/>
              <a:gd name="connsiteX5" fmla="*/ 204326 w 2172826"/>
              <a:gd name="connsiteY5" fmla="*/ 356728 h 713455"/>
              <a:gd name="connsiteX6" fmla="*/ 0 w 2172826"/>
              <a:gd name="connsiteY6" fmla="*/ 0 h 7134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172826" h="713455">
                <a:moveTo>
                  <a:pt x="0" y="0"/>
                </a:moveTo>
                <a:lnTo>
                  <a:pt x="1968500" y="0"/>
                </a:lnTo>
                <a:lnTo>
                  <a:pt x="2172826" y="356728"/>
                </a:lnTo>
                <a:lnTo>
                  <a:pt x="1968500" y="713455"/>
                </a:lnTo>
                <a:lnTo>
                  <a:pt x="0" y="713455"/>
                </a:lnTo>
                <a:lnTo>
                  <a:pt x="204326" y="356728"/>
                </a:lnTo>
                <a:lnTo>
                  <a:pt x="0" y="0"/>
                </a:lnTo>
                <a:close/>
              </a:path>
            </a:pathLst>
          </a:custGeom>
          <a:solidFill>
            <a:srgbClr val="FFFFCC"/>
          </a:solidFill>
          <a:ln w="3175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ja-JP" altLang="en-US" dirty="0"/>
          </a:p>
        </p:txBody>
      </p:sp>
      <p:pic>
        <p:nvPicPr>
          <p:cNvPr id="21" name="図 20" descr="QR コード&#10;&#10;自動的に生成された説明">
            <a:extLst>
              <a:ext uri="{FF2B5EF4-FFF2-40B4-BE49-F238E27FC236}">
                <a16:creationId xmlns:a16="http://schemas.microsoft.com/office/drawing/2014/main" id="{B4917501-B56D-929C-1D15-042E80528C1D}"/>
              </a:ext>
            </a:extLst>
          </p:cNvPr>
          <p:cNvPicPr preferRelativeResize="0">
            <a:picLocks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4000" y="6661381"/>
            <a:ext cx="540000" cy="540000"/>
          </a:xfrm>
          <a:prstGeom prst="rect">
            <a:avLst/>
          </a:prstGeom>
        </p:spPr>
      </p:pic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7368939A-6875-7912-84B2-8DFDECB9E459}"/>
              </a:ext>
            </a:extLst>
          </p:cNvPr>
          <p:cNvSpPr txBox="1"/>
          <p:nvPr/>
        </p:nvSpPr>
        <p:spPr>
          <a:xfrm>
            <a:off x="405660" y="6546443"/>
            <a:ext cx="688401" cy="738059"/>
          </a:xfrm>
          <a:prstGeom prst="rect">
            <a:avLst/>
          </a:prstGeom>
          <a:noFill/>
        </p:spPr>
        <p:txBody>
          <a:bodyPr wrap="square" rtlCol="0" anchor="ctr" anchorCtr="0">
            <a:noAutofit/>
          </a:bodyPr>
          <a:lstStyle/>
          <a:p>
            <a:pPr algn="dist"/>
            <a:r>
              <a:rPr kumimoji="1" lang="ja-JP" altLang="en-US" sz="950" b="1" dirty="0">
                <a:latin typeface="+mn-ea"/>
              </a:rPr>
              <a:t>岐阜市</a:t>
            </a:r>
            <a:endParaRPr kumimoji="1" lang="en-US" altLang="ja-JP" sz="950" b="1" dirty="0">
              <a:latin typeface="+mn-ea"/>
            </a:endParaRPr>
          </a:p>
          <a:p>
            <a:pPr algn="dist"/>
            <a:r>
              <a:rPr kumimoji="1" lang="ja-JP" altLang="en-US" sz="950" b="1" dirty="0">
                <a:latin typeface="+mn-ea"/>
              </a:rPr>
              <a:t>信用保証</a:t>
            </a:r>
            <a:endParaRPr kumimoji="1" lang="en-US" altLang="ja-JP" sz="950" b="1" dirty="0">
              <a:latin typeface="+mn-ea"/>
            </a:endParaRPr>
          </a:p>
          <a:p>
            <a:pPr algn="dist"/>
            <a:r>
              <a:rPr kumimoji="1" lang="ja-JP" altLang="en-US" sz="950" b="1" dirty="0">
                <a:latin typeface="+mn-ea"/>
              </a:rPr>
              <a:t>協会</a:t>
            </a: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48DD9DB5-CC45-3741-9CAF-DB89EF28057C}"/>
              </a:ext>
            </a:extLst>
          </p:cNvPr>
          <p:cNvSpPr txBox="1"/>
          <p:nvPr/>
        </p:nvSpPr>
        <p:spPr>
          <a:xfrm>
            <a:off x="3451589" y="6605818"/>
            <a:ext cx="1921778" cy="657724"/>
          </a:xfrm>
          <a:prstGeom prst="rect">
            <a:avLst/>
          </a:prstGeom>
          <a:noFill/>
        </p:spPr>
        <p:txBody>
          <a:bodyPr wrap="square" rtlCol="0" anchor="ctr" anchorCtr="0">
            <a:noAutofit/>
          </a:bodyPr>
          <a:lstStyle/>
          <a:p>
            <a:pPr>
              <a:lnSpc>
                <a:spcPts val="1000"/>
              </a:lnSpc>
            </a:pPr>
            <a:r>
              <a:rPr kumimoji="1" lang="ja-JP" altLang="en-US" sz="700" b="1" dirty="0">
                <a:latin typeface="+mn-ea"/>
              </a:rPr>
              <a:t>制度に関するお問い合わせ</a:t>
            </a:r>
            <a:endParaRPr kumimoji="1" lang="en-US" altLang="ja-JP" sz="700" b="1" dirty="0">
              <a:latin typeface="+mn-ea"/>
            </a:endParaRPr>
          </a:p>
          <a:p>
            <a:pPr>
              <a:lnSpc>
                <a:spcPts val="1000"/>
              </a:lnSpc>
              <a:spcAft>
                <a:spcPts val="300"/>
              </a:spcAft>
            </a:pPr>
            <a:r>
              <a:rPr kumimoji="1" lang="ja-JP" altLang="en-US" sz="700" b="1" dirty="0">
                <a:latin typeface="+mn-ea"/>
              </a:rPr>
              <a:t>岐阜市 経済部 商工課</a:t>
            </a:r>
            <a:endParaRPr kumimoji="1" lang="en-US" altLang="ja-JP" sz="700" b="1" dirty="0">
              <a:latin typeface="+mn-ea"/>
            </a:endParaRPr>
          </a:p>
          <a:p>
            <a:pPr algn="ctr">
              <a:lnSpc>
                <a:spcPts val="1200"/>
              </a:lnSpc>
            </a:pPr>
            <a:r>
              <a:rPr kumimoji="1" lang="ja-JP" altLang="en-US" sz="1050" b="1" dirty="0">
                <a:latin typeface="+mn-ea"/>
              </a:rPr>
              <a:t>☎ ０５８</a:t>
            </a:r>
            <a:r>
              <a:rPr kumimoji="1" lang="en-US" altLang="ja-JP" sz="1050" b="1" dirty="0">
                <a:latin typeface="+mn-ea"/>
              </a:rPr>
              <a:t>-</a:t>
            </a:r>
            <a:r>
              <a:rPr kumimoji="1" lang="ja-JP" altLang="en-US" sz="1050" b="1" dirty="0">
                <a:latin typeface="+mn-ea"/>
              </a:rPr>
              <a:t>２１４</a:t>
            </a:r>
            <a:r>
              <a:rPr kumimoji="1" lang="en-US" altLang="ja-JP" sz="1050" b="1" dirty="0">
                <a:latin typeface="+mn-ea"/>
              </a:rPr>
              <a:t>-</a:t>
            </a:r>
            <a:r>
              <a:rPr kumimoji="1" lang="ja-JP" altLang="en-US" sz="1050" b="1" dirty="0">
                <a:latin typeface="+mn-ea"/>
              </a:rPr>
              <a:t>２３６０</a:t>
            </a:r>
            <a:endParaRPr kumimoji="1" lang="en-US" altLang="ja-JP" sz="1050" b="1" dirty="0">
              <a:latin typeface="+mn-ea"/>
            </a:endParaRPr>
          </a:p>
          <a:p>
            <a:pPr algn="ctr">
              <a:lnSpc>
                <a:spcPts val="1200"/>
              </a:lnSpc>
            </a:pPr>
            <a:r>
              <a:rPr kumimoji="1" lang="ja-JP" altLang="en-US" sz="800" b="1" dirty="0">
                <a:latin typeface="+mn-ea"/>
              </a:rPr>
              <a:t>平日　</a:t>
            </a:r>
            <a:r>
              <a:rPr kumimoji="1" lang="en-US" altLang="ja-JP" sz="800" b="1" dirty="0">
                <a:latin typeface="+mn-ea"/>
              </a:rPr>
              <a:t>8:45</a:t>
            </a:r>
            <a:r>
              <a:rPr kumimoji="1" lang="ja-JP" altLang="en-US" sz="800" b="1" dirty="0">
                <a:latin typeface="+mn-ea"/>
              </a:rPr>
              <a:t>～</a:t>
            </a:r>
            <a:r>
              <a:rPr kumimoji="1" lang="en-US" altLang="ja-JP" sz="800" b="1" dirty="0">
                <a:latin typeface="+mn-ea"/>
              </a:rPr>
              <a:t>17:30</a:t>
            </a:r>
            <a:endParaRPr kumimoji="1" lang="ja-JP" altLang="en-US" sz="1100" b="1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41018825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四角形: 角を丸くする 261">
            <a:extLst>
              <a:ext uri="{FF2B5EF4-FFF2-40B4-BE49-F238E27FC236}">
                <a16:creationId xmlns:a16="http://schemas.microsoft.com/office/drawing/2014/main" id="{F90A8FA7-48ED-B74F-0781-39D9ACF093B8}"/>
              </a:ext>
            </a:extLst>
          </p:cNvPr>
          <p:cNvSpPr/>
          <p:nvPr/>
        </p:nvSpPr>
        <p:spPr>
          <a:xfrm>
            <a:off x="191915" y="2553513"/>
            <a:ext cx="6567660" cy="4764507"/>
          </a:xfrm>
          <a:prstGeom prst="roundRect">
            <a:avLst>
              <a:gd name="adj" fmla="val 2397"/>
            </a:avLst>
          </a:prstGeom>
          <a:solidFill>
            <a:srgbClr val="FF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246" dirty="0"/>
          </a:p>
        </p:txBody>
      </p:sp>
      <p:sp>
        <p:nvSpPr>
          <p:cNvPr id="146" name="四角形: 角を丸くする 145">
            <a:extLst>
              <a:ext uri="{FF2B5EF4-FFF2-40B4-BE49-F238E27FC236}">
                <a16:creationId xmlns:a16="http://schemas.microsoft.com/office/drawing/2014/main" id="{76416979-FD3B-FE7E-7556-FE2F460D923A}"/>
              </a:ext>
            </a:extLst>
          </p:cNvPr>
          <p:cNvSpPr/>
          <p:nvPr/>
        </p:nvSpPr>
        <p:spPr>
          <a:xfrm>
            <a:off x="191915" y="142484"/>
            <a:ext cx="6548814" cy="2274048"/>
          </a:xfrm>
          <a:prstGeom prst="roundRect">
            <a:avLst>
              <a:gd name="adj" fmla="val 3858"/>
            </a:avLst>
          </a:prstGeom>
          <a:solidFill>
            <a:srgbClr val="FF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246" dirty="0"/>
          </a:p>
        </p:txBody>
      </p:sp>
      <p:sp>
        <p:nvSpPr>
          <p:cNvPr id="150" name="四角形: 角を丸くする 149">
            <a:extLst>
              <a:ext uri="{FF2B5EF4-FFF2-40B4-BE49-F238E27FC236}">
                <a16:creationId xmlns:a16="http://schemas.microsoft.com/office/drawing/2014/main" id="{E0063B7F-6910-A5FF-C264-65E4B3147F84}"/>
              </a:ext>
            </a:extLst>
          </p:cNvPr>
          <p:cNvSpPr/>
          <p:nvPr/>
        </p:nvSpPr>
        <p:spPr>
          <a:xfrm>
            <a:off x="52822" y="210195"/>
            <a:ext cx="309173" cy="2123430"/>
          </a:xfrm>
          <a:prstGeom prst="roundRect">
            <a:avLst>
              <a:gd name="adj" fmla="val 45759"/>
            </a:avLst>
          </a:prstGeom>
          <a:solidFill>
            <a:srgbClr val="FF66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246"/>
          </a:p>
        </p:txBody>
      </p:sp>
      <p:sp>
        <p:nvSpPr>
          <p:cNvPr id="151" name="テキスト ボックス 150">
            <a:extLst>
              <a:ext uri="{FF2B5EF4-FFF2-40B4-BE49-F238E27FC236}">
                <a16:creationId xmlns:a16="http://schemas.microsoft.com/office/drawing/2014/main" id="{65B3FAD4-2C79-3D17-FAFE-6BD12F249596}"/>
              </a:ext>
            </a:extLst>
          </p:cNvPr>
          <p:cNvSpPr txBox="1"/>
          <p:nvPr/>
        </p:nvSpPr>
        <p:spPr>
          <a:xfrm>
            <a:off x="18537" y="142484"/>
            <a:ext cx="355162" cy="219114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algn="ctr"/>
            <a:r>
              <a:rPr kumimoji="1" lang="ja-JP" altLang="en-US" sz="1108" b="1" dirty="0">
                <a:solidFill>
                  <a:schemeClr val="bg1"/>
                </a:solidFill>
              </a:rPr>
              <a:t>ＩＴ等の活用方法を知りたい</a:t>
            </a:r>
          </a:p>
        </p:txBody>
      </p:sp>
      <p:grpSp>
        <p:nvGrpSpPr>
          <p:cNvPr id="246" name="グループ化 245">
            <a:extLst>
              <a:ext uri="{FF2B5EF4-FFF2-40B4-BE49-F238E27FC236}">
                <a16:creationId xmlns:a16="http://schemas.microsoft.com/office/drawing/2014/main" id="{16962731-53F4-88B8-8630-CCE8157A7DD4}"/>
              </a:ext>
            </a:extLst>
          </p:cNvPr>
          <p:cNvGrpSpPr/>
          <p:nvPr/>
        </p:nvGrpSpPr>
        <p:grpSpPr>
          <a:xfrm>
            <a:off x="432508" y="268888"/>
            <a:ext cx="6234896" cy="928937"/>
            <a:chOff x="465041" y="7453069"/>
            <a:chExt cx="6234896" cy="1031467"/>
          </a:xfrm>
        </p:grpSpPr>
        <p:sp>
          <p:nvSpPr>
            <p:cNvPr id="249" name="四角形: 角を丸くする 248">
              <a:extLst>
                <a:ext uri="{FF2B5EF4-FFF2-40B4-BE49-F238E27FC236}">
                  <a16:creationId xmlns:a16="http://schemas.microsoft.com/office/drawing/2014/main" id="{0AB78356-4B85-F814-7063-848F8737432D}"/>
                </a:ext>
              </a:extLst>
            </p:cNvPr>
            <p:cNvSpPr/>
            <p:nvPr/>
          </p:nvSpPr>
          <p:spPr>
            <a:xfrm>
              <a:off x="1223503" y="7453069"/>
              <a:ext cx="1648556" cy="617452"/>
            </a:xfrm>
            <a:prstGeom prst="roundRect">
              <a:avLst>
                <a:gd name="adj" fmla="val 50000"/>
              </a:avLst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grpSp>
          <p:nvGrpSpPr>
            <p:cNvPr id="250" name="グループ化 249">
              <a:extLst>
                <a:ext uri="{FF2B5EF4-FFF2-40B4-BE49-F238E27FC236}">
                  <a16:creationId xmlns:a16="http://schemas.microsoft.com/office/drawing/2014/main" id="{45E96B56-D734-9F00-F70C-38AE2A5804E6}"/>
                </a:ext>
              </a:extLst>
            </p:cNvPr>
            <p:cNvGrpSpPr/>
            <p:nvPr/>
          </p:nvGrpSpPr>
          <p:grpSpPr>
            <a:xfrm>
              <a:off x="465041" y="7477440"/>
              <a:ext cx="6234896" cy="1007096"/>
              <a:chOff x="465041" y="7477440"/>
              <a:chExt cx="6234896" cy="1007096"/>
            </a:xfrm>
          </p:grpSpPr>
          <p:sp>
            <p:nvSpPr>
              <p:cNvPr id="252" name="フリーフォーム: 図形 251">
                <a:extLst>
                  <a:ext uri="{FF2B5EF4-FFF2-40B4-BE49-F238E27FC236}">
                    <a16:creationId xmlns:a16="http://schemas.microsoft.com/office/drawing/2014/main" id="{689CAFA4-E40C-4C25-D359-3BBC51C122C1}"/>
                  </a:ext>
                </a:extLst>
              </p:cNvPr>
              <p:cNvSpPr/>
              <p:nvPr/>
            </p:nvSpPr>
            <p:spPr>
              <a:xfrm rot="5400000">
                <a:off x="5616008" y="7400607"/>
                <a:ext cx="713452" cy="1454406"/>
              </a:xfrm>
              <a:custGeom>
                <a:avLst/>
                <a:gdLst>
                  <a:gd name="connsiteX0" fmla="*/ 0 w 760036"/>
                  <a:gd name="connsiteY0" fmla="*/ 661943 h 2100809"/>
                  <a:gd name="connsiteX1" fmla="*/ 3 w 760036"/>
                  <a:gd name="connsiteY1" fmla="*/ 661942 h 2100809"/>
                  <a:gd name="connsiteX2" fmla="*/ 3 w 760036"/>
                  <a:gd name="connsiteY2" fmla="*/ 514297 h 2100809"/>
                  <a:gd name="connsiteX3" fmla="*/ 0 w 760036"/>
                  <a:gd name="connsiteY3" fmla="*/ 514297 h 2100809"/>
                  <a:gd name="connsiteX4" fmla="*/ 3 w 760036"/>
                  <a:gd name="connsiteY4" fmla="*/ 514296 h 2100809"/>
                  <a:gd name="connsiteX5" fmla="*/ 3 w 760036"/>
                  <a:gd name="connsiteY5" fmla="*/ 372383 h 2100809"/>
                  <a:gd name="connsiteX6" fmla="*/ 0 w 760036"/>
                  <a:gd name="connsiteY6" fmla="*/ 372383 h 2100809"/>
                  <a:gd name="connsiteX7" fmla="*/ 3 w 760036"/>
                  <a:gd name="connsiteY7" fmla="*/ 372382 h 2100809"/>
                  <a:gd name="connsiteX8" fmla="*/ 3 w 760036"/>
                  <a:gd name="connsiteY8" fmla="*/ 224737 h 2100809"/>
                  <a:gd name="connsiteX9" fmla="*/ 0 w 760036"/>
                  <a:gd name="connsiteY9" fmla="*/ 224737 h 2100809"/>
                  <a:gd name="connsiteX10" fmla="*/ 380018 w 760036"/>
                  <a:gd name="connsiteY10" fmla="*/ 0 h 2100809"/>
                  <a:gd name="connsiteX11" fmla="*/ 760034 w 760036"/>
                  <a:gd name="connsiteY11" fmla="*/ 224737 h 2100809"/>
                  <a:gd name="connsiteX12" fmla="*/ 760036 w 760036"/>
                  <a:gd name="connsiteY12" fmla="*/ 224737 h 2100809"/>
                  <a:gd name="connsiteX13" fmla="*/ 760036 w 760036"/>
                  <a:gd name="connsiteY13" fmla="*/ 372383 h 2100809"/>
                  <a:gd name="connsiteX14" fmla="*/ 760036 w 760036"/>
                  <a:gd name="connsiteY14" fmla="*/ 514297 h 2100809"/>
                  <a:gd name="connsiteX15" fmla="*/ 760036 w 760036"/>
                  <a:gd name="connsiteY15" fmla="*/ 661943 h 2100809"/>
                  <a:gd name="connsiteX16" fmla="*/ 760035 w 760036"/>
                  <a:gd name="connsiteY16" fmla="*/ 2100809 h 2100809"/>
                  <a:gd name="connsiteX17" fmla="*/ 760034 w 760036"/>
                  <a:gd name="connsiteY17" fmla="*/ 2100809 h 2100809"/>
                  <a:gd name="connsiteX18" fmla="*/ 380018 w 760036"/>
                  <a:gd name="connsiteY18" fmla="*/ 1876072 h 2100809"/>
                  <a:gd name="connsiteX19" fmla="*/ 2 w 760036"/>
                  <a:gd name="connsiteY19" fmla="*/ 2100808 h 2100809"/>
                  <a:gd name="connsiteX20" fmla="*/ 3 w 760036"/>
                  <a:gd name="connsiteY20" fmla="*/ 661943 h 2100809"/>
                  <a:gd name="connsiteX21" fmla="*/ 0 w 760036"/>
                  <a:gd name="connsiteY21" fmla="*/ 661943 h 2100809"/>
                  <a:gd name="connsiteX0" fmla="*/ 0 w 760036"/>
                  <a:gd name="connsiteY0" fmla="*/ 661943 h 2100809"/>
                  <a:gd name="connsiteX1" fmla="*/ 3 w 760036"/>
                  <a:gd name="connsiteY1" fmla="*/ 661942 h 2100809"/>
                  <a:gd name="connsiteX2" fmla="*/ 3 w 760036"/>
                  <a:gd name="connsiteY2" fmla="*/ 514297 h 2100809"/>
                  <a:gd name="connsiteX3" fmla="*/ 0 w 760036"/>
                  <a:gd name="connsiteY3" fmla="*/ 514297 h 2100809"/>
                  <a:gd name="connsiteX4" fmla="*/ 3 w 760036"/>
                  <a:gd name="connsiteY4" fmla="*/ 514296 h 2100809"/>
                  <a:gd name="connsiteX5" fmla="*/ 3 w 760036"/>
                  <a:gd name="connsiteY5" fmla="*/ 372383 h 2100809"/>
                  <a:gd name="connsiteX6" fmla="*/ 0 w 760036"/>
                  <a:gd name="connsiteY6" fmla="*/ 372383 h 2100809"/>
                  <a:gd name="connsiteX7" fmla="*/ 3 w 760036"/>
                  <a:gd name="connsiteY7" fmla="*/ 372382 h 2100809"/>
                  <a:gd name="connsiteX8" fmla="*/ 3 w 760036"/>
                  <a:gd name="connsiteY8" fmla="*/ 224737 h 2100809"/>
                  <a:gd name="connsiteX9" fmla="*/ 0 w 760036"/>
                  <a:gd name="connsiteY9" fmla="*/ 224737 h 2100809"/>
                  <a:gd name="connsiteX10" fmla="*/ 380018 w 760036"/>
                  <a:gd name="connsiteY10" fmla="*/ 0 h 2100809"/>
                  <a:gd name="connsiteX11" fmla="*/ 760034 w 760036"/>
                  <a:gd name="connsiteY11" fmla="*/ 224737 h 2100809"/>
                  <a:gd name="connsiteX12" fmla="*/ 760036 w 760036"/>
                  <a:gd name="connsiteY12" fmla="*/ 224737 h 2100809"/>
                  <a:gd name="connsiteX13" fmla="*/ 760036 w 760036"/>
                  <a:gd name="connsiteY13" fmla="*/ 372383 h 2100809"/>
                  <a:gd name="connsiteX14" fmla="*/ 760036 w 760036"/>
                  <a:gd name="connsiteY14" fmla="*/ 514297 h 2100809"/>
                  <a:gd name="connsiteX15" fmla="*/ 760036 w 760036"/>
                  <a:gd name="connsiteY15" fmla="*/ 661943 h 2100809"/>
                  <a:gd name="connsiteX16" fmla="*/ 760035 w 760036"/>
                  <a:gd name="connsiteY16" fmla="*/ 2100809 h 2100809"/>
                  <a:gd name="connsiteX17" fmla="*/ 760034 w 760036"/>
                  <a:gd name="connsiteY17" fmla="*/ 2100809 h 2100809"/>
                  <a:gd name="connsiteX18" fmla="*/ 373253 w 760036"/>
                  <a:gd name="connsiteY18" fmla="*/ 1807281 h 2100809"/>
                  <a:gd name="connsiteX19" fmla="*/ 2 w 760036"/>
                  <a:gd name="connsiteY19" fmla="*/ 2100808 h 2100809"/>
                  <a:gd name="connsiteX20" fmla="*/ 3 w 760036"/>
                  <a:gd name="connsiteY20" fmla="*/ 661943 h 2100809"/>
                  <a:gd name="connsiteX21" fmla="*/ 0 w 760036"/>
                  <a:gd name="connsiteY21" fmla="*/ 661943 h 2100809"/>
                  <a:gd name="connsiteX0" fmla="*/ 0 w 760036"/>
                  <a:gd name="connsiteY0" fmla="*/ 661943 h 2100809"/>
                  <a:gd name="connsiteX1" fmla="*/ 3 w 760036"/>
                  <a:gd name="connsiteY1" fmla="*/ 661942 h 2100809"/>
                  <a:gd name="connsiteX2" fmla="*/ 3 w 760036"/>
                  <a:gd name="connsiteY2" fmla="*/ 514297 h 2100809"/>
                  <a:gd name="connsiteX3" fmla="*/ 0 w 760036"/>
                  <a:gd name="connsiteY3" fmla="*/ 514297 h 2100809"/>
                  <a:gd name="connsiteX4" fmla="*/ 3 w 760036"/>
                  <a:gd name="connsiteY4" fmla="*/ 514296 h 2100809"/>
                  <a:gd name="connsiteX5" fmla="*/ 3 w 760036"/>
                  <a:gd name="connsiteY5" fmla="*/ 372383 h 2100809"/>
                  <a:gd name="connsiteX6" fmla="*/ 0 w 760036"/>
                  <a:gd name="connsiteY6" fmla="*/ 372383 h 2100809"/>
                  <a:gd name="connsiteX7" fmla="*/ 3 w 760036"/>
                  <a:gd name="connsiteY7" fmla="*/ 372382 h 2100809"/>
                  <a:gd name="connsiteX8" fmla="*/ 3 w 760036"/>
                  <a:gd name="connsiteY8" fmla="*/ 224737 h 2100809"/>
                  <a:gd name="connsiteX9" fmla="*/ 0 w 760036"/>
                  <a:gd name="connsiteY9" fmla="*/ 224737 h 2100809"/>
                  <a:gd name="connsiteX10" fmla="*/ 380018 w 760036"/>
                  <a:gd name="connsiteY10" fmla="*/ 0 h 2100809"/>
                  <a:gd name="connsiteX11" fmla="*/ 760034 w 760036"/>
                  <a:gd name="connsiteY11" fmla="*/ 224737 h 2100809"/>
                  <a:gd name="connsiteX12" fmla="*/ 760036 w 760036"/>
                  <a:gd name="connsiteY12" fmla="*/ 224737 h 2100809"/>
                  <a:gd name="connsiteX13" fmla="*/ 760036 w 760036"/>
                  <a:gd name="connsiteY13" fmla="*/ 372383 h 2100809"/>
                  <a:gd name="connsiteX14" fmla="*/ 760036 w 760036"/>
                  <a:gd name="connsiteY14" fmla="*/ 514297 h 2100809"/>
                  <a:gd name="connsiteX15" fmla="*/ 760036 w 760036"/>
                  <a:gd name="connsiteY15" fmla="*/ 661943 h 2100809"/>
                  <a:gd name="connsiteX16" fmla="*/ 760035 w 760036"/>
                  <a:gd name="connsiteY16" fmla="*/ 2100809 h 2100809"/>
                  <a:gd name="connsiteX17" fmla="*/ 760034 w 760036"/>
                  <a:gd name="connsiteY17" fmla="*/ 2100809 h 2100809"/>
                  <a:gd name="connsiteX18" fmla="*/ 369871 w 760036"/>
                  <a:gd name="connsiteY18" fmla="*/ 1738489 h 2100809"/>
                  <a:gd name="connsiteX19" fmla="*/ 2 w 760036"/>
                  <a:gd name="connsiteY19" fmla="*/ 2100808 h 2100809"/>
                  <a:gd name="connsiteX20" fmla="*/ 3 w 760036"/>
                  <a:gd name="connsiteY20" fmla="*/ 661943 h 2100809"/>
                  <a:gd name="connsiteX21" fmla="*/ 0 w 760036"/>
                  <a:gd name="connsiteY21" fmla="*/ 661943 h 2100809"/>
                  <a:gd name="connsiteX0" fmla="*/ 0 w 760036"/>
                  <a:gd name="connsiteY0" fmla="*/ 661943 h 2100809"/>
                  <a:gd name="connsiteX1" fmla="*/ 3 w 760036"/>
                  <a:gd name="connsiteY1" fmla="*/ 661942 h 2100809"/>
                  <a:gd name="connsiteX2" fmla="*/ 3 w 760036"/>
                  <a:gd name="connsiteY2" fmla="*/ 514297 h 2100809"/>
                  <a:gd name="connsiteX3" fmla="*/ 0 w 760036"/>
                  <a:gd name="connsiteY3" fmla="*/ 514297 h 2100809"/>
                  <a:gd name="connsiteX4" fmla="*/ 3 w 760036"/>
                  <a:gd name="connsiteY4" fmla="*/ 514296 h 2100809"/>
                  <a:gd name="connsiteX5" fmla="*/ 3 w 760036"/>
                  <a:gd name="connsiteY5" fmla="*/ 372383 h 2100809"/>
                  <a:gd name="connsiteX6" fmla="*/ 0 w 760036"/>
                  <a:gd name="connsiteY6" fmla="*/ 372383 h 2100809"/>
                  <a:gd name="connsiteX7" fmla="*/ 3 w 760036"/>
                  <a:gd name="connsiteY7" fmla="*/ 372382 h 2100809"/>
                  <a:gd name="connsiteX8" fmla="*/ 3 w 760036"/>
                  <a:gd name="connsiteY8" fmla="*/ 224737 h 2100809"/>
                  <a:gd name="connsiteX9" fmla="*/ 0 w 760036"/>
                  <a:gd name="connsiteY9" fmla="*/ 224737 h 2100809"/>
                  <a:gd name="connsiteX10" fmla="*/ 380018 w 760036"/>
                  <a:gd name="connsiteY10" fmla="*/ 0 h 2100809"/>
                  <a:gd name="connsiteX11" fmla="*/ 760034 w 760036"/>
                  <a:gd name="connsiteY11" fmla="*/ 224737 h 2100809"/>
                  <a:gd name="connsiteX12" fmla="*/ 760036 w 760036"/>
                  <a:gd name="connsiteY12" fmla="*/ 224737 h 2100809"/>
                  <a:gd name="connsiteX13" fmla="*/ 760036 w 760036"/>
                  <a:gd name="connsiteY13" fmla="*/ 372383 h 2100809"/>
                  <a:gd name="connsiteX14" fmla="*/ 760036 w 760036"/>
                  <a:gd name="connsiteY14" fmla="*/ 514297 h 2100809"/>
                  <a:gd name="connsiteX15" fmla="*/ 760036 w 760036"/>
                  <a:gd name="connsiteY15" fmla="*/ 661943 h 2100809"/>
                  <a:gd name="connsiteX16" fmla="*/ 760035 w 760036"/>
                  <a:gd name="connsiteY16" fmla="*/ 2100809 h 2100809"/>
                  <a:gd name="connsiteX17" fmla="*/ 760034 w 760036"/>
                  <a:gd name="connsiteY17" fmla="*/ 2100809 h 2100809"/>
                  <a:gd name="connsiteX18" fmla="*/ 373253 w 760036"/>
                  <a:gd name="connsiteY18" fmla="*/ 1816453 h 2100809"/>
                  <a:gd name="connsiteX19" fmla="*/ 2 w 760036"/>
                  <a:gd name="connsiteY19" fmla="*/ 2100808 h 2100809"/>
                  <a:gd name="connsiteX20" fmla="*/ 3 w 760036"/>
                  <a:gd name="connsiteY20" fmla="*/ 661943 h 2100809"/>
                  <a:gd name="connsiteX21" fmla="*/ 0 w 760036"/>
                  <a:gd name="connsiteY21" fmla="*/ 661943 h 2100809"/>
                  <a:gd name="connsiteX0" fmla="*/ 0 w 760036"/>
                  <a:gd name="connsiteY0" fmla="*/ 661943 h 2100809"/>
                  <a:gd name="connsiteX1" fmla="*/ 3 w 760036"/>
                  <a:gd name="connsiteY1" fmla="*/ 661942 h 2100809"/>
                  <a:gd name="connsiteX2" fmla="*/ 3 w 760036"/>
                  <a:gd name="connsiteY2" fmla="*/ 514297 h 2100809"/>
                  <a:gd name="connsiteX3" fmla="*/ 0 w 760036"/>
                  <a:gd name="connsiteY3" fmla="*/ 514297 h 2100809"/>
                  <a:gd name="connsiteX4" fmla="*/ 3 w 760036"/>
                  <a:gd name="connsiteY4" fmla="*/ 514296 h 2100809"/>
                  <a:gd name="connsiteX5" fmla="*/ 3 w 760036"/>
                  <a:gd name="connsiteY5" fmla="*/ 372383 h 2100809"/>
                  <a:gd name="connsiteX6" fmla="*/ 0 w 760036"/>
                  <a:gd name="connsiteY6" fmla="*/ 372383 h 2100809"/>
                  <a:gd name="connsiteX7" fmla="*/ 3 w 760036"/>
                  <a:gd name="connsiteY7" fmla="*/ 372382 h 2100809"/>
                  <a:gd name="connsiteX8" fmla="*/ 3 w 760036"/>
                  <a:gd name="connsiteY8" fmla="*/ 224737 h 2100809"/>
                  <a:gd name="connsiteX9" fmla="*/ 0 w 760036"/>
                  <a:gd name="connsiteY9" fmla="*/ 224737 h 2100809"/>
                  <a:gd name="connsiteX10" fmla="*/ 380018 w 760036"/>
                  <a:gd name="connsiteY10" fmla="*/ 0 h 2100809"/>
                  <a:gd name="connsiteX11" fmla="*/ 760034 w 760036"/>
                  <a:gd name="connsiteY11" fmla="*/ 224737 h 2100809"/>
                  <a:gd name="connsiteX12" fmla="*/ 760036 w 760036"/>
                  <a:gd name="connsiteY12" fmla="*/ 224737 h 2100809"/>
                  <a:gd name="connsiteX13" fmla="*/ 760036 w 760036"/>
                  <a:gd name="connsiteY13" fmla="*/ 372383 h 2100809"/>
                  <a:gd name="connsiteX14" fmla="*/ 760036 w 760036"/>
                  <a:gd name="connsiteY14" fmla="*/ 514297 h 2100809"/>
                  <a:gd name="connsiteX15" fmla="*/ 760036 w 760036"/>
                  <a:gd name="connsiteY15" fmla="*/ 661943 h 2100809"/>
                  <a:gd name="connsiteX16" fmla="*/ 760035 w 760036"/>
                  <a:gd name="connsiteY16" fmla="*/ 2100809 h 2100809"/>
                  <a:gd name="connsiteX17" fmla="*/ 760034 w 760036"/>
                  <a:gd name="connsiteY17" fmla="*/ 2100809 h 2100809"/>
                  <a:gd name="connsiteX18" fmla="*/ 2 w 760036"/>
                  <a:gd name="connsiteY18" fmla="*/ 2100808 h 2100809"/>
                  <a:gd name="connsiteX19" fmla="*/ 3 w 760036"/>
                  <a:gd name="connsiteY19" fmla="*/ 661943 h 2100809"/>
                  <a:gd name="connsiteX20" fmla="*/ 0 w 760036"/>
                  <a:gd name="connsiteY20" fmla="*/ 661943 h 210080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</a:cxnLst>
                <a:rect l="l" t="t" r="r" b="b"/>
                <a:pathLst>
                  <a:path w="760036" h="2100809">
                    <a:moveTo>
                      <a:pt x="0" y="661943"/>
                    </a:moveTo>
                    <a:cubicBezTo>
                      <a:pt x="1" y="661943"/>
                      <a:pt x="2" y="661942"/>
                      <a:pt x="3" y="661942"/>
                    </a:cubicBezTo>
                    <a:lnTo>
                      <a:pt x="3" y="514297"/>
                    </a:lnTo>
                    <a:lnTo>
                      <a:pt x="0" y="514297"/>
                    </a:lnTo>
                    <a:cubicBezTo>
                      <a:pt x="1" y="514297"/>
                      <a:pt x="2" y="514296"/>
                      <a:pt x="3" y="514296"/>
                    </a:cubicBezTo>
                    <a:lnTo>
                      <a:pt x="3" y="372383"/>
                    </a:lnTo>
                    <a:lnTo>
                      <a:pt x="0" y="372383"/>
                    </a:lnTo>
                    <a:cubicBezTo>
                      <a:pt x="1" y="372383"/>
                      <a:pt x="2" y="372382"/>
                      <a:pt x="3" y="372382"/>
                    </a:cubicBezTo>
                    <a:lnTo>
                      <a:pt x="3" y="224737"/>
                    </a:lnTo>
                    <a:lnTo>
                      <a:pt x="0" y="224737"/>
                    </a:lnTo>
                    <a:lnTo>
                      <a:pt x="380018" y="0"/>
                    </a:lnTo>
                    <a:lnTo>
                      <a:pt x="760034" y="224737"/>
                    </a:lnTo>
                    <a:lnTo>
                      <a:pt x="760036" y="224737"/>
                    </a:lnTo>
                    <a:lnTo>
                      <a:pt x="760036" y="372383"/>
                    </a:lnTo>
                    <a:lnTo>
                      <a:pt x="760036" y="514297"/>
                    </a:lnTo>
                    <a:lnTo>
                      <a:pt x="760036" y="661943"/>
                    </a:lnTo>
                    <a:cubicBezTo>
                      <a:pt x="760036" y="1141565"/>
                      <a:pt x="760035" y="1621187"/>
                      <a:pt x="760035" y="2100809"/>
                    </a:cubicBezTo>
                    <a:lnTo>
                      <a:pt x="760034" y="2100809"/>
                    </a:lnTo>
                    <a:lnTo>
                      <a:pt x="2" y="2100808"/>
                    </a:lnTo>
                    <a:cubicBezTo>
                      <a:pt x="2" y="1621186"/>
                      <a:pt x="3" y="1141565"/>
                      <a:pt x="3" y="661943"/>
                    </a:cubicBezTo>
                    <a:lnTo>
                      <a:pt x="0" y="661943"/>
                    </a:lnTo>
                    <a:close/>
                  </a:path>
                </a:pathLst>
              </a:custGeom>
              <a:solidFill>
                <a:schemeClr val="bg1"/>
              </a:solidFill>
              <a:ln w="31750">
                <a:solidFill>
                  <a:schemeClr val="accent4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kumimoji="1" lang="ja-JP" altLang="en-US" sz="1246" dirty="0">
                  <a:solidFill>
                    <a:schemeClr val="bg1"/>
                  </a:solidFill>
                </a:endParaRPr>
              </a:p>
            </p:txBody>
          </p:sp>
          <p:grpSp>
            <p:nvGrpSpPr>
              <p:cNvPr id="253" name="グループ化 252">
                <a:extLst>
                  <a:ext uri="{FF2B5EF4-FFF2-40B4-BE49-F238E27FC236}">
                    <a16:creationId xmlns:a16="http://schemas.microsoft.com/office/drawing/2014/main" id="{B483D56D-41EE-429E-6DED-73E45975390C}"/>
                  </a:ext>
                </a:extLst>
              </p:cNvPr>
              <p:cNvGrpSpPr/>
              <p:nvPr/>
            </p:nvGrpSpPr>
            <p:grpSpPr>
              <a:xfrm>
                <a:off x="465041" y="7477440"/>
                <a:ext cx="4974652" cy="1007096"/>
                <a:chOff x="465041" y="7477440"/>
                <a:chExt cx="4974652" cy="1007096"/>
              </a:xfrm>
            </p:grpSpPr>
            <p:sp>
              <p:nvSpPr>
                <p:cNvPr id="254" name="矢印: 五方向 253">
                  <a:extLst>
                    <a:ext uri="{FF2B5EF4-FFF2-40B4-BE49-F238E27FC236}">
                      <a16:creationId xmlns:a16="http://schemas.microsoft.com/office/drawing/2014/main" id="{6976428E-9CD1-108C-9F1F-1E6129BFE563}"/>
                    </a:ext>
                  </a:extLst>
                </p:cNvPr>
                <p:cNvSpPr/>
                <p:nvPr/>
              </p:nvSpPr>
              <p:spPr>
                <a:xfrm>
                  <a:off x="1046432" y="7771081"/>
                  <a:ext cx="4393261" cy="713455"/>
                </a:xfrm>
                <a:prstGeom prst="homePlate">
                  <a:avLst>
                    <a:gd name="adj" fmla="val 28639"/>
                  </a:avLst>
                </a:prstGeom>
                <a:solidFill>
                  <a:schemeClr val="bg1"/>
                </a:solidFill>
                <a:ln w="31750">
                  <a:solidFill>
                    <a:schemeClr val="accent4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55" name="正方形/長方形 254">
                  <a:extLst>
                    <a:ext uri="{FF2B5EF4-FFF2-40B4-BE49-F238E27FC236}">
                      <a16:creationId xmlns:a16="http://schemas.microsoft.com/office/drawing/2014/main" id="{3EE96D10-A352-66AE-38F9-72113ABE98A6}"/>
                    </a:ext>
                  </a:extLst>
                </p:cNvPr>
                <p:cNvSpPr/>
                <p:nvPr/>
              </p:nvSpPr>
              <p:spPr>
                <a:xfrm>
                  <a:off x="465041" y="7771081"/>
                  <a:ext cx="573474" cy="713455"/>
                </a:xfrm>
                <a:prstGeom prst="rect">
                  <a:avLst/>
                </a:prstGeom>
                <a:solidFill>
                  <a:schemeClr val="accent4"/>
                </a:solidFill>
                <a:ln w="31750">
                  <a:solidFill>
                    <a:schemeClr val="accent4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dirty="0"/>
                </a:p>
              </p:txBody>
            </p:sp>
            <p:sp>
              <p:nvSpPr>
                <p:cNvPr id="256" name="テキスト ボックス 255">
                  <a:extLst>
                    <a:ext uri="{FF2B5EF4-FFF2-40B4-BE49-F238E27FC236}">
                      <a16:creationId xmlns:a16="http://schemas.microsoft.com/office/drawing/2014/main" id="{427030F4-6932-F3A9-FD16-B8FA2DF16DA1}"/>
                    </a:ext>
                  </a:extLst>
                </p:cNvPr>
                <p:cNvSpPr txBox="1"/>
                <p:nvPr/>
              </p:nvSpPr>
              <p:spPr>
                <a:xfrm>
                  <a:off x="1347978" y="7477440"/>
                  <a:ext cx="1375711" cy="29119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>
                    <a:lnSpc>
                      <a:spcPts val="1400"/>
                    </a:lnSpc>
                  </a:pPr>
                  <a:r>
                    <a:rPr kumimoji="1" lang="ja-JP" altLang="en-US" sz="1000" b="1" dirty="0"/>
                    <a:t>ＩＴ戦略ナビ</a:t>
                  </a:r>
                  <a:r>
                    <a:rPr kumimoji="1" lang="en-US" altLang="ja-JP" sz="1000" b="1" dirty="0">
                      <a:latin typeface="+mj-ea"/>
                      <a:ea typeface="+mj-ea"/>
                    </a:rPr>
                    <a:t>with</a:t>
                  </a:r>
                </a:p>
              </p:txBody>
            </p:sp>
          </p:grpSp>
        </p:grpSp>
      </p:grpSp>
      <p:sp>
        <p:nvSpPr>
          <p:cNvPr id="247" name="テキスト ボックス 246">
            <a:extLst>
              <a:ext uri="{FF2B5EF4-FFF2-40B4-BE49-F238E27FC236}">
                <a16:creationId xmlns:a16="http://schemas.microsoft.com/office/drawing/2014/main" id="{0DB2BE29-D08D-9C65-A6E7-661A3264190F}"/>
              </a:ext>
            </a:extLst>
          </p:cNvPr>
          <p:cNvSpPr txBox="1"/>
          <p:nvPr/>
        </p:nvSpPr>
        <p:spPr>
          <a:xfrm>
            <a:off x="1034367" y="674400"/>
            <a:ext cx="4258569" cy="438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400"/>
              </a:lnSpc>
            </a:pPr>
            <a:r>
              <a:rPr kumimoji="1" lang="ja-JP" altLang="en-US" sz="900" b="1" dirty="0"/>
              <a:t>ＷＥＢ上で簡単にＩＴ戦略マップ・導入プランを作成し、経営上の課題から</a:t>
            </a:r>
            <a:endParaRPr kumimoji="1" lang="en-US" altLang="ja-JP" sz="900" b="1" dirty="0"/>
          </a:p>
          <a:p>
            <a:pPr>
              <a:lnSpc>
                <a:spcPts val="1400"/>
              </a:lnSpc>
            </a:pPr>
            <a:r>
              <a:rPr kumimoji="1" lang="ja-JP" altLang="en-US" sz="900" b="1" dirty="0"/>
              <a:t>業務上の課題や、これらの解決策まで提案。</a:t>
            </a:r>
          </a:p>
        </p:txBody>
      </p:sp>
      <p:sp>
        <p:nvSpPr>
          <p:cNvPr id="248" name="テキスト ボックス 247">
            <a:extLst>
              <a:ext uri="{FF2B5EF4-FFF2-40B4-BE49-F238E27FC236}">
                <a16:creationId xmlns:a16="http://schemas.microsoft.com/office/drawing/2014/main" id="{88A18D49-88D3-B1C1-31D1-8F95EB230F64}"/>
              </a:ext>
            </a:extLst>
          </p:cNvPr>
          <p:cNvSpPr txBox="1"/>
          <p:nvPr/>
        </p:nvSpPr>
        <p:spPr>
          <a:xfrm>
            <a:off x="326579" y="527018"/>
            <a:ext cx="785331" cy="699076"/>
          </a:xfrm>
          <a:prstGeom prst="rect">
            <a:avLst/>
          </a:prstGeom>
          <a:noFill/>
        </p:spPr>
        <p:txBody>
          <a:bodyPr wrap="square" rtlCol="0" anchor="ctr" anchorCtr="0">
            <a:noAutofit/>
          </a:bodyPr>
          <a:lstStyle/>
          <a:p>
            <a:pPr algn="ctr"/>
            <a:r>
              <a:rPr kumimoji="1" lang="ja-JP" altLang="en-US" sz="1000" b="1" dirty="0"/>
              <a:t>中小機構</a:t>
            </a:r>
          </a:p>
        </p:txBody>
      </p:sp>
      <p:grpSp>
        <p:nvGrpSpPr>
          <p:cNvPr id="158" name="グループ化 157">
            <a:extLst>
              <a:ext uri="{FF2B5EF4-FFF2-40B4-BE49-F238E27FC236}">
                <a16:creationId xmlns:a16="http://schemas.microsoft.com/office/drawing/2014/main" id="{72D8C690-A44C-62C9-283E-D8D4AFC90EF6}"/>
              </a:ext>
            </a:extLst>
          </p:cNvPr>
          <p:cNvGrpSpPr/>
          <p:nvPr/>
        </p:nvGrpSpPr>
        <p:grpSpPr>
          <a:xfrm>
            <a:off x="432508" y="1285346"/>
            <a:ext cx="6234896" cy="913418"/>
            <a:chOff x="465041" y="7463714"/>
            <a:chExt cx="6234896" cy="1020822"/>
          </a:xfrm>
        </p:grpSpPr>
        <p:grpSp>
          <p:nvGrpSpPr>
            <p:cNvPr id="160" name="グループ化 159">
              <a:extLst>
                <a:ext uri="{FF2B5EF4-FFF2-40B4-BE49-F238E27FC236}">
                  <a16:creationId xmlns:a16="http://schemas.microsoft.com/office/drawing/2014/main" id="{16FA455F-B245-5BAD-A310-D399354D3EBE}"/>
                </a:ext>
              </a:extLst>
            </p:cNvPr>
            <p:cNvGrpSpPr/>
            <p:nvPr/>
          </p:nvGrpSpPr>
          <p:grpSpPr>
            <a:xfrm>
              <a:off x="465041" y="7463714"/>
              <a:ext cx="6234896" cy="1020822"/>
              <a:chOff x="465041" y="7463714"/>
              <a:chExt cx="6234896" cy="1020822"/>
            </a:xfrm>
          </p:grpSpPr>
          <p:sp>
            <p:nvSpPr>
              <p:cNvPr id="163" name="四角形: 角を丸くする 162">
                <a:extLst>
                  <a:ext uri="{FF2B5EF4-FFF2-40B4-BE49-F238E27FC236}">
                    <a16:creationId xmlns:a16="http://schemas.microsoft.com/office/drawing/2014/main" id="{835263CB-5DC7-DEAE-B834-33DF6D42189E}"/>
                  </a:ext>
                </a:extLst>
              </p:cNvPr>
              <p:cNvSpPr/>
              <p:nvPr/>
            </p:nvSpPr>
            <p:spPr>
              <a:xfrm>
                <a:off x="1223503" y="7463714"/>
                <a:ext cx="1648556" cy="617452"/>
              </a:xfrm>
              <a:prstGeom prst="roundRect">
                <a:avLst>
                  <a:gd name="adj" fmla="val 43104"/>
                </a:avLst>
              </a:prstGeom>
              <a:solidFill>
                <a:srgbClr val="FFC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grpSp>
            <p:nvGrpSpPr>
              <p:cNvPr id="164" name="グループ化 163">
                <a:extLst>
                  <a:ext uri="{FF2B5EF4-FFF2-40B4-BE49-F238E27FC236}">
                    <a16:creationId xmlns:a16="http://schemas.microsoft.com/office/drawing/2014/main" id="{9A5EB071-C900-65B3-BC06-4751DB2FB720}"/>
                  </a:ext>
                </a:extLst>
              </p:cNvPr>
              <p:cNvGrpSpPr/>
              <p:nvPr/>
            </p:nvGrpSpPr>
            <p:grpSpPr>
              <a:xfrm>
                <a:off x="465041" y="7477440"/>
                <a:ext cx="6234896" cy="1007096"/>
                <a:chOff x="465041" y="7477440"/>
                <a:chExt cx="6234896" cy="1007096"/>
              </a:xfrm>
            </p:grpSpPr>
            <p:sp>
              <p:nvSpPr>
                <p:cNvPr id="165" name="フリーフォーム: 図形 164">
                  <a:extLst>
                    <a:ext uri="{FF2B5EF4-FFF2-40B4-BE49-F238E27FC236}">
                      <a16:creationId xmlns:a16="http://schemas.microsoft.com/office/drawing/2014/main" id="{CB4496D9-A515-BFDD-5490-C2E6B06C9816}"/>
                    </a:ext>
                  </a:extLst>
                </p:cNvPr>
                <p:cNvSpPr/>
                <p:nvPr/>
              </p:nvSpPr>
              <p:spPr>
                <a:xfrm rot="5400000">
                  <a:off x="5616008" y="7400607"/>
                  <a:ext cx="713452" cy="1454406"/>
                </a:xfrm>
                <a:custGeom>
                  <a:avLst/>
                  <a:gdLst>
                    <a:gd name="connsiteX0" fmla="*/ 0 w 760036"/>
                    <a:gd name="connsiteY0" fmla="*/ 661943 h 2100809"/>
                    <a:gd name="connsiteX1" fmla="*/ 3 w 760036"/>
                    <a:gd name="connsiteY1" fmla="*/ 661942 h 2100809"/>
                    <a:gd name="connsiteX2" fmla="*/ 3 w 760036"/>
                    <a:gd name="connsiteY2" fmla="*/ 514297 h 2100809"/>
                    <a:gd name="connsiteX3" fmla="*/ 0 w 760036"/>
                    <a:gd name="connsiteY3" fmla="*/ 514297 h 2100809"/>
                    <a:gd name="connsiteX4" fmla="*/ 3 w 760036"/>
                    <a:gd name="connsiteY4" fmla="*/ 514296 h 2100809"/>
                    <a:gd name="connsiteX5" fmla="*/ 3 w 760036"/>
                    <a:gd name="connsiteY5" fmla="*/ 372383 h 2100809"/>
                    <a:gd name="connsiteX6" fmla="*/ 0 w 760036"/>
                    <a:gd name="connsiteY6" fmla="*/ 372383 h 2100809"/>
                    <a:gd name="connsiteX7" fmla="*/ 3 w 760036"/>
                    <a:gd name="connsiteY7" fmla="*/ 372382 h 2100809"/>
                    <a:gd name="connsiteX8" fmla="*/ 3 w 760036"/>
                    <a:gd name="connsiteY8" fmla="*/ 224737 h 2100809"/>
                    <a:gd name="connsiteX9" fmla="*/ 0 w 760036"/>
                    <a:gd name="connsiteY9" fmla="*/ 224737 h 2100809"/>
                    <a:gd name="connsiteX10" fmla="*/ 380018 w 760036"/>
                    <a:gd name="connsiteY10" fmla="*/ 0 h 2100809"/>
                    <a:gd name="connsiteX11" fmla="*/ 760034 w 760036"/>
                    <a:gd name="connsiteY11" fmla="*/ 224737 h 2100809"/>
                    <a:gd name="connsiteX12" fmla="*/ 760036 w 760036"/>
                    <a:gd name="connsiteY12" fmla="*/ 224737 h 2100809"/>
                    <a:gd name="connsiteX13" fmla="*/ 760036 w 760036"/>
                    <a:gd name="connsiteY13" fmla="*/ 372383 h 2100809"/>
                    <a:gd name="connsiteX14" fmla="*/ 760036 w 760036"/>
                    <a:gd name="connsiteY14" fmla="*/ 514297 h 2100809"/>
                    <a:gd name="connsiteX15" fmla="*/ 760036 w 760036"/>
                    <a:gd name="connsiteY15" fmla="*/ 661943 h 2100809"/>
                    <a:gd name="connsiteX16" fmla="*/ 760035 w 760036"/>
                    <a:gd name="connsiteY16" fmla="*/ 2100809 h 2100809"/>
                    <a:gd name="connsiteX17" fmla="*/ 760034 w 760036"/>
                    <a:gd name="connsiteY17" fmla="*/ 2100809 h 2100809"/>
                    <a:gd name="connsiteX18" fmla="*/ 380018 w 760036"/>
                    <a:gd name="connsiteY18" fmla="*/ 1876072 h 2100809"/>
                    <a:gd name="connsiteX19" fmla="*/ 2 w 760036"/>
                    <a:gd name="connsiteY19" fmla="*/ 2100808 h 2100809"/>
                    <a:gd name="connsiteX20" fmla="*/ 3 w 760036"/>
                    <a:gd name="connsiteY20" fmla="*/ 661943 h 2100809"/>
                    <a:gd name="connsiteX21" fmla="*/ 0 w 760036"/>
                    <a:gd name="connsiteY21" fmla="*/ 661943 h 2100809"/>
                    <a:gd name="connsiteX0" fmla="*/ 0 w 760036"/>
                    <a:gd name="connsiteY0" fmla="*/ 661943 h 2100809"/>
                    <a:gd name="connsiteX1" fmla="*/ 3 w 760036"/>
                    <a:gd name="connsiteY1" fmla="*/ 661942 h 2100809"/>
                    <a:gd name="connsiteX2" fmla="*/ 3 w 760036"/>
                    <a:gd name="connsiteY2" fmla="*/ 514297 h 2100809"/>
                    <a:gd name="connsiteX3" fmla="*/ 0 w 760036"/>
                    <a:gd name="connsiteY3" fmla="*/ 514297 h 2100809"/>
                    <a:gd name="connsiteX4" fmla="*/ 3 w 760036"/>
                    <a:gd name="connsiteY4" fmla="*/ 514296 h 2100809"/>
                    <a:gd name="connsiteX5" fmla="*/ 3 w 760036"/>
                    <a:gd name="connsiteY5" fmla="*/ 372383 h 2100809"/>
                    <a:gd name="connsiteX6" fmla="*/ 0 w 760036"/>
                    <a:gd name="connsiteY6" fmla="*/ 372383 h 2100809"/>
                    <a:gd name="connsiteX7" fmla="*/ 3 w 760036"/>
                    <a:gd name="connsiteY7" fmla="*/ 372382 h 2100809"/>
                    <a:gd name="connsiteX8" fmla="*/ 3 w 760036"/>
                    <a:gd name="connsiteY8" fmla="*/ 224737 h 2100809"/>
                    <a:gd name="connsiteX9" fmla="*/ 0 w 760036"/>
                    <a:gd name="connsiteY9" fmla="*/ 224737 h 2100809"/>
                    <a:gd name="connsiteX10" fmla="*/ 380018 w 760036"/>
                    <a:gd name="connsiteY10" fmla="*/ 0 h 2100809"/>
                    <a:gd name="connsiteX11" fmla="*/ 760034 w 760036"/>
                    <a:gd name="connsiteY11" fmla="*/ 224737 h 2100809"/>
                    <a:gd name="connsiteX12" fmla="*/ 760036 w 760036"/>
                    <a:gd name="connsiteY12" fmla="*/ 224737 h 2100809"/>
                    <a:gd name="connsiteX13" fmla="*/ 760036 w 760036"/>
                    <a:gd name="connsiteY13" fmla="*/ 372383 h 2100809"/>
                    <a:gd name="connsiteX14" fmla="*/ 760036 w 760036"/>
                    <a:gd name="connsiteY14" fmla="*/ 514297 h 2100809"/>
                    <a:gd name="connsiteX15" fmla="*/ 760036 w 760036"/>
                    <a:gd name="connsiteY15" fmla="*/ 661943 h 2100809"/>
                    <a:gd name="connsiteX16" fmla="*/ 760035 w 760036"/>
                    <a:gd name="connsiteY16" fmla="*/ 2100809 h 2100809"/>
                    <a:gd name="connsiteX17" fmla="*/ 760034 w 760036"/>
                    <a:gd name="connsiteY17" fmla="*/ 2100809 h 2100809"/>
                    <a:gd name="connsiteX18" fmla="*/ 373253 w 760036"/>
                    <a:gd name="connsiteY18" fmla="*/ 1807281 h 2100809"/>
                    <a:gd name="connsiteX19" fmla="*/ 2 w 760036"/>
                    <a:gd name="connsiteY19" fmla="*/ 2100808 h 2100809"/>
                    <a:gd name="connsiteX20" fmla="*/ 3 w 760036"/>
                    <a:gd name="connsiteY20" fmla="*/ 661943 h 2100809"/>
                    <a:gd name="connsiteX21" fmla="*/ 0 w 760036"/>
                    <a:gd name="connsiteY21" fmla="*/ 661943 h 2100809"/>
                    <a:gd name="connsiteX0" fmla="*/ 0 w 760036"/>
                    <a:gd name="connsiteY0" fmla="*/ 661943 h 2100809"/>
                    <a:gd name="connsiteX1" fmla="*/ 3 w 760036"/>
                    <a:gd name="connsiteY1" fmla="*/ 661942 h 2100809"/>
                    <a:gd name="connsiteX2" fmla="*/ 3 w 760036"/>
                    <a:gd name="connsiteY2" fmla="*/ 514297 h 2100809"/>
                    <a:gd name="connsiteX3" fmla="*/ 0 w 760036"/>
                    <a:gd name="connsiteY3" fmla="*/ 514297 h 2100809"/>
                    <a:gd name="connsiteX4" fmla="*/ 3 w 760036"/>
                    <a:gd name="connsiteY4" fmla="*/ 514296 h 2100809"/>
                    <a:gd name="connsiteX5" fmla="*/ 3 w 760036"/>
                    <a:gd name="connsiteY5" fmla="*/ 372383 h 2100809"/>
                    <a:gd name="connsiteX6" fmla="*/ 0 w 760036"/>
                    <a:gd name="connsiteY6" fmla="*/ 372383 h 2100809"/>
                    <a:gd name="connsiteX7" fmla="*/ 3 w 760036"/>
                    <a:gd name="connsiteY7" fmla="*/ 372382 h 2100809"/>
                    <a:gd name="connsiteX8" fmla="*/ 3 w 760036"/>
                    <a:gd name="connsiteY8" fmla="*/ 224737 h 2100809"/>
                    <a:gd name="connsiteX9" fmla="*/ 0 w 760036"/>
                    <a:gd name="connsiteY9" fmla="*/ 224737 h 2100809"/>
                    <a:gd name="connsiteX10" fmla="*/ 380018 w 760036"/>
                    <a:gd name="connsiteY10" fmla="*/ 0 h 2100809"/>
                    <a:gd name="connsiteX11" fmla="*/ 760034 w 760036"/>
                    <a:gd name="connsiteY11" fmla="*/ 224737 h 2100809"/>
                    <a:gd name="connsiteX12" fmla="*/ 760036 w 760036"/>
                    <a:gd name="connsiteY12" fmla="*/ 224737 h 2100809"/>
                    <a:gd name="connsiteX13" fmla="*/ 760036 w 760036"/>
                    <a:gd name="connsiteY13" fmla="*/ 372383 h 2100809"/>
                    <a:gd name="connsiteX14" fmla="*/ 760036 w 760036"/>
                    <a:gd name="connsiteY14" fmla="*/ 514297 h 2100809"/>
                    <a:gd name="connsiteX15" fmla="*/ 760036 w 760036"/>
                    <a:gd name="connsiteY15" fmla="*/ 661943 h 2100809"/>
                    <a:gd name="connsiteX16" fmla="*/ 760035 w 760036"/>
                    <a:gd name="connsiteY16" fmla="*/ 2100809 h 2100809"/>
                    <a:gd name="connsiteX17" fmla="*/ 760034 w 760036"/>
                    <a:gd name="connsiteY17" fmla="*/ 2100809 h 2100809"/>
                    <a:gd name="connsiteX18" fmla="*/ 369871 w 760036"/>
                    <a:gd name="connsiteY18" fmla="*/ 1738489 h 2100809"/>
                    <a:gd name="connsiteX19" fmla="*/ 2 w 760036"/>
                    <a:gd name="connsiteY19" fmla="*/ 2100808 h 2100809"/>
                    <a:gd name="connsiteX20" fmla="*/ 3 w 760036"/>
                    <a:gd name="connsiteY20" fmla="*/ 661943 h 2100809"/>
                    <a:gd name="connsiteX21" fmla="*/ 0 w 760036"/>
                    <a:gd name="connsiteY21" fmla="*/ 661943 h 2100809"/>
                    <a:gd name="connsiteX0" fmla="*/ 0 w 760036"/>
                    <a:gd name="connsiteY0" fmla="*/ 661943 h 2100809"/>
                    <a:gd name="connsiteX1" fmla="*/ 3 w 760036"/>
                    <a:gd name="connsiteY1" fmla="*/ 661942 h 2100809"/>
                    <a:gd name="connsiteX2" fmla="*/ 3 w 760036"/>
                    <a:gd name="connsiteY2" fmla="*/ 514297 h 2100809"/>
                    <a:gd name="connsiteX3" fmla="*/ 0 w 760036"/>
                    <a:gd name="connsiteY3" fmla="*/ 514297 h 2100809"/>
                    <a:gd name="connsiteX4" fmla="*/ 3 w 760036"/>
                    <a:gd name="connsiteY4" fmla="*/ 514296 h 2100809"/>
                    <a:gd name="connsiteX5" fmla="*/ 3 w 760036"/>
                    <a:gd name="connsiteY5" fmla="*/ 372383 h 2100809"/>
                    <a:gd name="connsiteX6" fmla="*/ 0 w 760036"/>
                    <a:gd name="connsiteY6" fmla="*/ 372383 h 2100809"/>
                    <a:gd name="connsiteX7" fmla="*/ 3 w 760036"/>
                    <a:gd name="connsiteY7" fmla="*/ 372382 h 2100809"/>
                    <a:gd name="connsiteX8" fmla="*/ 3 w 760036"/>
                    <a:gd name="connsiteY8" fmla="*/ 224737 h 2100809"/>
                    <a:gd name="connsiteX9" fmla="*/ 0 w 760036"/>
                    <a:gd name="connsiteY9" fmla="*/ 224737 h 2100809"/>
                    <a:gd name="connsiteX10" fmla="*/ 380018 w 760036"/>
                    <a:gd name="connsiteY10" fmla="*/ 0 h 2100809"/>
                    <a:gd name="connsiteX11" fmla="*/ 760034 w 760036"/>
                    <a:gd name="connsiteY11" fmla="*/ 224737 h 2100809"/>
                    <a:gd name="connsiteX12" fmla="*/ 760036 w 760036"/>
                    <a:gd name="connsiteY12" fmla="*/ 224737 h 2100809"/>
                    <a:gd name="connsiteX13" fmla="*/ 760036 w 760036"/>
                    <a:gd name="connsiteY13" fmla="*/ 372383 h 2100809"/>
                    <a:gd name="connsiteX14" fmla="*/ 760036 w 760036"/>
                    <a:gd name="connsiteY14" fmla="*/ 514297 h 2100809"/>
                    <a:gd name="connsiteX15" fmla="*/ 760036 w 760036"/>
                    <a:gd name="connsiteY15" fmla="*/ 661943 h 2100809"/>
                    <a:gd name="connsiteX16" fmla="*/ 760035 w 760036"/>
                    <a:gd name="connsiteY16" fmla="*/ 2100809 h 2100809"/>
                    <a:gd name="connsiteX17" fmla="*/ 760034 w 760036"/>
                    <a:gd name="connsiteY17" fmla="*/ 2100809 h 2100809"/>
                    <a:gd name="connsiteX18" fmla="*/ 373253 w 760036"/>
                    <a:gd name="connsiteY18" fmla="*/ 1816453 h 2100809"/>
                    <a:gd name="connsiteX19" fmla="*/ 2 w 760036"/>
                    <a:gd name="connsiteY19" fmla="*/ 2100808 h 2100809"/>
                    <a:gd name="connsiteX20" fmla="*/ 3 w 760036"/>
                    <a:gd name="connsiteY20" fmla="*/ 661943 h 2100809"/>
                    <a:gd name="connsiteX21" fmla="*/ 0 w 760036"/>
                    <a:gd name="connsiteY21" fmla="*/ 661943 h 2100809"/>
                    <a:gd name="connsiteX0" fmla="*/ 0 w 760036"/>
                    <a:gd name="connsiteY0" fmla="*/ 661943 h 2100809"/>
                    <a:gd name="connsiteX1" fmla="*/ 3 w 760036"/>
                    <a:gd name="connsiteY1" fmla="*/ 661942 h 2100809"/>
                    <a:gd name="connsiteX2" fmla="*/ 3 w 760036"/>
                    <a:gd name="connsiteY2" fmla="*/ 514297 h 2100809"/>
                    <a:gd name="connsiteX3" fmla="*/ 0 w 760036"/>
                    <a:gd name="connsiteY3" fmla="*/ 514297 h 2100809"/>
                    <a:gd name="connsiteX4" fmla="*/ 3 w 760036"/>
                    <a:gd name="connsiteY4" fmla="*/ 514296 h 2100809"/>
                    <a:gd name="connsiteX5" fmla="*/ 3 w 760036"/>
                    <a:gd name="connsiteY5" fmla="*/ 372383 h 2100809"/>
                    <a:gd name="connsiteX6" fmla="*/ 0 w 760036"/>
                    <a:gd name="connsiteY6" fmla="*/ 372383 h 2100809"/>
                    <a:gd name="connsiteX7" fmla="*/ 3 w 760036"/>
                    <a:gd name="connsiteY7" fmla="*/ 372382 h 2100809"/>
                    <a:gd name="connsiteX8" fmla="*/ 3 w 760036"/>
                    <a:gd name="connsiteY8" fmla="*/ 224737 h 2100809"/>
                    <a:gd name="connsiteX9" fmla="*/ 0 w 760036"/>
                    <a:gd name="connsiteY9" fmla="*/ 224737 h 2100809"/>
                    <a:gd name="connsiteX10" fmla="*/ 380018 w 760036"/>
                    <a:gd name="connsiteY10" fmla="*/ 0 h 2100809"/>
                    <a:gd name="connsiteX11" fmla="*/ 760034 w 760036"/>
                    <a:gd name="connsiteY11" fmla="*/ 224737 h 2100809"/>
                    <a:gd name="connsiteX12" fmla="*/ 760036 w 760036"/>
                    <a:gd name="connsiteY12" fmla="*/ 224737 h 2100809"/>
                    <a:gd name="connsiteX13" fmla="*/ 760036 w 760036"/>
                    <a:gd name="connsiteY13" fmla="*/ 372383 h 2100809"/>
                    <a:gd name="connsiteX14" fmla="*/ 760036 w 760036"/>
                    <a:gd name="connsiteY14" fmla="*/ 514297 h 2100809"/>
                    <a:gd name="connsiteX15" fmla="*/ 760036 w 760036"/>
                    <a:gd name="connsiteY15" fmla="*/ 661943 h 2100809"/>
                    <a:gd name="connsiteX16" fmla="*/ 760035 w 760036"/>
                    <a:gd name="connsiteY16" fmla="*/ 2100809 h 2100809"/>
                    <a:gd name="connsiteX17" fmla="*/ 760034 w 760036"/>
                    <a:gd name="connsiteY17" fmla="*/ 2100809 h 2100809"/>
                    <a:gd name="connsiteX18" fmla="*/ 2 w 760036"/>
                    <a:gd name="connsiteY18" fmla="*/ 2100808 h 2100809"/>
                    <a:gd name="connsiteX19" fmla="*/ 3 w 760036"/>
                    <a:gd name="connsiteY19" fmla="*/ 661943 h 2100809"/>
                    <a:gd name="connsiteX20" fmla="*/ 0 w 760036"/>
                    <a:gd name="connsiteY20" fmla="*/ 661943 h 210080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</a:cxnLst>
                  <a:rect l="l" t="t" r="r" b="b"/>
                  <a:pathLst>
                    <a:path w="760036" h="2100809">
                      <a:moveTo>
                        <a:pt x="0" y="661943"/>
                      </a:moveTo>
                      <a:cubicBezTo>
                        <a:pt x="1" y="661943"/>
                        <a:pt x="2" y="661942"/>
                        <a:pt x="3" y="661942"/>
                      </a:cubicBezTo>
                      <a:lnTo>
                        <a:pt x="3" y="514297"/>
                      </a:lnTo>
                      <a:lnTo>
                        <a:pt x="0" y="514297"/>
                      </a:lnTo>
                      <a:cubicBezTo>
                        <a:pt x="1" y="514297"/>
                        <a:pt x="2" y="514296"/>
                        <a:pt x="3" y="514296"/>
                      </a:cubicBezTo>
                      <a:lnTo>
                        <a:pt x="3" y="372383"/>
                      </a:lnTo>
                      <a:lnTo>
                        <a:pt x="0" y="372383"/>
                      </a:lnTo>
                      <a:cubicBezTo>
                        <a:pt x="1" y="372383"/>
                        <a:pt x="2" y="372382"/>
                        <a:pt x="3" y="372382"/>
                      </a:cubicBezTo>
                      <a:lnTo>
                        <a:pt x="3" y="224737"/>
                      </a:lnTo>
                      <a:lnTo>
                        <a:pt x="0" y="224737"/>
                      </a:lnTo>
                      <a:lnTo>
                        <a:pt x="380018" y="0"/>
                      </a:lnTo>
                      <a:lnTo>
                        <a:pt x="760034" y="224737"/>
                      </a:lnTo>
                      <a:lnTo>
                        <a:pt x="760036" y="224737"/>
                      </a:lnTo>
                      <a:lnTo>
                        <a:pt x="760036" y="372383"/>
                      </a:lnTo>
                      <a:lnTo>
                        <a:pt x="760036" y="514297"/>
                      </a:lnTo>
                      <a:lnTo>
                        <a:pt x="760036" y="661943"/>
                      </a:lnTo>
                      <a:cubicBezTo>
                        <a:pt x="760036" y="1141565"/>
                        <a:pt x="760035" y="1621187"/>
                        <a:pt x="760035" y="2100809"/>
                      </a:cubicBezTo>
                      <a:lnTo>
                        <a:pt x="760034" y="2100809"/>
                      </a:lnTo>
                      <a:lnTo>
                        <a:pt x="2" y="2100808"/>
                      </a:lnTo>
                      <a:cubicBezTo>
                        <a:pt x="2" y="1621186"/>
                        <a:pt x="3" y="1141565"/>
                        <a:pt x="3" y="661943"/>
                      </a:cubicBezTo>
                      <a:lnTo>
                        <a:pt x="0" y="661943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31750">
                  <a:solidFill>
                    <a:schemeClr val="accent4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kumimoji="1" lang="ja-JP" altLang="en-US" sz="1246" dirty="0">
                    <a:solidFill>
                      <a:schemeClr val="bg1"/>
                    </a:solidFill>
                  </a:endParaRPr>
                </a:p>
              </p:txBody>
            </p:sp>
            <p:grpSp>
              <p:nvGrpSpPr>
                <p:cNvPr id="167" name="グループ化 166">
                  <a:extLst>
                    <a:ext uri="{FF2B5EF4-FFF2-40B4-BE49-F238E27FC236}">
                      <a16:creationId xmlns:a16="http://schemas.microsoft.com/office/drawing/2014/main" id="{66FEC7F0-9A6E-4D49-B683-8E8CEAA569CD}"/>
                    </a:ext>
                  </a:extLst>
                </p:cNvPr>
                <p:cNvGrpSpPr/>
                <p:nvPr/>
              </p:nvGrpSpPr>
              <p:grpSpPr>
                <a:xfrm>
                  <a:off x="465041" y="7477440"/>
                  <a:ext cx="4974652" cy="1007096"/>
                  <a:chOff x="465041" y="7477440"/>
                  <a:chExt cx="4974652" cy="1007096"/>
                </a:xfrm>
              </p:grpSpPr>
              <p:sp>
                <p:nvSpPr>
                  <p:cNvPr id="169" name="矢印: 五方向 168">
                    <a:extLst>
                      <a:ext uri="{FF2B5EF4-FFF2-40B4-BE49-F238E27FC236}">
                        <a16:creationId xmlns:a16="http://schemas.microsoft.com/office/drawing/2014/main" id="{6B5D8215-5527-D3C1-EE0C-271BDF9C969B}"/>
                      </a:ext>
                    </a:extLst>
                  </p:cNvPr>
                  <p:cNvSpPr/>
                  <p:nvPr/>
                </p:nvSpPr>
                <p:spPr>
                  <a:xfrm>
                    <a:off x="1046432" y="7771081"/>
                    <a:ext cx="4393261" cy="713455"/>
                  </a:xfrm>
                  <a:prstGeom prst="homePlate">
                    <a:avLst>
                      <a:gd name="adj" fmla="val 28639"/>
                    </a:avLst>
                  </a:prstGeom>
                  <a:solidFill>
                    <a:schemeClr val="bg1"/>
                  </a:solidFill>
                  <a:ln w="31750">
                    <a:solidFill>
                      <a:schemeClr val="accent4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171" name="正方形/長方形 170">
                    <a:extLst>
                      <a:ext uri="{FF2B5EF4-FFF2-40B4-BE49-F238E27FC236}">
                        <a16:creationId xmlns:a16="http://schemas.microsoft.com/office/drawing/2014/main" id="{EFCD3F3C-BF7D-2AE7-FB42-6B3E59A6EA09}"/>
                      </a:ext>
                    </a:extLst>
                  </p:cNvPr>
                  <p:cNvSpPr/>
                  <p:nvPr/>
                </p:nvSpPr>
                <p:spPr>
                  <a:xfrm>
                    <a:off x="465041" y="7771081"/>
                    <a:ext cx="573474" cy="713455"/>
                  </a:xfrm>
                  <a:prstGeom prst="rect">
                    <a:avLst/>
                  </a:prstGeom>
                  <a:solidFill>
                    <a:schemeClr val="accent4"/>
                  </a:solidFill>
                  <a:ln w="31750">
                    <a:solidFill>
                      <a:schemeClr val="accent4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 dirty="0"/>
                  </a:p>
                </p:txBody>
              </p:sp>
              <p:sp>
                <p:nvSpPr>
                  <p:cNvPr id="176" name="テキスト ボックス 175">
                    <a:extLst>
                      <a:ext uri="{FF2B5EF4-FFF2-40B4-BE49-F238E27FC236}">
                        <a16:creationId xmlns:a16="http://schemas.microsoft.com/office/drawing/2014/main" id="{7800F14F-E5E4-FCF2-474E-F6AC3188DE6F}"/>
                      </a:ext>
                    </a:extLst>
                  </p:cNvPr>
                  <p:cNvSpPr txBox="1"/>
                  <p:nvPr/>
                </p:nvSpPr>
                <p:spPr>
                  <a:xfrm>
                    <a:off x="1347978" y="7477440"/>
                    <a:ext cx="1375711" cy="262251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>
                      <a:lnSpc>
                        <a:spcPts val="1400"/>
                      </a:lnSpc>
                    </a:pPr>
                    <a:r>
                      <a:rPr kumimoji="1" lang="ja-JP" altLang="en-US" sz="1000" b="1" dirty="0"/>
                      <a:t>ここからアプリ</a:t>
                    </a:r>
                    <a:endParaRPr kumimoji="1" lang="en-US" altLang="ja-JP" sz="1000" b="1" dirty="0"/>
                  </a:p>
                </p:txBody>
              </p:sp>
            </p:grpSp>
          </p:grpSp>
        </p:grpSp>
        <p:sp>
          <p:nvSpPr>
            <p:cNvPr id="161" name="テキスト ボックス 160">
              <a:extLst>
                <a:ext uri="{FF2B5EF4-FFF2-40B4-BE49-F238E27FC236}">
                  <a16:creationId xmlns:a16="http://schemas.microsoft.com/office/drawing/2014/main" id="{6AE7033B-6EA3-81A0-B1D4-F04847EF444C}"/>
                </a:ext>
              </a:extLst>
            </p:cNvPr>
            <p:cNvSpPr txBox="1"/>
            <p:nvPr/>
          </p:nvSpPr>
          <p:spPr>
            <a:xfrm>
              <a:off x="1066900" y="7770895"/>
              <a:ext cx="4393261" cy="704114"/>
            </a:xfrm>
            <a:prstGeom prst="rect">
              <a:avLst/>
            </a:prstGeom>
            <a:noFill/>
          </p:spPr>
          <p:txBody>
            <a:bodyPr wrap="square" rtlCol="0" anchor="ctr" anchorCtr="0">
              <a:noAutofit/>
            </a:bodyPr>
            <a:lstStyle/>
            <a:p>
              <a:pPr>
                <a:lnSpc>
                  <a:spcPts val="1400"/>
                </a:lnSpc>
              </a:pPr>
              <a:r>
                <a:rPr kumimoji="1" lang="ja-JP" altLang="en-US" sz="900" b="1" dirty="0"/>
                <a:t>ＩＴに関する導入事例や活用できるツール等、様々な情報を提供する情報サイト。</a:t>
              </a:r>
              <a:endParaRPr kumimoji="1" lang="en-US" altLang="ja-JP" sz="900" b="1" dirty="0"/>
            </a:p>
            <a:p>
              <a:pPr>
                <a:lnSpc>
                  <a:spcPts val="1400"/>
                </a:lnSpc>
              </a:pPr>
              <a:r>
                <a:rPr kumimoji="1" lang="ja-JP" altLang="en-US" sz="900" b="1" dirty="0"/>
                <a:t>目的・業種ごとに使いやすい・導入しやすいと思われる業務用アプリを紹介。</a:t>
              </a:r>
              <a:endParaRPr kumimoji="1" lang="en-US" altLang="ja-JP" sz="900" b="1" dirty="0"/>
            </a:p>
          </p:txBody>
        </p:sp>
      </p:grpSp>
      <p:sp>
        <p:nvSpPr>
          <p:cNvPr id="257" name="テキスト ボックス 256">
            <a:extLst>
              <a:ext uri="{FF2B5EF4-FFF2-40B4-BE49-F238E27FC236}">
                <a16:creationId xmlns:a16="http://schemas.microsoft.com/office/drawing/2014/main" id="{0181EC55-19B6-2E0F-EFEF-93BEDCA33F88}"/>
              </a:ext>
            </a:extLst>
          </p:cNvPr>
          <p:cNvSpPr txBox="1"/>
          <p:nvPr/>
        </p:nvSpPr>
        <p:spPr>
          <a:xfrm>
            <a:off x="326579" y="1560208"/>
            <a:ext cx="785331" cy="649349"/>
          </a:xfrm>
          <a:prstGeom prst="rect">
            <a:avLst/>
          </a:prstGeom>
          <a:noFill/>
        </p:spPr>
        <p:txBody>
          <a:bodyPr wrap="square" rtlCol="0" anchor="ctr" anchorCtr="0">
            <a:noAutofit/>
          </a:bodyPr>
          <a:lstStyle/>
          <a:p>
            <a:pPr algn="ctr"/>
            <a:r>
              <a:rPr kumimoji="1" lang="ja-JP" altLang="en-US" sz="1000" b="1" dirty="0"/>
              <a:t>中小機構</a:t>
            </a:r>
          </a:p>
        </p:txBody>
      </p:sp>
      <p:pic>
        <p:nvPicPr>
          <p:cNvPr id="261" name="図 260" descr="QR コード&#10;&#10;自動的に生成された説明">
            <a:extLst>
              <a:ext uri="{FF2B5EF4-FFF2-40B4-BE49-F238E27FC236}">
                <a16:creationId xmlns:a16="http://schemas.microsoft.com/office/drawing/2014/main" id="{46987B5A-EF4E-9D5A-9844-777DB5F5D9C1}"/>
              </a:ext>
            </a:extLst>
          </p:cNvPr>
          <p:cNvPicPr preferRelativeResize="0"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4000" y="1607527"/>
            <a:ext cx="540000" cy="540000"/>
          </a:xfrm>
          <a:prstGeom prst="rect">
            <a:avLst/>
          </a:prstGeom>
        </p:spPr>
      </p:pic>
      <p:sp>
        <p:nvSpPr>
          <p:cNvPr id="319" name="四角形: 角を丸くする 318">
            <a:extLst>
              <a:ext uri="{FF2B5EF4-FFF2-40B4-BE49-F238E27FC236}">
                <a16:creationId xmlns:a16="http://schemas.microsoft.com/office/drawing/2014/main" id="{F2143FA3-5E51-7B2D-2684-B13E008B1A4C}"/>
              </a:ext>
            </a:extLst>
          </p:cNvPr>
          <p:cNvSpPr/>
          <p:nvPr/>
        </p:nvSpPr>
        <p:spPr>
          <a:xfrm>
            <a:off x="45178" y="2650448"/>
            <a:ext cx="309173" cy="4582202"/>
          </a:xfrm>
          <a:prstGeom prst="roundRect">
            <a:avLst>
              <a:gd name="adj" fmla="val 45759"/>
            </a:avLst>
          </a:prstGeom>
          <a:solidFill>
            <a:srgbClr val="FF66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246"/>
          </a:p>
        </p:txBody>
      </p:sp>
      <p:sp>
        <p:nvSpPr>
          <p:cNvPr id="320" name="テキスト ボックス 319">
            <a:extLst>
              <a:ext uri="{FF2B5EF4-FFF2-40B4-BE49-F238E27FC236}">
                <a16:creationId xmlns:a16="http://schemas.microsoft.com/office/drawing/2014/main" id="{29FCC496-A7D9-5631-39D3-3B206D778617}"/>
              </a:ext>
            </a:extLst>
          </p:cNvPr>
          <p:cNvSpPr txBox="1"/>
          <p:nvPr/>
        </p:nvSpPr>
        <p:spPr>
          <a:xfrm>
            <a:off x="10893" y="2800832"/>
            <a:ext cx="355162" cy="430422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algn="ctr"/>
            <a:r>
              <a:rPr kumimoji="1" lang="ja-JP" altLang="en-US" sz="1108" b="1" dirty="0">
                <a:solidFill>
                  <a:schemeClr val="bg1"/>
                </a:solidFill>
              </a:rPr>
              <a:t>補助金を活用したい</a:t>
            </a:r>
          </a:p>
        </p:txBody>
      </p:sp>
      <p:grpSp>
        <p:nvGrpSpPr>
          <p:cNvPr id="321" name="グループ化 320">
            <a:extLst>
              <a:ext uri="{FF2B5EF4-FFF2-40B4-BE49-F238E27FC236}">
                <a16:creationId xmlns:a16="http://schemas.microsoft.com/office/drawing/2014/main" id="{1458AA83-8114-3343-BA8A-65B745CF6FF1}"/>
              </a:ext>
            </a:extLst>
          </p:cNvPr>
          <p:cNvGrpSpPr/>
          <p:nvPr/>
        </p:nvGrpSpPr>
        <p:grpSpPr>
          <a:xfrm>
            <a:off x="417131" y="3857729"/>
            <a:ext cx="6234896" cy="907576"/>
            <a:chOff x="364516" y="3953603"/>
            <a:chExt cx="6234896" cy="1031467"/>
          </a:xfrm>
        </p:grpSpPr>
        <p:grpSp>
          <p:nvGrpSpPr>
            <p:cNvPr id="326" name="グループ化 325">
              <a:extLst>
                <a:ext uri="{FF2B5EF4-FFF2-40B4-BE49-F238E27FC236}">
                  <a16:creationId xmlns:a16="http://schemas.microsoft.com/office/drawing/2014/main" id="{607C74B5-4363-E9AE-B21C-029E1F3DEDA8}"/>
                </a:ext>
              </a:extLst>
            </p:cNvPr>
            <p:cNvGrpSpPr/>
            <p:nvPr/>
          </p:nvGrpSpPr>
          <p:grpSpPr>
            <a:xfrm>
              <a:off x="364516" y="3953603"/>
              <a:ext cx="6234896" cy="1031467"/>
              <a:chOff x="465041" y="7453069"/>
              <a:chExt cx="6234896" cy="1031467"/>
            </a:xfrm>
          </p:grpSpPr>
          <p:grpSp>
            <p:nvGrpSpPr>
              <p:cNvPr id="328" name="グループ化 327">
                <a:extLst>
                  <a:ext uri="{FF2B5EF4-FFF2-40B4-BE49-F238E27FC236}">
                    <a16:creationId xmlns:a16="http://schemas.microsoft.com/office/drawing/2014/main" id="{E0EE93AF-3739-A7A1-CBEF-8AAA900E19AB}"/>
                  </a:ext>
                </a:extLst>
              </p:cNvPr>
              <p:cNvGrpSpPr/>
              <p:nvPr/>
            </p:nvGrpSpPr>
            <p:grpSpPr>
              <a:xfrm>
                <a:off x="465041" y="7453069"/>
                <a:ext cx="6234896" cy="1031467"/>
                <a:chOff x="465041" y="7453069"/>
                <a:chExt cx="6234896" cy="1031467"/>
              </a:xfrm>
            </p:grpSpPr>
            <p:sp>
              <p:nvSpPr>
                <p:cNvPr id="331" name="四角形: 角を丸くする 330">
                  <a:extLst>
                    <a:ext uri="{FF2B5EF4-FFF2-40B4-BE49-F238E27FC236}">
                      <a16:creationId xmlns:a16="http://schemas.microsoft.com/office/drawing/2014/main" id="{6082FFFA-BB91-DFC3-B0EE-9ADBCCEB117C}"/>
                    </a:ext>
                  </a:extLst>
                </p:cNvPr>
                <p:cNvSpPr/>
                <p:nvPr/>
              </p:nvSpPr>
              <p:spPr>
                <a:xfrm>
                  <a:off x="1223503" y="7453069"/>
                  <a:ext cx="2382656" cy="617452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FFC0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dirty="0"/>
                </a:p>
              </p:txBody>
            </p:sp>
            <p:grpSp>
              <p:nvGrpSpPr>
                <p:cNvPr id="332" name="グループ化 331">
                  <a:extLst>
                    <a:ext uri="{FF2B5EF4-FFF2-40B4-BE49-F238E27FC236}">
                      <a16:creationId xmlns:a16="http://schemas.microsoft.com/office/drawing/2014/main" id="{B09C4242-DE46-F0E6-E6FF-B1F18A4CD009}"/>
                    </a:ext>
                  </a:extLst>
                </p:cNvPr>
                <p:cNvGrpSpPr/>
                <p:nvPr/>
              </p:nvGrpSpPr>
              <p:grpSpPr>
                <a:xfrm>
                  <a:off x="465041" y="7476760"/>
                  <a:ext cx="6234896" cy="1007776"/>
                  <a:chOff x="465041" y="7476760"/>
                  <a:chExt cx="6234896" cy="1007776"/>
                </a:xfrm>
              </p:grpSpPr>
              <p:sp>
                <p:nvSpPr>
                  <p:cNvPr id="333" name="フリーフォーム: 図形 332">
                    <a:extLst>
                      <a:ext uri="{FF2B5EF4-FFF2-40B4-BE49-F238E27FC236}">
                        <a16:creationId xmlns:a16="http://schemas.microsoft.com/office/drawing/2014/main" id="{D6F22953-FF98-29CA-53DC-CD68A6B684D6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5616008" y="7400607"/>
                    <a:ext cx="713452" cy="1454406"/>
                  </a:xfrm>
                  <a:custGeom>
                    <a:avLst/>
                    <a:gdLst>
                      <a:gd name="connsiteX0" fmla="*/ 0 w 760036"/>
                      <a:gd name="connsiteY0" fmla="*/ 661943 h 2100809"/>
                      <a:gd name="connsiteX1" fmla="*/ 3 w 760036"/>
                      <a:gd name="connsiteY1" fmla="*/ 661942 h 2100809"/>
                      <a:gd name="connsiteX2" fmla="*/ 3 w 760036"/>
                      <a:gd name="connsiteY2" fmla="*/ 514297 h 2100809"/>
                      <a:gd name="connsiteX3" fmla="*/ 0 w 760036"/>
                      <a:gd name="connsiteY3" fmla="*/ 514297 h 2100809"/>
                      <a:gd name="connsiteX4" fmla="*/ 3 w 760036"/>
                      <a:gd name="connsiteY4" fmla="*/ 514296 h 2100809"/>
                      <a:gd name="connsiteX5" fmla="*/ 3 w 760036"/>
                      <a:gd name="connsiteY5" fmla="*/ 372383 h 2100809"/>
                      <a:gd name="connsiteX6" fmla="*/ 0 w 760036"/>
                      <a:gd name="connsiteY6" fmla="*/ 372383 h 2100809"/>
                      <a:gd name="connsiteX7" fmla="*/ 3 w 760036"/>
                      <a:gd name="connsiteY7" fmla="*/ 372382 h 2100809"/>
                      <a:gd name="connsiteX8" fmla="*/ 3 w 760036"/>
                      <a:gd name="connsiteY8" fmla="*/ 224737 h 2100809"/>
                      <a:gd name="connsiteX9" fmla="*/ 0 w 760036"/>
                      <a:gd name="connsiteY9" fmla="*/ 224737 h 2100809"/>
                      <a:gd name="connsiteX10" fmla="*/ 380018 w 760036"/>
                      <a:gd name="connsiteY10" fmla="*/ 0 h 2100809"/>
                      <a:gd name="connsiteX11" fmla="*/ 760034 w 760036"/>
                      <a:gd name="connsiteY11" fmla="*/ 224737 h 2100809"/>
                      <a:gd name="connsiteX12" fmla="*/ 760036 w 760036"/>
                      <a:gd name="connsiteY12" fmla="*/ 224737 h 2100809"/>
                      <a:gd name="connsiteX13" fmla="*/ 760036 w 760036"/>
                      <a:gd name="connsiteY13" fmla="*/ 372383 h 2100809"/>
                      <a:gd name="connsiteX14" fmla="*/ 760036 w 760036"/>
                      <a:gd name="connsiteY14" fmla="*/ 514297 h 2100809"/>
                      <a:gd name="connsiteX15" fmla="*/ 760036 w 760036"/>
                      <a:gd name="connsiteY15" fmla="*/ 661943 h 2100809"/>
                      <a:gd name="connsiteX16" fmla="*/ 760035 w 760036"/>
                      <a:gd name="connsiteY16" fmla="*/ 2100809 h 2100809"/>
                      <a:gd name="connsiteX17" fmla="*/ 760034 w 760036"/>
                      <a:gd name="connsiteY17" fmla="*/ 2100809 h 2100809"/>
                      <a:gd name="connsiteX18" fmla="*/ 380018 w 760036"/>
                      <a:gd name="connsiteY18" fmla="*/ 1876072 h 2100809"/>
                      <a:gd name="connsiteX19" fmla="*/ 2 w 760036"/>
                      <a:gd name="connsiteY19" fmla="*/ 2100808 h 2100809"/>
                      <a:gd name="connsiteX20" fmla="*/ 3 w 760036"/>
                      <a:gd name="connsiteY20" fmla="*/ 661943 h 2100809"/>
                      <a:gd name="connsiteX21" fmla="*/ 0 w 760036"/>
                      <a:gd name="connsiteY21" fmla="*/ 661943 h 2100809"/>
                      <a:gd name="connsiteX0" fmla="*/ 0 w 760036"/>
                      <a:gd name="connsiteY0" fmla="*/ 661943 h 2100809"/>
                      <a:gd name="connsiteX1" fmla="*/ 3 w 760036"/>
                      <a:gd name="connsiteY1" fmla="*/ 661942 h 2100809"/>
                      <a:gd name="connsiteX2" fmla="*/ 3 w 760036"/>
                      <a:gd name="connsiteY2" fmla="*/ 514297 h 2100809"/>
                      <a:gd name="connsiteX3" fmla="*/ 0 w 760036"/>
                      <a:gd name="connsiteY3" fmla="*/ 514297 h 2100809"/>
                      <a:gd name="connsiteX4" fmla="*/ 3 w 760036"/>
                      <a:gd name="connsiteY4" fmla="*/ 514296 h 2100809"/>
                      <a:gd name="connsiteX5" fmla="*/ 3 w 760036"/>
                      <a:gd name="connsiteY5" fmla="*/ 372383 h 2100809"/>
                      <a:gd name="connsiteX6" fmla="*/ 0 w 760036"/>
                      <a:gd name="connsiteY6" fmla="*/ 372383 h 2100809"/>
                      <a:gd name="connsiteX7" fmla="*/ 3 w 760036"/>
                      <a:gd name="connsiteY7" fmla="*/ 372382 h 2100809"/>
                      <a:gd name="connsiteX8" fmla="*/ 3 w 760036"/>
                      <a:gd name="connsiteY8" fmla="*/ 224737 h 2100809"/>
                      <a:gd name="connsiteX9" fmla="*/ 0 w 760036"/>
                      <a:gd name="connsiteY9" fmla="*/ 224737 h 2100809"/>
                      <a:gd name="connsiteX10" fmla="*/ 380018 w 760036"/>
                      <a:gd name="connsiteY10" fmla="*/ 0 h 2100809"/>
                      <a:gd name="connsiteX11" fmla="*/ 760034 w 760036"/>
                      <a:gd name="connsiteY11" fmla="*/ 224737 h 2100809"/>
                      <a:gd name="connsiteX12" fmla="*/ 760036 w 760036"/>
                      <a:gd name="connsiteY12" fmla="*/ 224737 h 2100809"/>
                      <a:gd name="connsiteX13" fmla="*/ 760036 w 760036"/>
                      <a:gd name="connsiteY13" fmla="*/ 372383 h 2100809"/>
                      <a:gd name="connsiteX14" fmla="*/ 760036 w 760036"/>
                      <a:gd name="connsiteY14" fmla="*/ 514297 h 2100809"/>
                      <a:gd name="connsiteX15" fmla="*/ 760036 w 760036"/>
                      <a:gd name="connsiteY15" fmla="*/ 661943 h 2100809"/>
                      <a:gd name="connsiteX16" fmla="*/ 760035 w 760036"/>
                      <a:gd name="connsiteY16" fmla="*/ 2100809 h 2100809"/>
                      <a:gd name="connsiteX17" fmla="*/ 760034 w 760036"/>
                      <a:gd name="connsiteY17" fmla="*/ 2100809 h 2100809"/>
                      <a:gd name="connsiteX18" fmla="*/ 373253 w 760036"/>
                      <a:gd name="connsiteY18" fmla="*/ 1807281 h 2100809"/>
                      <a:gd name="connsiteX19" fmla="*/ 2 w 760036"/>
                      <a:gd name="connsiteY19" fmla="*/ 2100808 h 2100809"/>
                      <a:gd name="connsiteX20" fmla="*/ 3 w 760036"/>
                      <a:gd name="connsiteY20" fmla="*/ 661943 h 2100809"/>
                      <a:gd name="connsiteX21" fmla="*/ 0 w 760036"/>
                      <a:gd name="connsiteY21" fmla="*/ 661943 h 2100809"/>
                      <a:gd name="connsiteX0" fmla="*/ 0 w 760036"/>
                      <a:gd name="connsiteY0" fmla="*/ 661943 h 2100809"/>
                      <a:gd name="connsiteX1" fmla="*/ 3 w 760036"/>
                      <a:gd name="connsiteY1" fmla="*/ 661942 h 2100809"/>
                      <a:gd name="connsiteX2" fmla="*/ 3 w 760036"/>
                      <a:gd name="connsiteY2" fmla="*/ 514297 h 2100809"/>
                      <a:gd name="connsiteX3" fmla="*/ 0 w 760036"/>
                      <a:gd name="connsiteY3" fmla="*/ 514297 h 2100809"/>
                      <a:gd name="connsiteX4" fmla="*/ 3 w 760036"/>
                      <a:gd name="connsiteY4" fmla="*/ 514296 h 2100809"/>
                      <a:gd name="connsiteX5" fmla="*/ 3 w 760036"/>
                      <a:gd name="connsiteY5" fmla="*/ 372383 h 2100809"/>
                      <a:gd name="connsiteX6" fmla="*/ 0 w 760036"/>
                      <a:gd name="connsiteY6" fmla="*/ 372383 h 2100809"/>
                      <a:gd name="connsiteX7" fmla="*/ 3 w 760036"/>
                      <a:gd name="connsiteY7" fmla="*/ 372382 h 2100809"/>
                      <a:gd name="connsiteX8" fmla="*/ 3 w 760036"/>
                      <a:gd name="connsiteY8" fmla="*/ 224737 h 2100809"/>
                      <a:gd name="connsiteX9" fmla="*/ 0 w 760036"/>
                      <a:gd name="connsiteY9" fmla="*/ 224737 h 2100809"/>
                      <a:gd name="connsiteX10" fmla="*/ 380018 w 760036"/>
                      <a:gd name="connsiteY10" fmla="*/ 0 h 2100809"/>
                      <a:gd name="connsiteX11" fmla="*/ 760034 w 760036"/>
                      <a:gd name="connsiteY11" fmla="*/ 224737 h 2100809"/>
                      <a:gd name="connsiteX12" fmla="*/ 760036 w 760036"/>
                      <a:gd name="connsiteY12" fmla="*/ 224737 h 2100809"/>
                      <a:gd name="connsiteX13" fmla="*/ 760036 w 760036"/>
                      <a:gd name="connsiteY13" fmla="*/ 372383 h 2100809"/>
                      <a:gd name="connsiteX14" fmla="*/ 760036 w 760036"/>
                      <a:gd name="connsiteY14" fmla="*/ 514297 h 2100809"/>
                      <a:gd name="connsiteX15" fmla="*/ 760036 w 760036"/>
                      <a:gd name="connsiteY15" fmla="*/ 661943 h 2100809"/>
                      <a:gd name="connsiteX16" fmla="*/ 760035 w 760036"/>
                      <a:gd name="connsiteY16" fmla="*/ 2100809 h 2100809"/>
                      <a:gd name="connsiteX17" fmla="*/ 760034 w 760036"/>
                      <a:gd name="connsiteY17" fmla="*/ 2100809 h 2100809"/>
                      <a:gd name="connsiteX18" fmla="*/ 369871 w 760036"/>
                      <a:gd name="connsiteY18" fmla="*/ 1738489 h 2100809"/>
                      <a:gd name="connsiteX19" fmla="*/ 2 w 760036"/>
                      <a:gd name="connsiteY19" fmla="*/ 2100808 h 2100809"/>
                      <a:gd name="connsiteX20" fmla="*/ 3 w 760036"/>
                      <a:gd name="connsiteY20" fmla="*/ 661943 h 2100809"/>
                      <a:gd name="connsiteX21" fmla="*/ 0 w 760036"/>
                      <a:gd name="connsiteY21" fmla="*/ 661943 h 2100809"/>
                      <a:gd name="connsiteX0" fmla="*/ 0 w 760036"/>
                      <a:gd name="connsiteY0" fmla="*/ 661943 h 2100809"/>
                      <a:gd name="connsiteX1" fmla="*/ 3 w 760036"/>
                      <a:gd name="connsiteY1" fmla="*/ 661942 h 2100809"/>
                      <a:gd name="connsiteX2" fmla="*/ 3 w 760036"/>
                      <a:gd name="connsiteY2" fmla="*/ 514297 h 2100809"/>
                      <a:gd name="connsiteX3" fmla="*/ 0 w 760036"/>
                      <a:gd name="connsiteY3" fmla="*/ 514297 h 2100809"/>
                      <a:gd name="connsiteX4" fmla="*/ 3 w 760036"/>
                      <a:gd name="connsiteY4" fmla="*/ 514296 h 2100809"/>
                      <a:gd name="connsiteX5" fmla="*/ 3 w 760036"/>
                      <a:gd name="connsiteY5" fmla="*/ 372383 h 2100809"/>
                      <a:gd name="connsiteX6" fmla="*/ 0 w 760036"/>
                      <a:gd name="connsiteY6" fmla="*/ 372383 h 2100809"/>
                      <a:gd name="connsiteX7" fmla="*/ 3 w 760036"/>
                      <a:gd name="connsiteY7" fmla="*/ 372382 h 2100809"/>
                      <a:gd name="connsiteX8" fmla="*/ 3 w 760036"/>
                      <a:gd name="connsiteY8" fmla="*/ 224737 h 2100809"/>
                      <a:gd name="connsiteX9" fmla="*/ 0 w 760036"/>
                      <a:gd name="connsiteY9" fmla="*/ 224737 h 2100809"/>
                      <a:gd name="connsiteX10" fmla="*/ 380018 w 760036"/>
                      <a:gd name="connsiteY10" fmla="*/ 0 h 2100809"/>
                      <a:gd name="connsiteX11" fmla="*/ 760034 w 760036"/>
                      <a:gd name="connsiteY11" fmla="*/ 224737 h 2100809"/>
                      <a:gd name="connsiteX12" fmla="*/ 760036 w 760036"/>
                      <a:gd name="connsiteY12" fmla="*/ 224737 h 2100809"/>
                      <a:gd name="connsiteX13" fmla="*/ 760036 w 760036"/>
                      <a:gd name="connsiteY13" fmla="*/ 372383 h 2100809"/>
                      <a:gd name="connsiteX14" fmla="*/ 760036 w 760036"/>
                      <a:gd name="connsiteY14" fmla="*/ 514297 h 2100809"/>
                      <a:gd name="connsiteX15" fmla="*/ 760036 w 760036"/>
                      <a:gd name="connsiteY15" fmla="*/ 661943 h 2100809"/>
                      <a:gd name="connsiteX16" fmla="*/ 760035 w 760036"/>
                      <a:gd name="connsiteY16" fmla="*/ 2100809 h 2100809"/>
                      <a:gd name="connsiteX17" fmla="*/ 760034 w 760036"/>
                      <a:gd name="connsiteY17" fmla="*/ 2100809 h 2100809"/>
                      <a:gd name="connsiteX18" fmla="*/ 373253 w 760036"/>
                      <a:gd name="connsiteY18" fmla="*/ 1816453 h 2100809"/>
                      <a:gd name="connsiteX19" fmla="*/ 2 w 760036"/>
                      <a:gd name="connsiteY19" fmla="*/ 2100808 h 2100809"/>
                      <a:gd name="connsiteX20" fmla="*/ 3 w 760036"/>
                      <a:gd name="connsiteY20" fmla="*/ 661943 h 2100809"/>
                      <a:gd name="connsiteX21" fmla="*/ 0 w 760036"/>
                      <a:gd name="connsiteY21" fmla="*/ 661943 h 2100809"/>
                      <a:gd name="connsiteX0" fmla="*/ 0 w 760036"/>
                      <a:gd name="connsiteY0" fmla="*/ 661943 h 2100809"/>
                      <a:gd name="connsiteX1" fmla="*/ 3 w 760036"/>
                      <a:gd name="connsiteY1" fmla="*/ 661942 h 2100809"/>
                      <a:gd name="connsiteX2" fmla="*/ 3 w 760036"/>
                      <a:gd name="connsiteY2" fmla="*/ 514297 h 2100809"/>
                      <a:gd name="connsiteX3" fmla="*/ 0 w 760036"/>
                      <a:gd name="connsiteY3" fmla="*/ 514297 h 2100809"/>
                      <a:gd name="connsiteX4" fmla="*/ 3 w 760036"/>
                      <a:gd name="connsiteY4" fmla="*/ 514296 h 2100809"/>
                      <a:gd name="connsiteX5" fmla="*/ 3 w 760036"/>
                      <a:gd name="connsiteY5" fmla="*/ 372383 h 2100809"/>
                      <a:gd name="connsiteX6" fmla="*/ 0 w 760036"/>
                      <a:gd name="connsiteY6" fmla="*/ 372383 h 2100809"/>
                      <a:gd name="connsiteX7" fmla="*/ 3 w 760036"/>
                      <a:gd name="connsiteY7" fmla="*/ 372382 h 2100809"/>
                      <a:gd name="connsiteX8" fmla="*/ 3 w 760036"/>
                      <a:gd name="connsiteY8" fmla="*/ 224737 h 2100809"/>
                      <a:gd name="connsiteX9" fmla="*/ 0 w 760036"/>
                      <a:gd name="connsiteY9" fmla="*/ 224737 h 2100809"/>
                      <a:gd name="connsiteX10" fmla="*/ 380018 w 760036"/>
                      <a:gd name="connsiteY10" fmla="*/ 0 h 2100809"/>
                      <a:gd name="connsiteX11" fmla="*/ 760034 w 760036"/>
                      <a:gd name="connsiteY11" fmla="*/ 224737 h 2100809"/>
                      <a:gd name="connsiteX12" fmla="*/ 760036 w 760036"/>
                      <a:gd name="connsiteY12" fmla="*/ 224737 h 2100809"/>
                      <a:gd name="connsiteX13" fmla="*/ 760036 w 760036"/>
                      <a:gd name="connsiteY13" fmla="*/ 372383 h 2100809"/>
                      <a:gd name="connsiteX14" fmla="*/ 760036 w 760036"/>
                      <a:gd name="connsiteY14" fmla="*/ 514297 h 2100809"/>
                      <a:gd name="connsiteX15" fmla="*/ 760036 w 760036"/>
                      <a:gd name="connsiteY15" fmla="*/ 661943 h 2100809"/>
                      <a:gd name="connsiteX16" fmla="*/ 760035 w 760036"/>
                      <a:gd name="connsiteY16" fmla="*/ 2100809 h 2100809"/>
                      <a:gd name="connsiteX17" fmla="*/ 760034 w 760036"/>
                      <a:gd name="connsiteY17" fmla="*/ 2100809 h 2100809"/>
                      <a:gd name="connsiteX18" fmla="*/ 2 w 760036"/>
                      <a:gd name="connsiteY18" fmla="*/ 2100808 h 2100809"/>
                      <a:gd name="connsiteX19" fmla="*/ 3 w 760036"/>
                      <a:gd name="connsiteY19" fmla="*/ 661943 h 2100809"/>
                      <a:gd name="connsiteX20" fmla="*/ 0 w 760036"/>
                      <a:gd name="connsiteY20" fmla="*/ 661943 h 210080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</a:cxnLst>
                    <a:rect l="l" t="t" r="r" b="b"/>
                    <a:pathLst>
                      <a:path w="760036" h="2100809">
                        <a:moveTo>
                          <a:pt x="0" y="661943"/>
                        </a:moveTo>
                        <a:cubicBezTo>
                          <a:pt x="1" y="661943"/>
                          <a:pt x="2" y="661942"/>
                          <a:pt x="3" y="661942"/>
                        </a:cubicBezTo>
                        <a:lnTo>
                          <a:pt x="3" y="514297"/>
                        </a:lnTo>
                        <a:lnTo>
                          <a:pt x="0" y="514297"/>
                        </a:lnTo>
                        <a:cubicBezTo>
                          <a:pt x="1" y="514297"/>
                          <a:pt x="2" y="514296"/>
                          <a:pt x="3" y="514296"/>
                        </a:cubicBezTo>
                        <a:lnTo>
                          <a:pt x="3" y="372383"/>
                        </a:lnTo>
                        <a:lnTo>
                          <a:pt x="0" y="372383"/>
                        </a:lnTo>
                        <a:cubicBezTo>
                          <a:pt x="1" y="372383"/>
                          <a:pt x="2" y="372382"/>
                          <a:pt x="3" y="372382"/>
                        </a:cubicBezTo>
                        <a:lnTo>
                          <a:pt x="3" y="224737"/>
                        </a:lnTo>
                        <a:lnTo>
                          <a:pt x="0" y="224737"/>
                        </a:lnTo>
                        <a:lnTo>
                          <a:pt x="380018" y="0"/>
                        </a:lnTo>
                        <a:lnTo>
                          <a:pt x="760034" y="224737"/>
                        </a:lnTo>
                        <a:lnTo>
                          <a:pt x="760036" y="224737"/>
                        </a:lnTo>
                        <a:lnTo>
                          <a:pt x="760036" y="372383"/>
                        </a:lnTo>
                        <a:lnTo>
                          <a:pt x="760036" y="514297"/>
                        </a:lnTo>
                        <a:lnTo>
                          <a:pt x="760036" y="661943"/>
                        </a:lnTo>
                        <a:cubicBezTo>
                          <a:pt x="760036" y="1141565"/>
                          <a:pt x="760035" y="1621187"/>
                          <a:pt x="760035" y="2100809"/>
                        </a:cubicBezTo>
                        <a:lnTo>
                          <a:pt x="760034" y="2100809"/>
                        </a:lnTo>
                        <a:lnTo>
                          <a:pt x="2" y="2100808"/>
                        </a:lnTo>
                        <a:cubicBezTo>
                          <a:pt x="2" y="1621186"/>
                          <a:pt x="3" y="1141565"/>
                          <a:pt x="3" y="661943"/>
                        </a:cubicBezTo>
                        <a:lnTo>
                          <a:pt x="0" y="661943"/>
                        </a:lnTo>
                        <a:close/>
                      </a:path>
                    </a:pathLst>
                  </a:custGeom>
                  <a:solidFill>
                    <a:schemeClr val="bg1"/>
                  </a:solidFill>
                  <a:ln w="31750">
                    <a:solidFill>
                      <a:schemeClr val="accent4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rtlCol="0" anchor="ctr">
                    <a:noAutofit/>
                  </a:bodyPr>
                  <a:lstStyle/>
                  <a:p>
                    <a:pPr algn="ctr"/>
                    <a:endParaRPr kumimoji="1" lang="ja-JP" altLang="en-US" sz="1246" dirty="0">
                      <a:solidFill>
                        <a:schemeClr val="bg1"/>
                      </a:solidFill>
                    </a:endParaRPr>
                  </a:p>
                </p:txBody>
              </p:sp>
              <p:grpSp>
                <p:nvGrpSpPr>
                  <p:cNvPr id="334" name="グループ化 333">
                    <a:extLst>
                      <a:ext uri="{FF2B5EF4-FFF2-40B4-BE49-F238E27FC236}">
                        <a16:creationId xmlns:a16="http://schemas.microsoft.com/office/drawing/2014/main" id="{3AE41AB8-1747-12AA-7EFE-BAE2EA2FF744}"/>
                      </a:ext>
                    </a:extLst>
                  </p:cNvPr>
                  <p:cNvGrpSpPr/>
                  <p:nvPr/>
                </p:nvGrpSpPr>
                <p:grpSpPr>
                  <a:xfrm>
                    <a:off x="465041" y="7476760"/>
                    <a:ext cx="4974652" cy="1007776"/>
                    <a:chOff x="465041" y="7476760"/>
                    <a:chExt cx="4974652" cy="1007776"/>
                  </a:xfrm>
                </p:grpSpPr>
                <p:sp>
                  <p:nvSpPr>
                    <p:cNvPr id="335" name="矢印: 五方向 334">
                      <a:extLst>
                        <a:ext uri="{FF2B5EF4-FFF2-40B4-BE49-F238E27FC236}">
                          <a16:creationId xmlns:a16="http://schemas.microsoft.com/office/drawing/2014/main" id="{8ACF47AB-4934-B97B-8276-639327509F1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046432" y="7771081"/>
                      <a:ext cx="4393261" cy="713455"/>
                    </a:xfrm>
                    <a:prstGeom prst="homePlate">
                      <a:avLst>
                        <a:gd name="adj" fmla="val 28639"/>
                      </a:avLst>
                    </a:prstGeom>
                    <a:solidFill>
                      <a:schemeClr val="bg1"/>
                    </a:solidFill>
                    <a:ln w="31750">
                      <a:solidFill>
                        <a:schemeClr val="accent4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/>
                    </a:p>
                  </p:txBody>
                </p:sp>
                <p:sp>
                  <p:nvSpPr>
                    <p:cNvPr id="336" name="正方形/長方形 335">
                      <a:extLst>
                        <a:ext uri="{FF2B5EF4-FFF2-40B4-BE49-F238E27FC236}">
                          <a16:creationId xmlns:a16="http://schemas.microsoft.com/office/drawing/2014/main" id="{05504F47-865E-101F-749A-49EFC1D42A2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65041" y="7771081"/>
                      <a:ext cx="573474" cy="713455"/>
                    </a:xfrm>
                    <a:prstGeom prst="rect">
                      <a:avLst/>
                    </a:prstGeom>
                    <a:solidFill>
                      <a:schemeClr val="accent4"/>
                    </a:solidFill>
                    <a:ln w="31750">
                      <a:solidFill>
                        <a:schemeClr val="accent4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 dirty="0"/>
                    </a:p>
                  </p:txBody>
                </p:sp>
                <p:sp>
                  <p:nvSpPr>
                    <p:cNvPr id="337" name="テキスト ボックス 336">
                      <a:extLst>
                        <a:ext uri="{FF2B5EF4-FFF2-40B4-BE49-F238E27FC236}">
                          <a16:creationId xmlns:a16="http://schemas.microsoft.com/office/drawing/2014/main" id="{D2C4EBDC-A8A0-0865-3136-E9AD5428E23F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1309970" y="7476760"/>
                      <a:ext cx="2209721" cy="262251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kumimoji="1" lang="ja-JP" altLang="en-US" sz="1000" b="1" dirty="0"/>
                        <a:t>岐阜県ＤＸ人材確保事業費補助金</a:t>
                      </a:r>
                      <a:endParaRPr kumimoji="1" lang="en-US" altLang="ja-JP" sz="1000" b="1" dirty="0"/>
                    </a:p>
                  </p:txBody>
                </p:sp>
              </p:grpSp>
            </p:grpSp>
          </p:grpSp>
          <p:sp>
            <p:nvSpPr>
              <p:cNvPr id="329" name="テキスト ボックス 328">
                <a:extLst>
                  <a:ext uri="{FF2B5EF4-FFF2-40B4-BE49-F238E27FC236}">
                    <a16:creationId xmlns:a16="http://schemas.microsoft.com/office/drawing/2014/main" id="{448CF560-65F1-48E1-5EE8-96F87979A647}"/>
                  </a:ext>
                </a:extLst>
              </p:cNvPr>
              <p:cNvSpPr txBox="1"/>
              <p:nvPr/>
            </p:nvSpPr>
            <p:spPr>
              <a:xfrm>
                <a:off x="1066901" y="7829437"/>
                <a:ext cx="2343183" cy="623029"/>
              </a:xfrm>
              <a:prstGeom prst="rect">
                <a:avLst/>
              </a:prstGeom>
              <a:noFill/>
            </p:spPr>
            <p:txBody>
              <a:bodyPr wrap="square" rtlCol="0" anchor="ctr" anchorCtr="0">
                <a:noAutofit/>
              </a:bodyPr>
              <a:lstStyle/>
              <a:p>
                <a:pPr>
                  <a:lnSpc>
                    <a:spcPts val="1177"/>
                  </a:lnSpc>
                </a:pPr>
                <a:r>
                  <a:rPr kumimoji="1" lang="ja-JP" altLang="en-US" sz="900" b="1" dirty="0"/>
                  <a:t>県内企業がＤＸを推進するため、その</a:t>
                </a:r>
                <a:endParaRPr kumimoji="1" lang="en-US" altLang="ja-JP" sz="900" b="1" dirty="0"/>
              </a:p>
              <a:p>
                <a:pPr>
                  <a:lnSpc>
                    <a:spcPts val="1177"/>
                  </a:lnSpc>
                </a:pPr>
                <a:r>
                  <a:rPr kumimoji="1" lang="ja-JP" altLang="en-US" sz="900" b="1" dirty="0"/>
                  <a:t>推進業務を担うＤＸ人材の獲得・活用に要する経費の一部を補助。</a:t>
                </a:r>
              </a:p>
            </p:txBody>
          </p:sp>
        </p:grpSp>
        <p:sp>
          <p:nvSpPr>
            <p:cNvPr id="323" name="フリーフォーム: 図形 322">
              <a:extLst>
                <a:ext uri="{FF2B5EF4-FFF2-40B4-BE49-F238E27FC236}">
                  <a16:creationId xmlns:a16="http://schemas.microsoft.com/office/drawing/2014/main" id="{5AD7454E-6B08-B70D-508D-9174DEB9DD3D}"/>
                </a:ext>
              </a:extLst>
            </p:cNvPr>
            <p:cNvSpPr/>
            <p:nvPr/>
          </p:nvSpPr>
          <p:spPr>
            <a:xfrm>
              <a:off x="3186810" y="4272951"/>
              <a:ext cx="2172826" cy="712119"/>
            </a:xfrm>
            <a:custGeom>
              <a:avLst/>
              <a:gdLst>
                <a:gd name="connsiteX0" fmla="*/ 0 w 2172826"/>
                <a:gd name="connsiteY0" fmla="*/ 0 h 713455"/>
                <a:gd name="connsiteX1" fmla="*/ 1968500 w 2172826"/>
                <a:gd name="connsiteY1" fmla="*/ 0 h 713455"/>
                <a:gd name="connsiteX2" fmla="*/ 2172826 w 2172826"/>
                <a:gd name="connsiteY2" fmla="*/ 356728 h 713455"/>
                <a:gd name="connsiteX3" fmla="*/ 1968500 w 2172826"/>
                <a:gd name="connsiteY3" fmla="*/ 713455 h 713455"/>
                <a:gd name="connsiteX4" fmla="*/ 0 w 2172826"/>
                <a:gd name="connsiteY4" fmla="*/ 713455 h 713455"/>
                <a:gd name="connsiteX5" fmla="*/ 204326 w 2172826"/>
                <a:gd name="connsiteY5" fmla="*/ 356728 h 713455"/>
                <a:gd name="connsiteX6" fmla="*/ 0 w 2172826"/>
                <a:gd name="connsiteY6" fmla="*/ 0 h 7134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172826" h="713455">
                  <a:moveTo>
                    <a:pt x="0" y="0"/>
                  </a:moveTo>
                  <a:lnTo>
                    <a:pt x="1968500" y="0"/>
                  </a:lnTo>
                  <a:lnTo>
                    <a:pt x="2172826" y="356728"/>
                  </a:lnTo>
                  <a:lnTo>
                    <a:pt x="1968500" y="713455"/>
                  </a:lnTo>
                  <a:lnTo>
                    <a:pt x="0" y="713455"/>
                  </a:lnTo>
                  <a:lnTo>
                    <a:pt x="204326" y="35672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CC"/>
            </a:solidFill>
            <a:ln w="3175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325" name="テキスト ボックス 324">
              <a:extLst>
                <a:ext uri="{FF2B5EF4-FFF2-40B4-BE49-F238E27FC236}">
                  <a16:creationId xmlns:a16="http://schemas.microsoft.com/office/drawing/2014/main" id="{4A179667-D1EA-18DC-2B7D-DDB510C444BD}"/>
                </a:ext>
              </a:extLst>
            </p:cNvPr>
            <p:cNvSpPr txBox="1"/>
            <p:nvPr/>
          </p:nvSpPr>
          <p:spPr>
            <a:xfrm>
              <a:off x="3382884" y="4295276"/>
              <a:ext cx="1921778" cy="657724"/>
            </a:xfrm>
            <a:prstGeom prst="rect">
              <a:avLst/>
            </a:prstGeom>
            <a:noFill/>
          </p:spPr>
          <p:txBody>
            <a:bodyPr wrap="square" rtlCol="0" anchor="ctr" anchorCtr="0">
              <a:noAutofit/>
            </a:bodyPr>
            <a:lstStyle/>
            <a:p>
              <a:pPr algn="ctr">
                <a:lnSpc>
                  <a:spcPts val="1400"/>
                </a:lnSpc>
              </a:pPr>
              <a:r>
                <a:rPr kumimoji="1" lang="ja-JP" altLang="en-US" sz="1050" b="1" dirty="0">
                  <a:latin typeface="+mn-ea"/>
                </a:rPr>
                <a:t>☎ ０５８</a:t>
              </a:r>
              <a:r>
                <a:rPr kumimoji="1" lang="en-US" altLang="ja-JP" sz="1050" b="1" dirty="0">
                  <a:latin typeface="+mn-ea"/>
                </a:rPr>
                <a:t>-</a:t>
              </a:r>
              <a:r>
                <a:rPr kumimoji="1" lang="ja-JP" altLang="en-US" sz="1050" b="1" dirty="0">
                  <a:latin typeface="+mn-ea"/>
                </a:rPr>
                <a:t>２７２</a:t>
              </a:r>
              <a:r>
                <a:rPr kumimoji="1" lang="en-US" altLang="ja-JP" sz="1050" b="1" dirty="0">
                  <a:latin typeface="+mn-ea"/>
                </a:rPr>
                <a:t>-</a:t>
              </a:r>
              <a:r>
                <a:rPr kumimoji="1" lang="ja-JP" altLang="en-US" sz="1050" b="1" dirty="0">
                  <a:latin typeface="+mn-ea"/>
                </a:rPr>
                <a:t>１１１１</a:t>
              </a:r>
              <a:endParaRPr kumimoji="1" lang="en-US" altLang="ja-JP" sz="1050" b="1" dirty="0">
                <a:latin typeface="+mn-ea"/>
              </a:endParaRPr>
            </a:p>
            <a:p>
              <a:pPr algn="r">
                <a:lnSpc>
                  <a:spcPts val="1400"/>
                </a:lnSpc>
              </a:pPr>
              <a:r>
                <a:rPr kumimoji="1" lang="ja-JP" altLang="en-US" sz="1050" b="1" dirty="0">
                  <a:latin typeface="+mn-ea"/>
                </a:rPr>
                <a:t>　　</a:t>
              </a:r>
              <a:r>
                <a:rPr kumimoji="1" lang="ja-JP" altLang="en-US" sz="900" b="1" dirty="0">
                  <a:latin typeface="+mn-ea"/>
                </a:rPr>
                <a:t>（内線３６８２）</a:t>
              </a:r>
              <a:endParaRPr kumimoji="1" lang="en-US" altLang="ja-JP" sz="1000" b="1" dirty="0">
                <a:latin typeface="+mn-ea"/>
              </a:endParaRPr>
            </a:p>
            <a:p>
              <a:pPr algn="ctr">
                <a:lnSpc>
                  <a:spcPts val="1400"/>
                </a:lnSpc>
              </a:pPr>
              <a:r>
                <a:rPr kumimoji="1" lang="ja-JP" altLang="en-US" sz="800" b="1" dirty="0">
                  <a:latin typeface="+mn-ea"/>
                </a:rPr>
                <a:t>平日　</a:t>
              </a:r>
              <a:r>
                <a:rPr kumimoji="1" lang="en-US" altLang="ja-JP" sz="800" b="1" dirty="0">
                  <a:latin typeface="+mn-ea"/>
                </a:rPr>
                <a:t>8:30</a:t>
              </a:r>
              <a:r>
                <a:rPr kumimoji="1" lang="ja-JP" altLang="en-US" sz="800" b="1" dirty="0">
                  <a:latin typeface="+mn-ea"/>
                </a:rPr>
                <a:t>～</a:t>
              </a:r>
              <a:r>
                <a:rPr kumimoji="1" lang="en-US" altLang="ja-JP" sz="800" b="1" dirty="0">
                  <a:latin typeface="+mn-ea"/>
                </a:rPr>
                <a:t>17:15</a:t>
              </a:r>
              <a:endParaRPr kumimoji="1" lang="ja-JP" altLang="en-US" sz="1100" b="1" dirty="0">
                <a:latin typeface="+mn-ea"/>
              </a:endParaRPr>
            </a:p>
          </p:txBody>
        </p:sp>
      </p:grpSp>
      <p:sp>
        <p:nvSpPr>
          <p:cNvPr id="338" name="テキスト ボックス 337">
            <a:extLst>
              <a:ext uri="{FF2B5EF4-FFF2-40B4-BE49-F238E27FC236}">
                <a16:creationId xmlns:a16="http://schemas.microsoft.com/office/drawing/2014/main" id="{02DC71EC-950B-2BB6-239D-BCB628625A48}"/>
              </a:ext>
            </a:extLst>
          </p:cNvPr>
          <p:cNvSpPr txBox="1"/>
          <p:nvPr/>
        </p:nvSpPr>
        <p:spPr>
          <a:xfrm>
            <a:off x="411420" y="4130693"/>
            <a:ext cx="587102" cy="634612"/>
          </a:xfrm>
          <a:prstGeom prst="rect">
            <a:avLst/>
          </a:prstGeom>
          <a:noFill/>
        </p:spPr>
        <p:txBody>
          <a:bodyPr wrap="square" rtlCol="0" anchor="ctr" anchorCtr="0">
            <a:noAutofit/>
          </a:bodyPr>
          <a:lstStyle/>
          <a:p>
            <a:pPr algn="ctr"/>
            <a:r>
              <a:rPr kumimoji="1" lang="ja-JP" altLang="en-US" sz="1000" b="1" dirty="0"/>
              <a:t>岐阜県</a:t>
            </a:r>
          </a:p>
        </p:txBody>
      </p:sp>
      <p:pic>
        <p:nvPicPr>
          <p:cNvPr id="3" name="図 2" descr="QR コード&#10;&#10;自動的に生成された説明">
            <a:extLst>
              <a:ext uri="{FF2B5EF4-FFF2-40B4-BE49-F238E27FC236}">
                <a16:creationId xmlns:a16="http://schemas.microsoft.com/office/drawing/2014/main" id="{8CB319D2-3726-484B-499A-16FA4C599039}"/>
              </a:ext>
            </a:extLst>
          </p:cNvPr>
          <p:cNvPicPr preferRelativeResize="0">
            <a:picLocks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4000" y="4186307"/>
            <a:ext cx="540000" cy="540000"/>
          </a:xfrm>
          <a:prstGeom prst="rect">
            <a:avLst/>
          </a:prstGeom>
        </p:spPr>
      </p:pic>
      <p:grpSp>
        <p:nvGrpSpPr>
          <p:cNvPr id="15" name="グループ化 14">
            <a:extLst>
              <a:ext uri="{FF2B5EF4-FFF2-40B4-BE49-F238E27FC236}">
                <a16:creationId xmlns:a16="http://schemas.microsoft.com/office/drawing/2014/main" id="{F5A62047-368C-132E-0A20-77BBA95D2FDF}"/>
              </a:ext>
            </a:extLst>
          </p:cNvPr>
          <p:cNvGrpSpPr/>
          <p:nvPr/>
        </p:nvGrpSpPr>
        <p:grpSpPr>
          <a:xfrm>
            <a:off x="417132" y="6100271"/>
            <a:ext cx="6234896" cy="1012417"/>
            <a:chOff x="465041" y="7472119"/>
            <a:chExt cx="6234896" cy="1012417"/>
          </a:xfrm>
        </p:grpSpPr>
        <p:sp>
          <p:nvSpPr>
            <p:cNvPr id="18" name="四角形: 角を丸くする 17">
              <a:extLst>
                <a:ext uri="{FF2B5EF4-FFF2-40B4-BE49-F238E27FC236}">
                  <a16:creationId xmlns:a16="http://schemas.microsoft.com/office/drawing/2014/main" id="{6A861147-2AF6-BC3B-4301-64F0E58AABB9}"/>
                </a:ext>
              </a:extLst>
            </p:cNvPr>
            <p:cNvSpPr/>
            <p:nvPr/>
          </p:nvSpPr>
          <p:spPr>
            <a:xfrm>
              <a:off x="1223503" y="7472119"/>
              <a:ext cx="1648556" cy="617452"/>
            </a:xfrm>
            <a:prstGeom prst="roundRect">
              <a:avLst>
                <a:gd name="adj" fmla="val 50000"/>
              </a:avLst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grpSp>
          <p:nvGrpSpPr>
            <p:cNvPr id="19" name="グループ化 18">
              <a:extLst>
                <a:ext uri="{FF2B5EF4-FFF2-40B4-BE49-F238E27FC236}">
                  <a16:creationId xmlns:a16="http://schemas.microsoft.com/office/drawing/2014/main" id="{09548154-09DE-ACC0-DF85-F13D4CB2197B}"/>
                </a:ext>
              </a:extLst>
            </p:cNvPr>
            <p:cNvGrpSpPr/>
            <p:nvPr/>
          </p:nvGrpSpPr>
          <p:grpSpPr>
            <a:xfrm>
              <a:off x="465041" y="7496490"/>
              <a:ext cx="6234896" cy="988046"/>
              <a:chOff x="465041" y="7496490"/>
              <a:chExt cx="6234896" cy="988046"/>
            </a:xfrm>
          </p:grpSpPr>
          <p:sp>
            <p:nvSpPr>
              <p:cNvPr id="20" name="フリーフォーム: 図形 19">
                <a:extLst>
                  <a:ext uri="{FF2B5EF4-FFF2-40B4-BE49-F238E27FC236}">
                    <a16:creationId xmlns:a16="http://schemas.microsoft.com/office/drawing/2014/main" id="{B7F10158-48EC-3165-5AB9-E77CFA57464C}"/>
                  </a:ext>
                </a:extLst>
              </p:cNvPr>
              <p:cNvSpPr/>
              <p:nvPr/>
            </p:nvSpPr>
            <p:spPr>
              <a:xfrm rot="5400000">
                <a:off x="5616008" y="7400607"/>
                <a:ext cx="713452" cy="1454406"/>
              </a:xfrm>
              <a:custGeom>
                <a:avLst/>
                <a:gdLst>
                  <a:gd name="connsiteX0" fmla="*/ 0 w 760036"/>
                  <a:gd name="connsiteY0" fmla="*/ 661943 h 2100809"/>
                  <a:gd name="connsiteX1" fmla="*/ 3 w 760036"/>
                  <a:gd name="connsiteY1" fmla="*/ 661942 h 2100809"/>
                  <a:gd name="connsiteX2" fmla="*/ 3 w 760036"/>
                  <a:gd name="connsiteY2" fmla="*/ 514297 h 2100809"/>
                  <a:gd name="connsiteX3" fmla="*/ 0 w 760036"/>
                  <a:gd name="connsiteY3" fmla="*/ 514297 h 2100809"/>
                  <a:gd name="connsiteX4" fmla="*/ 3 w 760036"/>
                  <a:gd name="connsiteY4" fmla="*/ 514296 h 2100809"/>
                  <a:gd name="connsiteX5" fmla="*/ 3 w 760036"/>
                  <a:gd name="connsiteY5" fmla="*/ 372383 h 2100809"/>
                  <a:gd name="connsiteX6" fmla="*/ 0 w 760036"/>
                  <a:gd name="connsiteY6" fmla="*/ 372383 h 2100809"/>
                  <a:gd name="connsiteX7" fmla="*/ 3 w 760036"/>
                  <a:gd name="connsiteY7" fmla="*/ 372382 h 2100809"/>
                  <a:gd name="connsiteX8" fmla="*/ 3 w 760036"/>
                  <a:gd name="connsiteY8" fmla="*/ 224737 h 2100809"/>
                  <a:gd name="connsiteX9" fmla="*/ 0 w 760036"/>
                  <a:gd name="connsiteY9" fmla="*/ 224737 h 2100809"/>
                  <a:gd name="connsiteX10" fmla="*/ 380018 w 760036"/>
                  <a:gd name="connsiteY10" fmla="*/ 0 h 2100809"/>
                  <a:gd name="connsiteX11" fmla="*/ 760034 w 760036"/>
                  <a:gd name="connsiteY11" fmla="*/ 224737 h 2100809"/>
                  <a:gd name="connsiteX12" fmla="*/ 760036 w 760036"/>
                  <a:gd name="connsiteY12" fmla="*/ 224737 h 2100809"/>
                  <a:gd name="connsiteX13" fmla="*/ 760036 w 760036"/>
                  <a:gd name="connsiteY13" fmla="*/ 372383 h 2100809"/>
                  <a:gd name="connsiteX14" fmla="*/ 760036 w 760036"/>
                  <a:gd name="connsiteY14" fmla="*/ 514297 h 2100809"/>
                  <a:gd name="connsiteX15" fmla="*/ 760036 w 760036"/>
                  <a:gd name="connsiteY15" fmla="*/ 661943 h 2100809"/>
                  <a:gd name="connsiteX16" fmla="*/ 760035 w 760036"/>
                  <a:gd name="connsiteY16" fmla="*/ 2100809 h 2100809"/>
                  <a:gd name="connsiteX17" fmla="*/ 760034 w 760036"/>
                  <a:gd name="connsiteY17" fmla="*/ 2100809 h 2100809"/>
                  <a:gd name="connsiteX18" fmla="*/ 380018 w 760036"/>
                  <a:gd name="connsiteY18" fmla="*/ 1876072 h 2100809"/>
                  <a:gd name="connsiteX19" fmla="*/ 2 w 760036"/>
                  <a:gd name="connsiteY19" fmla="*/ 2100808 h 2100809"/>
                  <a:gd name="connsiteX20" fmla="*/ 3 w 760036"/>
                  <a:gd name="connsiteY20" fmla="*/ 661943 h 2100809"/>
                  <a:gd name="connsiteX21" fmla="*/ 0 w 760036"/>
                  <a:gd name="connsiteY21" fmla="*/ 661943 h 2100809"/>
                  <a:gd name="connsiteX0" fmla="*/ 0 w 760036"/>
                  <a:gd name="connsiteY0" fmla="*/ 661943 h 2100809"/>
                  <a:gd name="connsiteX1" fmla="*/ 3 w 760036"/>
                  <a:gd name="connsiteY1" fmla="*/ 661942 h 2100809"/>
                  <a:gd name="connsiteX2" fmla="*/ 3 w 760036"/>
                  <a:gd name="connsiteY2" fmla="*/ 514297 h 2100809"/>
                  <a:gd name="connsiteX3" fmla="*/ 0 w 760036"/>
                  <a:gd name="connsiteY3" fmla="*/ 514297 h 2100809"/>
                  <a:gd name="connsiteX4" fmla="*/ 3 w 760036"/>
                  <a:gd name="connsiteY4" fmla="*/ 514296 h 2100809"/>
                  <a:gd name="connsiteX5" fmla="*/ 3 w 760036"/>
                  <a:gd name="connsiteY5" fmla="*/ 372383 h 2100809"/>
                  <a:gd name="connsiteX6" fmla="*/ 0 w 760036"/>
                  <a:gd name="connsiteY6" fmla="*/ 372383 h 2100809"/>
                  <a:gd name="connsiteX7" fmla="*/ 3 w 760036"/>
                  <a:gd name="connsiteY7" fmla="*/ 372382 h 2100809"/>
                  <a:gd name="connsiteX8" fmla="*/ 3 w 760036"/>
                  <a:gd name="connsiteY8" fmla="*/ 224737 h 2100809"/>
                  <a:gd name="connsiteX9" fmla="*/ 0 w 760036"/>
                  <a:gd name="connsiteY9" fmla="*/ 224737 h 2100809"/>
                  <a:gd name="connsiteX10" fmla="*/ 380018 w 760036"/>
                  <a:gd name="connsiteY10" fmla="*/ 0 h 2100809"/>
                  <a:gd name="connsiteX11" fmla="*/ 760034 w 760036"/>
                  <a:gd name="connsiteY11" fmla="*/ 224737 h 2100809"/>
                  <a:gd name="connsiteX12" fmla="*/ 760036 w 760036"/>
                  <a:gd name="connsiteY12" fmla="*/ 224737 h 2100809"/>
                  <a:gd name="connsiteX13" fmla="*/ 760036 w 760036"/>
                  <a:gd name="connsiteY13" fmla="*/ 372383 h 2100809"/>
                  <a:gd name="connsiteX14" fmla="*/ 760036 w 760036"/>
                  <a:gd name="connsiteY14" fmla="*/ 514297 h 2100809"/>
                  <a:gd name="connsiteX15" fmla="*/ 760036 w 760036"/>
                  <a:gd name="connsiteY15" fmla="*/ 661943 h 2100809"/>
                  <a:gd name="connsiteX16" fmla="*/ 760035 w 760036"/>
                  <a:gd name="connsiteY16" fmla="*/ 2100809 h 2100809"/>
                  <a:gd name="connsiteX17" fmla="*/ 760034 w 760036"/>
                  <a:gd name="connsiteY17" fmla="*/ 2100809 h 2100809"/>
                  <a:gd name="connsiteX18" fmla="*/ 373253 w 760036"/>
                  <a:gd name="connsiteY18" fmla="*/ 1807281 h 2100809"/>
                  <a:gd name="connsiteX19" fmla="*/ 2 w 760036"/>
                  <a:gd name="connsiteY19" fmla="*/ 2100808 h 2100809"/>
                  <a:gd name="connsiteX20" fmla="*/ 3 w 760036"/>
                  <a:gd name="connsiteY20" fmla="*/ 661943 h 2100809"/>
                  <a:gd name="connsiteX21" fmla="*/ 0 w 760036"/>
                  <a:gd name="connsiteY21" fmla="*/ 661943 h 2100809"/>
                  <a:gd name="connsiteX0" fmla="*/ 0 w 760036"/>
                  <a:gd name="connsiteY0" fmla="*/ 661943 h 2100809"/>
                  <a:gd name="connsiteX1" fmla="*/ 3 w 760036"/>
                  <a:gd name="connsiteY1" fmla="*/ 661942 h 2100809"/>
                  <a:gd name="connsiteX2" fmla="*/ 3 w 760036"/>
                  <a:gd name="connsiteY2" fmla="*/ 514297 h 2100809"/>
                  <a:gd name="connsiteX3" fmla="*/ 0 w 760036"/>
                  <a:gd name="connsiteY3" fmla="*/ 514297 h 2100809"/>
                  <a:gd name="connsiteX4" fmla="*/ 3 w 760036"/>
                  <a:gd name="connsiteY4" fmla="*/ 514296 h 2100809"/>
                  <a:gd name="connsiteX5" fmla="*/ 3 w 760036"/>
                  <a:gd name="connsiteY5" fmla="*/ 372383 h 2100809"/>
                  <a:gd name="connsiteX6" fmla="*/ 0 w 760036"/>
                  <a:gd name="connsiteY6" fmla="*/ 372383 h 2100809"/>
                  <a:gd name="connsiteX7" fmla="*/ 3 w 760036"/>
                  <a:gd name="connsiteY7" fmla="*/ 372382 h 2100809"/>
                  <a:gd name="connsiteX8" fmla="*/ 3 w 760036"/>
                  <a:gd name="connsiteY8" fmla="*/ 224737 h 2100809"/>
                  <a:gd name="connsiteX9" fmla="*/ 0 w 760036"/>
                  <a:gd name="connsiteY9" fmla="*/ 224737 h 2100809"/>
                  <a:gd name="connsiteX10" fmla="*/ 380018 w 760036"/>
                  <a:gd name="connsiteY10" fmla="*/ 0 h 2100809"/>
                  <a:gd name="connsiteX11" fmla="*/ 760034 w 760036"/>
                  <a:gd name="connsiteY11" fmla="*/ 224737 h 2100809"/>
                  <a:gd name="connsiteX12" fmla="*/ 760036 w 760036"/>
                  <a:gd name="connsiteY12" fmla="*/ 224737 h 2100809"/>
                  <a:gd name="connsiteX13" fmla="*/ 760036 w 760036"/>
                  <a:gd name="connsiteY13" fmla="*/ 372383 h 2100809"/>
                  <a:gd name="connsiteX14" fmla="*/ 760036 w 760036"/>
                  <a:gd name="connsiteY14" fmla="*/ 514297 h 2100809"/>
                  <a:gd name="connsiteX15" fmla="*/ 760036 w 760036"/>
                  <a:gd name="connsiteY15" fmla="*/ 661943 h 2100809"/>
                  <a:gd name="connsiteX16" fmla="*/ 760035 w 760036"/>
                  <a:gd name="connsiteY16" fmla="*/ 2100809 h 2100809"/>
                  <a:gd name="connsiteX17" fmla="*/ 760034 w 760036"/>
                  <a:gd name="connsiteY17" fmla="*/ 2100809 h 2100809"/>
                  <a:gd name="connsiteX18" fmla="*/ 369871 w 760036"/>
                  <a:gd name="connsiteY18" fmla="*/ 1738489 h 2100809"/>
                  <a:gd name="connsiteX19" fmla="*/ 2 w 760036"/>
                  <a:gd name="connsiteY19" fmla="*/ 2100808 h 2100809"/>
                  <a:gd name="connsiteX20" fmla="*/ 3 w 760036"/>
                  <a:gd name="connsiteY20" fmla="*/ 661943 h 2100809"/>
                  <a:gd name="connsiteX21" fmla="*/ 0 w 760036"/>
                  <a:gd name="connsiteY21" fmla="*/ 661943 h 2100809"/>
                  <a:gd name="connsiteX0" fmla="*/ 0 w 760036"/>
                  <a:gd name="connsiteY0" fmla="*/ 661943 h 2100809"/>
                  <a:gd name="connsiteX1" fmla="*/ 3 w 760036"/>
                  <a:gd name="connsiteY1" fmla="*/ 661942 h 2100809"/>
                  <a:gd name="connsiteX2" fmla="*/ 3 w 760036"/>
                  <a:gd name="connsiteY2" fmla="*/ 514297 h 2100809"/>
                  <a:gd name="connsiteX3" fmla="*/ 0 w 760036"/>
                  <a:gd name="connsiteY3" fmla="*/ 514297 h 2100809"/>
                  <a:gd name="connsiteX4" fmla="*/ 3 w 760036"/>
                  <a:gd name="connsiteY4" fmla="*/ 514296 h 2100809"/>
                  <a:gd name="connsiteX5" fmla="*/ 3 w 760036"/>
                  <a:gd name="connsiteY5" fmla="*/ 372383 h 2100809"/>
                  <a:gd name="connsiteX6" fmla="*/ 0 w 760036"/>
                  <a:gd name="connsiteY6" fmla="*/ 372383 h 2100809"/>
                  <a:gd name="connsiteX7" fmla="*/ 3 w 760036"/>
                  <a:gd name="connsiteY7" fmla="*/ 372382 h 2100809"/>
                  <a:gd name="connsiteX8" fmla="*/ 3 w 760036"/>
                  <a:gd name="connsiteY8" fmla="*/ 224737 h 2100809"/>
                  <a:gd name="connsiteX9" fmla="*/ 0 w 760036"/>
                  <a:gd name="connsiteY9" fmla="*/ 224737 h 2100809"/>
                  <a:gd name="connsiteX10" fmla="*/ 380018 w 760036"/>
                  <a:gd name="connsiteY10" fmla="*/ 0 h 2100809"/>
                  <a:gd name="connsiteX11" fmla="*/ 760034 w 760036"/>
                  <a:gd name="connsiteY11" fmla="*/ 224737 h 2100809"/>
                  <a:gd name="connsiteX12" fmla="*/ 760036 w 760036"/>
                  <a:gd name="connsiteY12" fmla="*/ 224737 h 2100809"/>
                  <a:gd name="connsiteX13" fmla="*/ 760036 w 760036"/>
                  <a:gd name="connsiteY13" fmla="*/ 372383 h 2100809"/>
                  <a:gd name="connsiteX14" fmla="*/ 760036 w 760036"/>
                  <a:gd name="connsiteY14" fmla="*/ 514297 h 2100809"/>
                  <a:gd name="connsiteX15" fmla="*/ 760036 w 760036"/>
                  <a:gd name="connsiteY15" fmla="*/ 661943 h 2100809"/>
                  <a:gd name="connsiteX16" fmla="*/ 760035 w 760036"/>
                  <a:gd name="connsiteY16" fmla="*/ 2100809 h 2100809"/>
                  <a:gd name="connsiteX17" fmla="*/ 760034 w 760036"/>
                  <a:gd name="connsiteY17" fmla="*/ 2100809 h 2100809"/>
                  <a:gd name="connsiteX18" fmla="*/ 373253 w 760036"/>
                  <a:gd name="connsiteY18" fmla="*/ 1816453 h 2100809"/>
                  <a:gd name="connsiteX19" fmla="*/ 2 w 760036"/>
                  <a:gd name="connsiteY19" fmla="*/ 2100808 h 2100809"/>
                  <a:gd name="connsiteX20" fmla="*/ 3 w 760036"/>
                  <a:gd name="connsiteY20" fmla="*/ 661943 h 2100809"/>
                  <a:gd name="connsiteX21" fmla="*/ 0 w 760036"/>
                  <a:gd name="connsiteY21" fmla="*/ 661943 h 2100809"/>
                  <a:gd name="connsiteX0" fmla="*/ 0 w 760036"/>
                  <a:gd name="connsiteY0" fmla="*/ 661943 h 2100809"/>
                  <a:gd name="connsiteX1" fmla="*/ 3 w 760036"/>
                  <a:gd name="connsiteY1" fmla="*/ 661942 h 2100809"/>
                  <a:gd name="connsiteX2" fmla="*/ 3 w 760036"/>
                  <a:gd name="connsiteY2" fmla="*/ 514297 h 2100809"/>
                  <a:gd name="connsiteX3" fmla="*/ 0 w 760036"/>
                  <a:gd name="connsiteY3" fmla="*/ 514297 h 2100809"/>
                  <a:gd name="connsiteX4" fmla="*/ 3 w 760036"/>
                  <a:gd name="connsiteY4" fmla="*/ 514296 h 2100809"/>
                  <a:gd name="connsiteX5" fmla="*/ 3 w 760036"/>
                  <a:gd name="connsiteY5" fmla="*/ 372383 h 2100809"/>
                  <a:gd name="connsiteX6" fmla="*/ 0 w 760036"/>
                  <a:gd name="connsiteY6" fmla="*/ 372383 h 2100809"/>
                  <a:gd name="connsiteX7" fmla="*/ 3 w 760036"/>
                  <a:gd name="connsiteY7" fmla="*/ 372382 h 2100809"/>
                  <a:gd name="connsiteX8" fmla="*/ 3 w 760036"/>
                  <a:gd name="connsiteY8" fmla="*/ 224737 h 2100809"/>
                  <a:gd name="connsiteX9" fmla="*/ 0 w 760036"/>
                  <a:gd name="connsiteY9" fmla="*/ 224737 h 2100809"/>
                  <a:gd name="connsiteX10" fmla="*/ 380018 w 760036"/>
                  <a:gd name="connsiteY10" fmla="*/ 0 h 2100809"/>
                  <a:gd name="connsiteX11" fmla="*/ 760034 w 760036"/>
                  <a:gd name="connsiteY11" fmla="*/ 224737 h 2100809"/>
                  <a:gd name="connsiteX12" fmla="*/ 760036 w 760036"/>
                  <a:gd name="connsiteY12" fmla="*/ 224737 h 2100809"/>
                  <a:gd name="connsiteX13" fmla="*/ 760036 w 760036"/>
                  <a:gd name="connsiteY13" fmla="*/ 372383 h 2100809"/>
                  <a:gd name="connsiteX14" fmla="*/ 760036 w 760036"/>
                  <a:gd name="connsiteY14" fmla="*/ 514297 h 2100809"/>
                  <a:gd name="connsiteX15" fmla="*/ 760036 w 760036"/>
                  <a:gd name="connsiteY15" fmla="*/ 661943 h 2100809"/>
                  <a:gd name="connsiteX16" fmla="*/ 760035 w 760036"/>
                  <a:gd name="connsiteY16" fmla="*/ 2100809 h 2100809"/>
                  <a:gd name="connsiteX17" fmla="*/ 760034 w 760036"/>
                  <a:gd name="connsiteY17" fmla="*/ 2100809 h 2100809"/>
                  <a:gd name="connsiteX18" fmla="*/ 2 w 760036"/>
                  <a:gd name="connsiteY18" fmla="*/ 2100808 h 2100809"/>
                  <a:gd name="connsiteX19" fmla="*/ 3 w 760036"/>
                  <a:gd name="connsiteY19" fmla="*/ 661943 h 2100809"/>
                  <a:gd name="connsiteX20" fmla="*/ 0 w 760036"/>
                  <a:gd name="connsiteY20" fmla="*/ 661943 h 210080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</a:cxnLst>
                <a:rect l="l" t="t" r="r" b="b"/>
                <a:pathLst>
                  <a:path w="760036" h="2100809">
                    <a:moveTo>
                      <a:pt x="0" y="661943"/>
                    </a:moveTo>
                    <a:cubicBezTo>
                      <a:pt x="1" y="661943"/>
                      <a:pt x="2" y="661942"/>
                      <a:pt x="3" y="661942"/>
                    </a:cubicBezTo>
                    <a:lnTo>
                      <a:pt x="3" y="514297"/>
                    </a:lnTo>
                    <a:lnTo>
                      <a:pt x="0" y="514297"/>
                    </a:lnTo>
                    <a:cubicBezTo>
                      <a:pt x="1" y="514297"/>
                      <a:pt x="2" y="514296"/>
                      <a:pt x="3" y="514296"/>
                    </a:cubicBezTo>
                    <a:lnTo>
                      <a:pt x="3" y="372383"/>
                    </a:lnTo>
                    <a:lnTo>
                      <a:pt x="0" y="372383"/>
                    </a:lnTo>
                    <a:cubicBezTo>
                      <a:pt x="1" y="372383"/>
                      <a:pt x="2" y="372382"/>
                      <a:pt x="3" y="372382"/>
                    </a:cubicBezTo>
                    <a:lnTo>
                      <a:pt x="3" y="224737"/>
                    </a:lnTo>
                    <a:lnTo>
                      <a:pt x="0" y="224737"/>
                    </a:lnTo>
                    <a:lnTo>
                      <a:pt x="380018" y="0"/>
                    </a:lnTo>
                    <a:lnTo>
                      <a:pt x="760034" y="224737"/>
                    </a:lnTo>
                    <a:lnTo>
                      <a:pt x="760036" y="224737"/>
                    </a:lnTo>
                    <a:lnTo>
                      <a:pt x="760036" y="372383"/>
                    </a:lnTo>
                    <a:lnTo>
                      <a:pt x="760036" y="514297"/>
                    </a:lnTo>
                    <a:lnTo>
                      <a:pt x="760036" y="661943"/>
                    </a:lnTo>
                    <a:cubicBezTo>
                      <a:pt x="760036" y="1141565"/>
                      <a:pt x="760035" y="1621187"/>
                      <a:pt x="760035" y="2100809"/>
                    </a:cubicBezTo>
                    <a:lnTo>
                      <a:pt x="760034" y="2100809"/>
                    </a:lnTo>
                    <a:lnTo>
                      <a:pt x="2" y="2100808"/>
                    </a:lnTo>
                    <a:cubicBezTo>
                      <a:pt x="2" y="1621186"/>
                      <a:pt x="3" y="1141565"/>
                      <a:pt x="3" y="661943"/>
                    </a:cubicBezTo>
                    <a:lnTo>
                      <a:pt x="0" y="661943"/>
                    </a:lnTo>
                    <a:close/>
                  </a:path>
                </a:pathLst>
              </a:custGeom>
              <a:solidFill>
                <a:schemeClr val="bg1"/>
              </a:solidFill>
              <a:ln w="31750">
                <a:solidFill>
                  <a:schemeClr val="accent4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kumimoji="1" lang="ja-JP" altLang="en-US" sz="1246" dirty="0">
                  <a:solidFill>
                    <a:schemeClr val="bg1"/>
                  </a:solidFill>
                </a:endParaRPr>
              </a:p>
            </p:txBody>
          </p:sp>
          <p:grpSp>
            <p:nvGrpSpPr>
              <p:cNvPr id="21" name="グループ化 20">
                <a:extLst>
                  <a:ext uri="{FF2B5EF4-FFF2-40B4-BE49-F238E27FC236}">
                    <a16:creationId xmlns:a16="http://schemas.microsoft.com/office/drawing/2014/main" id="{612D74AC-D79D-3DBC-B757-D585D36F8337}"/>
                  </a:ext>
                </a:extLst>
              </p:cNvPr>
              <p:cNvGrpSpPr/>
              <p:nvPr/>
            </p:nvGrpSpPr>
            <p:grpSpPr>
              <a:xfrm>
                <a:off x="465041" y="7496490"/>
                <a:ext cx="4974652" cy="988046"/>
                <a:chOff x="465041" y="7496490"/>
                <a:chExt cx="4974652" cy="988046"/>
              </a:xfrm>
            </p:grpSpPr>
            <p:sp>
              <p:nvSpPr>
                <p:cNvPr id="22" name="矢印: 五方向 21">
                  <a:extLst>
                    <a:ext uri="{FF2B5EF4-FFF2-40B4-BE49-F238E27FC236}">
                      <a16:creationId xmlns:a16="http://schemas.microsoft.com/office/drawing/2014/main" id="{EB2E830E-E6AA-A35A-CE67-BCF79F4E31A7}"/>
                    </a:ext>
                  </a:extLst>
                </p:cNvPr>
                <p:cNvSpPr/>
                <p:nvPr/>
              </p:nvSpPr>
              <p:spPr>
                <a:xfrm>
                  <a:off x="1046432" y="7771081"/>
                  <a:ext cx="4393261" cy="713455"/>
                </a:xfrm>
                <a:prstGeom prst="homePlate">
                  <a:avLst>
                    <a:gd name="adj" fmla="val 28639"/>
                  </a:avLst>
                </a:prstGeom>
                <a:solidFill>
                  <a:schemeClr val="bg1"/>
                </a:solidFill>
                <a:ln w="31750">
                  <a:solidFill>
                    <a:schemeClr val="accent4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3" name="正方形/長方形 22">
                  <a:extLst>
                    <a:ext uri="{FF2B5EF4-FFF2-40B4-BE49-F238E27FC236}">
                      <a16:creationId xmlns:a16="http://schemas.microsoft.com/office/drawing/2014/main" id="{EC8D2AF3-5D66-449E-8E31-E266BEAD9B2C}"/>
                    </a:ext>
                  </a:extLst>
                </p:cNvPr>
                <p:cNvSpPr/>
                <p:nvPr/>
              </p:nvSpPr>
              <p:spPr>
                <a:xfrm>
                  <a:off x="465041" y="7771081"/>
                  <a:ext cx="573474" cy="713455"/>
                </a:xfrm>
                <a:prstGeom prst="rect">
                  <a:avLst/>
                </a:prstGeom>
                <a:solidFill>
                  <a:schemeClr val="accent4"/>
                </a:solidFill>
                <a:ln w="31750">
                  <a:solidFill>
                    <a:schemeClr val="accent4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dirty="0"/>
                </a:p>
              </p:txBody>
            </p:sp>
            <p:sp>
              <p:nvSpPr>
                <p:cNvPr id="24" name="テキスト ボックス 23">
                  <a:extLst>
                    <a:ext uri="{FF2B5EF4-FFF2-40B4-BE49-F238E27FC236}">
                      <a16:creationId xmlns:a16="http://schemas.microsoft.com/office/drawing/2014/main" id="{E97FDD03-8CF0-8AF1-02E3-F72E9E7BC43E}"/>
                    </a:ext>
                  </a:extLst>
                </p:cNvPr>
                <p:cNvSpPr txBox="1"/>
                <p:nvPr/>
              </p:nvSpPr>
              <p:spPr>
                <a:xfrm>
                  <a:off x="1347978" y="7496490"/>
                  <a:ext cx="1375711" cy="26225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>
                    <a:lnSpc>
                      <a:spcPts val="1400"/>
                    </a:lnSpc>
                  </a:pPr>
                  <a:r>
                    <a:rPr kumimoji="1" lang="ja-JP" altLang="en-US" sz="1000" b="1" dirty="0"/>
                    <a:t>ＩＴ導入補助金</a:t>
                  </a:r>
                  <a:endParaRPr kumimoji="1" lang="en-US" altLang="ja-JP" sz="1000" b="1" dirty="0"/>
                </a:p>
              </p:txBody>
            </p:sp>
          </p:grpSp>
        </p:grpSp>
      </p:grp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822C7A63-D6AB-BF9C-0EBF-2DA0804021D0}"/>
              </a:ext>
            </a:extLst>
          </p:cNvPr>
          <p:cNvSpPr txBox="1"/>
          <p:nvPr/>
        </p:nvSpPr>
        <p:spPr>
          <a:xfrm>
            <a:off x="1018992" y="6457589"/>
            <a:ext cx="2343183" cy="623029"/>
          </a:xfrm>
          <a:prstGeom prst="rect">
            <a:avLst/>
          </a:prstGeom>
          <a:noFill/>
        </p:spPr>
        <p:txBody>
          <a:bodyPr wrap="square" rtlCol="0" anchor="ctr" anchorCtr="0">
            <a:noAutofit/>
          </a:bodyPr>
          <a:lstStyle/>
          <a:p>
            <a:pPr>
              <a:lnSpc>
                <a:spcPts val="1177"/>
              </a:lnSpc>
            </a:pPr>
            <a:r>
              <a:rPr kumimoji="1" lang="ja-JP" altLang="en-US" sz="900" b="1" dirty="0"/>
              <a:t>中小企業・小規模事業者等の労働生産性の向上を目的として、業務効率化や</a:t>
            </a:r>
            <a:r>
              <a:rPr kumimoji="1" lang="en-US" altLang="ja-JP" sz="900" b="1" dirty="0"/>
              <a:t>DX</a:t>
            </a:r>
            <a:r>
              <a:rPr kumimoji="1" lang="ja-JP" altLang="en-US" sz="900" b="1" dirty="0"/>
              <a:t>等に向けた </a:t>
            </a:r>
            <a:r>
              <a:rPr kumimoji="1" lang="en-US" altLang="ja-JP" sz="900" b="1" dirty="0"/>
              <a:t>IT</a:t>
            </a:r>
            <a:r>
              <a:rPr kumimoji="1" lang="ja-JP" altLang="en-US" sz="900" b="1" dirty="0"/>
              <a:t>ツール（ソフトウェア、サービス等）の導入を支援する補助。</a:t>
            </a:r>
            <a:endParaRPr kumimoji="1" lang="en-US" altLang="ja-JP" sz="900" b="1" dirty="0"/>
          </a:p>
        </p:txBody>
      </p:sp>
      <p:sp>
        <p:nvSpPr>
          <p:cNvPr id="10" name="フリーフォーム: 図形 9">
            <a:extLst>
              <a:ext uri="{FF2B5EF4-FFF2-40B4-BE49-F238E27FC236}">
                <a16:creationId xmlns:a16="http://schemas.microsoft.com/office/drawing/2014/main" id="{6B877A44-4CD4-3B00-C59B-11C86F79A507}"/>
              </a:ext>
            </a:extLst>
          </p:cNvPr>
          <p:cNvSpPr/>
          <p:nvPr/>
        </p:nvSpPr>
        <p:spPr>
          <a:xfrm>
            <a:off x="3239426" y="6400569"/>
            <a:ext cx="2172826" cy="712119"/>
          </a:xfrm>
          <a:custGeom>
            <a:avLst/>
            <a:gdLst>
              <a:gd name="connsiteX0" fmla="*/ 0 w 2172826"/>
              <a:gd name="connsiteY0" fmla="*/ 0 h 713455"/>
              <a:gd name="connsiteX1" fmla="*/ 1968500 w 2172826"/>
              <a:gd name="connsiteY1" fmla="*/ 0 h 713455"/>
              <a:gd name="connsiteX2" fmla="*/ 2172826 w 2172826"/>
              <a:gd name="connsiteY2" fmla="*/ 356728 h 713455"/>
              <a:gd name="connsiteX3" fmla="*/ 1968500 w 2172826"/>
              <a:gd name="connsiteY3" fmla="*/ 713455 h 713455"/>
              <a:gd name="connsiteX4" fmla="*/ 0 w 2172826"/>
              <a:gd name="connsiteY4" fmla="*/ 713455 h 713455"/>
              <a:gd name="connsiteX5" fmla="*/ 204326 w 2172826"/>
              <a:gd name="connsiteY5" fmla="*/ 356728 h 713455"/>
              <a:gd name="connsiteX6" fmla="*/ 0 w 2172826"/>
              <a:gd name="connsiteY6" fmla="*/ 0 h 7134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172826" h="713455">
                <a:moveTo>
                  <a:pt x="0" y="0"/>
                </a:moveTo>
                <a:lnTo>
                  <a:pt x="1968500" y="0"/>
                </a:lnTo>
                <a:lnTo>
                  <a:pt x="2172826" y="356728"/>
                </a:lnTo>
                <a:lnTo>
                  <a:pt x="1968500" y="713455"/>
                </a:lnTo>
                <a:lnTo>
                  <a:pt x="0" y="713455"/>
                </a:lnTo>
                <a:lnTo>
                  <a:pt x="204326" y="356728"/>
                </a:lnTo>
                <a:lnTo>
                  <a:pt x="0" y="0"/>
                </a:lnTo>
                <a:close/>
              </a:path>
            </a:pathLst>
          </a:custGeom>
          <a:solidFill>
            <a:srgbClr val="FFFFCC"/>
          </a:solidFill>
          <a:ln w="3175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ja-JP" altLang="en-US" dirty="0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1E2EB032-C7CA-8359-F147-4467FF27C847}"/>
              </a:ext>
            </a:extLst>
          </p:cNvPr>
          <p:cNvSpPr txBox="1"/>
          <p:nvPr/>
        </p:nvSpPr>
        <p:spPr>
          <a:xfrm>
            <a:off x="3830957" y="6473588"/>
            <a:ext cx="1438255" cy="169277"/>
          </a:xfrm>
          <a:prstGeom prst="rect">
            <a:avLst/>
          </a:prstGeom>
          <a:noFill/>
        </p:spPr>
        <p:txBody>
          <a:bodyPr wrap="square" rtlCol="0" anchor="ctr" anchorCtr="0">
            <a:noAutofit/>
          </a:bodyPr>
          <a:lstStyle/>
          <a:p>
            <a:pPr>
              <a:lnSpc>
                <a:spcPts val="1400"/>
              </a:lnSpc>
            </a:pPr>
            <a:r>
              <a:rPr kumimoji="1" lang="ja-JP" altLang="en-US" sz="800" b="1" dirty="0">
                <a:latin typeface="+mn-ea"/>
              </a:rPr>
              <a:t>☎ ０５７０ｰ６６６ｰ３７６</a:t>
            </a:r>
            <a:endParaRPr kumimoji="1" lang="en-US" altLang="ja-JP" sz="800" b="1" dirty="0">
              <a:latin typeface="+mn-ea"/>
            </a:endParaRPr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D9E2BB2A-7FB6-2E03-9183-D5E273A30055}"/>
              </a:ext>
            </a:extLst>
          </p:cNvPr>
          <p:cNvSpPr txBox="1"/>
          <p:nvPr/>
        </p:nvSpPr>
        <p:spPr>
          <a:xfrm>
            <a:off x="320571" y="6386833"/>
            <a:ext cx="756986" cy="725855"/>
          </a:xfrm>
          <a:prstGeom prst="rect">
            <a:avLst/>
          </a:prstGeom>
          <a:noFill/>
        </p:spPr>
        <p:txBody>
          <a:bodyPr wrap="square" rtlCol="0" anchor="ctr" anchorCtr="0">
            <a:noAutofit/>
          </a:bodyPr>
          <a:lstStyle/>
          <a:p>
            <a:pPr algn="ctr"/>
            <a:r>
              <a:rPr kumimoji="1" lang="ja-JP" altLang="en-US" sz="1000" b="1" dirty="0"/>
              <a:t>中小機構</a:t>
            </a:r>
          </a:p>
        </p:txBody>
      </p:sp>
      <p:sp>
        <p:nvSpPr>
          <p:cNvPr id="27" name="四角形: 角を丸くする 26">
            <a:extLst>
              <a:ext uri="{FF2B5EF4-FFF2-40B4-BE49-F238E27FC236}">
                <a16:creationId xmlns:a16="http://schemas.microsoft.com/office/drawing/2014/main" id="{49D1B49B-0980-18EB-46D4-8A604972910C}"/>
              </a:ext>
            </a:extLst>
          </p:cNvPr>
          <p:cNvSpPr/>
          <p:nvPr/>
        </p:nvSpPr>
        <p:spPr>
          <a:xfrm>
            <a:off x="3473529" y="6475986"/>
            <a:ext cx="421531" cy="169277"/>
          </a:xfrm>
          <a:prstGeom prst="roundRect">
            <a:avLst>
              <a:gd name="adj" fmla="val 7169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57934BF7-AE2C-EC7C-C334-FDAE2AF309A3}"/>
              </a:ext>
            </a:extLst>
          </p:cNvPr>
          <p:cNvSpPr txBox="1"/>
          <p:nvPr/>
        </p:nvSpPr>
        <p:spPr>
          <a:xfrm>
            <a:off x="3389361" y="6472512"/>
            <a:ext cx="588858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5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ナビダイヤル</a:t>
            </a:r>
          </a:p>
        </p:txBody>
      </p:sp>
      <p:sp>
        <p:nvSpPr>
          <p:cNvPr id="31" name="四角形: 角を丸くする 30">
            <a:extLst>
              <a:ext uri="{FF2B5EF4-FFF2-40B4-BE49-F238E27FC236}">
                <a16:creationId xmlns:a16="http://schemas.microsoft.com/office/drawing/2014/main" id="{1C513E0C-593F-27C8-2211-2A4CAEFF6E3B}"/>
              </a:ext>
            </a:extLst>
          </p:cNvPr>
          <p:cNvSpPr/>
          <p:nvPr/>
        </p:nvSpPr>
        <p:spPr>
          <a:xfrm>
            <a:off x="3471781" y="6700335"/>
            <a:ext cx="421530" cy="169277"/>
          </a:xfrm>
          <a:prstGeom prst="roundRect">
            <a:avLst>
              <a:gd name="adj" fmla="val 7169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63F53A6C-2DA5-1B90-20FD-FBC836447363}"/>
              </a:ext>
            </a:extLst>
          </p:cNvPr>
          <p:cNvSpPr txBox="1"/>
          <p:nvPr/>
        </p:nvSpPr>
        <p:spPr>
          <a:xfrm>
            <a:off x="3381125" y="6695047"/>
            <a:ext cx="583638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5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ＩＰ電話等</a:t>
            </a:r>
          </a:p>
        </p:txBody>
      </p: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9D4D2B3D-9F87-A981-5610-B8C379431AF1}"/>
              </a:ext>
            </a:extLst>
          </p:cNvPr>
          <p:cNvSpPr txBox="1"/>
          <p:nvPr/>
        </p:nvSpPr>
        <p:spPr>
          <a:xfrm>
            <a:off x="3831216" y="6686068"/>
            <a:ext cx="1559125" cy="169277"/>
          </a:xfrm>
          <a:prstGeom prst="rect">
            <a:avLst/>
          </a:prstGeom>
          <a:noFill/>
        </p:spPr>
        <p:txBody>
          <a:bodyPr wrap="square" rtlCol="0" anchor="ctr" anchorCtr="0">
            <a:noAutofit/>
          </a:bodyPr>
          <a:lstStyle/>
          <a:p>
            <a:pPr>
              <a:lnSpc>
                <a:spcPts val="1400"/>
              </a:lnSpc>
            </a:pPr>
            <a:r>
              <a:rPr kumimoji="1" lang="ja-JP" altLang="en-US" sz="800" b="1" dirty="0">
                <a:latin typeface="+mn-ea"/>
              </a:rPr>
              <a:t>☎ ０５０ｰ３１３３ｰ３２７２</a:t>
            </a:r>
            <a:endParaRPr kumimoji="1" lang="en-US" altLang="ja-JP" sz="800" b="1" dirty="0">
              <a:latin typeface="+mn-ea"/>
            </a:endParaRPr>
          </a:p>
        </p:txBody>
      </p: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94432DE0-2DD4-4263-70AD-79BE1A346B28}"/>
              </a:ext>
            </a:extLst>
          </p:cNvPr>
          <p:cNvSpPr txBox="1"/>
          <p:nvPr/>
        </p:nvSpPr>
        <p:spPr>
          <a:xfrm>
            <a:off x="3382568" y="6879139"/>
            <a:ext cx="1921778" cy="210218"/>
          </a:xfrm>
          <a:prstGeom prst="rect">
            <a:avLst/>
          </a:prstGeom>
          <a:noFill/>
        </p:spPr>
        <p:txBody>
          <a:bodyPr wrap="square" rtlCol="0" anchor="ctr" anchorCtr="0">
            <a:noAutofit/>
          </a:bodyPr>
          <a:lstStyle/>
          <a:p>
            <a:pPr algn="ctr">
              <a:lnSpc>
                <a:spcPts val="1400"/>
              </a:lnSpc>
            </a:pPr>
            <a:r>
              <a:rPr kumimoji="1" lang="en-US" altLang="ja-JP" sz="800" b="1" dirty="0">
                <a:latin typeface="+mn-ea"/>
              </a:rPr>
              <a:t>9:30</a:t>
            </a:r>
            <a:r>
              <a:rPr kumimoji="1" lang="ja-JP" altLang="en-US" sz="800" b="1" dirty="0">
                <a:latin typeface="+mn-ea"/>
              </a:rPr>
              <a:t>～</a:t>
            </a:r>
            <a:r>
              <a:rPr kumimoji="1" lang="en-US" altLang="ja-JP" sz="800" b="1" dirty="0">
                <a:latin typeface="+mn-ea"/>
              </a:rPr>
              <a:t>17:30</a:t>
            </a:r>
            <a:r>
              <a:rPr kumimoji="1" lang="ja-JP" altLang="en-US" sz="800" b="1" dirty="0">
                <a:latin typeface="+mn-ea"/>
              </a:rPr>
              <a:t> （土日・祝日を除く）</a:t>
            </a:r>
            <a:endParaRPr kumimoji="1" lang="ja-JP" altLang="en-US" sz="1100" b="1" dirty="0">
              <a:latin typeface="+mn-ea"/>
            </a:endParaRPr>
          </a:p>
        </p:txBody>
      </p:sp>
      <p:sp>
        <p:nvSpPr>
          <p:cNvPr id="140" name="四角形: 角を丸くする 139">
            <a:extLst>
              <a:ext uri="{FF2B5EF4-FFF2-40B4-BE49-F238E27FC236}">
                <a16:creationId xmlns:a16="http://schemas.microsoft.com/office/drawing/2014/main" id="{6D233239-C2D5-909B-2258-E53C897E26C5}"/>
              </a:ext>
            </a:extLst>
          </p:cNvPr>
          <p:cNvSpPr/>
          <p:nvPr/>
        </p:nvSpPr>
        <p:spPr>
          <a:xfrm>
            <a:off x="217639" y="7645467"/>
            <a:ext cx="6548814" cy="1340954"/>
          </a:xfrm>
          <a:prstGeom prst="roundRect">
            <a:avLst>
              <a:gd name="adj" fmla="val 6699"/>
            </a:avLst>
          </a:prstGeom>
          <a:solidFill>
            <a:srgbClr val="FF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246" dirty="0"/>
          </a:p>
        </p:txBody>
      </p:sp>
      <p:sp>
        <p:nvSpPr>
          <p:cNvPr id="174" name="四角形: 角を丸くする 173">
            <a:extLst>
              <a:ext uri="{FF2B5EF4-FFF2-40B4-BE49-F238E27FC236}">
                <a16:creationId xmlns:a16="http://schemas.microsoft.com/office/drawing/2014/main" id="{F6FC5907-9583-6667-1B75-8B63F8168416}"/>
              </a:ext>
            </a:extLst>
          </p:cNvPr>
          <p:cNvSpPr/>
          <p:nvPr/>
        </p:nvSpPr>
        <p:spPr>
          <a:xfrm>
            <a:off x="57348" y="7550586"/>
            <a:ext cx="309173" cy="1542154"/>
          </a:xfrm>
          <a:prstGeom prst="roundRect">
            <a:avLst>
              <a:gd name="adj" fmla="val 45759"/>
            </a:avLst>
          </a:prstGeom>
          <a:solidFill>
            <a:srgbClr val="FF66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246"/>
          </a:p>
        </p:txBody>
      </p:sp>
      <p:sp>
        <p:nvSpPr>
          <p:cNvPr id="175" name="テキスト ボックス 174">
            <a:extLst>
              <a:ext uri="{FF2B5EF4-FFF2-40B4-BE49-F238E27FC236}">
                <a16:creationId xmlns:a16="http://schemas.microsoft.com/office/drawing/2014/main" id="{6742C055-ADDC-2E89-F067-A85D61730642}"/>
              </a:ext>
            </a:extLst>
          </p:cNvPr>
          <p:cNvSpPr txBox="1"/>
          <p:nvPr/>
        </p:nvSpPr>
        <p:spPr>
          <a:xfrm>
            <a:off x="31044" y="7522683"/>
            <a:ext cx="355162" cy="1633624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algn="ctr"/>
            <a:r>
              <a:rPr kumimoji="1" lang="ja-JP" altLang="en-US" sz="1108" b="1" dirty="0">
                <a:solidFill>
                  <a:schemeClr val="bg1"/>
                </a:solidFill>
              </a:rPr>
              <a:t>ＤＸをさらに進めたい</a:t>
            </a:r>
          </a:p>
        </p:txBody>
      </p:sp>
      <p:grpSp>
        <p:nvGrpSpPr>
          <p:cNvPr id="148" name="グループ化 147">
            <a:extLst>
              <a:ext uri="{FF2B5EF4-FFF2-40B4-BE49-F238E27FC236}">
                <a16:creationId xmlns:a16="http://schemas.microsoft.com/office/drawing/2014/main" id="{82811E6F-FFEA-16F8-3AA9-C47B93020199}"/>
              </a:ext>
            </a:extLst>
          </p:cNvPr>
          <p:cNvGrpSpPr/>
          <p:nvPr/>
        </p:nvGrpSpPr>
        <p:grpSpPr>
          <a:xfrm>
            <a:off x="455268" y="7815827"/>
            <a:ext cx="6270260" cy="928832"/>
            <a:chOff x="429677" y="7453069"/>
            <a:chExt cx="6270260" cy="1031467"/>
          </a:xfrm>
        </p:grpSpPr>
        <p:grpSp>
          <p:nvGrpSpPr>
            <p:cNvPr id="154" name="グループ化 153">
              <a:extLst>
                <a:ext uri="{FF2B5EF4-FFF2-40B4-BE49-F238E27FC236}">
                  <a16:creationId xmlns:a16="http://schemas.microsoft.com/office/drawing/2014/main" id="{BBB95717-E54B-6AB4-C800-85820D2DF8FF}"/>
                </a:ext>
              </a:extLst>
            </p:cNvPr>
            <p:cNvGrpSpPr/>
            <p:nvPr/>
          </p:nvGrpSpPr>
          <p:grpSpPr>
            <a:xfrm>
              <a:off x="465041" y="7453069"/>
              <a:ext cx="6234896" cy="1031467"/>
              <a:chOff x="465041" y="7453069"/>
              <a:chExt cx="6234896" cy="1031467"/>
            </a:xfrm>
          </p:grpSpPr>
          <p:sp>
            <p:nvSpPr>
              <p:cNvPr id="157" name="四角形: 角を丸くする 156">
                <a:extLst>
                  <a:ext uri="{FF2B5EF4-FFF2-40B4-BE49-F238E27FC236}">
                    <a16:creationId xmlns:a16="http://schemas.microsoft.com/office/drawing/2014/main" id="{08323BC6-6EED-ADE3-31BC-4072D89C3C63}"/>
                  </a:ext>
                </a:extLst>
              </p:cNvPr>
              <p:cNvSpPr/>
              <p:nvPr/>
            </p:nvSpPr>
            <p:spPr>
              <a:xfrm>
                <a:off x="1223502" y="7453069"/>
                <a:ext cx="2126237" cy="617452"/>
              </a:xfrm>
              <a:prstGeom prst="roundRect">
                <a:avLst>
                  <a:gd name="adj" fmla="val 50000"/>
                </a:avLst>
              </a:prstGeom>
              <a:solidFill>
                <a:srgbClr val="FFC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grpSp>
            <p:nvGrpSpPr>
              <p:cNvPr id="162" name="グループ化 161">
                <a:extLst>
                  <a:ext uri="{FF2B5EF4-FFF2-40B4-BE49-F238E27FC236}">
                    <a16:creationId xmlns:a16="http://schemas.microsoft.com/office/drawing/2014/main" id="{1B02B6C0-06B1-B6D4-ADF0-73AAD9137F2A}"/>
                  </a:ext>
                </a:extLst>
              </p:cNvPr>
              <p:cNvGrpSpPr/>
              <p:nvPr/>
            </p:nvGrpSpPr>
            <p:grpSpPr>
              <a:xfrm>
                <a:off x="465041" y="7477440"/>
                <a:ext cx="6234896" cy="1007096"/>
                <a:chOff x="465041" y="7477440"/>
                <a:chExt cx="6234896" cy="1007096"/>
              </a:xfrm>
            </p:grpSpPr>
            <p:sp>
              <p:nvSpPr>
                <p:cNvPr id="166" name="フリーフォーム: 図形 165">
                  <a:extLst>
                    <a:ext uri="{FF2B5EF4-FFF2-40B4-BE49-F238E27FC236}">
                      <a16:creationId xmlns:a16="http://schemas.microsoft.com/office/drawing/2014/main" id="{167AA147-A8EF-8BAD-4481-6369A0385573}"/>
                    </a:ext>
                  </a:extLst>
                </p:cNvPr>
                <p:cNvSpPr/>
                <p:nvPr/>
              </p:nvSpPr>
              <p:spPr>
                <a:xfrm rot="5400000">
                  <a:off x="5616008" y="7400607"/>
                  <a:ext cx="713452" cy="1454406"/>
                </a:xfrm>
                <a:custGeom>
                  <a:avLst/>
                  <a:gdLst>
                    <a:gd name="connsiteX0" fmla="*/ 0 w 760036"/>
                    <a:gd name="connsiteY0" fmla="*/ 661943 h 2100809"/>
                    <a:gd name="connsiteX1" fmla="*/ 3 w 760036"/>
                    <a:gd name="connsiteY1" fmla="*/ 661942 h 2100809"/>
                    <a:gd name="connsiteX2" fmla="*/ 3 w 760036"/>
                    <a:gd name="connsiteY2" fmla="*/ 514297 h 2100809"/>
                    <a:gd name="connsiteX3" fmla="*/ 0 w 760036"/>
                    <a:gd name="connsiteY3" fmla="*/ 514297 h 2100809"/>
                    <a:gd name="connsiteX4" fmla="*/ 3 w 760036"/>
                    <a:gd name="connsiteY4" fmla="*/ 514296 h 2100809"/>
                    <a:gd name="connsiteX5" fmla="*/ 3 w 760036"/>
                    <a:gd name="connsiteY5" fmla="*/ 372383 h 2100809"/>
                    <a:gd name="connsiteX6" fmla="*/ 0 w 760036"/>
                    <a:gd name="connsiteY6" fmla="*/ 372383 h 2100809"/>
                    <a:gd name="connsiteX7" fmla="*/ 3 w 760036"/>
                    <a:gd name="connsiteY7" fmla="*/ 372382 h 2100809"/>
                    <a:gd name="connsiteX8" fmla="*/ 3 w 760036"/>
                    <a:gd name="connsiteY8" fmla="*/ 224737 h 2100809"/>
                    <a:gd name="connsiteX9" fmla="*/ 0 w 760036"/>
                    <a:gd name="connsiteY9" fmla="*/ 224737 h 2100809"/>
                    <a:gd name="connsiteX10" fmla="*/ 380018 w 760036"/>
                    <a:gd name="connsiteY10" fmla="*/ 0 h 2100809"/>
                    <a:gd name="connsiteX11" fmla="*/ 760034 w 760036"/>
                    <a:gd name="connsiteY11" fmla="*/ 224737 h 2100809"/>
                    <a:gd name="connsiteX12" fmla="*/ 760036 w 760036"/>
                    <a:gd name="connsiteY12" fmla="*/ 224737 h 2100809"/>
                    <a:gd name="connsiteX13" fmla="*/ 760036 w 760036"/>
                    <a:gd name="connsiteY13" fmla="*/ 372383 h 2100809"/>
                    <a:gd name="connsiteX14" fmla="*/ 760036 w 760036"/>
                    <a:gd name="connsiteY14" fmla="*/ 514297 h 2100809"/>
                    <a:gd name="connsiteX15" fmla="*/ 760036 w 760036"/>
                    <a:gd name="connsiteY15" fmla="*/ 661943 h 2100809"/>
                    <a:gd name="connsiteX16" fmla="*/ 760035 w 760036"/>
                    <a:gd name="connsiteY16" fmla="*/ 2100809 h 2100809"/>
                    <a:gd name="connsiteX17" fmla="*/ 760034 w 760036"/>
                    <a:gd name="connsiteY17" fmla="*/ 2100809 h 2100809"/>
                    <a:gd name="connsiteX18" fmla="*/ 380018 w 760036"/>
                    <a:gd name="connsiteY18" fmla="*/ 1876072 h 2100809"/>
                    <a:gd name="connsiteX19" fmla="*/ 2 w 760036"/>
                    <a:gd name="connsiteY19" fmla="*/ 2100808 h 2100809"/>
                    <a:gd name="connsiteX20" fmla="*/ 3 w 760036"/>
                    <a:gd name="connsiteY20" fmla="*/ 661943 h 2100809"/>
                    <a:gd name="connsiteX21" fmla="*/ 0 w 760036"/>
                    <a:gd name="connsiteY21" fmla="*/ 661943 h 2100809"/>
                    <a:gd name="connsiteX0" fmla="*/ 0 w 760036"/>
                    <a:gd name="connsiteY0" fmla="*/ 661943 h 2100809"/>
                    <a:gd name="connsiteX1" fmla="*/ 3 w 760036"/>
                    <a:gd name="connsiteY1" fmla="*/ 661942 h 2100809"/>
                    <a:gd name="connsiteX2" fmla="*/ 3 w 760036"/>
                    <a:gd name="connsiteY2" fmla="*/ 514297 h 2100809"/>
                    <a:gd name="connsiteX3" fmla="*/ 0 w 760036"/>
                    <a:gd name="connsiteY3" fmla="*/ 514297 h 2100809"/>
                    <a:gd name="connsiteX4" fmla="*/ 3 w 760036"/>
                    <a:gd name="connsiteY4" fmla="*/ 514296 h 2100809"/>
                    <a:gd name="connsiteX5" fmla="*/ 3 w 760036"/>
                    <a:gd name="connsiteY5" fmla="*/ 372383 h 2100809"/>
                    <a:gd name="connsiteX6" fmla="*/ 0 w 760036"/>
                    <a:gd name="connsiteY6" fmla="*/ 372383 h 2100809"/>
                    <a:gd name="connsiteX7" fmla="*/ 3 w 760036"/>
                    <a:gd name="connsiteY7" fmla="*/ 372382 h 2100809"/>
                    <a:gd name="connsiteX8" fmla="*/ 3 w 760036"/>
                    <a:gd name="connsiteY8" fmla="*/ 224737 h 2100809"/>
                    <a:gd name="connsiteX9" fmla="*/ 0 w 760036"/>
                    <a:gd name="connsiteY9" fmla="*/ 224737 h 2100809"/>
                    <a:gd name="connsiteX10" fmla="*/ 380018 w 760036"/>
                    <a:gd name="connsiteY10" fmla="*/ 0 h 2100809"/>
                    <a:gd name="connsiteX11" fmla="*/ 760034 w 760036"/>
                    <a:gd name="connsiteY11" fmla="*/ 224737 h 2100809"/>
                    <a:gd name="connsiteX12" fmla="*/ 760036 w 760036"/>
                    <a:gd name="connsiteY12" fmla="*/ 224737 h 2100809"/>
                    <a:gd name="connsiteX13" fmla="*/ 760036 w 760036"/>
                    <a:gd name="connsiteY13" fmla="*/ 372383 h 2100809"/>
                    <a:gd name="connsiteX14" fmla="*/ 760036 w 760036"/>
                    <a:gd name="connsiteY14" fmla="*/ 514297 h 2100809"/>
                    <a:gd name="connsiteX15" fmla="*/ 760036 w 760036"/>
                    <a:gd name="connsiteY15" fmla="*/ 661943 h 2100809"/>
                    <a:gd name="connsiteX16" fmla="*/ 760035 w 760036"/>
                    <a:gd name="connsiteY16" fmla="*/ 2100809 h 2100809"/>
                    <a:gd name="connsiteX17" fmla="*/ 760034 w 760036"/>
                    <a:gd name="connsiteY17" fmla="*/ 2100809 h 2100809"/>
                    <a:gd name="connsiteX18" fmla="*/ 373253 w 760036"/>
                    <a:gd name="connsiteY18" fmla="*/ 1807281 h 2100809"/>
                    <a:gd name="connsiteX19" fmla="*/ 2 w 760036"/>
                    <a:gd name="connsiteY19" fmla="*/ 2100808 h 2100809"/>
                    <a:gd name="connsiteX20" fmla="*/ 3 w 760036"/>
                    <a:gd name="connsiteY20" fmla="*/ 661943 h 2100809"/>
                    <a:gd name="connsiteX21" fmla="*/ 0 w 760036"/>
                    <a:gd name="connsiteY21" fmla="*/ 661943 h 2100809"/>
                    <a:gd name="connsiteX0" fmla="*/ 0 w 760036"/>
                    <a:gd name="connsiteY0" fmla="*/ 661943 h 2100809"/>
                    <a:gd name="connsiteX1" fmla="*/ 3 w 760036"/>
                    <a:gd name="connsiteY1" fmla="*/ 661942 h 2100809"/>
                    <a:gd name="connsiteX2" fmla="*/ 3 w 760036"/>
                    <a:gd name="connsiteY2" fmla="*/ 514297 h 2100809"/>
                    <a:gd name="connsiteX3" fmla="*/ 0 w 760036"/>
                    <a:gd name="connsiteY3" fmla="*/ 514297 h 2100809"/>
                    <a:gd name="connsiteX4" fmla="*/ 3 w 760036"/>
                    <a:gd name="connsiteY4" fmla="*/ 514296 h 2100809"/>
                    <a:gd name="connsiteX5" fmla="*/ 3 w 760036"/>
                    <a:gd name="connsiteY5" fmla="*/ 372383 h 2100809"/>
                    <a:gd name="connsiteX6" fmla="*/ 0 w 760036"/>
                    <a:gd name="connsiteY6" fmla="*/ 372383 h 2100809"/>
                    <a:gd name="connsiteX7" fmla="*/ 3 w 760036"/>
                    <a:gd name="connsiteY7" fmla="*/ 372382 h 2100809"/>
                    <a:gd name="connsiteX8" fmla="*/ 3 w 760036"/>
                    <a:gd name="connsiteY8" fmla="*/ 224737 h 2100809"/>
                    <a:gd name="connsiteX9" fmla="*/ 0 w 760036"/>
                    <a:gd name="connsiteY9" fmla="*/ 224737 h 2100809"/>
                    <a:gd name="connsiteX10" fmla="*/ 380018 w 760036"/>
                    <a:gd name="connsiteY10" fmla="*/ 0 h 2100809"/>
                    <a:gd name="connsiteX11" fmla="*/ 760034 w 760036"/>
                    <a:gd name="connsiteY11" fmla="*/ 224737 h 2100809"/>
                    <a:gd name="connsiteX12" fmla="*/ 760036 w 760036"/>
                    <a:gd name="connsiteY12" fmla="*/ 224737 h 2100809"/>
                    <a:gd name="connsiteX13" fmla="*/ 760036 w 760036"/>
                    <a:gd name="connsiteY13" fmla="*/ 372383 h 2100809"/>
                    <a:gd name="connsiteX14" fmla="*/ 760036 w 760036"/>
                    <a:gd name="connsiteY14" fmla="*/ 514297 h 2100809"/>
                    <a:gd name="connsiteX15" fmla="*/ 760036 w 760036"/>
                    <a:gd name="connsiteY15" fmla="*/ 661943 h 2100809"/>
                    <a:gd name="connsiteX16" fmla="*/ 760035 w 760036"/>
                    <a:gd name="connsiteY16" fmla="*/ 2100809 h 2100809"/>
                    <a:gd name="connsiteX17" fmla="*/ 760034 w 760036"/>
                    <a:gd name="connsiteY17" fmla="*/ 2100809 h 2100809"/>
                    <a:gd name="connsiteX18" fmla="*/ 369871 w 760036"/>
                    <a:gd name="connsiteY18" fmla="*/ 1738489 h 2100809"/>
                    <a:gd name="connsiteX19" fmla="*/ 2 w 760036"/>
                    <a:gd name="connsiteY19" fmla="*/ 2100808 h 2100809"/>
                    <a:gd name="connsiteX20" fmla="*/ 3 w 760036"/>
                    <a:gd name="connsiteY20" fmla="*/ 661943 h 2100809"/>
                    <a:gd name="connsiteX21" fmla="*/ 0 w 760036"/>
                    <a:gd name="connsiteY21" fmla="*/ 661943 h 2100809"/>
                    <a:gd name="connsiteX0" fmla="*/ 0 w 760036"/>
                    <a:gd name="connsiteY0" fmla="*/ 661943 h 2100809"/>
                    <a:gd name="connsiteX1" fmla="*/ 3 w 760036"/>
                    <a:gd name="connsiteY1" fmla="*/ 661942 h 2100809"/>
                    <a:gd name="connsiteX2" fmla="*/ 3 w 760036"/>
                    <a:gd name="connsiteY2" fmla="*/ 514297 h 2100809"/>
                    <a:gd name="connsiteX3" fmla="*/ 0 w 760036"/>
                    <a:gd name="connsiteY3" fmla="*/ 514297 h 2100809"/>
                    <a:gd name="connsiteX4" fmla="*/ 3 w 760036"/>
                    <a:gd name="connsiteY4" fmla="*/ 514296 h 2100809"/>
                    <a:gd name="connsiteX5" fmla="*/ 3 w 760036"/>
                    <a:gd name="connsiteY5" fmla="*/ 372383 h 2100809"/>
                    <a:gd name="connsiteX6" fmla="*/ 0 w 760036"/>
                    <a:gd name="connsiteY6" fmla="*/ 372383 h 2100809"/>
                    <a:gd name="connsiteX7" fmla="*/ 3 w 760036"/>
                    <a:gd name="connsiteY7" fmla="*/ 372382 h 2100809"/>
                    <a:gd name="connsiteX8" fmla="*/ 3 w 760036"/>
                    <a:gd name="connsiteY8" fmla="*/ 224737 h 2100809"/>
                    <a:gd name="connsiteX9" fmla="*/ 0 w 760036"/>
                    <a:gd name="connsiteY9" fmla="*/ 224737 h 2100809"/>
                    <a:gd name="connsiteX10" fmla="*/ 380018 w 760036"/>
                    <a:gd name="connsiteY10" fmla="*/ 0 h 2100809"/>
                    <a:gd name="connsiteX11" fmla="*/ 760034 w 760036"/>
                    <a:gd name="connsiteY11" fmla="*/ 224737 h 2100809"/>
                    <a:gd name="connsiteX12" fmla="*/ 760036 w 760036"/>
                    <a:gd name="connsiteY12" fmla="*/ 224737 h 2100809"/>
                    <a:gd name="connsiteX13" fmla="*/ 760036 w 760036"/>
                    <a:gd name="connsiteY13" fmla="*/ 372383 h 2100809"/>
                    <a:gd name="connsiteX14" fmla="*/ 760036 w 760036"/>
                    <a:gd name="connsiteY14" fmla="*/ 514297 h 2100809"/>
                    <a:gd name="connsiteX15" fmla="*/ 760036 w 760036"/>
                    <a:gd name="connsiteY15" fmla="*/ 661943 h 2100809"/>
                    <a:gd name="connsiteX16" fmla="*/ 760035 w 760036"/>
                    <a:gd name="connsiteY16" fmla="*/ 2100809 h 2100809"/>
                    <a:gd name="connsiteX17" fmla="*/ 760034 w 760036"/>
                    <a:gd name="connsiteY17" fmla="*/ 2100809 h 2100809"/>
                    <a:gd name="connsiteX18" fmla="*/ 373253 w 760036"/>
                    <a:gd name="connsiteY18" fmla="*/ 1816453 h 2100809"/>
                    <a:gd name="connsiteX19" fmla="*/ 2 w 760036"/>
                    <a:gd name="connsiteY19" fmla="*/ 2100808 h 2100809"/>
                    <a:gd name="connsiteX20" fmla="*/ 3 w 760036"/>
                    <a:gd name="connsiteY20" fmla="*/ 661943 h 2100809"/>
                    <a:gd name="connsiteX21" fmla="*/ 0 w 760036"/>
                    <a:gd name="connsiteY21" fmla="*/ 661943 h 2100809"/>
                    <a:gd name="connsiteX0" fmla="*/ 0 w 760036"/>
                    <a:gd name="connsiteY0" fmla="*/ 661943 h 2100809"/>
                    <a:gd name="connsiteX1" fmla="*/ 3 w 760036"/>
                    <a:gd name="connsiteY1" fmla="*/ 661942 h 2100809"/>
                    <a:gd name="connsiteX2" fmla="*/ 3 w 760036"/>
                    <a:gd name="connsiteY2" fmla="*/ 514297 h 2100809"/>
                    <a:gd name="connsiteX3" fmla="*/ 0 w 760036"/>
                    <a:gd name="connsiteY3" fmla="*/ 514297 h 2100809"/>
                    <a:gd name="connsiteX4" fmla="*/ 3 w 760036"/>
                    <a:gd name="connsiteY4" fmla="*/ 514296 h 2100809"/>
                    <a:gd name="connsiteX5" fmla="*/ 3 w 760036"/>
                    <a:gd name="connsiteY5" fmla="*/ 372383 h 2100809"/>
                    <a:gd name="connsiteX6" fmla="*/ 0 w 760036"/>
                    <a:gd name="connsiteY6" fmla="*/ 372383 h 2100809"/>
                    <a:gd name="connsiteX7" fmla="*/ 3 w 760036"/>
                    <a:gd name="connsiteY7" fmla="*/ 372382 h 2100809"/>
                    <a:gd name="connsiteX8" fmla="*/ 3 w 760036"/>
                    <a:gd name="connsiteY8" fmla="*/ 224737 h 2100809"/>
                    <a:gd name="connsiteX9" fmla="*/ 0 w 760036"/>
                    <a:gd name="connsiteY9" fmla="*/ 224737 h 2100809"/>
                    <a:gd name="connsiteX10" fmla="*/ 380018 w 760036"/>
                    <a:gd name="connsiteY10" fmla="*/ 0 h 2100809"/>
                    <a:gd name="connsiteX11" fmla="*/ 760034 w 760036"/>
                    <a:gd name="connsiteY11" fmla="*/ 224737 h 2100809"/>
                    <a:gd name="connsiteX12" fmla="*/ 760036 w 760036"/>
                    <a:gd name="connsiteY12" fmla="*/ 224737 h 2100809"/>
                    <a:gd name="connsiteX13" fmla="*/ 760036 w 760036"/>
                    <a:gd name="connsiteY13" fmla="*/ 372383 h 2100809"/>
                    <a:gd name="connsiteX14" fmla="*/ 760036 w 760036"/>
                    <a:gd name="connsiteY14" fmla="*/ 514297 h 2100809"/>
                    <a:gd name="connsiteX15" fmla="*/ 760036 w 760036"/>
                    <a:gd name="connsiteY15" fmla="*/ 661943 h 2100809"/>
                    <a:gd name="connsiteX16" fmla="*/ 760035 w 760036"/>
                    <a:gd name="connsiteY16" fmla="*/ 2100809 h 2100809"/>
                    <a:gd name="connsiteX17" fmla="*/ 760034 w 760036"/>
                    <a:gd name="connsiteY17" fmla="*/ 2100809 h 2100809"/>
                    <a:gd name="connsiteX18" fmla="*/ 2 w 760036"/>
                    <a:gd name="connsiteY18" fmla="*/ 2100808 h 2100809"/>
                    <a:gd name="connsiteX19" fmla="*/ 3 w 760036"/>
                    <a:gd name="connsiteY19" fmla="*/ 661943 h 2100809"/>
                    <a:gd name="connsiteX20" fmla="*/ 0 w 760036"/>
                    <a:gd name="connsiteY20" fmla="*/ 661943 h 210080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</a:cxnLst>
                  <a:rect l="l" t="t" r="r" b="b"/>
                  <a:pathLst>
                    <a:path w="760036" h="2100809">
                      <a:moveTo>
                        <a:pt x="0" y="661943"/>
                      </a:moveTo>
                      <a:cubicBezTo>
                        <a:pt x="1" y="661943"/>
                        <a:pt x="2" y="661942"/>
                        <a:pt x="3" y="661942"/>
                      </a:cubicBezTo>
                      <a:lnTo>
                        <a:pt x="3" y="514297"/>
                      </a:lnTo>
                      <a:lnTo>
                        <a:pt x="0" y="514297"/>
                      </a:lnTo>
                      <a:cubicBezTo>
                        <a:pt x="1" y="514297"/>
                        <a:pt x="2" y="514296"/>
                        <a:pt x="3" y="514296"/>
                      </a:cubicBezTo>
                      <a:lnTo>
                        <a:pt x="3" y="372383"/>
                      </a:lnTo>
                      <a:lnTo>
                        <a:pt x="0" y="372383"/>
                      </a:lnTo>
                      <a:cubicBezTo>
                        <a:pt x="1" y="372383"/>
                        <a:pt x="2" y="372382"/>
                        <a:pt x="3" y="372382"/>
                      </a:cubicBezTo>
                      <a:lnTo>
                        <a:pt x="3" y="224737"/>
                      </a:lnTo>
                      <a:lnTo>
                        <a:pt x="0" y="224737"/>
                      </a:lnTo>
                      <a:lnTo>
                        <a:pt x="380018" y="0"/>
                      </a:lnTo>
                      <a:lnTo>
                        <a:pt x="760034" y="224737"/>
                      </a:lnTo>
                      <a:lnTo>
                        <a:pt x="760036" y="224737"/>
                      </a:lnTo>
                      <a:lnTo>
                        <a:pt x="760036" y="372383"/>
                      </a:lnTo>
                      <a:lnTo>
                        <a:pt x="760036" y="514297"/>
                      </a:lnTo>
                      <a:lnTo>
                        <a:pt x="760036" y="661943"/>
                      </a:lnTo>
                      <a:cubicBezTo>
                        <a:pt x="760036" y="1141565"/>
                        <a:pt x="760035" y="1621187"/>
                        <a:pt x="760035" y="2100809"/>
                      </a:cubicBezTo>
                      <a:lnTo>
                        <a:pt x="760034" y="2100809"/>
                      </a:lnTo>
                      <a:lnTo>
                        <a:pt x="2" y="2100808"/>
                      </a:lnTo>
                      <a:cubicBezTo>
                        <a:pt x="2" y="1621186"/>
                        <a:pt x="3" y="1141565"/>
                        <a:pt x="3" y="661943"/>
                      </a:cubicBezTo>
                      <a:lnTo>
                        <a:pt x="0" y="661943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31750">
                  <a:solidFill>
                    <a:schemeClr val="accent4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kumimoji="1" lang="ja-JP" altLang="en-US" sz="1246" dirty="0">
                    <a:solidFill>
                      <a:schemeClr val="bg1"/>
                    </a:solidFill>
                  </a:endParaRPr>
                </a:p>
              </p:txBody>
            </p:sp>
            <p:grpSp>
              <p:nvGrpSpPr>
                <p:cNvPr id="168" name="グループ化 167">
                  <a:extLst>
                    <a:ext uri="{FF2B5EF4-FFF2-40B4-BE49-F238E27FC236}">
                      <a16:creationId xmlns:a16="http://schemas.microsoft.com/office/drawing/2014/main" id="{40BB7F7E-26E6-9C0F-9B79-83CAE70BD13D}"/>
                    </a:ext>
                  </a:extLst>
                </p:cNvPr>
                <p:cNvGrpSpPr/>
                <p:nvPr/>
              </p:nvGrpSpPr>
              <p:grpSpPr>
                <a:xfrm>
                  <a:off x="465041" y="7477440"/>
                  <a:ext cx="4974652" cy="1007096"/>
                  <a:chOff x="465041" y="7477440"/>
                  <a:chExt cx="4974652" cy="1007096"/>
                </a:xfrm>
              </p:grpSpPr>
              <p:sp>
                <p:nvSpPr>
                  <p:cNvPr id="170" name="矢印: 五方向 169">
                    <a:extLst>
                      <a:ext uri="{FF2B5EF4-FFF2-40B4-BE49-F238E27FC236}">
                        <a16:creationId xmlns:a16="http://schemas.microsoft.com/office/drawing/2014/main" id="{0329DAFE-A19B-6B43-594F-88C814B5A7DF}"/>
                      </a:ext>
                    </a:extLst>
                  </p:cNvPr>
                  <p:cNvSpPr/>
                  <p:nvPr/>
                </p:nvSpPr>
                <p:spPr>
                  <a:xfrm>
                    <a:off x="1046432" y="7771081"/>
                    <a:ext cx="4393261" cy="713455"/>
                  </a:xfrm>
                  <a:prstGeom prst="homePlate">
                    <a:avLst>
                      <a:gd name="adj" fmla="val 28639"/>
                    </a:avLst>
                  </a:prstGeom>
                  <a:solidFill>
                    <a:schemeClr val="bg1"/>
                  </a:solidFill>
                  <a:ln w="31750">
                    <a:solidFill>
                      <a:schemeClr val="accent4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172" name="正方形/長方形 171">
                    <a:extLst>
                      <a:ext uri="{FF2B5EF4-FFF2-40B4-BE49-F238E27FC236}">
                        <a16:creationId xmlns:a16="http://schemas.microsoft.com/office/drawing/2014/main" id="{550483C2-B23F-C1A4-CD5E-574804156707}"/>
                      </a:ext>
                    </a:extLst>
                  </p:cNvPr>
                  <p:cNvSpPr/>
                  <p:nvPr/>
                </p:nvSpPr>
                <p:spPr>
                  <a:xfrm>
                    <a:off x="465041" y="7771081"/>
                    <a:ext cx="573474" cy="713455"/>
                  </a:xfrm>
                  <a:prstGeom prst="rect">
                    <a:avLst/>
                  </a:prstGeom>
                  <a:solidFill>
                    <a:schemeClr val="accent4"/>
                  </a:solidFill>
                  <a:ln w="31750">
                    <a:solidFill>
                      <a:schemeClr val="accent4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 dirty="0"/>
                  </a:p>
                </p:txBody>
              </p:sp>
              <p:sp>
                <p:nvSpPr>
                  <p:cNvPr id="173" name="テキスト ボックス 172">
                    <a:extLst>
                      <a:ext uri="{FF2B5EF4-FFF2-40B4-BE49-F238E27FC236}">
                        <a16:creationId xmlns:a16="http://schemas.microsoft.com/office/drawing/2014/main" id="{2C751B07-CB10-2A88-64F7-4762763FBDA5}"/>
                      </a:ext>
                    </a:extLst>
                  </p:cNvPr>
                  <p:cNvSpPr txBox="1"/>
                  <p:nvPr/>
                </p:nvSpPr>
                <p:spPr>
                  <a:xfrm>
                    <a:off x="1223502" y="7477440"/>
                    <a:ext cx="2079279" cy="262251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>
                      <a:lnSpc>
                        <a:spcPts val="1400"/>
                      </a:lnSpc>
                    </a:pPr>
                    <a:r>
                      <a:rPr kumimoji="1" lang="ja-JP" altLang="en-US" sz="1000" b="1" dirty="0"/>
                      <a:t>岐阜県ＤＸ推進コンソーシアム</a:t>
                    </a:r>
                    <a:endParaRPr kumimoji="1" lang="en-US" altLang="ja-JP" sz="1000" b="1" dirty="0"/>
                  </a:p>
                </p:txBody>
              </p:sp>
            </p:grpSp>
          </p:grpSp>
        </p:grpSp>
        <p:sp>
          <p:nvSpPr>
            <p:cNvPr id="155" name="テキスト ボックス 154">
              <a:extLst>
                <a:ext uri="{FF2B5EF4-FFF2-40B4-BE49-F238E27FC236}">
                  <a16:creationId xmlns:a16="http://schemas.microsoft.com/office/drawing/2014/main" id="{05456833-BDD5-9BA0-53FD-7A106E602ACF}"/>
                </a:ext>
              </a:extLst>
            </p:cNvPr>
            <p:cNvSpPr txBox="1"/>
            <p:nvPr/>
          </p:nvSpPr>
          <p:spPr>
            <a:xfrm>
              <a:off x="1066901" y="7829437"/>
              <a:ext cx="2343183" cy="623029"/>
            </a:xfrm>
            <a:prstGeom prst="rect">
              <a:avLst/>
            </a:prstGeom>
            <a:noFill/>
          </p:spPr>
          <p:txBody>
            <a:bodyPr wrap="square" rtlCol="0" anchor="ctr" anchorCtr="0">
              <a:noAutofit/>
            </a:bodyPr>
            <a:lstStyle/>
            <a:p>
              <a:pPr>
                <a:lnSpc>
                  <a:spcPts val="1177"/>
                </a:lnSpc>
              </a:pPr>
              <a:r>
                <a:rPr kumimoji="1" lang="ja-JP" altLang="en-US" sz="900" b="1" dirty="0"/>
                <a:t>産学官連携のもと、県内企業のＤＸを推進し、企業の生産性向上や技術開発、</a:t>
              </a:r>
              <a:endParaRPr kumimoji="1" lang="en-US" altLang="ja-JP" sz="900" b="1" dirty="0"/>
            </a:p>
            <a:p>
              <a:pPr>
                <a:lnSpc>
                  <a:spcPts val="1177"/>
                </a:lnSpc>
              </a:pPr>
              <a:r>
                <a:rPr kumimoji="1" lang="ja-JP" altLang="en-US" sz="900" b="1" dirty="0"/>
                <a:t>新商品・新サービス創出の実現を支援。</a:t>
              </a:r>
              <a:endParaRPr kumimoji="1" lang="en-US" altLang="ja-JP" sz="900" b="1" dirty="0"/>
            </a:p>
          </p:txBody>
        </p:sp>
        <p:sp>
          <p:nvSpPr>
            <p:cNvPr id="156" name="テキスト ボックス 155">
              <a:extLst>
                <a:ext uri="{FF2B5EF4-FFF2-40B4-BE49-F238E27FC236}">
                  <a16:creationId xmlns:a16="http://schemas.microsoft.com/office/drawing/2014/main" id="{2F1C4105-BDBD-158D-C0CE-A492AEB1E751}"/>
                </a:ext>
              </a:extLst>
            </p:cNvPr>
            <p:cNvSpPr txBox="1"/>
            <p:nvPr/>
          </p:nvSpPr>
          <p:spPr>
            <a:xfrm>
              <a:off x="429677" y="7774692"/>
              <a:ext cx="686191" cy="709843"/>
            </a:xfrm>
            <a:prstGeom prst="rect">
              <a:avLst/>
            </a:prstGeom>
            <a:noFill/>
          </p:spPr>
          <p:txBody>
            <a:bodyPr wrap="none" rtlCol="0" anchor="ctr" anchorCtr="0">
              <a:noAutofit/>
            </a:bodyPr>
            <a:lstStyle/>
            <a:p>
              <a:pPr algn="ctr"/>
              <a:r>
                <a:rPr kumimoji="1" lang="ja-JP" altLang="en-US" sz="1000" b="1" dirty="0"/>
                <a:t>岐阜県</a:t>
              </a:r>
            </a:p>
          </p:txBody>
        </p:sp>
      </p:grpSp>
      <p:sp>
        <p:nvSpPr>
          <p:cNvPr id="145" name="フリーフォーム: 図形 144">
            <a:extLst>
              <a:ext uri="{FF2B5EF4-FFF2-40B4-BE49-F238E27FC236}">
                <a16:creationId xmlns:a16="http://schemas.microsoft.com/office/drawing/2014/main" id="{93D244AB-59FB-BBBA-048A-773028B8102F}"/>
              </a:ext>
            </a:extLst>
          </p:cNvPr>
          <p:cNvSpPr/>
          <p:nvPr/>
        </p:nvSpPr>
        <p:spPr>
          <a:xfrm>
            <a:off x="3312926" y="8103399"/>
            <a:ext cx="2172826" cy="641260"/>
          </a:xfrm>
          <a:custGeom>
            <a:avLst/>
            <a:gdLst>
              <a:gd name="connsiteX0" fmla="*/ 0 w 2172826"/>
              <a:gd name="connsiteY0" fmla="*/ 0 h 713455"/>
              <a:gd name="connsiteX1" fmla="*/ 1968500 w 2172826"/>
              <a:gd name="connsiteY1" fmla="*/ 0 h 713455"/>
              <a:gd name="connsiteX2" fmla="*/ 2172826 w 2172826"/>
              <a:gd name="connsiteY2" fmla="*/ 356728 h 713455"/>
              <a:gd name="connsiteX3" fmla="*/ 1968500 w 2172826"/>
              <a:gd name="connsiteY3" fmla="*/ 713455 h 713455"/>
              <a:gd name="connsiteX4" fmla="*/ 0 w 2172826"/>
              <a:gd name="connsiteY4" fmla="*/ 713455 h 713455"/>
              <a:gd name="connsiteX5" fmla="*/ 204326 w 2172826"/>
              <a:gd name="connsiteY5" fmla="*/ 356728 h 713455"/>
              <a:gd name="connsiteX6" fmla="*/ 0 w 2172826"/>
              <a:gd name="connsiteY6" fmla="*/ 0 h 7134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172826" h="713455">
                <a:moveTo>
                  <a:pt x="0" y="0"/>
                </a:moveTo>
                <a:lnTo>
                  <a:pt x="1968500" y="0"/>
                </a:lnTo>
                <a:lnTo>
                  <a:pt x="2172826" y="356728"/>
                </a:lnTo>
                <a:lnTo>
                  <a:pt x="1968500" y="713455"/>
                </a:lnTo>
                <a:lnTo>
                  <a:pt x="0" y="713455"/>
                </a:lnTo>
                <a:lnTo>
                  <a:pt x="204326" y="356728"/>
                </a:lnTo>
                <a:lnTo>
                  <a:pt x="0" y="0"/>
                </a:lnTo>
                <a:close/>
              </a:path>
            </a:pathLst>
          </a:custGeom>
          <a:solidFill>
            <a:srgbClr val="FFFFCC"/>
          </a:solidFill>
          <a:ln w="3175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ja-JP" altLang="en-US" dirty="0"/>
          </a:p>
        </p:txBody>
      </p:sp>
      <p:sp>
        <p:nvSpPr>
          <p:cNvPr id="147" name="テキスト ボックス 146">
            <a:extLst>
              <a:ext uri="{FF2B5EF4-FFF2-40B4-BE49-F238E27FC236}">
                <a16:creationId xmlns:a16="http://schemas.microsoft.com/office/drawing/2014/main" id="{087E38F7-4CE3-5824-FFDB-D90A87979769}"/>
              </a:ext>
            </a:extLst>
          </p:cNvPr>
          <p:cNvSpPr txBox="1"/>
          <p:nvPr/>
        </p:nvSpPr>
        <p:spPr>
          <a:xfrm>
            <a:off x="3509000" y="8123502"/>
            <a:ext cx="1921778" cy="621157"/>
          </a:xfrm>
          <a:prstGeom prst="rect">
            <a:avLst/>
          </a:prstGeom>
          <a:noFill/>
        </p:spPr>
        <p:txBody>
          <a:bodyPr wrap="square" rtlCol="0" anchor="ctr" anchorCtr="0">
            <a:noAutofit/>
          </a:bodyPr>
          <a:lstStyle/>
          <a:p>
            <a:pPr>
              <a:lnSpc>
                <a:spcPts val="1400"/>
              </a:lnSpc>
            </a:pPr>
            <a:r>
              <a:rPr kumimoji="1" lang="ja-JP" altLang="en-US" sz="900" b="1" dirty="0">
                <a:latin typeface="+mn-ea"/>
              </a:rPr>
              <a:t>入会方法のご案内、お申込は</a:t>
            </a:r>
            <a:endParaRPr kumimoji="1" lang="en-US" altLang="ja-JP" sz="900" b="1" dirty="0">
              <a:latin typeface="+mn-ea"/>
            </a:endParaRPr>
          </a:p>
          <a:p>
            <a:pPr>
              <a:lnSpc>
                <a:spcPts val="1400"/>
              </a:lnSpc>
            </a:pPr>
            <a:r>
              <a:rPr kumimoji="1" lang="ja-JP" altLang="en-US" sz="900" b="1" dirty="0">
                <a:latin typeface="+mn-ea"/>
              </a:rPr>
              <a:t>Ｗｅｂサイトをご覧ください。</a:t>
            </a:r>
            <a:endParaRPr kumimoji="1" lang="en-US" altLang="ja-JP" sz="900" b="1" dirty="0">
              <a:latin typeface="+mn-ea"/>
            </a:endParaRPr>
          </a:p>
        </p:txBody>
      </p:sp>
      <p:sp>
        <p:nvSpPr>
          <p:cNvPr id="179" name="四角形: 角を丸くする 178">
            <a:extLst>
              <a:ext uri="{FF2B5EF4-FFF2-40B4-BE49-F238E27FC236}">
                <a16:creationId xmlns:a16="http://schemas.microsoft.com/office/drawing/2014/main" id="{A922304A-045D-5F9E-001A-A50102D9A281}"/>
              </a:ext>
            </a:extLst>
          </p:cNvPr>
          <p:cNvSpPr/>
          <p:nvPr/>
        </p:nvSpPr>
        <p:spPr>
          <a:xfrm rot="20861099">
            <a:off x="886269" y="8017454"/>
            <a:ext cx="422683" cy="204179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/>
          </a:p>
        </p:txBody>
      </p:sp>
      <p:sp>
        <p:nvSpPr>
          <p:cNvPr id="180" name="テキスト ボックス 179">
            <a:extLst>
              <a:ext uri="{FF2B5EF4-FFF2-40B4-BE49-F238E27FC236}">
                <a16:creationId xmlns:a16="http://schemas.microsoft.com/office/drawing/2014/main" id="{5F00D6FB-E270-5F54-7F84-7288C4B9299A}"/>
              </a:ext>
            </a:extLst>
          </p:cNvPr>
          <p:cNvSpPr txBox="1"/>
          <p:nvPr/>
        </p:nvSpPr>
        <p:spPr>
          <a:xfrm rot="20861099">
            <a:off x="874218" y="8016973"/>
            <a:ext cx="436085" cy="218965"/>
          </a:xfrm>
          <a:prstGeom prst="rect">
            <a:avLst/>
          </a:prstGeom>
          <a:noFill/>
          <a:ln>
            <a:noFill/>
          </a:ln>
        </p:spPr>
        <p:txBody>
          <a:bodyPr wrap="none" rtlCol="0" anchor="ctr" anchorCtr="0">
            <a:noAutofit/>
          </a:bodyPr>
          <a:lstStyle/>
          <a:p>
            <a:pPr algn="ctr"/>
            <a:r>
              <a:rPr kumimoji="1" lang="ja-JP" altLang="en-US" sz="800" b="1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会員制</a:t>
            </a:r>
          </a:p>
        </p:txBody>
      </p:sp>
      <p:pic>
        <p:nvPicPr>
          <p:cNvPr id="182" name="図 181" descr="QR コード&#10;&#10;自動的に生成された説明">
            <a:extLst>
              <a:ext uri="{FF2B5EF4-FFF2-40B4-BE49-F238E27FC236}">
                <a16:creationId xmlns:a16="http://schemas.microsoft.com/office/drawing/2014/main" id="{A49DC35B-9C3E-8BE1-571B-B67C47B5C7FE}"/>
              </a:ext>
            </a:extLst>
          </p:cNvPr>
          <p:cNvPicPr preferRelativeResize="0">
            <a:picLocks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4000" y="8164080"/>
            <a:ext cx="540000" cy="540000"/>
          </a:xfrm>
          <a:prstGeom prst="rect">
            <a:avLst/>
          </a:prstGeom>
        </p:spPr>
      </p:pic>
      <p:grpSp>
        <p:nvGrpSpPr>
          <p:cNvPr id="342" name="グループ化 341">
            <a:extLst>
              <a:ext uri="{FF2B5EF4-FFF2-40B4-BE49-F238E27FC236}">
                <a16:creationId xmlns:a16="http://schemas.microsoft.com/office/drawing/2014/main" id="{8941DC0A-C89E-0F6E-273D-3954CCFCEF12}"/>
              </a:ext>
            </a:extLst>
          </p:cNvPr>
          <p:cNvGrpSpPr/>
          <p:nvPr/>
        </p:nvGrpSpPr>
        <p:grpSpPr>
          <a:xfrm>
            <a:off x="420365" y="4968266"/>
            <a:ext cx="6234896" cy="929153"/>
            <a:chOff x="364516" y="3953603"/>
            <a:chExt cx="6234896" cy="1031467"/>
          </a:xfrm>
        </p:grpSpPr>
        <p:grpSp>
          <p:nvGrpSpPr>
            <p:cNvPr id="347" name="グループ化 346">
              <a:extLst>
                <a:ext uri="{FF2B5EF4-FFF2-40B4-BE49-F238E27FC236}">
                  <a16:creationId xmlns:a16="http://schemas.microsoft.com/office/drawing/2014/main" id="{F3EA89B9-DA3B-E290-99AE-3D28365C100A}"/>
                </a:ext>
              </a:extLst>
            </p:cNvPr>
            <p:cNvGrpSpPr/>
            <p:nvPr/>
          </p:nvGrpSpPr>
          <p:grpSpPr>
            <a:xfrm>
              <a:off x="364516" y="3953603"/>
              <a:ext cx="6234896" cy="1031467"/>
              <a:chOff x="465041" y="7453069"/>
              <a:chExt cx="6234896" cy="1031467"/>
            </a:xfrm>
          </p:grpSpPr>
          <p:grpSp>
            <p:nvGrpSpPr>
              <p:cNvPr id="349" name="グループ化 348">
                <a:extLst>
                  <a:ext uri="{FF2B5EF4-FFF2-40B4-BE49-F238E27FC236}">
                    <a16:creationId xmlns:a16="http://schemas.microsoft.com/office/drawing/2014/main" id="{8D587622-8D91-538B-499A-E9B730BE0B90}"/>
                  </a:ext>
                </a:extLst>
              </p:cNvPr>
              <p:cNvGrpSpPr/>
              <p:nvPr/>
            </p:nvGrpSpPr>
            <p:grpSpPr>
              <a:xfrm>
                <a:off x="465041" y="7453069"/>
                <a:ext cx="6234896" cy="1031467"/>
                <a:chOff x="465041" y="7453069"/>
                <a:chExt cx="6234896" cy="1031467"/>
              </a:xfrm>
            </p:grpSpPr>
            <p:sp>
              <p:nvSpPr>
                <p:cNvPr id="351" name="四角形: 角を丸くする 350">
                  <a:extLst>
                    <a:ext uri="{FF2B5EF4-FFF2-40B4-BE49-F238E27FC236}">
                      <a16:creationId xmlns:a16="http://schemas.microsoft.com/office/drawing/2014/main" id="{2771D2BF-5437-E049-6BDD-FFA95F270840}"/>
                    </a:ext>
                  </a:extLst>
                </p:cNvPr>
                <p:cNvSpPr/>
                <p:nvPr/>
              </p:nvSpPr>
              <p:spPr>
                <a:xfrm>
                  <a:off x="1223503" y="7453069"/>
                  <a:ext cx="1795167" cy="617452"/>
                </a:xfrm>
                <a:prstGeom prst="roundRect">
                  <a:avLst>
                    <a:gd name="adj" fmla="val 41438"/>
                  </a:avLst>
                </a:prstGeom>
                <a:solidFill>
                  <a:srgbClr val="FFC0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dirty="0"/>
                </a:p>
              </p:txBody>
            </p:sp>
            <p:grpSp>
              <p:nvGrpSpPr>
                <p:cNvPr id="352" name="グループ化 351">
                  <a:extLst>
                    <a:ext uri="{FF2B5EF4-FFF2-40B4-BE49-F238E27FC236}">
                      <a16:creationId xmlns:a16="http://schemas.microsoft.com/office/drawing/2014/main" id="{63E60457-AF7D-DE6F-0E2B-FF881EBDA048}"/>
                    </a:ext>
                  </a:extLst>
                </p:cNvPr>
                <p:cNvGrpSpPr/>
                <p:nvPr/>
              </p:nvGrpSpPr>
              <p:grpSpPr>
                <a:xfrm>
                  <a:off x="465041" y="7476760"/>
                  <a:ext cx="6234896" cy="1007776"/>
                  <a:chOff x="465041" y="7476760"/>
                  <a:chExt cx="6234896" cy="1007776"/>
                </a:xfrm>
              </p:grpSpPr>
              <p:sp>
                <p:nvSpPr>
                  <p:cNvPr id="353" name="フリーフォーム: 図形 352">
                    <a:extLst>
                      <a:ext uri="{FF2B5EF4-FFF2-40B4-BE49-F238E27FC236}">
                        <a16:creationId xmlns:a16="http://schemas.microsoft.com/office/drawing/2014/main" id="{4A154208-C4C4-8FDF-ABD7-49AB15E1889F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5616008" y="7400607"/>
                    <a:ext cx="713452" cy="1454406"/>
                  </a:xfrm>
                  <a:custGeom>
                    <a:avLst/>
                    <a:gdLst>
                      <a:gd name="connsiteX0" fmla="*/ 0 w 760036"/>
                      <a:gd name="connsiteY0" fmla="*/ 661943 h 2100809"/>
                      <a:gd name="connsiteX1" fmla="*/ 3 w 760036"/>
                      <a:gd name="connsiteY1" fmla="*/ 661942 h 2100809"/>
                      <a:gd name="connsiteX2" fmla="*/ 3 w 760036"/>
                      <a:gd name="connsiteY2" fmla="*/ 514297 h 2100809"/>
                      <a:gd name="connsiteX3" fmla="*/ 0 w 760036"/>
                      <a:gd name="connsiteY3" fmla="*/ 514297 h 2100809"/>
                      <a:gd name="connsiteX4" fmla="*/ 3 w 760036"/>
                      <a:gd name="connsiteY4" fmla="*/ 514296 h 2100809"/>
                      <a:gd name="connsiteX5" fmla="*/ 3 w 760036"/>
                      <a:gd name="connsiteY5" fmla="*/ 372383 h 2100809"/>
                      <a:gd name="connsiteX6" fmla="*/ 0 w 760036"/>
                      <a:gd name="connsiteY6" fmla="*/ 372383 h 2100809"/>
                      <a:gd name="connsiteX7" fmla="*/ 3 w 760036"/>
                      <a:gd name="connsiteY7" fmla="*/ 372382 h 2100809"/>
                      <a:gd name="connsiteX8" fmla="*/ 3 w 760036"/>
                      <a:gd name="connsiteY8" fmla="*/ 224737 h 2100809"/>
                      <a:gd name="connsiteX9" fmla="*/ 0 w 760036"/>
                      <a:gd name="connsiteY9" fmla="*/ 224737 h 2100809"/>
                      <a:gd name="connsiteX10" fmla="*/ 380018 w 760036"/>
                      <a:gd name="connsiteY10" fmla="*/ 0 h 2100809"/>
                      <a:gd name="connsiteX11" fmla="*/ 760034 w 760036"/>
                      <a:gd name="connsiteY11" fmla="*/ 224737 h 2100809"/>
                      <a:gd name="connsiteX12" fmla="*/ 760036 w 760036"/>
                      <a:gd name="connsiteY12" fmla="*/ 224737 h 2100809"/>
                      <a:gd name="connsiteX13" fmla="*/ 760036 w 760036"/>
                      <a:gd name="connsiteY13" fmla="*/ 372383 h 2100809"/>
                      <a:gd name="connsiteX14" fmla="*/ 760036 w 760036"/>
                      <a:gd name="connsiteY14" fmla="*/ 514297 h 2100809"/>
                      <a:gd name="connsiteX15" fmla="*/ 760036 w 760036"/>
                      <a:gd name="connsiteY15" fmla="*/ 661943 h 2100809"/>
                      <a:gd name="connsiteX16" fmla="*/ 760035 w 760036"/>
                      <a:gd name="connsiteY16" fmla="*/ 2100809 h 2100809"/>
                      <a:gd name="connsiteX17" fmla="*/ 760034 w 760036"/>
                      <a:gd name="connsiteY17" fmla="*/ 2100809 h 2100809"/>
                      <a:gd name="connsiteX18" fmla="*/ 380018 w 760036"/>
                      <a:gd name="connsiteY18" fmla="*/ 1876072 h 2100809"/>
                      <a:gd name="connsiteX19" fmla="*/ 2 w 760036"/>
                      <a:gd name="connsiteY19" fmla="*/ 2100808 h 2100809"/>
                      <a:gd name="connsiteX20" fmla="*/ 3 w 760036"/>
                      <a:gd name="connsiteY20" fmla="*/ 661943 h 2100809"/>
                      <a:gd name="connsiteX21" fmla="*/ 0 w 760036"/>
                      <a:gd name="connsiteY21" fmla="*/ 661943 h 2100809"/>
                      <a:gd name="connsiteX0" fmla="*/ 0 w 760036"/>
                      <a:gd name="connsiteY0" fmla="*/ 661943 h 2100809"/>
                      <a:gd name="connsiteX1" fmla="*/ 3 w 760036"/>
                      <a:gd name="connsiteY1" fmla="*/ 661942 h 2100809"/>
                      <a:gd name="connsiteX2" fmla="*/ 3 w 760036"/>
                      <a:gd name="connsiteY2" fmla="*/ 514297 h 2100809"/>
                      <a:gd name="connsiteX3" fmla="*/ 0 w 760036"/>
                      <a:gd name="connsiteY3" fmla="*/ 514297 h 2100809"/>
                      <a:gd name="connsiteX4" fmla="*/ 3 w 760036"/>
                      <a:gd name="connsiteY4" fmla="*/ 514296 h 2100809"/>
                      <a:gd name="connsiteX5" fmla="*/ 3 w 760036"/>
                      <a:gd name="connsiteY5" fmla="*/ 372383 h 2100809"/>
                      <a:gd name="connsiteX6" fmla="*/ 0 w 760036"/>
                      <a:gd name="connsiteY6" fmla="*/ 372383 h 2100809"/>
                      <a:gd name="connsiteX7" fmla="*/ 3 w 760036"/>
                      <a:gd name="connsiteY7" fmla="*/ 372382 h 2100809"/>
                      <a:gd name="connsiteX8" fmla="*/ 3 w 760036"/>
                      <a:gd name="connsiteY8" fmla="*/ 224737 h 2100809"/>
                      <a:gd name="connsiteX9" fmla="*/ 0 w 760036"/>
                      <a:gd name="connsiteY9" fmla="*/ 224737 h 2100809"/>
                      <a:gd name="connsiteX10" fmla="*/ 380018 w 760036"/>
                      <a:gd name="connsiteY10" fmla="*/ 0 h 2100809"/>
                      <a:gd name="connsiteX11" fmla="*/ 760034 w 760036"/>
                      <a:gd name="connsiteY11" fmla="*/ 224737 h 2100809"/>
                      <a:gd name="connsiteX12" fmla="*/ 760036 w 760036"/>
                      <a:gd name="connsiteY12" fmla="*/ 224737 h 2100809"/>
                      <a:gd name="connsiteX13" fmla="*/ 760036 w 760036"/>
                      <a:gd name="connsiteY13" fmla="*/ 372383 h 2100809"/>
                      <a:gd name="connsiteX14" fmla="*/ 760036 w 760036"/>
                      <a:gd name="connsiteY14" fmla="*/ 514297 h 2100809"/>
                      <a:gd name="connsiteX15" fmla="*/ 760036 w 760036"/>
                      <a:gd name="connsiteY15" fmla="*/ 661943 h 2100809"/>
                      <a:gd name="connsiteX16" fmla="*/ 760035 w 760036"/>
                      <a:gd name="connsiteY16" fmla="*/ 2100809 h 2100809"/>
                      <a:gd name="connsiteX17" fmla="*/ 760034 w 760036"/>
                      <a:gd name="connsiteY17" fmla="*/ 2100809 h 2100809"/>
                      <a:gd name="connsiteX18" fmla="*/ 373253 w 760036"/>
                      <a:gd name="connsiteY18" fmla="*/ 1807281 h 2100809"/>
                      <a:gd name="connsiteX19" fmla="*/ 2 w 760036"/>
                      <a:gd name="connsiteY19" fmla="*/ 2100808 h 2100809"/>
                      <a:gd name="connsiteX20" fmla="*/ 3 w 760036"/>
                      <a:gd name="connsiteY20" fmla="*/ 661943 h 2100809"/>
                      <a:gd name="connsiteX21" fmla="*/ 0 w 760036"/>
                      <a:gd name="connsiteY21" fmla="*/ 661943 h 2100809"/>
                      <a:gd name="connsiteX0" fmla="*/ 0 w 760036"/>
                      <a:gd name="connsiteY0" fmla="*/ 661943 h 2100809"/>
                      <a:gd name="connsiteX1" fmla="*/ 3 w 760036"/>
                      <a:gd name="connsiteY1" fmla="*/ 661942 h 2100809"/>
                      <a:gd name="connsiteX2" fmla="*/ 3 w 760036"/>
                      <a:gd name="connsiteY2" fmla="*/ 514297 h 2100809"/>
                      <a:gd name="connsiteX3" fmla="*/ 0 w 760036"/>
                      <a:gd name="connsiteY3" fmla="*/ 514297 h 2100809"/>
                      <a:gd name="connsiteX4" fmla="*/ 3 w 760036"/>
                      <a:gd name="connsiteY4" fmla="*/ 514296 h 2100809"/>
                      <a:gd name="connsiteX5" fmla="*/ 3 w 760036"/>
                      <a:gd name="connsiteY5" fmla="*/ 372383 h 2100809"/>
                      <a:gd name="connsiteX6" fmla="*/ 0 w 760036"/>
                      <a:gd name="connsiteY6" fmla="*/ 372383 h 2100809"/>
                      <a:gd name="connsiteX7" fmla="*/ 3 w 760036"/>
                      <a:gd name="connsiteY7" fmla="*/ 372382 h 2100809"/>
                      <a:gd name="connsiteX8" fmla="*/ 3 w 760036"/>
                      <a:gd name="connsiteY8" fmla="*/ 224737 h 2100809"/>
                      <a:gd name="connsiteX9" fmla="*/ 0 w 760036"/>
                      <a:gd name="connsiteY9" fmla="*/ 224737 h 2100809"/>
                      <a:gd name="connsiteX10" fmla="*/ 380018 w 760036"/>
                      <a:gd name="connsiteY10" fmla="*/ 0 h 2100809"/>
                      <a:gd name="connsiteX11" fmla="*/ 760034 w 760036"/>
                      <a:gd name="connsiteY11" fmla="*/ 224737 h 2100809"/>
                      <a:gd name="connsiteX12" fmla="*/ 760036 w 760036"/>
                      <a:gd name="connsiteY12" fmla="*/ 224737 h 2100809"/>
                      <a:gd name="connsiteX13" fmla="*/ 760036 w 760036"/>
                      <a:gd name="connsiteY13" fmla="*/ 372383 h 2100809"/>
                      <a:gd name="connsiteX14" fmla="*/ 760036 w 760036"/>
                      <a:gd name="connsiteY14" fmla="*/ 514297 h 2100809"/>
                      <a:gd name="connsiteX15" fmla="*/ 760036 w 760036"/>
                      <a:gd name="connsiteY15" fmla="*/ 661943 h 2100809"/>
                      <a:gd name="connsiteX16" fmla="*/ 760035 w 760036"/>
                      <a:gd name="connsiteY16" fmla="*/ 2100809 h 2100809"/>
                      <a:gd name="connsiteX17" fmla="*/ 760034 w 760036"/>
                      <a:gd name="connsiteY17" fmla="*/ 2100809 h 2100809"/>
                      <a:gd name="connsiteX18" fmla="*/ 369871 w 760036"/>
                      <a:gd name="connsiteY18" fmla="*/ 1738489 h 2100809"/>
                      <a:gd name="connsiteX19" fmla="*/ 2 w 760036"/>
                      <a:gd name="connsiteY19" fmla="*/ 2100808 h 2100809"/>
                      <a:gd name="connsiteX20" fmla="*/ 3 w 760036"/>
                      <a:gd name="connsiteY20" fmla="*/ 661943 h 2100809"/>
                      <a:gd name="connsiteX21" fmla="*/ 0 w 760036"/>
                      <a:gd name="connsiteY21" fmla="*/ 661943 h 2100809"/>
                      <a:gd name="connsiteX0" fmla="*/ 0 w 760036"/>
                      <a:gd name="connsiteY0" fmla="*/ 661943 h 2100809"/>
                      <a:gd name="connsiteX1" fmla="*/ 3 w 760036"/>
                      <a:gd name="connsiteY1" fmla="*/ 661942 h 2100809"/>
                      <a:gd name="connsiteX2" fmla="*/ 3 w 760036"/>
                      <a:gd name="connsiteY2" fmla="*/ 514297 h 2100809"/>
                      <a:gd name="connsiteX3" fmla="*/ 0 w 760036"/>
                      <a:gd name="connsiteY3" fmla="*/ 514297 h 2100809"/>
                      <a:gd name="connsiteX4" fmla="*/ 3 w 760036"/>
                      <a:gd name="connsiteY4" fmla="*/ 514296 h 2100809"/>
                      <a:gd name="connsiteX5" fmla="*/ 3 w 760036"/>
                      <a:gd name="connsiteY5" fmla="*/ 372383 h 2100809"/>
                      <a:gd name="connsiteX6" fmla="*/ 0 w 760036"/>
                      <a:gd name="connsiteY6" fmla="*/ 372383 h 2100809"/>
                      <a:gd name="connsiteX7" fmla="*/ 3 w 760036"/>
                      <a:gd name="connsiteY7" fmla="*/ 372382 h 2100809"/>
                      <a:gd name="connsiteX8" fmla="*/ 3 w 760036"/>
                      <a:gd name="connsiteY8" fmla="*/ 224737 h 2100809"/>
                      <a:gd name="connsiteX9" fmla="*/ 0 w 760036"/>
                      <a:gd name="connsiteY9" fmla="*/ 224737 h 2100809"/>
                      <a:gd name="connsiteX10" fmla="*/ 380018 w 760036"/>
                      <a:gd name="connsiteY10" fmla="*/ 0 h 2100809"/>
                      <a:gd name="connsiteX11" fmla="*/ 760034 w 760036"/>
                      <a:gd name="connsiteY11" fmla="*/ 224737 h 2100809"/>
                      <a:gd name="connsiteX12" fmla="*/ 760036 w 760036"/>
                      <a:gd name="connsiteY12" fmla="*/ 224737 h 2100809"/>
                      <a:gd name="connsiteX13" fmla="*/ 760036 w 760036"/>
                      <a:gd name="connsiteY13" fmla="*/ 372383 h 2100809"/>
                      <a:gd name="connsiteX14" fmla="*/ 760036 w 760036"/>
                      <a:gd name="connsiteY14" fmla="*/ 514297 h 2100809"/>
                      <a:gd name="connsiteX15" fmla="*/ 760036 w 760036"/>
                      <a:gd name="connsiteY15" fmla="*/ 661943 h 2100809"/>
                      <a:gd name="connsiteX16" fmla="*/ 760035 w 760036"/>
                      <a:gd name="connsiteY16" fmla="*/ 2100809 h 2100809"/>
                      <a:gd name="connsiteX17" fmla="*/ 760034 w 760036"/>
                      <a:gd name="connsiteY17" fmla="*/ 2100809 h 2100809"/>
                      <a:gd name="connsiteX18" fmla="*/ 373253 w 760036"/>
                      <a:gd name="connsiteY18" fmla="*/ 1816453 h 2100809"/>
                      <a:gd name="connsiteX19" fmla="*/ 2 w 760036"/>
                      <a:gd name="connsiteY19" fmla="*/ 2100808 h 2100809"/>
                      <a:gd name="connsiteX20" fmla="*/ 3 w 760036"/>
                      <a:gd name="connsiteY20" fmla="*/ 661943 h 2100809"/>
                      <a:gd name="connsiteX21" fmla="*/ 0 w 760036"/>
                      <a:gd name="connsiteY21" fmla="*/ 661943 h 2100809"/>
                      <a:gd name="connsiteX0" fmla="*/ 0 w 760036"/>
                      <a:gd name="connsiteY0" fmla="*/ 661943 h 2100809"/>
                      <a:gd name="connsiteX1" fmla="*/ 3 w 760036"/>
                      <a:gd name="connsiteY1" fmla="*/ 661942 h 2100809"/>
                      <a:gd name="connsiteX2" fmla="*/ 3 w 760036"/>
                      <a:gd name="connsiteY2" fmla="*/ 514297 h 2100809"/>
                      <a:gd name="connsiteX3" fmla="*/ 0 w 760036"/>
                      <a:gd name="connsiteY3" fmla="*/ 514297 h 2100809"/>
                      <a:gd name="connsiteX4" fmla="*/ 3 w 760036"/>
                      <a:gd name="connsiteY4" fmla="*/ 514296 h 2100809"/>
                      <a:gd name="connsiteX5" fmla="*/ 3 w 760036"/>
                      <a:gd name="connsiteY5" fmla="*/ 372383 h 2100809"/>
                      <a:gd name="connsiteX6" fmla="*/ 0 w 760036"/>
                      <a:gd name="connsiteY6" fmla="*/ 372383 h 2100809"/>
                      <a:gd name="connsiteX7" fmla="*/ 3 w 760036"/>
                      <a:gd name="connsiteY7" fmla="*/ 372382 h 2100809"/>
                      <a:gd name="connsiteX8" fmla="*/ 3 w 760036"/>
                      <a:gd name="connsiteY8" fmla="*/ 224737 h 2100809"/>
                      <a:gd name="connsiteX9" fmla="*/ 0 w 760036"/>
                      <a:gd name="connsiteY9" fmla="*/ 224737 h 2100809"/>
                      <a:gd name="connsiteX10" fmla="*/ 380018 w 760036"/>
                      <a:gd name="connsiteY10" fmla="*/ 0 h 2100809"/>
                      <a:gd name="connsiteX11" fmla="*/ 760034 w 760036"/>
                      <a:gd name="connsiteY11" fmla="*/ 224737 h 2100809"/>
                      <a:gd name="connsiteX12" fmla="*/ 760036 w 760036"/>
                      <a:gd name="connsiteY12" fmla="*/ 224737 h 2100809"/>
                      <a:gd name="connsiteX13" fmla="*/ 760036 w 760036"/>
                      <a:gd name="connsiteY13" fmla="*/ 372383 h 2100809"/>
                      <a:gd name="connsiteX14" fmla="*/ 760036 w 760036"/>
                      <a:gd name="connsiteY14" fmla="*/ 514297 h 2100809"/>
                      <a:gd name="connsiteX15" fmla="*/ 760036 w 760036"/>
                      <a:gd name="connsiteY15" fmla="*/ 661943 h 2100809"/>
                      <a:gd name="connsiteX16" fmla="*/ 760035 w 760036"/>
                      <a:gd name="connsiteY16" fmla="*/ 2100809 h 2100809"/>
                      <a:gd name="connsiteX17" fmla="*/ 760034 w 760036"/>
                      <a:gd name="connsiteY17" fmla="*/ 2100809 h 2100809"/>
                      <a:gd name="connsiteX18" fmla="*/ 2 w 760036"/>
                      <a:gd name="connsiteY18" fmla="*/ 2100808 h 2100809"/>
                      <a:gd name="connsiteX19" fmla="*/ 3 w 760036"/>
                      <a:gd name="connsiteY19" fmla="*/ 661943 h 2100809"/>
                      <a:gd name="connsiteX20" fmla="*/ 0 w 760036"/>
                      <a:gd name="connsiteY20" fmla="*/ 661943 h 210080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</a:cxnLst>
                    <a:rect l="l" t="t" r="r" b="b"/>
                    <a:pathLst>
                      <a:path w="760036" h="2100809">
                        <a:moveTo>
                          <a:pt x="0" y="661943"/>
                        </a:moveTo>
                        <a:cubicBezTo>
                          <a:pt x="1" y="661943"/>
                          <a:pt x="2" y="661942"/>
                          <a:pt x="3" y="661942"/>
                        </a:cubicBezTo>
                        <a:lnTo>
                          <a:pt x="3" y="514297"/>
                        </a:lnTo>
                        <a:lnTo>
                          <a:pt x="0" y="514297"/>
                        </a:lnTo>
                        <a:cubicBezTo>
                          <a:pt x="1" y="514297"/>
                          <a:pt x="2" y="514296"/>
                          <a:pt x="3" y="514296"/>
                        </a:cubicBezTo>
                        <a:lnTo>
                          <a:pt x="3" y="372383"/>
                        </a:lnTo>
                        <a:lnTo>
                          <a:pt x="0" y="372383"/>
                        </a:lnTo>
                        <a:cubicBezTo>
                          <a:pt x="1" y="372383"/>
                          <a:pt x="2" y="372382"/>
                          <a:pt x="3" y="372382"/>
                        </a:cubicBezTo>
                        <a:lnTo>
                          <a:pt x="3" y="224737"/>
                        </a:lnTo>
                        <a:lnTo>
                          <a:pt x="0" y="224737"/>
                        </a:lnTo>
                        <a:lnTo>
                          <a:pt x="380018" y="0"/>
                        </a:lnTo>
                        <a:lnTo>
                          <a:pt x="760034" y="224737"/>
                        </a:lnTo>
                        <a:lnTo>
                          <a:pt x="760036" y="224737"/>
                        </a:lnTo>
                        <a:lnTo>
                          <a:pt x="760036" y="372383"/>
                        </a:lnTo>
                        <a:lnTo>
                          <a:pt x="760036" y="514297"/>
                        </a:lnTo>
                        <a:lnTo>
                          <a:pt x="760036" y="661943"/>
                        </a:lnTo>
                        <a:cubicBezTo>
                          <a:pt x="760036" y="1141565"/>
                          <a:pt x="760035" y="1621187"/>
                          <a:pt x="760035" y="2100809"/>
                        </a:cubicBezTo>
                        <a:lnTo>
                          <a:pt x="760034" y="2100809"/>
                        </a:lnTo>
                        <a:lnTo>
                          <a:pt x="2" y="2100808"/>
                        </a:lnTo>
                        <a:cubicBezTo>
                          <a:pt x="2" y="1621186"/>
                          <a:pt x="3" y="1141565"/>
                          <a:pt x="3" y="661943"/>
                        </a:cubicBezTo>
                        <a:lnTo>
                          <a:pt x="0" y="661943"/>
                        </a:lnTo>
                        <a:close/>
                      </a:path>
                    </a:pathLst>
                  </a:custGeom>
                  <a:solidFill>
                    <a:schemeClr val="bg1"/>
                  </a:solidFill>
                  <a:ln w="31750">
                    <a:solidFill>
                      <a:schemeClr val="accent4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rtlCol="0" anchor="ctr">
                    <a:noAutofit/>
                  </a:bodyPr>
                  <a:lstStyle/>
                  <a:p>
                    <a:pPr algn="ctr"/>
                    <a:endParaRPr kumimoji="1" lang="ja-JP" altLang="en-US" sz="1246" dirty="0">
                      <a:solidFill>
                        <a:schemeClr val="bg1"/>
                      </a:solidFill>
                    </a:endParaRPr>
                  </a:p>
                </p:txBody>
              </p:sp>
              <p:grpSp>
                <p:nvGrpSpPr>
                  <p:cNvPr id="354" name="グループ化 353">
                    <a:extLst>
                      <a:ext uri="{FF2B5EF4-FFF2-40B4-BE49-F238E27FC236}">
                        <a16:creationId xmlns:a16="http://schemas.microsoft.com/office/drawing/2014/main" id="{504E9001-7259-8BE9-A6AE-1BF1307CA197}"/>
                      </a:ext>
                    </a:extLst>
                  </p:cNvPr>
                  <p:cNvGrpSpPr/>
                  <p:nvPr/>
                </p:nvGrpSpPr>
                <p:grpSpPr>
                  <a:xfrm>
                    <a:off x="465041" y="7476760"/>
                    <a:ext cx="4974652" cy="1007776"/>
                    <a:chOff x="465041" y="7476760"/>
                    <a:chExt cx="4974652" cy="1007776"/>
                  </a:xfrm>
                </p:grpSpPr>
                <p:sp>
                  <p:nvSpPr>
                    <p:cNvPr id="355" name="矢印: 五方向 354">
                      <a:extLst>
                        <a:ext uri="{FF2B5EF4-FFF2-40B4-BE49-F238E27FC236}">
                          <a16:creationId xmlns:a16="http://schemas.microsoft.com/office/drawing/2014/main" id="{51A99085-7CF9-9720-E991-2D45B478814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046432" y="7771081"/>
                      <a:ext cx="4393261" cy="713455"/>
                    </a:xfrm>
                    <a:prstGeom prst="homePlate">
                      <a:avLst>
                        <a:gd name="adj" fmla="val 28639"/>
                      </a:avLst>
                    </a:prstGeom>
                    <a:solidFill>
                      <a:schemeClr val="bg1"/>
                    </a:solidFill>
                    <a:ln w="31750">
                      <a:solidFill>
                        <a:schemeClr val="accent4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/>
                    </a:p>
                  </p:txBody>
                </p:sp>
                <p:sp>
                  <p:nvSpPr>
                    <p:cNvPr id="356" name="正方形/長方形 355">
                      <a:extLst>
                        <a:ext uri="{FF2B5EF4-FFF2-40B4-BE49-F238E27FC236}">
                          <a16:creationId xmlns:a16="http://schemas.microsoft.com/office/drawing/2014/main" id="{24812040-2733-578E-5547-1754FC6E557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65041" y="7771081"/>
                      <a:ext cx="573474" cy="713455"/>
                    </a:xfrm>
                    <a:prstGeom prst="rect">
                      <a:avLst/>
                    </a:prstGeom>
                    <a:solidFill>
                      <a:schemeClr val="accent4"/>
                    </a:solidFill>
                    <a:ln w="31750">
                      <a:solidFill>
                        <a:schemeClr val="accent4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 dirty="0"/>
                    </a:p>
                  </p:txBody>
                </p:sp>
                <p:sp>
                  <p:nvSpPr>
                    <p:cNvPr id="357" name="テキスト ボックス 356">
                      <a:extLst>
                        <a:ext uri="{FF2B5EF4-FFF2-40B4-BE49-F238E27FC236}">
                          <a16:creationId xmlns:a16="http://schemas.microsoft.com/office/drawing/2014/main" id="{06FAA932-E0D2-B3AC-C2E5-0408D735AA1F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1309971" y="7476760"/>
                      <a:ext cx="1644946" cy="262251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kumimoji="1" lang="ja-JP" altLang="en-US" sz="1000" b="1" dirty="0"/>
                        <a:t>スマート経営実践補助金</a:t>
                      </a:r>
                      <a:endParaRPr kumimoji="1" lang="en-US" altLang="ja-JP" sz="1000" b="1" dirty="0"/>
                    </a:p>
                  </p:txBody>
                </p:sp>
              </p:grpSp>
            </p:grpSp>
          </p:grpSp>
          <p:sp>
            <p:nvSpPr>
              <p:cNvPr id="350" name="テキスト ボックス 349">
                <a:extLst>
                  <a:ext uri="{FF2B5EF4-FFF2-40B4-BE49-F238E27FC236}">
                    <a16:creationId xmlns:a16="http://schemas.microsoft.com/office/drawing/2014/main" id="{79BC58C2-BE55-2557-DD7B-47349C92EE30}"/>
                  </a:ext>
                </a:extLst>
              </p:cNvPr>
              <p:cNvSpPr txBox="1"/>
              <p:nvPr/>
            </p:nvSpPr>
            <p:spPr>
              <a:xfrm>
                <a:off x="1066901" y="7829437"/>
                <a:ext cx="2343183" cy="623029"/>
              </a:xfrm>
              <a:prstGeom prst="rect">
                <a:avLst/>
              </a:prstGeom>
              <a:noFill/>
            </p:spPr>
            <p:txBody>
              <a:bodyPr wrap="square" rtlCol="0" anchor="ctr" anchorCtr="0">
                <a:noAutofit/>
              </a:bodyPr>
              <a:lstStyle/>
              <a:p>
                <a:pPr>
                  <a:lnSpc>
                    <a:spcPts val="1177"/>
                  </a:lnSpc>
                </a:pPr>
                <a:r>
                  <a:rPr kumimoji="1" lang="ja-JP" altLang="en-US" sz="800" b="1" dirty="0"/>
                  <a:t>ソフトピアジャパンの専門家派遣事業等を活用してＤＸの推進等に取り組む企業に対して、</a:t>
                </a:r>
                <a:endParaRPr kumimoji="1" lang="en-US" altLang="ja-JP" sz="800" b="1" dirty="0"/>
              </a:p>
              <a:p>
                <a:pPr>
                  <a:lnSpc>
                    <a:spcPts val="1177"/>
                  </a:lnSpc>
                </a:pPr>
                <a:r>
                  <a:rPr kumimoji="1" lang="ja-JP" altLang="en-US" sz="800" b="1" dirty="0"/>
                  <a:t>システム・機器導入経費の一部を補助。</a:t>
                </a:r>
              </a:p>
            </p:txBody>
          </p:sp>
        </p:grpSp>
        <p:sp>
          <p:nvSpPr>
            <p:cNvPr id="345" name="フリーフォーム: 図形 344">
              <a:extLst>
                <a:ext uri="{FF2B5EF4-FFF2-40B4-BE49-F238E27FC236}">
                  <a16:creationId xmlns:a16="http://schemas.microsoft.com/office/drawing/2014/main" id="{0118A557-1D63-C1B5-A809-6E5B81959010}"/>
                </a:ext>
              </a:extLst>
            </p:cNvPr>
            <p:cNvSpPr/>
            <p:nvPr/>
          </p:nvSpPr>
          <p:spPr>
            <a:xfrm>
              <a:off x="3186810" y="4272951"/>
              <a:ext cx="2172826" cy="712119"/>
            </a:xfrm>
            <a:custGeom>
              <a:avLst/>
              <a:gdLst>
                <a:gd name="connsiteX0" fmla="*/ 0 w 2172826"/>
                <a:gd name="connsiteY0" fmla="*/ 0 h 713455"/>
                <a:gd name="connsiteX1" fmla="*/ 1968500 w 2172826"/>
                <a:gd name="connsiteY1" fmla="*/ 0 h 713455"/>
                <a:gd name="connsiteX2" fmla="*/ 2172826 w 2172826"/>
                <a:gd name="connsiteY2" fmla="*/ 356728 h 713455"/>
                <a:gd name="connsiteX3" fmla="*/ 1968500 w 2172826"/>
                <a:gd name="connsiteY3" fmla="*/ 713455 h 713455"/>
                <a:gd name="connsiteX4" fmla="*/ 0 w 2172826"/>
                <a:gd name="connsiteY4" fmla="*/ 713455 h 713455"/>
                <a:gd name="connsiteX5" fmla="*/ 204326 w 2172826"/>
                <a:gd name="connsiteY5" fmla="*/ 356728 h 713455"/>
                <a:gd name="connsiteX6" fmla="*/ 0 w 2172826"/>
                <a:gd name="connsiteY6" fmla="*/ 0 h 7134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172826" h="713455">
                  <a:moveTo>
                    <a:pt x="0" y="0"/>
                  </a:moveTo>
                  <a:lnTo>
                    <a:pt x="1968500" y="0"/>
                  </a:lnTo>
                  <a:lnTo>
                    <a:pt x="2172826" y="356728"/>
                  </a:lnTo>
                  <a:lnTo>
                    <a:pt x="1968500" y="713455"/>
                  </a:lnTo>
                  <a:lnTo>
                    <a:pt x="0" y="713455"/>
                  </a:lnTo>
                  <a:lnTo>
                    <a:pt x="204326" y="35672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CC"/>
            </a:solidFill>
            <a:ln w="3175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r>
                <a:rPr kumimoji="1" lang="en-US" altLang="ja-JP" dirty="0"/>
                <a:t>z</a:t>
              </a:r>
              <a:endParaRPr kumimoji="1" lang="ja-JP" altLang="en-US" dirty="0"/>
            </a:p>
          </p:txBody>
        </p:sp>
        <p:sp>
          <p:nvSpPr>
            <p:cNvPr id="346" name="テキスト ボックス 345">
              <a:extLst>
                <a:ext uri="{FF2B5EF4-FFF2-40B4-BE49-F238E27FC236}">
                  <a16:creationId xmlns:a16="http://schemas.microsoft.com/office/drawing/2014/main" id="{9CD22386-3491-D895-34B0-81F73F57FA17}"/>
                </a:ext>
              </a:extLst>
            </p:cNvPr>
            <p:cNvSpPr txBox="1"/>
            <p:nvPr/>
          </p:nvSpPr>
          <p:spPr>
            <a:xfrm>
              <a:off x="3382884" y="4295276"/>
              <a:ext cx="1921778" cy="657724"/>
            </a:xfrm>
            <a:prstGeom prst="rect">
              <a:avLst/>
            </a:prstGeom>
            <a:noFill/>
          </p:spPr>
          <p:txBody>
            <a:bodyPr wrap="square" rtlCol="0" anchor="ctr" anchorCtr="0">
              <a:noAutofit/>
            </a:bodyPr>
            <a:lstStyle/>
            <a:p>
              <a:pPr algn="ctr">
                <a:lnSpc>
                  <a:spcPts val="1400"/>
                </a:lnSpc>
              </a:pPr>
              <a:r>
                <a:rPr kumimoji="1" lang="ja-JP" altLang="en-US" sz="1050" b="1" dirty="0">
                  <a:latin typeface="+mn-ea"/>
                </a:rPr>
                <a:t>☎ ０５８４</a:t>
              </a:r>
              <a:r>
                <a:rPr kumimoji="1" lang="en-US" altLang="ja-JP" sz="1050" b="1" dirty="0">
                  <a:latin typeface="+mn-ea"/>
                </a:rPr>
                <a:t>-</a:t>
              </a:r>
              <a:r>
                <a:rPr kumimoji="1" lang="ja-JP" altLang="en-US" sz="1050" b="1" dirty="0">
                  <a:latin typeface="+mn-ea"/>
                </a:rPr>
                <a:t>７７</a:t>
              </a:r>
              <a:r>
                <a:rPr kumimoji="1" lang="en-US" altLang="ja-JP" sz="1050" b="1" dirty="0">
                  <a:latin typeface="+mn-ea"/>
                </a:rPr>
                <a:t>-</a:t>
              </a:r>
              <a:r>
                <a:rPr kumimoji="1" lang="ja-JP" altLang="en-US" sz="1050" b="1" dirty="0">
                  <a:latin typeface="+mn-ea"/>
                </a:rPr>
                <a:t>１１６６</a:t>
              </a:r>
              <a:endParaRPr kumimoji="1" lang="en-US" altLang="ja-JP" sz="1050" b="1" dirty="0">
                <a:latin typeface="+mn-ea"/>
              </a:endParaRPr>
            </a:p>
            <a:p>
              <a:pPr algn="ctr">
                <a:lnSpc>
                  <a:spcPts val="1400"/>
                </a:lnSpc>
              </a:pPr>
              <a:r>
                <a:rPr kumimoji="1" lang="ja-JP" altLang="en-US" sz="800" b="1" dirty="0">
                  <a:latin typeface="+mn-ea"/>
                </a:rPr>
                <a:t>平日　</a:t>
              </a:r>
              <a:r>
                <a:rPr kumimoji="1" lang="en-US" altLang="ja-JP" sz="800" b="1" dirty="0">
                  <a:latin typeface="+mn-ea"/>
                </a:rPr>
                <a:t>9:00</a:t>
              </a:r>
              <a:r>
                <a:rPr kumimoji="1" lang="ja-JP" altLang="en-US" sz="800" b="1" dirty="0">
                  <a:latin typeface="+mn-ea"/>
                </a:rPr>
                <a:t>～</a:t>
              </a:r>
              <a:r>
                <a:rPr kumimoji="1" lang="en-US" altLang="ja-JP" sz="800" b="1" dirty="0">
                  <a:latin typeface="+mn-ea"/>
                </a:rPr>
                <a:t>17:00 </a:t>
              </a:r>
              <a:endParaRPr kumimoji="1" lang="ja-JP" altLang="en-US" sz="1100" b="1" dirty="0">
                <a:latin typeface="+mn-ea"/>
              </a:endParaRPr>
            </a:p>
          </p:txBody>
        </p:sp>
      </p:grpSp>
      <p:pic>
        <p:nvPicPr>
          <p:cNvPr id="4" name="図 3">
            <a:extLst>
              <a:ext uri="{FF2B5EF4-FFF2-40B4-BE49-F238E27FC236}">
                <a16:creationId xmlns:a16="http://schemas.microsoft.com/office/drawing/2014/main" id="{9B914700-CBCE-CFD0-CC25-01B57C68AE05}"/>
              </a:ext>
            </a:extLst>
          </p:cNvPr>
          <p:cNvPicPr preferRelativeResize="0">
            <a:picLocks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4000" y="5303401"/>
            <a:ext cx="540000" cy="540000"/>
          </a:xfrm>
          <a:prstGeom prst="rect">
            <a:avLst/>
          </a:prstGeom>
        </p:spPr>
      </p:pic>
      <p:sp>
        <p:nvSpPr>
          <p:cNvPr id="358" name="テキスト ボックス 357">
            <a:extLst>
              <a:ext uri="{FF2B5EF4-FFF2-40B4-BE49-F238E27FC236}">
                <a16:creationId xmlns:a16="http://schemas.microsoft.com/office/drawing/2014/main" id="{DC3FF515-4995-531B-CDF7-803126334B93}"/>
              </a:ext>
            </a:extLst>
          </p:cNvPr>
          <p:cNvSpPr txBox="1"/>
          <p:nvPr/>
        </p:nvSpPr>
        <p:spPr>
          <a:xfrm>
            <a:off x="371346" y="5271607"/>
            <a:ext cx="650879" cy="648166"/>
          </a:xfrm>
          <a:prstGeom prst="rect">
            <a:avLst/>
          </a:prstGeom>
          <a:noFill/>
        </p:spPr>
        <p:txBody>
          <a:bodyPr wrap="square" rtlCol="0" anchor="ctr" anchorCtr="0">
            <a:noAutofit/>
          </a:bodyPr>
          <a:lstStyle/>
          <a:p>
            <a:pPr algn="dist"/>
            <a:r>
              <a:rPr kumimoji="1" lang="ja-JP" altLang="en-US" sz="850" b="1" spc="-120" dirty="0"/>
              <a:t>ソフトピアジャパン</a:t>
            </a:r>
          </a:p>
        </p:txBody>
      </p:sp>
      <p:sp>
        <p:nvSpPr>
          <p:cNvPr id="195" name="正方形/長方形 194">
            <a:extLst>
              <a:ext uri="{FF2B5EF4-FFF2-40B4-BE49-F238E27FC236}">
                <a16:creationId xmlns:a16="http://schemas.microsoft.com/office/drawing/2014/main" id="{2C994E77-1F44-E833-F57C-B9EAF4C9EEF0}"/>
              </a:ext>
            </a:extLst>
          </p:cNvPr>
          <p:cNvSpPr/>
          <p:nvPr/>
        </p:nvSpPr>
        <p:spPr>
          <a:xfrm>
            <a:off x="0" y="9153525"/>
            <a:ext cx="6858000" cy="752475"/>
          </a:xfrm>
          <a:prstGeom prst="rect">
            <a:avLst/>
          </a:prstGeom>
          <a:solidFill>
            <a:srgbClr val="FF9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9" name="フリーフォーム: 図形 198">
            <a:extLst>
              <a:ext uri="{FF2B5EF4-FFF2-40B4-BE49-F238E27FC236}">
                <a16:creationId xmlns:a16="http://schemas.microsoft.com/office/drawing/2014/main" id="{31733231-0D48-F2D4-2CBD-2BF86C64BACC}"/>
              </a:ext>
            </a:extLst>
          </p:cNvPr>
          <p:cNvSpPr/>
          <p:nvPr/>
        </p:nvSpPr>
        <p:spPr>
          <a:xfrm>
            <a:off x="1120375" y="9153525"/>
            <a:ext cx="479825" cy="752475"/>
          </a:xfrm>
          <a:custGeom>
            <a:avLst/>
            <a:gdLst>
              <a:gd name="connsiteX0" fmla="*/ 0 w 696808"/>
              <a:gd name="connsiteY0" fmla="*/ 0 h 752475"/>
              <a:gd name="connsiteX1" fmla="*/ 320571 w 696808"/>
              <a:gd name="connsiteY1" fmla="*/ 0 h 752475"/>
              <a:gd name="connsiteX2" fmla="*/ 696808 w 696808"/>
              <a:gd name="connsiteY2" fmla="*/ 376238 h 752475"/>
              <a:gd name="connsiteX3" fmla="*/ 320571 w 696808"/>
              <a:gd name="connsiteY3" fmla="*/ 752475 h 752475"/>
              <a:gd name="connsiteX4" fmla="*/ 0 w 696808"/>
              <a:gd name="connsiteY4" fmla="*/ 752475 h 752475"/>
              <a:gd name="connsiteX5" fmla="*/ 376237 w 696808"/>
              <a:gd name="connsiteY5" fmla="*/ 376238 h 7524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96808" h="752475">
                <a:moveTo>
                  <a:pt x="0" y="0"/>
                </a:moveTo>
                <a:lnTo>
                  <a:pt x="320571" y="0"/>
                </a:lnTo>
                <a:lnTo>
                  <a:pt x="696808" y="376238"/>
                </a:lnTo>
                <a:lnTo>
                  <a:pt x="320571" y="752475"/>
                </a:lnTo>
                <a:lnTo>
                  <a:pt x="0" y="752475"/>
                </a:lnTo>
                <a:lnTo>
                  <a:pt x="376237" y="376238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200" name="テキスト ボックス 199">
            <a:extLst>
              <a:ext uri="{FF2B5EF4-FFF2-40B4-BE49-F238E27FC236}">
                <a16:creationId xmlns:a16="http://schemas.microsoft.com/office/drawing/2014/main" id="{76BD3981-2F91-166F-EEDA-B97A46587A41}"/>
              </a:ext>
            </a:extLst>
          </p:cNvPr>
          <p:cNvSpPr txBox="1"/>
          <p:nvPr/>
        </p:nvSpPr>
        <p:spPr>
          <a:xfrm>
            <a:off x="0" y="9401565"/>
            <a:ext cx="1300069" cy="2718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1400"/>
              </a:lnSpc>
            </a:pPr>
            <a:r>
              <a:rPr kumimoji="1" lang="ja-JP" altLang="en-US" sz="1200" b="1" dirty="0"/>
              <a:t>お問い合わせ</a:t>
            </a:r>
            <a:endParaRPr kumimoji="1" lang="en-US" altLang="ja-JP" sz="1200" b="1" dirty="0"/>
          </a:p>
        </p:txBody>
      </p:sp>
      <p:sp>
        <p:nvSpPr>
          <p:cNvPr id="202" name="テキスト ボックス 201">
            <a:extLst>
              <a:ext uri="{FF2B5EF4-FFF2-40B4-BE49-F238E27FC236}">
                <a16:creationId xmlns:a16="http://schemas.microsoft.com/office/drawing/2014/main" id="{A3347D74-F1EB-43A5-001C-53CEEAF6B86B}"/>
              </a:ext>
            </a:extLst>
          </p:cNvPr>
          <p:cNvSpPr txBox="1"/>
          <p:nvPr/>
        </p:nvSpPr>
        <p:spPr>
          <a:xfrm>
            <a:off x="2038350" y="9245752"/>
            <a:ext cx="4769076" cy="5834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000"/>
              </a:lnSpc>
            </a:pPr>
            <a:r>
              <a:rPr kumimoji="1" lang="ja-JP" altLang="en-US" sz="1200" b="1" dirty="0"/>
              <a:t>岐阜市役所 経済部 商工課</a:t>
            </a:r>
            <a:endParaRPr kumimoji="1" lang="en-US" altLang="ja-JP" sz="1200" b="1" dirty="0"/>
          </a:p>
          <a:p>
            <a:pPr>
              <a:lnSpc>
                <a:spcPts val="2000"/>
              </a:lnSpc>
            </a:pPr>
            <a:r>
              <a:rPr kumimoji="1" lang="ja-JP" altLang="en-US" sz="1200" b="1" dirty="0"/>
              <a:t>☎ ０５８ｰ２１４ｰ２３５９</a:t>
            </a:r>
            <a:endParaRPr kumimoji="1" lang="en-US" altLang="ja-JP" sz="1200" b="1" dirty="0"/>
          </a:p>
        </p:txBody>
      </p:sp>
      <p:sp>
        <p:nvSpPr>
          <p:cNvPr id="203" name="フリーフォーム: 図形 202">
            <a:extLst>
              <a:ext uri="{FF2B5EF4-FFF2-40B4-BE49-F238E27FC236}">
                <a16:creationId xmlns:a16="http://schemas.microsoft.com/office/drawing/2014/main" id="{95CF4851-108F-59A1-33E1-4127090BA1DF}"/>
              </a:ext>
            </a:extLst>
          </p:cNvPr>
          <p:cNvSpPr/>
          <p:nvPr/>
        </p:nvSpPr>
        <p:spPr>
          <a:xfrm>
            <a:off x="4848877" y="9151735"/>
            <a:ext cx="479825" cy="752475"/>
          </a:xfrm>
          <a:custGeom>
            <a:avLst/>
            <a:gdLst>
              <a:gd name="connsiteX0" fmla="*/ 0 w 696808"/>
              <a:gd name="connsiteY0" fmla="*/ 0 h 752475"/>
              <a:gd name="connsiteX1" fmla="*/ 320571 w 696808"/>
              <a:gd name="connsiteY1" fmla="*/ 0 h 752475"/>
              <a:gd name="connsiteX2" fmla="*/ 696808 w 696808"/>
              <a:gd name="connsiteY2" fmla="*/ 376238 h 752475"/>
              <a:gd name="connsiteX3" fmla="*/ 320571 w 696808"/>
              <a:gd name="connsiteY3" fmla="*/ 752475 h 752475"/>
              <a:gd name="connsiteX4" fmla="*/ 0 w 696808"/>
              <a:gd name="connsiteY4" fmla="*/ 752475 h 752475"/>
              <a:gd name="connsiteX5" fmla="*/ 376237 w 696808"/>
              <a:gd name="connsiteY5" fmla="*/ 376238 h 7524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96808" h="752475">
                <a:moveTo>
                  <a:pt x="0" y="0"/>
                </a:moveTo>
                <a:lnTo>
                  <a:pt x="320571" y="0"/>
                </a:lnTo>
                <a:lnTo>
                  <a:pt x="696808" y="376238"/>
                </a:lnTo>
                <a:lnTo>
                  <a:pt x="320571" y="752475"/>
                </a:lnTo>
                <a:lnTo>
                  <a:pt x="0" y="752475"/>
                </a:lnTo>
                <a:lnTo>
                  <a:pt x="376237" y="376238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ja-JP" altLang="en-US"/>
          </a:p>
        </p:txBody>
      </p:sp>
      <p:pic>
        <p:nvPicPr>
          <p:cNvPr id="5" name="図 4" descr="QR コード&#10;&#10;自動的に生成された説明">
            <a:extLst>
              <a:ext uri="{FF2B5EF4-FFF2-40B4-BE49-F238E27FC236}">
                <a16:creationId xmlns:a16="http://schemas.microsoft.com/office/drawing/2014/main" id="{900EC317-D59A-D416-40C0-433A44B4B7F9}"/>
              </a:ext>
            </a:extLst>
          </p:cNvPr>
          <p:cNvPicPr preferRelativeResize="0">
            <a:picLocks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4000" y="6485063"/>
            <a:ext cx="540000" cy="540000"/>
          </a:xfrm>
          <a:prstGeom prst="rect">
            <a:avLst/>
          </a:prstGeom>
        </p:spPr>
      </p:pic>
      <p:grpSp>
        <p:nvGrpSpPr>
          <p:cNvPr id="54" name="グループ化 53">
            <a:extLst>
              <a:ext uri="{FF2B5EF4-FFF2-40B4-BE49-F238E27FC236}">
                <a16:creationId xmlns:a16="http://schemas.microsoft.com/office/drawing/2014/main" id="{3A982E1F-1F06-DE88-4237-808ADD690407}"/>
              </a:ext>
            </a:extLst>
          </p:cNvPr>
          <p:cNvGrpSpPr/>
          <p:nvPr/>
        </p:nvGrpSpPr>
        <p:grpSpPr>
          <a:xfrm>
            <a:off x="417131" y="2745669"/>
            <a:ext cx="6234896" cy="907576"/>
            <a:chOff x="465041" y="7453069"/>
            <a:chExt cx="6234896" cy="1031467"/>
          </a:xfrm>
        </p:grpSpPr>
        <p:grpSp>
          <p:nvGrpSpPr>
            <p:cNvPr id="58" name="グループ化 57">
              <a:extLst>
                <a:ext uri="{FF2B5EF4-FFF2-40B4-BE49-F238E27FC236}">
                  <a16:creationId xmlns:a16="http://schemas.microsoft.com/office/drawing/2014/main" id="{2EAAA056-C963-F13E-3AB6-ABD40630B7E8}"/>
                </a:ext>
              </a:extLst>
            </p:cNvPr>
            <p:cNvGrpSpPr/>
            <p:nvPr/>
          </p:nvGrpSpPr>
          <p:grpSpPr>
            <a:xfrm>
              <a:off x="465041" y="7453069"/>
              <a:ext cx="6234896" cy="1031467"/>
              <a:chOff x="465041" y="7453069"/>
              <a:chExt cx="6234896" cy="1031467"/>
            </a:xfrm>
          </p:grpSpPr>
          <p:sp>
            <p:nvSpPr>
              <p:cNvPr id="60" name="四角形: 角を丸くする 59">
                <a:extLst>
                  <a:ext uri="{FF2B5EF4-FFF2-40B4-BE49-F238E27FC236}">
                    <a16:creationId xmlns:a16="http://schemas.microsoft.com/office/drawing/2014/main" id="{0A27852E-A9F5-1F24-9520-CDA6BAE9FCAA}"/>
                  </a:ext>
                </a:extLst>
              </p:cNvPr>
              <p:cNvSpPr/>
              <p:nvPr/>
            </p:nvSpPr>
            <p:spPr>
              <a:xfrm>
                <a:off x="1223503" y="7453069"/>
                <a:ext cx="2382656" cy="617452"/>
              </a:xfrm>
              <a:prstGeom prst="roundRect">
                <a:avLst>
                  <a:gd name="adj" fmla="val 50000"/>
                </a:avLst>
              </a:prstGeom>
              <a:solidFill>
                <a:srgbClr val="FFC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grpSp>
            <p:nvGrpSpPr>
              <p:cNvPr id="61" name="グループ化 60">
                <a:extLst>
                  <a:ext uri="{FF2B5EF4-FFF2-40B4-BE49-F238E27FC236}">
                    <a16:creationId xmlns:a16="http://schemas.microsoft.com/office/drawing/2014/main" id="{D6F190F3-C6F9-454F-877B-C8B4812A5C8B}"/>
                  </a:ext>
                </a:extLst>
              </p:cNvPr>
              <p:cNvGrpSpPr/>
              <p:nvPr/>
            </p:nvGrpSpPr>
            <p:grpSpPr>
              <a:xfrm>
                <a:off x="465041" y="7476760"/>
                <a:ext cx="6234896" cy="1007776"/>
                <a:chOff x="465041" y="7476760"/>
                <a:chExt cx="6234896" cy="1007776"/>
              </a:xfrm>
            </p:grpSpPr>
            <p:sp>
              <p:nvSpPr>
                <p:cNvPr id="128" name="フリーフォーム: 図形 127">
                  <a:extLst>
                    <a:ext uri="{FF2B5EF4-FFF2-40B4-BE49-F238E27FC236}">
                      <a16:creationId xmlns:a16="http://schemas.microsoft.com/office/drawing/2014/main" id="{34A4903C-0737-83F3-A8F5-4745F6CB8939}"/>
                    </a:ext>
                  </a:extLst>
                </p:cNvPr>
                <p:cNvSpPr/>
                <p:nvPr/>
              </p:nvSpPr>
              <p:spPr>
                <a:xfrm rot="5400000">
                  <a:off x="5616008" y="7400607"/>
                  <a:ext cx="713452" cy="1454406"/>
                </a:xfrm>
                <a:custGeom>
                  <a:avLst/>
                  <a:gdLst>
                    <a:gd name="connsiteX0" fmla="*/ 0 w 760036"/>
                    <a:gd name="connsiteY0" fmla="*/ 661943 h 2100809"/>
                    <a:gd name="connsiteX1" fmla="*/ 3 w 760036"/>
                    <a:gd name="connsiteY1" fmla="*/ 661942 h 2100809"/>
                    <a:gd name="connsiteX2" fmla="*/ 3 w 760036"/>
                    <a:gd name="connsiteY2" fmla="*/ 514297 h 2100809"/>
                    <a:gd name="connsiteX3" fmla="*/ 0 w 760036"/>
                    <a:gd name="connsiteY3" fmla="*/ 514297 h 2100809"/>
                    <a:gd name="connsiteX4" fmla="*/ 3 w 760036"/>
                    <a:gd name="connsiteY4" fmla="*/ 514296 h 2100809"/>
                    <a:gd name="connsiteX5" fmla="*/ 3 w 760036"/>
                    <a:gd name="connsiteY5" fmla="*/ 372383 h 2100809"/>
                    <a:gd name="connsiteX6" fmla="*/ 0 w 760036"/>
                    <a:gd name="connsiteY6" fmla="*/ 372383 h 2100809"/>
                    <a:gd name="connsiteX7" fmla="*/ 3 w 760036"/>
                    <a:gd name="connsiteY7" fmla="*/ 372382 h 2100809"/>
                    <a:gd name="connsiteX8" fmla="*/ 3 w 760036"/>
                    <a:gd name="connsiteY8" fmla="*/ 224737 h 2100809"/>
                    <a:gd name="connsiteX9" fmla="*/ 0 w 760036"/>
                    <a:gd name="connsiteY9" fmla="*/ 224737 h 2100809"/>
                    <a:gd name="connsiteX10" fmla="*/ 380018 w 760036"/>
                    <a:gd name="connsiteY10" fmla="*/ 0 h 2100809"/>
                    <a:gd name="connsiteX11" fmla="*/ 760034 w 760036"/>
                    <a:gd name="connsiteY11" fmla="*/ 224737 h 2100809"/>
                    <a:gd name="connsiteX12" fmla="*/ 760036 w 760036"/>
                    <a:gd name="connsiteY12" fmla="*/ 224737 h 2100809"/>
                    <a:gd name="connsiteX13" fmla="*/ 760036 w 760036"/>
                    <a:gd name="connsiteY13" fmla="*/ 372383 h 2100809"/>
                    <a:gd name="connsiteX14" fmla="*/ 760036 w 760036"/>
                    <a:gd name="connsiteY14" fmla="*/ 514297 h 2100809"/>
                    <a:gd name="connsiteX15" fmla="*/ 760036 w 760036"/>
                    <a:gd name="connsiteY15" fmla="*/ 661943 h 2100809"/>
                    <a:gd name="connsiteX16" fmla="*/ 760035 w 760036"/>
                    <a:gd name="connsiteY16" fmla="*/ 2100809 h 2100809"/>
                    <a:gd name="connsiteX17" fmla="*/ 760034 w 760036"/>
                    <a:gd name="connsiteY17" fmla="*/ 2100809 h 2100809"/>
                    <a:gd name="connsiteX18" fmla="*/ 380018 w 760036"/>
                    <a:gd name="connsiteY18" fmla="*/ 1876072 h 2100809"/>
                    <a:gd name="connsiteX19" fmla="*/ 2 w 760036"/>
                    <a:gd name="connsiteY19" fmla="*/ 2100808 h 2100809"/>
                    <a:gd name="connsiteX20" fmla="*/ 3 w 760036"/>
                    <a:gd name="connsiteY20" fmla="*/ 661943 h 2100809"/>
                    <a:gd name="connsiteX21" fmla="*/ 0 w 760036"/>
                    <a:gd name="connsiteY21" fmla="*/ 661943 h 2100809"/>
                    <a:gd name="connsiteX0" fmla="*/ 0 w 760036"/>
                    <a:gd name="connsiteY0" fmla="*/ 661943 h 2100809"/>
                    <a:gd name="connsiteX1" fmla="*/ 3 w 760036"/>
                    <a:gd name="connsiteY1" fmla="*/ 661942 h 2100809"/>
                    <a:gd name="connsiteX2" fmla="*/ 3 w 760036"/>
                    <a:gd name="connsiteY2" fmla="*/ 514297 h 2100809"/>
                    <a:gd name="connsiteX3" fmla="*/ 0 w 760036"/>
                    <a:gd name="connsiteY3" fmla="*/ 514297 h 2100809"/>
                    <a:gd name="connsiteX4" fmla="*/ 3 w 760036"/>
                    <a:gd name="connsiteY4" fmla="*/ 514296 h 2100809"/>
                    <a:gd name="connsiteX5" fmla="*/ 3 w 760036"/>
                    <a:gd name="connsiteY5" fmla="*/ 372383 h 2100809"/>
                    <a:gd name="connsiteX6" fmla="*/ 0 w 760036"/>
                    <a:gd name="connsiteY6" fmla="*/ 372383 h 2100809"/>
                    <a:gd name="connsiteX7" fmla="*/ 3 w 760036"/>
                    <a:gd name="connsiteY7" fmla="*/ 372382 h 2100809"/>
                    <a:gd name="connsiteX8" fmla="*/ 3 w 760036"/>
                    <a:gd name="connsiteY8" fmla="*/ 224737 h 2100809"/>
                    <a:gd name="connsiteX9" fmla="*/ 0 w 760036"/>
                    <a:gd name="connsiteY9" fmla="*/ 224737 h 2100809"/>
                    <a:gd name="connsiteX10" fmla="*/ 380018 w 760036"/>
                    <a:gd name="connsiteY10" fmla="*/ 0 h 2100809"/>
                    <a:gd name="connsiteX11" fmla="*/ 760034 w 760036"/>
                    <a:gd name="connsiteY11" fmla="*/ 224737 h 2100809"/>
                    <a:gd name="connsiteX12" fmla="*/ 760036 w 760036"/>
                    <a:gd name="connsiteY12" fmla="*/ 224737 h 2100809"/>
                    <a:gd name="connsiteX13" fmla="*/ 760036 w 760036"/>
                    <a:gd name="connsiteY13" fmla="*/ 372383 h 2100809"/>
                    <a:gd name="connsiteX14" fmla="*/ 760036 w 760036"/>
                    <a:gd name="connsiteY14" fmla="*/ 514297 h 2100809"/>
                    <a:gd name="connsiteX15" fmla="*/ 760036 w 760036"/>
                    <a:gd name="connsiteY15" fmla="*/ 661943 h 2100809"/>
                    <a:gd name="connsiteX16" fmla="*/ 760035 w 760036"/>
                    <a:gd name="connsiteY16" fmla="*/ 2100809 h 2100809"/>
                    <a:gd name="connsiteX17" fmla="*/ 760034 w 760036"/>
                    <a:gd name="connsiteY17" fmla="*/ 2100809 h 2100809"/>
                    <a:gd name="connsiteX18" fmla="*/ 373253 w 760036"/>
                    <a:gd name="connsiteY18" fmla="*/ 1807281 h 2100809"/>
                    <a:gd name="connsiteX19" fmla="*/ 2 w 760036"/>
                    <a:gd name="connsiteY19" fmla="*/ 2100808 h 2100809"/>
                    <a:gd name="connsiteX20" fmla="*/ 3 w 760036"/>
                    <a:gd name="connsiteY20" fmla="*/ 661943 h 2100809"/>
                    <a:gd name="connsiteX21" fmla="*/ 0 w 760036"/>
                    <a:gd name="connsiteY21" fmla="*/ 661943 h 2100809"/>
                    <a:gd name="connsiteX0" fmla="*/ 0 w 760036"/>
                    <a:gd name="connsiteY0" fmla="*/ 661943 h 2100809"/>
                    <a:gd name="connsiteX1" fmla="*/ 3 w 760036"/>
                    <a:gd name="connsiteY1" fmla="*/ 661942 h 2100809"/>
                    <a:gd name="connsiteX2" fmla="*/ 3 w 760036"/>
                    <a:gd name="connsiteY2" fmla="*/ 514297 h 2100809"/>
                    <a:gd name="connsiteX3" fmla="*/ 0 w 760036"/>
                    <a:gd name="connsiteY3" fmla="*/ 514297 h 2100809"/>
                    <a:gd name="connsiteX4" fmla="*/ 3 w 760036"/>
                    <a:gd name="connsiteY4" fmla="*/ 514296 h 2100809"/>
                    <a:gd name="connsiteX5" fmla="*/ 3 w 760036"/>
                    <a:gd name="connsiteY5" fmla="*/ 372383 h 2100809"/>
                    <a:gd name="connsiteX6" fmla="*/ 0 w 760036"/>
                    <a:gd name="connsiteY6" fmla="*/ 372383 h 2100809"/>
                    <a:gd name="connsiteX7" fmla="*/ 3 w 760036"/>
                    <a:gd name="connsiteY7" fmla="*/ 372382 h 2100809"/>
                    <a:gd name="connsiteX8" fmla="*/ 3 w 760036"/>
                    <a:gd name="connsiteY8" fmla="*/ 224737 h 2100809"/>
                    <a:gd name="connsiteX9" fmla="*/ 0 w 760036"/>
                    <a:gd name="connsiteY9" fmla="*/ 224737 h 2100809"/>
                    <a:gd name="connsiteX10" fmla="*/ 380018 w 760036"/>
                    <a:gd name="connsiteY10" fmla="*/ 0 h 2100809"/>
                    <a:gd name="connsiteX11" fmla="*/ 760034 w 760036"/>
                    <a:gd name="connsiteY11" fmla="*/ 224737 h 2100809"/>
                    <a:gd name="connsiteX12" fmla="*/ 760036 w 760036"/>
                    <a:gd name="connsiteY12" fmla="*/ 224737 h 2100809"/>
                    <a:gd name="connsiteX13" fmla="*/ 760036 w 760036"/>
                    <a:gd name="connsiteY13" fmla="*/ 372383 h 2100809"/>
                    <a:gd name="connsiteX14" fmla="*/ 760036 w 760036"/>
                    <a:gd name="connsiteY14" fmla="*/ 514297 h 2100809"/>
                    <a:gd name="connsiteX15" fmla="*/ 760036 w 760036"/>
                    <a:gd name="connsiteY15" fmla="*/ 661943 h 2100809"/>
                    <a:gd name="connsiteX16" fmla="*/ 760035 w 760036"/>
                    <a:gd name="connsiteY16" fmla="*/ 2100809 h 2100809"/>
                    <a:gd name="connsiteX17" fmla="*/ 760034 w 760036"/>
                    <a:gd name="connsiteY17" fmla="*/ 2100809 h 2100809"/>
                    <a:gd name="connsiteX18" fmla="*/ 369871 w 760036"/>
                    <a:gd name="connsiteY18" fmla="*/ 1738489 h 2100809"/>
                    <a:gd name="connsiteX19" fmla="*/ 2 w 760036"/>
                    <a:gd name="connsiteY19" fmla="*/ 2100808 h 2100809"/>
                    <a:gd name="connsiteX20" fmla="*/ 3 w 760036"/>
                    <a:gd name="connsiteY20" fmla="*/ 661943 h 2100809"/>
                    <a:gd name="connsiteX21" fmla="*/ 0 w 760036"/>
                    <a:gd name="connsiteY21" fmla="*/ 661943 h 2100809"/>
                    <a:gd name="connsiteX0" fmla="*/ 0 w 760036"/>
                    <a:gd name="connsiteY0" fmla="*/ 661943 h 2100809"/>
                    <a:gd name="connsiteX1" fmla="*/ 3 w 760036"/>
                    <a:gd name="connsiteY1" fmla="*/ 661942 h 2100809"/>
                    <a:gd name="connsiteX2" fmla="*/ 3 w 760036"/>
                    <a:gd name="connsiteY2" fmla="*/ 514297 h 2100809"/>
                    <a:gd name="connsiteX3" fmla="*/ 0 w 760036"/>
                    <a:gd name="connsiteY3" fmla="*/ 514297 h 2100809"/>
                    <a:gd name="connsiteX4" fmla="*/ 3 w 760036"/>
                    <a:gd name="connsiteY4" fmla="*/ 514296 h 2100809"/>
                    <a:gd name="connsiteX5" fmla="*/ 3 w 760036"/>
                    <a:gd name="connsiteY5" fmla="*/ 372383 h 2100809"/>
                    <a:gd name="connsiteX6" fmla="*/ 0 w 760036"/>
                    <a:gd name="connsiteY6" fmla="*/ 372383 h 2100809"/>
                    <a:gd name="connsiteX7" fmla="*/ 3 w 760036"/>
                    <a:gd name="connsiteY7" fmla="*/ 372382 h 2100809"/>
                    <a:gd name="connsiteX8" fmla="*/ 3 w 760036"/>
                    <a:gd name="connsiteY8" fmla="*/ 224737 h 2100809"/>
                    <a:gd name="connsiteX9" fmla="*/ 0 w 760036"/>
                    <a:gd name="connsiteY9" fmla="*/ 224737 h 2100809"/>
                    <a:gd name="connsiteX10" fmla="*/ 380018 w 760036"/>
                    <a:gd name="connsiteY10" fmla="*/ 0 h 2100809"/>
                    <a:gd name="connsiteX11" fmla="*/ 760034 w 760036"/>
                    <a:gd name="connsiteY11" fmla="*/ 224737 h 2100809"/>
                    <a:gd name="connsiteX12" fmla="*/ 760036 w 760036"/>
                    <a:gd name="connsiteY12" fmla="*/ 224737 h 2100809"/>
                    <a:gd name="connsiteX13" fmla="*/ 760036 w 760036"/>
                    <a:gd name="connsiteY13" fmla="*/ 372383 h 2100809"/>
                    <a:gd name="connsiteX14" fmla="*/ 760036 w 760036"/>
                    <a:gd name="connsiteY14" fmla="*/ 514297 h 2100809"/>
                    <a:gd name="connsiteX15" fmla="*/ 760036 w 760036"/>
                    <a:gd name="connsiteY15" fmla="*/ 661943 h 2100809"/>
                    <a:gd name="connsiteX16" fmla="*/ 760035 w 760036"/>
                    <a:gd name="connsiteY16" fmla="*/ 2100809 h 2100809"/>
                    <a:gd name="connsiteX17" fmla="*/ 760034 w 760036"/>
                    <a:gd name="connsiteY17" fmla="*/ 2100809 h 2100809"/>
                    <a:gd name="connsiteX18" fmla="*/ 373253 w 760036"/>
                    <a:gd name="connsiteY18" fmla="*/ 1816453 h 2100809"/>
                    <a:gd name="connsiteX19" fmla="*/ 2 w 760036"/>
                    <a:gd name="connsiteY19" fmla="*/ 2100808 h 2100809"/>
                    <a:gd name="connsiteX20" fmla="*/ 3 w 760036"/>
                    <a:gd name="connsiteY20" fmla="*/ 661943 h 2100809"/>
                    <a:gd name="connsiteX21" fmla="*/ 0 w 760036"/>
                    <a:gd name="connsiteY21" fmla="*/ 661943 h 2100809"/>
                    <a:gd name="connsiteX0" fmla="*/ 0 w 760036"/>
                    <a:gd name="connsiteY0" fmla="*/ 661943 h 2100809"/>
                    <a:gd name="connsiteX1" fmla="*/ 3 w 760036"/>
                    <a:gd name="connsiteY1" fmla="*/ 661942 h 2100809"/>
                    <a:gd name="connsiteX2" fmla="*/ 3 w 760036"/>
                    <a:gd name="connsiteY2" fmla="*/ 514297 h 2100809"/>
                    <a:gd name="connsiteX3" fmla="*/ 0 w 760036"/>
                    <a:gd name="connsiteY3" fmla="*/ 514297 h 2100809"/>
                    <a:gd name="connsiteX4" fmla="*/ 3 w 760036"/>
                    <a:gd name="connsiteY4" fmla="*/ 514296 h 2100809"/>
                    <a:gd name="connsiteX5" fmla="*/ 3 w 760036"/>
                    <a:gd name="connsiteY5" fmla="*/ 372383 h 2100809"/>
                    <a:gd name="connsiteX6" fmla="*/ 0 w 760036"/>
                    <a:gd name="connsiteY6" fmla="*/ 372383 h 2100809"/>
                    <a:gd name="connsiteX7" fmla="*/ 3 w 760036"/>
                    <a:gd name="connsiteY7" fmla="*/ 372382 h 2100809"/>
                    <a:gd name="connsiteX8" fmla="*/ 3 w 760036"/>
                    <a:gd name="connsiteY8" fmla="*/ 224737 h 2100809"/>
                    <a:gd name="connsiteX9" fmla="*/ 0 w 760036"/>
                    <a:gd name="connsiteY9" fmla="*/ 224737 h 2100809"/>
                    <a:gd name="connsiteX10" fmla="*/ 380018 w 760036"/>
                    <a:gd name="connsiteY10" fmla="*/ 0 h 2100809"/>
                    <a:gd name="connsiteX11" fmla="*/ 760034 w 760036"/>
                    <a:gd name="connsiteY11" fmla="*/ 224737 h 2100809"/>
                    <a:gd name="connsiteX12" fmla="*/ 760036 w 760036"/>
                    <a:gd name="connsiteY12" fmla="*/ 224737 h 2100809"/>
                    <a:gd name="connsiteX13" fmla="*/ 760036 w 760036"/>
                    <a:gd name="connsiteY13" fmla="*/ 372383 h 2100809"/>
                    <a:gd name="connsiteX14" fmla="*/ 760036 w 760036"/>
                    <a:gd name="connsiteY14" fmla="*/ 514297 h 2100809"/>
                    <a:gd name="connsiteX15" fmla="*/ 760036 w 760036"/>
                    <a:gd name="connsiteY15" fmla="*/ 661943 h 2100809"/>
                    <a:gd name="connsiteX16" fmla="*/ 760035 w 760036"/>
                    <a:gd name="connsiteY16" fmla="*/ 2100809 h 2100809"/>
                    <a:gd name="connsiteX17" fmla="*/ 760034 w 760036"/>
                    <a:gd name="connsiteY17" fmla="*/ 2100809 h 2100809"/>
                    <a:gd name="connsiteX18" fmla="*/ 2 w 760036"/>
                    <a:gd name="connsiteY18" fmla="*/ 2100808 h 2100809"/>
                    <a:gd name="connsiteX19" fmla="*/ 3 w 760036"/>
                    <a:gd name="connsiteY19" fmla="*/ 661943 h 2100809"/>
                    <a:gd name="connsiteX20" fmla="*/ 0 w 760036"/>
                    <a:gd name="connsiteY20" fmla="*/ 661943 h 210080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</a:cxnLst>
                  <a:rect l="l" t="t" r="r" b="b"/>
                  <a:pathLst>
                    <a:path w="760036" h="2100809">
                      <a:moveTo>
                        <a:pt x="0" y="661943"/>
                      </a:moveTo>
                      <a:cubicBezTo>
                        <a:pt x="1" y="661943"/>
                        <a:pt x="2" y="661942"/>
                        <a:pt x="3" y="661942"/>
                      </a:cubicBezTo>
                      <a:lnTo>
                        <a:pt x="3" y="514297"/>
                      </a:lnTo>
                      <a:lnTo>
                        <a:pt x="0" y="514297"/>
                      </a:lnTo>
                      <a:cubicBezTo>
                        <a:pt x="1" y="514297"/>
                        <a:pt x="2" y="514296"/>
                        <a:pt x="3" y="514296"/>
                      </a:cubicBezTo>
                      <a:lnTo>
                        <a:pt x="3" y="372383"/>
                      </a:lnTo>
                      <a:lnTo>
                        <a:pt x="0" y="372383"/>
                      </a:lnTo>
                      <a:cubicBezTo>
                        <a:pt x="1" y="372383"/>
                        <a:pt x="2" y="372382"/>
                        <a:pt x="3" y="372382"/>
                      </a:cubicBezTo>
                      <a:lnTo>
                        <a:pt x="3" y="224737"/>
                      </a:lnTo>
                      <a:lnTo>
                        <a:pt x="0" y="224737"/>
                      </a:lnTo>
                      <a:lnTo>
                        <a:pt x="380018" y="0"/>
                      </a:lnTo>
                      <a:lnTo>
                        <a:pt x="760034" y="224737"/>
                      </a:lnTo>
                      <a:lnTo>
                        <a:pt x="760036" y="224737"/>
                      </a:lnTo>
                      <a:lnTo>
                        <a:pt x="760036" y="372383"/>
                      </a:lnTo>
                      <a:lnTo>
                        <a:pt x="760036" y="514297"/>
                      </a:lnTo>
                      <a:lnTo>
                        <a:pt x="760036" y="661943"/>
                      </a:lnTo>
                      <a:cubicBezTo>
                        <a:pt x="760036" y="1141565"/>
                        <a:pt x="760035" y="1621187"/>
                        <a:pt x="760035" y="2100809"/>
                      </a:cubicBezTo>
                      <a:lnTo>
                        <a:pt x="760034" y="2100809"/>
                      </a:lnTo>
                      <a:lnTo>
                        <a:pt x="2" y="2100808"/>
                      </a:lnTo>
                      <a:cubicBezTo>
                        <a:pt x="2" y="1621186"/>
                        <a:pt x="3" y="1141565"/>
                        <a:pt x="3" y="661943"/>
                      </a:cubicBezTo>
                      <a:lnTo>
                        <a:pt x="0" y="661943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31750">
                  <a:solidFill>
                    <a:schemeClr val="accent4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kumimoji="1" lang="ja-JP" altLang="en-US" sz="1246" dirty="0">
                    <a:solidFill>
                      <a:schemeClr val="bg1"/>
                    </a:solidFill>
                  </a:endParaRPr>
                </a:p>
              </p:txBody>
            </p:sp>
            <p:grpSp>
              <p:nvGrpSpPr>
                <p:cNvPr id="138" name="グループ化 137">
                  <a:extLst>
                    <a:ext uri="{FF2B5EF4-FFF2-40B4-BE49-F238E27FC236}">
                      <a16:creationId xmlns:a16="http://schemas.microsoft.com/office/drawing/2014/main" id="{108255D0-B368-D7D9-716C-E7D3A4BC4BB3}"/>
                    </a:ext>
                  </a:extLst>
                </p:cNvPr>
                <p:cNvGrpSpPr/>
                <p:nvPr/>
              </p:nvGrpSpPr>
              <p:grpSpPr>
                <a:xfrm>
                  <a:off x="465041" y="7476760"/>
                  <a:ext cx="4974652" cy="1007776"/>
                  <a:chOff x="465041" y="7476760"/>
                  <a:chExt cx="4974652" cy="1007776"/>
                </a:xfrm>
              </p:grpSpPr>
              <p:sp>
                <p:nvSpPr>
                  <p:cNvPr id="139" name="矢印: 五方向 138">
                    <a:extLst>
                      <a:ext uri="{FF2B5EF4-FFF2-40B4-BE49-F238E27FC236}">
                        <a16:creationId xmlns:a16="http://schemas.microsoft.com/office/drawing/2014/main" id="{59EE0D96-B168-D731-EA60-4FBA31888F8B}"/>
                      </a:ext>
                    </a:extLst>
                  </p:cNvPr>
                  <p:cNvSpPr/>
                  <p:nvPr/>
                </p:nvSpPr>
                <p:spPr>
                  <a:xfrm>
                    <a:off x="1046432" y="7771081"/>
                    <a:ext cx="4393261" cy="713455"/>
                  </a:xfrm>
                  <a:prstGeom prst="homePlate">
                    <a:avLst>
                      <a:gd name="adj" fmla="val 28639"/>
                    </a:avLst>
                  </a:prstGeom>
                  <a:solidFill>
                    <a:schemeClr val="bg1"/>
                  </a:solidFill>
                  <a:ln w="31750">
                    <a:solidFill>
                      <a:schemeClr val="accent4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141" name="正方形/長方形 140">
                    <a:extLst>
                      <a:ext uri="{FF2B5EF4-FFF2-40B4-BE49-F238E27FC236}">
                        <a16:creationId xmlns:a16="http://schemas.microsoft.com/office/drawing/2014/main" id="{AFAD8859-1F34-ACF3-F7A2-7719E3573B7A}"/>
                      </a:ext>
                    </a:extLst>
                  </p:cNvPr>
                  <p:cNvSpPr/>
                  <p:nvPr/>
                </p:nvSpPr>
                <p:spPr>
                  <a:xfrm>
                    <a:off x="465041" y="7771081"/>
                    <a:ext cx="573474" cy="713455"/>
                  </a:xfrm>
                  <a:prstGeom prst="rect">
                    <a:avLst/>
                  </a:prstGeom>
                  <a:solidFill>
                    <a:schemeClr val="accent4"/>
                  </a:solidFill>
                  <a:ln w="31750">
                    <a:solidFill>
                      <a:schemeClr val="accent4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 dirty="0"/>
                  </a:p>
                </p:txBody>
              </p:sp>
              <p:sp>
                <p:nvSpPr>
                  <p:cNvPr id="143" name="テキスト ボックス 142">
                    <a:extLst>
                      <a:ext uri="{FF2B5EF4-FFF2-40B4-BE49-F238E27FC236}">
                        <a16:creationId xmlns:a16="http://schemas.microsoft.com/office/drawing/2014/main" id="{DD5043C2-1945-18A5-BCEE-14AFF35823B7}"/>
                      </a:ext>
                    </a:extLst>
                  </p:cNvPr>
                  <p:cNvSpPr txBox="1"/>
                  <p:nvPr/>
                </p:nvSpPr>
                <p:spPr>
                  <a:xfrm>
                    <a:off x="1309970" y="7476760"/>
                    <a:ext cx="2209721" cy="298562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>
                      <a:lnSpc>
                        <a:spcPts val="1400"/>
                      </a:lnSpc>
                    </a:pPr>
                    <a:r>
                      <a:rPr kumimoji="1" lang="zh-TW" altLang="en-US" sz="1000" b="1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rPr>
                      <a:t>岐阜市中小企業等</a:t>
                    </a:r>
                    <a:r>
                      <a:rPr kumimoji="1" lang="en-US" altLang="zh-TW" sz="1000" b="1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rPr>
                      <a:t>DX</a:t>
                    </a:r>
                    <a:r>
                      <a:rPr kumimoji="1" lang="ja-JP" altLang="en-US" sz="1000" b="1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rPr>
                      <a:t>推進</a:t>
                    </a:r>
                    <a:r>
                      <a:rPr kumimoji="1" lang="zh-TW" altLang="en-US" sz="1000" b="1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rPr>
                      <a:t>補助金</a:t>
                    </a:r>
                    <a:endParaRPr kumimoji="1" lang="en-US" altLang="ja-JP" sz="1000" b="1" dirty="0">
                      <a:latin typeface="游ゴシック" panose="020B0400000000000000" pitchFamily="50" charset="-128"/>
                      <a:ea typeface="游ゴシック" panose="020B0400000000000000" pitchFamily="50" charset="-128"/>
                    </a:endParaRPr>
                  </a:p>
                </p:txBody>
              </p:sp>
            </p:grpSp>
          </p:grpSp>
        </p:grpSp>
        <p:sp>
          <p:nvSpPr>
            <p:cNvPr id="59" name="テキスト ボックス 58">
              <a:extLst>
                <a:ext uri="{FF2B5EF4-FFF2-40B4-BE49-F238E27FC236}">
                  <a16:creationId xmlns:a16="http://schemas.microsoft.com/office/drawing/2014/main" id="{F95F3FB5-4481-E870-A29B-837ECD7EFEED}"/>
                </a:ext>
              </a:extLst>
            </p:cNvPr>
            <p:cNvSpPr txBox="1"/>
            <p:nvPr/>
          </p:nvSpPr>
          <p:spPr>
            <a:xfrm>
              <a:off x="1066901" y="7829437"/>
              <a:ext cx="2343183" cy="623029"/>
            </a:xfrm>
            <a:prstGeom prst="rect">
              <a:avLst/>
            </a:prstGeom>
            <a:noFill/>
          </p:spPr>
          <p:txBody>
            <a:bodyPr wrap="square" rtlCol="0" anchor="ctr" anchorCtr="0">
              <a:noAutofit/>
            </a:bodyPr>
            <a:lstStyle/>
            <a:p>
              <a:r>
                <a:rPr kumimoji="1" lang="ja-JP" altLang="en-US" sz="800" b="1" dirty="0">
                  <a:latin typeface="游ゴシック" panose="020B0400000000000000" pitchFamily="50" charset="-128"/>
                  <a:ea typeface="游ゴシック" panose="020B0400000000000000" pitchFamily="50" charset="-128"/>
                </a:rPr>
                <a:t>公益財団法人ソフトピアジャパンが実施する</a:t>
              </a:r>
              <a:endParaRPr kumimoji="1" lang="en-US" altLang="ja-JP" sz="800" b="1" dirty="0">
                <a:latin typeface="游ゴシック" panose="020B0400000000000000" pitchFamily="50" charset="-128"/>
                <a:ea typeface="游ゴシック" panose="020B0400000000000000" pitchFamily="50" charset="-128"/>
              </a:endParaRPr>
            </a:p>
            <a:p>
              <a:r>
                <a:rPr kumimoji="1" lang="ja-JP" altLang="en-US" sz="800" b="1" dirty="0">
                  <a:latin typeface="游ゴシック" panose="020B0400000000000000" pitchFamily="50" charset="-128"/>
                  <a:ea typeface="游ゴシック" panose="020B0400000000000000" pitchFamily="50" charset="-128"/>
                </a:rPr>
                <a:t>「</a:t>
              </a:r>
              <a:r>
                <a:rPr kumimoji="1" lang="en-US" altLang="ja-JP" sz="800" b="1" dirty="0">
                  <a:latin typeface="游ゴシック" panose="020B0400000000000000" pitchFamily="50" charset="-128"/>
                  <a:ea typeface="游ゴシック" panose="020B0400000000000000" pitchFamily="50" charset="-128"/>
                </a:rPr>
                <a:t>DX</a:t>
              </a:r>
              <a:r>
                <a:rPr kumimoji="1" lang="ja-JP" altLang="en-US" sz="800" b="1" dirty="0">
                  <a:latin typeface="游ゴシック" panose="020B0400000000000000" pitchFamily="50" charset="-128"/>
                  <a:ea typeface="游ゴシック" panose="020B0400000000000000" pitchFamily="50" charset="-128"/>
                </a:rPr>
                <a:t>・</a:t>
              </a:r>
              <a:r>
                <a:rPr kumimoji="1" lang="en-US" altLang="ja-JP" sz="800" b="1" dirty="0">
                  <a:latin typeface="游ゴシック" panose="020B0400000000000000" pitchFamily="50" charset="-128"/>
                  <a:ea typeface="游ゴシック" panose="020B0400000000000000" pitchFamily="50" charset="-128"/>
                </a:rPr>
                <a:t>IT</a:t>
              </a:r>
              <a:r>
                <a:rPr kumimoji="1" lang="ja-JP" altLang="en-US" sz="800" b="1" dirty="0">
                  <a:latin typeface="游ゴシック" panose="020B0400000000000000" pitchFamily="50" charset="-128"/>
                  <a:ea typeface="游ゴシック" panose="020B0400000000000000" pitchFamily="50" charset="-128"/>
                </a:rPr>
                <a:t>研修」「スマート経営アドバイザー派遣制度」「スマート経営実践補助金」の活用</a:t>
              </a:r>
              <a:endParaRPr kumimoji="1" lang="en-US" altLang="ja-JP" sz="800" b="1" dirty="0">
                <a:latin typeface="游ゴシック" panose="020B0400000000000000" pitchFamily="50" charset="-128"/>
                <a:ea typeface="游ゴシック" panose="020B0400000000000000" pitchFamily="50" charset="-128"/>
              </a:endParaRPr>
            </a:p>
            <a:p>
              <a:r>
                <a:rPr kumimoji="1" lang="ja-JP" altLang="en-US" sz="800" b="1" dirty="0">
                  <a:latin typeface="游ゴシック" panose="020B0400000000000000" pitchFamily="50" charset="-128"/>
                  <a:ea typeface="游ゴシック" panose="020B0400000000000000" pitchFamily="50" charset="-128"/>
                </a:rPr>
                <a:t>に要する経費の一部を補助します。</a:t>
              </a:r>
            </a:p>
          </p:txBody>
        </p:sp>
      </p:grpSp>
      <p:sp>
        <p:nvSpPr>
          <p:cNvPr id="55" name="フリーフォーム: 図形 54">
            <a:extLst>
              <a:ext uri="{FF2B5EF4-FFF2-40B4-BE49-F238E27FC236}">
                <a16:creationId xmlns:a16="http://schemas.microsoft.com/office/drawing/2014/main" id="{33F319A0-5438-C4CE-54CD-E2EC0D73DC38}"/>
              </a:ext>
            </a:extLst>
          </p:cNvPr>
          <p:cNvSpPr/>
          <p:nvPr/>
        </p:nvSpPr>
        <p:spPr>
          <a:xfrm>
            <a:off x="3239425" y="3026660"/>
            <a:ext cx="2172826" cy="626585"/>
          </a:xfrm>
          <a:custGeom>
            <a:avLst/>
            <a:gdLst>
              <a:gd name="connsiteX0" fmla="*/ 0 w 2172826"/>
              <a:gd name="connsiteY0" fmla="*/ 0 h 713455"/>
              <a:gd name="connsiteX1" fmla="*/ 1968500 w 2172826"/>
              <a:gd name="connsiteY1" fmla="*/ 0 h 713455"/>
              <a:gd name="connsiteX2" fmla="*/ 2172826 w 2172826"/>
              <a:gd name="connsiteY2" fmla="*/ 356728 h 713455"/>
              <a:gd name="connsiteX3" fmla="*/ 1968500 w 2172826"/>
              <a:gd name="connsiteY3" fmla="*/ 713455 h 713455"/>
              <a:gd name="connsiteX4" fmla="*/ 0 w 2172826"/>
              <a:gd name="connsiteY4" fmla="*/ 713455 h 713455"/>
              <a:gd name="connsiteX5" fmla="*/ 204326 w 2172826"/>
              <a:gd name="connsiteY5" fmla="*/ 356728 h 713455"/>
              <a:gd name="connsiteX6" fmla="*/ 0 w 2172826"/>
              <a:gd name="connsiteY6" fmla="*/ 0 h 7134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172826" h="713455">
                <a:moveTo>
                  <a:pt x="0" y="0"/>
                </a:moveTo>
                <a:lnTo>
                  <a:pt x="1968500" y="0"/>
                </a:lnTo>
                <a:lnTo>
                  <a:pt x="2172826" y="356728"/>
                </a:lnTo>
                <a:lnTo>
                  <a:pt x="1968500" y="713455"/>
                </a:lnTo>
                <a:lnTo>
                  <a:pt x="0" y="713455"/>
                </a:lnTo>
                <a:lnTo>
                  <a:pt x="204326" y="356728"/>
                </a:lnTo>
                <a:lnTo>
                  <a:pt x="0" y="0"/>
                </a:lnTo>
                <a:close/>
              </a:path>
            </a:pathLst>
          </a:custGeom>
          <a:solidFill>
            <a:srgbClr val="FFFFCC"/>
          </a:solidFill>
          <a:ln w="3175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ja-JP" altLang="en-US" dirty="0"/>
          </a:p>
        </p:txBody>
      </p:sp>
      <p:sp>
        <p:nvSpPr>
          <p:cNvPr id="56" name="テキスト ボックス 55">
            <a:extLst>
              <a:ext uri="{FF2B5EF4-FFF2-40B4-BE49-F238E27FC236}">
                <a16:creationId xmlns:a16="http://schemas.microsoft.com/office/drawing/2014/main" id="{5B8C72E3-68E2-1737-D9CF-50920575A1C0}"/>
              </a:ext>
            </a:extLst>
          </p:cNvPr>
          <p:cNvSpPr txBox="1"/>
          <p:nvPr/>
        </p:nvSpPr>
        <p:spPr>
          <a:xfrm>
            <a:off x="3435499" y="3046303"/>
            <a:ext cx="1921778" cy="578724"/>
          </a:xfrm>
          <a:prstGeom prst="rect">
            <a:avLst/>
          </a:prstGeom>
          <a:noFill/>
        </p:spPr>
        <p:txBody>
          <a:bodyPr wrap="square" rtlCol="0" anchor="ctr" anchorCtr="0">
            <a:noAutofit/>
          </a:bodyPr>
          <a:lstStyle/>
          <a:p>
            <a:pPr algn="ctr">
              <a:lnSpc>
                <a:spcPts val="1400"/>
              </a:lnSpc>
            </a:pPr>
            <a:r>
              <a:rPr kumimoji="1" lang="ja-JP" altLang="en-US" sz="1050" b="1" dirty="0">
                <a:latin typeface="+mn-ea"/>
              </a:rPr>
              <a:t>☎ ０５８</a:t>
            </a:r>
            <a:r>
              <a:rPr kumimoji="1" lang="en-US" altLang="ja-JP" sz="1050" b="1" dirty="0">
                <a:latin typeface="+mn-ea"/>
              </a:rPr>
              <a:t>-</a:t>
            </a:r>
            <a:r>
              <a:rPr kumimoji="1" lang="ja-JP" altLang="en-US" sz="1050" b="1" dirty="0">
                <a:latin typeface="+mn-ea"/>
              </a:rPr>
              <a:t>２１４</a:t>
            </a:r>
            <a:r>
              <a:rPr kumimoji="1" lang="en-US" altLang="ja-JP" sz="1050" b="1" dirty="0">
                <a:latin typeface="+mn-ea"/>
              </a:rPr>
              <a:t>-</a:t>
            </a:r>
            <a:r>
              <a:rPr kumimoji="1" lang="ja-JP" altLang="en-US" sz="1050" b="1" dirty="0">
                <a:latin typeface="+mn-ea"/>
              </a:rPr>
              <a:t>２３５９</a:t>
            </a:r>
            <a:endParaRPr kumimoji="1" lang="en-US" altLang="ja-JP" sz="1050" b="1" dirty="0">
              <a:latin typeface="+mn-ea"/>
            </a:endParaRPr>
          </a:p>
          <a:p>
            <a:pPr algn="ctr">
              <a:lnSpc>
                <a:spcPts val="1400"/>
              </a:lnSpc>
            </a:pPr>
            <a:r>
              <a:rPr kumimoji="1" lang="ja-JP" altLang="en-US" sz="1050" b="1" dirty="0">
                <a:latin typeface="+mn-ea"/>
              </a:rPr>
              <a:t>　　　　　</a:t>
            </a:r>
            <a:r>
              <a:rPr kumimoji="1" lang="ja-JP" altLang="en-US" sz="800" b="1" dirty="0">
                <a:latin typeface="+mn-ea"/>
              </a:rPr>
              <a:t>平日　</a:t>
            </a:r>
            <a:r>
              <a:rPr kumimoji="1" lang="en-US" altLang="ja-JP" sz="800" b="1" dirty="0">
                <a:latin typeface="+mn-ea"/>
              </a:rPr>
              <a:t>8:45</a:t>
            </a:r>
            <a:r>
              <a:rPr kumimoji="1" lang="ja-JP" altLang="en-US" sz="800" b="1" dirty="0">
                <a:latin typeface="+mn-ea"/>
              </a:rPr>
              <a:t>～</a:t>
            </a:r>
            <a:r>
              <a:rPr kumimoji="1" lang="en-US" altLang="ja-JP" sz="800" b="1" dirty="0">
                <a:latin typeface="+mn-ea"/>
              </a:rPr>
              <a:t>17:30</a:t>
            </a:r>
            <a:endParaRPr kumimoji="1" lang="ja-JP" altLang="en-US" sz="1100" b="1" dirty="0">
              <a:latin typeface="+mn-ea"/>
            </a:endParaRPr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A472DD44-826B-529E-7983-6E310C8551B3}"/>
              </a:ext>
            </a:extLst>
          </p:cNvPr>
          <p:cNvSpPr txBox="1"/>
          <p:nvPr/>
        </p:nvSpPr>
        <p:spPr>
          <a:xfrm>
            <a:off x="411420" y="3018633"/>
            <a:ext cx="587102" cy="634612"/>
          </a:xfrm>
          <a:prstGeom prst="rect">
            <a:avLst/>
          </a:prstGeom>
          <a:noFill/>
        </p:spPr>
        <p:txBody>
          <a:bodyPr wrap="square" rtlCol="0" anchor="ctr" anchorCtr="0">
            <a:noAutofit/>
          </a:bodyPr>
          <a:lstStyle/>
          <a:p>
            <a:pPr algn="ctr"/>
            <a:r>
              <a:rPr kumimoji="1" lang="ja-JP" altLang="en-US" sz="1000" b="1" dirty="0"/>
              <a:t>岐阜市</a:t>
            </a:r>
          </a:p>
        </p:txBody>
      </p:sp>
      <p:pic>
        <p:nvPicPr>
          <p:cNvPr id="6" name="図 5" descr="QR コード&#10;&#10;自動的に生成された説明">
            <a:extLst>
              <a:ext uri="{FF2B5EF4-FFF2-40B4-BE49-F238E27FC236}">
                <a16:creationId xmlns:a16="http://schemas.microsoft.com/office/drawing/2014/main" id="{08E596A1-A29C-9ED7-F035-CD613C3122F3}"/>
              </a:ext>
            </a:extLst>
          </p:cNvPr>
          <p:cNvPicPr preferRelativeResize="0">
            <a:picLocks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4000" y="9262947"/>
            <a:ext cx="540000" cy="540000"/>
          </a:xfrm>
          <a:prstGeom prst="rect">
            <a:avLst/>
          </a:prstGeom>
        </p:spPr>
      </p:pic>
      <p:pic>
        <p:nvPicPr>
          <p:cNvPr id="8" name="図 7" descr="QR コード&#10;&#10;自動的に生成された説明">
            <a:extLst>
              <a:ext uri="{FF2B5EF4-FFF2-40B4-BE49-F238E27FC236}">
                <a16:creationId xmlns:a16="http://schemas.microsoft.com/office/drawing/2014/main" id="{AE31CCCC-F9D7-93C5-4BB0-6E90261ECA56}"/>
              </a:ext>
            </a:extLst>
          </p:cNvPr>
          <p:cNvPicPr preferRelativeResize="0">
            <a:picLocks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4000" y="3080896"/>
            <a:ext cx="540000" cy="540000"/>
          </a:xfrm>
          <a:prstGeom prst="rect">
            <a:avLst/>
          </a:prstGeom>
        </p:spPr>
      </p:pic>
      <p:pic>
        <p:nvPicPr>
          <p:cNvPr id="2" name="図 1">
            <a:extLst>
              <a:ext uri="{FF2B5EF4-FFF2-40B4-BE49-F238E27FC236}">
                <a16:creationId xmlns:a16="http://schemas.microsoft.com/office/drawing/2014/main" id="{A68D8FB2-CCE7-395A-BEB9-D2F41E690821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02777" y="580333"/>
            <a:ext cx="617491" cy="6174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00533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1563</TotalTime>
  <Words>680</Words>
  <Application>Microsoft Office PowerPoint</Application>
  <PresentationFormat>A4 210 x 297 mm</PresentationFormat>
  <Paragraphs>104</Paragraphs>
  <Slides>2</Slides>
  <Notes>1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3" baseType="lpstr">
      <vt:lpstr>HG丸ｺﾞｼｯｸM-PRO</vt:lpstr>
      <vt:lpstr>HG正楷書体-PRO</vt:lpstr>
      <vt:lpstr>UD デジタル 教科書体 NK-B</vt:lpstr>
      <vt:lpstr>UD デジタル 教科書体 NK-R</vt:lpstr>
      <vt:lpstr>UD デジタル 教科書体 NP-B</vt:lpstr>
      <vt:lpstr>游ゴシック</vt:lpstr>
      <vt:lpstr>Arial</vt:lpstr>
      <vt:lpstr>Calibri</vt:lpstr>
      <vt:lpstr>Calibri Light</vt:lpstr>
      <vt:lpstr>Office テーマ</vt:lpstr>
      <vt:lpstr>Document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河合　真理子</dc:creator>
  <cp:lastModifiedBy>野田　千草</cp:lastModifiedBy>
  <cp:revision>25</cp:revision>
  <cp:lastPrinted>2025-04-24T05:12:34Z</cp:lastPrinted>
  <dcterms:created xsi:type="dcterms:W3CDTF">2023-12-22T01:29:09Z</dcterms:created>
  <dcterms:modified xsi:type="dcterms:W3CDTF">2025-04-24T06:22:52Z</dcterms:modified>
</cp:coreProperties>
</file>