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79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15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38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905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66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65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001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9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20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23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83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405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53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8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99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904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93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95735F-60C8-41BE-9EA7-8718220FEE87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3647F0-5E93-43EA-A8DA-E11EF11FA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55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9B9D91-00F8-B37F-D8AC-3B3C5B37F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4441" y="1914129"/>
            <a:ext cx="9452963" cy="2423284"/>
          </a:xfrm>
        </p:spPr>
        <p:txBody>
          <a:bodyPr>
            <a:normAutofit fontScale="90000"/>
          </a:bodyPr>
          <a:lstStyle/>
          <a:p>
            <a:pPr indent="918210"/>
            <a:br>
              <a:rPr lang="en-US" altLang="ja-JP" sz="1800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</a:br>
            <a:br>
              <a:rPr lang="en-US" altLang="ja-JP" sz="1800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</a:br>
            <a:br>
              <a:rPr lang="en-US" altLang="ja-JP" sz="1800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</a:br>
            <a:br>
              <a:rPr lang="en-US" altLang="ja-JP" sz="1800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</a:br>
            <a:br>
              <a:rPr lang="en-US" altLang="ja-JP" sz="1800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</a:br>
            <a:br>
              <a:rPr lang="en-US" altLang="ja-JP" sz="1800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</a:br>
            <a:br>
              <a:rPr lang="en-US" altLang="ja-JP" sz="1800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</a:br>
            <a:br>
              <a:rPr lang="en-US" altLang="ja-JP" sz="1800" b="1" kern="1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</a:br>
            <a:r>
              <a:rPr lang="ja-JP" altLang="en-US" sz="6300" b="1" kern="100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ペットボトルで</a:t>
            </a:r>
            <a:br>
              <a:rPr lang="en-US" altLang="ja-JP" sz="6300" b="1" kern="100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</a:br>
            <a:r>
              <a:rPr lang="ja-JP" altLang="en-US" sz="6300" b="1" kern="10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かんたん</a:t>
            </a:r>
            <a:r>
              <a:rPr lang="ja-JP" altLang="en-US" sz="6300" b="1" kern="100" cap="none" spc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野菜栽培</a:t>
            </a:r>
            <a:r>
              <a:rPr lang="ja-JP" altLang="ja-JP" sz="6300" b="1" kern="100" cap="none" spc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！</a:t>
            </a:r>
            <a:br>
              <a:rPr lang="ja-JP" altLang="ja-JP" sz="6300" b="1" kern="100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</a:br>
            <a:endParaRPr kumimoji="1" lang="ja-JP" altLang="en-US" sz="6300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8C245C-F069-5794-FF4E-EFAB85CF9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0285" y="3822162"/>
            <a:ext cx="8551429" cy="2817132"/>
          </a:xfrm>
        </p:spPr>
        <p:txBody>
          <a:bodyPr/>
          <a:lstStyle/>
          <a:p>
            <a:r>
              <a:rPr lang="ja-JP" altLang="ja-JP" sz="3600" kern="100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令和</a:t>
            </a:r>
            <a:r>
              <a:rPr lang="ja-JP" altLang="en-US" sz="3600" kern="10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７</a:t>
            </a:r>
            <a:r>
              <a:rPr lang="ja-JP" altLang="ja-JP" sz="3600" kern="100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年１</a:t>
            </a:r>
            <a:r>
              <a:rPr lang="ja-JP" altLang="en-US" sz="3600" kern="100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１</a:t>
            </a:r>
            <a:r>
              <a:rPr lang="ja-JP" altLang="ja-JP" sz="3600" kern="100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月</a:t>
            </a:r>
            <a:r>
              <a:rPr lang="ja-JP" altLang="en-US" sz="3600" kern="100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２</a:t>
            </a:r>
            <a:r>
              <a:rPr lang="ja-JP" altLang="ja-JP" sz="3600" kern="100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日（日）</a:t>
            </a:r>
            <a:r>
              <a:rPr lang="ja-JP" altLang="ja-JP" sz="2800" kern="100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荒天時中止</a:t>
            </a:r>
            <a:endParaRPr lang="en-US" altLang="ja-JP" sz="3600" kern="100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r>
              <a:rPr lang="ja-JP" altLang="ja-JP" sz="1800" kern="100" dirty="0">
                <a:solidFill>
                  <a:srgbClr val="000000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ＪＲ岐阜駅北口駅前広場（岐阜市農業まつり会場）</a:t>
            </a:r>
            <a:endParaRPr lang="en-US" altLang="ja-JP" sz="1800" kern="100" dirty="0">
              <a:solidFill>
                <a:srgbClr val="000000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1800" kern="100" dirty="0">
                <a:solidFill>
                  <a:srgbClr val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対象：小学生　参加費無料！！</a:t>
            </a:r>
            <a:endParaRPr lang="ja-JP" altLang="ja-JP" sz="1800" kern="10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endParaRPr lang="ja-JP" altLang="ja-JP" sz="3600" kern="1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E4F59AA6-2D49-43F2-BB5C-9BBE0B995CA9}"/>
              </a:ext>
            </a:extLst>
          </p:cNvPr>
          <p:cNvSpPr/>
          <p:nvPr/>
        </p:nvSpPr>
        <p:spPr>
          <a:xfrm>
            <a:off x="8455755" y="621079"/>
            <a:ext cx="3686628" cy="1293050"/>
          </a:xfrm>
          <a:prstGeom prst="cloudCallout">
            <a:avLst>
              <a:gd name="adj1" fmla="val -21064"/>
              <a:gd name="adj2" fmla="val 78997"/>
            </a:avLst>
          </a:prstGeom>
          <a:solidFill>
            <a:srgbClr val="E3E391"/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05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10A84E4-9FF9-9E83-2C23-DD8EF2E0F98C}"/>
              </a:ext>
            </a:extLst>
          </p:cNvPr>
          <p:cNvSpPr/>
          <p:nvPr/>
        </p:nvSpPr>
        <p:spPr>
          <a:xfrm>
            <a:off x="9139999" y="655678"/>
            <a:ext cx="3382645" cy="1217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ja-JP" sz="2000" kern="100" dirty="0">
                <a:ln w="0">
                  <a:solidFill>
                    <a:schemeClr val="tx1"/>
                  </a:solidFill>
                </a:ln>
                <a:solidFill>
                  <a:schemeClr val="tx2"/>
                </a:solidFill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参加者にはプレゼント</a:t>
            </a:r>
            <a:endParaRPr lang="en-US" altLang="ja-JP" sz="2000" kern="100" dirty="0">
              <a:ln w="0">
                <a:solidFill>
                  <a:schemeClr val="tx1"/>
                </a:solidFill>
              </a:ln>
              <a:solidFill>
                <a:schemeClr val="tx2"/>
              </a:solidFill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sz="2000" kern="100" dirty="0">
                <a:ln w="0">
                  <a:solidFill>
                    <a:schemeClr val="tx1"/>
                  </a:solidFill>
                </a:ln>
                <a:solidFill>
                  <a:schemeClr val="tx2"/>
                </a:solidFill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がある</a:t>
            </a:r>
            <a:r>
              <a:rPr lang="ja-JP" altLang="en-US" sz="2000" kern="100" dirty="0">
                <a:ln w="0">
                  <a:solidFill>
                    <a:schemeClr val="tx1"/>
                  </a:solidFill>
                </a:ln>
                <a:solidFill>
                  <a:schemeClr val="tx2"/>
                </a:solidFill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よ</a:t>
            </a:r>
            <a:r>
              <a:rPr lang="ja-JP" sz="2000" kern="100" dirty="0">
                <a:ln w="0">
                  <a:solidFill>
                    <a:schemeClr val="tx1"/>
                  </a:solidFill>
                </a:ln>
                <a:solidFill>
                  <a:schemeClr val="tx2"/>
                </a:solidFill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！</a:t>
            </a:r>
            <a:endParaRPr lang="ja-JP" sz="2000" kern="100" dirty="0">
              <a:ln w="0">
                <a:solidFill>
                  <a:schemeClr val="tx1"/>
                </a:solidFill>
              </a:ln>
              <a:solidFill>
                <a:schemeClr val="tx2"/>
              </a:solidFill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F1EBBFA-001F-8A66-74CA-DA2A94D7D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16"/>
            <a:ext cx="5400040" cy="29718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B96EFA8-521D-B311-0153-F89A785F4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0" y="70116"/>
            <a:ext cx="5400040" cy="2971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E003EF6-2709-EEF5-3036-A95D8DB05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" y="6547421"/>
            <a:ext cx="5400040" cy="29718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3A05D07-56AB-456B-461F-BBB939253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82" y="6531768"/>
            <a:ext cx="5400040" cy="297180"/>
          </a:xfrm>
          <a:prstGeom prst="rect">
            <a:avLst/>
          </a:prstGeom>
        </p:spPr>
      </p:pic>
      <p:sp>
        <p:nvSpPr>
          <p:cNvPr id="13" name="テキスト ボックス 30">
            <a:extLst>
              <a:ext uri="{FF2B5EF4-FFF2-40B4-BE49-F238E27FC236}">
                <a16:creationId xmlns:a16="http://schemas.microsoft.com/office/drawing/2014/main" id="{3D2CB90E-D885-A1D3-3D53-49C54FB53139}"/>
              </a:ext>
            </a:extLst>
          </p:cNvPr>
          <p:cNvSpPr txBox="1"/>
          <p:nvPr/>
        </p:nvSpPr>
        <p:spPr>
          <a:xfrm>
            <a:off x="414662" y="903617"/>
            <a:ext cx="5806697" cy="11141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14300">
              <a:lnSpc>
                <a:spcPts val="2000"/>
              </a:lnSpc>
            </a:pPr>
            <a:r>
              <a:rPr lang="ja-JP" altLang="en-US" sz="3200" kern="10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ja-JP" sz="3200" b="1" kern="10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第１</a:t>
            </a:r>
            <a:r>
              <a:rPr lang="ja-JP" altLang="en-US" sz="3200" b="1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３</a:t>
            </a:r>
            <a:r>
              <a:rPr lang="ja-JP" sz="3200" b="1" kern="10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回</a:t>
            </a:r>
            <a:r>
              <a:rPr lang="ja-JP" altLang="en-US" sz="3200" b="1" kern="10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岐阜市</a:t>
            </a:r>
            <a:r>
              <a:rPr lang="ja-JP" sz="3200" b="1" kern="10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農業まつり</a:t>
            </a:r>
            <a:endParaRPr lang="ja-JP" sz="1600" b="1" kern="10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42BFF1-AAAF-1A7C-7993-4B58A465B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33" b="4786"/>
          <a:stretch/>
        </p:blipFill>
        <p:spPr>
          <a:xfrm>
            <a:off x="10800080" y="84337"/>
            <a:ext cx="1272650" cy="2829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A1E923C-CFC0-5F84-E475-F8A1F44D0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33" b="4786"/>
          <a:stretch/>
        </p:blipFill>
        <p:spPr>
          <a:xfrm>
            <a:off x="10831322" y="6570337"/>
            <a:ext cx="1272650" cy="282959"/>
          </a:xfrm>
          <a:prstGeom prst="rect">
            <a:avLst/>
          </a:prstGeom>
        </p:spPr>
      </p:pic>
      <p:sp>
        <p:nvSpPr>
          <p:cNvPr id="12" name="テキスト ボックス 16">
            <a:extLst>
              <a:ext uri="{FF2B5EF4-FFF2-40B4-BE49-F238E27FC236}">
                <a16:creationId xmlns:a16="http://schemas.microsoft.com/office/drawing/2014/main" id="{D7949A20-9FC2-D7CF-1CC3-A9CC243A4E54}"/>
              </a:ext>
            </a:extLst>
          </p:cNvPr>
          <p:cNvSpPr txBox="1"/>
          <p:nvPr/>
        </p:nvSpPr>
        <p:spPr>
          <a:xfrm>
            <a:off x="7673009" y="5636653"/>
            <a:ext cx="4179307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533400" algn="just">
              <a:lnSpc>
                <a:spcPts val="1500"/>
              </a:lnSpc>
            </a:pPr>
            <a:r>
              <a:rPr lang="ja-JP" sz="1100" kern="100" dirty="0">
                <a:effectLst/>
                <a:ea typeface="HGSｺﾞｼｯｸM" panose="020B0600000000000000" pitchFamily="50" charset="-128"/>
                <a:cs typeface="Times New Roman" panose="02020603050405020304" pitchFamily="18" charset="0"/>
              </a:rPr>
              <a:t>岐阜市食農教育児童実践支援事業実行委員会事務局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533400" algn="just">
              <a:lnSpc>
                <a:spcPts val="1500"/>
              </a:lnSpc>
            </a:pPr>
            <a:r>
              <a:rPr lang="ja-JP" sz="1100" kern="100" dirty="0">
                <a:effectLst/>
                <a:ea typeface="HGSｺﾞｼｯｸM" panose="020B0600000000000000" pitchFamily="50" charset="-128"/>
                <a:cs typeface="Times New Roman" panose="02020603050405020304" pitchFamily="18" charset="0"/>
              </a:rPr>
              <a:t>（岐阜市農業委員会事務局内）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533400" algn="just">
              <a:lnSpc>
                <a:spcPts val="1500"/>
              </a:lnSpc>
            </a:pPr>
            <a:r>
              <a:rPr lang="ja-JP" sz="1100" kern="100" dirty="0">
                <a:effectLst/>
                <a:ea typeface="HGSｺﾞｼｯｸM" panose="020B0600000000000000" pitchFamily="50" charset="-128"/>
                <a:cs typeface="Times New Roman" panose="02020603050405020304" pitchFamily="18" charset="0"/>
              </a:rPr>
              <a:t>〒</a:t>
            </a:r>
            <a:r>
              <a:rPr lang="en-US" sz="1100" kern="100" dirty="0">
                <a:effectLst/>
                <a:ea typeface="HGSｺﾞｼｯｸM" panose="020B0600000000000000" pitchFamily="50" charset="-128"/>
                <a:cs typeface="Times New Roman" panose="02020603050405020304" pitchFamily="18" charset="0"/>
              </a:rPr>
              <a:t>500-8701</a:t>
            </a:r>
            <a:r>
              <a:rPr lang="ja-JP" sz="1100" kern="100" dirty="0">
                <a:effectLst/>
                <a:ea typeface="HGSｺﾞｼｯｸM" panose="020B0600000000000000" pitchFamily="50" charset="-128"/>
                <a:cs typeface="Times New Roman" panose="02020603050405020304" pitchFamily="18" charset="0"/>
              </a:rPr>
              <a:t>　岐阜市司町</a:t>
            </a:r>
            <a:r>
              <a:rPr lang="en-US" sz="1100" kern="100" dirty="0">
                <a:effectLst/>
                <a:ea typeface="HGSｺﾞｼｯｸM" panose="020B0600000000000000" pitchFamily="50" charset="-128"/>
                <a:cs typeface="Times New Roman" panose="02020603050405020304" pitchFamily="18" charset="0"/>
              </a:rPr>
              <a:t>40</a:t>
            </a:r>
            <a:r>
              <a:rPr lang="ja-JP" sz="1100" kern="100" dirty="0">
                <a:effectLst/>
                <a:ea typeface="HGSｺﾞｼｯｸM" panose="020B0600000000000000" pitchFamily="50" charset="-128"/>
                <a:cs typeface="Times New Roman" panose="02020603050405020304" pitchFamily="18" charset="0"/>
              </a:rPr>
              <a:t>番地</a:t>
            </a:r>
            <a:r>
              <a:rPr lang="en-US" sz="1100" kern="100" dirty="0">
                <a:effectLst/>
                <a:ea typeface="HGSｺﾞｼｯｸM" panose="020B0600000000000000" pitchFamily="50" charset="-128"/>
                <a:cs typeface="Times New Roman" panose="02020603050405020304" pitchFamily="18" charset="0"/>
              </a:rPr>
              <a:t>1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533400" algn="just">
              <a:lnSpc>
                <a:spcPts val="1500"/>
              </a:lnSpc>
            </a:pPr>
            <a:r>
              <a:rPr lang="ja-JP" sz="1100" kern="100" dirty="0">
                <a:effectLst/>
                <a:ea typeface="HGSｺﾞｼｯｸM" panose="020B0600000000000000" pitchFamily="50" charset="-128"/>
                <a:cs typeface="Times New Roman" panose="02020603050405020304" pitchFamily="18" charset="0"/>
              </a:rPr>
              <a:t>ＴＥＬ　</a:t>
            </a:r>
            <a:r>
              <a:rPr lang="en-US" sz="1100" kern="100" dirty="0">
                <a:effectLst/>
                <a:ea typeface="HGSｺﾞｼｯｸM" panose="020B0600000000000000" pitchFamily="50" charset="-128"/>
                <a:cs typeface="Times New Roman" panose="02020603050405020304" pitchFamily="18" charset="0"/>
              </a:rPr>
              <a:t>058-214-2073</a:t>
            </a:r>
            <a:r>
              <a:rPr lang="ja-JP" sz="1100" kern="100" dirty="0">
                <a:effectLst/>
                <a:ea typeface="HGSｺﾞｼｯｸM" panose="020B0600000000000000" pitchFamily="50" charset="-128"/>
                <a:cs typeface="Times New Roman" panose="02020603050405020304" pitchFamily="18" charset="0"/>
              </a:rPr>
              <a:t>（直通）</a:t>
            </a:r>
            <a:endParaRPr lang="ja-JP" sz="11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62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86</Words>
  <Application>Microsoft Office PowerPoint</Application>
  <PresentationFormat>ワイド画面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UDゴシック</vt:lpstr>
      <vt:lpstr>HGP創英角ｺﾞｼｯｸUB</vt:lpstr>
      <vt:lpstr>HGSｺﾞｼｯｸM</vt:lpstr>
      <vt:lpstr>ＭＳ 明朝</vt:lpstr>
      <vt:lpstr>Arial</vt:lpstr>
      <vt:lpstr>Century</vt:lpstr>
      <vt:lpstr>Garamond</vt:lpstr>
      <vt:lpstr>オーガニック</vt:lpstr>
      <vt:lpstr>        ペットボトルで かんたん野菜栽培！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食と農に関する クイズに挑戦しよう！</dc:title>
  <dc:creator>小野寺　亜実</dc:creator>
  <cp:lastModifiedBy>加藤　明生</cp:lastModifiedBy>
  <cp:revision>6</cp:revision>
  <cp:lastPrinted>2023-10-11T06:53:02Z</cp:lastPrinted>
  <dcterms:created xsi:type="dcterms:W3CDTF">2023-10-11T04:57:50Z</dcterms:created>
  <dcterms:modified xsi:type="dcterms:W3CDTF">2025-10-16T09:50:00Z</dcterms:modified>
</cp:coreProperties>
</file>