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83" r:id="rId2"/>
    <p:sldId id="263" r:id="rId3"/>
    <p:sldId id="264" r:id="rId4"/>
    <p:sldId id="265" r:id="rId5"/>
    <p:sldId id="266" r:id="rId6"/>
    <p:sldId id="267" r:id="rId7"/>
    <p:sldId id="284" r:id="rId8"/>
    <p:sldId id="268" r:id="rId9"/>
    <p:sldId id="269" r:id="rId10"/>
    <p:sldId id="270" r:id="rId11"/>
    <p:sldId id="271" r:id="rId12"/>
    <p:sldId id="285" r:id="rId13"/>
    <p:sldId id="272" r:id="rId14"/>
    <p:sldId id="273" r:id="rId15"/>
    <p:sldId id="274" r:id="rId16"/>
    <p:sldId id="275" r:id="rId1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4F81BD"/>
    <a:srgbClr val="99CC00"/>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290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40C1DDC-7D39-4A46-8133-72105D441122}" type="datetimeFigureOut">
              <a:rPr kumimoji="1" lang="ja-JP" altLang="en-US" smtClean="0"/>
              <a:t>2023/6/30</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BBBA179-73DE-41C4-B016-7119CC21238E}" type="slidenum">
              <a:rPr kumimoji="1" lang="ja-JP" altLang="en-US" smtClean="0"/>
              <a:t>‹#›</a:t>
            </a:fld>
            <a:endParaRPr kumimoji="1" lang="ja-JP" altLang="en-US"/>
          </a:p>
        </p:txBody>
      </p:sp>
    </p:spTree>
    <p:extLst>
      <p:ext uri="{BB962C8B-B14F-4D97-AF65-F5344CB8AC3E}">
        <p14:creationId xmlns:p14="http://schemas.microsoft.com/office/powerpoint/2010/main" val="62155619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noAutofit/>
          </a:bodyPr>
          <a:lstStyle>
            <a:lvl1pPr>
              <a:defRPr sz="5400" b="1">
                <a:effectLst>
                  <a:outerShdw blurRad="38100" dist="38100" dir="2700000" algn="tl">
                    <a:srgbClr val="000000">
                      <a:alpha val="43137"/>
                    </a:srgbClr>
                  </a:outerShdw>
                </a:effectLst>
              </a:defRPr>
            </a:lvl1p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F641CEE-3D73-4467-99F7-5B385E89D688}" type="datetimeFigureOut">
              <a:rPr kumimoji="1" lang="ja-JP" altLang="en-US" smtClean="0"/>
              <a:t>2023/6/30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D74FC4F-2846-4FE1-90FA-DDF13E709B83}" type="slidenum">
              <a:rPr kumimoji="1" lang="ja-JP" altLang="en-US" smtClean="0"/>
              <a:t>‹#›</a:t>
            </a:fld>
            <a:endParaRPr kumimoji="1" lang="ja-JP" altLang="en-US"/>
          </a:p>
        </p:txBody>
      </p:sp>
      <p:sp>
        <p:nvSpPr>
          <p:cNvPr id="7" name="正方形/長方形 6"/>
          <p:cNvSpPr/>
          <p:nvPr userDrawn="1"/>
        </p:nvSpPr>
        <p:spPr>
          <a:xfrm rot="10800000">
            <a:off x="2232248" y="6453265"/>
            <a:ext cx="6948264" cy="28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p:cNvGrpSpPr/>
          <p:nvPr userDrawn="1"/>
        </p:nvGrpSpPr>
        <p:grpSpPr>
          <a:xfrm>
            <a:off x="-36512" y="332656"/>
            <a:ext cx="2160240" cy="717600"/>
            <a:chOff x="-108760" y="332656"/>
            <a:chExt cx="2160240" cy="717600"/>
          </a:xfrm>
        </p:grpSpPr>
        <p:sp>
          <p:nvSpPr>
            <p:cNvPr id="9" name="正方形/長方形 8"/>
            <p:cNvSpPr/>
            <p:nvPr/>
          </p:nvSpPr>
          <p:spPr>
            <a:xfrm>
              <a:off x="-108760" y="3326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8760" y="4850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8760" y="6374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520" y="7898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08760" y="9422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4" name="Group 5"/>
          <p:cNvGrpSpPr>
            <a:grpSpLocks noChangeAspect="1"/>
          </p:cNvGrpSpPr>
          <p:nvPr userDrawn="1"/>
        </p:nvGrpSpPr>
        <p:grpSpPr bwMode="auto">
          <a:xfrm>
            <a:off x="251520" y="116632"/>
            <a:ext cx="549284" cy="549284"/>
            <a:chOff x="204" y="164"/>
            <a:chExt cx="346" cy="346"/>
          </a:xfrm>
        </p:grpSpPr>
        <p:sp>
          <p:nvSpPr>
            <p:cNvPr id="15" name="AutoShape 4"/>
            <p:cNvSpPr>
              <a:spLocks noChangeAspect="1" noChangeArrowheads="1" noTextEdit="1"/>
            </p:cNvSpPr>
            <p:nvPr/>
          </p:nvSpPr>
          <p:spPr bwMode="auto">
            <a:xfrm>
              <a:off x="204" y="164"/>
              <a:ext cx="2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6"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4" y="164"/>
              <a:ext cx="34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 name="正方形/長方形 16"/>
          <p:cNvSpPr/>
          <p:nvPr userDrawn="1"/>
        </p:nvSpPr>
        <p:spPr>
          <a:xfrm rot="10800000">
            <a:off x="2221984" y="6345327"/>
            <a:ext cx="6948264" cy="36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userDrawn="1"/>
        </p:nvSpPr>
        <p:spPr>
          <a:xfrm>
            <a:off x="7596336" y="5949280"/>
            <a:ext cx="1465466" cy="461665"/>
          </a:xfrm>
          <a:prstGeom prst="rect">
            <a:avLst/>
          </a:prstGeom>
          <a:noFill/>
        </p:spPr>
        <p:txBody>
          <a:bodyPr wrap="none" rtlCol="0">
            <a:spAutoFit/>
          </a:bodyPr>
          <a:lstStyle/>
          <a:p>
            <a:r>
              <a:rPr kumimoji="1" lang="en-US" altLang="ja-JP" sz="2400" dirty="0">
                <a:latin typeface="Eras Light ITC" panose="020B0402030504020804" pitchFamily="34" charset="0"/>
              </a:rPr>
              <a:t>GIFU CITY</a:t>
            </a:r>
            <a:endParaRPr kumimoji="1" lang="ja-JP" altLang="en-US" sz="2400" dirty="0">
              <a:latin typeface="Eras Light ITC" panose="020B0402030504020804" pitchFamily="34" charset="0"/>
            </a:endParaRPr>
          </a:p>
        </p:txBody>
      </p:sp>
    </p:spTree>
    <p:extLst>
      <p:ext uri="{BB962C8B-B14F-4D97-AF65-F5344CB8AC3E}">
        <p14:creationId xmlns:p14="http://schemas.microsoft.com/office/powerpoint/2010/main" val="3328299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DF641CEE-3D73-4467-99F7-5B385E89D688}" type="datetimeFigureOut">
              <a:rPr kumimoji="1" lang="ja-JP" altLang="en-US" smtClean="0"/>
              <a:t>2023/6/30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D74FC4F-2846-4FE1-90FA-DDF13E709B83}" type="slidenum">
              <a:rPr kumimoji="1" lang="ja-JP" altLang="en-US" smtClean="0"/>
              <a:t>‹#›</a:t>
            </a:fld>
            <a:endParaRPr kumimoji="1" lang="ja-JP" altLang="en-US"/>
          </a:p>
        </p:txBody>
      </p:sp>
      <p:sp>
        <p:nvSpPr>
          <p:cNvPr id="6" name="正方形/長方形 5"/>
          <p:cNvSpPr/>
          <p:nvPr userDrawn="1"/>
        </p:nvSpPr>
        <p:spPr>
          <a:xfrm rot="10800000">
            <a:off x="2232248" y="6453265"/>
            <a:ext cx="6948264" cy="28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 name="グループ化 6"/>
          <p:cNvGrpSpPr/>
          <p:nvPr userDrawn="1"/>
        </p:nvGrpSpPr>
        <p:grpSpPr>
          <a:xfrm>
            <a:off x="-36512" y="332656"/>
            <a:ext cx="2160240" cy="717600"/>
            <a:chOff x="-108760" y="332656"/>
            <a:chExt cx="2160240" cy="717600"/>
          </a:xfrm>
        </p:grpSpPr>
        <p:sp>
          <p:nvSpPr>
            <p:cNvPr id="8" name="正方形/長方形 7"/>
            <p:cNvSpPr/>
            <p:nvPr/>
          </p:nvSpPr>
          <p:spPr>
            <a:xfrm>
              <a:off x="-108760" y="3326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p:cNvSpPr/>
            <p:nvPr/>
          </p:nvSpPr>
          <p:spPr>
            <a:xfrm>
              <a:off x="-108760" y="4850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08760" y="6374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08520" y="7898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8760" y="942256"/>
              <a:ext cx="2160000" cy="108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Group 5"/>
          <p:cNvGrpSpPr>
            <a:grpSpLocks noChangeAspect="1"/>
          </p:cNvGrpSpPr>
          <p:nvPr userDrawn="1"/>
        </p:nvGrpSpPr>
        <p:grpSpPr bwMode="auto">
          <a:xfrm>
            <a:off x="251520" y="116632"/>
            <a:ext cx="549284" cy="549284"/>
            <a:chOff x="204" y="164"/>
            <a:chExt cx="346" cy="346"/>
          </a:xfrm>
        </p:grpSpPr>
        <p:sp>
          <p:nvSpPr>
            <p:cNvPr id="14" name="AutoShape 4"/>
            <p:cNvSpPr>
              <a:spLocks noChangeAspect="1" noChangeArrowheads="1" noTextEdit="1"/>
            </p:cNvSpPr>
            <p:nvPr/>
          </p:nvSpPr>
          <p:spPr bwMode="auto">
            <a:xfrm>
              <a:off x="204" y="164"/>
              <a:ext cx="282" cy="2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5" name="Picture 6"/>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04" y="164"/>
              <a:ext cx="34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 name="正方形/長方形 15"/>
          <p:cNvSpPr/>
          <p:nvPr userDrawn="1"/>
        </p:nvSpPr>
        <p:spPr>
          <a:xfrm rot="10800000">
            <a:off x="2221984" y="6345327"/>
            <a:ext cx="6948264" cy="36000"/>
          </a:xfrm>
          <a:prstGeom prst="rect">
            <a:avLst/>
          </a:prstGeom>
          <a:gradFill flip="none" rotWithShape="1">
            <a:gsLst>
              <a:gs pos="0">
                <a:srgbClr val="0000FF"/>
              </a:gs>
              <a:gs pos="35000">
                <a:srgbClr val="4F81BD">
                  <a:tint val="44500"/>
                  <a:satMod val="160000"/>
                </a:srgbClr>
              </a:gs>
              <a:gs pos="85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userDrawn="1"/>
        </p:nvSpPr>
        <p:spPr>
          <a:xfrm>
            <a:off x="7596336" y="5949280"/>
            <a:ext cx="1465466" cy="461665"/>
          </a:xfrm>
          <a:prstGeom prst="rect">
            <a:avLst/>
          </a:prstGeom>
          <a:noFill/>
        </p:spPr>
        <p:txBody>
          <a:bodyPr wrap="none" rtlCol="0">
            <a:spAutoFit/>
          </a:bodyPr>
          <a:lstStyle/>
          <a:p>
            <a:r>
              <a:rPr kumimoji="1" lang="en-US" altLang="ja-JP" sz="2400" dirty="0">
                <a:latin typeface="Eras Light ITC" panose="020B0402030504020804" pitchFamily="34" charset="0"/>
              </a:rPr>
              <a:t>GIFU CITY</a:t>
            </a:r>
            <a:endParaRPr kumimoji="1" lang="ja-JP" altLang="en-US" sz="2400" dirty="0">
              <a:latin typeface="Eras Light ITC" panose="020B0402030504020804" pitchFamily="34" charset="0"/>
            </a:endParaRPr>
          </a:p>
        </p:txBody>
      </p:sp>
      <p:sp>
        <p:nvSpPr>
          <p:cNvPr id="2" name="タイトル 1"/>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158419013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641CEE-3D73-4467-99F7-5B385E89D688}" type="datetimeFigureOut">
              <a:rPr kumimoji="1" lang="ja-JP" altLang="en-US" smtClean="0"/>
              <a:t>2023/6/30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74FC4F-2846-4FE1-90FA-DDF13E709B83}" type="slidenum">
              <a:rPr kumimoji="1" lang="ja-JP" altLang="en-US" smtClean="0"/>
              <a:t>‹#›</a:t>
            </a:fld>
            <a:endParaRPr kumimoji="1" lang="ja-JP" altLang="en-US"/>
          </a:p>
        </p:txBody>
      </p:sp>
    </p:spTree>
    <p:extLst>
      <p:ext uri="{BB962C8B-B14F-4D97-AF65-F5344CB8AC3E}">
        <p14:creationId xmlns:p14="http://schemas.microsoft.com/office/powerpoint/2010/main" val="37100179"/>
      </p:ext>
    </p:extLst>
  </p:cSld>
  <p:clrMap bg1="lt1" tx1="dk1" bg2="lt2" tx2="dk2" accent1="accent1" accent2="accent2" accent3="accent3" accent4="accent4" accent5="accent5" accent6="accent6" hlink="hlink" folHlink="folHlink"/>
  <p:sldLayoutIdLst>
    <p:sldLayoutId id="2147483649" r:id="rId1"/>
    <p:sldLayoutId id="2147483654" r:id="rId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tmp"/><Relationship Id="rId2" Type="http://schemas.openxmlformats.org/officeDocument/2006/relationships/image" Target="../media/image2.tmp"/><Relationship Id="rId1" Type="http://schemas.openxmlformats.org/officeDocument/2006/relationships/slideLayout" Target="../slideLayouts/slideLayout2.xml"/><Relationship Id="rId5" Type="http://schemas.openxmlformats.org/officeDocument/2006/relationships/image" Target="../media/image5.sv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01CDB6-C57F-4B11-9070-10467766B8EE}"/>
              </a:ext>
            </a:extLst>
          </p:cNvPr>
          <p:cNvSpPr>
            <a:spLocks noGrp="1"/>
          </p:cNvSpPr>
          <p:nvPr>
            <p:ph type="ctrTitle"/>
          </p:nvPr>
        </p:nvSpPr>
        <p:spPr>
          <a:xfrm>
            <a:off x="685800" y="1700808"/>
            <a:ext cx="7772400" cy="3026767"/>
          </a:xfrm>
        </p:spPr>
        <p:txBody>
          <a:bodyPr/>
          <a:lstStyle/>
          <a:p>
            <a:r>
              <a:rPr lang="ja-JP" altLang="en-US" dirty="0"/>
              <a:t>指定障害児通所支援</a:t>
            </a:r>
            <a:br>
              <a:rPr lang="en-US" altLang="ja-JP" dirty="0"/>
            </a:br>
            <a:r>
              <a:rPr lang="ja-JP" altLang="en-US" dirty="0"/>
              <a:t>事業所に対する</a:t>
            </a:r>
            <a:br>
              <a:rPr lang="en-US" altLang="ja-JP" dirty="0"/>
            </a:br>
            <a:r>
              <a:rPr lang="ja-JP" altLang="en-US" dirty="0"/>
              <a:t>行政処分について</a:t>
            </a:r>
            <a:endParaRPr kumimoji="1" lang="ja-JP" altLang="en-US" dirty="0"/>
          </a:p>
        </p:txBody>
      </p:sp>
      <p:sp>
        <p:nvSpPr>
          <p:cNvPr id="3" name="字幕 2">
            <a:extLst>
              <a:ext uri="{FF2B5EF4-FFF2-40B4-BE49-F238E27FC236}">
                <a16:creationId xmlns:a16="http://schemas.microsoft.com/office/drawing/2014/main" id="{B94B492E-6288-D97F-29D2-02BDFF74A5C8}"/>
              </a:ext>
            </a:extLst>
          </p:cNvPr>
          <p:cNvSpPr>
            <a:spLocks noGrp="1"/>
          </p:cNvSpPr>
          <p:nvPr>
            <p:ph type="subTitle" idx="1"/>
          </p:nvPr>
        </p:nvSpPr>
        <p:spPr>
          <a:xfrm>
            <a:off x="7164288" y="260648"/>
            <a:ext cx="1581944" cy="648072"/>
          </a:xfrm>
          <a:ln>
            <a:solidFill>
              <a:schemeClr val="tx1"/>
            </a:solidFill>
          </a:ln>
        </p:spPr>
        <p:txBody>
          <a:bodyPr anchor="ctr" anchorCtr="1"/>
          <a:lstStyle/>
          <a:p>
            <a:r>
              <a:rPr kumimoji="1" lang="ja-JP" altLang="en-US" dirty="0">
                <a:solidFill>
                  <a:schemeClr val="tx1"/>
                </a:solidFill>
              </a:rPr>
              <a:t>資料４</a:t>
            </a:r>
          </a:p>
        </p:txBody>
      </p:sp>
    </p:spTree>
    <p:extLst>
      <p:ext uri="{BB962C8B-B14F-4D97-AF65-F5344CB8AC3E}">
        <p14:creationId xmlns:p14="http://schemas.microsoft.com/office/powerpoint/2010/main" val="8750269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310143"/>
            <a:ext cx="8229600" cy="1143000"/>
          </a:xfrm>
        </p:spPr>
        <p:txBody>
          <a:bodyPr>
            <a:noAutofit/>
          </a:bodyPr>
          <a:lstStyle/>
          <a:p>
            <a:r>
              <a:rPr kumimoji="1" lang="ja-JP" altLang="en-US" sz="2800" dirty="0"/>
              <a:t>≪送迎用自動車に設置する安全装置について③≫</a:t>
            </a:r>
          </a:p>
        </p:txBody>
      </p:sp>
      <p:sp>
        <p:nvSpPr>
          <p:cNvPr id="3" name="テキスト ボックス 2">
            <a:extLst>
              <a:ext uri="{FF2B5EF4-FFF2-40B4-BE49-F238E27FC236}">
                <a16:creationId xmlns:a16="http://schemas.microsoft.com/office/drawing/2014/main" id="{31C10C1C-4E86-5F27-3BF8-D49FDE700DFC}"/>
              </a:ext>
            </a:extLst>
          </p:cNvPr>
          <p:cNvSpPr txBox="1"/>
          <p:nvPr/>
        </p:nvSpPr>
        <p:spPr>
          <a:xfrm>
            <a:off x="500607" y="1385330"/>
            <a:ext cx="7632848" cy="369332"/>
          </a:xfrm>
          <a:prstGeom prst="rect">
            <a:avLst/>
          </a:prstGeom>
          <a:noFill/>
        </p:spPr>
        <p:txBody>
          <a:bodyPr wrap="square" rtlCol="0">
            <a:spAutoFit/>
          </a:bodyPr>
          <a:lstStyle/>
          <a:p>
            <a:r>
              <a:rPr lang="ja-JP" altLang="en-US" dirty="0"/>
              <a:t>（２）送迎を目的とした自動車に</a:t>
            </a:r>
            <a:r>
              <a:rPr lang="ja-JP" altLang="en-US" b="1" dirty="0"/>
              <a:t>安全装置を備え</a:t>
            </a:r>
            <a:r>
              <a:rPr lang="ja-JP" altLang="en-US" dirty="0"/>
              <a:t>、降車時の所在確認をする。</a:t>
            </a:r>
            <a:endParaRPr kumimoji="1" lang="ja-JP" altLang="en-US" dirty="0"/>
          </a:p>
        </p:txBody>
      </p:sp>
      <p:sp>
        <p:nvSpPr>
          <p:cNvPr id="5" name="四角形: 角を丸くする 4">
            <a:extLst>
              <a:ext uri="{FF2B5EF4-FFF2-40B4-BE49-F238E27FC236}">
                <a16:creationId xmlns:a16="http://schemas.microsoft.com/office/drawing/2014/main" id="{C52E304D-2050-F114-5EF4-7B17C8691A0D}"/>
              </a:ext>
            </a:extLst>
          </p:cNvPr>
          <p:cNvSpPr/>
          <p:nvPr/>
        </p:nvSpPr>
        <p:spPr>
          <a:xfrm>
            <a:off x="453614" y="1268760"/>
            <a:ext cx="7632848" cy="593624"/>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 name="図 9" descr="ダイアグラム&#10;&#10;自動的に生成された説明">
            <a:extLst>
              <a:ext uri="{FF2B5EF4-FFF2-40B4-BE49-F238E27FC236}">
                <a16:creationId xmlns:a16="http://schemas.microsoft.com/office/drawing/2014/main" id="{FF516BE8-6747-336C-176D-0223F3016B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120" y="2016290"/>
            <a:ext cx="4045806" cy="2865046"/>
          </a:xfrm>
          <a:prstGeom prst="rect">
            <a:avLst/>
          </a:prstGeom>
        </p:spPr>
      </p:pic>
      <p:pic>
        <p:nvPicPr>
          <p:cNvPr id="13" name="図 12" descr="ダイアグラム&#10;&#10;自動的に生成された説明">
            <a:extLst>
              <a:ext uri="{FF2B5EF4-FFF2-40B4-BE49-F238E27FC236}">
                <a16:creationId xmlns:a16="http://schemas.microsoft.com/office/drawing/2014/main" id="{973C1348-5BB7-9CAD-A6CA-2138A65B34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52212" y="1996477"/>
            <a:ext cx="4080371" cy="2865045"/>
          </a:xfrm>
          <a:prstGeom prst="rect">
            <a:avLst/>
          </a:prstGeom>
        </p:spPr>
      </p:pic>
      <p:pic>
        <p:nvPicPr>
          <p:cNvPr id="16" name="グラフィックス 15" descr="警告 単色塗りつぶし">
            <a:extLst>
              <a:ext uri="{FF2B5EF4-FFF2-40B4-BE49-F238E27FC236}">
                <a16:creationId xmlns:a16="http://schemas.microsoft.com/office/drawing/2014/main" id="{C67E8ABC-962D-A89E-A35B-41EAAAAAD18A}"/>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55576" y="5219908"/>
            <a:ext cx="413043" cy="369332"/>
          </a:xfrm>
          <a:prstGeom prst="rect">
            <a:avLst/>
          </a:prstGeom>
        </p:spPr>
      </p:pic>
      <p:sp>
        <p:nvSpPr>
          <p:cNvPr id="17" name="テキスト ボックス 16">
            <a:extLst>
              <a:ext uri="{FF2B5EF4-FFF2-40B4-BE49-F238E27FC236}">
                <a16:creationId xmlns:a16="http://schemas.microsoft.com/office/drawing/2014/main" id="{0CC8241A-CFF0-9DCC-BD37-D1BEF2949410}"/>
              </a:ext>
            </a:extLst>
          </p:cNvPr>
          <p:cNvSpPr txBox="1"/>
          <p:nvPr/>
        </p:nvSpPr>
        <p:spPr>
          <a:xfrm>
            <a:off x="1389087" y="5219908"/>
            <a:ext cx="6984776" cy="369332"/>
          </a:xfrm>
          <a:prstGeom prst="rect">
            <a:avLst/>
          </a:prstGeom>
          <a:noFill/>
        </p:spPr>
        <p:txBody>
          <a:bodyPr wrap="square" rtlCol="0">
            <a:spAutoFit/>
          </a:bodyPr>
          <a:lstStyle/>
          <a:p>
            <a:r>
              <a:rPr kumimoji="1" lang="ja-JP" altLang="en-US" b="1" dirty="0">
                <a:solidFill>
                  <a:srgbClr val="FF0000"/>
                </a:solidFill>
              </a:rPr>
              <a:t>安全装置を設置するだけではなく、降車時の確認作業も</a:t>
            </a:r>
            <a:r>
              <a:rPr kumimoji="1" lang="ja-JP" altLang="en-US" dirty="0"/>
              <a:t>してください。</a:t>
            </a:r>
          </a:p>
        </p:txBody>
      </p:sp>
      <p:sp>
        <p:nvSpPr>
          <p:cNvPr id="18" name="正方形/長方形 17">
            <a:extLst>
              <a:ext uri="{FF2B5EF4-FFF2-40B4-BE49-F238E27FC236}">
                <a16:creationId xmlns:a16="http://schemas.microsoft.com/office/drawing/2014/main" id="{62AFED77-E230-F254-4F99-A0376CECD993}"/>
              </a:ext>
            </a:extLst>
          </p:cNvPr>
          <p:cNvSpPr/>
          <p:nvPr/>
        </p:nvSpPr>
        <p:spPr>
          <a:xfrm>
            <a:off x="770137" y="5167995"/>
            <a:ext cx="7618287" cy="513348"/>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627003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166665"/>
            <a:ext cx="8229600" cy="1143000"/>
          </a:xfrm>
        </p:spPr>
        <p:txBody>
          <a:bodyPr>
            <a:noAutofit/>
          </a:bodyPr>
          <a:lstStyle/>
          <a:p>
            <a:r>
              <a:rPr kumimoji="1" lang="ja-JP" altLang="en-US" sz="2800" dirty="0"/>
              <a:t>≪送迎用自動車に設置する安全装置について④≫</a:t>
            </a:r>
          </a:p>
        </p:txBody>
      </p:sp>
      <p:sp>
        <p:nvSpPr>
          <p:cNvPr id="4" name="テキスト ボックス 3">
            <a:extLst>
              <a:ext uri="{FF2B5EF4-FFF2-40B4-BE49-F238E27FC236}">
                <a16:creationId xmlns:a16="http://schemas.microsoft.com/office/drawing/2014/main" id="{8DDBFF4C-F9E0-9B0E-BC0D-2A0587A53715}"/>
              </a:ext>
            </a:extLst>
          </p:cNvPr>
          <p:cNvSpPr txBox="1"/>
          <p:nvPr/>
        </p:nvSpPr>
        <p:spPr>
          <a:xfrm>
            <a:off x="494148" y="1217332"/>
            <a:ext cx="4932070" cy="400110"/>
          </a:xfrm>
          <a:prstGeom prst="rect">
            <a:avLst/>
          </a:prstGeom>
          <a:noFill/>
        </p:spPr>
        <p:txBody>
          <a:bodyPr wrap="square" rtlCol="0">
            <a:spAutoFit/>
          </a:bodyPr>
          <a:lstStyle/>
          <a:p>
            <a:r>
              <a:rPr kumimoji="1" lang="en-US" altLang="ja-JP" sz="2000" dirty="0"/>
              <a:t>【</a:t>
            </a:r>
            <a:r>
              <a:rPr kumimoji="1" lang="ja-JP" altLang="en-US" sz="2000" b="1" dirty="0"/>
              <a:t>安全装置の設置に関する</a:t>
            </a:r>
            <a:r>
              <a:rPr kumimoji="1" lang="ja-JP" altLang="en-US" sz="2000" b="1" dirty="0">
                <a:solidFill>
                  <a:srgbClr val="FF0000"/>
                </a:solidFill>
              </a:rPr>
              <a:t>補助</a:t>
            </a:r>
            <a:r>
              <a:rPr kumimoji="1" lang="ja-JP" altLang="en-US" sz="2000" b="1" dirty="0"/>
              <a:t>について</a:t>
            </a:r>
            <a:r>
              <a:rPr kumimoji="1" lang="en-US" altLang="ja-JP" sz="2000" dirty="0"/>
              <a:t>】</a:t>
            </a:r>
            <a:endParaRPr kumimoji="1" lang="ja-JP" altLang="en-US" sz="2000" dirty="0"/>
          </a:p>
        </p:txBody>
      </p:sp>
      <p:sp>
        <p:nvSpPr>
          <p:cNvPr id="6" name="テキスト ボックス 5">
            <a:extLst>
              <a:ext uri="{FF2B5EF4-FFF2-40B4-BE49-F238E27FC236}">
                <a16:creationId xmlns:a16="http://schemas.microsoft.com/office/drawing/2014/main" id="{695EF11B-D59E-4535-3FD1-7A7F4ACE68B7}"/>
              </a:ext>
            </a:extLst>
          </p:cNvPr>
          <p:cNvSpPr txBox="1"/>
          <p:nvPr/>
        </p:nvSpPr>
        <p:spPr>
          <a:xfrm>
            <a:off x="453614" y="1937789"/>
            <a:ext cx="7787208" cy="923330"/>
          </a:xfrm>
          <a:prstGeom prst="rect">
            <a:avLst/>
          </a:prstGeom>
          <a:noFill/>
        </p:spPr>
        <p:txBody>
          <a:bodyPr wrap="square" rtlCol="0">
            <a:spAutoFit/>
          </a:bodyPr>
          <a:lstStyle/>
          <a:p>
            <a:r>
              <a:rPr lang="ja-JP" altLang="en-US" b="1" u="wavy" dirty="0"/>
              <a:t>◎</a:t>
            </a:r>
            <a:r>
              <a:rPr kumimoji="1" lang="ja-JP" altLang="en-US" b="1" u="wavy" dirty="0">
                <a:solidFill>
                  <a:srgbClr val="FF0000"/>
                </a:solidFill>
              </a:rPr>
              <a:t>令和</a:t>
            </a:r>
            <a:r>
              <a:rPr kumimoji="1" lang="en-US" altLang="ja-JP" b="1" u="wavy" dirty="0">
                <a:solidFill>
                  <a:srgbClr val="FF0000"/>
                </a:solidFill>
              </a:rPr>
              <a:t>5</a:t>
            </a:r>
            <a:r>
              <a:rPr kumimoji="1" lang="ja-JP" altLang="en-US" b="1" u="wavy" dirty="0">
                <a:solidFill>
                  <a:srgbClr val="FF0000"/>
                </a:solidFill>
              </a:rPr>
              <a:t>年</a:t>
            </a:r>
            <a:r>
              <a:rPr kumimoji="1" lang="en-US" altLang="ja-JP" b="1" u="wavy" dirty="0">
                <a:solidFill>
                  <a:srgbClr val="FF0000"/>
                </a:solidFill>
              </a:rPr>
              <a:t>1</a:t>
            </a:r>
            <a:r>
              <a:rPr kumimoji="1" lang="ja-JP" altLang="en-US" b="1" u="wavy" dirty="0">
                <a:solidFill>
                  <a:srgbClr val="FF0000"/>
                </a:solidFill>
              </a:rPr>
              <a:t>月の台数調査</a:t>
            </a:r>
            <a:r>
              <a:rPr kumimoji="1" lang="ja-JP" altLang="en-US" b="1" u="wavy" dirty="0"/>
              <a:t>で回答いただいた分</a:t>
            </a:r>
            <a:r>
              <a:rPr kumimoji="1" lang="ja-JP" altLang="en-US" u="wavy" dirty="0"/>
              <a:t>について</a:t>
            </a:r>
            <a:r>
              <a:rPr kumimoji="1" lang="ja-JP" altLang="en-US" b="1" u="wavy" dirty="0"/>
              <a:t>、補助申請の受付を</a:t>
            </a:r>
            <a:endParaRPr kumimoji="1" lang="en-US" altLang="ja-JP" b="1" u="wavy" dirty="0"/>
          </a:p>
          <a:p>
            <a:endParaRPr lang="en-US" altLang="ja-JP" b="1" u="wavy" dirty="0"/>
          </a:p>
          <a:p>
            <a:r>
              <a:rPr kumimoji="1" lang="ja-JP" altLang="en-US" b="1" u="wavy" dirty="0"/>
              <a:t>開始</a:t>
            </a:r>
            <a:r>
              <a:rPr kumimoji="1" lang="ja-JP" altLang="en-US" u="wavy" dirty="0"/>
              <a:t>しました。</a:t>
            </a:r>
            <a:r>
              <a:rPr lang="ja-JP" altLang="en-US" sz="1600" dirty="0"/>
              <a:t>（令和</a:t>
            </a:r>
            <a:r>
              <a:rPr lang="en-US" altLang="ja-JP" sz="1600" dirty="0"/>
              <a:t>4</a:t>
            </a:r>
            <a:r>
              <a:rPr lang="ja-JP" altLang="en-US" sz="1600" dirty="0"/>
              <a:t>年度（令和</a:t>
            </a:r>
            <a:r>
              <a:rPr lang="en-US" altLang="ja-JP" sz="1600" dirty="0"/>
              <a:t>5</a:t>
            </a:r>
            <a:r>
              <a:rPr lang="ja-JP" altLang="en-US" sz="1600" dirty="0"/>
              <a:t>年度への繰越分）（国の交付決定あり）</a:t>
            </a:r>
            <a:endParaRPr kumimoji="1" lang="ja-JP" altLang="en-US" sz="1600" dirty="0"/>
          </a:p>
        </p:txBody>
      </p:sp>
      <p:sp>
        <p:nvSpPr>
          <p:cNvPr id="7" name="矢印: 下 6">
            <a:extLst>
              <a:ext uri="{FF2B5EF4-FFF2-40B4-BE49-F238E27FC236}">
                <a16:creationId xmlns:a16="http://schemas.microsoft.com/office/drawing/2014/main" id="{3B5B2749-4885-3983-C1B3-9B86F7205A9E}"/>
              </a:ext>
            </a:extLst>
          </p:cNvPr>
          <p:cNvSpPr/>
          <p:nvPr/>
        </p:nvSpPr>
        <p:spPr>
          <a:xfrm>
            <a:off x="3666713" y="3167121"/>
            <a:ext cx="648072" cy="310381"/>
          </a:xfrm>
          <a:prstGeom prst="down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DDF0F556-2E93-DACD-A08D-E9582946AC81}"/>
              </a:ext>
            </a:extLst>
          </p:cNvPr>
          <p:cNvSpPr txBox="1"/>
          <p:nvPr/>
        </p:nvSpPr>
        <p:spPr>
          <a:xfrm>
            <a:off x="529208" y="3552988"/>
            <a:ext cx="7711614" cy="646331"/>
          </a:xfrm>
          <a:prstGeom prst="rect">
            <a:avLst/>
          </a:prstGeom>
          <a:noFill/>
        </p:spPr>
        <p:txBody>
          <a:bodyPr wrap="square" rtlCol="0">
            <a:spAutoFit/>
          </a:bodyPr>
          <a:lstStyle/>
          <a:p>
            <a:r>
              <a:rPr kumimoji="1" lang="ja-JP" altLang="en-US" dirty="0"/>
              <a:t>「</a:t>
            </a:r>
            <a:r>
              <a:rPr kumimoji="1" lang="ja-JP" altLang="en-US" b="1" dirty="0"/>
              <a:t>送迎用自動車への安全装置の設置支援事業補助金の交付申請について</a:t>
            </a:r>
            <a:r>
              <a:rPr kumimoji="1" lang="ja-JP" altLang="en-US" dirty="0"/>
              <a:t>」</a:t>
            </a:r>
            <a:endParaRPr kumimoji="1" lang="en-US" altLang="ja-JP" dirty="0"/>
          </a:p>
          <a:p>
            <a:r>
              <a:rPr lang="ja-JP" altLang="en-US" dirty="0"/>
              <a:t>　　</a:t>
            </a:r>
            <a:r>
              <a:rPr lang="ja-JP" altLang="en-US" sz="1700" dirty="0"/>
              <a:t>（令和</a:t>
            </a:r>
            <a:r>
              <a:rPr lang="en-US" altLang="ja-JP" sz="1700" dirty="0"/>
              <a:t>5</a:t>
            </a:r>
            <a:r>
              <a:rPr lang="ja-JP" altLang="en-US" sz="1700" dirty="0"/>
              <a:t>年</a:t>
            </a:r>
            <a:r>
              <a:rPr lang="en-US" altLang="ja-JP" sz="1700" dirty="0"/>
              <a:t>6</a:t>
            </a:r>
            <a:r>
              <a:rPr lang="ja-JP" altLang="en-US" sz="1700" dirty="0"/>
              <a:t>月</a:t>
            </a:r>
            <a:r>
              <a:rPr lang="en-US" altLang="ja-JP" sz="1700" dirty="0"/>
              <a:t>30</a:t>
            </a:r>
            <a:r>
              <a:rPr lang="ja-JP" altLang="en-US" sz="1700" dirty="0"/>
              <a:t>日　岐阜市福祉部障がい福祉課長　通知より　一部抜粋）</a:t>
            </a:r>
            <a:endParaRPr kumimoji="1" lang="ja-JP" altLang="en-US" sz="1700" dirty="0"/>
          </a:p>
        </p:txBody>
      </p:sp>
      <p:sp>
        <p:nvSpPr>
          <p:cNvPr id="11" name="テキスト ボックス 10">
            <a:extLst>
              <a:ext uri="{FF2B5EF4-FFF2-40B4-BE49-F238E27FC236}">
                <a16:creationId xmlns:a16="http://schemas.microsoft.com/office/drawing/2014/main" id="{EBB5B77D-A913-448D-85E6-A3DD3BDD27C5}"/>
              </a:ext>
            </a:extLst>
          </p:cNvPr>
          <p:cNvSpPr txBox="1"/>
          <p:nvPr/>
        </p:nvSpPr>
        <p:spPr>
          <a:xfrm>
            <a:off x="529208" y="4274805"/>
            <a:ext cx="7711612" cy="1585049"/>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1600" dirty="0"/>
              <a:t>安全装置の</a:t>
            </a:r>
            <a:r>
              <a:rPr kumimoji="1" lang="ja-JP" altLang="en-US" sz="1600" b="1" u="sng" dirty="0"/>
              <a:t>設置後</a:t>
            </a:r>
            <a:r>
              <a:rPr kumimoji="1" lang="ja-JP" altLang="en-US" sz="1600" dirty="0"/>
              <a:t>、提出書類を市まで提出する。</a:t>
            </a:r>
            <a:endParaRPr kumimoji="1" lang="en-US" altLang="ja-JP" sz="1600" dirty="0"/>
          </a:p>
          <a:p>
            <a:pPr marL="285750" indent="-285750">
              <a:buFont typeface="Wingdings" panose="05000000000000000000" pitchFamily="2" charset="2"/>
              <a:buChar char="Ø"/>
            </a:pPr>
            <a:r>
              <a:rPr lang="ja-JP" altLang="en-US" sz="1600" dirty="0"/>
              <a:t>今回の申請受付分は、各事業所が</a:t>
            </a:r>
            <a:r>
              <a:rPr lang="ja-JP" altLang="en-US" sz="1600" b="1" u="sng" dirty="0"/>
              <a:t>令和</a:t>
            </a:r>
            <a:r>
              <a:rPr lang="en-US" altLang="ja-JP" sz="1600" b="1" u="sng" dirty="0"/>
              <a:t>5</a:t>
            </a:r>
            <a:r>
              <a:rPr lang="ja-JP" altLang="en-US" sz="1600" b="1" u="sng" dirty="0"/>
              <a:t>年</a:t>
            </a:r>
            <a:r>
              <a:rPr lang="en-US" altLang="ja-JP" sz="1600" b="1" u="sng" dirty="0"/>
              <a:t>1</a:t>
            </a:r>
            <a:r>
              <a:rPr lang="ja-JP" altLang="en-US" sz="1600" b="1" u="sng" dirty="0"/>
              <a:t>月に台数調査で回答した分が上限</a:t>
            </a:r>
            <a:r>
              <a:rPr lang="ja-JP" altLang="en-US" sz="1600" dirty="0"/>
              <a:t>と</a:t>
            </a:r>
            <a:endParaRPr lang="en-US" altLang="ja-JP" sz="1600" dirty="0"/>
          </a:p>
          <a:p>
            <a:r>
              <a:rPr lang="en-US" altLang="ja-JP" sz="1600" dirty="0"/>
              <a:t>      </a:t>
            </a:r>
            <a:r>
              <a:rPr lang="ja-JP" altLang="en-US" sz="1600" dirty="0"/>
              <a:t>なる。</a:t>
            </a:r>
            <a:endParaRPr lang="en-US" altLang="ja-JP" sz="1600" dirty="0"/>
          </a:p>
          <a:p>
            <a:pPr marL="285750" indent="-285750">
              <a:buFont typeface="Wingdings" panose="05000000000000000000" pitchFamily="2" charset="2"/>
              <a:buChar char="Ø"/>
            </a:pPr>
            <a:r>
              <a:rPr lang="ja-JP" altLang="en-US" sz="1600" dirty="0"/>
              <a:t>補助の対象となる安全装置は、</a:t>
            </a:r>
            <a:r>
              <a:rPr lang="ja-JP" altLang="en-US" sz="1600" b="1" u="sng" dirty="0"/>
              <a:t>ガイドラインに適合した「送迎用バスの置き去り防止を支援する安全装置リスト（こども家庭庁）」に掲載のあるものに限る。</a:t>
            </a:r>
            <a:endParaRPr lang="en-US" altLang="ja-JP" sz="1600" b="1" u="sng" dirty="0"/>
          </a:p>
          <a:p>
            <a:pPr marL="285750" indent="-285750">
              <a:buFont typeface="Wingdings" panose="05000000000000000000" pitchFamily="2" charset="2"/>
              <a:buChar char="Ø"/>
            </a:pPr>
            <a:endParaRPr kumimoji="1" lang="ja-JP" altLang="en-US" sz="1700" dirty="0"/>
          </a:p>
        </p:txBody>
      </p:sp>
      <p:sp>
        <p:nvSpPr>
          <p:cNvPr id="12" name="四角形: 角を丸くする 11">
            <a:extLst>
              <a:ext uri="{FF2B5EF4-FFF2-40B4-BE49-F238E27FC236}">
                <a16:creationId xmlns:a16="http://schemas.microsoft.com/office/drawing/2014/main" id="{2FD749B0-32A7-64AB-BCF8-686D46E32E8C}"/>
              </a:ext>
            </a:extLst>
          </p:cNvPr>
          <p:cNvSpPr/>
          <p:nvPr/>
        </p:nvSpPr>
        <p:spPr>
          <a:xfrm>
            <a:off x="345810" y="1729442"/>
            <a:ext cx="7711613" cy="126178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10596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01CDB6-C57F-4B11-9070-10467766B8EE}"/>
              </a:ext>
            </a:extLst>
          </p:cNvPr>
          <p:cNvSpPr>
            <a:spLocks noGrp="1"/>
          </p:cNvSpPr>
          <p:nvPr>
            <p:ph type="ctrTitle"/>
          </p:nvPr>
        </p:nvSpPr>
        <p:spPr>
          <a:xfrm>
            <a:off x="685800" y="1700808"/>
            <a:ext cx="7772400" cy="3026767"/>
          </a:xfrm>
        </p:spPr>
        <p:txBody>
          <a:bodyPr/>
          <a:lstStyle/>
          <a:p>
            <a:r>
              <a:rPr lang="ja-JP" altLang="en-US" dirty="0"/>
              <a:t>避難確保計画及び訓練の実施報告について</a:t>
            </a:r>
            <a:endParaRPr kumimoji="1" lang="ja-JP" altLang="en-US" dirty="0"/>
          </a:p>
        </p:txBody>
      </p:sp>
      <p:sp>
        <p:nvSpPr>
          <p:cNvPr id="3" name="字幕 2">
            <a:extLst>
              <a:ext uri="{FF2B5EF4-FFF2-40B4-BE49-F238E27FC236}">
                <a16:creationId xmlns:a16="http://schemas.microsoft.com/office/drawing/2014/main" id="{B94B492E-6288-D97F-29D2-02BDFF74A5C8}"/>
              </a:ext>
            </a:extLst>
          </p:cNvPr>
          <p:cNvSpPr>
            <a:spLocks noGrp="1"/>
          </p:cNvSpPr>
          <p:nvPr>
            <p:ph type="subTitle" idx="1"/>
          </p:nvPr>
        </p:nvSpPr>
        <p:spPr>
          <a:xfrm>
            <a:off x="7164288" y="260648"/>
            <a:ext cx="1581944" cy="648072"/>
          </a:xfrm>
          <a:ln>
            <a:solidFill>
              <a:schemeClr val="tx1"/>
            </a:solidFill>
          </a:ln>
        </p:spPr>
        <p:txBody>
          <a:bodyPr anchor="ctr" anchorCtr="1"/>
          <a:lstStyle/>
          <a:p>
            <a:r>
              <a:rPr kumimoji="1" lang="ja-JP" altLang="en-US" dirty="0">
                <a:solidFill>
                  <a:schemeClr val="tx1"/>
                </a:solidFill>
              </a:rPr>
              <a:t>資料６</a:t>
            </a:r>
          </a:p>
        </p:txBody>
      </p:sp>
    </p:spTree>
    <p:extLst>
      <p:ext uri="{BB962C8B-B14F-4D97-AF65-F5344CB8AC3E}">
        <p14:creationId xmlns:p14="http://schemas.microsoft.com/office/powerpoint/2010/main" val="4249996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166665"/>
            <a:ext cx="8229600" cy="1143000"/>
          </a:xfrm>
        </p:spPr>
        <p:txBody>
          <a:bodyPr>
            <a:noAutofit/>
          </a:bodyPr>
          <a:lstStyle/>
          <a:p>
            <a:r>
              <a:rPr kumimoji="1" lang="ja-JP" altLang="en-US" sz="2800" dirty="0"/>
              <a:t>≪避難確保計画及び訓練の実施報告について①≫</a:t>
            </a:r>
          </a:p>
        </p:txBody>
      </p:sp>
      <p:sp>
        <p:nvSpPr>
          <p:cNvPr id="4" name="テキスト ボックス 3">
            <a:extLst>
              <a:ext uri="{FF2B5EF4-FFF2-40B4-BE49-F238E27FC236}">
                <a16:creationId xmlns:a16="http://schemas.microsoft.com/office/drawing/2014/main" id="{8DDBFF4C-F9E0-9B0E-BC0D-2A0587A53715}"/>
              </a:ext>
            </a:extLst>
          </p:cNvPr>
          <p:cNvSpPr txBox="1"/>
          <p:nvPr/>
        </p:nvSpPr>
        <p:spPr>
          <a:xfrm>
            <a:off x="494147" y="1217332"/>
            <a:ext cx="7711613" cy="984885"/>
          </a:xfrm>
          <a:prstGeom prst="rect">
            <a:avLst/>
          </a:prstGeom>
          <a:noFill/>
        </p:spPr>
        <p:txBody>
          <a:bodyPr wrap="square" rtlCol="0">
            <a:spAutoFit/>
          </a:bodyPr>
          <a:lstStyle/>
          <a:p>
            <a:r>
              <a:rPr kumimoji="1" lang="en-US" altLang="ja-JP" sz="2000" dirty="0"/>
              <a:t>【</a:t>
            </a:r>
            <a:r>
              <a:rPr lang="ja-JP" altLang="en-US" sz="2000" b="1" dirty="0"/>
              <a:t>資料</a:t>
            </a:r>
            <a:r>
              <a:rPr kumimoji="1" lang="ja-JP" altLang="en-US" sz="2000" b="1" dirty="0"/>
              <a:t>「避難確保計画の作成について（岐阜市都市防災政策課）より</a:t>
            </a:r>
            <a:r>
              <a:rPr kumimoji="1" lang="en-US" altLang="ja-JP" sz="2000" dirty="0"/>
              <a:t>】</a:t>
            </a:r>
          </a:p>
          <a:p>
            <a:endParaRPr lang="en-US" altLang="ja-JP" sz="2000" dirty="0"/>
          </a:p>
          <a:p>
            <a:r>
              <a:rPr kumimoji="1" lang="ja-JP" altLang="en-US" dirty="0"/>
              <a:t>⇒　</a:t>
            </a:r>
            <a:r>
              <a:rPr kumimoji="1" lang="ja-JP" altLang="en-US" u="sng" dirty="0"/>
              <a:t>詳細は資料を参照してください。</a:t>
            </a:r>
            <a:r>
              <a:rPr lang="ja-JP" altLang="en-US" u="sng" dirty="0"/>
              <a:t>　</a:t>
            </a:r>
            <a:r>
              <a:rPr kumimoji="1" lang="ja-JP" altLang="en-US" u="sng" dirty="0"/>
              <a:t> ここでは、</a:t>
            </a:r>
            <a:r>
              <a:rPr kumimoji="1" lang="ja-JP" altLang="en-US" b="1" u="sng" dirty="0">
                <a:solidFill>
                  <a:srgbClr val="FF0000"/>
                </a:solidFill>
              </a:rPr>
              <a:t>一部抜粋して紹介</a:t>
            </a:r>
            <a:r>
              <a:rPr kumimoji="1" lang="ja-JP" altLang="en-US" u="sng" dirty="0"/>
              <a:t>します。</a:t>
            </a:r>
          </a:p>
        </p:txBody>
      </p:sp>
      <p:sp>
        <p:nvSpPr>
          <p:cNvPr id="3" name="四角形: 角を丸くする 2">
            <a:extLst>
              <a:ext uri="{FF2B5EF4-FFF2-40B4-BE49-F238E27FC236}">
                <a16:creationId xmlns:a16="http://schemas.microsoft.com/office/drawing/2014/main" id="{7BC34EC2-7D2D-074A-DA2E-7C87329416B3}"/>
              </a:ext>
            </a:extLst>
          </p:cNvPr>
          <p:cNvSpPr/>
          <p:nvPr/>
        </p:nvSpPr>
        <p:spPr>
          <a:xfrm>
            <a:off x="453614" y="1177884"/>
            <a:ext cx="7752146" cy="1143000"/>
          </a:xfrm>
          <a:prstGeom prst="roundRect">
            <a:avLst/>
          </a:prstGeom>
          <a:solidFill>
            <a:schemeClr val="accent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AF623A6-0E82-BD8E-C83A-69123966CAB5}"/>
              </a:ext>
            </a:extLst>
          </p:cNvPr>
          <p:cNvSpPr txBox="1"/>
          <p:nvPr/>
        </p:nvSpPr>
        <p:spPr>
          <a:xfrm>
            <a:off x="494147" y="2487755"/>
            <a:ext cx="7915270" cy="2339102"/>
          </a:xfrm>
          <a:prstGeom prst="rect">
            <a:avLst/>
          </a:prstGeom>
          <a:noFill/>
        </p:spPr>
        <p:txBody>
          <a:bodyPr wrap="square" rtlCol="0">
            <a:spAutoFit/>
          </a:bodyPr>
          <a:lstStyle/>
          <a:p>
            <a:pPr marL="285750" indent="-285750">
              <a:buFont typeface="Wingdings" panose="05000000000000000000" pitchFamily="2" charset="2"/>
              <a:buChar char="Ø"/>
            </a:pPr>
            <a:r>
              <a:rPr lang="ja-JP" altLang="en-US" sz="2000" b="1" dirty="0">
                <a:effectLst>
                  <a:outerShdw blurRad="38100" dist="38100" dir="2700000" algn="tl">
                    <a:srgbClr val="000000">
                      <a:alpha val="43137"/>
                    </a:srgbClr>
                  </a:outerShdw>
                </a:effectLst>
              </a:rPr>
              <a:t>避難確保計画とは？　</a:t>
            </a:r>
            <a:r>
              <a:rPr lang="ja-JP" altLang="en-US" b="1" dirty="0">
                <a:effectLst>
                  <a:outerShdw blurRad="38100" dist="38100" dir="2700000" algn="tl">
                    <a:srgbClr val="000000">
                      <a:alpha val="43137"/>
                    </a:srgbClr>
                  </a:outerShdw>
                </a:effectLst>
              </a:rPr>
              <a:t>（資料３ページ）</a:t>
            </a:r>
            <a:endParaRPr lang="en-US" altLang="ja-JP" b="1" dirty="0">
              <a:effectLst>
                <a:outerShdw blurRad="38100" dist="38100" dir="2700000" algn="tl">
                  <a:srgbClr val="000000">
                    <a:alpha val="43137"/>
                  </a:srgbClr>
                </a:outerShdw>
              </a:effectLst>
            </a:endParaRPr>
          </a:p>
          <a:p>
            <a:pPr marL="285750" indent="-285750">
              <a:buFont typeface="Wingdings" panose="05000000000000000000" pitchFamily="2" charset="2"/>
              <a:buChar char="Ø"/>
            </a:pPr>
            <a:endParaRPr lang="en-US" altLang="ja-JP" b="1" dirty="0">
              <a:effectLst>
                <a:outerShdw blurRad="38100" dist="38100" dir="2700000" algn="tl">
                  <a:srgbClr val="000000">
                    <a:alpha val="43137"/>
                  </a:srgbClr>
                </a:outerShdw>
              </a:effectLst>
            </a:endParaRPr>
          </a:p>
          <a:p>
            <a:pPr algn="l"/>
            <a:r>
              <a:rPr lang="ja-JP" altLang="en-US" dirty="0"/>
              <a:t>⇒</a:t>
            </a:r>
            <a:r>
              <a:rPr lang="ja-JP" altLang="en-US" sz="1800" b="0" i="0" u="none" strike="noStrike" baseline="0" dirty="0">
                <a:latin typeface="MS-PGothic"/>
              </a:rPr>
              <a:t>浸水や土砂災害が想定される地域における要配慮者利用施設において、</a:t>
            </a:r>
            <a:endParaRPr lang="en-US" altLang="ja-JP" sz="1800" b="0" i="0" u="none" strike="noStrike" baseline="0" dirty="0">
              <a:latin typeface="MS-PGothic"/>
            </a:endParaRPr>
          </a:p>
          <a:p>
            <a:pPr algn="l"/>
            <a:endParaRPr lang="en-US" altLang="ja-JP" dirty="0">
              <a:latin typeface="MS-PGothic"/>
            </a:endParaRPr>
          </a:p>
          <a:p>
            <a:pPr algn="l"/>
            <a:r>
              <a:rPr lang="ja-JP" altLang="en-US" sz="1800" b="1" i="0" u="sng" strike="noStrike" baseline="0" dirty="0">
                <a:latin typeface="MS-PGothic"/>
              </a:rPr>
              <a:t>洪水時</a:t>
            </a:r>
            <a:r>
              <a:rPr lang="ja-JP" altLang="en-US" sz="1800" b="0" i="0" u="none" strike="noStrike" baseline="0" dirty="0">
                <a:latin typeface="MS-PGothic"/>
              </a:rPr>
              <a:t>、</a:t>
            </a:r>
            <a:r>
              <a:rPr lang="ja-JP" altLang="en-US" sz="1800" b="1" i="0" u="sng" strike="noStrike" baseline="0" dirty="0">
                <a:latin typeface="MS-PGothic"/>
              </a:rPr>
              <a:t>土砂災害時</a:t>
            </a:r>
            <a:r>
              <a:rPr lang="ja-JP" altLang="en-US" sz="1800" b="0" i="0" u="none" strike="noStrike" baseline="0" dirty="0">
                <a:latin typeface="MS-PGothic"/>
              </a:rPr>
              <a:t>における、</a:t>
            </a:r>
            <a:endParaRPr lang="en-US" altLang="ja-JP" sz="1800" b="0" i="0" u="none" strike="noStrike" baseline="0" dirty="0">
              <a:latin typeface="MS-PGothic"/>
            </a:endParaRPr>
          </a:p>
          <a:p>
            <a:pPr algn="l"/>
            <a:endParaRPr lang="en-US" altLang="ja-JP" dirty="0">
              <a:latin typeface="MS-PGothic"/>
            </a:endParaRPr>
          </a:p>
          <a:p>
            <a:pPr algn="l"/>
            <a:r>
              <a:rPr lang="ja-JP" altLang="en-US" sz="1800" b="0" i="0" u="none" strike="noStrike" baseline="0" dirty="0">
                <a:latin typeface="MS-PGothic"/>
              </a:rPr>
              <a:t>円滑かつ迅速な避難の確保を図るために必要な計画</a:t>
            </a:r>
            <a:endParaRPr lang="en-US" altLang="ja-JP" dirty="0"/>
          </a:p>
          <a:p>
            <a:pPr marL="285750" indent="-285750">
              <a:buFont typeface="Wingdings" panose="05000000000000000000" pitchFamily="2" charset="2"/>
              <a:buChar char="Ø"/>
            </a:pPr>
            <a:endParaRPr kumimoji="1" lang="ja-JP" altLang="en-US" dirty="0"/>
          </a:p>
        </p:txBody>
      </p:sp>
      <p:sp>
        <p:nvSpPr>
          <p:cNvPr id="7" name="矢印: 下 6">
            <a:extLst>
              <a:ext uri="{FF2B5EF4-FFF2-40B4-BE49-F238E27FC236}">
                <a16:creationId xmlns:a16="http://schemas.microsoft.com/office/drawing/2014/main" id="{12BBBD37-218D-E757-E37B-B9D0CEF9522F}"/>
              </a:ext>
            </a:extLst>
          </p:cNvPr>
          <p:cNvSpPr/>
          <p:nvPr/>
        </p:nvSpPr>
        <p:spPr>
          <a:xfrm>
            <a:off x="3845897" y="4673411"/>
            <a:ext cx="1008112" cy="35970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CC1778A-8644-B2A3-AD5A-06EF5DB656FD}"/>
              </a:ext>
            </a:extLst>
          </p:cNvPr>
          <p:cNvSpPr txBox="1"/>
          <p:nvPr/>
        </p:nvSpPr>
        <p:spPr>
          <a:xfrm>
            <a:off x="1184038" y="5218451"/>
            <a:ext cx="6768752" cy="461665"/>
          </a:xfrm>
          <a:prstGeom prst="rect">
            <a:avLst/>
          </a:prstGeom>
          <a:noFill/>
        </p:spPr>
        <p:txBody>
          <a:bodyPr wrap="square" rtlCol="0">
            <a:spAutoFit/>
          </a:bodyPr>
          <a:lstStyle/>
          <a:p>
            <a:r>
              <a:rPr kumimoji="1" lang="en-US" altLang="ja-JP" sz="2400" dirty="0"/>
              <a:t>※</a:t>
            </a:r>
            <a:r>
              <a:rPr kumimoji="1" lang="ja-JP" altLang="en-US" sz="2400" dirty="0"/>
              <a:t>　</a:t>
            </a:r>
            <a:r>
              <a:rPr kumimoji="1" lang="ja-JP" altLang="en-US" sz="2400" dirty="0">
                <a:solidFill>
                  <a:srgbClr val="FF0000"/>
                </a:solidFill>
              </a:rPr>
              <a:t>浸水（洪水）</a:t>
            </a:r>
            <a:r>
              <a:rPr kumimoji="1" lang="ja-JP" altLang="en-US" sz="2400" dirty="0"/>
              <a:t>や</a:t>
            </a:r>
            <a:r>
              <a:rPr kumimoji="1" lang="ja-JP" altLang="en-US" sz="2400" dirty="0">
                <a:solidFill>
                  <a:srgbClr val="FF0000"/>
                </a:solidFill>
              </a:rPr>
              <a:t>土砂災害</a:t>
            </a:r>
            <a:r>
              <a:rPr kumimoji="1" lang="ja-JP" altLang="en-US" sz="2400" dirty="0"/>
              <a:t>を対象とした計画</a:t>
            </a:r>
          </a:p>
        </p:txBody>
      </p:sp>
    </p:spTree>
    <p:extLst>
      <p:ext uri="{BB962C8B-B14F-4D97-AF65-F5344CB8AC3E}">
        <p14:creationId xmlns:p14="http://schemas.microsoft.com/office/powerpoint/2010/main" val="375881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166665"/>
            <a:ext cx="8229600" cy="1143000"/>
          </a:xfrm>
        </p:spPr>
        <p:txBody>
          <a:bodyPr>
            <a:noAutofit/>
          </a:bodyPr>
          <a:lstStyle/>
          <a:p>
            <a:r>
              <a:rPr kumimoji="1" lang="ja-JP" altLang="en-US" sz="2800" dirty="0"/>
              <a:t>≪避難確保計画及び訓練の実施報告について②≫</a:t>
            </a:r>
          </a:p>
        </p:txBody>
      </p:sp>
      <p:sp>
        <p:nvSpPr>
          <p:cNvPr id="4" name="テキスト ボックス 3">
            <a:extLst>
              <a:ext uri="{FF2B5EF4-FFF2-40B4-BE49-F238E27FC236}">
                <a16:creationId xmlns:a16="http://schemas.microsoft.com/office/drawing/2014/main" id="{8DDBFF4C-F9E0-9B0E-BC0D-2A0587A53715}"/>
              </a:ext>
            </a:extLst>
          </p:cNvPr>
          <p:cNvSpPr txBox="1"/>
          <p:nvPr/>
        </p:nvSpPr>
        <p:spPr>
          <a:xfrm>
            <a:off x="494147" y="1217332"/>
            <a:ext cx="7711613" cy="984885"/>
          </a:xfrm>
          <a:prstGeom prst="rect">
            <a:avLst/>
          </a:prstGeom>
          <a:noFill/>
        </p:spPr>
        <p:txBody>
          <a:bodyPr wrap="square" rtlCol="0">
            <a:spAutoFit/>
          </a:bodyPr>
          <a:lstStyle/>
          <a:p>
            <a:r>
              <a:rPr kumimoji="1" lang="en-US" altLang="ja-JP" sz="2000" dirty="0"/>
              <a:t>【</a:t>
            </a:r>
            <a:r>
              <a:rPr lang="ja-JP" altLang="en-US" sz="2000" b="1" dirty="0"/>
              <a:t>資料</a:t>
            </a:r>
            <a:r>
              <a:rPr kumimoji="1" lang="ja-JP" altLang="en-US" sz="2000" b="1" dirty="0"/>
              <a:t>「避難確保計画の作成について（岐阜市都市防災政策課）より</a:t>
            </a:r>
            <a:r>
              <a:rPr kumimoji="1" lang="en-US" altLang="ja-JP" sz="2000" dirty="0"/>
              <a:t>】</a:t>
            </a:r>
          </a:p>
          <a:p>
            <a:endParaRPr lang="en-US" altLang="ja-JP" sz="2000" dirty="0"/>
          </a:p>
          <a:p>
            <a:r>
              <a:rPr kumimoji="1" lang="ja-JP" altLang="en-US" dirty="0"/>
              <a:t>⇒　</a:t>
            </a:r>
            <a:r>
              <a:rPr kumimoji="1" lang="ja-JP" altLang="en-US" u="sng" dirty="0"/>
              <a:t>詳細は資料を参照してください。</a:t>
            </a:r>
            <a:r>
              <a:rPr lang="ja-JP" altLang="en-US" u="sng" dirty="0"/>
              <a:t>　</a:t>
            </a:r>
            <a:r>
              <a:rPr kumimoji="1" lang="ja-JP" altLang="en-US" u="sng" dirty="0"/>
              <a:t> ここでは、</a:t>
            </a:r>
            <a:r>
              <a:rPr kumimoji="1" lang="ja-JP" altLang="en-US" b="1" u="sng" dirty="0">
                <a:solidFill>
                  <a:srgbClr val="FF0000"/>
                </a:solidFill>
              </a:rPr>
              <a:t>一部抜粋して紹介</a:t>
            </a:r>
            <a:r>
              <a:rPr kumimoji="1" lang="ja-JP" altLang="en-US" u="sng" dirty="0"/>
              <a:t>します。</a:t>
            </a:r>
          </a:p>
        </p:txBody>
      </p:sp>
      <p:sp>
        <p:nvSpPr>
          <p:cNvPr id="3" name="四角形: 角を丸くする 2">
            <a:extLst>
              <a:ext uri="{FF2B5EF4-FFF2-40B4-BE49-F238E27FC236}">
                <a16:creationId xmlns:a16="http://schemas.microsoft.com/office/drawing/2014/main" id="{7BC34EC2-7D2D-074A-DA2E-7C87329416B3}"/>
              </a:ext>
            </a:extLst>
          </p:cNvPr>
          <p:cNvSpPr/>
          <p:nvPr/>
        </p:nvSpPr>
        <p:spPr>
          <a:xfrm>
            <a:off x="453614" y="1177884"/>
            <a:ext cx="7752146" cy="1143000"/>
          </a:xfrm>
          <a:prstGeom prst="roundRect">
            <a:avLst/>
          </a:prstGeom>
          <a:solidFill>
            <a:schemeClr val="accent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AF623A6-0E82-BD8E-C83A-69123966CAB5}"/>
              </a:ext>
            </a:extLst>
          </p:cNvPr>
          <p:cNvSpPr txBox="1"/>
          <p:nvPr/>
        </p:nvSpPr>
        <p:spPr>
          <a:xfrm>
            <a:off x="494147" y="2487755"/>
            <a:ext cx="7915270" cy="1785104"/>
          </a:xfrm>
          <a:prstGeom prst="rect">
            <a:avLst/>
          </a:prstGeom>
          <a:noFill/>
        </p:spPr>
        <p:txBody>
          <a:bodyPr wrap="square" rtlCol="0">
            <a:spAutoFit/>
          </a:bodyPr>
          <a:lstStyle/>
          <a:p>
            <a:pPr marL="285750" indent="-285750">
              <a:buFont typeface="Wingdings" panose="05000000000000000000" pitchFamily="2" charset="2"/>
              <a:buChar char="Ø"/>
            </a:pPr>
            <a:r>
              <a:rPr lang="ja-JP" altLang="en-US" sz="2000" b="1" dirty="0">
                <a:effectLst>
                  <a:outerShdw blurRad="38100" dist="38100" dir="2700000" algn="tl">
                    <a:srgbClr val="000000">
                      <a:alpha val="43137"/>
                    </a:srgbClr>
                  </a:outerShdw>
                </a:effectLst>
              </a:rPr>
              <a:t>作成義務の確認　</a:t>
            </a:r>
            <a:r>
              <a:rPr lang="ja-JP" altLang="en-US" b="1" dirty="0">
                <a:effectLst>
                  <a:outerShdw blurRad="38100" dist="38100" dir="2700000" algn="tl">
                    <a:srgbClr val="000000">
                      <a:alpha val="43137"/>
                    </a:srgbClr>
                  </a:outerShdw>
                </a:effectLst>
              </a:rPr>
              <a:t>（資料６ページ～）</a:t>
            </a:r>
            <a:endParaRPr lang="en-US" altLang="ja-JP" b="1" dirty="0">
              <a:effectLst>
                <a:outerShdw blurRad="38100" dist="38100" dir="2700000" algn="tl">
                  <a:srgbClr val="000000">
                    <a:alpha val="43137"/>
                  </a:srgbClr>
                </a:outerShdw>
              </a:effectLst>
            </a:endParaRPr>
          </a:p>
          <a:p>
            <a:pPr marL="285750" indent="-285750">
              <a:buFont typeface="Wingdings" panose="05000000000000000000" pitchFamily="2" charset="2"/>
              <a:buChar char="Ø"/>
            </a:pPr>
            <a:endParaRPr lang="en-US" altLang="ja-JP" b="1" dirty="0">
              <a:effectLst>
                <a:outerShdw blurRad="38100" dist="38100" dir="2700000" algn="tl">
                  <a:srgbClr val="000000">
                    <a:alpha val="43137"/>
                  </a:srgbClr>
                </a:outerShdw>
              </a:effectLst>
            </a:endParaRPr>
          </a:p>
          <a:p>
            <a:pPr algn="l"/>
            <a:r>
              <a:rPr lang="ja-JP" altLang="en-US" sz="1800" b="0" i="0" u="none" strike="noStrike" baseline="0" dirty="0">
                <a:latin typeface="MS-PGothic"/>
              </a:rPr>
              <a:t>①岐阜市地域防災計画の、</a:t>
            </a:r>
            <a:r>
              <a:rPr lang="ja-JP" altLang="en-US" sz="1800" b="1" i="0" u="none" strike="noStrike" baseline="0" dirty="0">
                <a:latin typeface="MS-PGothic"/>
              </a:rPr>
              <a:t>「要配慮者利用施設一覧」</a:t>
            </a:r>
            <a:r>
              <a:rPr lang="ja-JP" altLang="en-US" sz="1800" b="0" i="0" u="none" strike="noStrike" baseline="0" dirty="0">
                <a:latin typeface="MS-PGothic"/>
              </a:rPr>
              <a:t>の確認</a:t>
            </a:r>
            <a:endParaRPr lang="en-US" altLang="ja-JP" sz="1800" b="0" i="0" u="none" strike="noStrike" baseline="0" dirty="0">
              <a:latin typeface="MS-PGothic"/>
            </a:endParaRPr>
          </a:p>
          <a:p>
            <a:pPr algn="l"/>
            <a:r>
              <a:rPr lang="ja-JP" altLang="en-US" sz="1800" b="0" i="0" u="none" strike="noStrike" baseline="0" dirty="0">
                <a:latin typeface="MS-PGothic"/>
              </a:rPr>
              <a:t>②</a:t>
            </a:r>
            <a:r>
              <a:rPr lang="ja-JP" altLang="en-US" sz="1800" b="1" i="0" u="none" strike="noStrike" baseline="0" dirty="0">
                <a:latin typeface="MS-PGothic"/>
              </a:rPr>
              <a:t>ハザードマップ</a:t>
            </a:r>
            <a:r>
              <a:rPr lang="ja-JP" altLang="en-US" sz="1800" b="0" i="0" u="none" strike="noStrike" baseline="0" dirty="0">
                <a:latin typeface="MS-PGothic"/>
              </a:rPr>
              <a:t>の確認</a:t>
            </a:r>
            <a:endParaRPr lang="en-US" altLang="ja-JP" sz="1800" b="0" i="0" u="none" strike="noStrike" baseline="0" dirty="0">
              <a:latin typeface="MS-PGothic"/>
            </a:endParaRPr>
          </a:p>
          <a:p>
            <a:pPr algn="l"/>
            <a:r>
              <a:rPr lang="ja-JP" altLang="en-US" dirty="0">
                <a:latin typeface="MS-PGothic"/>
              </a:rPr>
              <a:t>　（</a:t>
            </a:r>
            <a:r>
              <a:rPr lang="en-US" altLang="ja-JP" dirty="0">
                <a:latin typeface="MS-PGothic"/>
              </a:rPr>
              <a:t>https://www.city.gifu.lg.jp/kurashi/bousai/1001359/index.html</a:t>
            </a:r>
            <a:r>
              <a:rPr lang="ja-JP" altLang="en-US" dirty="0">
                <a:latin typeface="MS-PGothic"/>
              </a:rPr>
              <a:t>）</a:t>
            </a:r>
            <a:endParaRPr lang="en-US" altLang="ja-JP" sz="1800" b="0" i="0" u="none" strike="noStrike" baseline="0" dirty="0">
              <a:latin typeface="MS-PGothic"/>
            </a:endParaRPr>
          </a:p>
          <a:p>
            <a:pPr algn="l"/>
            <a:endParaRPr lang="en-US" altLang="ja-JP" dirty="0">
              <a:latin typeface="MS-PGothic"/>
            </a:endParaRPr>
          </a:p>
        </p:txBody>
      </p:sp>
      <p:sp>
        <p:nvSpPr>
          <p:cNvPr id="7" name="矢印: 下 6">
            <a:extLst>
              <a:ext uri="{FF2B5EF4-FFF2-40B4-BE49-F238E27FC236}">
                <a16:creationId xmlns:a16="http://schemas.microsoft.com/office/drawing/2014/main" id="{12BBBD37-218D-E757-E37B-B9D0CEF9522F}"/>
              </a:ext>
            </a:extLst>
          </p:cNvPr>
          <p:cNvSpPr/>
          <p:nvPr/>
        </p:nvSpPr>
        <p:spPr>
          <a:xfrm>
            <a:off x="3441702" y="4002698"/>
            <a:ext cx="745713" cy="2323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5CC1778A-8644-B2A3-AD5A-06EF5DB656FD}"/>
              </a:ext>
            </a:extLst>
          </p:cNvPr>
          <p:cNvSpPr txBox="1"/>
          <p:nvPr/>
        </p:nvSpPr>
        <p:spPr>
          <a:xfrm>
            <a:off x="729287" y="4415629"/>
            <a:ext cx="7200800" cy="954107"/>
          </a:xfrm>
          <a:prstGeom prst="rect">
            <a:avLst/>
          </a:prstGeom>
          <a:noFill/>
        </p:spPr>
        <p:txBody>
          <a:bodyPr wrap="square" rtlCol="0">
            <a:spAutoFit/>
          </a:bodyPr>
          <a:lstStyle/>
          <a:p>
            <a:r>
              <a:rPr kumimoji="1" lang="en-US" altLang="ja-JP" sz="2000" dirty="0"/>
              <a:t>※</a:t>
            </a:r>
            <a:r>
              <a:rPr kumimoji="1" lang="ja-JP" altLang="en-US" dirty="0"/>
              <a:t>　①について、指定を受けて間もないと一覧に掲載されていません。</a:t>
            </a:r>
            <a:endParaRPr kumimoji="1" lang="en-US" altLang="ja-JP" dirty="0"/>
          </a:p>
          <a:p>
            <a:r>
              <a:rPr lang="ja-JP" altLang="en-US" dirty="0"/>
              <a:t>　　  事業所のある場所が浸水想定区域等に入っていないかどうか、</a:t>
            </a:r>
            <a:endParaRPr lang="en-US" altLang="ja-JP" dirty="0"/>
          </a:p>
          <a:p>
            <a:r>
              <a:rPr lang="ja-JP" altLang="en-US" dirty="0"/>
              <a:t>　　　ハザードマップで確認してみてください。</a:t>
            </a:r>
            <a:endParaRPr kumimoji="1" lang="ja-JP" altLang="en-US" dirty="0"/>
          </a:p>
        </p:txBody>
      </p:sp>
      <p:sp>
        <p:nvSpPr>
          <p:cNvPr id="5" name="四角形: 角を丸くする 4">
            <a:extLst>
              <a:ext uri="{FF2B5EF4-FFF2-40B4-BE49-F238E27FC236}">
                <a16:creationId xmlns:a16="http://schemas.microsoft.com/office/drawing/2014/main" id="{D52AD3D0-DFE1-F29A-8E22-71FD653A12FD}"/>
              </a:ext>
            </a:extLst>
          </p:cNvPr>
          <p:cNvSpPr/>
          <p:nvPr/>
        </p:nvSpPr>
        <p:spPr>
          <a:xfrm>
            <a:off x="729287" y="4382038"/>
            <a:ext cx="6861903" cy="920504"/>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F2398B68-1571-ACE8-69EF-B531A5DB3ACB}"/>
              </a:ext>
            </a:extLst>
          </p:cNvPr>
          <p:cNvSpPr txBox="1"/>
          <p:nvPr/>
        </p:nvSpPr>
        <p:spPr>
          <a:xfrm>
            <a:off x="898736" y="5572644"/>
            <a:ext cx="6861902" cy="646331"/>
          </a:xfrm>
          <a:prstGeom prst="rect">
            <a:avLst/>
          </a:prstGeom>
          <a:noFill/>
        </p:spPr>
        <p:txBody>
          <a:bodyPr wrap="square" rtlCol="0">
            <a:spAutoFit/>
          </a:bodyPr>
          <a:lstStyle/>
          <a:p>
            <a:r>
              <a:rPr kumimoji="1" lang="en-US" altLang="ja-JP" dirty="0"/>
              <a:t>※</a:t>
            </a:r>
            <a:r>
              <a:rPr kumimoji="1" lang="ja-JP" altLang="en-US" dirty="0"/>
              <a:t>「県域統合型</a:t>
            </a:r>
            <a:r>
              <a:rPr kumimoji="1" lang="en-US" altLang="ja-JP" dirty="0"/>
              <a:t>GIS</a:t>
            </a:r>
            <a:r>
              <a:rPr kumimoji="1" lang="ja-JP" altLang="en-US" dirty="0"/>
              <a:t>ぎふ」で確認する方法もあります。</a:t>
            </a:r>
            <a:endParaRPr kumimoji="1" lang="en-US" altLang="ja-JP" dirty="0"/>
          </a:p>
          <a:p>
            <a:r>
              <a:rPr lang="ja-JP" altLang="en-US" dirty="0"/>
              <a:t>　　</a:t>
            </a:r>
            <a:r>
              <a:rPr kumimoji="1" lang="ja-JP" altLang="en-US" sz="1600" dirty="0"/>
              <a:t>（確認方法を希望される場合は担当まで）</a:t>
            </a:r>
          </a:p>
        </p:txBody>
      </p:sp>
    </p:spTree>
    <p:extLst>
      <p:ext uri="{BB962C8B-B14F-4D97-AF65-F5344CB8AC3E}">
        <p14:creationId xmlns:p14="http://schemas.microsoft.com/office/powerpoint/2010/main" val="554720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166665"/>
            <a:ext cx="8229600" cy="1143000"/>
          </a:xfrm>
        </p:spPr>
        <p:txBody>
          <a:bodyPr>
            <a:noAutofit/>
          </a:bodyPr>
          <a:lstStyle/>
          <a:p>
            <a:r>
              <a:rPr kumimoji="1" lang="ja-JP" altLang="en-US" sz="2800" dirty="0"/>
              <a:t>≪避難確保計画及び訓練の実施報告について③≫</a:t>
            </a:r>
          </a:p>
        </p:txBody>
      </p:sp>
      <p:sp>
        <p:nvSpPr>
          <p:cNvPr id="4" name="テキスト ボックス 3">
            <a:extLst>
              <a:ext uri="{FF2B5EF4-FFF2-40B4-BE49-F238E27FC236}">
                <a16:creationId xmlns:a16="http://schemas.microsoft.com/office/drawing/2014/main" id="{8DDBFF4C-F9E0-9B0E-BC0D-2A0587A53715}"/>
              </a:ext>
            </a:extLst>
          </p:cNvPr>
          <p:cNvSpPr txBox="1"/>
          <p:nvPr/>
        </p:nvSpPr>
        <p:spPr>
          <a:xfrm>
            <a:off x="494147" y="1217332"/>
            <a:ext cx="7711613" cy="984885"/>
          </a:xfrm>
          <a:prstGeom prst="rect">
            <a:avLst/>
          </a:prstGeom>
          <a:noFill/>
        </p:spPr>
        <p:txBody>
          <a:bodyPr wrap="square" rtlCol="0">
            <a:spAutoFit/>
          </a:bodyPr>
          <a:lstStyle/>
          <a:p>
            <a:r>
              <a:rPr kumimoji="1" lang="en-US" altLang="ja-JP" sz="2000" dirty="0"/>
              <a:t>【</a:t>
            </a:r>
            <a:r>
              <a:rPr lang="ja-JP" altLang="en-US" sz="2000" b="1" dirty="0"/>
              <a:t>資料</a:t>
            </a:r>
            <a:r>
              <a:rPr kumimoji="1" lang="ja-JP" altLang="en-US" sz="2000" b="1" dirty="0"/>
              <a:t>「避難確保計画の作成について（岐阜市都市防災政策課）より</a:t>
            </a:r>
            <a:r>
              <a:rPr kumimoji="1" lang="en-US" altLang="ja-JP" sz="2000" dirty="0"/>
              <a:t>】</a:t>
            </a:r>
          </a:p>
          <a:p>
            <a:endParaRPr lang="en-US" altLang="ja-JP" sz="2000" dirty="0"/>
          </a:p>
          <a:p>
            <a:r>
              <a:rPr kumimoji="1" lang="ja-JP" altLang="en-US" dirty="0"/>
              <a:t>⇒　</a:t>
            </a:r>
            <a:r>
              <a:rPr kumimoji="1" lang="ja-JP" altLang="en-US" u="sng" dirty="0"/>
              <a:t>詳細は資料を参照してください。</a:t>
            </a:r>
            <a:r>
              <a:rPr lang="ja-JP" altLang="en-US" u="sng" dirty="0"/>
              <a:t>　</a:t>
            </a:r>
            <a:r>
              <a:rPr kumimoji="1" lang="ja-JP" altLang="en-US" u="sng" dirty="0"/>
              <a:t> ここでは、</a:t>
            </a:r>
            <a:r>
              <a:rPr kumimoji="1" lang="ja-JP" altLang="en-US" b="1" u="sng" dirty="0">
                <a:solidFill>
                  <a:srgbClr val="FF0000"/>
                </a:solidFill>
              </a:rPr>
              <a:t>一部抜粋して紹介</a:t>
            </a:r>
            <a:r>
              <a:rPr kumimoji="1" lang="ja-JP" altLang="en-US" u="sng" dirty="0"/>
              <a:t>します。</a:t>
            </a:r>
          </a:p>
        </p:txBody>
      </p:sp>
      <p:sp>
        <p:nvSpPr>
          <p:cNvPr id="3" name="四角形: 角を丸くする 2">
            <a:extLst>
              <a:ext uri="{FF2B5EF4-FFF2-40B4-BE49-F238E27FC236}">
                <a16:creationId xmlns:a16="http://schemas.microsoft.com/office/drawing/2014/main" id="{7BC34EC2-7D2D-074A-DA2E-7C87329416B3}"/>
              </a:ext>
            </a:extLst>
          </p:cNvPr>
          <p:cNvSpPr/>
          <p:nvPr/>
        </p:nvSpPr>
        <p:spPr>
          <a:xfrm>
            <a:off x="453614" y="1177884"/>
            <a:ext cx="7752146" cy="1143000"/>
          </a:xfrm>
          <a:prstGeom prst="roundRect">
            <a:avLst/>
          </a:prstGeom>
          <a:solidFill>
            <a:schemeClr val="accent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AF623A6-0E82-BD8E-C83A-69123966CAB5}"/>
              </a:ext>
            </a:extLst>
          </p:cNvPr>
          <p:cNvSpPr txBox="1"/>
          <p:nvPr/>
        </p:nvSpPr>
        <p:spPr>
          <a:xfrm>
            <a:off x="494147" y="2492896"/>
            <a:ext cx="7915270" cy="4555093"/>
          </a:xfrm>
          <a:prstGeom prst="rect">
            <a:avLst/>
          </a:prstGeom>
          <a:noFill/>
        </p:spPr>
        <p:txBody>
          <a:bodyPr wrap="square" rtlCol="0">
            <a:spAutoFit/>
          </a:bodyPr>
          <a:lstStyle/>
          <a:p>
            <a:pPr marL="285750" indent="-285750">
              <a:buFont typeface="Wingdings" panose="05000000000000000000" pitchFamily="2" charset="2"/>
              <a:buChar char="Ø"/>
            </a:pPr>
            <a:r>
              <a:rPr lang="ja-JP" altLang="en-US" sz="2000" b="1" dirty="0">
                <a:effectLst>
                  <a:outerShdw blurRad="38100" dist="38100" dir="2700000" algn="tl">
                    <a:srgbClr val="000000">
                      <a:alpha val="43137"/>
                    </a:srgbClr>
                  </a:outerShdw>
                </a:effectLst>
              </a:rPr>
              <a:t>避難確保計画の作成　</a:t>
            </a:r>
            <a:r>
              <a:rPr lang="ja-JP" altLang="en-US" b="1" dirty="0">
                <a:effectLst>
                  <a:outerShdw blurRad="38100" dist="38100" dir="2700000" algn="tl">
                    <a:srgbClr val="000000">
                      <a:alpha val="43137"/>
                    </a:srgbClr>
                  </a:outerShdw>
                </a:effectLst>
              </a:rPr>
              <a:t>（資料１５ページ～）</a:t>
            </a:r>
            <a:endParaRPr lang="en-US" altLang="ja-JP" b="1" dirty="0">
              <a:effectLst>
                <a:outerShdw blurRad="38100" dist="38100" dir="2700000" algn="tl">
                  <a:srgbClr val="000000">
                    <a:alpha val="43137"/>
                  </a:srgbClr>
                </a:outerShdw>
              </a:effectLst>
            </a:endParaRPr>
          </a:p>
          <a:p>
            <a:pPr marL="285750" indent="-285750">
              <a:buFont typeface="Wingdings" panose="05000000000000000000" pitchFamily="2" charset="2"/>
              <a:buChar char="Ø"/>
            </a:pPr>
            <a:endParaRPr lang="en-US" altLang="ja-JP" b="1" dirty="0">
              <a:effectLst>
                <a:outerShdw blurRad="38100" dist="38100" dir="2700000" algn="tl">
                  <a:srgbClr val="000000">
                    <a:alpha val="43137"/>
                  </a:srgbClr>
                </a:outerShdw>
              </a:effectLst>
            </a:endParaRPr>
          </a:p>
          <a:p>
            <a:pPr algn="l"/>
            <a:r>
              <a:rPr lang="ja-JP" altLang="en-US" sz="1800" b="0" i="0" u="none" strike="noStrike" baseline="0" dirty="0">
                <a:latin typeface="MS-PGothic"/>
              </a:rPr>
              <a:t>・様式や記載例は、資料</a:t>
            </a:r>
            <a:r>
              <a:rPr lang="en-US" altLang="ja-JP" sz="1800" b="0" i="0" u="none" strike="noStrike" baseline="0" dirty="0">
                <a:latin typeface="MS-PGothic"/>
              </a:rPr>
              <a:t>16</a:t>
            </a:r>
            <a:r>
              <a:rPr lang="ja-JP" altLang="en-US" sz="1800" b="0" i="0" u="none" strike="noStrike" baseline="0" dirty="0">
                <a:latin typeface="MS-PGothic"/>
              </a:rPr>
              <a:t>ページ以降を参考にしてください。</a:t>
            </a:r>
            <a:endParaRPr lang="en-US" altLang="ja-JP" sz="1800" b="0" i="0" u="none" strike="noStrike" baseline="0" dirty="0">
              <a:latin typeface="MS-PGothic"/>
            </a:endParaRPr>
          </a:p>
          <a:p>
            <a:pPr algn="l"/>
            <a:endParaRPr lang="en-US" altLang="ja-JP" dirty="0">
              <a:latin typeface="MS-PGothic"/>
            </a:endParaRPr>
          </a:p>
          <a:p>
            <a:pPr algn="l"/>
            <a:r>
              <a:rPr lang="ja-JP" altLang="en-US" sz="1800" b="0" i="0" u="none" strike="noStrike" baseline="0" dirty="0">
                <a:latin typeface="MS-PGothic"/>
              </a:rPr>
              <a:t>・</a:t>
            </a:r>
            <a:r>
              <a:rPr lang="ja-JP" altLang="en-US" sz="1800" b="0" i="0" u="sng" strike="noStrike" baseline="0" dirty="0">
                <a:latin typeface="MS-PGothic"/>
              </a:rPr>
              <a:t>「事前休業の判断について」</a:t>
            </a:r>
            <a:r>
              <a:rPr lang="ja-JP" altLang="en-US" sz="1800" b="0" i="0" u="none" strike="noStrike" baseline="0" dirty="0">
                <a:latin typeface="MS-PGothic"/>
              </a:rPr>
              <a:t>（資料</a:t>
            </a:r>
            <a:r>
              <a:rPr lang="en-US" altLang="ja-JP" sz="1800" b="0" i="0" u="none" strike="noStrike" baseline="0" dirty="0">
                <a:latin typeface="MS-PGothic"/>
              </a:rPr>
              <a:t>17</a:t>
            </a:r>
            <a:r>
              <a:rPr lang="ja-JP" altLang="en-US" sz="1800" b="0" i="0" u="none" strike="noStrike" baseline="0" dirty="0">
                <a:latin typeface="MS-PGothic"/>
              </a:rPr>
              <a:t>ページ）</a:t>
            </a:r>
            <a:endParaRPr lang="en-US" altLang="ja-JP" sz="1800" b="0" i="0" u="none" strike="noStrike" baseline="0" dirty="0">
              <a:latin typeface="MS-PGothic"/>
            </a:endParaRPr>
          </a:p>
          <a:p>
            <a:pPr algn="l"/>
            <a:r>
              <a:rPr lang="ja-JP" altLang="en-US" dirty="0">
                <a:latin typeface="MS-PGothic"/>
              </a:rPr>
              <a:t>→以前の様式ではなかった記載箇所です。</a:t>
            </a:r>
            <a:endParaRPr lang="en-US" altLang="ja-JP" dirty="0">
              <a:latin typeface="MS-PGothic"/>
            </a:endParaRPr>
          </a:p>
          <a:p>
            <a:pPr algn="l"/>
            <a:endParaRPr lang="en-US" altLang="ja-JP" sz="1800" b="0" i="0" u="none" strike="noStrike" baseline="0" dirty="0">
              <a:latin typeface="MS-PGothic"/>
            </a:endParaRPr>
          </a:p>
          <a:p>
            <a:pPr algn="l"/>
            <a:r>
              <a:rPr lang="ja-JP" altLang="en-US" dirty="0">
                <a:latin typeface="MS-PGothic"/>
              </a:rPr>
              <a:t>・「体制確立の判断時期」（資料</a:t>
            </a:r>
            <a:r>
              <a:rPr lang="en-US" altLang="ja-JP" dirty="0">
                <a:latin typeface="MS-PGothic"/>
              </a:rPr>
              <a:t>19</a:t>
            </a:r>
            <a:r>
              <a:rPr lang="ja-JP" altLang="en-US" dirty="0">
                <a:latin typeface="MS-PGothic"/>
              </a:rPr>
              <a:t>ページ～）</a:t>
            </a:r>
            <a:endParaRPr lang="en-US" altLang="ja-JP" dirty="0">
              <a:latin typeface="MS-PGothic"/>
            </a:endParaRPr>
          </a:p>
          <a:p>
            <a:pPr algn="l"/>
            <a:r>
              <a:rPr lang="ja-JP" altLang="en-US" dirty="0">
                <a:latin typeface="MS-PGothic"/>
              </a:rPr>
              <a:t>　 </a:t>
            </a:r>
            <a:r>
              <a:rPr lang="ja-JP" altLang="en-US" sz="1800" b="1" i="0" u="none" strike="noStrike" baseline="0" dirty="0">
                <a:latin typeface="MS-PGothic"/>
              </a:rPr>
              <a:t>洪水の場合　</a:t>
            </a:r>
            <a:r>
              <a:rPr lang="ja-JP" altLang="en-US" sz="1800" b="0" i="0" u="none" strike="noStrike" baseline="0" dirty="0">
                <a:latin typeface="MS-PGothic"/>
              </a:rPr>
              <a:t>・・・　</a:t>
            </a:r>
            <a:r>
              <a:rPr lang="ja-JP" altLang="en-US" sz="1800" b="1" i="0" u="none" strike="noStrike" baseline="0" dirty="0">
                <a:latin typeface="MS-PGothic"/>
              </a:rPr>
              <a:t>対象河川の観測地点を確認する必要</a:t>
            </a:r>
            <a:r>
              <a:rPr lang="ja-JP" altLang="en-US" sz="1800" b="0" i="0" u="none" strike="noStrike" baseline="0" dirty="0">
                <a:latin typeface="MS-PGothic"/>
              </a:rPr>
              <a:t>があります。</a:t>
            </a:r>
            <a:endParaRPr lang="en-US" altLang="ja-JP" sz="1800" b="0" i="0" u="none" strike="noStrike" baseline="0" dirty="0">
              <a:latin typeface="MS-PGothic"/>
            </a:endParaRPr>
          </a:p>
          <a:p>
            <a:pPr algn="l"/>
            <a:endParaRPr lang="en-US" altLang="ja-JP" dirty="0">
              <a:latin typeface="MS-PGothic"/>
            </a:endParaRPr>
          </a:p>
          <a:p>
            <a:pPr algn="l"/>
            <a:r>
              <a:rPr lang="ja-JP" altLang="en-US" sz="1800" b="0" i="0" u="none" strike="noStrike" baseline="0" dirty="0">
                <a:latin typeface="MS-PGothic"/>
              </a:rPr>
              <a:t>→</a:t>
            </a:r>
            <a:r>
              <a:rPr lang="en-US" altLang="ja-JP" sz="1800" b="1" i="0" u="none" strike="noStrike" baseline="0" dirty="0">
                <a:latin typeface="+mn-ea"/>
              </a:rPr>
              <a:t>【</a:t>
            </a:r>
            <a:r>
              <a:rPr lang="ja-JP" altLang="en-US" sz="1800" b="1" i="0" u="none" strike="noStrike" baseline="0" dirty="0">
                <a:latin typeface="+mn-ea"/>
              </a:rPr>
              <a:t>参考</a:t>
            </a:r>
            <a:r>
              <a:rPr lang="en-US" altLang="ja-JP" sz="1800" b="1" i="0" u="none" strike="noStrike" baseline="0" dirty="0">
                <a:latin typeface="+mn-ea"/>
              </a:rPr>
              <a:t>】</a:t>
            </a:r>
          </a:p>
          <a:p>
            <a:pPr algn="l"/>
            <a:r>
              <a:rPr lang="ja-JP" altLang="en-US" sz="1800" b="1" i="0" u="sng" strike="noStrike" baseline="0" dirty="0">
                <a:solidFill>
                  <a:srgbClr val="FF0000"/>
                </a:solidFill>
                <a:latin typeface="+mn-ea"/>
              </a:rPr>
              <a:t>氾濫注意水位・避難判断水位・氾濫危険区域</a:t>
            </a:r>
            <a:r>
              <a:rPr lang="ja-JP" altLang="en-US" sz="1800" b="1" i="0" u="none" strike="noStrike" baseline="0" dirty="0">
                <a:latin typeface="+mn-ea"/>
              </a:rPr>
              <a:t>が設定されている観測局</a:t>
            </a:r>
            <a:endParaRPr lang="en-US" altLang="ja-JP" sz="1800" b="1" i="0" u="none" strike="noStrike" baseline="0" dirty="0">
              <a:latin typeface="+mn-ea"/>
            </a:endParaRPr>
          </a:p>
          <a:p>
            <a:pPr algn="l"/>
            <a:r>
              <a:rPr lang="ja-JP" altLang="en-US" sz="1800" i="0" u="none" strike="noStrike" baseline="0" dirty="0">
                <a:latin typeface="+mn-ea"/>
              </a:rPr>
              <a:t>（一部紹介）</a:t>
            </a:r>
            <a:r>
              <a:rPr lang="ja-JP" altLang="en-US" sz="1800" b="1" i="0" u="none" strike="noStrike" baseline="0" dirty="0">
                <a:latin typeface="+mn-ea"/>
              </a:rPr>
              <a:t>が資料</a:t>
            </a:r>
            <a:r>
              <a:rPr lang="en-US" altLang="ja-JP" sz="1800" b="1" i="0" u="none" strike="noStrike" baseline="0" dirty="0">
                <a:latin typeface="+mn-ea"/>
              </a:rPr>
              <a:t>22</a:t>
            </a:r>
            <a:r>
              <a:rPr lang="ja-JP" altLang="en-US" sz="1800" b="1" i="0" u="none" strike="noStrike" baseline="0" dirty="0">
                <a:latin typeface="+mn-ea"/>
              </a:rPr>
              <a:t>ページに記載してありますので、参考にしてください。</a:t>
            </a:r>
            <a:endParaRPr lang="en-US" altLang="ja-JP" sz="1800" b="1" i="0" u="none" strike="noStrike" baseline="0" dirty="0">
              <a:latin typeface="+mn-ea"/>
            </a:endParaRPr>
          </a:p>
          <a:p>
            <a:pPr algn="l"/>
            <a:endParaRPr lang="en-US" altLang="ja-JP" dirty="0">
              <a:latin typeface="MS-PGothic"/>
            </a:endParaRPr>
          </a:p>
          <a:p>
            <a:pPr algn="l"/>
            <a:endParaRPr lang="en-US" altLang="ja-JP" sz="1800" b="0" i="0" u="none" strike="noStrike" baseline="0" dirty="0">
              <a:latin typeface="MS-PGothic"/>
            </a:endParaRPr>
          </a:p>
          <a:p>
            <a:pPr algn="l"/>
            <a:endParaRPr lang="en-US" altLang="ja-JP" dirty="0">
              <a:latin typeface="MS-PGothic"/>
            </a:endParaRPr>
          </a:p>
        </p:txBody>
      </p:sp>
    </p:spTree>
    <p:extLst>
      <p:ext uri="{BB962C8B-B14F-4D97-AF65-F5344CB8AC3E}">
        <p14:creationId xmlns:p14="http://schemas.microsoft.com/office/powerpoint/2010/main" val="1336475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166665"/>
            <a:ext cx="8229600" cy="1143000"/>
          </a:xfrm>
        </p:spPr>
        <p:txBody>
          <a:bodyPr>
            <a:noAutofit/>
          </a:bodyPr>
          <a:lstStyle/>
          <a:p>
            <a:r>
              <a:rPr kumimoji="1" lang="ja-JP" altLang="en-US" sz="2800" dirty="0"/>
              <a:t>≪避難確保計画及び訓練の実施報告について④≫</a:t>
            </a:r>
          </a:p>
        </p:txBody>
      </p:sp>
      <p:sp>
        <p:nvSpPr>
          <p:cNvPr id="4" name="テキスト ボックス 3">
            <a:extLst>
              <a:ext uri="{FF2B5EF4-FFF2-40B4-BE49-F238E27FC236}">
                <a16:creationId xmlns:a16="http://schemas.microsoft.com/office/drawing/2014/main" id="{8DDBFF4C-F9E0-9B0E-BC0D-2A0587A53715}"/>
              </a:ext>
            </a:extLst>
          </p:cNvPr>
          <p:cNvSpPr txBox="1"/>
          <p:nvPr/>
        </p:nvSpPr>
        <p:spPr>
          <a:xfrm>
            <a:off x="494147" y="1217332"/>
            <a:ext cx="7711613" cy="984885"/>
          </a:xfrm>
          <a:prstGeom prst="rect">
            <a:avLst/>
          </a:prstGeom>
          <a:noFill/>
        </p:spPr>
        <p:txBody>
          <a:bodyPr wrap="square" rtlCol="0">
            <a:spAutoFit/>
          </a:bodyPr>
          <a:lstStyle/>
          <a:p>
            <a:r>
              <a:rPr kumimoji="1" lang="en-US" altLang="ja-JP" sz="2000" dirty="0"/>
              <a:t>【</a:t>
            </a:r>
            <a:r>
              <a:rPr lang="ja-JP" altLang="en-US" sz="2000" b="1" dirty="0"/>
              <a:t>資料</a:t>
            </a:r>
            <a:r>
              <a:rPr kumimoji="1" lang="ja-JP" altLang="en-US" sz="2000" b="1" dirty="0"/>
              <a:t>「避難確保計画の作成について（岐阜市都市防災政策課）より</a:t>
            </a:r>
            <a:r>
              <a:rPr kumimoji="1" lang="en-US" altLang="ja-JP" sz="2000" dirty="0"/>
              <a:t>】</a:t>
            </a:r>
          </a:p>
          <a:p>
            <a:endParaRPr lang="en-US" altLang="ja-JP" sz="2000" dirty="0"/>
          </a:p>
          <a:p>
            <a:r>
              <a:rPr kumimoji="1" lang="ja-JP" altLang="en-US" dirty="0"/>
              <a:t>⇒　</a:t>
            </a:r>
            <a:r>
              <a:rPr kumimoji="1" lang="ja-JP" altLang="en-US" u="sng" dirty="0"/>
              <a:t>詳細は資料を参照してください。</a:t>
            </a:r>
            <a:r>
              <a:rPr lang="ja-JP" altLang="en-US" u="sng" dirty="0"/>
              <a:t>　</a:t>
            </a:r>
            <a:r>
              <a:rPr kumimoji="1" lang="ja-JP" altLang="en-US" u="sng" dirty="0"/>
              <a:t> ここでは、</a:t>
            </a:r>
            <a:r>
              <a:rPr kumimoji="1" lang="ja-JP" altLang="en-US" b="1" u="sng" dirty="0">
                <a:solidFill>
                  <a:srgbClr val="FF0000"/>
                </a:solidFill>
              </a:rPr>
              <a:t>一部抜粋して紹介</a:t>
            </a:r>
            <a:r>
              <a:rPr kumimoji="1" lang="ja-JP" altLang="en-US" u="sng" dirty="0"/>
              <a:t>します。</a:t>
            </a:r>
          </a:p>
        </p:txBody>
      </p:sp>
      <p:sp>
        <p:nvSpPr>
          <p:cNvPr id="3" name="四角形: 角を丸くする 2">
            <a:extLst>
              <a:ext uri="{FF2B5EF4-FFF2-40B4-BE49-F238E27FC236}">
                <a16:creationId xmlns:a16="http://schemas.microsoft.com/office/drawing/2014/main" id="{7BC34EC2-7D2D-074A-DA2E-7C87329416B3}"/>
              </a:ext>
            </a:extLst>
          </p:cNvPr>
          <p:cNvSpPr/>
          <p:nvPr/>
        </p:nvSpPr>
        <p:spPr>
          <a:xfrm>
            <a:off x="453614" y="1177884"/>
            <a:ext cx="7752146" cy="1143000"/>
          </a:xfrm>
          <a:prstGeom prst="roundRect">
            <a:avLst/>
          </a:prstGeom>
          <a:solidFill>
            <a:schemeClr val="accent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AF623A6-0E82-BD8E-C83A-69123966CAB5}"/>
              </a:ext>
            </a:extLst>
          </p:cNvPr>
          <p:cNvSpPr txBox="1"/>
          <p:nvPr/>
        </p:nvSpPr>
        <p:spPr>
          <a:xfrm>
            <a:off x="494147" y="2492896"/>
            <a:ext cx="7915270" cy="400110"/>
          </a:xfrm>
          <a:prstGeom prst="rect">
            <a:avLst/>
          </a:prstGeom>
          <a:noFill/>
        </p:spPr>
        <p:txBody>
          <a:bodyPr wrap="square" rtlCol="0">
            <a:spAutoFit/>
          </a:bodyPr>
          <a:lstStyle/>
          <a:p>
            <a:pPr marL="285750" indent="-285750">
              <a:buFont typeface="Wingdings" panose="05000000000000000000" pitchFamily="2" charset="2"/>
              <a:buChar char="Ø"/>
            </a:pPr>
            <a:r>
              <a:rPr lang="ja-JP" altLang="en-US" sz="2000" b="1" dirty="0">
                <a:effectLst>
                  <a:outerShdw blurRad="38100" dist="38100" dir="2700000" algn="tl">
                    <a:srgbClr val="000000">
                      <a:alpha val="43137"/>
                    </a:srgbClr>
                  </a:outerShdw>
                </a:effectLst>
              </a:rPr>
              <a:t>研修・訓練の実施　</a:t>
            </a:r>
            <a:r>
              <a:rPr lang="ja-JP" altLang="en-US" b="1" dirty="0">
                <a:effectLst>
                  <a:outerShdw blurRad="38100" dist="38100" dir="2700000" algn="tl">
                    <a:srgbClr val="000000">
                      <a:alpha val="43137"/>
                    </a:srgbClr>
                  </a:outerShdw>
                </a:effectLst>
              </a:rPr>
              <a:t>（資料３０ページ～）</a:t>
            </a:r>
            <a:endParaRPr lang="en-US" altLang="ja-JP" b="1" dirty="0">
              <a:effectLst>
                <a:outerShdw blurRad="38100" dist="38100" dir="2700000" algn="tl">
                  <a:srgbClr val="000000">
                    <a:alpha val="43137"/>
                  </a:srgbClr>
                </a:outerShdw>
              </a:effectLst>
            </a:endParaRPr>
          </a:p>
        </p:txBody>
      </p:sp>
      <p:sp>
        <p:nvSpPr>
          <p:cNvPr id="13" name="テキスト ボックス 12">
            <a:extLst>
              <a:ext uri="{FF2B5EF4-FFF2-40B4-BE49-F238E27FC236}">
                <a16:creationId xmlns:a16="http://schemas.microsoft.com/office/drawing/2014/main" id="{9F207E41-AB5B-93DC-737C-479DE38B0CBB}"/>
              </a:ext>
            </a:extLst>
          </p:cNvPr>
          <p:cNvSpPr txBox="1"/>
          <p:nvPr/>
        </p:nvSpPr>
        <p:spPr>
          <a:xfrm>
            <a:off x="683568" y="3429000"/>
            <a:ext cx="3528392" cy="1477328"/>
          </a:xfrm>
          <a:prstGeom prst="rect">
            <a:avLst/>
          </a:prstGeom>
          <a:noFill/>
        </p:spPr>
        <p:txBody>
          <a:bodyPr wrap="square" rtlCol="0">
            <a:spAutoFit/>
          </a:bodyPr>
          <a:lstStyle/>
          <a:p>
            <a:r>
              <a:rPr kumimoji="1" lang="ja-JP" altLang="en-US" dirty="0"/>
              <a:t>・新規職員を対象とした研修を実施しましょう。</a:t>
            </a:r>
            <a:endParaRPr kumimoji="1" lang="en-US" altLang="ja-JP" dirty="0"/>
          </a:p>
          <a:p>
            <a:endParaRPr lang="en-US" altLang="ja-JP" dirty="0"/>
          </a:p>
          <a:p>
            <a:r>
              <a:rPr kumimoji="1" lang="ja-JP" altLang="en-US" dirty="0"/>
              <a:t>・情報収集、伝達及び避難誘導に関する訓練を実施しましょう。</a:t>
            </a:r>
          </a:p>
        </p:txBody>
      </p:sp>
      <p:sp>
        <p:nvSpPr>
          <p:cNvPr id="14" name="四角形: 角を丸くする 13">
            <a:extLst>
              <a:ext uri="{FF2B5EF4-FFF2-40B4-BE49-F238E27FC236}">
                <a16:creationId xmlns:a16="http://schemas.microsoft.com/office/drawing/2014/main" id="{4D1BB429-F8B3-5722-032E-A3711BA33C06}"/>
              </a:ext>
            </a:extLst>
          </p:cNvPr>
          <p:cNvSpPr/>
          <p:nvPr/>
        </p:nvSpPr>
        <p:spPr>
          <a:xfrm>
            <a:off x="683568" y="3284984"/>
            <a:ext cx="3528392" cy="180020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矢印: 右 14">
            <a:extLst>
              <a:ext uri="{FF2B5EF4-FFF2-40B4-BE49-F238E27FC236}">
                <a16:creationId xmlns:a16="http://schemas.microsoft.com/office/drawing/2014/main" id="{A437A09D-9417-E4E9-C8D1-A46B62B7B83A}"/>
              </a:ext>
            </a:extLst>
          </p:cNvPr>
          <p:cNvSpPr/>
          <p:nvPr/>
        </p:nvSpPr>
        <p:spPr>
          <a:xfrm>
            <a:off x="4409579" y="3985029"/>
            <a:ext cx="360040" cy="4001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C2EE70CE-C9F2-6BEB-C7A4-186984F9FDE3}"/>
              </a:ext>
            </a:extLst>
          </p:cNvPr>
          <p:cNvSpPr txBox="1"/>
          <p:nvPr/>
        </p:nvSpPr>
        <p:spPr>
          <a:xfrm>
            <a:off x="4966773" y="3065018"/>
            <a:ext cx="3679166" cy="2893100"/>
          </a:xfrm>
          <a:prstGeom prst="rect">
            <a:avLst/>
          </a:prstGeom>
          <a:noFill/>
        </p:spPr>
        <p:txBody>
          <a:bodyPr wrap="square" rtlCol="0">
            <a:spAutoFit/>
          </a:bodyPr>
          <a:lstStyle/>
          <a:p>
            <a:r>
              <a:rPr kumimoji="1" lang="ja-JP" altLang="en-US" dirty="0"/>
              <a:t>◎訓練実施後、</a:t>
            </a:r>
            <a:endParaRPr kumimoji="1" lang="en-US" altLang="ja-JP" dirty="0"/>
          </a:p>
          <a:p>
            <a:endParaRPr lang="en-US" altLang="ja-JP" dirty="0"/>
          </a:p>
          <a:p>
            <a:r>
              <a:rPr lang="ja-JP" altLang="en-US" dirty="0"/>
              <a:t>「訓練実施結果報告書」を提出。</a:t>
            </a:r>
            <a:endParaRPr lang="en-US" altLang="ja-JP" dirty="0"/>
          </a:p>
          <a:p>
            <a:r>
              <a:rPr kumimoji="1" lang="ja-JP" altLang="en-US" sz="1600" dirty="0"/>
              <a:t>（</a:t>
            </a:r>
            <a:r>
              <a:rPr kumimoji="1" lang="ja-JP" altLang="en-US" sz="1600" b="1" dirty="0"/>
              <a:t>提出先：岐阜市都市防災政策課</a:t>
            </a:r>
            <a:r>
              <a:rPr kumimoji="1" lang="ja-JP" altLang="en-US" sz="1600" dirty="0"/>
              <a:t>）</a:t>
            </a:r>
            <a:endParaRPr kumimoji="1" lang="en-US" altLang="ja-JP" sz="1600" dirty="0"/>
          </a:p>
          <a:p>
            <a:endParaRPr lang="en-US" altLang="ja-JP" sz="1600" dirty="0"/>
          </a:p>
          <a:p>
            <a:pPr algn="l"/>
            <a:r>
              <a:rPr lang="ja-JP" altLang="en-US" sz="1600" b="0" i="0" u="none" strike="noStrike" baseline="0" dirty="0">
                <a:latin typeface="MS-PGothic"/>
              </a:rPr>
              <a:t>（様式は岐阜市ＨＰ「要配慮者利用</a:t>
            </a:r>
          </a:p>
          <a:p>
            <a:pPr algn="l"/>
            <a:r>
              <a:rPr lang="ja-JP" altLang="en-US" sz="1600" b="0" i="0" u="none" strike="noStrike" baseline="0" dirty="0">
                <a:latin typeface="MS-PGothic"/>
              </a:rPr>
              <a:t>施設における避難確保計画の作成</a:t>
            </a:r>
          </a:p>
          <a:p>
            <a:pPr algn="l"/>
            <a:r>
              <a:rPr lang="ja-JP" altLang="en-US" sz="1600" b="0" i="0" u="none" strike="noStrike" baseline="0" dirty="0">
                <a:latin typeface="MS-PGothic"/>
              </a:rPr>
              <a:t>等」内に掲載しています。）</a:t>
            </a:r>
            <a:endParaRPr lang="en-US" altLang="ja-JP" sz="1600" b="0" i="0" u="none" strike="noStrike" baseline="0" dirty="0">
              <a:latin typeface="MS-PGothic"/>
            </a:endParaRPr>
          </a:p>
          <a:p>
            <a:pPr algn="l"/>
            <a:endParaRPr kumimoji="1" lang="en-US" altLang="ja-JP" sz="1600" dirty="0">
              <a:latin typeface="MS-PGothic"/>
            </a:endParaRPr>
          </a:p>
          <a:p>
            <a:pPr algn="l"/>
            <a:r>
              <a:rPr kumimoji="1" lang="en-US" altLang="ja-JP" sz="1600" dirty="0"/>
              <a:t>https://www.city.gifu.lg.jp/kurashi/bousai/1001341/1001419.html</a:t>
            </a:r>
            <a:endParaRPr kumimoji="1" lang="ja-JP" altLang="en-US" sz="1600" dirty="0"/>
          </a:p>
        </p:txBody>
      </p:sp>
      <p:sp>
        <p:nvSpPr>
          <p:cNvPr id="17" name="四角形: 角を丸くする 16">
            <a:extLst>
              <a:ext uri="{FF2B5EF4-FFF2-40B4-BE49-F238E27FC236}">
                <a16:creationId xmlns:a16="http://schemas.microsoft.com/office/drawing/2014/main" id="{E708E6CE-B22A-43D8-C61A-B11EC168FD92}"/>
              </a:ext>
            </a:extLst>
          </p:cNvPr>
          <p:cNvSpPr/>
          <p:nvPr/>
        </p:nvSpPr>
        <p:spPr>
          <a:xfrm>
            <a:off x="4768896" y="2876998"/>
            <a:ext cx="3838139" cy="3266909"/>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34396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349188" y="548680"/>
            <a:ext cx="8229600" cy="1143000"/>
          </a:xfrm>
        </p:spPr>
        <p:txBody>
          <a:bodyPr>
            <a:noAutofit/>
          </a:bodyPr>
          <a:lstStyle/>
          <a:p>
            <a:r>
              <a:rPr kumimoji="1" lang="ja-JP" altLang="en-US" sz="3200" dirty="0"/>
              <a:t>≪指定障害児通所支援事業所に対する</a:t>
            </a:r>
            <a:br>
              <a:rPr kumimoji="1" lang="en-US" altLang="ja-JP" sz="3200" dirty="0"/>
            </a:br>
            <a:r>
              <a:rPr kumimoji="1" lang="ja-JP" altLang="en-US" sz="3200" dirty="0"/>
              <a:t>行政処分について①≫</a:t>
            </a:r>
          </a:p>
        </p:txBody>
      </p:sp>
      <p:sp>
        <p:nvSpPr>
          <p:cNvPr id="8" name="テキスト ボックス 7">
            <a:extLst>
              <a:ext uri="{FF2B5EF4-FFF2-40B4-BE49-F238E27FC236}">
                <a16:creationId xmlns:a16="http://schemas.microsoft.com/office/drawing/2014/main" id="{6D37B816-811F-467D-59D7-05FCA7C19DFF}"/>
              </a:ext>
            </a:extLst>
          </p:cNvPr>
          <p:cNvSpPr txBox="1"/>
          <p:nvPr/>
        </p:nvSpPr>
        <p:spPr>
          <a:xfrm>
            <a:off x="349188" y="2086340"/>
            <a:ext cx="8229600" cy="769441"/>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sz="2200" dirty="0">
                <a:latin typeface="+mn-ea"/>
              </a:rPr>
              <a:t>令和</a:t>
            </a:r>
            <a:r>
              <a:rPr kumimoji="1" lang="en-US" altLang="ja-JP" sz="2200" dirty="0">
                <a:latin typeface="+mn-ea"/>
              </a:rPr>
              <a:t>5</a:t>
            </a:r>
            <a:r>
              <a:rPr kumimoji="1" lang="ja-JP" altLang="en-US" sz="2200" dirty="0">
                <a:latin typeface="+mn-ea"/>
              </a:rPr>
              <a:t>年</a:t>
            </a:r>
            <a:r>
              <a:rPr kumimoji="1" lang="en-US" altLang="ja-JP" sz="2200" dirty="0">
                <a:latin typeface="+mn-ea"/>
              </a:rPr>
              <a:t>4</a:t>
            </a:r>
            <a:r>
              <a:rPr kumimoji="1" lang="ja-JP" altLang="en-US" sz="2200" dirty="0">
                <a:latin typeface="+mn-ea"/>
              </a:rPr>
              <a:t>月、岐阜市が指定する障害児通所支援事業所において、</a:t>
            </a:r>
            <a:endParaRPr kumimoji="1" lang="en-US" altLang="ja-JP" sz="2200" dirty="0">
              <a:latin typeface="+mn-ea"/>
            </a:endParaRPr>
          </a:p>
          <a:p>
            <a:r>
              <a:rPr kumimoji="1" lang="ja-JP" altLang="en-US" sz="2200" dirty="0">
                <a:latin typeface="+mn-ea"/>
              </a:rPr>
              <a:t>　 </a:t>
            </a:r>
            <a:r>
              <a:rPr kumimoji="1" lang="ja-JP" altLang="en-US" sz="2200" b="1" dirty="0">
                <a:solidFill>
                  <a:srgbClr val="FF0000"/>
                </a:solidFill>
                <a:latin typeface="+mn-ea"/>
              </a:rPr>
              <a:t>指定取消処分</a:t>
            </a:r>
            <a:r>
              <a:rPr kumimoji="1" lang="ja-JP" altLang="en-US" sz="2200" dirty="0">
                <a:latin typeface="+mn-ea"/>
              </a:rPr>
              <a:t>を受ける事例が発生しました。</a:t>
            </a:r>
          </a:p>
        </p:txBody>
      </p:sp>
      <p:sp>
        <p:nvSpPr>
          <p:cNvPr id="9" name="テキスト ボックス 8">
            <a:extLst>
              <a:ext uri="{FF2B5EF4-FFF2-40B4-BE49-F238E27FC236}">
                <a16:creationId xmlns:a16="http://schemas.microsoft.com/office/drawing/2014/main" id="{EA62FE41-99D1-2872-0669-597DAB0A7171}"/>
              </a:ext>
            </a:extLst>
          </p:cNvPr>
          <p:cNvSpPr txBox="1"/>
          <p:nvPr/>
        </p:nvSpPr>
        <p:spPr>
          <a:xfrm>
            <a:off x="349188" y="3140968"/>
            <a:ext cx="8034264" cy="1446550"/>
          </a:xfrm>
          <a:prstGeom prst="rect">
            <a:avLst/>
          </a:prstGeom>
          <a:noFill/>
        </p:spPr>
        <p:txBody>
          <a:bodyPr wrap="square" rtlCol="0">
            <a:spAutoFit/>
          </a:bodyPr>
          <a:lstStyle/>
          <a:p>
            <a:pPr>
              <a:buFont typeface="Wingdings" panose="05000000000000000000" pitchFamily="2" charset="2"/>
              <a:buChar char="u"/>
            </a:pPr>
            <a:r>
              <a:rPr kumimoji="1" lang="ja-JP" altLang="en-US" sz="2200" dirty="0"/>
              <a:t>障害福祉サービス事業者等は、</a:t>
            </a:r>
            <a:endParaRPr kumimoji="1" lang="en-US" altLang="ja-JP" sz="2200" dirty="0"/>
          </a:p>
          <a:p>
            <a:r>
              <a:rPr kumimoji="1" lang="ja-JP" altLang="en-US" sz="2200" dirty="0"/>
              <a:t>　 障害者総合支援法、児童福祉法、</a:t>
            </a:r>
            <a:r>
              <a:rPr lang="ja-JP" altLang="en-US" sz="2200" dirty="0"/>
              <a:t>その他関係法令及び</a:t>
            </a:r>
            <a:endParaRPr lang="en-US" altLang="ja-JP" sz="2200" dirty="0"/>
          </a:p>
          <a:p>
            <a:r>
              <a:rPr lang="ja-JP" altLang="en-US" sz="2200" dirty="0"/>
              <a:t>　 関係通知等において定められた基準等を遵守し、</a:t>
            </a:r>
            <a:endParaRPr lang="en-US" altLang="ja-JP" sz="2200" dirty="0"/>
          </a:p>
          <a:p>
            <a:pPr marL="0" indent="0">
              <a:buNone/>
            </a:pPr>
            <a:r>
              <a:rPr kumimoji="1" lang="ja-JP" altLang="en-US" sz="2200" b="1" dirty="0"/>
              <a:t>　 </a:t>
            </a:r>
            <a:r>
              <a:rPr kumimoji="1" lang="ja-JP" altLang="en-US" sz="2200" b="1" dirty="0">
                <a:solidFill>
                  <a:srgbClr val="FF0000"/>
                </a:solidFill>
              </a:rPr>
              <a:t>適正な事業運営及び報酬請求</a:t>
            </a:r>
            <a:r>
              <a:rPr kumimoji="1" lang="ja-JP" altLang="en-US" sz="2200" dirty="0"/>
              <a:t>を行う必要があります。</a:t>
            </a:r>
            <a:endParaRPr kumimoji="1" lang="en-US" altLang="ja-JP" sz="2200" dirty="0"/>
          </a:p>
        </p:txBody>
      </p:sp>
      <p:sp>
        <p:nvSpPr>
          <p:cNvPr id="10" name="テキスト ボックス 9">
            <a:extLst>
              <a:ext uri="{FF2B5EF4-FFF2-40B4-BE49-F238E27FC236}">
                <a16:creationId xmlns:a16="http://schemas.microsoft.com/office/drawing/2014/main" id="{582FD255-E1B4-C05A-AD0E-91D13F670A96}"/>
              </a:ext>
            </a:extLst>
          </p:cNvPr>
          <p:cNvSpPr txBox="1"/>
          <p:nvPr/>
        </p:nvSpPr>
        <p:spPr>
          <a:xfrm>
            <a:off x="578042" y="4872705"/>
            <a:ext cx="8000746" cy="923330"/>
          </a:xfrm>
          <a:prstGeom prst="rect">
            <a:avLst/>
          </a:prstGeom>
          <a:noFill/>
        </p:spPr>
        <p:txBody>
          <a:bodyPr wrap="square" rtlCol="0">
            <a:spAutoFit/>
          </a:bodyPr>
          <a:lstStyle/>
          <a:p>
            <a:pPr marL="0" indent="0">
              <a:buNone/>
            </a:pPr>
            <a:r>
              <a:rPr kumimoji="1" lang="ja-JP" altLang="en-US" sz="1800" dirty="0"/>
              <a:t>⇒以下、本件概要について紹介しますので、各事業者におかれましては、</a:t>
            </a:r>
            <a:endParaRPr kumimoji="1" lang="en-US" altLang="ja-JP" sz="1800" dirty="0"/>
          </a:p>
          <a:p>
            <a:pPr marL="0" indent="0">
              <a:buNone/>
            </a:pPr>
            <a:r>
              <a:rPr kumimoji="1" lang="ja-JP" altLang="en-US" sz="1800" dirty="0"/>
              <a:t>    あらためて自らの事業の運営状況を振り返り、適正な事業運営や正確な給付費  </a:t>
            </a:r>
            <a:endParaRPr kumimoji="1" lang="en-US" altLang="ja-JP" sz="1800" dirty="0"/>
          </a:p>
          <a:p>
            <a:pPr marL="0" indent="0">
              <a:buNone/>
            </a:pPr>
            <a:r>
              <a:rPr lang="en-US" altLang="ja-JP" dirty="0"/>
              <a:t>    </a:t>
            </a:r>
            <a:r>
              <a:rPr kumimoji="1" lang="ja-JP" altLang="en-US" sz="1800" dirty="0"/>
              <a:t>の請求を</a:t>
            </a:r>
            <a:r>
              <a:rPr lang="ja-JP" altLang="en-US" sz="1800" dirty="0"/>
              <a:t>図っていただくようお願いします。</a:t>
            </a:r>
            <a:endParaRPr kumimoji="1" lang="ja-JP" altLang="en-US" sz="1800" dirty="0"/>
          </a:p>
        </p:txBody>
      </p:sp>
    </p:spTree>
    <p:extLst>
      <p:ext uri="{BB962C8B-B14F-4D97-AF65-F5344CB8AC3E}">
        <p14:creationId xmlns:p14="http://schemas.microsoft.com/office/powerpoint/2010/main" val="363750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349188" y="468814"/>
            <a:ext cx="8229600" cy="1143000"/>
          </a:xfrm>
        </p:spPr>
        <p:txBody>
          <a:bodyPr>
            <a:noAutofit/>
          </a:bodyPr>
          <a:lstStyle/>
          <a:p>
            <a:r>
              <a:rPr kumimoji="1" lang="ja-JP" altLang="en-US" sz="3200" dirty="0"/>
              <a:t>≪指定障害児通所支援事業所に対する</a:t>
            </a:r>
            <a:br>
              <a:rPr kumimoji="1" lang="en-US" altLang="ja-JP" sz="3200" dirty="0"/>
            </a:br>
            <a:r>
              <a:rPr kumimoji="1" lang="ja-JP" altLang="en-US" sz="3200" dirty="0"/>
              <a:t>行政処分について</a:t>
            </a:r>
            <a:r>
              <a:rPr lang="ja-JP" altLang="en-US" sz="3200" dirty="0"/>
              <a:t>②</a:t>
            </a:r>
            <a:r>
              <a:rPr kumimoji="1" lang="ja-JP" altLang="en-US" sz="3200" dirty="0"/>
              <a:t>≫</a:t>
            </a:r>
          </a:p>
        </p:txBody>
      </p:sp>
      <p:sp>
        <p:nvSpPr>
          <p:cNvPr id="3" name="テキスト ボックス 2">
            <a:extLst>
              <a:ext uri="{FF2B5EF4-FFF2-40B4-BE49-F238E27FC236}">
                <a16:creationId xmlns:a16="http://schemas.microsoft.com/office/drawing/2014/main" id="{A3D65991-FF77-835E-F282-10B351561704}"/>
              </a:ext>
            </a:extLst>
          </p:cNvPr>
          <p:cNvSpPr txBox="1"/>
          <p:nvPr/>
        </p:nvSpPr>
        <p:spPr>
          <a:xfrm>
            <a:off x="539552" y="1841551"/>
            <a:ext cx="2952328" cy="461665"/>
          </a:xfrm>
          <a:prstGeom prst="rect">
            <a:avLst/>
          </a:prstGeom>
          <a:noFill/>
        </p:spPr>
        <p:txBody>
          <a:bodyPr wrap="square" rtlCol="0">
            <a:spAutoFit/>
          </a:bodyPr>
          <a:lstStyle/>
          <a:p>
            <a:r>
              <a:rPr lang="en-US" altLang="ja-JP" sz="2400" b="1" dirty="0"/>
              <a:t>【</a:t>
            </a:r>
            <a:r>
              <a:rPr lang="ja-JP" altLang="en-US" sz="2400" b="1" dirty="0"/>
              <a:t>岐阜市の事例</a:t>
            </a:r>
            <a:r>
              <a:rPr lang="en-US" altLang="ja-JP" sz="2400" b="1" dirty="0"/>
              <a:t>】</a:t>
            </a:r>
            <a:endParaRPr kumimoji="1" lang="ja-JP" altLang="en-US" sz="2400" b="1" dirty="0"/>
          </a:p>
        </p:txBody>
      </p:sp>
      <p:sp>
        <p:nvSpPr>
          <p:cNvPr id="4" name="テキスト ボックス 3">
            <a:extLst>
              <a:ext uri="{FF2B5EF4-FFF2-40B4-BE49-F238E27FC236}">
                <a16:creationId xmlns:a16="http://schemas.microsoft.com/office/drawing/2014/main" id="{EA8F0F5E-5CB5-E132-9920-88583E65D8C3}"/>
              </a:ext>
            </a:extLst>
          </p:cNvPr>
          <p:cNvSpPr txBox="1"/>
          <p:nvPr/>
        </p:nvSpPr>
        <p:spPr>
          <a:xfrm>
            <a:off x="539552" y="2489081"/>
            <a:ext cx="4248472" cy="1508105"/>
          </a:xfrm>
          <a:prstGeom prst="rect">
            <a:avLst/>
          </a:prstGeom>
          <a:noFill/>
        </p:spPr>
        <p:txBody>
          <a:bodyPr wrap="square" rtlCol="0">
            <a:spAutoFit/>
          </a:bodyPr>
          <a:lstStyle/>
          <a:p>
            <a:r>
              <a:rPr kumimoji="1" lang="ja-JP" altLang="en-US" sz="2000" b="1" dirty="0"/>
              <a:t>（１）処分概要</a:t>
            </a:r>
            <a:endParaRPr kumimoji="1" lang="en-US" altLang="ja-JP" sz="2000" b="1" dirty="0"/>
          </a:p>
          <a:p>
            <a:pPr marL="0" indent="0">
              <a:buNone/>
            </a:pPr>
            <a:r>
              <a:rPr lang="ja-JP" altLang="en-US" dirty="0"/>
              <a:t>　</a:t>
            </a:r>
            <a:r>
              <a:rPr kumimoji="1" lang="ja-JP" altLang="en-US" sz="1800" dirty="0"/>
              <a:t>①対象事業　 ：放課後等デイサービス</a:t>
            </a:r>
            <a:endParaRPr kumimoji="1" lang="en-US" altLang="ja-JP" sz="1800" dirty="0"/>
          </a:p>
          <a:p>
            <a:pPr marL="0" indent="0">
              <a:buNone/>
            </a:pPr>
            <a:r>
              <a:rPr lang="ja-JP" altLang="en-US" sz="1800" dirty="0"/>
              <a:t>　②処分内容 　：指定の取消</a:t>
            </a:r>
            <a:endParaRPr lang="en-US" altLang="ja-JP" sz="1800" dirty="0"/>
          </a:p>
          <a:p>
            <a:pPr marL="0" indent="0">
              <a:buNone/>
            </a:pPr>
            <a:r>
              <a:rPr lang="ja-JP" altLang="en-US" sz="1800" dirty="0"/>
              <a:t>　③指定取消日：令和</a:t>
            </a:r>
            <a:r>
              <a:rPr lang="en-US" altLang="ja-JP" sz="1800" dirty="0"/>
              <a:t>5</a:t>
            </a:r>
            <a:r>
              <a:rPr lang="ja-JP" altLang="en-US" sz="1800" dirty="0"/>
              <a:t>年</a:t>
            </a:r>
            <a:r>
              <a:rPr lang="en-US" altLang="ja-JP" sz="1800" dirty="0"/>
              <a:t>4</a:t>
            </a:r>
            <a:r>
              <a:rPr lang="ja-JP" altLang="en-US" sz="1800" dirty="0"/>
              <a:t>月</a:t>
            </a:r>
            <a:r>
              <a:rPr lang="en-US" altLang="ja-JP" sz="1800" dirty="0"/>
              <a:t>19</a:t>
            </a:r>
            <a:r>
              <a:rPr lang="ja-JP" altLang="en-US" sz="1800" dirty="0"/>
              <a:t>日</a:t>
            </a:r>
            <a:endParaRPr lang="en-US" altLang="ja-JP" sz="1800" dirty="0"/>
          </a:p>
          <a:p>
            <a:endParaRPr kumimoji="1" lang="ja-JP" altLang="en-US" dirty="0"/>
          </a:p>
        </p:txBody>
      </p:sp>
      <p:sp>
        <p:nvSpPr>
          <p:cNvPr id="5" name="テキスト ボックス 4">
            <a:extLst>
              <a:ext uri="{FF2B5EF4-FFF2-40B4-BE49-F238E27FC236}">
                <a16:creationId xmlns:a16="http://schemas.microsoft.com/office/drawing/2014/main" id="{A0EA1F40-A9C9-0735-5BD1-5671A59CA599}"/>
              </a:ext>
            </a:extLst>
          </p:cNvPr>
          <p:cNvSpPr txBox="1"/>
          <p:nvPr/>
        </p:nvSpPr>
        <p:spPr>
          <a:xfrm>
            <a:off x="539552" y="4166463"/>
            <a:ext cx="8496944" cy="1508105"/>
          </a:xfrm>
          <a:prstGeom prst="rect">
            <a:avLst/>
          </a:prstGeom>
          <a:noFill/>
        </p:spPr>
        <p:txBody>
          <a:bodyPr wrap="square" rtlCol="0">
            <a:spAutoFit/>
          </a:bodyPr>
          <a:lstStyle/>
          <a:p>
            <a:pPr marL="0" indent="0">
              <a:buNone/>
            </a:pPr>
            <a:r>
              <a:rPr lang="ja-JP" altLang="en-US" sz="2000" b="1" dirty="0"/>
              <a:t> （２）処分理由</a:t>
            </a:r>
            <a:endParaRPr lang="en-US" altLang="ja-JP" sz="2000" b="1" dirty="0"/>
          </a:p>
          <a:p>
            <a:pPr marL="0" indent="0">
              <a:buNone/>
            </a:pPr>
            <a:r>
              <a:rPr kumimoji="1" lang="ja-JP" altLang="en-US" sz="1800" dirty="0"/>
              <a:t>　①人員基準違反（児童福祉法第</a:t>
            </a:r>
            <a:r>
              <a:rPr kumimoji="1" lang="en-US" altLang="ja-JP" sz="1800" dirty="0"/>
              <a:t>21</a:t>
            </a:r>
            <a:r>
              <a:rPr kumimoji="1" lang="ja-JP" altLang="en-US" sz="1800" dirty="0"/>
              <a:t>条の</a:t>
            </a:r>
            <a:r>
              <a:rPr kumimoji="1" lang="en-US" altLang="ja-JP" sz="1800" dirty="0"/>
              <a:t>5</a:t>
            </a:r>
            <a:r>
              <a:rPr kumimoji="1" lang="ja-JP" altLang="en-US" sz="1800" dirty="0"/>
              <a:t>の</a:t>
            </a:r>
            <a:r>
              <a:rPr kumimoji="1" lang="en-US" altLang="ja-JP" sz="1800" dirty="0"/>
              <a:t>24</a:t>
            </a:r>
            <a:r>
              <a:rPr kumimoji="1" lang="ja-JP" altLang="en-US" sz="1800" dirty="0"/>
              <a:t>第</a:t>
            </a:r>
            <a:r>
              <a:rPr kumimoji="1" lang="en-US" altLang="ja-JP" sz="1800" dirty="0"/>
              <a:t>1</a:t>
            </a:r>
            <a:r>
              <a:rPr kumimoji="1" lang="ja-JP" altLang="en-US" sz="1800" dirty="0"/>
              <a:t>項第</a:t>
            </a:r>
            <a:r>
              <a:rPr kumimoji="1" lang="en-US" altLang="ja-JP" sz="1800" dirty="0"/>
              <a:t>3</a:t>
            </a:r>
            <a:r>
              <a:rPr kumimoji="1" lang="ja-JP" altLang="en-US" sz="1800" dirty="0"/>
              <a:t>号）</a:t>
            </a:r>
            <a:endParaRPr kumimoji="1" lang="en-US" altLang="ja-JP" sz="1800" dirty="0"/>
          </a:p>
          <a:p>
            <a:pPr marL="0" indent="0">
              <a:buNone/>
            </a:pPr>
            <a:r>
              <a:rPr lang="ja-JP" altLang="en-US" sz="1800" dirty="0"/>
              <a:t>　②不正請求         （児童福祉法第</a:t>
            </a:r>
            <a:r>
              <a:rPr lang="en-US" altLang="ja-JP" sz="1800" dirty="0"/>
              <a:t>21</a:t>
            </a:r>
            <a:r>
              <a:rPr lang="ja-JP" altLang="en-US" sz="1800" dirty="0"/>
              <a:t>条の</a:t>
            </a:r>
            <a:r>
              <a:rPr lang="en-US" altLang="ja-JP" sz="1800" dirty="0"/>
              <a:t>5</a:t>
            </a:r>
            <a:r>
              <a:rPr lang="ja-JP" altLang="en-US" sz="1800" dirty="0"/>
              <a:t>の</a:t>
            </a:r>
            <a:r>
              <a:rPr lang="en-US" altLang="ja-JP" sz="1800" dirty="0"/>
              <a:t>24</a:t>
            </a:r>
            <a:r>
              <a:rPr lang="ja-JP" altLang="en-US" sz="1800" dirty="0"/>
              <a:t>第</a:t>
            </a:r>
            <a:r>
              <a:rPr lang="en-US" altLang="ja-JP" sz="1800" dirty="0"/>
              <a:t>1</a:t>
            </a:r>
            <a:r>
              <a:rPr lang="ja-JP" altLang="en-US" sz="1800" dirty="0"/>
              <a:t>項第</a:t>
            </a:r>
            <a:r>
              <a:rPr lang="en-US" altLang="ja-JP" sz="1800" dirty="0"/>
              <a:t>5</a:t>
            </a:r>
            <a:r>
              <a:rPr lang="ja-JP" altLang="en-US" sz="1800" dirty="0"/>
              <a:t>号）</a:t>
            </a:r>
            <a:endParaRPr lang="en-US" altLang="ja-JP" sz="1800" dirty="0"/>
          </a:p>
          <a:p>
            <a:pPr marL="0" indent="0">
              <a:buNone/>
            </a:pPr>
            <a:r>
              <a:rPr kumimoji="1" lang="ja-JP" altLang="en-US" sz="1800" dirty="0"/>
              <a:t>　③虚偽の書類提出及び答弁　（児童福祉法第</a:t>
            </a:r>
            <a:r>
              <a:rPr kumimoji="1" lang="en-US" altLang="ja-JP" sz="1800" dirty="0"/>
              <a:t>21</a:t>
            </a:r>
            <a:r>
              <a:rPr kumimoji="1" lang="ja-JP" altLang="en-US" sz="1800" dirty="0"/>
              <a:t>条の</a:t>
            </a:r>
            <a:r>
              <a:rPr kumimoji="1" lang="en-US" altLang="ja-JP" sz="1800" dirty="0"/>
              <a:t>5</a:t>
            </a:r>
            <a:r>
              <a:rPr kumimoji="1" lang="ja-JP" altLang="en-US" sz="1800" dirty="0"/>
              <a:t>の</a:t>
            </a:r>
            <a:r>
              <a:rPr kumimoji="1" lang="en-US" altLang="ja-JP" sz="1800" dirty="0"/>
              <a:t>24</a:t>
            </a:r>
            <a:r>
              <a:rPr kumimoji="1" lang="ja-JP" altLang="en-US" sz="1800" dirty="0"/>
              <a:t>第</a:t>
            </a:r>
            <a:r>
              <a:rPr kumimoji="1" lang="en-US" altLang="ja-JP" sz="1800" dirty="0"/>
              <a:t>1</a:t>
            </a:r>
            <a:r>
              <a:rPr kumimoji="1" lang="ja-JP" altLang="en-US" sz="1800" dirty="0"/>
              <a:t>項第</a:t>
            </a:r>
            <a:r>
              <a:rPr kumimoji="1" lang="en-US" altLang="ja-JP" sz="1800" dirty="0"/>
              <a:t>6</a:t>
            </a:r>
            <a:r>
              <a:rPr kumimoji="1" lang="ja-JP" altLang="en-US" sz="1800" dirty="0"/>
              <a:t>号及び第</a:t>
            </a:r>
            <a:r>
              <a:rPr kumimoji="1" lang="en-US" altLang="ja-JP" sz="1800" dirty="0"/>
              <a:t>7</a:t>
            </a:r>
            <a:r>
              <a:rPr kumimoji="1" lang="ja-JP" altLang="en-US" sz="1800" dirty="0"/>
              <a:t>号）</a:t>
            </a:r>
            <a:endParaRPr kumimoji="1" lang="en-US" altLang="ja-JP" sz="1800" dirty="0"/>
          </a:p>
          <a:p>
            <a:pPr marL="0" indent="0">
              <a:buNone/>
            </a:pPr>
            <a:endParaRPr lang="en-US" altLang="ja-JP" sz="1800" dirty="0"/>
          </a:p>
        </p:txBody>
      </p:sp>
      <p:sp>
        <p:nvSpPr>
          <p:cNvPr id="15" name="矢印: 右 14">
            <a:extLst>
              <a:ext uri="{FF2B5EF4-FFF2-40B4-BE49-F238E27FC236}">
                <a16:creationId xmlns:a16="http://schemas.microsoft.com/office/drawing/2014/main" id="{4D302B90-DB1E-0B6E-B3EA-9E02826E0894}"/>
              </a:ext>
            </a:extLst>
          </p:cNvPr>
          <p:cNvSpPr/>
          <p:nvPr/>
        </p:nvSpPr>
        <p:spPr>
          <a:xfrm>
            <a:off x="4788025" y="3202451"/>
            <a:ext cx="432048" cy="370565"/>
          </a:xfrm>
          <a:prstGeom prst="rightArrow">
            <a:avLst/>
          </a:prstGeom>
          <a:solidFill>
            <a:srgbClr val="0000FF"/>
          </a:solidFill>
          <a:ln>
            <a:solidFill>
              <a:srgbClr val="0000FF"/>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03943F2E-F417-8300-F803-7CCBE62031B9}"/>
              </a:ext>
            </a:extLst>
          </p:cNvPr>
          <p:cNvSpPr txBox="1"/>
          <p:nvPr/>
        </p:nvSpPr>
        <p:spPr>
          <a:xfrm>
            <a:off x="5796136" y="2919967"/>
            <a:ext cx="2520280" cy="584775"/>
          </a:xfrm>
          <a:prstGeom prst="rect">
            <a:avLst/>
          </a:prstGeom>
          <a:noFill/>
        </p:spPr>
        <p:txBody>
          <a:bodyPr wrap="square" rtlCol="0">
            <a:spAutoFit/>
          </a:bodyPr>
          <a:lstStyle/>
          <a:p>
            <a:r>
              <a:rPr lang="en-US" altLang="ja-JP" sz="1600" dirty="0"/>
              <a:t>※</a:t>
            </a:r>
            <a:r>
              <a:rPr lang="ja-JP" altLang="en-US" sz="1600" dirty="0"/>
              <a:t>以下、処分理由について　</a:t>
            </a:r>
            <a:endParaRPr lang="en-US" altLang="ja-JP" sz="1600" dirty="0"/>
          </a:p>
          <a:p>
            <a:r>
              <a:rPr lang="ja-JP" altLang="en-US" sz="1600" dirty="0"/>
              <a:t>　  説明します。</a:t>
            </a:r>
            <a:endParaRPr kumimoji="1" lang="ja-JP" altLang="en-US" sz="1600" dirty="0"/>
          </a:p>
        </p:txBody>
      </p:sp>
      <p:sp>
        <p:nvSpPr>
          <p:cNvPr id="17" name="四角形: 角を丸くする 16">
            <a:extLst>
              <a:ext uri="{FF2B5EF4-FFF2-40B4-BE49-F238E27FC236}">
                <a16:creationId xmlns:a16="http://schemas.microsoft.com/office/drawing/2014/main" id="{3E630EA7-1235-18EB-A435-21ED9F8408B7}"/>
              </a:ext>
            </a:extLst>
          </p:cNvPr>
          <p:cNvSpPr/>
          <p:nvPr/>
        </p:nvSpPr>
        <p:spPr>
          <a:xfrm>
            <a:off x="5796136" y="2780928"/>
            <a:ext cx="2520280" cy="792088"/>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98701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7200" y="414942"/>
            <a:ext cx="8229600" cy="1143000"/>
          </a:xfrm>
        </p:spPr>
        <p:txBody>
          <a:bodyPr>
            <a:noAutofit/>
          </a:bodyPr>
          <a:lstStyle/>
          <a:p>
            <a:r>
              <a:rPr kumimoji="1" lang="ja-JP" altLang="en-US" sz="3200" dirty="0"/>
              <a:t>≪指定障害児通所支援事業所に対する</a:t>
            </a:r>
            <a:br>
              <a:rPr kumimoji="1" lang="en-US" altLang="ja-JP" sz="3200" dirty="0"/>
            </a:br>
            <a:r>
              <a:rPr kumimoji="1" lang="ja-JP" altLang="en-US" sz="3200" dirty="0"/>
              <a:t>行政処分について③≫</a:t>
            </a:r>
          </a:p>
        </p:txBody>
      </p:sp>
      <p:sp>
        <p:nvSpPr>
          <p:cNvPr id="6" name="テキスト ボックス 5">
            <a:extLst>
              <a:ext uri="{FF2B5EF4-FFF2-40B4-BE49-F238E27FC236}">
                <a16:creationId xmlns:a16="http://schemas.microsoft.com/office/drawing/2014/main" id="{E88CCC20-DD6B-3B56-D28A-1108F46F62A0}"/>
              </a:ext>
            </a:extLst>
          </p:cNvPr>
          <p:cNvSpPr txBox="1"/>
          <p:nvPr/>
        </p:nvSpPr>
        <p:spPr>
          <a:xfrm>
            <a:off x="683568" y="1693254"/>
            <a:ext cx="2664296" cy="400110"/>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2000" b="1" u="sng" dirty="0">
                <a:effectLst>
                  <a:outerShdw blurRad="38100" dist="38100" dir="2700000" algn="tl">
                    <a:srgbClr val="000000">
                      <a:alpha val="43137"/>
                    </a:srgbClr>
                  </a:outerShdw>
                </a:effectLst>
              </a:rPr>
              <a:t>人員基準違反</a:t>
            </a:r>
          </a:p>
        </p:txBody>
      </p:sp>
      <p:sp>
        <p:nvSpPr>
          <p:cNvPr id="7" name="テキスト ボックス 6">
            <a:extLst>
              <a:ext uri="{FF2B5EF4-FFF2-40B4-BE49-F238E27FC236}">
                <a16:creationId xmlns:a16="http://schemas.microsoft.com/office/drawing/2014/main" id="{844240A1-0322-A4CF-6308-6E1D68EBCCC0}"/>
              </a:ext>
            </a:extLst>
          </p:cNvPr>
          <p:cNvSpPr txBox="1"/>
          <p:nvPr/>
        </p:nvSpPr>
        <p:spPr>
          <a:xfrm>
            <a:off x="745232" y="2159326"/>
            <a:ext cx="7895220" cy="1554272"/>
          </a:xfrm>
          <a:prstGeom prst="rect">
            <a:avLst/>
          </a:prstGeom>
          <a:noFill/>
        </p:spPr>
        <p:txBody>
          <a:bodyPr wrap="square" rtlCol="0">
            <a:spAutoFit/>
          </a:bodyPr>
          <a:lstStyle/>
          <a:p>
            <a:r>
              <a:rPr lang="ja-JP" altLang="en-US" sz="1900" dirty="0"/>
              <a:t>・サービス提供時間を通じて、児童指導員等が</a:t>
            </a:r>
            <a:r>
              <a:rPr lang="en-US" altLang="ja-JP" sz="1900" dirty="0"/>
              <a:t>2</a:t>
            </a:r>
            <a:r>
              <a:rPr lang="ja-JP" altLang="en-US" sz="1900" dirty="0"/>
              <a:t>以上、配置されていなかった。</a:t>
            </a:r>
            <a:endParaRPr lang="en-US" altLang="ja-JP" sz="1900" dirty="0"/>
          </a:p>
          <a:p>
            <a:endParaRPr kumimoji="1" lang="en-US" altLang="ja-JP" sz="1900" dirty="0"/>
          </a:p>
          <a:p>
            <a:r>
              <a:rPr kumimoji="1" lang="ja-JP" altLang="en-US" sz="1900" dirty="0"/>
              <a:t>・常勤の児童指導員等が配置されていなかった。</a:t>
            </a:r>
            <a:endParaRPr kumimoji="1" lang="en-US" altLang="ja-JP" sz="1900" dirty="0"/>
          </a:p>
          <a:p>
            <a:endParaRPr lang="en-US" altLang="ja-JP" sz="1900" dirty="0"/>
          </a:p>
          <a:p>
            <a:r>
              <a:rPr lang="ja-JP" altLang="en-US" sz="1900" dirty="0"/>
              <a:t>・専任かつ常勤の児童発達支援管理責任者が配置されていなかった。</a:t>
            </a:r>
            <a:endParaRPr kumimoji="1" lang="ja-JP" altLang="en-US" sz="1900" dirty="0"/>
          </a:p>
        </p:txBody>
      </p:sp>
      <p:sp>
        <p:nvSpPr>
          <p:cNvPr id="8" name="四角形: 角を丸くする 7">
            <a:extLst>
              <a:ext uri="{FF2B5EF4-FFF2-40B4-BE49-F238E27FC236}">
                <a16:creationId xmlns:a16="http://schemas.microsoft.com/office/drawing/2014/main" id="{44E58C3F-2530-9978-28D1-11D7370A93E5}"/>
              </a:ext>
            </a:extLst>
          </p:cNvPr>
          <p:cNvSpPr/>
          <p:nvPr/>
        </p:nvSpPr>
        <p:spPr>
          <a:xfrm>
            <a:off x="565212" y="2093364"/>
            <a:ext cx="8255260" cy="1686197"/>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C8C81B6-D64A-83E2-A6BC-4A7E9C75F586}"/>
              </a:ext>
            </a:extLst>
          </p:cNvPr>
          <p:cNvSpPr txBox="1"/>
          <p:nvPr/>
        </p:nvSpPr>
        <p:spPr>
          <a:xfrm>
            <a:off x="1526856" y="4044912"/>
            <a:ext cx="6331971" cy="400110"/>
          </a:xfrm>
          <a:prstGeom prst="rect">
            <a:avLst/>
          </a:prstGeom>
          <a:noFill/>
        </p:spPr>
        <p:txBody>
          <a:bodyPr wrap="square" rtlCol="0">
            <a:spAutoFit/>
          </a:bodyPr>
          <a:lstStyle/>
          <a:p>
            <a:r>
              <a:rPr lang="en-US" altLang="ja-JP" dirty="0"/>
              <a:t>※</a:t>
            </a:r>
            <a:r>
              <a:rPr lang="ja-JP" altLang="en-US" sz="2000" b="1" dirty="0"/>
              <a:t>職員の配置は、</a:t>
            </a:r>
            <a:r>
              <a:rPr lang="ja-JP" altLang="en-US" sz="2000" b="1" dirty="0">
                <a:solidFill>
                  <a:srgbClr val="FF0000"/>
                </a:solidFill>
              </a:rPr>
              <a:t>必要な人員基準</a:t>
            </a:r>
            <a:r>
              <a:rPr lang="ja-JP" altLang="en-US" sz="2000" b="1" dirty="0"/>
              <a:t>を満たしていますか？</a:t>
            </a:r>
            <a:endParaRPr kumimoji="1" lang="ja-JP" altLang="en-US" sz="2000" b="1" dirty="0"/>
          </a:p>
        </p:txBody>
      </p:sp>
      <p:sp>
        <p:nvSpPr>
          <p:cNvPr id="13" name="テキスト ボックス 12">
            <a:extLst>
              <a:ext uri="{FF2B5EF4-FFF2-40B4-BE49-F238E27FC236}">
                <a16:creationId xmlns:a16="http://schemas.microsoft.com/office/drawing/2014/main" id="{92C652ED-6D45-40C9-ADA9-B6EE85E5E888}"/>
              </a:ext>
            </a:extLst>
          </p:cNvPr>
          <p:cNvSpPr txBox="1"/>
          <p:nvPr/>
        </p:nvSpPr>
        <p:spPr>
          <a:xfrm>
            <a:off x="984430" y="4665739"/>
            <a:ext cx="7416824" cy="369332"/>
          </a:xfrm>
          <a:prstGeom prst="rect">
            <a:avLst/>
          </a:prstGeom>
          <a:noFill/>
        </p:spPr>
        <p:txBody>
          <a:bodyPr wrap="square" rtlCol="0">
            <a:spAutoFit/>
          </a:bodyPr>
          <a:lstStyle/>
          <a:p>
            <a:r>
              <a:rPr lang="ja-JP" altLang="en-US" dirty="0"/>
              <a:t>⇒</a:t>
            </a:r>
            <a:r>
              <a:rPr lang="ja-JP" altLang="en-US" b="1" u="sng" dirty="0"/>
              <a:t>勤務実績を出勤簿等で確認</a:t>
            </a:r>
            <a:r>
              <a:rPr lang="ja-JP" altLang="en-US" dirty="0"/>
              <a:t>できるようにし、事業所においても確認を！</a:t>
            </a:r>
            <a:endParaRPr kumimoji="1" lang="ja-JP" altLang="en-US" dirty="0"/>
          </a:p>
        </p:txBody>
      </p:sp>
      <p:sp>
        <p:nvSpPr>
          <p:cNvPr id="14" name="テキスト ボックス 13">
            <a:extLst>
              <a:ext uri="{FF2B5EF4-FFF2-40B4-BE49-F238E27FC236}">
                <a16:creationId xmlns:a16="http://schemas.microsoft.com/office/drawing/2014/main" id="{AAFCAD5B-EB2B-8EF4-2CF5-3219726105A8}"/>
              </a:ext>
            </a:extLst>
          </p:cNvPr>
          <p:cNvSpPr txBox="1"/>
          <p:nvPr/>
        </p:nvSpPr>
        <p:spPr>
          <a:xfrm>
            <a:off x="1188800" y="5255788"/>
            <a:ext cx="7632848" cy="584775"/>
          </a:xfrm>
          <a:prstGeom prst="rect">
            <a:avLst/>
          </a:prstGeom>
          <a:noFill/>
        </p:spPr>
        <p:txBody>
          <a:bodyPr wrap="square" rtlCol="0">
            <a:spAutoFit/>
          </a:bodyPr>
          <a:lstStyle/>
          <a:p>
            <a:r>
              <a:rPr kumimoji="1" lang="ja-JP" altLang="en-US" sz="1600" dirty="0"/>
              <a:t>（法人代表者であっても、事業所の管理者や従業員として勤務する場合は、</a:t>
            </a:r>
            <a:endParaRPr kumimoji="1" lang="en-US" altLang="ja-JP" sz="1600" dirty="0"/>
          </a:p>
          <a:p>
            <a:r>
              <a:rPr kumimoji="1" lang="ja-JP" altLang="en-US" sz="1600" dirty="0"/>
              <a:t>  勤務実績が確認できるようにしてください。）</a:t>
            </a:r>
          </a:p>
        </p:txBody>
      </p:sp>
    </p:spTree>
    <p:extLst>
      <p:ext uri="{BB962C8B-B14F-4D97-AF65-F5344CB8AC3E}">
        <p14:creationId xmlns:p14="http://schemas.microsoft.com/office/powerpoint/2010/main" val="3733142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7200" y="414942"/>
            <a:ext cx="8229600" cy="1143000"/>
          </a:xfrm>
        </p:spPr>
        <p:txBody>
          <a:bodyPr>
            <a:noAutofit/>
          </a:bodyPr>
          <a:lstStyle/>
          <a:p>
            <a:r>
              <a:rPr kumimoji="1" lang="ja-JP" altLang="en-US" sz="3200" dirty="0"/>
              <a:t>≪指定障害児通所支援事業所に対する</a:t>
            </a:r>
            <a:br>
              <a:rPr kumimoji="1" lang="en-US" altLang="ja-JP" sz="3200" dirty="0"/>
            </a:br>
            <a:r>
              <a:rPr kumimoji="1" lang="ja-JP" altLang="en-US" sz="3200" dirty="0"/>
              <a:t>行政処分について④≫</a:t>
            </a:r>
          </a:p>
        </p:txBody>
      </p:sp>
      <p:sp>
        <p:nvSpPr>
          <p:cNvPr id="6" name="テキスト ボックス 5">
            <a:extLst>
              <a:ext uri="{FF2B5EF4-FFF2-40B4-BE49-F238E27FC236}">
                <a16:creationId xmlns:a16="http://schemas.microsoft.com/office/drawing/2014/main" id="{E88CCC20-DD6B-3B56-D28A-1108F46F62A0}"/>
              </a:ext>
            </a:extLst>
          </p:cNvPr>
          <p:cNvSpPr txBox="1"/>
          <p:nvPr/>
        </p:nvSpPr>
        <p:spPr>
          <a:xfrm>
            <a:off x="613324" y="1622521"/>
            <a:ext cx="2664296" cy="400110"/>
          </a:xfrm>
          <a:prstGeom prst="rect">
            <a:avLst/>
          </a:prstGeom>
          <a:noFill/>
        </p:spPr>
        <p:txBody>
          <a:bodyPr wrap="square" rtlCol="0">
            <a:spAutoFit/>
          </a:bodyPr>
          <a:lstStyle/>
          <a:p>
            <a:pPr marL="285750" indent="-285750">
              <a:buFont typeface="Wingdings" panose="05000000000000000000" pitchFamily="2" charset="2"/>
              <a:buChar char="Ø"/>
            </a:pPr>
            <a:r>
              <a:rPr lang="ja-JP" altLang="en-US" sz="2000" b="1" u="sng" dirty="0">
                <a:effectLst>
                  <a:outerShdw blurRad="38100" dist="38100" dir="2700000" algn="tl">
                    <a:srgbClr val="000000">
                      <a:alpha val="43137"/>
                    </a:srgbClr>
                  </a:outerShdw>
                </a:effectLst>
              </a:rPr>
              <a:t>不正請求</a:t>
            </a:r>
            <a:endParaRPr kumimoji="1" lang="ja-JP" altLang="en-US" sz="2000" b="1" u="sng" dirty="0">
              <a:effectLst>
                <a:outerShdw blurRad="38100" dist="38100" dir="2700000" algn="tl">
                  <a:srgbClr val="000000">
                    <a:alpha val="43137"/>
                  </a:srgbClr>
                </a:outerShdw>
              </a:effectLst>
            </a:endParaRPr>
          </a:p>
        </p:txBody>
      </p:sp>
      <p:sp>
        <p:nvSpPr>
          <p:cNvPr id="7" name="テキスト ボックス 6">
            <a:extLst>
              <a:ext uri="{FF2B5EF4-FFF2-40B4-BE49-F238E27FC236}">
                <a16:creationId xmlns:a16="http://schemas.microsoft.com/office/drawing/2014/main" id="{844240A1-0322-A4CF-6308-6E1D68EBCCC0}"/>
              </a:ext>
            </a:extLst>
          </p:cNvPr>
          <p:cNvSpPr txBox="1"/>
          <p:nvPr/>
        </p:nvSpPr>
        <p:spPr>
          <a:xfrm>
            <a:off x="745232" y="2159326"/>
            <a:ext cx="7895220" cy="2215991"/>
          </a:xfrm>
          <a:prstGeom prst="rect">
            <a:avLst/>
          </a:prstGeom>
          <a:noFill/>
        </p:spPr>
        <p:txBody>
          <a:bodyPr wrap="square" rtlCol="0">
            <a:spAutoFit/>
          </a:bodyPr>
          <a:lstStyle/>
          <a:p>
            <a:r>
              <a:rPr lang="ja-JP" altLang="en-US" sz="1900" dirty="0"/>
              <a:t>・</a:t>
            </a:r>
            <a:r>
              <a:rPr lang="ja-JP" altLang="en-US" sz="1700" dirty="0"/>
              <a:t>算定に必要となる人員が揃っていない状況で、児童指導員等加配加算・福祉専門職員配置等加算を適用し、障害児通所給付費を請求した。</a:t>
            </a:r>
            <a:endParaRPr lang="en-US" altLang="ja-JP" sz="1700" dirty="0"/>
          </a:p>
          <a:p>
            <a:endParaRPr kumimoji="1" lang="en-US" altLang="ja-JP" sz="1700" dirty="0"/>
          </a:p>
          <a:p>
            <a:r>
              <a:rPr kumimoji="1" lang="ja-JP" altLang="en-US" sz="1700" dirty="0"/>
              <a:t>・</a:t>
            </a:r>
            <a:r>
              <a:rPr lang="ja-JP" altLang="en-US" sz="1700" dirty="0"/>
              <a:t>必要な職員を配置していない状況で、サービス提供職員欠如減算・児童発達支援管理責任者欠如減算を適用せず、障害児通所給付費を請求した。</a:t>
            </a:r>
            <a:endParaRPr kumimoji="1" lang="en-US" altLang="ja-JP" sz="1700" dirty="0"/>
          </a:p>
          <a:p>
            <a:endParaRPr lang="en-US" altLang="ja-JP" sz="1700" dirty="0"/>
          </a:p>
          <a:p>
            <a:r>
              <a:rPr lang="ja-JP" altLang="en-US" sz="1700" dirty="0"/>
              <a:t>・サービスを提供していない日について、サービスを提供していたものとして、障害児通所給付費を請求した。</a:t>
            </a:r>
            <a:endParaRPr kumimoji="1" lang="ja-JP" altLang="en-US" sz="1700" dirty="0"/>
          </a:p>
        </p:txBody>
      </p:sp>
      <p:sp>
        <p:nvSpPr>
          <p:cNvPr id="8" name="四角形: 角を丸くする 7">
            <a:extLst>
              <a:ext uri="{FF2B5EF4-FFF2-40B4-BE49-F238E27FC236}">
                <a16:creationId xmlns:a16="http://schemas.microsoft.com/office/drawing/2014/main" id="{44E58C3F-2530-9978-28D1-11D7370A93E5}"/>
              </a:ext>
            </a:extLst>
          </p:cNvPr>
          <p:cNvSpPr/>
          <p:nvPr/>
        </p:nvSpPr>
        <p:spPr>
          <a:xfrm>
            <a:off x="565212" y="2093363"/>
            <a:ext cx="8255260" cy="2281953"/>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C8C81B6-D64A-83E2-A6BC-4A7E9C75F586}"/>
              </a:ext>
            </a:extLst>
          </p:cNvPr>
          <p:cNvSpPr txBox="1"/>
          <p:nvPr/>
        </p:nvSpPr>
        <p:spPr>
          <a:xfrm>
            <a:off x="745232" y="4583882"/>
            <a:ext cx="8255260" cy="646331"/>
          </a:xfrm>
          <a:prstGeom prst="rect">
            <a:avLst/>
          </a:prstGeom>
          <a:noFill/>
        </p:spPr>
        <p:txBody>
          <a:bodyPr wrap="square" rtlCol="0">
            <a:spAutoFit/>
          </a:bodyPr>
          <a:lstStyle/>
          <a:p>
            <a:r>
              <a:rPr lang="en-US" altLang="ja-JP" dirty="0"/>
              <a:t>※</a:t>
            </a:r>
            <a:r>
              <a:rPr lang="ja-JP" altLang="en-US" b="1" dirty="0">
                <a:solidFill>
                  <a:srgbClr val="FF0000"/>
                </a:solidFill>
              </a:rPr>
              <a:t>報酬の算定要件</a:t>
            </a:r>
            <a:r>
              <a:rPr lang="ja-JP" altLang="en-US" dirty="0"/>
              <a:t>は満たしていますか？</a:t>
            </a:r>
            <a:endParaRPr lang="en-US" altLang="ja-JP" dirty="0"/>
          </a:p>
          <a:p>
            <a:r>
              <a:rPr kumimoji="1" lang="ja-JP" altLang="en-US" dirty="0"/>
              <a:t>　</a:t>
            </a:r>
            <a:r>
              <a:rPr lang="ja-JP" altLang="en-US" dirty="0"/>
              <a:t>  減算対象となっているにもかかわらず、減算を適用せず請求していませんか？</a:t>
            </a:r>
            <a:endParaRPr kumimoji="1" lang="ja-JP" altLang="en-US" dirty="0"/>
          </a:p>
        </p:txBody>
      </p:sp>
      <p:sp>
        <p:nvSpPr>
          <p:cNvPr id="14" name="テキスト ボックス 13">
            <a:extLst>
              <a:ext uri="{FF2B5EF4-FFF2-40B4-BE49-F238E27FC236}">
                <a16:creationId xmlns:a16="http://schemas.microsoft.com/office/drawing/2014/main" id="{AAFCAD5B-EB2B-8EF4-2CF5-3219726105A8}"/>
              </a:ext>
            </a:extLst>
          </p:cNvPr>
          <p:cNvSpPr txBox="1"/>
          <p:nvPr/>
        </p:nvSpPr>
        <p:spPr>
          <a:xfrm>
            <a:off x="876418" y="5438778"/>
            <a:ext cx="7632848" cy="830997"/>
          </a:xfrm>
          <a:prstGeom prst="rect">
            <a:avLst/>
          </a:prstGeom>
          <a:noFill/>
        </p:spPr>
        <p:txBody>
          <a:bodyPr wrap="square" rtlCol="0">
            <a:spAutoFit/>
          </a:bodyPr>
          <a:lstStyle/>
          <a:p>
            <a:r>
              <a:rPr lang="ja-JP" altLang="en-US" sz="1600" dirty="0"/>
              <a:t>⇒（給付費の水増し請求など）悪意のある不正請求だけでなく、</a:t>
            </a:r>
            <a:endParaRPr lang="en-US" altLang="ja-JP" sz="1600" dirty="0"/>
          </a:p>
          <a:p>
            <a:r>
              <a:rPr kumimoji="1" lang="ja-JP" altLang="en-US" sz="1600" dirty="0"/>
              <a:t>制度への理解が不十分なまま事業運営を行い、不適切な請求となった事案も、</a:t>
            </a:r>
            <a:endParaRPr kumimoji="1" lang="en-US" altLang="ja-JP" sz="1600" dirty="0"/>
          </a:p>
          <a:p>
            <a:r>
              <a:rPr lang="ja-JP" altLang="en-US" sz="1600" dirty="0"/>
              <a:t>行政処分の対象となる場合があります。</a:t>
            </a:r>
            <a:endParaRPr kumimoji="1" lang="en-US" altLang="ja-JP" sz="1600" dirty="0"/>
          </a:p>
        </p:txBody>
      </p:sp>
    </p:spTree>
    <p:extLst>
      <p:ext uri="{BB962C8B-B14F-4D97-AF65-F5344CB8AC3E}">
        <p14:creationId xmlns:p14="http://schemas.microsoft.com/office/powerpoint/2010/main" val="779270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7200" y="414942"/>
            <a:ext cx="8229600" cy="1143000"/>
          </a:xfrm>
        </p:spPr>
        <p:txBody>
          <a:bodyPr>
            <a:noAutofit/>
          </a:bodyPr>
          <a:lstStyle/>
          <a:p>
            <a:r>
              <a:rPr kumimoji="1" lang="ja-JP" altLang="en-US" sz="3200" dirty="0"/>
              <a:t>≪指定障害児通所支援事業所に対する</a:t>
            </a:r>
            <a:br>
              <a:rPr kumimoji="1" lang="en-US" altLang="ja-JP" sz="3200" dirty="0"/>
            </a:br>
            <a:r>
              <a:rPr kumimoji="1" lang="ja-JP" altLang="en-US" sz="3200" dirty="0"/>
              <a:t>行政処分について⑤≫</a:t>
            </a:r>
          </a:p>
        </p:txBody>
      </p:sp>
      <p:sp>
        <p:nvSpPr>
          <p:cNvPr id="6" name="テキスト ボックス 5">
            <a:extLst>
              <a:ext uri="{FF2B5EF4-FFF2-40B4-BE49-F238E27FC236}">
                <a16:creationId xmlns:a16="http://schemas.microsoft.com/office/drawing/2014/main" id="{E88CCC20-DD6B-3B56-D28A-1108F46F62A0}"/>
              </a:ext>
            </a:extLst>
          </p:cNvPr>
          <p:cNvSpPr txBox="1"/>
          <p:nvPr/>
        </p:nvSpPr>
        <p:spPr>
          <a:xfrm>
            <a:off x="613324" y="1622521"/>
            <a:ext cx="3670644" cy="400110"/>
          </a:xfrm>
          <a:prstGeom prst="rect">
            <a:avLst/>
          </a:prstGeom>
          <a:noFill/>
        </p:spPr>
        <p:txBody>
          <a:bodyPr wrap="square" rtlCol="0">
            <a:spAutoFit/>
          </a:bodyPr>
          <a:lstStyle/>
          <a:p>
            <a:pPr marL="285750" indent="-285750">
              <a:buFont typeface="Wingdings" panose="05000000000000000000" pitchFamily="2" charset="2"/>
              <a:buChar char="Ø"/>
            </a:pPr>
            <a:r>
              <a:rPr kumimoji="1" lang="ja-JP" altLang="en-US" sz="2000" b="1" u="sng" dirty="0">
                <a:effectLst>
                  <a:outerShdw blurRad="38100" dist="38100" dir="2700000" algn="tl">
                    <a:srgbClr val="000000">
                      <a:alpha val="43137"/>
                    </a:srgbClr>
                  </a:outerShdw>
                </a:effectLst>
              </a:rPr>
              <a:t>虚偽の書類提出及び答弁</a:t>
            </a:r>
          </a:p>
        </p:txBody>
      </p:sp>
      <p:sp>
        <p:nvSpPr>
          <p:cNvPr id="7" name="テキスト ボックス 6">
            <a:extLst>
              <a:ext uri="{FF2B5EF4-FFF2-40B4-BE49-F238E27FC236}">
                <a16:creationId xmlns:a16="http://schemas.microsoft.com/office/drawing/2014/main" id="{844240A1-0322-A4CF-6308-6E1D68EBCCC0}"/>
              </a:ext>
            </a:extLst>
          </p:cNvPr>
          <p:cNvSpPr txBox="1"/>
          <p:nvPr/>
        </p:nvSpPr>
        <p:spPr>
          <a:xfrm>
            <a:off x="868626" y="2258907"/>
            <a:ext cx="7895220" cy="677108"/>
          </a:xfrm>
          <a:prstGeom prst="rect">
            <a:avLst/>
          </a:prstGeom>
          <a:noFill/>
        </p:spPr>
        <p:txBody>
          <a:bodyPr wrap="square" rtlCol="0">
            <a:spAutoFit/>
          </a:bodyPr>
          <a:lstStyle/>
          <a:p>
            <a:r>
              <a:rPr lang="ja-JP" altLang="en-US" sz="1900" dirty="0"/>
              <a:t>・監査時に実際の勤務実態とは異なる虚偽の勤務実績表を提出し、</a:t>
            </a:r>
            <a:endParaRPr lang="en-US" altLang="ja-JP" sz="1900" dirty="0"/>
          </a:p>
          <a:p>
            <a:r>
              <a:rPr kumimoji="1" lang="ja-JP" altLang="en-US" sz="1900" dirty="0"/>
              <a:t>事実と異なる虚偽の答弁をした。</a:t>
            </a:r>
          </a:p>
        </p:txBody>
      </p:sp>
      <p:sp>
        <p:nvSpPr>
          <p:cNvPr id="8" name="四角形: 角を丸くする 7">
            <a:extLst>
              <a:ext uri="{FF2B5EF4-FFF2-40B4-BE49-F238E27FC236}">
                <a16:creationId xmlns:a16="http://schemas.microsoft.com/office/drawing/2014/main" id="{44E58C3F-2530-9978-28D1-11D7370A93E5}"/>
              </a:ext>
            </a:extLst>
          </p:cNvPr>
          <p:cNvSpPr/>
          <p:nvPr/>
        </p:nvSpPr>
        <p:spPr>
          <a:xfrm>
            <a:off x="565212" y="2093364"/>
            <a:ext cx="8255260" cy="1112446"/>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AAFCAD5B-EB2B-8EF4-2CF5-3219726105A8}"/>
              </a:ext>
            </a:extLst>
          </p:cNvPr>
          <p:cNvSpPr txBox="1"/>
          <p:nvPr/>
        </p:nvSpPr>
        <p:spPr>
          <a:xfrm>
            <a:off x="613324" y="3933056"/>
            <a:ext cx="7632848" cy="615553"/>
          </a:xfrm>
          <a:prstGeom prst="rect">
            <a:avLst/>
          </a:prstGeom>
          <a:noFill/>
        </p:spPr>
        <p:txBody>
          <a:bodyPr wrap="square" rtlCol="0">
            <a:spAutoFit/>
          </a:bodyPr>
          <a:lstStyle/>
          <a:p>
            <a:r>
              <a:rPr kumimoji="1" lang="ja-JP" altLang="en-US" b="1" dirty="0">
                <a:solidFill>
                  <a:srgbClr val="FF0000"/>
                </a:solidFill>
              </a:rPr>
              <a:t>「障害福祉サービス等の適切な運営について（通知）」</a:t>
            </a:r>
            <a:endParaRPr kumimoji="1" lang="en-US" altLang="ja-JP" b="1" dirty="0">
              <a:solidFill>
                <a:srgbClr val="FF0000"/>
              </a:solidFill>
            </a:endParaRPr>
          </a:p>
          <a:p>
            <a:r>
              <a:rPr lang="ja-JP" altLang="en-US" sz="1600" dirty="0"/>
              <a:t> （令和</a:t>
            </a:r>
            <a:r>
              <a:rPr lang="en-US" altLang="ja-JP" sz="1600" dirty="0"/>
              <a:t>5</a:t>
            </a:r>
            <a:r>
              <a:rPr lang="ja-JP" altLang="en-US" sz="1600" dirty="0"/>
              <a:t>年</a:t>
            </a:r>
            <a:r>
              <a:rPr lang="en-US" altLang="ja-JP" sz="1600" dirty="0"/>
              <a:t>5</a:t>
            </a:r>
            <a:r>
              <a:rPr lang="ja-JP" altLang="en-US" sz="1600" dirty="0"/>
              <a:t>月</a:t>
            </a:r>
            <a:r>
              <a:rPr lang="en-US" altLang="ja-JP" sz="1600" dirty="0"/>
              <a:t>2</a:t>
            </a:r>
            <a:r>
              <a:rPr lang="ja-JP" altLang="en-US" sz="1600" dirty="0"/>
              <a:t>日　岐阜市障がい福祉課長・指導監査課長　連名通知）</a:t>
            </a:r>
            <a:endParaRPr kumimoji="1" lang="en-US" altLang="ja-JP" sz="1600" dirty="0"/>
          </a:p>
        </p:txBody>
      </p:sp>
      <p:sp>
        <p:nvSpPr>
          <p:cNvPr id="3" name="テキスト ボックス 2">
            <a:extLst>
              <a:ext uri="{FF2B5EF4-FFF2-40B4-BE49-F238E27FC236}">
                <a16:creationId xmlns:a16="http://schemas.microsoft.com/office/drawing/2014/main" id="{1B0E9F21-7F6D-8509-D6DF-FC0E50FE7F71}"/>
              </a:ext>
            </a:extLst>
          </p:cNvPr>
          <p:cNvSpPr txBox="1"/>
          <p:nvPr/>
        </p:nvSpPr>
        <p:spPr>
          <a:xfrm>
            <a:off x="613324" y="3467525"/>
            <a:ext cx="2304256" cy="369332"/>
          </a:xfrm>
          <a:prstGeom prst="rect">
            <a:avLst/>
          </a:prstGeom>
          <a:noFill/>
        </p:spPr>
        <p:txBody>
          <a:bodyPr wrap="square" rtlCol="0">
            <a:spAutoFit/>
          </a:bodyPr>
          <a:lstStyle/>
          <a:p>
            <a:r>
              <a:rPr kumimoji="1" lang="en-US" altLang="ja-JP" b="1" dirty="0"/>
              <a:t>【</a:t>
            </a:r>
            <a:r>
              <a:rPr kumimoji="1" lang="ja-JP" altLang="en-US" b="1" dirty="0"/>
              <a:t>岐阜市からの通知</a:t>
            </a:r>
            <a:r>
              <a:rPr kumimoji="1" lang="en-US" altLang="ja-JP" b="1" dirty="0"/>
              <a:t>】</a:t>
            </a:r>
            <a:endParaRPr kumimoji="1" lang="ja-JP" altLang="en-US" b="1" dirty="0"/>
          </a:p>
        </p:txBody>
      </p:sp>
      <p:sp>
        <p:nvSpPr>
          <p:cNvPr id="4" name="テキスト ボックス 3">
            <a:extLst>
              <a:ext uri="{FF2B5EF4-FFF2-40B4-BE49-F238E27FC236}">
                <a16:creationId xmlns:a16="http://schemas.microsoft.com/office/drawing/2014/main" id="{6FEC6339-9C5A-8950-7CBD-3BBE803BEB73}"/>
              </a:ext>
            </a:extLst>
          </p:cNvPr>
          <p:cNvSpPr txBox="1"/>
          <p:nvPr/>
        </p:nvSpPr>
        <p:spPr>
          <a:xfrm>
            <a:off x="755576" y="4797152"/>
            <a:ext cx="7632848" cy="923330"/>
          </a:xfrm>
          <a:prstGeom prst="rect">
            <a:avLst/>
          </a:prstGeom>
          <a:noFill/>
        </p:spPr>
        <p:txBody>
          <a:bodyPr wrap="square" rtlCol="0">
            <a:spAutoFit/>
          </a:bodyPr>
          <a:lstStyle/>
          <a:p>
            <a:r>
              <a:rPr kumimoji="1" lang="ja-JP" altLang="en-US" dirty="0"/>
              <a:t>⇒あらためて自らの事業運営を振り返り、</a:t>
            </a:r>
            <a:endParaRPr kumimoji="1" lang="en-US" altLang="ja-JP" dirty="0"/>
          </a:p>
          <a:p>
            <a:r>
              <a:rPr lang="ja-JP" altLang="en-US" dirty="0"/>
              <a:t>　 </a:t>
            </a:r>
            <a:r>
              <a:rPr lang="ja-JP" altLang="en-US" b="1" u="sng" dirty="0"/>
              <a:t>適正な事業運営</a:t>
            </a:r>
            <a:r>
              <a:rPr lang="ja-JP" altLang="en-US" u="sng" dirty="0"/>
              <a:t>や</a:t>
            </a:r>
            <a:r>
              <a:rPr lang="ja-JP" altLang="en-US" b="1" u="sng" dirty="0"/>
              <a:t>正確な給付費の請求</a:t>
            </a:r>
            <a:r>
              <a:rPr lang="ja-JP" altLang="en-US" dirty="0"/>
              <a:t>を図っていただくようお願いします。</a:t>
            </a:r>
            <a:endParaRPr lang="en-US" altLang="ja-JP" dirty="0"/>
          </a:p>
          <a:p>
            <a:r>
              <a:rPr kumimoji="1" lang="ja-JP" altLang="en-US" dirty="0"/>
              <a:t>　</a:t>
            </a:r>
            <a:r>
              <a:rPr kumimoji="1" lang="ja-JP" altLang="en-US" sz="1600" dirty="0"/>
              <a:t>（再掲）</a:t>
            </a:r>
          </a:p>
        </p:txBody>
      </p:sp>
    </p:spTree>
    <p:extLst>
      <p:ext uri="{BB962C8B-B14F-4D97-AF65-F5344CB8AC3E}">
        <p14:creationId xmlns:p14="http://schemas.microsoft.com/office/powerpoint/2010/main" val="4092205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01CDB6-C57F-4B11-9070-10467766B8EE}"/>
              </a:ext>
            </a:extLst>
          </p:cNvPr>
          <p:cNvSpPr>
            <a:spLocks noGrp="1"/>
          </p:cNvSpPr>
          <p:nvPr>
            <p:ph type="ctrTitle"/>
          </p:nvPr>
        </p:nvSpPr>
        <p:spPr>
          <a:xfrm>
            <a:off x="685800" y="1700808"/>
            <a:ext cx="7772400" cy="3026767"/>
          </a:xfrm>
        </p:spPr>
        <p:txBody>
          <a:bodyPr/>
          <a:lstStyle/>
          <a:p>
            <a:r>
              <a:rPr kumimoji="1" lang="ja-JP" altLang="en-US" dirty="0"/>
              <a:t>送迎用自動車に設置する安全装置について</a:t>
            </a:r>
          </a:p>
        </p:txBody>
      </p:sp>
      <p:sp>
        <p:nvSpPr>
          <p:cNvPr id="3" name="字幕 2">
            <a:extLst>
              <a:ext uri="{FF2B5EF4-FFF2-40B4-BE49-F238E27FC236}">
                <a16:creationId xmlns:a16="http://schemas.microsoft.com/office/drawing/2014/main" id="{B94B492E-6288-D97F-29D2-02BDFF74A5C8}"/>
              </a:ext>
            </a:extLst>
          </p:cNvPr>
          <p:cNvSpPr>
            <a:spLocks noGrp="1"/>
          </p:cNvSpPr>
          <p:nvPr>
            <p:ph type="subTitle" idx="1"/>
          </p:nvPr>
        </p:nvSpPr>
        <p:spPr>
          <a:xfrm>
            <a:off x="7164288" y="260648"/>
            <a:ext cx="1581944" cy="648072"/>
          </a:xfrm>
          <a:ln>
            <a:solidFill>
              <a:schemeClr val="tx1"/>
            </a:solidFill>
          </a:ln>
        </p:spPr>
        <p:txBody>
          <a:bodyPr anchor="ctr" anchorCtr="1"/>
          <a:lstStyle/>
          <a:p>
            <a:r>
              <a:rPr kumimoji="1" lang="ja-JP" altLang="en-US" dirty="0">
                <a:solidFill>
                  <a:schemeClr val="tx1"/>
                </a:solidFill>
              </a:rPr>
              <a:t>資料５</a:t>
            </a:r>
          </a:p>
        </p:txBody>
      </p:sp>
    </p:spTree>
    <p:extLst>
      <p:ext uri="{BB962C8B-B14F-4D97-AF65-F5344CB8AC3E}">
        <p14:creationId xmlns:p14="http://schemas.microsoft.com/office/powerpoint/2010/main" val="1014435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310143"/>
            <a:ext cx="8229600" cy="1143000"/>
          </a:xfrm>
        </p:spPr>
        <p:txBody>
          <a:bodyPr>
            <a:noAutofit/>
          </a:bodyPr>
          <a:lstStyle/>
          <a:p>
            <a:r>
              <a:rPr kumimoji="1" lang="ja-JP" altLang="en-US" sz="2800" dirty="0"/>
              <a:t>≪送迎用自動車に設置する安全装置について①≫</a:t>
            </a:r>
          </a:p>
        </p:txBody>
      </p:sp>
      <p:sp>
        <p:nvSpPr>
          <p:cNvPr id="6" name="テキスト ボックス 5">
            <a:extLst>
              <a:ext uri="{FF2B5EF4-FFF2-40B4-BE49-F238E27FC236}">
                <a16:creationId xmlns:a16="http://schemas.microsoft.com/office/drawing/2014/main" id="{E88CCC20-DD6B-3B56-D28A-1108F46F62A0}"/>
              </a:ext>
            </a:extLst>
          </p:cNvPr>
          <p:cNvSpPr txBox="1"/>
          <p:nvPr/>
        </p:nvSpPr>
        <p:spPr>
          <a:xfrm>
            <a:off x="453614" y="2014437"/>
            <a:ext cx="6552728" cy="400110"/>
          </a:xfrm>
          <a:prstGeom prst="rect">
            <a:avLst/>
          </a:prstGeom>
          <a:noFill/>
        </p:spPr>
        <p:txBody>
          <a:bodyPr wrap="square" rtlCol="0">
            <a:spAutoFit/>
          </a:bodyPr>
          <a:lstStyle/>
          <a:p>
            <a:pPr marL="285750" indent="-285750">
              <a:buFont typeface="Wingdings" panose="05000000000000000000" pitchFamily="2" charset="2"/>
              <a:buChar char="Ø"/>
            </a:pPr>
            <a:r>
              <a:rPr lang="ja-JP" altLang="en-US" sz="2000" b="1" u="sng" dirty="0">
                <a:effectLst>
                  <a:outerShdw blurRad="38100" dist="38100" dir="2700000" algn="tl">
                    <a:srgbClr val="000000">
                      <a:alpha val="43137"/>
                    </a:srgbClr>
                  </a:outerShdw>
                </a:effectLst>
              </a:rPr>
              <a:t>省令改正により、以下の</a:t>
            </a:r>
            <a:r>
              <a:rPr lang="en-US" altLang="ja-JP" sz="2000" b="1" u="sng" dirty="0">
                <a:effectLst>
                  <a:outerShdw blurRad="38100" dist="38100" dir="2700000" algn="tl">
                    <a:srgbClr val="000000">
                      <a:alpha val="43137"/>
                    </a:srgbClr>
                  </a:outerShdw>
                </a:effectLst>
              </a:rPr>
              <a:t>2</a:t>
            </a:r>
            <a:r>
              <a:rPr lang="ja-JP" altLang="en-US" sz="2000" b="1" u="sng" dirty="0">
                <a:effectLst>
                  <a:outerShdw blurRad="38100" dist="38100" dir="2700000" algn="tl">
                    <a:srgbClr val="000000">
                      <a:alpha val="43137"/>
                    </a:srgbClr>
                  </a:outerShdw>
                </a:effectLst>
              </a:rPr>
              <a:t>点義務付けられました。</a:t>
            </a:r>
            <a:endParaRPr kumimoji="1" lang="ja-JP" altLang="en-US" sz="2000" b="1" u="sng" dirty="0">
              <a:effectLst>
                <a:outerShdw blurRad="38100" dist="38100" dir="2700000" algn="tl">
                  <a:srgbClr val="000000">
                    <a:alpha val="43137"/>
                  </a:srgbClr>
                </a:outerShdw>
              </a:effectLst>
            </a:endParaRPr>
          </a:p>
        </p:txBody>
      </p:sp>
      <p:sp>
        <p:nvSpPr>
          <p:cNvPr id="5" name="テキスト ボックス 4">
            <a:extLst>
              <a:ext uri="{FF2B5EF4-FFF2-40B4-BE49-F238E27FC236}">
                <a16:creationId xmlns:a16="http://schemas.microsoft.com/office/drawing/2014/main" id="{6595A1FC-D2CC-FBCB-CD1F-085B68656AFF}"/>
              </a:ext>
            </a:extLst>
          </p:cNvPr>
          <p:cNvSpPr txBox="1"/>
          <p:nvPr/>
        </p:nvSpPr>
        <p:spPr>
          <a:xfrm>
            <a:off x="755576" y="1313919"/>
            <a:ext cx="7272808" cy="353943"/>
          </a:xfrm>
          <a:prstGeom prst="rect">
            <a:avLst/>
          </a:prstGeom>
          <a:noFill/>
        </p:spPr>
        <p:txBody>
          <a:bodyPr wrap="square" rtlCol="0">
            <a:spAutoFit/>
          </a:bodyPr>
          <a:lstStyle/>
          <a:p>
            <a:r>
              <a:rPr kumimoji="1" lang="en-US" altLang="ja-JP" sz="1700" dirty="0"/>
              <a:t>※</a:t>
            </a:r>
            <a:r>
              <a:rPr kumimoji="1" lang="ja-JP" altLang="en-US" sz="1700" dirty="0"/>
              <a:t>以下、令和</a:t>
            </a:r>
            <a:r>
              <a:rPr kumimoji="1" lang="en-US" altLang="ja-JP" sz="1700" dirty="0"/>
              <a:t>5</a:t>
            </a:r>
            <a:r>
              <a:rPr kumimoji="1" lang="ja-JP" altLang="en-US" sz="1700" dirty="0"/>
              <a:t>年</a:t>
            </a:r>
            <a:r>
              <a:rPr kumimoji="1" lang="en-US" altLang="ja-JP" sz="1700" dirty="0"/>
              <a:t>3</a:t>
            </a:r>
            <a:r>
              <a:rPr kumimoji="1" lang="ja-JP" altLang="en-US" sz="1700" dirty="0"/>
              <a:t>月に実施した集団指導の内容を一部含みます。</a:t>
            </a:r>
          </a:p>
        </p:txBody>
      </p:sp>
      <p:sp>
        <p:nvSpPr>
          <p:cNvPr id="9" name="正方形/長方形 8">
            <a:extLst>
              <a:ext uri="{FF2B5EF4-FFF2-40B4-BE49-F238E27FC236}">
                <a16:creationId xmlns:a16="http://schemas.microsoft.com/office/drawing/2014/main" id="{86FBFF5D-C9A5-DF9A-75ED-8B10505DF775}"/>
              </a:ext>
            </a:extLst>
          </p:cNvPr>
          <p:cNvSpPr/>
          <p:nvPr/>
        </p:nvSpPr>
        <p:spPr>
          <a:xfrm>
            <a:off x="709294" y="1271547"/>
            <a:ext cx="6865912" cy="488773"/>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F4D64EF9-2222-C937-16AD-A699F931A35B}"/>
              </a:ext>
            </a:extLst>
          </p:cNvPr>
          <p:cNvSpPr txBox="1"/>
          <p:nvPr/>
        </p:nvSpPr>
        <p:spPr>
          <a:xfrm>
            <a:off x="453614" y="2627572"/>
            <a:ext cx="8229600" cy="3631763"/>
          </a:xfrm>
          <a:prstGeom prst="rect">
            <a:avLst/>
          </a:prstGeom>
          <a:noFill/>
        </p:spPr>
        <p:txBody>
          <a:bodyPr wrap="square" rtlCol="0">
            <a:spAutoFit/>
          </a:bodyPr>
          <a:lstStyle/>
          <a:p>
            <a:r>
              <a:rPr lang="ja-JP" altLang="en-US" dirty="0"/>
              <a:t>（１）障害児の自動車への乗降車の際に、</a:t>
            </a:r>
            <a:r>
              <a:rPr lang="ja-JP" altLang="en-US" b="1" dirty="0">
                <a:solidFill>
                  <a:srgbClr val="FF0000"/>
                </a:solidFill>
              </a:rPr>
              <a:t>点呼等の方法により障害児の　　</a:t>
            </a:r>
            <a:endParaRPr lang="en-US" altLang="ja-JP" b="1" dirty="0">
              <a:solidFill>
                <a:srgbClr val="FF0000"/>
              </a:solidFill>
            </a:endParaRPr>
          </a:p>
          <a:p>
            <a:r>
              <a:rPr lang="ja-JP" altLang="en-US" b="1" dirty="0">
                <a:solidFill>
                  <a:srgbClr val="FF0000"/>
                </a:solidFill>
              </a:rPr>
              <a:t>　　 所在を確認</a:t>
            </a:r>
            <a:r>
              <a:rPr lang="ja-JP" altLang="en-US" dirty="0"/>
              <a:t>する。</a:t>
            </a:r>
            <a:endParaRPr lang="en-US" altLang="ja-JP" dirty="0"/>
          </a:p>
          <a:p>
            <a:endParaRPr lang="en-US" altLang="ja-JP" dirty="0"/>
          </a:p>
          <a:p>
            <a:r>
              <a:rPr kumimoji="1" lang="ja-JP" altLang="en-US" dirty="0"/>
              <a:t>　</a:t>
            </a:r>
            <a:r>
              <a:rPr kumimoji="1" lang="en-US" altLang="ja-JP" sz="1700" b="1" dirty="0"/>
              <a:t>【</a:t>
            </a:r>
            <a:r>
              <a:rPr kumimoji="1" lang="ja-JP" altLang="en-US" sz="1700" b="1" dirty="0"/>
              <a:t>義務付け対象施設</a:t>
            </a:r>
            <a:r>
              <a:rPr kumimoji="1" lang="en-US" altLang="ja-JP" sz="1700" b="1" dirty="0"/>
              <a:t>】</a:t>
            </a:r>
            <a:r>
              <a:rPr kumimoji="1" lang="ja-JP" altLang="en-US" sz="1700" b="1" dirty="0"/>
              <a:t>　</a:t>
            </a:r>
            <a:r>
              <a:rPr kumimoji="1" lang="ja-JP" altLang="en-US" sz="1700" dirty="0"/>
              <a:t>指定障害児入所施設、指定障害児通所支援事業所</a:t>
            </a:r>
            <a:endParaRPr kumimoji="1" lang="en-US" altLang="ja-JP" sz="1700" dirty="0"/>
          </a:p>
          <a:p>
            <a:r>
              <a:rPr lang="ja-JP" altLang="en-US" sz="1700" dirty="0"/>
              <a:t>　</a:t>
            </a:r>
            <a:r>
              <a:rPr lang="en-US" altLang="ja-JP" sz="1700" u="sng" dirty="0"/>
              <a:t>【</a:t>
            </a:r>
            <a:r>
              <a:rPr lang="ja-JP" altLang="en-US" sz="1700" b="1" u="sng" dirty="0"/>
              <a:t>経過措置</a:t>
            </a:r>
            <a:r>
              <a:rPr lang="en-US" altLang="ja-JP" sz="1700" u="sng" dirty="0"/>
              <a:t>】</a:t>
            </a:r>
            <a:r>
              <a:rPr lang="ja-JP" altLang="en-US" sz="1700" u="sng" dirty="0"/>
              <a:t>　</a:t>
            </a:r>
            <a:r>
              <a:rPr lang="ja-JP" altLang="en-US" sz="1700" b="1" u="sng" dirty="0"/>
              <a:t>なし</a:t>
            </a:r>
            <a:endParaRPr lang="en-US" altLang="ja-JP" sz="1700" b="1" u="sng" dirty="0"/>
          </a:p>
          <a:p>
            <a:endParaRPr kumimoji="1" lang="en-US" altLang="ja-JP" dirty="0"/>
          </a:p>
          <a:p>
            <a:r>
              <a:rPr kumimoji="1" lang="ja-JP" altLang="en-US" dirty="0"/>
              <a:t>（２）</a:t>
            </a:r>
            <a:r>
              <a:rPr kumimoji="1" lang="ja-JP" altLang="en-US" b="1" dirty="0">
                <a:solidFill>
                  <a:srgbClr val="FF0000"/>
                </a:solidFill>
              </a:rPr>
              <a:t>送迎を目的とした自動車</a:t>
            </a:r>
            <a:r>
              <a:rPr kumimoji="1" lang="ja-JP" altLang="en-US" dirty="0"/>
              <a:t>に、</a:t>
            </a:r>
            <a:r>
              <a:rPr kumimoji="1" lang="ja-JP" altLang="en-US" b="1" dirty="0">
                <a:solidFill>
                  <a:srgbClr val="FF0000"/>
                </a:solidFill>
              </a:rPr>
              <a:t>安全装置</a:t>
            </a:r>
            <a:r>
              <a:rPr kumimoji="1" lang="ja-JP" altLang="en-US" dirty="0"/>
              <a:t>（ブザーその他の車内の障害児の　</a:t>
            </a:r>
            <a:endParaRPr kumimoji="1" lang="en-US" altLang="ja-JP" dirty="0"/>
          </a:p>
          <a:p>
            <a:r>
              <a:rPr lang="ja-JP" altLang="en-US" dirty="0"/>
              <a:t>　　 </a:t>
            </a:r>
            <a:r>
              <a:rPr kumimoji="1" lang="ja-JP" altLang="en-US" dirty="0"/>
              <a:t>見落としを防止する装置</a:t>
            </a:r>
            <a:r>
              <a:rPr lang="ja-JP" altLang="en-US" dirty="0"/>
              <a:t>）</a:t>
            </a:r>
            <a:r>
              <a:rPr lang="ja-JP" altLang="en-US" b="1" dirty="0">
                <a:solidFill>
                  <a:srgbClr val="FF0000"/>
                </a:solidFill>
              </a:rPr>
              <a:t>を備え、降車時の（１）の所在確認</a:t>
            </a:r>
            <a:r>
              <a:rPr lang="ja-JP" altLang="en-US" dirty="0"/>
              <a:t>をする。</a:t>
            </a:r>
            <a:endParaRPr lang="en-US" altLang="ja-JP" dirty="0"/>
          </a:p>
          <a:p>
            <a:endParaRPr kumimoji="1" lang="en-US" altLang="ja-JP" dirty="0"/>
          </a:p>
          <a:p>
            <a:r>
              <a:rPr kumimoji="1" lang="ja-JP" altLang="en-US" dirty="0"/>
              <a:t>　</a:t>
            </a:r>
            <a:r>
              <a:rPr kumimoji="1" lang="en-US" altLang="ja-JP" sz="1700" b="1" dirty="0"/>
              <a:t>【</a:t>
            </a:r>
            <a:r>
              <a:rPr kumimoji="1" lang="ja-JP" altLang="en-US" sz="1700" b="1" dirty="0"/>
              <a:t>義務付け対象施設</a:t>
            </a:r>
            <a:r>
              <a:rPr kumimoji="1" lang="en-US" altLang="ja-JP" sz="1700" dirty="0"/>
              <a:t>】</a:t>
            </a:r>
            <a:r>
              <a:rPr kumimoji="1" lang="ja-JP" altLang="en-US" sz="1700" dirty="0"/>
              <a:t>　指定児童発達支援事業所（児童発達支援センターを含む。）、</a:t>
            </a:r>
            <a:endParaRPr kumimoji="1" lang="en-US" altLang="ja-JP" sz="1700" dirty="0"/>
          </a:p>
          <a:p>
            <a:r>
              <a:rPr lang="ja-JP" altLang="en-US" sz="1700" dirty="0"/>
              <a:t>　　　　　　　　　　　　　　　  </a:t>
            </a:r>
            <a:r>
              <a:rPr kumimoji="1" lang="ja-JP" altLang="en-US" sz="1700" dirty="0"/>
              <a:t>放課後等デイサービス事業所</a:t>
            </a:r>
            <a:endParaRPr kumimoji="1" lang="en-US" altLang="ja-JP" sz="1700" dirty="0"/>
          </a:p>
          <a:p>
            <a:r>
              <a:rPr lang="ja-JP" altLang="en-US" sz="1700" b="1" dirty="0"/>
              <a:t>　</a:t>
            </a:r>
            <a:r>
              <a:rPr lang="en-US" altLang="ja-JP" sz="1700" b="1" dirty="0"/>
              <a:t>【</a:t>
            </a:r>
            <a:r>
              <a:rPr lang="ja-JP" altLang="en-US" sz="1700" b="1" dirty="0"/>
              <a:t>経過措置</a:t>
            </a:r>
            <a:r>
              <a:rPr lang="en-US" altLang="ja-JP" sz="1700" b="1" dirty="0"/>
              <a:t>】</a:t>
            </a:r>
            <a:r>
              <a:rPr lang="ja-JP" altLang="en-US" sz="1700" b="1" dirty="0"/>
              <a:t>　</a:t>
            </a:r>
            <a:r>
              <a:rPr lang="ja-JP" altLang="en-US" sz="1700" dirty="0"/>
              <a:t>令和</a:t>
            </a:r>
            <a:r>
              <a:rPr lang="en-US" altLang="ja-JP" sz="1700" dirty="0"/>
              <a:t>6</a:t>
            </a:r>
            <a:r>
              <a:rPr lang="ja-JP" altLang="en-US" sz="1700" dirty="0"/>
              <a:t>年</a:t>
            </a:r>
            <a:r>
              <a:rPr lang="en-US" altLang="ja-JP" sz="1700" dirty="0"/>
              <a:t>3</a:t>
            </a:r>
            <a:r>
              <a:rPr lang="ja-JP" altLang="en-US" sz="1700" dirty="0"/>
              <a:t>月</a:t>
            </a:r>
            <a:r>
              <a:rPr lang="en-US" altLang="ja-JP" sz="1700" dirty="0"/>
              <a:t>31</a:t>
            </a:r>
            <a:r>
              <a:rPr lang="ja-JP" altLang="en-US" sz="1700" dirty="0"/>
              <a:t>日まで</a:t>
            </a:r>
            <a:endParaRPr lang="en-US" altLang="ja-JP" sz="1700" dirty="0"/>
          </a:p>
          <a:p>
            <a:r>
              <a:rPr kumimoji="1" lang="ja-JP" altLang="en-US" sz="1700" dirty="0"/>
              <a:t>　　　　　　　　（車内の障害児の所在の見落としを防止するための代替的な措置を講ずる）</a:t>
            </a:r>
            <a:endParaRPr kumimoji="1" lang="en-US" altLang="ja-JP" sz="1700" dirty="0"/>
          </a:p>
        </p:txBody>
      </p:sp>
    </p:spTree>
    <p:extLst>
      <p:ext uri="{BB962C8B-B14F-4D97-AF65-F5344CB8AC3E}">
        <p14:creationId xmlns:p14="http://schemas.microsoft.com/office/powerpoint/2010/main" val="1549870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55B121-59CB-0C2E-AF61-D5D3985A7664}"/>
              </a:ext>
            </a:extLst>
          </p:cNvPr>
          <p:cNvSpPr>
            <a:spLocks noGrp="1"/>
          </p:cNvSpPr>
          <p:nvPr>
            <p:ph type="title"/>
          </p:nvPr>
        </p:nvSpPr>
        <p:spPr>
          <a:xfrm>
            <a:off x="453614" y="310143"/>
            <a:ext cx="8229600" cy="1143000"/>
          </a:xfrm>
        </p:spPr>
        <p:txBody>
          <a:bodyPr>
            <a:noAutofit/>
          </a:bodyPr>
          <a:lstStyle/>
          <a:p>
            <a:r>
              <a:rPr kumimoji="1" lang="ja-JP" altLang="en-US" sz="2800" dirty="0"/>
              <a:t>≪送迎用自動車に設置する安全装置について②≫</a:t>
            </a:r>
          </a:p>
        </p:txBody>
      </p:sp>
      <p:sp>
        <p:nvSpPr>
          <p:cNvPr id="3" name="テキスト ボックス 2">
            <a:extLst>
              <a:ext uri="{FF2B5EF4-FFF2-40B4-BE49-F238E27FC236}">
                <a16:creationId xmlns:a16="http://schemas.microsoft.com/office/drawing/2014/main" id="{31C10C1C-4E86-5F27-3BF8-D49FDE700DFC}"/>
              </a:ext>
            </a:extLst>
          </p:cNvPr>
          <p:cNvSpPr txBox="1"/>
          <p:nvPr/>
        </p:nvSpPr>
        <p:spPr>
          <a:xfrm>
            <a:off x="500607" y="1385330"/>
            <a:ext cx="7632848" cy="646331"/>
          </a:xfrm>
          <a:prstGeom prst="rect">
            <a:avLst/>
          </a:prstGeom>
          <a:noFill/>
        </p:spPr>
        <p:txBody>
          <a:bodyPr wrap="square" rtlCol="0">
            <a:spAutoFit/>
          </a:bodyPr>
          <a:lstStyle/>
          <a:p>
            <a:r>
              <a:rPr lang="ja-JP" altLang="en-US" dirty="0"/>
              <a:t>（１）障害児の自動車への乗降車の際に、</a:t>
            </a:r>
            <a:r>
              <a:rPr lang="ja-JP" altLang="en-US" b="1" dirty="0"/>
              <a:t>点呼等の方法により</a:t>
            </a:r>
            <a:r>
              <a:rPr lang="ja-JP" altLang="en-US" dirty="0"/>
              <a:t>障害児の</a:t>
            </a:r>
            <a:r>
              <a:rPr lang="ja-JP" altLang="en-US" b="1" dirty="0"/>
              <a:t>所在　</a:t>
            </a:r>
            <a:endParaRPr lang="en-US" altLang="ja-JP" b="1" dirty="0"/>
          </a:p>
          <a:p>
            <a:r>
              <a:rPr lang="ja-JP" altLang="en-US" b="1" dirty="0"/>
              <a:t>　　 を確認</a:t>
            </a:r>
            <a:r>
              <a:rPr lang="ja-JP" altLang="en-US" dirty="0"/>
              <a:t>する。</a:t>
            </a:r>
            <a:endParaRPr kumimoji="1" lang="ja-JP" altLang="en-US" dirty="0"/>
          </a:p>
        </p:txBody>
      </p:sp>
      <p:sp>
        <p:nvSpPr>
          <p:cNvPr id="4" name="四角形: 角を丸くする 3">
            <a:extLst>
              <a:ext uri="{FF2B5EF4-FFF2-40B4-BE49-F238E27FC236}">
                <a16:creationId xmlns:a16="http://schemas.microsoft.com/office/drawing/2014/main" id="{403B46AE-D344-CCB5-DD4C-80FD300C0A9D}"/>
              </a:ext>
            </a:extLst>
          </p:cNvPr>
          <p:cNvSpPr/>
          <p:nvPr/>
        </p:nvSpPr>
        <p:spPr>
          <a:xfrm>
            <a:off x="460786" y="1245435"/>
            <a:ext cx="7658849" cy="926123"/>
          </a:xfrm>
          <a:prstGeom prst="roundRect">
            <a:avLst/>
          </a:prstGeom>
          <a:solidFill>
            <a:schemeClr val="accent1">
              <a:alpha val="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AEBBB2F-4B11-8187-8370-A7952D7560C5}"/>
              </a:ext>
            </a:extLst>
          </p:cNvPr>
          <p:cNvSpPr txBox="1"/>
          <p:nvPr/>
        </p:nvSpPr>
        <p:spPr>
          <a:xfrm>
            <a:off x="500607" y="2388435"/>
            <a:ext cx="7632848" cy="646331"/>
          </a:xfrm>
          <a:prstGeom prst="rect">
            <a:avLst/>
          </a:prstGeom>
          <a:noFill/>
        </p:spPr>
        <p:txBody>
          <a:bodyPr wrap="square" rtlCol="0">
            <a:spAutoFit/>
          </a:bodyPr>
          <a:lstStyle/>
          <a:p>
            <a:pPr>
              <a:buFont typeface="Wingdings" panose="05000000000000000000" pitchFamily="2" charset="2"/>
              <a:buChar char="ü"/>
            </a:pPr>
            <a:r>
              <a:rPr lang="ja-JP" altLang="en-US" sz="1800" dirty="0"/>
              <a:t>（所在確認は、）送迎用バスの運行に限らず、</a:t>
            </a:r>
            <a:r>
              <a:rPr lang="ja-JP" altLang="en-US" sz="1800" u="sng" dirty="0"/>
              <a:t>園外活動ほか園児の移動のために自動車を運行するすべての場合が対象。</a:t>
            </a:r>
            <a:endParaRPr lang="en-US" altLang="ja-JP" sz="1800" u="sng" dirty="0"/>
          </a:p>
        </p:txBody>
      </p:sp>
      <p:sp>
        <p:nvSpPr>
          <p:cNvPr id="11" name="テキスト ボックス 10">
            <a:extLst>
              <a:ext uri="{FF2B5EF4-FFF2-40B4-BE49-F238E27FC236}">
                <a16:creationId xmlns:a16="http://schemas.microsoft.com/office/drawing/2014/main" id="{A5622CB8-C7CE-F76A-242D-601171151CE1}"/>
              </a:ext>
            </a:extLst>
          </p:cNvPr>
          <p:cNvSpPr txBox="1"/>
          <p:nvPr/>
        </p:nvSpPr>
        <p:spPr>
          <a:xfrm>
            <a:off x="519901" y="3246745"/>
            <a:ext cx="1440160" cy="369332"/>
          </a:xfrm>
          <a:prstGeom prst="rect">
            <a:avLst/>
          </a:prstGeom>
          <a:noFill/>
        </p:spPr>
        <p:txBody>
          <a:bodyPr wrap="square" rtlCol="0">
            <a:spAutoFit/>
          </a:bodyPr>
          <a:lstStyle/>
          <a:p>
            <a:r>
              <a:rPr kumimoji="1" lang="en-US" altLang="ja-JP" b="1" dirty="0"/>
              <a:t>【</a:t>
            </a:r>
            <a:r>
              <a:rPr kumimoji="1" lang="ja-JP" altLang="en-US" b="1" dirty="0"/>
              <a:t>参考資料</a:t>
            </a:r>
            <a:r>
              <a:rPr kumimoji="1" lang="en-US" altLang="ja-JP" b="1" dirty="0"/>
              <a:t>】</a:t>
            </a:r>
            <a:endParaRPr kumimoji="1" lang="ja-JP" altLang="en-US" b="1" dirty="0"/>
          </a:p>
        </p:txBody>
      </p:sp>
      <p:sp>
        <p:nvSpPr>
          <p:cNvPr id="12" name="テキスト ボックス 11">
            <a:extLst>
              <a:ext uri="{FF2B5EF4-FFF2-40B4-BE49-F238E27FC236}">
                <a16:creationId xmlns:a16="http://schemas.microsoft.com/office/drawing/2014/main" id="{760BF78C-E857-36B7-007A-126F3D0204D3}"/>
              </a:ext>
            </a:extLst>
          </p:cNvPr>
          <p:cNvSpPr txBox="1"/>
          <p:nvPr/>
        </p:nvSpPr>
        <p:spPr>
          <a:xfrm>
            <a:off x="689810" y="3823235"/>
            <a:ext cx="7200800" cy="1969770"/>
          </a:xfrm>
          <a:prstGeom prst="rect">
            <a:avLst/>
          </a:prstGeom>
          <a:noFill/>
        </p:spPr>
        <p:txBody>
          <a:bodyPr wrap="square" rtlCol="0">
            <a:spAutoFit/>
          </a:bodyPr>
          <a:lstStyle/>
          <a:p>
            <a:r>
              <a:rPr kumimoji="1" lang="ja-JP" altLang="en-US" dirty="0"/>
              <a:t>≪内閣府　ホームページ≫</a:t>
            </a:r>
            <a:endParaRPr kumimoji="1" lang="en-US" altLang="ja-JP" dirty="0"/>
          </a:p>
          <a:p>
            <a:r>
              <a:rPr kumimoji="1" lang="en-US" altLang="ja-JP" dirty="0"/>
              <a:t>https://www8.cao.go.jp/shoushi/shinseido/meeting/anzen_kanri.html</a:t>
            </a:r>
          </a:p>
          <a:p>
            <a:endParaRPr lang="en-US" altLang="ja-JP" dirty="0"/>
          </a:p>
          <a:p>
            <a:r>
              <a:rPr kumimoji="1" lang="ja-JP" altLang="en-US" sz="1700" dirty="0"/>
              <a:t>・こどものバス送迎・安全徹底マニュアル</a:t>
            </a:r>
            <a:endParaRPr kumimoji="1" lang="en-US" altLang="ja-JP" sz="1700" dirty="0"/>
          </a:p>
          <a:p>
            <a:r>
              <a:rPr kumimoji="1" lang="ja-JP" altLang="en-US" sz="1700" dirty="0"/>
              <a:t>・毎日使えるチェックシート</a:t>
            </a:r>
            <a:endParaRPr kumimoji="1" lang="en-US" altLang="ja-JP" sz="1700" dirty="0"/>
          </a:p>
          <a:p>
            <a:r>
              <a:rPr kumimoji="1" lang="ja-JP" altLang="en-US" sz="1700" dirty="0"/>
              <a:t>・送迎業務モデル例</a:t>
            </a:r>
            <a:endParaRPr kumimoji="1" lang="en-US" altLang="ja-JP" sz="1700" dirty="0"/>
          </a:p>
          <a:p>
            <a:r>
              <a:rPr kumimoji="1" lang="ja-JP" altLang="en-US" sz="1700" dirty="0"/>
              <a:t>・安全管理マニュアル研修動画、（研修動画資料）</a:t>
            </a:r>
          </a:p>
        </p:txBody>
      </p:sp>
    </p:spTree>
    <p:extLst>
      <p:ext uri="{BB962C8B-B14F-4D97-AF65-F5344CB8AC3E}">
        <p14:creationId xmlns:p14="http://schemas.microsoft.com/office/powerpoint/2010/main" val="50559062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944</TotalTime>
  <Words>1900</Words>
  <Application>Microsoft Office PowerPoint</Application>
  <PresentationFormat>画面に合わせる (4:3)</PresentationFormat>
  <Paragraphs>165</Paragraphs>
  <Slides>16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ＭＳ Ｐゴシック</vt:lpstr>
      <vt:lpstr>MS-PGothic</vt:lpstr>
      <vt:lpstr>Arial</vt:lpstr>
      <vt:lpstr>Calibri</vt:lpstr>
      <vt:lpstr>Eras Light ITC</vt:lpstr>
      <vt:lpstr>Wingdings</vt:lpstr>
      <vt:lpstr>Office ​​テーマ</vt:lpstr>
      <vt:lpstr>指定障害児通所支援 事業所に対する 行政処分について</vt:lpstr>
      <vt:lpstr>≪指定障害児通所支援事業所に対する 行政処分について①≫</vt:lpstr>
      <vt:lpstr>≪指定障害児通所支援事業所に対する 行政処分について②≫</vt:lpstr>
      <vt:lpstr>≪指定障害児通所支援事業所に対する 行政処分について③≫</vt:lpstr>
      <vt:lpstr>≪指定障害児通所支援事業所に対する 行政処分について④≫</vt:lpstr>
      <vt:lpstr>≪指定障害児通所支援事業所に対する 行政処分について⑤≫</vt:lpstr>
      <vt:lpstr>送迎用自動車に設置する安全装置について</vt:lpstr>
      <vt:lpstr>≪送迎用自動車に設置する安全装置について①≫</vt:lpstr>
      <vt:lpstr>≪送迎用自動車に設置する安全装置について②≫</vt:lpstr>
      <vt:lpstr>≪送迎用自動車に設置する安全装置について③≫</vt:lpstr>
      <vt:lpstr>≪送迎用自動車に設置する安全装置について④≫</vt:lpstr>
      <vt:lpstr>避難確保計画及び訓練の実施報告について</vt:lpstr>
      <vt:lpstr>≪避難確保計画及び訓練の実施報告について①≫</vt:lpstr>
      <vt:lpstr>≪避難確保計画及び訓練の実施報告について②≫</vt:lpstr>
      <vt:lpstr>≪避難確保計画及び訓練の実施報告について③≫</vt:lpstr>
      <vt:lpstr>≪避難確保計画及び訓練の実施報告について④≫</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RENTAI</dc:creator>
  <cp:lastModifiedBy>井上　貴文</cp:lastModifiedBy>
  <cp:revision>28</cp:revision>
  <dcterms:created xsi:type="dcterms:W3CDTF">2015-01-19T04:13:25Z</dcterms:created>
  <dcterms:modified xsi:type="dcterms:W3CDTF">2023-06-30T07:47:44Z</dcterms:modified>
</cp:coreProperties>
</file>