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83" r:id="rId2"/>
    <p:sldId id="257" r:id="rId3"/>
    <p:sldId id="258" r:id="rId4"/>
    <p:sldId id="259" r:id="rId5"/>
    <p:sldId id="264" r:id="rId6"/>
    <p:sldId id="260" r:id="rId7"/>
    <p:sldId id="265" r:id="rId8"/>
    <p:sldId id="261" r:id="rId9"/>
    <p:sldId id="267" r:id="rId10"/>
    <p:sldId id="263" r:id="rId11"/>
    <p:sldId id="266" r:id="rId12"/>
    <p:sldId id="284" r:id="rId13"/>
    <p:sldId id="285" r:id="rId14"/>
    <p:sldId id="286" r:id="rId15"/>
    <p:sldId id="287" r:id="rId16"/>
    <p:sldId id="288" r:id="rId17"/>
    <p:sldId id="289" r:id="rId18"/>
    <p:sldId id="262" r:id="rId19"/>
    <p:sldId id="290" r:id="rId20"/>
    <p:sldId id="291"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669900"/>
    <a:srgbClr val="0000FF"/>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0C1DDC-7D39-4A46-8133-72105D441122}" type="datetimeFigureOut">
              <a:rPr kumimoji="1" lang="ja-JP" altLang="en-US" smtClean="0"/>
              <a:t>2023/6/30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BBA179-73DE-41C4-B016-7119CC21238E}" type="slidenum">
              <a:rPr kumimoji="1" lang="ja-JP" altLang="en-US" smtClean="0"/>
              <a:t>‹#›</a:t>
            </a:fld>
            <a:endParaRPr kumimoji="1" lang="ja-JP" altLang="en-US"/>
          </a:p>
        </p:txBody>
      </p:sp>
    </p:spTree>
    <p:extLst>
      <p:ext uri="{BB962C8B-B14F-4D97-AF65-F5344CB8AC3E}">
        <p14:creationId xmlns:p14="http://schemas.microsoft.com/office/powerpoint/2010/main" val="6215561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noAutofit/>
          </a:bodyPr>
          <a:lstStyle>
            <a:lvl1pPr>
              <a:defRPr sz="5400" b="1">
                <a:effectLst>
                  <a:outerShdw blurRad="38100" dist="38100" dir="2700000" algn="tl">
                    <a:srgbClr val="000000">
                      <a:alpha val="43137"/>
                    </a:srgbClr>
                  </a:outerShdw>
                </a:effectLst>
              </a:defRPr>
            </a:lvl1p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641CEE-3D73-4467-99F7-5B385E89D688}" type="datetimeFigureOut">
              <a:rPr kumimoji="1" lang="ja-JP" altLang="en-US" smtClean="0"/>
              <a:t>2023/6/30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74FC4F-2846-4FE1-90FA-DDF13E709B83}" type="slidenum">
              <a:rPr kumimoji="1" lang="ja-JP" altLang="en-US" smtClean="0"/>
              <a:t>‹#›</a:t>
            </a:fld>
            <a:endParaRPr kumimoji="1" lang="ja-JP" altLang="en-US"/>
          </a:p>
        </p:txBody>
      </p:sp>
      <p:sp>
        <p:nvSpPr>
          <p:cNvPr id="7" name="正方形/長方形 6"/>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userDrawn="1"/>
        </p:nvGrpSpPr>
        <p:grpSpPr>
          <a:xfrm>
            <a:off x="-36512" y="332656"/>
            <a:ext cx="2160240" cy="717600"/>
            <a:chOff x="-108760" y="332656"/>
            <a:chExt cx="2160240" cy="717600"/>
          </a:xfrm>
        </p:grpSpPr>
        <p:sp>
          <p:nvSpPr>
            <p:cNvPr id="9" name="正方形/長方形 8"/>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Group 5"/>
          <p:cNvGrpSpPr>
            <a:grpSpLocks noChangeAspect="1"/>
          </p:cNvGrpSpPr>
          <p:nvPr userDrawn="1"/>
        </p:nvGrpSpPr>
        <p:grpSpPr bwMode="auto">
          <a:xfrm>
            <a:off x="251520" y="116632"/>
            <a:ext cx="549284" cy="549284"/>
            <a:chOff x="204" y="164"/>
            <a:chExt cx="346" cy="346"/>
          </a:xfrm>
        </p:grpSpPr>
        <p:sp>
          <p:nvSpPr>
            <p:cNvPr id="15"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6"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正方形/長方形 16"/>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userDrawn="1"/>
        </p:nvSpPr>
        <p:spPr>
          <a:xfrm>
            <a:off x="7596336" y="5949280"/>
            <a:ext cx="1465466" cy="461665"/>
          </a:xfrm>
          <a:prstGeom prst="rect">
            <a:avLst/>
          </a:prstGeom>
          <a:noFill/>
        </p:spPr>
        <p:txBody>
          <a:bodyPr wrap="none" rtlCol="0">
            <a:spAutoFit/>
          </a:bodyPr>
          <a:lstStyle/>
          <a:p>
            <a:r>
              <a:rPr kumimoji="1" lang="en-US" altLang="ja-JP" sz="2400" dirty="0">
                <a:latin typeface="Eras Light ITC" panose="020B0402030504020804" pitchFamily="34" charset="0"/>
              </a:rPr>
              <a:t>GIFU CITY</a:t>
            </a:r>
            <a:endParaRPr kumimoji="1" lang="ja-JP" altLang="en-US" sz="2400" dirty="0">
              <a:latin typeface="Eras Light ITC" panose="020B0402030504020804" pitchFamily="34" charset="0"/>
            </a:endParaRPr>
          </a:p>
        </p:txBody>
      </p:sp>
    </p:spTree>
    <p:extLst>
      <p:ext uri="{BB962C8B-B14F-4D97-AF65-F5344CB8AC3E}">
        <p14:creationId xmlns:p14="http://schemas.microsoft.com/office/powerpoint/2010/main" val="332829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DF641CEE-3D73-4467-99F7-5B385E89D688}" type="datetimeFigureOut">
              <a:rPr kumimoji="1" lang="ja-JP" altLang="en-US" smtClean="0"/>
              <a:t>2023/6/30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74FC4F-2846-4FE1-90FA-DDF13E709B83}" type="slidenum">
              <a:rPr kumimoji="1" lang="ja-JP" altLang="en-US" smtClean="0"/>
              <a:t>‹#›</a:t>
            </a:fld>
            <a:endParaRPr kumimoji="1" lang="ja-JP" altLang="en-US"/>
          </a:p>
        </p:txBody>
      </p:sp>
      <p:sp>
        <p:nvSpPr>
          <p:cNvPr id="6" name="正方形/長方形 5"/>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userDrawn="1"/>
        </p:nvGrpSpPr>
        <p:grpSpPr>
          <a:xfrm>
            <a:off x="-36512" y="332656"/>
            <a:ext cx="2160240" cy="717600"/>
            <a:chOff x="-108760" y="332656"/>
            <a:chExt cx="2160240" cy="717600"/>
          </a:xfrm>
        </p:grpSpPr>
        <p:sp>
          <p:nvSpPr>
            <p:cNvPr id="8" name="正方形/長方形 7"/>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Group 5"/>
          <p:cNvGrpSpPr>
            <a:grpSpLocks noChangeAspect="1"/>
          </p:cNvGrpSpPr>
          <p:nvPr userDrawn="1"/>
        </p:nvGrpSpPr>
        <p:grpSpPr bwMode="auto">
          <a:xfrm>
            <a:off x="251520" y="116632"/>
            <a:ext cx="549284" cy="549284"/>
            <a:chOff x="204" y="164"/>
            <a:chExt cx="346" cy="346"/>
          </a:xfrm>
        </p:grpSpPr>
        <p:sp>
          <p:nvSpPr>
            <p:cNvPr id="14"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5"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正方形/長方形 15"/>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userDrawn="1"/>
        </p:nvSpPr>
        <p:spPr>
          <a:xfrm>
            <a:off x="7596336" y="5949280"/>
            <a:ext cx="1465466" cy="461665"/>
          </a:xfrm>
          <a:prstGeom prst="rect">
            <a:avLst/>
          </a:prstGeom>
          <a:noFill/>
        </p:spPr>
        <p:txBody>
          <a:bodyPr wrap="none" rtlCol="0">
            <a:spAutoFit/>
          </a:bodyPr>
          <a:lstStyle/>
          <a:p>
            <a:r>
              <a:rPr kumimoji="1" lang="en-US" altLang="ja-JP" sz="2400" dirty="0">
                <a:latin typeface="Eras Light ITC" panose="020B0402030504020804" pitchFamily="34" charset="0"/>
              </a:rPr>
              <a:t>GIFU CITY</a:t>
            </a:r>
            <a:endParaRPr kumimoji="1" lang="ja-JP" altLang="en-US" sz="2400" dirty="0">
              <a:latin typeface="Eras Light ITC" panose="020B0402030504020804" pitchFamily="34" charset="0"/>
            </a:endParaRP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584190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41CEE-3D73-4467-99F7-5B385E89D688}" type="datetimeFigureOut">
              <a:rPr kumimoji="1" lang="ja-JP" altLang="en-US" smtClean="0"/>
              <a:t>2023/6/30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4FC4F-2846-4FE1-90FA-DDF13E709B83}" type="slidenum">
              <a:rPr kumimoji="1" lang="ja-JP" altLang="en-US" smtClean="0"/>
              <a:t>‹#›</a:t>
            </a:fld>
            <a:endParaRPr kumimoji="1" lang="ja-JP" altLang="en-US"/>
          </a:p>
        </p:txBody>
      </p:sp>
    </p:spTree>
    <p:extLst>
      <p:ext uri="{BB962C8B-B14F-4D97-AF65-F5344CB8AC3E}">
        <p14:creationId xmlns:p14="http://schemas.microsoft.com/office/powerpoint/2010/main" val="37100179"/>
      </p:ext>
    </p:extLst>
  </p:cSld>
  <p:clrMap bg1="lt1" tx1="dk1" bg2="lt2" tx2="dk2" accent1="accent1" accent2="accent2" accent3="accent3" accent4="accent4" accent5="accent5" accent6="accent6" hlink="hlink" folHlink="folHlink"/>
  <p:sldLayoutIdLst>
    <p:sldLayoutId id="2147483649" r:id="rId1"/>
    <p:sldLayoutId id="2147483654" r:id="rId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01CDB6-C57F-4B11-9070-10467766B8EE}"/>
              </a:ext>
            </a:extLst>
          </p:cNvPr>
          <p:cNvSpPr>
            <a:spLocks noGrp="1"/>
          </p:cNvSpPr>
          <p:nvPr>
            <p:ph type="ctrTitle"/>
          </p:nvPr>
        </p:nvSpPr>
        <p:spPr>
          <a:xfrm>
            <a:off x="685800" y="1700808"/>
            <a:ext cx="7772400" cy="3026767"/>
          </a:xfrm>
        </p:spPr>
        <p:txBody>
          <a:bodyPr/>
          <a:lstStyle/>
          <a:p>
            <a:r>
              <a:rPr kumimoji="1" lang="ja-JP" altLang="en-US" dirty="0"/>
              <a:t>事業所等運営に関する</a:t>
            </a:r>
            <a:br>
              <a:rPr kumimoji="1" lang="en-US" altLang="ja-JP" dirty="0"/>
            </a:br>
            <a:r>
              <a:rPr kumimoji="1" lang="ja-JP" altLang="en-US" dirty="0"/>
              <a:t>基本的な事項について②</a:t>
            </a:r>
            <a:br>
              <a:rPr kumimoji="1" lang="en-US" altLang="ja-JP" dirty="0"/>
            </a:br>
            <a:r>
              <a:rPr kumimoji="1" lang="ja-JP" altLang="en-US" dirty="0"/>
              <a:t>（報酬請求等）</a:t>
            </a:r>
          </a:p>
        </p:txBody>
      </p:sp>
      <p:sp>
        <p:nvSpPr>
          <p:cNvPr id="3" name="字幕 2">
            <a:extLst>
              <a:ext uri="{FF2B5EF4-FFF2-40B4-BE49-F238E27FC236}">
                <a16:creationId xmlns:a16="http://schemas.microsoft.com/office/drawing/2014/main" id="{B94B492E-6288-D97F-29D2-02BDFF74A5C8}"/>
              </a:ext>
            </a:extLst>
          </p:cNvPr>
          <p:cNvSpPr>
            <a:spLocks noGrp="1"/>
          </p:cNvSpPr>
          <p:nvPr>
            <p:ph type="subTitle" idx="1"/>
          </p:nvPr>
        </p:nvSpPr>
        <p:spPr>
          <a:xfrm>
            <a:off x="7164288" y="260648"/>
            <a:ext cx="1581944" cy="648072"/>
          </a:xfrm>
          <a:ln>
            <a:solidFill>
              <a:schemeClr val="tx1"/>
            </a:solidFill>
          </a:ln>
        </p:spPr>
        <p:txBody>
          <a:bodyPr anchor="ctr" anchorCtr="1"/>
          <a:lstStyle/>
          <a:p>
            <a:r>
              <a:rPr kumimoji="1" lang="ja-JP" altLang="en-US" dirty="0">
                <a:solidFill>
                  <a:schemeClr val="tx1"/>
                </a:solidFill>
              </a:rPr>
              <a:t>資料３</a:t>
            </a:r>
          </a:p>
        </p:txBody>
      </p:sp>
    </p:spTree>
    <p:extLst>
      <p:ext uri="{BB962C8B-B14F-4D97-AF65-F5344CB8AC3E}">
        <p14:creationId xmlns:p14="http://schemas.microsoft.com/office/powerpoint/2010/main" val="875026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095118-A9F4-090C-6A5F-552FABBFA34B}"/>
              </a:ext>
            </a:extLst>
          </p:cNvPr>
          <p:cNvSpPr txBox="1"/>
          <p:nvPr/>
        </p:nvSpPr>
        <p:spPr>
          <a:xfrm>
            <a:off x="323528" y="1556792"/>
            <a:ext cx="7992888" cy="4176464"/>
          </a:xfrm>
          <a:prstGeom prst="rect">
            <a:avLst/>
          </a:prstGeom>
          <a:noFill/>
        </p:spPr>
        <p:txBody>
          <a:bodyPr wrap="square" rtlCol="0">
            <a:noAutofit/>
          </a:bodyPr>
          <a:lstStyle/>
          <a:p>
            <a:pPr marL="457200" indent="152400"/>
            <a:endParaRPr lang="en-US" altLang="ja-JP" kern="100" dirty="0">
              <a:latin typeface="ＭＳ 明朝" panose="02020609040205080304" pitchFamily="17" charset="-128"/>
              <a:ea typeface="游ゴシック" panose="020B0400000000000000" pitchFamily="50" charset="-128"/>
              <a:cs typeface="Times New Roman" panose="02020603050405020304" pitchFamily="18" charset="0"/>
            </a:endParaRPr>
          </a:p>
          <a:p>
            <a:pPr marL="457200" indent="152400"/>
            <a:r>
              <a:rPr lang="ja-JP" altLang="en-US" sz="2800" kern="100" dirty="0">
                <a:effectLst/>
                <a:latin typeface="+mj-ea"/>
                <a:ea typeface="+mj-ea"/>
                <a:cs typeface="Times New Roman" panose="02020603050405020304" pitchFamily="18" charset="0"/>
              </a:rPr>
              <a:t>＜実地指導でよくある指摘事項＞</a:t>
            </a:r>
            <a:endParaRPr lang="en-US" altLang="ja-JP" sz="2800" kern="100" dirty="0">
              <a:effectLst/>
              <a:latin typeface="+mj-ea"/>
              <a:ea typeface="+mj-ea"/>
              <a:cs typeface="Times New Roman" panose="02020603050405020304" pitchFamily="18" charset="0"/>
            </a:endParaRPr>
          </a:p>
          <a:p>
            <a:pPr marL="457200" indent="152400"/>
            <a:endParaRPr lang="en-US" altLang="ja-JP" sz="2800" kern="100" dirty="0">
              <a:latin typeface="+mj-ea"/>
              <a:ea typeface="+mj-ea"/>
              <a:cs typeface="Times New Roman" panose="02020603050405020304" pitchFamily="18" charset="0"/>
            </a:endParaRPr>
          </a:p>
          <a:p>
            <a:pPr marL="457200" indent="152400"/>
            <a:r>
              <a:rPr lang="ja-JP" altLang="en-US" sz="2800" kern="100" dirty="0">
                <a:effectLst/>
                <a:latin typeface="+mj-ea"/>
                <a:ea typeface="+mj-ea"/>
                <a:cs typeface="Times New Roman" panose="02020603050405020304" pitchFamily="18" charset="0"/>
              </a:rPr>
              <a:t>・福祉・介護職員の資質の向上を支援するための研修を実施していても、</a:t>
            </a:r>
            <a:r>
              <a:rPr lang="ja-JP" altLang="en-US" sz="2800" u="sng" kern="100" dirty="0">
                <a:effectLst/>
                <a:latin typeface="+mj-ea"/>
                <a:ea typeface="+mj-ea"/>
                <a:cs typeface="Times New Roman" panose="02020603050405020304" pitchFamily="18" charset="0"/>
              </a:rPr>
              <a:t>研修計画等が作成されていない</a:t>
            </a:r>
            <a:r>
              <a:rPr lang="ja-JP" altLang="en-US" sz="2800" kern="100" dirty="0">
                <a:effectLst/>
                <a:latin typeface="+mj-ea"/>
                <a:ea typeface="+mj-ea"/>
                <a:cs typeface="Times New Roman" panose="02020603050405020304" pitchFamily="18" charset="0"/>
              </a:rPr>
              <a:t>。</a:t>
            </a:r>
            <a:endParaRPr lang="en-US" altLang="ja-JP" sz="2800" kern="100" dirty="0">
              <a:effectLst/>
              <a:latin typeface="+mj-ea"/>
              <a:ea typeface="+mj-ea"/>
              <a:cs typeface="Times New Roman" panose="02020603050405020304" pitchFamily="18" charset="0"/>
            </a:endParaRPr>
          </a:p>
          <a:p>
            <a:pPr marL="457200" indent="152400"/>
            <a:endParaRPr lang="en-US" altLang="ja-JP" sz="2800" kern="100" dirty="0">
              <a:effectLst/>
              <a:latin typeface="+mj-ea"/>
              <a:ea typeface="+mj-ea"/>
              <a:cs typeface="Times New Roman" panose="02020603050405020304" pitchFamily="18" charset="0"/>
            </a:endParaRPr>
          </a:p>
          <a:p>
            <a:pPr marL="457200" indent="152400"/>
            <a:r>
              <a:rPr kumimoji="1" lang="ja-JP" altLang="en-US" sz="2800" dirty="0"/>
              <a:t> ・処遇改善計画の内容を周知したとされるものの、周知されていることを</a:t>
            </a:r>
            <a:r>
              <a:rPr kumimoji="1" lang="ja-JP" altLang="en-US" sz="2800" u="sng" dirty="0"/>
              <a:t>確認する記録がない</a:t>
            </a:r>
            <a:r>
              <a:rPr kumimoji="1" lang="ja-JP" altLang="en-US" sz="2800" dirty="0"/>
              <a:t>。</a:t>
            </a:r>
            <a:endParaRPr kumimoji="1" lang="en-US" altLang="ja-JP" sz="2800" dirty="0"/>
          </a:p>
          <a:p>
            <a:pPr marL="457200" indent="152400"/>
            <a:endParaRPr lang="en-US" altLang="ja-JP" dirty="0"/>
          </a:p>
        </p:txBody>
      </p:sp>
      <p:sp>
        <p:nvSpPr>
          <p:cNvPr id="3" name="テキスト ボックス 2">
            <a:extLst>
              <a:ext uri="{FF2B5EF4-FFF2-40B4-BE49-F238E27FC236}">
                <a16:creationId xmlns:a16="http://schemas.microsoft.com/office/drawing/2014/main" id="{1F434334-1BA3-C536-2EE1-C489A0808CCC}"/>
              </a:ext>
            </a:extLst>
          </p:cNvPr>
          <p:cNvSpPr txBox="1"/>
          <p:nvPr/>
        </p:nvSpPr>
        <p:spPr>
          <a:xfrm>
            <a:off x="851422" y="261528"/>
            <a:ext cx="7560840" cy="1323439"/>
          </a:xfrm>
          <a:prstGeom prst="rect">
            <a:avLst/>
          </a:prstGeom>
          <a:noFill/>
        </p:spPr>
        <p:txBody>
          <a:bodyPr wrap="square" rtlCol="0">
            <a:spAutoFit/>
          </a:bodyPr>
          <a:lstStyle/>
          <a:p>
            <a:r>
              <a:rPr kumimoji="1" lang="ja-JP" altLang="en-US" sz="4000" dirty="0">
                <a:latin typeface="+mj-ea"/>
                <a:ea typeface="+mj-ea"/>
              </a:rPr>
              <a:t>福祉・介護職員等処遇改善加算等</a:t>
            </a:r>
            <a:endParaRPr kumimoji="1" lang="en-US" altLang="ja-JP" sz="4000" dirty="0">
              <a:latin typeface="+mj-ea"/>
              <a:ea typeface="+mj-ea"/>
            </a:endParaRPr>
          </a:p>
          <a:p>
            <a:r>
              <a:rPr kumimoji="1" lang="ja-JP" altLang="en-US" sz="4000" dirty="0">
                <a:latin typeface="+mj-ea"/>
                <a:ea typeface="+mj-ea"/>
              </a:rPr>
              <a:t>について</a:t>
            </a:r>
          </a:p>
        </p:txBody>
      </p:sp>
    </p:spTree>
    <p:extLst>
      <p:ext uri="{BB962C8B-B14F-4D97-AF65-F5344CB8AC3E}">
        <p14:creationId xmlns:p14="http://schemas.microsoft.com/office/powerpoint/2010/main" val="38716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84E93FC-72C1-897A-B15E-DA38FBDA9F60}"/>
              </a:ext>
            </a:extLst>
          </p:cNvPr>
          <p:cNvSpPr txBox="1"/>
          <p:nvPr/>
        </p:nvSpPr>
        <p:spPr>
          <a:xfrm>
            <a:off x="395536" y="1196752"/>
            <a:ext cx="7992888" cy="5109091"/>
          </a:xfrm>
          <a:prstGeom prst="rect">
            <a:avLst/>
          </a:prstGeom>
          <a:noFill/>
        </p:spPr>
        <p:txBody>
          <a:bodyPr wrap="square" rtlCol="0">
            <a:spAutoFit/>
          </a:bodyPr>
          <a:lstStyle/>
          <a:p>
            <a:pPr marL="457200" indent="152400"/>
            <a:r>
              <a:rPr kumimoji="1" lang="ja-JP" altLang="en-US" sz="2800" dirty="0"/>
              <a:t>［注意事項］</a:t>
            </a:r>
            <a:endParaRPr kumimoji="1" lang="en-US" altLang="ja-JP" sz="2800" dirty="0"/>
          </a:p>
          <a:p>
            <a:pPr marL="457200" indent="152400"/>
            <a:r>
              <a:rPr kumimoji="1" lang="ja-JP" altLang="en-US" sz="2800" dirty="0"/>
              <a:t>・特定処遇改善加算</a:t>
            </a:r>
            <a:r>
              <a:rPr kumimoji="1" lang="en-US" altLang="ja-JP" sz="2800" dirty="0"/>
              <a:t>Ⅰ</a:t>
            </a:r>
            <a:r>
              <a:rPr kumimoji="1" lang="ja-JP" altLang="en-US" sz="2800" dirty="0"/>
              <a:t>の配置等要件である福祉専門職員配置等加算が算定できなくなったときには必ず計画の変更を届け出てください。</a:t>
            </a:r>
            <a:endParaRPr kumimoji="1" lang="en-US" altLang="ja-JP" sz="2800" dirty="0"/>
          </a:p>
          <a:p>
            <a:pPr marL="457200" indent="152400"/>
            <a:endParaRPr lang="en-US" altLang="ja-JP" sz="2800" dirty="0"/>
          </a:p>
          <a:p>
            <a:pPr marL="457200" indent="152400"/>
            <a:r>
              <a:rPr kumimoji="1" lang="ja-JP" altLang="en-US" sz="2800" dirty="0"/>
              <a:t>・処遇改善加算や特定処遇改善加算を算定する場合は、</a:t>
            </a:r>
            <a:r>
              <a:rPr kumimoji="1" lang="ja-JP" altLang="en-US" sz="2800" u="sng" dirty="0"/>
              <a:t>算定予定も含めて障害福祉サービス等情報公表システム（</a:t>
            </a:r>
            <a:r>
              <a:rPr kumimoji="1" lang="en-US" altLang="ja-JP" sz="2800" u="sng" dirty="0"/>
              <a:t>WAM</a:t>
            </a:r>
            <a:r>
              <a:rPr lang="ja-JP" altLang="en-US" sz="2800" u="sng" dirty="0"/>
              <a:t> </a:t>
            </a:r>
            <a:r>
              <a:rPr kumimoji="1" lang="en-US" altLang="ja-JP" sz="2800" u="sng" dirty="0"/>
              <a:t>NET</a:t>
            </a:r>
            <a:r>
              <a:rPr kumimoji="1" lang="ja-JP" altLang="en-US" sz="2800" u="sng" dirty="0"/>
              <a:t>）に記載、申請</a:t>
            </a:r>
            <a:r>
              <a:rPr kumimoji="1" lang="ja-JP" altLang="en-US" sz="2800" dirty="0"/>
              <a:t>をしてください。「サービス内容に関する事項」の中に、</a:t>
            </a:r>
            <a:r>
              <a:rPr kumimoji="1" lang="ja-JP" altLang="en-US" sz="2800" dirty="0">
                <a:solidFill>
                  <a:srgbClr val="FF0000"/>
                </a:solidFill>
              </a:rPr>
              <a:t>算定の有無、職場環境等の要件の有無</a:t>
            </a:r>
            <a:r>
              <a:rPr kumimoji="1" lang="ja-JP" altLang="en-US" sz="2800" dirty="0"/>
              <a:t>を選択する箇所があります。</a:t>
            </a:r>
          </a:p>
          <a:p>
            <a:endParaRPr kumimoji="1" lang="ja-JP" altLang="en-US" dirty="0"/>
          </a:p>
        </p:txBody>
      </p:sp>
    </p:spTree>
    <p:extLst>
      <p:ext uri="{BB962C8B-B14F-4D97-AF65-F5344CB8AC3E}">
        <p14:creationId xmlns:p14="http://schemas.microsoft.com/office/powerpoint/2010/main" val="2639283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常勤換算の考え方</a:t>
            </a:r>
          </a:p>
        </p:txBody>
      </p:sp>
      <p:sp>
        <p:nvSpPr>
          <p:cNvPr id="4" name="テキスト ボックス 3">
            <a:extLst>
              <a:ext uri="{FF2B5EF4-FFF2-40B4-BE49-F238E27FC236}">
                <a16:creationId xmlns:a16="http://schemas.microsoft.com/office/drawing/2014/main" id="{F28B5B83-FB91-970E-2997-D34B44DBC628}"/>
              </a:ext>
            </a:extLst>
          </p:cNvPr>
          <p:cNvSpPr txBox="1"/>
          <p:nvPr/>
        </p:nvSpPr>
        <p:spPr>
          <a:xfrm>
            <a:off x="179512" y="4383587"/>
            <a:ext cx="9217024" cy="2000548"/>
          </a:xfrm>
          <a:prstGeom prst="rect">
            <a:avLst/>
          </a:prstGeom>
          <a:noFill/>
        </p:spPr>
        <p:txBody>
          <a:bodyPr wrap="square" rtlCol="0">
            <a:spAutoFit/>
          </a:bodyPr>
          <a:lstStyle/>
          <a:p>
            <a:r>
              <a:rPr kumimoji="1" lang="ja-JP" altLang="en-US" sz="2400" dirty="0"/>
              <a:t>常勤の従業者が勤務すべき時間数＝</a:t>
            </a:r>
            <a:r>
              <a:rPr lang="en-US" altLang="ja-JP" sz="2400" dirty="0"/>
              <a:t>40</a:t>
            </a:r>
            <a:r>
              <a:rPr kumimoji="1" lang="ja-JP" altLang="en-US" sz="2400" dirty="0"/>
              <a:t>時間の事業所において、</a:t>
            </a:r>
          </a:p>
          <a:p>
            <a:r>
              <a:rPr kumimoji="1" lang="ja-JP" altLang="en-US" sz="2400" dirty="0"/>
              <a:t>→ ① 週</a:t>
            </a:r>
            <a:r>
              <a:rPr lang="en-US" altLang="ja-JP" sz="2400" dirty="0"/>
              <a:t>40</a:t>
            </a:r>
            <a:r>
              <a:rPr kumimoji="1" lang="ja-JP" altLang="en-US" sz="2400" dirty="0"/>
              <a:t>時間勤務</a:t>
            </a:r>
            <a:r>
              <a:rPr kumimoji="1" lang="en-US" altLang="ja-JP" sz="2400" dirty="0"/>
              <a:t>1</a:t>
            </a:r>
            <a:r>
              <a:rPr kumimoji="1" lang="ja-JP" altLang="en-US" sz="2400" dirty="0"/>
              <a:t>人のみの場合 ＝ </a:t>
            </a:r>
            <a:r>
              <a:rPr lang="en-US" altLang="ja-JP" sz="2400" dirty="0"/>
              <a:t>40H</a:t>
            </a:r>
            <a:r>
              <a:rPr kumimoji="1" lang="en-US" altLang="ja-JP" sz="2400" dirty="0"/>
              <a:t>/</a:t>
            </a:r>
            <a:r>
              <a:rPr lang="en-US" altLang="ja-JP" sz="2400" dirty="0"/>
              <a:t>40H</a:t>
            </a:r>
            <a:r>
              <a:rPr lang="ja-JP" altLang="en-US" sz="2400" dirty="0"/>
              <a:t> </a:t>
            </a:r>
            <a:r>
              <a:rPr kumimoji="1" lang="ja-JP" altLang="en-US" sz="2400" dirty="0"/>
              <a:t>＝ </a:t>
            </a:r>
            <a:r>
              <a:rPr kumimoji="1" lang="ja-JP" altLang="en-US" sz="2800" b="1" dirty="0">
                <a:solidFill>
                  <a:srgbClr val="FF0000"/>
                </a:solidFill>
              </a:rPr>
              <a:t>常勤換算 </a:t>
            </a:r>
            <a:r>
              <a:rPr kumimoji="1" lang="en-US" altLang="ja-JP" sz="2800" b="1" dirty="0">
                <a:solidFill>
                  <a:srgbClr val="FF0000"/>
                </a:solidFill>
              </a:rPr>
              <a:t>1</a:t>
            </a:r>
            <a:endParaRPr kumimoji="1" lang="ja-JP" altLang="en-US" sz="2800" b="1" dirty="0">
              <a:solidFill>
                <a:srgbClr val="FF0000"/>
              </a:solidFill>
            </a:endParaRPr>
          </a:p>
          <a:p>
            <a:r>
              <a:rPr kumimoji="1" lang="ja-JP" altLang="en-US" sz="2400" dirty="0"/>
              <a:t>→ ② 週</a:t>
            </a:r>
            <a:r>
              <a:rPr lang="en-US" altLang="ja-JP" sz="2400" dirty="0"/>
              <a:t>40</a:t>
            </a:r>
            <a:r>
              <a:rPr kumimoji="1" lang="ja-JP" altLang="en-US" sz="2400" dirty="0"/>
              <a:t>時間勤務</a:t>
            </a:r>
            <a:r>
              <a:rPr kumimoji="1" lang="en-US" altLang="ja-JP" sz="2400" dirty="0"/>
              <a:t>1</a:t>
            </a:r>
            <a:r>
              <a:rPr kumimoji="1" lang="ja-JP" altLang="en-US" sz="2400" dirty="0"/>
              <a:t>人＋週</a:t>
            </a:r>
            <a:r>
              <a:rPr lang="en-US" altLang="ja-JP" sz="2400" dirty="0"/>
              <a:t>30</a:t>
            </a:r>
            <a:r>
              <a:rPr kumimoji="1" lang="ja-JP" altLang="en-US" sz="2400" dirty="0"/>
              <a:t>時間勤務</a:t>
            </a:r>
            <a:r>
              <a:rPr kumimoji="1" lang="en-US" altLang="ja-JP" sz="2400" dirty="0"/>
              <a:t>1</a:t>
            </a:r>
            <a:r>
              <a:rPr kumimoji="1" lang="ja-JP" altLang="en-US" sz="2400" dirty="0"/>
              <a:t>人（計</a:t>
            </a:r>
            <a:r>
              <a:rPr kumimoji="1" lang="en-US" altLang="ja-JP" sz="2400" dirty="0"/>
              <a:t>2</a:t>
            </a:r>
            <a:r>
              <a:rPr kumimoji="1" lang="ja-JP" altLang="en-US" sz="2400" dirty="0"/>
              <a:t>人）の事業所の場合</a:t>
            </a:r>
          </a:p>
          <a:p>
            <a:r>
              <a:rPr kumimoji="1" lang="ja-JP" altLang="en-US" sz="2400" dirty="0"/>
              <a:t>　　＝（</a:t>
            </a:r>
            <a:r>
              <a:rPr lang="en-US" altLang="ja-JP" sz="2400" dirty="0"/>
              <a:t>40H</a:t>
            </a:r>
            <a:r>
              <a:rPr kumimoji="1" lang="ja-JP" altLang="en-US" sz="2400" dirty="0"/>
              <a:t>＋</a:t>
            </a:r>
            <a:r>
              <a:rPr lang="en-US" altLang="ja-JP" sz="2400" dirty="0"/>
              <a:t>30H</a:t>
            </a:r>
            <a:r>
              <a:rPr kumimoji="1" lang="ja-JP" altLang="en-US" sz="2400" dirty="0"/>
              <a:t>）</a:t>
            </a:r>
            <a:r>
              <a:rPr kumimoji="1" lang="en-US" altLang="ja-JP" sz="2400" dirty="0"/>
              <a:t>/</a:t>
            </a:r>
            <a:r>
              <a:rPr lang="en-US" altLang="ja-JP" sz="2400" dirty="0"/>
              <a:t>40</a:t>
            </a:r>
            <a:r>
              <a:rPr kumimoji="1" lang="en-US" altLang="ja-JP" sz="2400" dirty="0"/>
              <a:t>H</a:t>
            </a:r>
            <a:r>
              <a:rPr kumimoji="1" lang="ja-JP" altLang="en-US" sz="2400" dirty="0"/>
              <a:t>＝ </a:t>
            </a:r>
            <a:r>
              <a:rPr lang="en-US" altLang="ja-JP" sz="2400" dirty="0"/>
              <a:t>1.</a:t>
            </a:r>
            <a:r>
              <a:rPr kumimoji="1" lang="en-US" altLang="ja-JP" sz="2400" dirty="0"/>
              <a:t>75</a:t>
            </a:r>
            <a:r>
              <a:rPr kumimoji="1" lang="ja-JP" altLang="en-US" sz="2400" dirty="0"/>
              <a:t> → </a:t>
            </a:r>
            <a:r>
              <a:rPr kumimoji="1" lang="ja-JP" altLang="en-US" sz="2800" b="1" dirty="0">
                <a:solidFill>
                  <a:srgbClr val="FF0000"/>
                </a:solidFill>
              </a:rPr>
              <a:t>常勤換算は</a:t>
            </a:r>
            <a:r>
              <a:rPr kumimoji="1" lang="en-US" altLang="ja-JP" sz="2800" b="1" dirty="0">
                <a:solidFill>
                  <a:srgbClr val="FF0000"/>
                </a:solidFill>
              </a:rPr>
              <a:t>1.7</a:t>
            </a:r>
            <a:endParaRPr lang="en-US" altLang="ja-JP" sz="2400" b="1" dirty="0">
              <a:solidFill>
                <a:srgbClr val="FF0000"/>
              </a:solidFill>
            </a:endParaRPr>
          </a:p>
          <a:p>
            <a:r>
              <a:rPr kumimoji="1" lang="ja-JP" altLang="en-US" sz="2000" b="1" dirty="0">
                <a:solidFill>
                  <a:srgbClr val="FF0000"/>
                </a:solidFill>
              </a:rPr>
              <a:t>　　　　　　　　　　　　　　　　　　　　　　　　　</a:t>
            </a:r>
            <a:r>
              <a:rPr kumimoji="1" lang="ja-JP" altLang="en-US" dirty="0"/>
              <a:t>（少数点第</a:t>
            </a:r>
            <a:r>
              <a:rPr kumimoji="1" lang="en-US" altLang="ja-JP" dirty="0"/>
              <a:t>2</a:t>
            </a:r>
            <a:r>
              <a:rPr kumimoji="1" lang="ja-JP" altLang="en-US" dirty="0"/>
              <a:t>位以下切り捨て）</a:t>
            </a:r>
          </a:p>
        </p:txBody>
      </p:sp>
      <p:sp>
        <p:nvSpPr>
          <p:cNvPr id="6" name="正方形/長方形 5">
            <a:extLst>
              <a:ext uri="{FF2B5EF4-FFF2-40B4-BE49-F238E27FC236}">
                <a16:creationId xmlns:a16="http://schemas.microsoft.com/office/drawing/2014/main" id="{FAAA8002-60EF-848E-5387-DEC1648A199C}"/>
              </a:ext>
            </a:extLst>
          </p:cNvPr>
          <p:cNvSpPr/>
          <p:nvPr/>
        </p:nvSpPr>
        <p:spPr>
          <a:xfrm>
            <a:off x="144015" y="2130762"/>
            <a:ext cx="2627782"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当該従業者の</a:t>
            </a:r>
            <a:endParaRPr kumimoji="1" lang="en-US" altLang="ja-JP" sz="2400" b="1" dirty="0"/>
          </a:p>
          <a:p>
            <a:pPr algn="ctr"/>
            <a:r>
              <a:rPr kumimoji="1" lang="ja-JP" altLang="en-US" sz="2400" b="1" dirty="0"/>
              <a:t>１週間の</a:t>
            </a:r>
            <a:endParaRPr kumimoji="1" lang="en-US" altLang="ja-JP" sz="2400" b="1" dirty="0"/>
          </a:p>
          <a:p>
            <a:pPr algn="ctr"/>
            <a:r>
              <a:rPr kumimoji="1" lang="ja-JP" altLang="en-US" sz="2400" b="1" dirty="0"/>
              <a:t>勤務延時間数</a:t>
            </a:r>
            <a:endParaRPr kumimoji="1" lang="ja-JP" altLang="en-US" sz="2200" b="1" dirty="0"/>
          </a:p>
        </p:txBody>
      </p:sp>
      <p:sp>
        <p:nvSpPr>
          <p:cNvPr id="7" name="正方形/長方形 6">
            <a:extLst>
              <a:ext uri="{FF2B5EF4-FFF2-40B4-BE49-F238E27FC236}">
                <a16:creationId xmlns:a16="http://schemas.microsoft.com/office/drawing/2014/main" id="{9C20726B-8D60-CE21-7927-A56578A8D28B}"/>
              </a:ext>
            </a:extLst>
          </p:cNvPr>
          <p:cNvSpPr/>
          <p:nvPr/>
        </p:nvSpPr>
        <p:spPr>
          <a:xfrm>
            <a:off x="3284936" y="2130762"/>
            <a:ext cx="2506007"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常勤の従業者が</a:t>
            </a:r>
            <a:endParaRPr kumimoji="1" lang="en-US" altLang="ja-JP" sz="2400" b="1" dirty="0"/>
          </a:p>
          <a:p>
            <a:pPr algn="ctr"/>
            <a:r>
              <a:rPr kumimoji="1" lang="ja-JP" altLang="en-US" sz="2400" b="1" dirty="0"/>
              <a:t>１週間に</a:t>
            </a:r>
            <a:endParaRPr kumimoji="1" lang="en-US" altLang="ja-JP" sz="2400" b="1" dirty="0"/>
          </a:p>
          <a:p>
            <a:pPr algn="ctr"/>
            <a:r>
              <a:rPr kumimoji="1" lang="ja-JP" altLang="en-US" sz="2200" b="1" dirty="0"/>
              <a:t>勤務すべき時間数</a:t>
            </a:r>
          </a:p>
        </p:txBody>
      </p:sp>
      <p:sp>
        <p:nvSpPr>
          <p:cNvPr id="9" name="正方形/長方形 8">
            <a:extLst>
              <a:ext uri="{FF2B5EF4-FFF2-40B4-BE49-F238E27FC236}">
                <a16:creationId xmlns:a16="http://schemas.microsoft.com/office/drawing/2014/main" id="{30E8E01D-ECAF-6590-828D-CA28AF96B8E0}"/>
              </a:ext>
            </a:extLst>
          </p:cNvPr>
          <p:cNvSpPr/>
          <p:nvPr/>
        </p:nvSpPr>
        <p:spPr>
          <a:xfrm>
            <a:off x="2812342" y="2720592"/>
            <a:ext cx="4320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rPr>
              <a:t>÷</a:t>
            </a:r>
            <a:endParaRPr kumimoji="1" lang="ja-JP" altLang="en-US" sz="2800" dirty="0">
              <a:solidFill>
                <a:schemeClr val="tx1"/>
              </a:solidFill>
            </a:endParaRPr>
          </a:p>
        </p:txBody>
      </p:sp>
      <p:sp>
        <p:nvSpPr>
          <p:cNvPr id="10" name="正方形/長方形 9">
            <a:extLst>
              <a:ext uri="{FF2B5EF4-FFF2-40B4-BE49-F238E27FC236}">
                <a16:creationId xmlns:a16="http://schemas.microsoft.com/office/drawing/2014/main" id="{5D5A5EF0-9626-1702-44B7-40323B285CB8}"/>
              </a:ext>
            </a:extLst>
          </p:cNvPr>
          <p:cNvSpPr/>
          <p:nvPr/>
        </p:nvSpPr>
        <p:spPr>
          <a:xfrm>
            <a:off x="5937555" y="2648584"/>
            <a:ext cx="57606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a:t>
            </a:r>
          </a:p>
        </p:txBody>
      </p:sp>
      <p:sp>
        <p:nvSpPr>
          <p:cNvPr id="11" name="正方形/長方形 10">
            <a:extLst>
              <a:ext uri="{FF2B5EF4-FFF2-40B4-BE49-F238E27FC236}">
                <a16:creationId xmlns:a16="http://schemas.microsoft.com/office/drawing/2014/main" id="{3EF8BCDB-A3CA-06FB-FC6C-B97F548A002C}"/>
              </a:ext>
            </a:extLst>
          </p:cNvPr>
          <p:cNvSpPr/>
          <p:nvPr/>
        </p:nvSpPr>
        <p:spPr>
          <a:xfrm>
            <a:off x="6660232" y="2130762"/>
            <a:ext cx="236198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800" b="1" dirty="0"/>
              <a:t>当該従業者の</a:t>
            </a:r>
            <a:endParaRPr lang="en-US" altLang="ja-JP" sz="2800" b="1" dirty="0"/>
          </a:p>
          <a:p>
            <a:pPr algn="ctr">
              <a:lnSpc>
                <a:spcPct val="150000"/>
              </a:lnSpc>
            </a:pPr>
            <a:r>
              <a:rPr lang="ja-JP" altLang="en-US" sz="2800" b="1" dirty="0"/>
              <a:t>常勤換算</a:t>
            </a:r>
            <a:endParaRPr kumimoji="1" lang="en-US" altLang="ja-JP" sz="2800" b="1" dirty="0"/>
          </a:p>
        </p:txBody>
      </p:sp>
      <p:sp>
        <p:nvSpPr>
          <p:cNvPr id="3" name="正方形/長方形 2">
            <a:extLst>
              <a:ext uri="{FF2B5EF4-FFF2-40B4-BE49-F238E27FC236}">
                <a16:creationId xmlns:a16="http://schemas.microsoft.com/office/drawing/2014/main" id="{C416A748-BAF3-1CD5-5535-8AF39EA2BFA8}"/>
              </a:ext>
            </a:extLst>
          </p:cNvPr>
          <p:cNvSpPr/>
          <p:nvPr/>
        </p:nvSpPr>
        <p:spPr>
          <a:xfrm>
            <a:off x="288034" y="4028886"/>
            <a:ext cx="1032142" cy="354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例</a:t>
            </a:r>
          </a:p>
        </p:txBody>
      </p:sp>
    </p:spTree>
    <p:extLst>
      <p:ext uri="{BB962C8B-B14F-4D97-AF65-F5344CB8AC3E}">
        <p14:creationId xmlns:p14="http://schemas.microsoft.com/office/powerpoint/2010/main" val="1227413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4A4ADC8-B3B7-8E67-F045-D8814ACC3C1E}"/>
              </a:ext>
            </a:extLst>
          </p:cNvPr>
          <p:cNvSpPr/>
          <p:nvPr/>
        </p:nvSpPr>
        <p:spPr>
          <a:xfrm>
            <a:off x="267685" y="3870852"/>
            <a:ext cx="5193089" cy="26858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14E5FCE-12DB-6013-86E2-A075E11910C7}"/>
              </a:ext>
            </a:extLst>
          </p:cNvPr>
          <p:cNvSpPr/>
          <p:nvPr/>
        </p:nvSpPr>
        <p:spPr>
          <a:xfrm>
            <a:off x="5637227" y="3870852"/>
            <a:ext cx="3299627" cy="26858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155A954-1F80-F0F5-C0DF-7199D9E8A799}"/>
              </a:ext>
            </a:extLst>
          </p:cNvPr>
          <p:cNvSpPr>
            <a:spLocks noGrp="1"/>
          </p:cNvSpPr>
          <p:nvPr>
            <p:ph type="title"/>
          </p:nvPr>
        </p:nvSpPr>
        <p:spPr/>
        <p:txBody>
          <a:bodyPr/>
          <a:lstStyle/>
          <a:p>
            <a:r>
              <a:rPr kumimoji="1" lang="zh-TW" altLang="en-US" dirty="0">
                <a:latin typeface="ＭＳ Ｐゴシック" panose="020B0600070205080204" pitchFamily="50" charset="-128"/>
                <a:ea typeface="ＭＳ Ｐゴシック" panose="020B0600070205080204" pitchFamily="50" charset="-128"/>
              </a:rPr>
              <a:t>児童指導員等加配加算</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96DABA67-D658-EB0A-9A40-88D406689246}"/>
              </a:ext>
            </a:extLst>
          </p:cNvPr>
          <p:cNvSpPr txBox="1"/>
          <p:nvPr/>
        </p:nvSpPr>
        <p:spPr>
          <a:xfrm>
            <a:off x="457200" y="1417638"/>
            <a:ext cx="8419115" cy="830997"/>
          </a:xfrm>
          <a:prstGeom prst="rect">
            <a:avLst/>
          </a:prstGeom>
          <a:noFill/>
        </p:spPr>
        <p:txBody>
          <a:bodyPr wrap="square" rtlCol="0">
            <a:spAutoFit/>
          </a:bodyPr>
          <a:lstStyle/>
          <a:p>
            <a:r>
              <a:rPr kumimoji="1" lang="ja-JP" altLang="en-US" sz="2400" dirty="0"/>
              <a:t>人員配置基準に加えて、</a:t>
            </a:r>
            <a:r>
              <a:rPr lang="ja-JP" altLang="en-US" sz="2400" dirty="0"/>
              <a:t>対象職種従業者</a:t>
            </a:r>
            <a:r>
              <a:rPr kumimoji="1" lang="ja-JP" altLang="en-US" sz="2400" dirty="0"/>
              <a:t>を</a:t>
            </a:r>
            <a:r>
              <a:rPr kumimoji="1" lang="ja-JP" altLang="en-US" sz="2400" b="1" u="sng" dirty="0"/>
              <a:t>常勤換算で</a:t>
            </a:r>
            <a:r>
              <a:rPr kumimoji="1" lang="en-US" altLang="ja-JP" sz="2400" b="1" u="sng" dirty="0"/>
              <a:t>1</a:t>
            </a:r>
            <a:r>
              <a:rPr kumimoji="1" lang="ja-JP" altLang="en-US" sz="2400" b="1" u="sng" dirty="0"/>
              <a:t>以上</a:t>
            </a:r>
            <a:endParaRPr kumimoji="1" lang="en-US" altLang="ja-JP" sz="2400" b="1" u="sng" dirty="0"/>
          </a:p>
          <a:p>
            <a:r>
              <a:rPr kumimoji="1" lang="ja-JP" altLang="en-US" sz="2400" dirty="0"/>
              <a:t>配置する</a:t>
            </a:r>
            <a:r>
              <a:rPr lang="ja-JP" altLang="en-US" sz="2400" dirty="0"/>
              <a:t>と</a:t>
            </a:r>
            <a:r>
              <a:rPr kumimoji="1" lang="ja-JP" altLang="en-US" sz="2400" dirty="0"/>
              <a:t>届出た場合に算定できる加算です。</a:t>
            </a:r>
            <a:endParaRPr kumimoji="1" lang="en-US" altLang="ja-JP" sz="2400" dirty="0"/>
          </a:p>
        </p:txBody>
      </p:sp>
      <p:sp>
        <p:nvSpPr>
          <p:cNvPr id="4" name="正方形/長方形 3">
            <a:extLst>
              <a:ext uri="{FF2B5EF4-FFF2-40B4-BE49-F238E27FC236}">
                <a16:creationId xmlns:a16="http://schemas.microsoft.com/office/drawing/2014/main" id="{5A9B153A-300F-D764-9E5E-CAE089759906}"/>
              </a:ext>
            </a:extLst>
          </p:cNvPr>
          <p:cNvSpPr/>
          <p:nvPr/>
        </p:nvSpPr>
        <p:spPr>
          <a:xfrm>
            <a:off x="560774" y="4565932"/>
            <a:ext cx="217058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常勤１名</a:t>
            </a:r>
            <a:endParaRPr kumimoji="1" lang="en-US" altLang="ja-JP" sz="2400" b="1" dirty="0"/>
          </a:p>
          <a:p>
            <a:pPr algn="ctr"/>
            <a:endParaRPr kumimoji="1" lang="en-US" altLang="ja-JP" sz="900" b="1" dirty="0"/>
          </a:p>
          <a:p>
            <a:pPr algn="ctr"/>
            <a:r>
              <a:rPr kumimoji="1" lang="ja-JP" altLang="en-US" b="1" dirty="0"/>
              <a:t>保育士</a:t>
            </a:r>
            <a:r>
              <a:rPr lang="en-US" altLang="ja-JP" b="1" dirty="0"/>
              <a:t>/</a:t>
            </a:r>
            <a:r>
              <a:rPr kumimoji="1" lang="ja-JP" altLang="en-US" b="1" dirty="0"/>
              <a:t>児童指導員</a:t>
            </a:r>
            <a:endParaRPr kumimoji="1" lang="en-US" altLang="ja-JP" b="1" dirty="0"/>
          </a:p>
          <a:p>
            <a:pPr algn="ctr"/>
            <a:endParaRPr kumimoji="1" lang="ja-JP" altLang="en-US" dirty="0"/>
          </a:p>
        </p:txBody>
      </p:sp>
      <p:sp>
        <p:nvSpPr>
          <p:cNvPr id="5" name="正方形/長方形 4">
            <a:extLst>
              <a:ext uri="{FF2B5EF4-FFF2-40B4-BE49-F238E27FC236}">
                <a16:creationId xmlns:a16="http://schemas.microsoft.com/office/drawing/2014/main" id="{C012F859-0881-07EC-52C4-851C2E612773}"/>
              </a:ext>
            </a:extLst>
          </p:cNvPr>
          <p:cNvSpPr/>
          <p:nvPr/>
        </p:nvSpPr>
        <p:spPr>
          <a:xfrm>
            <a:off x="3010774" y="4559864"/>
            <a:ext cx="217058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r>
              <a:rPr kumimoji="1" lang="ja-JP" altLang="en-US" sz="2000" b="1" dirty="0"/>
              <a:t>常勤</a:t>
            </a:r>
            <a:r>
              <a:rPr kumimoji="1" lang="en-US" altLang="ja-JP" sz="2000" b="1" dirty="0"/>
              <a:t>/</a:t>
            </a:r>
            <a:r>
              <a:rPr kumimoji="1" lang="ja-JP" altLang="en-US" sz="2000" b="1" dirty="0"/>
              <a:t>非常勤</a:t>
            </a:r>
            <a:endParaRPr kumimoji="1" lang="en-US" altLang="ja-JP" sz="2000" b="1" dirty="0"/>
          </a:p>
          <a:p>
            <a:pPr algn="ctr"/>
            <a:r>
              <a:rPr lang="ja-JP" altLang="en-US" sz="2400" b="1" dirty="0"/>
              <a:t>常勤換算１</a:t>
            </a:r>
            <a:endParaRPr lang="en-US" altLang="ja-JP" sz="2400" b="1" dirty="0"/>
          </a:p>
          <a:p>
            <a:pPr algn="ctr"/>
            <a:endParaRPr kumimoji="1" lang="en-US" altLang="ja-JP" sz="900" b="1" dirty="0"/>
          </a:p>
          <a:p>
            <a:pPr algn="ctr"/>
            <a:r>
              <a:rPr kumimoji="1" lang="ja-JP" altLang="en-US" b="1" dirty="0"/>
              <a:t>保育士</a:t>
            </a:r>
            <a:r>
              <a:rPr lang="en-US" altLang="ja-JP" b="1" dirty="0"/>
              <a:t>/</a:t>
            </a:r>
            <a:r>
              <a:rPr kumimoji="1" lang="ja-JP" altLang="en-US" sz="1600" b="1" dirty="0"/>
              <a:t>児童指導員</a:t>
            </a:r>
            <a:endParaRPr kumimoji="1" lang="en-US" altLang="ja-JP" b="1" dirty="0"/>
          </a:p>
          <a:p>
            <a:pPr algn="ctr"/>
            <a:r>
              <a:rPr lang="ja-JP" altLang="en-US" b="1" dirty="0"/>
              <a:t>看護師</a:t>
            </a:r>
            <a:r>
              <a:rPr lang="en-US" altLang="ja-JP" b="1" dirty="0"/>
              <a:t>/</a:t>
            </a:r>
            <a:r>
              <a:rPr lang="ja-JP" altLang="en-US" sz="1400" b="1" dirty="0"/>
              <a:t>理学療法士等</a:t>
            </a:r>
            <a:r>
              <a:rPr kumimoji="1" lang="ja-JP" altLang="en-US" sz="1400" b="1" dirty="0"/>
              <a:t>　</a:t>
            </a:r>
            <a:r>
              <a:rPr kumimoji="1" lang="ja-JP" altLang="en-US" sz="1400" dirty="0"/>
              <a:t>　</a:t>
            </a:r>
            <a:endParaRPr kumimoji="1" lang="en-US" altLang="ja-JP" sz="1400" dirty="0"/>
          </a:p>
          <a:p>
            <a:pPr algn="ctr"/>
            <a:endParaRPr kumimoji="1" lang="ja-JP" altLang="en-US" dirty="0"/>
          </a:p>
        </p:txBody>
      </p:sp>
      <p:sp>
        <p:nvSpPr>
          <p:cNvPr id="6" name="正方形/長方形 5">
            <a:extLst>
              <a:ext uri="{FF2B5EF4-FFF2-40B4-BE49-F238E27FC236}">
                <a16:creationId xmlns:a16="http://schemas.microsoft.com/office/drawing/2014/main" id="{79FC6E7E-DAED-B9E4-12A1-7CD8BC01EB7C}"/>
              </a:ext>
            </a:extLst>
          </p:cNvPr>
          <p:cNvSpPr/>
          <p:nvPr/>
        </p:nvSpPr>
        <p:spPr>
          <a:xfrm>
            <a:off x="6156176" y="4559865"/>
            <a:ext cx="226345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常勤換算１以上</a:t>
            </a:r>
            <a:endParaRPr kumimoji="1" lang="en-US" altLang="ja-JP" sz="2400" b="1" dirty="0"/>
          </a:p>
          <a:p>
            <a:pPr algn="ctr"/>
            <a:endParaRPr kumimoji="1" lang="en-US" altLang="ja-JP" sz="900" b="1" dirty="0"/>
          </a:p>
          <a:p>
            <a:pPr algn="ctr"/>
            <a:r>
              <a:rPr kumimoji="1" lang="ja-JP" altLang="en-US" sz="2000" b="1" dirty="0"/>
              <a:t>理学療法士等</a:t>
            </a:r>
            <a:endParaRPr kumimoji="1" lang="en-US" altLang="ja-JP" sz="2400" b="1" dirty="0"/>
          </a:p>
          <a:p>
            <a:pPr algn="ctr"/>
            <a:r>
              <a:rPr kumimoji="1" lang="ja-JP" altLang="en-US" sz="2000" b="1" dirty="0"/>
              <a:t>保育士</a:t>
            </a:r>
            <a:endParaRPr kumimoji="1" lang="en-US" altLang="ja-JP" sz="2000" b="1" dirty="0"/>
          </a:p>
          <a:p>
            <a:pPr algn="ctr"/>
            <a:r>
              <a:rPr kumimoji="1" lang="ja-JP" altLang="en-US" sz="2000" b="1" dirty="0"/>
              <a:t>児童指導員等</a:t>
            </a:r>
            <a:endParaRPr kumimoji="1" lang="en-US" altLang="ja-JP" sz="2000" b="1" dirty="0"/>
          </a:p>
          <a:p>
            <a:pPr algn="ctr"/>
            <a:r>
              <a:rPr kumimoji="1" lang="ja-JP" altLang="en-US" sz="2000" b="1" dirty="0"/>
              <a:t>その他従業者</a:t>
            </a:r>
            <a:endParaRPr kumimoji="1" lang="ja-JP" altLang="en-US" b="1" dirty="0"/>
          </a:p>
        </p:txBody>
      </p:sp>
      <p:sp>
        <p:nvSpPr>
          <p:cNvPr id="8" name="正方形/長方形 7">
            <a:extLst>
              <a:ext uri="{FF2B5EF4-FFF2-40B4-BE49-F238E27FC236}">
                <a16:creationId xmlns:a16="http://schemas.microsoft.com/office/drawing/2014/main" id="{F7938E21-624A-017A-BBFA-92934DAA8935}"/>
              </a:ext>
            </a:extLst>
          </p:cNvPr>
          <p:cNvSpPr/>
          <p:nvPr/>
        </p:nvSpPr>
        <p:spPr>
          <a:xfrm>
            <a:off x="975784" y="3946990"/>
            <a:ext cx="3864054" cy="4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人員配置基準（定員</a:t>
            </a:r>
            <a:r>
              <a:rPr kumimoji="1" lang="en-US" altLang="ja-JP" sz="2000" dirty="0">
                <a:solidFill>
                  <a:schemeClr val="tx1"/>
                </a:solidFill>
              </a:rPr>
              <a:t>10</a:t>
            </a:r>
            <a:r>
              <a:rPr kumimoji="1" lang="ja-JP" altLang="en-US" sz="2000" dirty="0">
                <a:solidFill>
                  <a:schemeClr val="tx1"/>
                </a:solidFill>
              </a:rPr>
              <a:t>人）</a:t>
            </a:r>
          </a:p>
        </p:txBody>
      </p:sp>
      <p:sp>
        <p:nvSpPr>
          <p:cNvPr id="10" name="正方形/長方形 9">
            <a:extLst>
              <a:ext uri="{FF2B5EF4-FFF2-40B4-BE49-F238E27FC236}">
                <a16:creationId xmlns:a16="http://schemas.microsoft.com/office/drawing/2014/main" id="{75080350-FA41-5E42-4CC2-F5E2D6660D2E}"/>
              </a:ext>
            </a:extLst>
          </p:cNvPr>
          <p:cNvSpPr/>
          <p:nvPr/>
        </p:nvSpPr>
        <p:spPr>
          <a:xfrm>
            <a:off x="5547936" y="3986956"/>
            <a:ext cx="3423639" cy="4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児童指導員等加配加算</a:t>
            </a:r>
          </a:p>
        </p:txBody>
      </p:sp>
      <p:sp>
        <p:nvSpPr>
          <p:cNvPr id="12" name="テキスト ボックス 11">
            <a:extLst>
              <a:ext uri="{FF2B5EF4-FFF2-40B4-BE49-F238E27FC236}">
                <a16:creationId xmlns:a16="http://schemas.microsoft.com/office/drawing/2014/main" id="{F42419FA-4493-B2FF-602C-B2F5643C99B2}"/>
              </a:ext>
            </a:extLst>
          </p:cNvPr>
          <p:cNvSpPr txBox="1"/>
          <p:nvPr/>
        </p:nvSpPr>
        <p:spPr>
          <a:xfrm>
            <a:off x="457199" y="2169945"/>
            <a:ext cx="8419115" cy="1200329"/>
          </a:xfrm>
          <a:prstGeom prst="rect">
            <a:avLst/>
          </a:prstGeom>
          <a:noFill/>
        </p:spPr>
        <p:txBody>
          <a:bodyPr wrap="square" rtlCol="0">
            <a:spAutoFit/>
          </a:bodyPr>
          <a:lstStyle/>
          <a:p>
            <a:r>
              <a:rPr kumimoji="1" lang="ja-JP" altLang="en-US" sz="2400" dirty="0">
                <a:solidFill>
                  <a:srgbClr val="FF0000"/>
                </a:solidFill>
              </a:rPr>
              <a:t>強度行動障害研修修了者は人員配置基準の児童指導員に算入できませんが、児童指導員等加配加算の児童指導員等に算入できます。</a:t>
            </a:r>
          </a:p>
        </p:txBody>
      </p:sp>
      <p:sp>
        <p:nvSpPr>
          <p:cNvPr id="11" name="正方形/長方形 10">
            <a:extLst>
              <a:ext uri="{FF2B5EF4-FFF2-40B4-BE49-F238E27FC236}">
                <a16:creationId xmlns:a16="http://schemas.microsoft.com/office/drawing/2014/main" id="{97206057-74F3-94D1-3107-54E02CC9245D}"/>
              </a:ext>
            </a:extLst>
          </p:cNvPr>
          <p:cNvSpPr/>
          <p:nvPr/>
        </p:nvSpPr>
        <p:spPr>
          <a:xfrm>
            <a:off x="267685" y="3428999"/>
            <a:ext cx="1032142" cy="354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例</a:t>
            </a:r>
          </a:p>
        </p:txBody>
      </p:sp>
    </p:spTree>
    <p:extLst>
      <p:ext uri="{BB962C8B-B14F-4D97-AF65-F5344CB8AC3E}">
        <p14:creationId xmlns:p14="http://schemas.microsoft.com/office/powerpoint/2010/main" val="3512299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1F19A2-DF7F-78F3-A5E5-DD4EF3A08E3B}"/>
              </a:ext>
            </a:extLst>
          </p:cNvPr>
          <p:cNvSpPr>
            <a:spLocks noGrp="1"/>
          </p:cNvSpPr>
          <p:nvPr>
            <p:ph type="title"/>
          </p:nvPr>
        </p:nvSpPr>
        <p:spPr/>
        <p:txBody>
          <a:bodyPr/>
          <a:lstStyle/>
          <a:p>
            <a:r>
              <a:rPr kumimoji="1" lang="zh-TW" altLang="en-US" dirty="0">
                <a:latin typeface="ＭＳ Ｐゴシック" panose="020B0600070205080204" pitchFamily="50" charset="-128"/>
                <a:ea typeface="ＭＳ Ｐゴシック" panose="020B0600070205080204" pitchFamily="50" charset="-128"/>
              </a:rPr>
              <a:t>専門的支援体制加算</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A7474C83-E111-364A-70F8-0C63E1BB6330}"/>
              </a:ext>
            </a:extLst>
          </p:cNvPr>
          <p:cNvSpPr txBox="1"/>
          <p:nvPr/>
        </p:nvSpPr>
        <p:spPr>
          <a:xfrm>
            <a:off x="107502" y="1417638"/>
            <a:ext cx="8928992" cy="1200329"/>
          </a:xfrm>
          <a:prstGeom prst="rect">
            <a:avLst/>
          </a:prstGeom>
          <a:noFill/>
        </p:spPr>
        <p:txBody>
          <a:bodyPr wrap="square" rtlCol="0">
            <a:spAutoFit/>
          </a:bodyPr>
          <a:lstStyle/>
          <a:p>
            <a:r>
              <a:rPr kumimoji="1" lang="ja-JP" altLang="en-US" sz="2400" dirty="0"/>
              <a:t>人員配置基準に加えて、理学療法士等、保育士・児童指導員となってから児童福祉事業で</a:t>
            </a:r>
            <a:r>
              <a:rPr kumimoji="1" lang="en-US" altLang="ja-JP" sz="2400" dirty="0"/>
              <a:t>5</a:t>
            </a:r>
            <a:r>
              <a:rPr kumimoji="1" lang="ja-JP" altLang="en-US" sz="2400" dirty="0"/>
              <a:t>年以上実務経験がある保育士・児童指導員を</a:t>
            </a:r>
            <a:r>
              <a:rPr lang="ja-JP" altLang="en-US" sz="2400" dirty="0"/>
              <a:t>、</a:t>
            </a:r>
            <a:r>
              <a:rPr kumimoji="1" lang="ja-JP" altLang="en-US" sz="2400" b="1" u="sng" dirty="0"/>
              <a:t>常勤換算で１以上</a:t>
            </a:r>
            <a:r>
              <a:rPr kumimoji="1" lang="ja-JP" altLang="en-US" sz="2400" dirty="0"/>
              <a:t>配置すると届出た場合に算定できる加算です。</a:t>
            </a:r>
          </a:p>
        </p:txBody>
      </p:sp>
      <p:graphicFrame>
        <p:nvGraphicFramePr>
          <p:cNvPr id="6" name="表 6">
            <a:extLst>
              <a:ext uri="{FF2B5EF4-FFF2-40B4-BE49-F238E27FC236}">
                <a16:creationId xmlns:a16="http://schemas.microsoft.com/office/drawing/2014/main" id="{E1C0276A-8774-5826-B94A-5E323BE6B42E}"/>
              </a:ext>
            </a:extLst>
          </p:cNvPr>
          <p:cNvGraphicFramePr>
            <a:graphicFrameLocks noGrp="1"/>
          </p:cNvGraphicFramePr>
          <p:nvPr/>
        </p:nvGraphicFramePr>
        <p:xfrm>
          <a:off x="877163" y="3308070"/>
          <a:ext cx="7389670" cy="3275292"/>
        </p:xfrm>
        <a:graphic>
          <a:graphicData uri="http://schemas.openxmlformats.org/drawingml/2006/table">
            <a:tbl>
              <a:tblPr firstRow="1" bandRow="1">
                <a:tableStyleId>{5C22544A-7EE6-4342-B048-85BDC9FD1C3A}</a:tableStyleId>
              </a:tblPr>
              <a:tblGrid>
                <a:gridCol w="1884206">
                  <a:extLst>
                    <a:ext uri="{9D8B030D-6E8A-4147-A177-3AD203B41FA5}">
                      <a16:colId xmlns:a16="http://schemas.microsoft.com/office/drawing/2014/main" val="562621742"/>
                    </a:ext>
                  </a:extLst>
                </a:gridCol>
                <a:gridCol w="5505464">
                  <a:extLst>
                    <a:ext uri="{9D8B030D-6E8A-4147-A177-3AD203B41FA5}">
                      <a16:colId xmlns:a16="http://schemas.microsoft.com/office/drawing/2014/main" val="3534314658"/>
                    </a:ext>
                  </a:extLst>
                </a:gridCol>
              </a:tblGrid>
              <a:tr h="1758061">
                <a:tc>
                  <a:txBody>
                    <a:bodyPr/>
                    <a:lstStyle/>
                    <a:p>
                      <a:pPr algn="ctr"/>
                      <a:r>
                        <a:rPr kumimoji="1" lang="ja-JP" altLang="en-US" sz="2000" b="0" dirty="0">
                          <a:solidFill>
                            <a:schemeClr val="tx1"/>
                          </a:solidFill>
                        </a:rPr>
                        <a:t>理学療法士等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2000" b="0" dirty="0">
                          <a:solidFill>
                            <a:schemeClr val="tx1"/>
                          </a:solidFill>
                        </a:rPr>
                        <a:t>・理学療法士</a:t>
                      </a:r>
                      <a:endParaRPr kumimoji="1" lang="en-US" altLang="ja-JP" sz="2000" b="0" dirty="0">
                        <a:solidFill>
                          <a:schemeClr val="tx1"/>
                        </a:solidFill>
                      </a:endParaRPr>
                    </a:p>
                    <a:p>
                      <a:r>
                        <a:rPr kumimoji="1" lang="ja-JP" altLang="en-US" sz="2000" b="0" dirty="0">
                          <a:solidFill>
                            <a:schemeClr val="tx1"/>
                          </a:solidFill>
                        </a:rPr>
                        <a:t>・作業療法士</a:t>
                      </a:r>
                      <a:endParaRPr kumimoji="1" lang="en-US" altLang="ja-JP" sz="2000" b="0" dirty="0">
                        <a:solidFill>
                          <a:schemeClr val="tx1"/>
                        </a:solidFill>
                      </a:endParaRPr>
                    </a:p>
                    <a:p>
                      <a:r>
                        <a:rPr kumimoji="1" lang="ja-JP" altLang="en-US" sz="2000" b="0" dirty="0">
                          <a:solidFill>
                            <a:schemeClr val="tx1"/>
                          </a:solidFill>
                        </a:rPr>
                        <a:t>・言語聴覚士</a:t>
                      </a:r>
                      <a:endParaRPr kumimoji="1" lang="en-US" altLang="ja-JP" sz="2000" b="0" dirty="0">
                        <a:solidFill>
                          <a:schemeClr val="tx1"/>
                        </a:solidFill>
                      </a:endParaRPr>
                    </a:p>
                    <a:p>
                      <a:r>
                        <a:rPr kumimoji="1" lang="ja-JP" altLang="en-US" sz="2000" b="0" dirty="0">
                          <a:solidFill>
                            <a:schemeClr val="tx1"/>
                          </a:solidFill>
                        </a:rPr>
                        <a:t>・保育士となってから児童福祉事業で</a:t>
                      </a:r>
                      <a:r>
                        <a:rPr kumimoji="1" lang="en-US" altLang="ja-JP" sz="2000" b="0" dirty="0">
                          <a:solidFill>
                            <a:schemeClr val="tx1"/>
                          </a:solidFill>
                        </a:rPr>
                        <a:t>5</a:t>
                      </a:r>
                      <a:r>
                        <a:rPr kumimoji="1" lang="ja-JP" altLang="en-US" sz="2000" b="0" dirty="0">
                          <a:solidFill>
                            <a:schemeClr val="tx1"/>
                          </a:solidFill>
                        </a:rPr>
                        <a:t>年以上　　</a:t>
                      </a:r>
                      <a:endParaRPr kumimoji="1" lang="en-US" altLang="ja-JP" sz="2000" b="0" dirty="0">
                        <a:solidFill>
                          <a:schemeClr val="tx1"/>
                        </a:solidFill>
                      </a:endParaRPr>
                    </a:p>
                    <a:p>
                      <a:r>
                        <a:rPr kumimoji="1" lang="ja-JP" altLang="en-US" sz="2000" b="0" dirty="0">
                          <a:solidFill>
                            <a:schemeClr val="tx1"/>
                          </a:solidFill>
                        </a:rPr>
                        <a:t>　実務経験がある保育士</a:t>
                      </a:r>
                      <a:endParaRPr kumimoji="1" lang="en-US" altLang="ja-JP" sz="2000" b="0" dirty="0">
                        <a:solidFill>
                          <a:schemeClr val="tx1"/>
                        </a:solidFill>
                      </a:endParaRPr>
                    </a:p>
                    <a:p>
                      <a:r>
                        <a:rPr kumimoji="1" lang="ja-JP" altLang="en-US" sz="2000" b="0" dirty="0">
                          <a:solidFill>
                            <a:schemeClr val="tx1"/>
                          </a:solidFill>
                        </a:rPr>
                        <a:t>・別に厚生労働大臣が定める基準に適合する</a:t>
                      </a:r>
                      <a:endParaRPr kumimoji="1" lang="en-US" altLang="ja-JP" sz="2000" b="0" dirty="0">
                        <a:solidFill>
                          <a:schemeClr val="tx1"/>
                        </a:solidFill>
                      </a:endParaRPr>
                    </a:p>
                    <a:p>
                      <a:r>
                        <a:rPr kumimoji="1" lang="ja-JP" altLang="en-US" sz="2000" b="0" dirty="0">
                          <a:solidFill>
                            <a:schemeClr val="tx1"/>
                          </a:solidFill>
                        </a:rPr>
                        <a:t>　専門職員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4236501"/>
                  </a:ext>
                </a:extLst>
              </a:tr>
              <a:tr h="1050252">
                <a:tc>
                  <a:txBody>
                    <a:bodyPr/>
                    <a:lstStyle/>
                    <a:p>
                      <a:pPr algn="ctr"/>
                      <a:r>
                        <a:rPr kumimoji="1" lang="ja-JP" altLang="en-US" sz="2000" dirty="0">
                          <a:solidFill>
                            <a:schemeClr val="tx1"/>
                          </a:solidFill>
                        </a:rPr>
                        <a:t>児童指導員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2000" dirty="0">
                          <a:solidFill>
                            <a:schemeClr val="tx1"/>
                          </a:solidFill>
                        </a:rPr>
                        <a:t>・児童指導員となってから児童福祉事業で</a:t>
                      </a:r>
                      <a:endParaRPr kumimoji="1" lang="en-US" altLang="ja-JP" sz="2000" dirty="0">
                        <a:solidFill>
                          <a:schemeClr val="tx1"/>
                        </a:solidFill>
                      </a:endParaRPr>
                    </a:p>
                    <a:p>
                      <a:r>
                        <a:rPr kumimoji="1" lang="ja-JP" altLang="en-US" sz="2000" dirty="0">
                          <a:solidFill>
                            <a:schemeClr val="tx1"/>
                          </a:solidFill>
                        </a:rPr>
                        <a:t>　</a:t>
                      </a:r>
                      <a:r>
                        <a:rPr kumimoji="1" lang="en-US" altLang="ja-JP" sz="2000" dirty="0">
                          <a:solidFill>
                            <a:schemeClr val="tx1"/>
                          </a:solidFill>
                        </a:rPr>
                        <a:t>5</a:t>
                      </a:r>
                      <a:r>
                        <a:rPr kumimoji="1" lang="ja-JP" altLang="en-US" sz="2000" dirty="0">
                          <a:solidFill>
                            <a:schemeClr val="tx1"/>
                          </a:solidFill>
                        </a:rPr>
                        <a:t>年以上実務経験がある児童指導員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7156333"/>
                  </a:ext>
                </a:extLst>
              </a:tr>
            </a:tbl>
          </a:graphicData>
        </a:graphic>
      </p:graphicFrame>
      <p:sp>
        <p:nvSpPr>
          <p:cNvPr id="4" name="正方形/長方形 3">
            <a:extLst>
              <a:ext uri="{FF2B5EF4-FFF2-40B4-BE49-F238E27FC236}">
                <a16:creationId xmlns:a16="http://schemas.microsoft.com/office/drawing/2014/main" id="{81BAF7C0-C08C-CBA7-C9A6-64BBFC9F1783}"/>
              </a:ext>
            </a:extLst>
          </p:cNvPr>
          <p:cNvSpPr/>
          <p:nvPr/>
        </p:nvSpPr>
        <p:spPr>
          <a:xfrm>
            <a:off x="877163" y="2756413"/>
            <a:ext cx="1894638" cy="413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対象職種</a:t>
            </a:r>
            <a:endParaRPr kumimoji="1" lang="ja-JP" altLang="en-US" dirty="0">
              <a:solidFill>
                <a:schemeClr val="tx1"/>
              </a:solidFill>
            </a:endParaRPr>
          </a:p>
        </p:txBody>
      </p:sp>
    </p:spTree>
    <p:extLst>
      <p:ext uri="{BB962C8B-B14F-4D97-AF65-F5344CB8AC3E}">
        <p14:creationId xmlns:p14="http://schemas.microsoft.com/office/powerpoint/2010/main" val="3673214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693BAAC-22CF-069E-8079-47B7F2A8A3FD}"/>
              </a:ext>
            </a:extLst>
          </p:cNvPr>
          <p:cNvSpPr txBox="1"/>
          <p:nvPr/>
        </p:nvSpPr>
        <p:spPr>
          <a:xfrm>
            <a:off x="888431" y="1392482"/>
            <a:ext cx="7718174" cy="1569660"/>
          </a:xfrm>
          <a:prstGeom prst="rect">
            <a:avLst/>
          </a:prstGeom>
          <a:noFill/>
        </p:spPr>
        <p:txBody>
          <a:bodyPr wrap="square" rtlCol="0">
            <a:spAutoFit/>
          </a:bodyPr>
          <a:lstStyle/>
          <a:p>
            <a:r>
              <a:rPr kumimoji="1" lang="ja-JP" altLang="en-US" sz="2400" dirty="0"/>
              <a:t>児童発達支援と放課後等デイサービスで加算の対象となる職種が異なっており、</a:t>
            </a:r>
            <a:r>
              <a:rPr kumimoji="1" lang="ja-JP" altLang="en-US" sz="2400" dirty="0">
                <a:solidFill>
                  <a:srgbClr val="FF0000"/>
                </a:solidFill>
              </a:rPr>
              <a:t>放課後等デイサービスでは、児童福祉事業で</a:t>
            </a:r>
            <a:r>
              <a:rPr lang="en-US" altLang="ja-JP" sz="2400" dirty="0">
                <a:solidFill>
                  <a:srgbClr val="FF0000"/>
                </a:solidFill>
              </a:rPr>
              <a:t>5</a:t>
            </a:r>
            <a:r>
              <a:rPr kumimoji="1" lang="ja-JP" altLang="en-US" sz="2400" dirty="0">
                <a:solidFill>
                  <a:srgbClr val="FF0000"/>
                </a:solidFill>
              </a:rPr>
              <a:t>年以上の実務経験のある保育士・児童指導員であっても加算の対象職員とはなりません</a:t>
            </a:r>
            <a:r>
              <a:rPr kumimoji="1" lang="ja-JP" altLang="en-US" sz="2400" dirty="0"/>
              <a:t>。</a:t>
            </a:r>
          </a:p>
        </p:txBody>
      </p:sp>
      <p:sp>
        <p:nvSpPr>
          <p:cNvPr id="4" name="テキスト ボックス 3">
            <a:extLst>
              <a:ext uri="{FF2B5EF4-FFF2-40B4-BE49-F238E27FC236}">
                <a16:creationId xmlns:a16="http://schemas.microsoft.com/office/drawing/2014/main" id="{020104FB-7FBD-E145-2004-84A9D6F4DE09}"/>
              </a:ext>
            </a:extLst>
          </p:cNvPr>
          <p:cNvSpPr txBox="1"/>
          <p:nvPr/>
        </p:nvSpPr>
        <p:spPr>
          <a:xfrm>
            <a:off x="906826" y="3212976"/>
            <a:ext cx="7668058" cy="830997"/>
          </a:xfrm>
          <a:prstGeom prst="rect">
            <a:avLst/>
          </a:prstGeom>
          <a:noFill/>
        </p:spPr>
        <p:txBody>
          <a:bodyPr wrap="square" rtlCol="0">
            <a:spAutoFit/>
          </a:bodyPr>
          <a:lstStyle/>
          <a:p>
            <a:r>
              <a:rPr lang="en-US" altLang="ja-JP" sz="2400" dirty="0"/>
              <a:t>5</a:t>
            </a:r>
            <a:r>
              <a:rPr kumimoji="1" lang="ja-JP" altLang="en-US" sz="2400" dirty="0"/>
              <a:t>年以上とは、保育士又は児童指導員の資格を取得して</a:t>
            </a:r>
            <a:endParaRPr kumimoji="1" lang="en-US" altLang="ja-JP" sz="2400" dirty="0"/>
          </a:p>
          <a:p>
            <a:r>
              <a:rPr kumimoji="1" lang="ja-JP" altLang="en-US" sz="2400" dirty="0"/>
              <a:t>からの実務経験が</a:t>
            </a:r>
            <a:r>
              <a:rPr kumimoji="1" lang="en-US" altLang="ja-JP" sz="2400" dirty="0"/>
              <a:t>5</a:t>
            </a:r>
            <a:r>
              <a:rPr kumimoji="1" lang="ja-JP" altLang="en-US" sz="2400" dirty="0"/>
              <a:t>年（</a:t>
            </a:r>
            <a:r>
              <a:rPr kumimoji="1" lang="en-US" altLang="ja-JP" sz="2400" dirty="0"/>
              <a:t>900</a:t>
            </a:r>
            <a:r>
              <a:rPr kumimoji="1" lang="ja-JP" altLang="en-US" sz="2400" dirty="0"/>
              <a:t>日）以上を指します。</a:t>
            </a:r>
          </a:p>
        </p:txBody>
      </p:sp>
      <p:sp>
        <p:nvSpPr>
          <p:cNvPr id="5" name="テキスト ボックス 4">
            <a:extLst>
              <a:ext uri="{FF2B5EF4-FFF2-40B4-BE49-F238E27FC236}">
                <a16:creationId xmlns:a16="http://schemas.microsoft.com/office/drawing/2014/main" id="{C6A369B3-6609-D652-6AA7-DE0EC89958F6}"/>
              </a:ext>
            </a:extLst>
          </p:cNvPr>
          <p:cNvSpPr txBox="1"/>
          <p:nvPr/>
        </p:nvSpPr>
        <p:spPr>
          <a:xfrm>
            <a:off x="898232" y="4313272"/>
            <a:ext cx="7584227" cy="1569660"/>
          </a:xfrm>
          <a:prstGeom prst="rect">
            <a:avLst/>
          </a:prstGeom>
          <a:noFill/>
        </p:spPr>
        <p:txBody>
          <a:bodyPr wrap="square" rtlCol="0">
            <a:spAutoFit/>
          </a:bodyPr>
          <a:lstStyle/>
          <a:p>
            <a:r>
              <a:rPr kumimoji="1" lang="ja-JP" altLang="en-US" sz="2400" dirty="0"/>
              <a:t>児童指導員等加配加算と重複して算定する場合、人員配置基準に加えて、いずれも</a:t>
            </a:r>
            <a:r>
              <a:rPr kumimoji="1" lang="ja-JP" altLang="en-US" sz="2400" b="1" dirty="0"/>
              <a:t>常勤換算で、</a:t>
            </a:r>
            <a:r>
              <a:rPr kumimoji="1" lang="ja-JP" altLang="en-US" sz="2400" dirty="0">
                <a:solidFill>
                  <a:srgbClr val="FF0000"/>
                </a:solidFill>
              </a:rPr>
              <a:t>児童指導員等加配加算対象職種で</a:t>
            </a:r>
            <a:r>
              <a:rPr kumimoji="1" lang="en-US" altLang="ja-JP" sz="2400" dirty="0">
                <a:solidFill>
                  <a:srgbClr val="FF0000"/>
                </a:solidFill>
              </a:rPr>
              <a:t>1</a:t>
            </a:r>
            <a:r>
              <a:rPr kumimoji="1" lang="ja-JP" altLang="en-US" sz="2400" dirty="0">
                <a:solidFill>
                  <a:srgbClr val="FF0000"/>
                </a:solidFill>
              </a:rPr>
              <a:t>、</a:t>
            </a:r>
            <a:r>
              <a:rPr kumimoji="1" lang="ja-JP" altLang="en-US" sz="2400" u="sng" dirty="0">
                <a:solidFill>
                  <a:srgbClr val="FF0000"/>
                </a:solidFill>
              </a:rPr>
              <a:t>さらに</a:t>
            </a:r>
            <a:r>
              <a:rPr kumimoji="1" lang="ja-JP" altLang="en-US" sz="2400" dirty="0">
                <a:solidFill>
                  <a:srgbClr val="FF0000"/>
                </a:solidFill>
              </a:rPr>
              <a:t>専門的支援加算対象職種で</a:t>
            </a:r>
            <a:r>
              <a:rPr kumimoji="1" lang="en-US" altLang="ja-JP" sz="2400" dirty="0">
                <a:solidFill>
                  <a:srgbClr val="FF0000"/>
                </a:solidFill>
              </a:rPr>
              <a:t>1</a:t>
            </a:r>
            <a:r>
              <a:rPr kumimoji="1" lang="ja-JP" altLang="en-US" sz="2400" dirty="0">
                <a:solidFill>
                  <a:srgbClr val="FF0000"/>
                </a:solidFill>
              </a:rPr>
              <a:t>の職員配置が必要</a:t>
            </a:r>
            <a:r>
              <a:rPr kumimoji="1" lang="ja-JP" altLang="en-US" sz="2400" dirty="0"/>
              <a:t>となります。</a:t>
            </a:r>
          </a:p>
        </p:txBody>
      </p:sp>
    </p:spTree>
    <p:extLst>
      <p:ext uri="{BB962C8B-B14F-4D97-AF65-F5344CB8AC3E}">
        <p14:creationId xmlns:p14="http://schemas.microsoft.com/office/powerpoint/2010/main" val="2264989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5937266-5BE1-D67C-4E1B-EAE8FCFB62C9}"/>
              </a:ext>
            </a:extLst>
          </p:cNvPr>
          <p:cNvSpPr/>
          <p:nvPr/>
        </p:nvSpPr>
        <p:spPr>
          <a:xfrm>
            <a:off x="289419" y="2673349"/>
            <a:ext cx="2927186" cy="30599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9F4D8EAF-D4E6-3E2E-6998-E5151A4D7E70}"/>
              </a:ext>
            </a:extLst>
          </p:cNvPr>
          <p:cNvSpPr/>
          <p:nvPr/>
        </p:nvSpPr>
        <p:spPr>
          <a:xfrm>
            <a:off x="426563" y="2817017"/>
            <a:ext cx="2664295" cy="468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基準人員（定員</a:t>
            </a:r>
            <a:r>
              <a:rPr lang="en-US" altLang="ja-JP" sz="2000" dirty="0">
                <a:solidFill>
                  <a:schemeClr val="tx1"/>
                </a:solidFill>
              </a:rPr>
              <a:t>10</a:t>
            </a:r>
            <a:r>
              <a:rPr kumimoji="1" lang="ja-JP" altLang="en-US" sz="2000" dirty="0">
                <a:solidFill>
                  <a:schemeClr val="tx1"/>
                </a:solidFill>
              </a:rPr>
              <a:t>名）</a:t>
            </a:r>
          </a:p>
        </p:txBody>
      </p:sp>
      <p:sp>
        <p:nvSpPr>
          <p:cNvPr id="6" name="正方形/長方形 5">
            <a:extLst>
              <a:ext uri="{FF2B5EF4-FFF2-40B4-BE49-F238E27FC236}">
                <a16:creationId xmlns:a16="http://schemas.microsoft.com/office/drawing/2014/main" id="{22822338-87C1-13E8-9DE3-976373539A02}"/>
              </a:ext>
            </a:extLst>
          </p:cNvPr>
          <p:cNvSpPr/>
          <p:nvPr/>
        </p:nvSpPr>
        <p:spPr>
          <a:xfrm>
            <a:off x="409644" y="3474720"/>
            <a:ext cx="2664294" cy="10027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常勤１名</a:t>
            </a:r>
            <a:endParaRPr lang="en-US" altLang="ja-JP" sz="2000" b="1" dirty="0"/>
          </a:p>
          <a:p>
            <a:pPr algn="ctr"/>
            <a:r>
              <a:rPr kumimoji="1" lang="ja-JP" altLang="en-US" sz="2000" b="1" dirty="0"/>
              <a:t>保育士</a:t>
            </a:r>
            <a:endParaRPr kumimoji="1" lang="ja-JP" altLang="en-US" b="1" dirty="0"/>
          </a:p>
        </p:txBody>
      </p:sp>
      <p:sp>
        <p:nvSpPr>
          <p:cNvPr id="7" name="正方形/長方形 6">
            <a:extLst>
              <a:ext uri="{FF2B5EF4-FFF2-40B4-BE49-F238E27FC236}">
                <a16:creationId xmlns:a16="http://schemas.microsoft.com/office/drawing/2014/main" id="{524466FA-DC3B-B682-ADC9-AC171C921085}"/>
              </a:ext>
            </a:extLst>
          </p:cNvPr>
          <p:cNvSpPr/>
          <p:nvPr/>
        </p:nvSpPr>
        <p:spPr>
          <a:xfrm>
            <a:off x="420865" y="4586068"/>
            <a:ext cx="2664294" cy="1001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常勤換算１</a:t>
            </a:r>
            <a:endParaRPr lang="en-US" altLang="ja-JP" sz="2000" b="1" dirty="0"/>
          </a:p>
          <a:p>
            <a:pPr algn="ctr"/>
            <a:r>
              <a:rPr lang="ja-JP" altLang="en-US" sz="2000" b="1" dirty="0"/>
              <a:t>児童指導員</a:t>
            </a:r>
            <a:endParaRPr kumimoji="1" lang="ja-JP" altLang="en-US" b="1" dirty="0"/>
          </a:p>
        </p:txBody>
      </p:sp>
      <p:sp>
        <p:nvSpPr>
          <p:cNvPr id="8" name="正方形/長方形 7">
            <a:extLst>
              <a:ext uri="{FF2B5EF4-FFF2-40B4-BE49-F238E27FC236}">
                <a16:creationId xmlns:a16="http://schemas.microsoft.com/office/drawing/2014/main" id="{1275A409-4CC5-57C4-9946-EEE52B5D026E}"/>
              </a:ext>
            </a:extLst>
          </p:cNvPr>
          <p:cNvSpPr/>
          <p:nvPr/>
        </p:nvSpPr>
        <p:spPr>
          <a:xfrm>
            <a:off x="3379723" y="2684323"/>
            <a:ext cx="2620422" cy="30489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2F196A1-FC45-CA9C-4401-73EAA09BAF9F}"/>
              </a:ext>
            </a:extLst>
          </p:cNvPr>
          <p:cNvSpPr/>
          <p:nvPr/>
        </p:nvSpPr>
        <p:spPr>
          <a:xfrm>
            <a:off x="3499825" y="2908401"/>
            <a:ext cx="2261377" cy="577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児童指導員等</a:t>
            </a:r>
            <a:endParaRPr lang="en-US" altLang="ja-JP" sz="2400" dirty="0">
              <a:solidFill>
                <a:schemeClr val="tx1"/>
              </a:solidFill>
            </a:endParaRPr>
          </a:p>
          <a:p>
            <a:pPr algn="ctr"/>
            <a:r>
              <a:rPr lang="ja-JP" altLang="en-US" sz="2400" dirty="0">
                <a:solidFill>
                  <a:schemeClr val="tx1"/>
                </a:solidFill>
              </a:rPr>
              <a:t>加配加算</a:t>
            </a:r>
            <a:endParaRPr kumimoji="1" lang="ja-JP" altLang="en-US" sz="2400" dirty="0">
              <a:solidFill>
                <a:schemeClr val="tx1"/>
              </a:solidFill>
            </a:endParaRPr>
          </a:p>
        </p:txBody>
      </p:sp>
      <p:sp>
        <p:nvSpPr>
          <p:cNvPr id="10" name="正方形/長方形 9">
            <a:extLst>
              <a:ext uri="{FF2B5EF4-FFF2-40B4-BE49-F238E27FC236}">
                <a16:creationId xmlns:a16="http://schemas.microsoft.com/office/drawing/2014/main" id="{7464F4BB-44BC-FA36-EDC5-64886ACDEC4E}"/>
              </a:ext>
            </a:extLst>
          </p:cNvPr>
          <p:cNvSpPr/>
          <p:nvPr/>
        </p:nvSpPr>
        <p:spPr>
          <a:xfrm>
            <a:off x="3426647" y="3743550"/>
            <a:ext cx="2383751"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児童発達支援及び</a:t>
            </a:r>
            <a:endParaRPr kumimoji="1" lang="en-US" altLang="ja-JP" sz="2000" dirty="0">
              <a:solidFill>
                <a:schemeClr val="tx1"/>
              </a:solidFill>
            </a:endParaRPr>
          </a:p>
          <a:p>
            <a:pPr algn="ctr"/>
            <a:r>
              <a:rPr kumimoji="1" lang="ja-JP" altLang="en-US" sz="2000" dirty="0">
                <a:solidFill>
                  <a:schemeClr val="tx1"/>
                </a:solidFill>
              </a:rPr>
              <a:t>放課後等デイ</a:t>
            </a:r>
            <a:endParaRPr kumimoji="1" lang="en-US" altLang="ja-JP" sz="2000" dirty="0">
              <a:solidFill>
                <a:schemeClr val="tx1"/>
              </a:solidFill>
            </a:endParaRPr>
          </a:p>
          <a:p>
            <a:pPr algn="ctr"/>
            <a:r>
              <a:rPr kumimoji="1" lang="ja-JP" altLang="en-US" sz="2000" dirty="0">
                <a:solidFill>
                  <a:schemeClr val="tx1"/>
                </a:solidFill>
              </a:rPr>
              <a:t>サービスで加算</a:t>
            </a:r>
            <a:endParaRPr kumimoji="1" lang="en-US" altLang="ja-JP" dirty="0">
              <a:solidFill>
                <a:schemeClr val="tx1"/>
              </a:solidFill>
            </a:endParaRPr>
          </a:p>
        </p:txBody>
      </p:sp>
      <p:sp>
        <p:nvSpPr>
          <p:cNvPr id="11" name="正方形/長方形 10">
            <a:extLst>
              <a:ext uri="{FF2B5EF4-FFF2-40B4-BE49-F238E27FC236}">
                <a16:creationId xmlns:a16="http://schemas.microsoft.com/office/drawing/2014/main" id="{4339223C-11EF-F883-8B98-A3735FB374AF}"/>
              </a:ext>
            </a:extLst>
          </p:cNvPr>
          <p:cNvSpPr/>
          <p:nvPr/>
        </p:nvSpPr>
        <p:spPr>
          <a:xfrm>
            <a:off x="3474596" y="4669106"/>
            <a:ext cx="2430675" cy="97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常勤換算１</a:t>
            </a:r>
            <a:r>
              <a:rPr lang="ja-JP" altLang="en-US" sz="2400" b="1" dirty="0"/>
              <a:t>以上</a:t>
            </a:r>
            <a:endParaRPr kumimoji="1" lang="en-US" altLang="ja-JP" sz="2400" b="1" dirty="0"/>
          </a:p>
          <a:p>
            <a:pPr algn="ctr"/>
            <a:r>
              <a:rPr kumimoji="1" lang="ja-JP" altLang="en-US" sz="2400" b="1" dirty="0"/>
              <a:t>児童指導員</a:t>
            </a:r>
          </a:p>
        </p:txBody>
      </p:sp>
      <p:sp>
        <p:nvSpPr>
          <p:cNvPr id="12" name="正方形/長方形 11">
            <a:extLst>
              <a:ext uri="{FF2B5EF4-FFF2-40B4-BE49-F238E27FC236}">
                <a16:creationId xmlns:a16="http://schemas.microsoft.com/office/drawing/2014/main" id="{5F23AA81-5593-E64D-E353-1F142885744E}"/>
              </a:ext>
            </a:extLst>
          </p:cNvPr>
          <p:cNvSpPr/>
          <p:nvPr/>
        </p:nvSpPr>
        <p:spPr>
          <a:xfrm>
            <a:off x="6092619" y="2673349"/>
            <a:ext cx="2761961" cy="3059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0A71A07-C444-3885-18EA-722C94F50F92}"/>
              </a:ext>
            </a:extLst>
          </p:cNvPr>
          <p:cNvSpPr/>
          <p:nvPr/>
        </p:nvSpPr>
        <p:spPr>
          <a:xfrm>
            <a:off x="6350599" y="2905909"/>
            <a:ext cx="1983337" cy="5659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専門的支援</a:t>
            </a:r>
            <a:endParaRPr kumimoji="1" lang="en-US" altLang="ja-JP" sz="2400" dirty="0">
              <a:solidFill>
                <a:schemeClr val="tx1"/>
              </a:solidFill>
            </a:endParaRPr>
          </a:p>
          <a:p>
            <a:pPr algn="ctr"/>
            <a:r>
              <a:rPr kumimoji="1" lang="ja-JP" altLang="en-US" sz="2400" dirty="0">
                <a:solidFill>
                  <a:schemeClr val="tx1"/>
                </a:solidFill>
              </a:rPr>
              <a:t>体制加算</a:t>
            </a:r>
          </a:p>
        </p:txBody>
      </p:sp>
      <p:sp>
        <p:nvSpPr>
          <p:cNvPr id="14" name="正方形/長方形 13">
            <a:extLst>
              <a:ext uri="{FF2B5EF4-FFF2-40B4-BE49-F238E27FC236}">
                <a16:creationId xmlns:a16="http://schemas.microsoft.com/office/drawing/2014/main" id="{BD54CA11-2A9C-F2B0-1978-CFB776AC899B}"/>
              </a:ext>
            </a:extLst>
          </p:cNvPr>
          <p:cNvSpPr/>
          <p:nvPr/>
        </p:nvSpPr>
        <p:spPr>
          <a:xfrm>
            <a:off x="6216102" y="4669106"/>
            <a:ext cx="2514993" cy="97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常勤換算１以上</a:t>
            </a:r>
            <a:endParaRPr kumimoji="1" lang="en-US" altLang="ja-JP" sz="2400" b="1" dirty="0"/>
          </a:p>
          <a:p>
            <a:pPr algn="ctr"/>
            <a:r>
              <a:rPr lang="en-US" altLang="ja-JP" sz="2400" b="1" dirty="0"/>
              <a:t>5</a:t>
            </a:r>
            <a:r>
              <a:rPr lang="ja-JP" altLang="en-US" sz="2400" b="1" dirty="0"/>
              <a:t>年以上保育士</a:t>
            </a:r>
            <a:endParaRPr kumimoji="1" lang="ja-JP" altLang="en-US" sz="2400" b="1" dirty="0"/>
          </a:p>
        </p:txBody>
      </p:sp>
      <p:sp>
        <p:nvSpPr>
          <p:cNvPr id="15" name="正方形/長方形 14">
            <a:extLst>
              <a:ext uri="{FF2B5EF4-FFF2-40B4-BE49-F238E27FC236}">
                <a16:creationId xmlns:a16="http://schemas.microsoft.com/office/drawing/2014/main" id="{98A1E69E-395A-12E5-0665-297199FB2779}"/>
              </a:ext>
            </a:extLst>
          </p:cNvPr>
          <p:cNvSpPr/>
          <p:nvPr/>
        </p:nvSpPr>
        <p:spPr>
          <a:xfrm>
            <a:off x="6389184" y="3950835"/>
            <a:ext cx="2050079" cy="4344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rPr>
              <a:t>児童発達支援</a:t>
            </a:r>
            <a:endParaRPr lang="en-US" altLang="ja-JP" sz="2400" dirty="0">
              <a:solidFill>
                <a:srgbClr val="FF0000"/>
              </a:solidFill>
            </a:endParaRPr>
          </a:p>
          <a:p>
            <a:pPr algn="ctr"/>
            <a:r>
              <a:rPr kumimoji="1" lang="ja-JP" altLang="en-US" sz="2400" dirty="0">
                <a:solidFill>
                  <a:srgbClr val="FF0000"/>
                </a:solidFill>
              </a:rPr>
              <a:t>のみ加算</a:t>
            </a:r>
            <a:endParaRPr kumimoji="1" lang="en-US" altLang="ja-JP" sz="2400" dirty="0">
              <a:solidFill>
                <a:srgbClr val="FF0000"/>
              </a:solidFill>
            </a:endParaRPr>
          </a:p>
        </p:txBody>
      </p:sp>
      <p:sp>
        <p:nvSpPr>
          <p:cNvPr id="16" name="タイトル 1">
            <a:extLst>
              <a:ext uri="{FF2B5EF4-FFF2-40B4-BE49-F238E27FC236}">
                <a16:creationId xmlns:a16="http://schemas.microsoft.com/office/drawing/2014/main" id="{4C88FB65-0A4D-F486-3CF4-3EC2E19AFA94}"/>
              </a:ext>
            </a:extLst>
          </p:cNvPr>
          <p:cNvSpPr>
            <a:spLocks noGrp="1"/>
          </p:cNvSpPr>
          <p:nvPr>
            <p:ph type="title"/>
          </p:nvPr>
        </p:nvSpPr>
        <p:spPr>
          <a:xfrm>
            <a:off x="457200" y="274638"/>
            <a:ext cx="8229600" cy="1143000"/>
          </a:xfrm>
        </p:spPr>
        <p:txBody>
          <a:bodyPr>
            <a:normAutofit fontScale="90000"/>
          </a:bodyPr>
          <a:lstStyle/>
          <a:p>
            <a:r>
              <a:rPr kumimoji="1" lang="ja-JP" altLang="en-US" dirty="0">
                <a:latin typeface="ＭＳ Ｐゴシック" panose="020B0600070205080204" pitchFamily="50" charset="-128"/>
                <a:ea typeface="ＭＳ Ｐゴシック" panose="020B0600070205080204" pitchFamily="50" charset="-128"/>
              </a:rPr>
              <a:t>児童指導員等加配加算と</a:t>
            </a:r>
            <a:br>
              <a:rPr kumimoji="1" lang="en-US" altLang="ja-JP" dirty="0">
                <a:latin typeface="ＭＳ Ｐゴシック" panose="020B0600070205080204" pitchFamily="50" charset="-128"/>
                <a:ea typeface="ＭＳ Ｐゴシック" panose="020B0600070205080204" pitchFamily="50" charset="-128"/>
              </a:rPr>
            </a:br>
            <a:r>
              <a:rPr kumimoji="1" lang="zh-TW" altLang="en-US" dirty="0">
                <a:latin typeface="ＭＳ Ｐゴシック" panose="020B0600070205080204" pitchFamily="50" charset="-128"/>
                <a:ea typeface="ＭＳ Ｐゴシック" panose="020B0600070205080204" pitchFamily="50" charset="-128"/>
              </a:rPr>
              <a:t>専門的支援体制加算</a:t>
            </a:r>
            <a:r>
              <a:rPr kumimoji="1" lang="ja-JP" altLang="en-US" dirty="0">
                <a:latin typeface="ＭＳ Ｐゴシック" panose="020B0600070205080204" pitchFamily="50" charset="-128"/>
                <a:ea typeface="ＭＳ Ｐゴシック" panose="020B0600070205080204" pitchFamily="50" charset="-128"/>
              </a:rPr>
              <a:t>の併用例</a:t>
            </a:r>
          </a:p>
        </p:txBody>
      </p:sp>
    </p:spTree>
    <p:extLst>
      <p:ext uri="{BB962C8B-B14F-4D97-AF65-F5344CB8AC3E}">
        <p14:creationId xmlns:p14="http://schemas.microsoft.com/office/powerpoint/2010/main" val="3845645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5E842D-160F-BA28-B28F-B284F31D5064}"/>
              </a:ext>
            </a:extLst>
          </p:cNvPr>
          <p:cNvSpPr>
            <a:spLocks noGrp="1"/>
          </p:cNvSpPr>
          <p:nvPr>
            <p:ph type="title"/>
          </p:nvPr>
        </p:nvSpPr>
        <p:spPr/>
        <p:txBody>
          <a:bodyPr/>
          <a:lstStyle/>
          <a:p>
            <a:r>
              <a:rPr kumimoji="1" lang="zh-TW" altLang="en-US" dirty="0">
                <a:latin typeface="ＭＳ Ｐゴシック" panose="020B0600070205080204" pitchFamily="50" charset="-128"/>
                <a:ea typeface="ＭＳ Ｐゴシック" panose="020B0600070205080204" pitchFamily="50" charset="-128"/>
              </a:rPr>
              <a:t>福祉専門職員配置等加算</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D1445DD9-9D72-27AD-7DE1-A18935823F5D}"/>
              </a:ext>
            </a:extLst>
          </p:cNvPr>
          <p:cNvSpPr txBox="1"/>
          <p:nvPr/>
        </p:nvSpPr>
        <p:spPr>
          <a:xfrm>
            <a:off x="677434" y="1204908"/>
            <a:ext cx="8009366" cy="1200329"/>
          </a:xfrm>
          <a:prstGeom prst="rect">
            <a:avLst/>
          </a:prstGeom>
          <a:noFill/>
        </p:spPr>
        <p:txBody>
          <a:bodyPr wrap="square" rtlCol="0">
            <a:spAutoFit/>
          </a:bodyPr>
          <a:lstStyle/>
          <a:p>
            <a:r>
              <a:rPr kumimoji="1" lang="ja-JP" altLang="en-US" sz="2400" dirty="0"/>
              <a:t>直接処遇職員として常勤配置している従業者のうち、次の要件のいずれかを満たす配置をすると届出た場合に、算定できる加算です。</a:t>
            </a:r>
          </a:p>
        </p:txBody>
      </p:sp>
      <p:sp>
        <p:nvSpPr>
          <p:cNvPr id="4" name="正方形/長方形 3">
            <a:extLst>
              <a:ext uri="{FF2B5EF4-FFF2-40B4-BE49-F238E27FC236}">
                <a16:creationId xmlns:a16="http://schemas.microsoft.com/office/drawing/2014/main" id="{DFBE2A51-3A81-C025-FAC8-B9E749DB4309}"/>
              </a:ext>
            </a:extLst>
          </p:cNvPr>
          <p:cNvSpPr/>
          <p:nvPr/>
        </p:nvSpPr>
        <p:spPr>
          <a:xfrm>
            <a:off x="798700" y="2405237"/>
            <a:ext cx="7529127" cy="16404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常勤の児童指導員</a:t>
            </a:r>
            <a:r>
              <a:rPr lang="ja-JP" altLang="en-US" sz="2400" dirty="0">
                <a:solidFill>
                  <a:schemeClr val="tx1"/>
                </a:solidFill>
              </a:rPr>
              <a:t>等</a:t>
            </a:r>
            <a:r>
              <a:rPr kumimoji="1" lang="ja-JP" altLang="en-US" sz="2400" dirty="0">
                <a:solidFill>
                  <a:schemeClr val="tx1"/>
                </a:solidFill>
              </a:rPr>
              <a:t>のうち、有資格者（社会福祉士・介護福祉士・精神保健福祉士又は公認心理士）の割合が</a:t>
            </a:r>
            <a:r>
              <a:rPr kumimoji="1" lang="en-US" altLang="ja-JP" sz="2400" dirty="0">
                <a:solidFill>
                  <a:schemeClr val="tx1"/>
                </a:solidFill>
              </a:rPr>
              <a:t>100</a:t>
            </a:r>
            <a:r>
              <a:rPr kumimoji="1" lang="ja-JP" altLang="en-US" sz="2400" dirty="0">
                <a:solidFill>
                  <a:schemeClr val="tx1"/>
                </a:solidFill>
              </a:rPr>
              <a:t>分の</a:t>
            </a:r>
            <a:r>
              <a:rPr kumimoji="1" lang="en-US" altLang="ja-JP" sz="2400" dirty="0">
                <a:solidFill>
                  <a:schemeClr val="tx1"/>
                </a:solidFill>
              </a:rPr>
              <a:t>35</a:t>
            </a:r>
            <a:r>
              <a:rPr kumimoji="1" lang="ja-JP" altLang="en-US" sz="2400" dirty="0">
                <a:solidFill>
                  <a:schemeClr val="tx1"/>
                </a:solidFill>
              </a:rPr>
              <a:t>以上（</a:t>
            </a:r>
            <a:r>
              <a:rPr kumimoji="1" lang="en-US" altLang="ja-JP" sz="2400" dirty="0">
                <a:solidFill>
                  <a:schemeClr val="tx1"/>
                </a:solidFill>
              </a:rPr>
              <a:t>Ⅰ</a:t>
            </a:r>
            <a:r>
              <a:rPr kumimoji="1" lang="ja-JP" altLang="en-US" sz="2400" dirty="0">
                <a:solidFill>
                  <a:schemeClr val="tx1"/>
                </a:solidFill>
              </a:rPr>
              <a:t>型）、または</a:t>
            </a:r>
            <a:r>
              <a:rPr kumimoji="1" lang="en-US" altLang="ja-JP" sz="2400" dirty="0">
                <a:solidFill>
                  <a:schemeClr val="tx1"/>
                </a:solidFill>
              </a:rPr>
              <a:t>100</a:t>
            </a:r>
            <a:r>
              <a:rPr kumimoji="1" lang="ja-JP" altLang="en-US" sz="2400" dirty="0">
                <a:solidFill>
                  <a:schemeClr val="tx1"/>
                </a:solidFill>
              </a:rPr>
              <a:t>分の</a:t>
            </a:r>
            <a:r>
              <a:rPr kumimoji="1" lang="en-US" altLang="ja-JP" sz="2400" dirty="0">
                <a:solidFill>
                  <a:schemeClr val="tx1"/>
                </a:solidFill>
              </a:rPr>
              <a:t>25</a:t>
            </a:r>
            <a:r>
              <a:rPr kumimoji="1" lang="ja-JP" altLang="en-US" sz="2400" dirty="0">
                <a:solidFill>
                  <a:schemeClr val="tx1"/>
                </a:solidFill>
              </a:rPr>
              <a:t>以上（</a:t>
            </a:r>
            <a:r>
              <a:rPr kumimoji="1" lang="en-US" altLang="ja-JP" sz="2400" dirty="0">
                <a:solidFill>
                  <a:schemeClr val="tx1"/>
                </a:solidFill>
              </a:rPr>
              <a:t>Ⅱ</a:t>
            </a:r>
            <a:r>
              <a:rPr kumimoji="1" lang="ja-JP" altLang="en-US" sz="2400" dirty="0">
                <a:solidFill>
                  <a:schemeClr val="tx1"/>
                </a:solidFill>
              </a:rPr>
              <a:t>型）</a:t>
            </a:r>
          </a:p>
        </p:txBody>
      </p:sp>
      <p:sp>
        <p:nvSpPr>
          <p:cNvPr id="6" name="正方形/長方形 5">
            <a:extLst>
              <a:ext uri="{FF2B5EF4-FFF2-40B4-BE49-F238E27FC236}">
                <a16:creationId xmlns:a16="http://schemas.microsoft.com/office/drawing/2014/main" id="{FBF2EFDC-3664-3CC4-89AD-BCA1F372B2F7}"/>
              </a:ext>
            </a:extLst>
          </p:cNvPr>
          <p:cNvSpPr/>
          <p:nvPr/>
        </p:nvSpPr>
        <p:spPr>
          <a:xfrm>
            <a:off x="798700" y="4117299"/>
            <a:ext cx="7529127" cy="16902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rPr>
              <a:t>保育士</a:t>
            </a:r>
            <a:r>
              <a:rPr lang="ja-JP" altLang="en-US" sz="2400" dirty="0">
                <a:solidFill>
                  <a:schemeClr val="tx1"/>
                </a:solidFill>
              </a:rPr>
              <a:t>・</a:t>
            </a:r>
            <a:r>
              <a:rPr kumimoji="1" lang="ja-JP" altLang="en-US" sz="2400" dirty="0">
                <a:solidFill>
                  <a:schemeClr val="tx1"/>
                </a:solidFill>
              </a:rPr>
              <a:t>児童指導員等のうち、</a:t>
            </a:r>
            <a:r>
              <a:rPr kumimoji="1" lang="ja-JP" altLang="en-US" sz="2400" b="1" dirty="0">
                <a:solidFill>
                  <a:schemeClr val="tx1"/>
                </a:solidFill>
              </a:rPr>
              <a:t>常勤配置されている割合が</a:t>
            </a:r>
            <a:r>
              <a:rPr kumimoji="1" lang="en-US" altLang="ja-JP" sz="2400" dirty="0">
                <a:solidFill>
                  <a:srgbClr val="FF0000"/>
                </a:solidFill>
              </a:rPr>
              <a:t>100</a:t>
            </a:r>
            <a:r>
              <a:rPr kumimoji="1" lang="ja-JP" altLang="en-US" sz="2400" dirty="0">
                <a:solidFill>
                  <a:srgbClr val="FF0000"/>
                </a:solidFill>
              </a:rPr>
              <a:t>分の</a:t>
            </a:r>
            <a:r>
              <a:rPr kumimoji="1" lang="en-US" altLang="ja-JP" sz="2400" dirty="0">
                <a:solidFill>
                  <a:srgbClr val="FF0000"/>
                </a:solidFill>
              </a:rPr>
              <a:t>75</a:t>
            </a:r>
            <a:r>
              <a:rPr kumimoji="1" lang="ja-JP" altLang="en-US" sz="2400" dirty="0">
                <a:solidFill>
                  <a:srgbClr val="FF0000"/>
                </a:solidFill>
              </a:rPr>
              <a:t>以上</a:t>
            </a:r>
            <a:r>
              <a:rPr kumimoji="1" lang="ja-JP" altLang="en-US" sz="2400" dirty="0">
                <a:solidFill>
                  <a:schemeClr val="tx1"/>
                </a:solidFill>
              </a:rPr>
              <a:t>、または</a:t>
            </a:r>
            <a:r>
              <a:rPr lang="ja-JP" altLang="en-US" sz="2400" dirty="0">
                <a:solidFill>
                  <a:schemeClr val="tx1"/>
                </a:solidFill>
              </a:rPr>
              <a:t>、</a:t>
            </a:r>
            <a:r>
              <a:rPr kumimoji="1" lang="ja-JP" altLang="en-US" sz="2400" dirty="0">
                <a:solidFill>
                  <a:schemeClr val="tx1"/>
                </a:solidFill>
              </a:rPr>
              <a:t>保育士</a:t>
            </a:r>
            <a:r>
              <a:rPr lang="ja-JP" altLang="en-US" sz="2400" dirty="0">
                <a:solidFill>
                  <a:schemeClr val="tx1"/>
                </a:solidFill>
              </a:rPr>
              <a:t>・</a:t>
            </a:r>
            <a:r>
              <a:rPr kumimoji="1" lang="ja-JP" altLang="en-US" sz="2400" dirty="0">
                <a:solidFill>
                  <a:schemeClr val="tx1"/>
                </a:solidFill>
              </a:rPr>
              <a:t>児童指導員等のうち、</a:t>
            </a:r>
            <a:r>
              <a:rPr kumimoji="1" lang="en-US" altLang="ja-JP" sz="2400" b="1" dirty="0">
                <a:solidFill>
                  <a:schemeClr val="tx1"/>
                </a:solidFill>
              </a:rPr>
              <a:t>3</a:t>
            </a:r>
            <a:r>
              <a:rPr kumimoji="1" lang="ja-JP" altLang="en-US" sz="2400" b="1" dirty="0">
                <a:solidFill>
                  <a:schemeClr val="tx1"/>
                </a:solidFill>
              </a:rPr>
              <a:t>年以上従事している常勤職員の割合が</a:t>
            </a:r>
            <a:r>
              <a:rPr kumimoji="1" lang="en-US" altLang="ja-JP" sz="2400" dirty="0">
                <a:solidFill>
                  <a:srgbClr val="FF0000"/>
                </a:solidFill>
              </a:rPr>
              <a:t>100</a:t>
            </a:r>
            <a:r>
              <a:rPr kumimoji="1" lang="ja-JP" altLang="en-US" sz="2400" dirty="0">
                <a:solidFill>
                  <a:srgbClr val="FF0000"/>
                </a:solidFill>
              </a:rPr>
              <a:t>分の</a:t>
            </a:r>
            <a:r>
              <a:rPr kumimoji="1" lang="en-US" altLang="ja-JP" sz="2400" dirty="0">
                <a:solidFill>
                  <a:srgbClr val="FF0000"/>
                </a:solidFill>
              </a:rPr>
              <a:t>30</a:t>
            </a:r>
            <a:r>
              <a:rPr kumimoji="1" lang="ja-JP" altLang="en-US" sz="2400" dirty="0">
                <a:solidFill>
                  <a:srgbClr val="FF0000"/>
                </a:solidFill>
              </a:rPr>
              <a:t>以上</a:t>
            </a:r>
            <a:r>
              <a:rPr kumimoji="1" lang="ja-JP" altLang="en-US" sz="2400" dirty="0">
                <a:solidFill>
                  <a:schemeClr val="tx1"/>
                </a:solidFill>
              </a:rPr>
              <a:t>（</a:t>
            </a:r>
            <a:r>
              <a:rPr kumimoji="1" lang="en-US" altLang="ja-JP" sz="2400" dirty="0">
                <a:solidFill>
                  <a:schemeClr val="tx1"/>
                </a:solidFill>
              </a:rPr>
              <a:t>Ⅲ</a:t>
            </a:r>
            <a:r>
              <a:rPr kumimoji="1" lang="ja-JP" altLang="en-US" sz="2400" dirty="0">
                <a:solidFill>
                  <a:schemeClr val="tx1"/>
                </a:solidFill>
              </a:rPr>
              <a:t>型）</a:t>
            </a:r>
          </a:p>
        </p:txBody>
      </p:sp>
      <p:sp>
        <p:nvSpPr>
          <p:cNvPr id="5" name="テキスト ボックス 4">
            <a:extLst>
              <a:ext uri="{FF2B5EF4-FFF2-40B4-BE49-F238E27FC236}">
                <a16:creationId xmlns:a16="http://schemas.microsoft.com/office/drawing/2014/main" id="{BBBC6C8D-185D-DB38-5337-7CED224EF8DB}"/>
              </a:ext>
            </a:extLst>
          </p:cNvPr>
          <p:cNvSpPr txBox="1"/>
          <p:nvPr/>
        </p:nvSpPr>
        <p:spPr>
          <a:xfrm>
            <a:off x="838995" y="5829361"/>
            <a:ext cx="7488832" cy="646331"/>
          </a:xfrm>
          <a:prstGeom prst="rect">
            <a:avLst/>
          </a:prstGeom>
          <a:noFill/>
        </p:spPr>
        <p:txBody>
          <a:bodyPr wrap="square" rtlCol="0">
            <a:spAutoFit/>
          </a:bodyPr>
          <a:lstStyle/>
          <a:p>
            <a:r>
              <a:rPr kumimoji="1" lang="en-US" altLang="ja-JP" dirty="0"/>
              <a:t>Ⅲ</a:t>
            </a:r>
            <a:r>
              <a:rPr kumimoji="1" lang="ja-JP" altLang="en-US" dirty="0"/>
              <a:t>型の</a:t>
            </a:r>
            <a:r>
              <a:rPr kumimoji="1" lang="en-US" altLang="ja-JP" dirty="0"/>
              <a:t>3</a:t>
            </a:r>
            <a:r>
              <a:rPr kumimoji="1" lang="ja-JP" altLang="en-US" dirty="0"/>
              <a:t>年以上は、当該事業所（同一法人の別事業所も含む）で</a:t>
            </a:r>
            <a:endParaRPr kumimoji="1" lang="en-US" altLang="ja-JP" dirty="0"/>
          </a:p>
          <a:p>
            <a:r>
              <a:rPr kumimoji="1" lang="ja-JP" altLang="en-US" dirty="0"/>
              <a:t>勤務した年数を指します。</a:t>
            </a:r>
          </a:p>
        </p:txBody>
      </p:sp>
    </p:spTree>
    <p:extLst>
      <p:ext uri="{BB962C8B-B14F-4D97-AF65-F5344CB8AC3E}">
        <p14:creationId xmlns:p14="http://schemas.microsoft.com/office/powerpoint/2010/main" val="4032967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4BA101-A969-E362-A574-F72F7F1CC245}"/>
              </a:ext>
            </a:extLst>
          </p:cNvPr>
          <p:cNvSpPr>
            <a:spLocks noGrp="1"/>
          </p:cNvSpPr>
          <p:nvPr>
            <p:ph type="title"/>
          </p:nvPr>
        </p:nvSpPr>
        <p:spPr/>
        <p:txBody>
          <a:bodyPr>
            <a:normAutofit fontScale="90000"/>
          </a:bodyPr>
          <a:lstStyle/>
          <a:p>
            <a:r>
              <a:rPr kumimoji="1" lang="zh-TW" altLang="en-US" dirty="0">
                <a:latin typeface="ＭＳ Ｐゴシック" panose="020B0600070205080204" pitchFamily="50" charset="-128"/>
                <a:ea typeface="ＭＳ Ｐゴシック" panose="020B0600070205080204" pitchFamily="50" charset="-128"/>
              </a:rPr>
              <a:t>児童発達支援管理責任者欠如減算</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BA8C3C3F-AF7E-EBF1-E089-F378170AF43F}"/>
              </a:ext>
            </a:extLst>
          </p:cNvPr>
          <p:cNvSpPr txBox="1"/>
          <p:nvPr/>
        </p:nvSpPr>
        <p:spPr>
          <a:xfrm>
            <a:off x="611560" y="1542714"/>
            <a:ext cx="8075240" cy="1938992"/>
          </a:xfrm>
          <a:prstGeom prst="rect">
            <a:avLst/>
          </a:prstGeom>
          <a:noFill/>
        </p:spPr>
        <p:txBody>
          <a:bodyPr wrap="square" rtlCol="0">
            <a:spAutoFit/>
          </a:bodyPr>
          <a:lstStyle/>
          <a:p>
            <a:r>
              <a:rPr kumimoji="1" lang="ja-JP" altLang="en-US" sz="2400" dirty="0"/>
              <a:t>児童発達支援管理責任者を</a:t>
            </a:r>
            <a:r>
              <a:rPr kumimoji="1" lang="en-US" altLang="ja-JP" sz="2400" dirty="0"/>
              <a:t>1</a:t>
            </a:r>
            <a:r>
              <a:rPr kumimoji="1" lang="ja-JP" altLang="en-US" sz="2400" dirty="0"/>
              <a:t>名配置していない場合、児童発達支援管理責任者欠如減算を受けます。</a:t>
            </a:r>
            <a:r>
              <a:rPr lang="ja-JP" altLang="en-US" sz="2400" dirty="0"/>
              <a:t>こ</a:t>
            </a:r>
            <a:r>
              <a:rPr kumimoji="1" lang="ja-JP" altLang="en-US" sz="2400" dirty="0"/>
              <a:t>の減算は、事業所の全利用者が対象です</a:t>
            </a:r>
            <a:r>
              <a:rPr lang="ja-JP" altLang="en-US" sz="2400" dirty="0"/>
              <a:t>。</a:t>
            </a:r>
            <a:r>
              <a:rPr kumimoji="1" lang="ja-JP" altLang="en-US" sz="2400" dirty="0"/>
              <a:t>児発管が補充されるまで、</a:t>
            </a:r>
            <a:r>
              <a:rPr kumimoji="1" lang="ja-JP" altLang="en-US" sz="2400" dirty="0">
                <a:solidFill>
                  <a:srgbClr val="FF0000"/>
                </a:solidFill>
              </a:rPr>
              <a:t>児童指導員等加配加算など、従業者の員数の充足を前提とする加算</a:t>
            </a:r>
            <a:r>
              <a:rPr lang="ja-JP" altLang="en-US" sz="2400" dirty="0">
                <a:solidFill>
                  <a:srgbClr val="FF0000"/>
                </a:solidFill>
              </a:rPr>
              <a:t>は</a:t>
            </a:r>
            <a:r>
              <a:rPr kumimoji="1" lang="ja-JP" altLang="en-US" sz="2400" dirty="0">
                <a:solidFill>
                  <a:srgbClr val="FF0000"/>
                </a:solidFill>
              </a:rPr>
              <a:t>算定できません。</a:t>
            </a:r>
          </a:p>
        </p:txBody>
      </p:sp>
      <p:graphicFrame>
        <p:nvGraphicFramePr>
          <p:cNvPr id="6" name="表 6">
            <a:extLst>
              <a:ext uri="{FF2B5EF4-FFF2-40B4-BE49-F238E27FC236}">
                <a16:creationId xmlns:a16="http://schemas.microsoft.com/office/drawing/2014/main" id="{00F94616-BAED-F6BF-F4DF-4A0A23B455CB}"/>
              </a:ext>
            </a:extLst>
          </p:cNvPr>
          <p:cNvGraphicFramePr>
            <a:graphicFrameLocks noGrp="1"/>
          </p:cNvGraphicFramePr>
          <p:nvPr/>
        </p:nvGraphicFramePr>
        <p:xfrm>
          <a:off x="1432992" y="3789040"/>
          <a:ext cx="6432376" cy="1872208"/>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1005606113"/>
                    </a:ext>
                  </a:extLst>
                </a:gridCol>
                <a:gridCol w="4056112">
                  <a:extLst>
                    <a:ext uri="{9D8B030D-6E8A-4147-A177-3AD203B41FA5}">
                      <a16:colId xmlns:a16="http://schemas.microsoft.com/office/drawing/2014/main" val="1021281475"/>
                    </a:ext>
                  </a:extLst>
                </a:gridCol>
              </a:tblGrid>
              <a:tr h="936104">
                <a:tc>
                  <a:txBody>
                    <a:bodyPr/>
                    <a:lstStyle/>
                    <a:p>
                      <a:pPr algn="ctr"/>
                      <a:r>
                        <a:rPr kumimoji="1" lang="ja-JP" altLang="en-US" sz="2400" b="0" dirty="0">
                          <a:solidFill>
                            <a:schemeClr val="tx1"/>
                          </a:solidFill>
                        </a:rPr>
                        <a:t>減算適用月</a:t>
                      </a:r>
                      <a:endParaRPr kumimoji="1" lang="en-US" altLang="ja-JP" sz="2400" b="0" dirty="0">
                        <a:solidFill>
                          <a:schemeClr val="tx1"/>
                        </a:solidFill>
                      </a:endParaRPr>
                    </a:p>
                    <a:p>
                      <a:pPr algn="ctr"/>
                      <a:r>
                        <a:rPr kumimoji="1" lang="en-US" altLang="ja-JP" sz="2400" b="0" dirty="0">
                          <a:solidFill>
                            <a:schemeClr val="tx1"/>
                          </a:solidFill>
                        </a:rPr>
                        <a:t>1</a:t>
                      </a:r>
                      <a:r>
                        <a:rPr kumimoji="1" lang="ja-JP" altLang="en-US" sz="2400" b="0" dirty="0">
                          <a:solidFill>
                            <a:schemeClr val="tx1"/>
                          </a:solidFill>
                        </a:rPr>
                        <a:t>月目から</a:t>
                      </a:r>
                      <a:r>
                        <a:rPr kumimoji="1" lang="en-US" altLang="ja-JP" sz="2400" b="0" dirty="0">
                          <a:solidFill>
                            <a:schemeClr val="tx1"/>
                          </a:solidFill>
                        </a:rPr>
                        <a:t>4</a:t>
                      </a:r>
                      <a:r>
                        <a:rPr kumimoji="1" lang="ja-JP" altLang="en-US" sz="2400" b="0" dirty="0">
                          <a:solidFill>
                            <a:schemeClr val="tx1"/>
                          </a:solidFill>
                        </a:rPr>
                        <a:t>月目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2400" b="0" dirty="0">
                          <a:solidFill>
                            <a:schemeClr val="tx1"/>
                          </a:solidFill>
                        </a:rPr>
                        <a:t>所定単位数の</a:t>
                      </a:r>
                      <a:r>
                        <a:rPr kumimoji="1" lang="en-US" altLang="ja-JP" sz="2400" b="1" dirty="0">
                          <a:solidFill>
                            <a:srgbClr val="FF0000"/>
                          </a:solidFill>
                        </a:rPr>
                        <a:t>70</a:t>
                      </a:r>
                      <a:r>
                        <a:rPr kumimoji="1" lang="ja-JP" altLang="en-US" sz="2400" b="1" dirty="0">
                          <a:solidFill>
                            <a:srgbClr val="FF0000"/>
                          </a:solidFill>
                        </a:rPr>
                        <a:t>％</a:t>
                      </a:r>
                      <a:r>
                        <a:rPr kumimoji="1" lang="ja-JP" altLang="en-US" sz="2400" b="0" dirty="0">
                          <a:solidFill>
                            <a:schemeClr val="tx1"/>
                          </a:solidFill>
                        </a:rPr>
                        <a:t>を算定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0820775"/>
                  </a:ext>
                </a:extLst>
              </a:tr>
              <a:tr h="936104">
                <a:tc>
                  <a:txBody>
                    <a:bodyPr/>
                    <a:lstStyle/>
                    <a:p>
                      <a:pPr algn="ctr"/>
                      <a:r>
                        <a:rPr kumimoji="1" lang="ja-JP" altLang="en-US" sz="2400" dirty="0">
                          <a:solidFill>
                            <a:schemeClr val="tx1"/>
                          </a:solidFill>
                        </a:rPr>
                        <a:t>減算適用月</a:t>
                      </a:r>
                      <a:endParaRPr kumimoji="1" lang="en-US" altLang="ja-JP" sz="2400" dirty="0">
                        <a:solidFill>
                          <a:schemeClr val="tx1"/>
                        </a:solidFill>
                      </a:endParaRPr>
                    </a:p>
                    <a:p>
                      <a:pPr algn="ctr"/>
                      <a:r>
                        <a:rPr kumimoji="1" lang="en-US" altLang="ja-JP" sz="2400" dirty="0">
                          <a:solidFill>
                            <a:schemeClr val="tx1"/>
                          </a:solidFill>
                        </a:rPr>
                        <a:t>5</a:t>
                      </a:r>
                      <a:r>
                        <a:rPr kumimoji="1" lang="ja-JP" altLang="en-US" sz="2400" dirty="0">
                          <a:solidFill>
                            <a:schemeClr val="tx1"/>
                          </a:solidFill>
                        </a:rPr>
                        <a:t>月目以降</a:t>
                      </a:r>
                      <a:endParaRPr kumimoji="1" lang="ja-JP" altLang="en-US" sz="2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tx1"/>
                          </a:solidFill>
                        </a:rPr>
                        <a:t>所定単位数の</a:t>
                      </a:r>
                      <a:r>
                        <a:rPr kumimoji="1" lang="en-US" altLang="ja-JP" sz="2400" b="1" dirty="0">
                          <a:solidFill>
                            <a:srgbClr val="FF0000"/>
                          </a:solidFill>
                        </a:rPr>
                        <a:t>50</a:t>
                      </a:r>
                      <a:r>
                        <a:rPr kumimoji="1" lang="ja-JP" altLang="en-US" sz="2400" b="1" dirty="0">
                          <a:solidFill>
                            <a:srgbClr val="FF0000"/>
                          </a:solidFill>
                        </a:rPr>
                        <a:t>％</a:t>
                      </a:r>
                      <a:r>
                        <a:rPr kumimoji="1" lang="ja-JP" altLang="en-US" sz="2400" dirty="0">
                          <a:solidFill>
                            <a:schemeClr val="tx1"/>
                          </a:solidFill>
                        </a:rPr>
                        <a:t>を算定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88733043"/>
                  </a:ext>
                </a:extLst>
              </a:tr>
            </a:tbl>
          </a:graphicData>
        </a:graphic>
      </p:graphicFrame>
    </p:spTree>
    <p:extLst>
      <p:ext uri="{BB962C8B-B14F-4D97-AF65-F5344CB8AC3E}">
        <p14:creationId xmlns:p14="http://schemas.microsoft.com/office/powerpoint/2010/main" val="1720858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4">
            <a:extLst>
              <a:ext uri="{FF2B5EF4-FFF2-40B4-BE49-F238E27FC236}">
                <a16:creationId xmlns:a16="http://schemas.microsoft.com/office/drawing/2014/main" id="{70CB76F4-D584-2894-917D-198E476278FC}"/>
              </a:ext>
            </a:extLst>
          </p:cNvPr>
          <p:cNvGraphicFramePr>
            <a:graphicFrameLocks noGrp="1"/>
          </p:cNvGraphicFramePr>
          <p:nvPr/>
        </p:nvGraphicFramePr>
        <p:xfrm>
          <a:off x="1572242" y="139968"/>
          <a:ext cx="7128792" cy="6578063"/>
        </p:xfrm>
        <a:graphic>
          <a:graphicData uri="http://schemas.openxmlformats.org/drawingml/2006/table">
            <a:tbl>
              <a:tblPr firstRow="1" bandRow="1">
                <a:tableStyleId>{5C22544A-7EE6-4342-B048-85BDC9FD1C3A}</a:tableStyleId>
              </a:tblPr>
              <a:tblGrid>
                <a:gridCol w="1568334">
                  <a:extLst>
                    <a:ext uri="{9D8B030D-6E8A-4147-A177-3AD203B41FA5}">
                      <a16:colId xmlns:a16="http://schemas.microsoft.com/office/drawing/2014/main" val="1670618138"/>
                    </a:ext>
                  </a:extLst>
                </a:gridCol>
                <a:gridCol w="5560458">
                  <a:extLst>
                    <a:ext uri="{9D8B030D-6E8A-4147-A177-3AD203B41FA5}">
                      <a16:colId xmlns:a16="http://schemas.microsoft.com/office/drawing/2014/main" val="3731878174"/>
                    </a:ext>
                  </a:extLst>
                </a:gridCol>
              </a:tblGrid>
              <a:tr h="1359024">
                <a:tc>
                  <a:txBody>
                    <a:bodyPr/>
                    <a:lstStyle/>
                    <a:p>
                      <a:r>
                        <a:rPr kumimoji="1" lang="en-US" altLang="ja-JP" sz="2400" b="0" dirty="0">
                          <a:solidFill>
                            <a:schemeClr val="tx1"/>
                          </a:solidFill>
                        </a:rPr>
                        <a:t>7</a:t>
                      </a:r>
                      <a:r>
                        <a:rPr kumimoji="1" lang="ja-JP" altLang="en-US" sz="2400" b="0" dirty="0">
                          <a:solidFill>
                            <a:schemeClr val="tx1"/>
                          </a:solidFill>
                        </a:rPr>
                        <a:t>月</a:t>
                      </a:r>
                      <a:r>
                        <a:rPr kumimoji="1" lang="en-US" altLang="ja-JP" sz="2400" b="0" dirty="0">
                          <a:solidFill>
                            <a:schemeClr val="tx1"/>
                          </a:solidFill>
                        </a:rPr>
                        <a:t>1</a:t>
                      </a:r>
                      <a:r>
                        <a:rPr kumimoji="1" lang="ja-JP" altLang="en-US" sz="2400" b="0" dirty="0">
                          <a:solidFill>
                            <a:schemeClr val="tx1"/>
                          </a:solidFill>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nSpc>
                          <a:spcPct val="100000"/>
                        </a:lnSpc>
                      </a:pPr>
                      <a:r>
                        <a:rPr kumimoji="1" lang="ja-JP" altLang="en-US" sz="2400" b="1" dirty="0">
                          <a:solidFill>
                            <a:schemeClr val="tx1"/>
                          </a:solidFill>
                          <a:latin typeface="+mj-ea"/>
                          <a:ea typeface="+mj-ea"/>
                        </a:rPr>
                        <a:t>児発管不在</a:t>
                      </a:r>
                      <a:r>
                        <a:rPr kumimoji="1" lang="ja-JP" altLang="en-US" sz="2400" b="0" dirty="0">
                          <a:solidFill>
                            <a:schemeClr val="tx1"/>
                          </a:solidFill>
                          <a:latin typeface="+mj-ea"/>
                          <a:ea typeface="+mj-ea"/>
                        </a:rPr>
                        <a:t>　→　市へ届出</a:t>
                      </a:r>
                      <a:endParaRPr kumimoji="1" lang="en-US" altLang="ja-JP" sz="2400" b="0" dirty="0">
                        <a:solidFill>
                          <a:schemeClr val="tx1"/>
                        </a:solidFill>
                        <a:latin typeface="+mj-ea"/>
                        <a:ea typeface="+mj-ea"/>
                      </a:endParaRPr>
                    </a:p>
                    <a:p>
                      <a:pPr>
                        <a:lnSpc>
                          <a:spcPct val="100000"/>
                        </a:lnSpc>
                      </a:pPr>
                      <a:r>
                        <a:rPr kumimoji="1" lang="ja-JP" altLang="en-US" sz="2400" b="0" dirty="0">
                          <a:solidFill>
                            <a:schemeClr val="tx1"/>
                          </a:solidFill>
                          <a:latin typeface="+mj-ea"/>
                          <a:ea typeface="+mj-ea"/>
                        </a:rPr>
                        <a:t>児童指導員等加配加算など 加算不可</a:t>
                      </a:r>
                      <a:endParaRPr kumimoji="1" lang="en-US" altLang="ja-JP" sz="2400" b="0" dirty="0">
                        <a:solidFill>
                          <a:schemeClr val="tx1"/>
                        </a:solidFill>
                        <a:latin typeface="+mj-ea"/>
                        <a:ea typeface="+mj-ea"/>
                      </a:endParaRPr>
                    </a:p>
                    <a:p>
                      <a:pPr>
                        <a:lnSpc>
                          <a:spcPct val="100000"/>
                        </a:lnSpc>
                      </a:pPr>
                      <a:r>
                        <a:rPr kumimoji="1" lang="ja-JP" altLang="en-US" sz="2400" b="0" dirty="0">
                          <a:solidFill>
                            <a:schemeClr val="tx1"/>
                          </a:solidFill>
                          <a:latin typeface="+mj-ea"/>
                          <a:ea typeface="+mj-ea"/>
                        </a:rPr>
                        <a:t>新規利用者受け入れ不可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628042"/>
                  </a:ext>
                </a:extLst>
              </a:tr>
              <a:tr h="466031">
                <a:tc>
                  <a:txBody>
                    <a:bodyPr/>
                    <a:lstStyle/>
                    <a:p>
                      <a:r>
                        <a:rPr kumimoji="1" lang="en-US" altLang="ja-JP" sz="2400" dirty="0"/>
                        <a:t>9</a:t>
                      </a:r>
                      <a:r>
                        <a:rPr kumimoji="1" lang="ja-JP" altLang="en-US" sz="2400" dirty="0"/>
                        <a:t>月</a:t>
                      </a:r>
                      <a:r>
                        <a:rPr kumimoji="1" lang="en-US" altLang="ja-JP" sz="2400" dirty="0"/>
                        <a:t>1</a:t>
                      </a:r>
                      <a:r>
                        <a:rPr kumimoji="1" lang="ja-JP" altLang="en-US" sz="2400" dirty="0"/>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nSpc>
                          <a:spcPct val="100000"/>
                        </a:lnSpc>
                      </a:pPr>
                      <a:r>
                        <a:rPr kumimoji="1" lang="zh-TW" altLang="en-US" sz="2400" b="1" dirty="0">
                          <a:latin typeface="ＭＳ ゴシック" panose="020B0609070205080204" pitchFamily="49" charset="-128"/>
                          <a:ea typeface="ＭＳ ゴシック" panose="020B0609070205080204" pitchFamily="49" charset="-128"/>
                        </a:rPr>
                        <a:t>児発管欠如減算</a:t>
                      </a:r>
                      <a:r>
                        <a:rPr kumimoji="1" lang="ja-JP" altLang="en-US" sz="2400" b="1" dirty="0">
                          <a:latin typeface="ＭＳ ゴシック" panose="020B0609070205080204" pitchFamily="49" charset="-128"/>
                          <a:ea typeface="ＭＳ ゴシック" panose="020B0609070205080204" pitchFamily="49" charset="-128"/>
                        </a:rPr>
                        <a:t>適用</a:t>
                      </a:r>
                      <a:r>
                        <a:rPr kumimoji="1" lang="zh-TW" altLang="en-US" sz="2400" b="1" dirty="0">
                          <a:latin typeface="ＭＳ ゴシック" panose="020B0609070205080204" pitchFamily="49" charset="-128"/>
                          <a:ea typeface="ＭＳ ゴシック" panose="020B0609070205080204" pitchFamily="49" charset="-128"/>
                        </a:rPr>
                        <a:t>開始</a:t>
                      </a:r>
                      <a:endParaRPr kumimoji="1" lang="en-US" altLang="zh-TW" sz="2400" b="1"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400" dirty="0">
                          <a:latin typeface="ＭＳ ゴシック" panose="020B0609070205080204" pitchFamily="49" charset="-128"/>
                          <a:ea typeface="ＭＳ ゴシック" panose="020B0609070205080204" pitchFamily="49" charset="-128"/>
                        </a:rPr>
                        <a:t>　→　市へ届出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3343428"/>
                  </a:ext>
                </a:extLst>
              </a:tr>
              <a:tr h="912528">
                <a:tc>
                  <a:txBody>
                    <a:bodyPr/>
                    <a:lstStyle/>
                    <a:p>
                      <a:r>
                        <a:rPr kumimoji="1" lang="en-US" altLang="ja-JP" sz="2400" dirty="0"/>
                        <a:t>9</a:t>
                      </a:r>
                      <a:r>
                        <a:rPr kumimoji="1" lang="ja-JP" altLang="en-US" sz="2400" dirty="0"/>
                        <a:t>月</a:t>
                      </a:r>
                      <a:r>
                        <a:rPr kumimoji="1" lang="en-US" altLang="ja-JP" sz="2400" dirty="0"/>
                        <a:t>15</a:t>
                      </a:r>
                      <a:r>
                        <a:rPr kumimoji="1" lang="ja-JP" altLang="en-US" sz="2400" dirty="0"/>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nSpc>
                          <a:spcPct val="100000"/>
                        </a:lnSpc>
                      </a:pPr>
                      <a:r>
                        <a:rPr kumimoji="1" lang="ja-JP" altLang="en-US" sz="2400" dirty="0">
                          <a:latin typeface="ＭＳ ゴシック" panose="020B0609070205080204" pitchFamily="49" charset="-128"/>
                          <a:ea typeface="ＭＳ ゴシック" panose="020B0609070205080204" pitchFamily="49" charset="-128"/>
                        </a:rPr>
                        <a:t>児童指導員等加配加算など、</a:t>
                      </a:r>
                      <a:endParaRPr kumimoji="1" lang="en-US" altLang="ja-JP" sz="2400"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400" dirty="0">
                          <a:latin typeface="ＭＳ ゴシック" panose="020B0609070205080204" pitchFamily="49" charset="-128"/>
                          <a:ea typeface="ＭＳ ゴシック" panose="020B0609070205080204" pitchFamily="49" charset="-128"/>
                        </a:rPr>
                        <a:t>児発管補充の月の</a:t>
                      </a:r>
                      <a:r>
                        <a:rPr kumimoji="1" lang="en-US" altLang="ja-JP" sz="2400" dirty="0">
                          <a:latin typeface="ＭＳ ゴシック" panose="020B0609070205080204" pitchFamily="49" charset="-128"/>
                          <a:ea typeface="ＭＳ ゴシック" panose="020B0609070205080204" pitchFamily="49" charset="-128"/>
                        </a:rPr>
                        <a:t>15</a:t>
                      </a:r>
                      <a:r>
                        <a:rPr kumimoji="1" lang="ja-JP" altLang="en-US" sz="2400" dirty="0">
                          <a:latin typeface="ＭＳ ゴシック" panose="020B0609070205080204" pitchFamily="49" charset="-128"/>
                          <a:ea typeface="ＭＳ ゴシック" panose="020B0609070205080204" pitchFamily="49" charset="-128"/>
                        </a:rPr>
                        <a:t>日前に市へ届出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5574757"/>
                  </a:ext>
                </a:extLst>
              </a:tr>
              <a:tr h="2300448">
                <a:tc>
                  <a:txBody>
                    <a:bodyPr/>
                    <a:lstStyle/>
                    <a:p>
                      <a:r>
                        <a:rPr kumimoji="1" lang="en-US" altLang="ja-JP" sz="2400" kern="1200" dirty="0">
                          <a:solidFill>
                            <a:schemeClr val="dk1"/>
                          </a:solidFill>
                          <a:effectLst/>
                          <a:latin typeface="+mn-lt"/>
                          <a:ea typeface="+mn-ea"/>
                          <a:cs typeface="+mn-cs"/>
                        </a:rPr>
                        <a:t>10</a:t>
                      </a:r>
                      <a:r>
                        <a:rPr kumimoji="1" lang="ja-JP" altLang="ja-JP" sz="2400" kern="1200" dirty="0">
                          <a:solidFill>
                            <a:schemeClr val="dk1"/>
                          </a:solidFill>
                          <a:effectLst/>
                          <a:latin typeface="+mn-lt"/>
                          <a:ea typeface="+mn-ea"/>
                          <a:cs typeface="+mn-cs"/>
                        </a:rPr>
                        <a:t>月</a:t>
                      </a:r>
                      <a:r>
                        <a:rPr kumimoji="1" lang="en-US" altLang="ja-JP" sz="2400" kern="1200" dirty="0">
                          <a:solidFill>
                            <a:schemeClr val="dk1"/>
                          </a:solidFill>
                          <a:effectLst/>
                          <a:latin typeface="+mn-lt"/>
                          <a:ea typeface="+mn-ea"/>
                          <a:cs typeface="+mn-cs"/>
                        </a:rPr>
                        <a:t>1</a:t>
                      </a:r>
                      <a:r>
                        <a:rPr kumimoji="1" lang="ja-JP" altLang="ja-JP" sz="2400" kern="1200" dirty="0">
                          <a:solidFill>
                            <a:schemeClr val="dk1"/>
                          </a:solidFill>
                          <a:effectLst/>
                          <a:latin typeface="+mn-lt"/>
                          <a:ea typeface="+mn-ea"/>
                          <a:cs typeface="+mn-cs"/>
                        </a:rPr>
                        <a:t>日</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nSpc>
                          <a:spcPct val="100000"/>
                        </a:lnSpc>
                      </a:pPr>
                      <a:r>
                        <a:rPr kumimoji="1" lang="zh-TW" altLang="en-US" sz="2400" b="1" dirty="0">
                          <a:latin typeface="ＭＳ ゴシック" panose="020B0609070205080204" pitchFamily="49" charset="-128"/>
                          <a:ea typeface="ＭＳ ゴシック" panose="020B0609070205080204" pitchFamily="49" charset="-128"/>
                        </a:rPr>
                        <a:t>児発管補充</a:t>
                      </a:r>
                      <a:r>
                        <a:rPr kumimoji="1" lang="ja-JP" altLang="en-US" sz="2400" dirty="0">
                          <a:latin typeface="ＭＳ ゴシック" panose="020B0609070205080204" pitchFamily="49" charset="-128"/>
                          <a:ea typeface="ＭＳ ゴシック" panose="020B0609070205080204" pitchFamily="49" charset="-128"/>
                        </a:rPr>
                        <a:t>　→　市へ届出</a:t>
                      </a:r>
                      <a:endParaRPr kumimoji="1" lang="en-US" altLang="zh-TW" sz="2400"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400" dirty="0">
                          <a:latin typeface="ＭＳ ゴシック" panose="020B0609070205080204" pitchFamily="49" charset="-128"/>
                          <a:ea typeface="ＭＳ ゴシック" panose="020B0609070205080204" pitchFamily="49" charset="-128"/>
                        </a:rPr>
                        <a:t>児童指導員等加配加算など 加算開始</a:t>
                      </a:r>
                      <a:endParaRPr kumimoji="1" lang="en-US" altLang="ja-JP" sz="2400"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400" dirty="0">
                          <a:latin typeface="ＭＳ ゴシック" panose="020B0609070205080204" pitchFamily="49" charset="-128"/>
                          <a:ea typeface="ＭＳ ゴシック" panose="020B0609070205080204" pitchFamily="49" charset="-128"/>
                        </a:rPr>
                        <a:t>新規利用者受け入れ可能</a:t>
                      </a:r>
                      <a:endParaRPr kumimoji="1" lang="en-US" altLang="ja-JP" sz="2400" dirty="0">
                        <a:latin typeface="ＭＳ ゴシック" panose="020B0609070205080204" pitchFamily="49" charset="-128"/>
                        <a:ea typeface="ＭＳ ゴシック" panose="020B0609070205080204" pitchFamily="49" charset="-128"/>
                      </a:endParaRPr>
                    </a:p>
                    <a:p>
                      <a:pPr>
                        <a:lnSpc>
                          <a:spcPct val="100000"/>
                        </a:lnSpc>
                      </a:pPr>
                      <a:endParaRPr kumimoji="1" lang="en-US" altLang="zh-TW" sz="2400" dirty="0">
                        <a:latin typeface="ＭＳ ゴシック" panose="020B0609070205080204" pitchFamily="49" charset="-128"/>
                        <a:ea typeface="ＭＳ ゴシック" panose="020B0609070205080204" pitchFamily="49" charset="-128"/>
                      </a:endParaRPr>
                    </a:p>
                    <a:p>
                      <a:pPr>
                        <a:lnSpc>
                          <a:spcPct val="100000"/>
                        </a:lnSpc>
                      </a:pPr>
                      <a:r>
                        <a:rPr kumimoji="1" lang="en-US" altLang="zh-TW"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児発管</a:t>
                      </a:r>
                      <a:r>
                        <a:rPr kumimoji="1" lang="zh-TW" altLang="en-US" sz="2400" dirty="0">
                          <a:latin typeface="ＭＳ ゴシック" panose="020B0609070205080204" pitchFamily="49" charset="-128"/>
                          <a:ea typeface="ＭＳ ゴシック" panose="020B0609070205080204" pitchFamily="49" charset="-128"/>
                        </a:rPr>
                        <a:t>欠如減算</a:t>
                      </a:r>
                      <a:r>
                        <a:rPr kumimoji="1" lang="ja-JP" altLang="en-US" sz="2400" dirty="0">
                          <a:latin typeface="ＭＳ ゴシック" panose="020B0609070205080204" pitchFamily="49" charset="-128"/>
                          <a:ea typeface="ＭＳ ゴシック" panose="020B0609070205080204" pitchFamily="49" charset="-128"/>
                        </a:rPr>
                        <a:t>は</a:t>
                      </a:r>
                      <a:r>
                        <a:rPr kumimoji="1" lang="en-US" altLang="ja-JP" sz="2400" dirty="0">
                          <a:latin typeface="ＭＳ ゴシック" panose="020B0609070205080204" pitchFamily="49" charset="-128"/>
                          <a:ea typeface="ＭＳ ゴシック" panose="020B0609070205080204" pitchFamily="49" charset="-128"/>
                        </a:rPr>
                        <a:t>10</a:t>
                      </a:r>
                      <a:r>
                        <a:rPr kumimoji="1" lang="ja-JP" altLang="en-US" sz="2400" dirty="0">
                          <a:latin typeface="ＭＳ ゴシック" panose="020B0609070205080204" pitchFamily="49" charset="-128"/>
                          <a:ea typeface="ＭＳ ゴシック" panose="020B0609070205080204" pitchFamily="49" charset="-128"/>
                        </a:rPr>
                        <a:t>月中</a:t>
                      </a:r>
                      <a:r>
                        <a:rPr kumimoji="1" lang="zh-TW" altLang="en-US" sz="2400" dirty="0">
                          <a:latin typeface="ＭＳ ゴシック" panose="020B0609070205080204" pitchFamily="49" charset="-128"/>
                          <a:ea typeface="ＭＳ ゴシック" panose="020B0609070205080204" pitchFamily="49" charset="-128"/>
                        </a:rPr>
                        <a:t>継続</a:t>
                      </a:r>
                      <a:r>
                        <a:rPr kumimoji="1" lang="ja-JP" altLang="en-US" sz="2400" dirty="0">
                          <a:latin typeface="ＭＳ ゴシック" panose="020B0609070205080204" pitchFamily="49" charset="-128"/>
                          <a:ea typeface="ＭＳ ゴシック" panose="020B0609070205080204" pitchFamily="49" charset="-128"/>
                        </a:rPr>
                        <a:t>します。</a:t>
                      </a:r>
                      <a:endParaRPr kumimoji="1" lang="en-US" altLang="zh-TW" sz="2400" dirty="0">
                        <a:latin typeface="ＭＳ ゴシック" panose="020B0609070205080204" pitchFamily="49" charset="-128"/>
                        <a:ea typeface="ＭＳ ゴシック" panose="020B0609070205080204" pitchFamily="49" charset="-128"/>
                      </a:endParaRPr>
                    </a:p>
                    <a:p>
                      <a:pPr>
                        <a:lnSpc>
                          <a:spcPct val="100000"/>
                        </a:lnSpc>
                      </a:pPr>
                      <a:r>
                        <a:rPr kumimoji="1" lang="ja-JP" altLang="en-US" sz="2400" dirty="0">
                          <a:latin typeface="ＭＳ ゴシック" panose="020B0609070205080204" pitchFamily="49" charset="-128"/>
                          <a:ea typeface="ＭＳ ゴシック" panose="020B0609070205080204" pitchFamily="49" charset="-128"/>
                        </a:rPr>
                        <a:t>　</a:t>
                      </a:r>
                      <a:r>
                        <a:rPr kumimoji="1" lang="ja-JP" altLang="en-US" sz="2400" b="0" dirty="0">
                          <a:solidFill>
                            <a:srgbClr val="FF0000"/>
                          </a:solidFill>
                          <a:latin typeface="ＭＳ ゴシック" panose="020B0609070205080204" pitchFamily="49" charset="-128"/>
                          <a:ea typeface="ＭＳ ゴシック" panose="020B0609070205080204" pitchFamily="49" charset="-128"/>
                        </a:rPr>
                        <a:t>児発管欠如の解消された月までが</a:t>
                      </a:r>
                      <a:endParaRPr kumimoji="1" lang="en-US" altLang="ja-JP" sz="2400" b="0" dirty="0">
                        <a:solidFill>
                          <a:srgbClr val="FF0000"/>
                        </a:solidFill>
                        <a:latin typeface="ＭＳ ゴシック" panose="020B0609070205080204" pitchFamily="49" charset="-128"/>
                        <a:ea typeface="ＭＳ ゴシック" panose="020B0609070205080204" pitchFamily="49" charset="-128"/>
                      </a:endParaRPr>
                    </a:p>
                    <a:p>
                      <a:pPr>
                        <a:lnSpc>
                          <a:spcPct val="100000"/>
                        </a:lnSpc>
                      </a:pPr>
                      <a:r>
                        <a:rPr kumimoji="1" lang="en-US" altLang="ja-JP" sz="2400" b="0" dirty="0">
                          <a:solidFill>
                            <a:srgbClr val="FF0000"/>
                          </a:solidFill>
                          <a:latin typeface="ＭＳ ゴシック" panose="020B0609070205080204" pitchFamily="49" charset="-128"/>
                          <a:ea typeface="ＭＳ ゴシック" panose="020B0609070205080204" pitchFamily="49" charset="-128"/>
                        </a:rPr>
                        <a:t>  </a:t>
                      </a:r>
                      <a:r>
                        <a:rPr kumimoji="1" lang="ja-JP" altLang="en-US" sz="2400" b="0" dirty="0">
                          <a:solidFill>
                            <a:srgbClr val="FF0000"/>
                          </a:solidFill>
                          <a:latin typeface="ＭＳ ゴシック" panose="020B0609070205080204" pitchFamily="49" charset="-128"/>
                          <a:ea typeface="ＭＳ ゴシック" panose="020B0609070205080204" pitchFamily="49" charset="-128"/>
                        </a:rPr>
                        <a:t>減算の対象</a:t>
                      </a:r>
                      <a:r>
                        <a:rPr kumimoji="1" lang="ja-JP" altLang="en-US" sz="2400" b="0" dirty="0">
                          <a:solidFill>
                            <a:schemeClr val="tx1"/>
                          </a:solidFill>
                          <a:latin typeface="ＭＳ ゴシック" panose="020B0609070205080204" pitchFamily="49" charset="-128"/>
                          <a:ea typeface="ＭＳ ゴシック" panose="020B0609070205080204" pitchFamily="49" charset="-128"/>
                        </a:rPr>
                        <a:t>であり、</a:t>
                      </a:r>
                      <a:r>
                        <a:rPr kumimoji="1" lang="en-US" altLang="ja-JP" sz="2400" b="0" dirty="0">
                          <a:solidFill>
                            <a:schemeClr val="tx1"/>
                          </a:solidFill>
                          <a:latin typeface="ＭＳ ゴシック" panose="020B0609070205080204" pitchFamily="49" charset="-128"/>
                          <a:ea typeface="ＭＳ ゴシック" panose="020B0609070205080204" pitchFamily="49" charset="-128"/>
                        </a:rPr>
                        <a:t>9</a:t>
                      </a:r>
                      <a:r>
                        <a:rPr kumimoji="1" lang="ja-JP" altLang="en-US" sz="2400" b="0" dirty="0">
                          <a:solidFill>
                            <a:schemeClr val="tx1"/>
                          </a:solidFill>
                          <a:latin typeface="ＭＳ ゴシック" panose="020B0609070205080204" pitchFamily="49" charset="-128"/>
                          <a:ea typeface="ＭＳ ゴシック" panose="020B0609070205080204" pitchFamily="49" charset="-128"/>
                        </a:rPr>
                        <a:t>月中に解消され　　</a:t>
                      </a:r>
                      <a:endParaRPr kumimoji="1" lang="en-US" altLang="ja-JP" sz="2400" b="0" dirty="0">
                        <a:solidFill>
                          <a:schemeClr val="tx1"/>
                        </a:solidFill>
                        <a:latin typeface="ＭＳ ゴシック" panose="020B0609070205080204" pitchFamily="49" charset="-128"/>
                        <a:ea typeface="ＭＳ ゴシック" panose="020B0609070205080204" pitchFamily="49" charset="-128"/>
                      </a:endParaRPr>
                    </a:p>
                    <a:p>
                      <a:pPr>
                        <a:lnSpc>
                          <a:spcPct val="100000"/>
                        </a:lnSpc>
                      </a:pPr>
                      <a:r>
                        <a:rPr kumimoji="1" lang="ja-JP" altLang="en-US" sz="2400" b="0" dirty="0">
                          <a:solidFill>
                            <a:schemeClr val="tx1"/>
                          </a:solidFill>
                          <a:latin typeface="ＭＳ ゴシック" panose="020B0609070205080204" pitchFamily="49" charset="-128"/>
                          <a:ea typeface="ＭＳ ゴシック" panose="020B0609070205080204" pitchFamily="49" charset="-128"/>
                        </a:rPr>
                        <a:t>　た場合は</a:t>
                      </a:r>
                      <a:r>
                        <a:rPr kumimoji="1" lang="en-US" altLang="ja-JP" sz="2400" b="0" dirty="0">
                          <a:solidFill>
                            <a:schemeClr val="tx1"/>
                          </a:solidFill>
                          <a:latin typeface="ＭＳ ゴシック" panose="020B0609070205080204" pitchFamily="49" charset="-128"/>
                          <a:ea typeface="ＭＳ ゴシック" panose="020B0609070205080204" pitchFamily="49" charset="-128"/>
                        </a:rPr>
                        <a:t>9</a:t>
                      </a:r>
                      <a:r>
                        <a:rPr kumimoji="1" lang="ja-JP" altLang="en-US" sz="2400" b="0" dirty="0">
                          <a:solidFill>
                            <a:schemeClr val="tx1"/>
                          </a:solidFill>
                          <a:latin typeface="ＭＳ ゴシック" panose="020B0609070205080204" pitchFamily="49" charset="-128"/>
                          <a:ea typeface="ＭＳ ゴシック" panose="020B0609070205080204" pitchFamily="49" charset="-128"/>
                        </a:rPr>
                        <a:t>月</a:t>
                      </a:r>
                      <a:r>
                        <a:rPr kumimoji="1" lang="en-US" altLang="ja-JP" sz="2400" b="0" dirty="0">
                          <a:solidFill>
                            <a:schemeClr val="tx1"/>
                          </a:solidFill>
                          <a:latin typeface="ＭＳ ゴシック" panose="020B0609070205080204" pitchFamily="49" charset="-128"/>
                          <a:ea typeface="ＭＳ ゴシック" panose="020B0609070205080204" pitchFamily="49" charset="-128"/>
                        </a:rPr>
                        <a:t>30</a:t>
                      </a:r>
                      <a:r>
                        <a:rPr kumimoji="1" lang="ja-JP" altLang="en-US" sz="2400" b="0" dirty="0">
                          <a:solidFill>
                            <a:schemeClr val="tx1"/>
                          </a:solidFill>
                          <a:latin typeface="ＭＳ ゴシック" panose="020B0609070205080204" pitchFamily="49" charset="-128"/>
                          <a:ea typeface="ＭＳ ゴシック" panose="020B0609070205080204" pitchFamily="49" charset="-128"/>
                        </a:rPr>
                        <a:t>日に減算終了します。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6802904"/>
                  </a:ext>
                </a:extLst>
              </a:tr>
              <a:tr h="466031">
                <a:tc>
                  <a:txBody>
                    <a:bodyPr/>
                    <a:lstStyle/>
                    <a:p>
                      <a:r>
                        <a:rPr kumimoji="1" lang="en-US" altLang="ja-JP" sz="2400" dirty="0"/>
                        <a:t>10</a:t>
                      </a:r>
                      <a:r>
                        <a:rPr kumimoji="1" lang="ja-JP" altLang="en-US" sz="2400" dirty="0"/>
                        <a:t>月</a:t>
                      </a:r>
                      <a:r>
                        <a:rPr kumimoji="1" lang="en-US" altLang="ja-JP" sz="2400" dirty="0"/>
                        <a:t>31</a:t>
                      </a:r>
                      <a:r>
                        <a:rPr kumimoji="1" lang="ja-JP" altLang="en-US" sz="2400" dirty="0"/>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nSpc>
                          <a:spcPct val="100000"/>
                        </a:lnSpc>
                      </a:pPr>
                      <a:r>
                        <a:rPr kumimoji="1" lang="zh-TW" altLang="en-US" sz="2400" b="1" dirty="0">
                          <a:latin typeface="ＭＳ ゴシック" panose="020B0609070205080204" pitchFamily="49" charset="-128"/>
                          <a:ea typeface="ＭＳ ゴシック" panose="020B0609070205080204" pitchFamily="49" charset="-128"/>
                        </a:rPr>
                        <a:t>児発管欠如減算</a:t>
                      </a:r>
                      <a:r>
                        <a:rPr kumimoji="1" lang="ja-JP" altLang="en-US" sz="2400" b="1" dirty="0">
                          <a:latin typeface="ＭＳ ゴシック" panose="020B0609070205080204" pitchFamily="49" charset="-128"/>
                          <a:ea typeface="ＭＳ ゴシック" panose="020B0609070205080204" pitchFamily="49" charset="-128"/>
                        </a:rPr>
                        <a:t>適用</a:t>
                      </a:r>
                      <a:r>
                        <a:rPr kumimoji="1" lang="zh-TW" altLang="en-US" sz="2400" b="1" dirty="0">
                          <a:latin typeface="ＭＳ ゴシック" panose="020B0609070205080204" pitchFamily="49" charset="-128"/>
                          <a:ea typeface="ＭＳ ゴシック" panose="020B0609070205080204" pitchFamily="49" charset="-128"/>
                        </a:rPr>
                        <a:t>終了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787119"/>
                  </a:ext>
                </a:extLst>
              </a:tr>
            </a:tbl>
          </a:graphicData>
        </a:graphic>
      </p:graphicFrame>
      <p:sp>
        <p:nvSpPr>
          <p:cNvPr id="4" name="正方形/長方形 3">
            <a:extLst>
              <a:ext uri="{FF2B5EF4-FFF2-40B4-BE49-F238E27FC236}">
                <a16:creationId xmlns:a16="http://schemas.microsoft.com/office/drawing/2014/main" id="{7064FF1B-B5B1-D059-72EF-468A846D6402}"/>
              </a:ext>
            </a:extLst>
          </p:cNvPr>
          <p:cNvSpPr/>
          <p:nvPr/>
        </p:nvSpPr>
        <p:spPr>
          <a:xfrm>
            <a:off x="472031" y="163502"/>
            <a:ext cx="1032142"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例</a:t>
            </a:r>
          </a:p>
        </p:txBody>
      </p:sp>
    </p:spTree>
    <p:extLst>
      <p:ext uri="{BB962C8B-B14F-4D97-AF65-F5344CB8AC3E}">
        <p14:creationId xmlns:p14="http://schemas.microsoft.com/office/powerpoint/2010/main" val="2347758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576262"/>
            <a:ext cx="7848872" cy="1384995"/>
          </a:xfrm>
        </p:spPr>
        <p:txBody>
          <a:bodyPr wrap="square">
            <a:spAutoFit/>
          </a:bodyPr>
          <a:lstStyle/>
          <a:p>
            <a:pPr algn="just"/>
            <a:r>
              <a:rPr lang="ja-JP" altLang="ja-JP" kern="100" dirty="0">
                <a:solidFill>
                  <a:srgbClr val="00B050"/>
                </a:solidFill>
                <a:effectLst/>
                <a:latin typeface="ＭＳ 明朝" panose="02020609040205080304" pitchFamily="17" charset="-128"/>
                <a:ea typeface="ＭＳ ゴシック" panose="020B0609070205080204" pitchFamily="49" charset="-128"/>
                <a:cs typeface="Times New Roman" panose="02020603050405020304" pitchFamily="18" charset="0"/>
              </a:rPr>
              <a:t>障害児通所</a:t>
            </a:r>
            <a:r>
              <a:rPr lang="ja-JP" altLang="ja-JP" sz="4000" kern="100" dirty="0">
                <a:solidFill>
                  <a:srgbClr val="00B050"/>
                </a:solidFill>
                <a:effectLst/>
                <a:latin typeface="ＭＳ 明朝" panose="02020609040205080304" pitchFamily="17" charset="-128"/>
                <a:ea typeface="ＭＳ ゴシック" panose="020B0609070205080204" pitchFamily="49" charset="-128"/>
                <a:cs typeface="Times New Roman" panose="02020603050405020304" pitchFamily="18" charset="0"/>
              </a:rPr>
              <a:t>給付費等算定に係る</a:t>
            </a:r>
            <a:br>
              <a:rPr lang="en-US" altLang="ja-JP" sz="4000" kern="100" dirty="0">
                <a:solidFill>
                  <a:srgbClr val="00B050"/>
                </a:solidFill>
                <a:effectLst/>
                <a:latin typeface="ＭＳ 明朝" panose="02020609040205080304" pitchFamily="17" charset="-128"/>
                <a:ea typeface="ＭＳ ゴシック" panose="020B0609070205080204" pitchFamily="49" charset="-128"/>
                <a:cs typeface="Times New Roman" panose="02020603050405020304" pitchFamily="18" charset="0"/>
              </a:rPr>
            </a:br>
            <a:r>
              <a:rPr lang="ja-JP" altLang="ja-JP" sz="4000" kern="100" dirty="0">
                <a:solidFill>
                  <a:srgbClr val="00B050"/>
                </a:solidFill>
                <a:effectLst/>
                <a:latin typeface="ＭＳ 明朝" panose="02020609040205080304" pitchFamily="17" charset="-128"/>
                <a:ea typeface="ＭＳ ゴシック" panose="020B0609070205080204" pitchFamily="49" charset="-128"/>
                <a:cs typeface="Times New Roman" panose="02020603050405020304" pitchFamily="18" charset="0"/>
              </a:rPr>
              <a:t>体制等について</a:t>
            </a:r>
            <a:endParaRPr lang="ja-JP" altLang="ja-JP" sz="4000" kern="100" dirty="0">
              <a:solidFill>
                <a:srgbClr val="00B050"/>
              </a:solidFill>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13D7567F-270E-8397-DC54-CBDAB3B0E148}"/>
              </a:ext>
            </a:extLst>
          </p:cNvPr>
          <p:cNvSpPr txBox="1"/>
          <p:nvPr/>
        </p:nvSpPr>
        <p:spPr>
          <a:xfrm>
            <a:off x="627050" y="2852936"/>
            <a:ext cx="7488832" cy="3939540"/>
          </a:xfrm>
          <a:prstGeom prst="rect">
            <a:avLst/>
          </a:prstGeom>
          <a:noFill/>
        </p:spPr>
        <p:txBody>
          <a:bodyPr wrap="square" rtlCol="0">
            <a:spAutoFit/>
          </a:bodyPr>
          <a:lstStyle/>
          <a:p>
            <a:pPr marL="457200" indent="152400" algn="just"/>
            <a:endParaRPr lang="en-US" altLang="ja-JP" sz="1800" kern="100" dirty="0">
              <a:effectLst/>
              <a:latin typeface="ＭＳ 明朝" panose="02020609040205080304" pitchFamily="17" charset="-128"/>
              <a:ea typeface="游ゴシック" panose="020B0400000000000000" pitchFamily="50" charset="-128"/>
              <a:cs typeface="Times New Roman" panose="02020603050405020304" pitchFamily="18" charset="0"/>
            </a:endParaRPr>
          </a:p>
          <a:p>
            <a:pPr marL="457200" indent="152400" algn="just"/>
            <a:r>
              <a:rPr lang="ja-JP" altLang="ja-JP" sz="2800" kern="100" dirty="0">
                <a:effectLst/>
                <a:latin typeface="+mj-ea"/>
                <a:ea typeface="+mj-ea"/>
                <a:cs typeface="Times New Roman" panose="02020603050405020304" pitchFamily="18" charset="0"/>
              </a:rPr>
              <a:t>届出に係る加算等（算定される単位数が増えるものに限る。）については、利用者や指定障害児相談支援事業所等に対する周知期間を確保する観点から、届出が毎月</a:t>
            </a:r>
            <a:r>
              <a:rPr lang="en-US" altLang="ja-JP" sz="2800" kern="100" dirty="0">
                <a:effectLst/>
                <a:latin typeface="+mj-ea"/>
                <a:ea typeface="+mj-ea"/>
                <a:cs typeface="Times New Roman" panose="02020603050405020304" pitchFamily="18" charset="0"/>
              </a:rPr>
              <a:t>15</a:t>
            </a:r>
            <a:r>
              <a:rPr lang="ja-JP" altLang="ja-JP" sz="2800" kern="100" dirty="0">
                <a:effectLst/>
                <a:latin typeface="+mj-ea"/>
                <a:ea typeface="+mj-ea"/>
                <a:cs typeface="Times New Roman" panose="02020603050405020304" pitchFamily="18" charset="0"/>
              </a:rPr>
              <a:t>日以前になされた場合には翌月から、</a:t>
            </a:r>
            <a:r>
              <a:rPr lang="en-US" altLang="ja-JP" sz="2800" kern="100" dirty="0">
                <a:effectLst/>
                <a:latin typeface="+mj-ea"/>
                <a:ea typeface="+mj-ea"/>
                <a:cs typeface="Times New Roman" panose="02020603050405020304" pitchFamily="18" charset="0"/>
              </a:rPr>
              <a:t>16</a:t>
            </a:r>
            <a:r>
              <a:rPr lang="ja-JP" altLang="ja-JP" sz="2800" kern="100" dirty="0">
                <a:effectLst/>
                <a:latin typeface="+mj-ea"/>
                <a:ea typeface="+mj-ea"/>
                <a:cs typeface="Times New Roman" panose="02020603050405020304" pitchFamily="18" charset="0"/>
              </a:rPr>
              <a:t>日以降になされた場合には翌々月から算定を開始することができます</a:t>
            </a:r>
            <a:r>
              <a:rPr lang="ja-JP" altLang="ja-JP" sz="2800" kern="100" dirty="0">
                <a:effectLst/>
                <a:latin typeface="ＭＳ 明朝" panose="02020609040205080304" pitchFamily="17" charset="-128"/>
                <a:ea typeface="游ゴシック" panose="020B0400000000000000" pitchFamily="50" charset="-128"/>
                <a:cs typeface="Times New Roman" panose="02020603050405020304" pitchFamily="18" charset="0"/>
              </a:rPr>
              <a:t>。</a:t>
            </a:r>
            <a:endParaRPr lang="ja-JP" altLang="ja-JP" sz="2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algn="just"/>
            <a:r>
              <a:rPr lang="en-US" altLang="ja-JP" sz="1800" kern="100" dirty="0">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
        <p:nvSpPr>
          <p:cNvPr id="4" name="テキスト ボックス 3">
            <a:extLst>
              <a:ext uri="{FF2B5EF4-FFF2-40B4-BE49-F238E27FC236}">
                <a16:creationId xmlns:a16="http://schemas.microsoft.com/office/drawing/2014/main" id="{A7182AE5-E7F8-43DE-D7C3-96C0B2110806}"/>
              </a:ext>
            </a:extLst>
          </p:cNvPr>
          <p:cNvSpPr txBox="1"/>
          <p:nvPr/>
        </p:nvSpPr>
        <p:spPr>
          <a:xfrm>
            <a:off x="1619672" y="2276872"/>
            <a:ext cx="4680520" cy="720080"/>
          </a:xfrm>
          <a:prstGeom prst="rect">
            <a:avLst/>
          </a:prstGeom>
          <a:noFill/>
        </p:spPr>
        <p:txBody>
          <a:bodyPr wrap="square" rtlCol="0">
            <a:spAutoFit/>
          </a:bodyPr>
          <a:lstStyle/>
          <a:p>
            <a:r>
              <a:rPr kumimoji="1" lang="ja-JP" altLang="en-US" sz="3600" dirty="0">
                <a:latin typeface="+mj-ea"/>
                <a:ea typeface="+mj-ea"/>
              </a:rPr>
              <a:t>届出</a:t>
            </a:r>
            <a:r>
              <a:rPr kumimoji="1" lang="ja-JP" altLang="en-US" sz="4000" dirty="0">
                <a:latin typeface="+mj-ea"/>
                <a:ea typeface="+mj-ea"/>
              </a:rPr>
              <a:t>について</a:t>
            </a:r>
          </a:p>
        </p:txBody>
      </p:sp>
    </p:spTree>
    <p:extLst>
      <p:ext uri="{BB962C8B-B14F-4D97-AF65-F5344CB8AC3E}">
        <p14:creationId xmlns:p14="http://schemas.microsoft.com/office/powerpoint/2010/main" val="2148820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50FD1-DBE0-7366-C4B3-95CE9963AB64}"/>
              </a:ext>
            </a:extLst>
          </p:cNvPr>
          <p:cNvSpPr>
            <a:spLocks noGrp="1"/>
          </p:cNvSpPr>
          <p:nvPr>
            <p:ph type="title"/>
          </p:nvPr>
        </p:nvSpPr>
        <p:spPr>
          <a:xfrm>
            <a:off x="457200" y="260648"/>
            <a:ext cx="8229600" cy="1143000"/>
          </a:xfrm>
        </p:spPr>
        <p:txBody>
          <a:bodyPr/>
          <a:lstStyle/>
          <a:p>
            <a:r>
              <a:rPr kumimoji="1" lang="ja-JP" altLang="en-US" dirty="0"/>
              <a:t>各種記録について</a:t>
            </a:r>
          </a:p>
        </p:txBody>
      </p:sp>
      <p:sp>
        <p:nvSpPr>
          <p:cNvPr id="3" name="テキスト ボックス 2">
            <a:extLst>
              <a:ext uri="{FF2B5EF4-FFF2-40B4-BE49-F238E27FC236}">
                <a16:creationId xmlns:a16="http://schemas.microsoft.com/office/drawing/2014/main" id="{F6C40977-D9F9-BD7C-3D97-B545B0A11B59}"/>
              </a:ext>
            </a:extLst>
          </p:cNvPr>
          <p:cNvSpPr txBox="1"/>
          <p:nvPr/>
        </p:nvSpPr>
        <p:spPr>
          <a:xfrm>
            <a:off x="457201" y="1292567"/>
            <a:ext cx="8229599" cy="1200329"/>
          </a:xfrm>
          <a:prstGeom prst="rect">
            <a:avLst/>
          </a:prstGeom>
          <a:noFill/>
        </p:spPr>
        <p:txBody>
          <a:bodyPr wrap="square" rtlCol="0">
            <a:spAutoFit/>
          </a:bodyPr>
          <a:lstStyle/>
          <a:p>
            <a:r>
              <a:rPr kumimoji="1" lang="ja-JP" altLang="en-US" sz="2400" dirty="0"/>
              <a:t>加算の要件として、様々な記録を残すことが求められています。</a:t>
            </a:r>
            <a:endParaRPr kumimoji="1" lang="en-US" altLang="ja-JP" sz="2400" dirty="0"/>
          </a:p>
          <a:p>
            <a:r>
              <a:rPr kumimoji="1" lang="ja-JP" altLang="en-US" sz="2400" dirty="0"/>
              <a:t>実地指導でたびたび指摘している事項ですので、特に注意してください。</a:t>
            </a:r>
            <a:endParaRPr kumimoji="1" lang="ja-JP" altLang="en-US" sz="2000" dirty="0"/>
          </a:p>
        </p:txBody>
      </p:sp>
      <p:sp>
        <p:nvSpPr>
          <p:cNvPr id="4" name="正方形/長方形 3">
            <a:extLst>
              <a:ext uri="{FF2B5EF4-FFF2-40B4-BE49-F238E27FC236}">
                <a16:creationId xmlns:a16="http://schemas.microsoft.com/office/drawing/2014/main" id="{F89B7695-4206-6AD4-C2EE-63649431FD6E}"/>
              </a:ext>
            </a:extLst>
          </p:cNvPr>
          <p:cNvSpPr/>
          <p:nvPr/>
        </p:nvSpPr>
        <p:spPr>
          <a:xfrm>
            <a:off x="1475656" y="2693532"/>
            <a:ext cx="7416823" cy="15841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2800" dirty="0">
                <a:solidFill>
                  <a:schemeClr val="tx1"/>
                </a:solidFill>
              </a:rPr>
              <a:t>処遇改善加算</a:t>
            </a:r>
            <a:endParaRPr kumimoji="1" lang="en-US" altLang="ja-JP" sz="1200" dirty="0">
              <a:solidFill>
                <a:schemeClr val="tx1"/>
              </a:solidFill>
            </a:endParaRPr>
          </a:p>
          <a:p>
            <a:r>
              <a:rPr kumimoji="1" lang="ja-JP" altLang="en-US" sz="2000" b="1" dirty="0">
                <a:solidFill>
                  <a:schemeClr val="tx1"/>
                </a:solidFill>
              </a:rPr>
              <a:t>　</a:t>
            </a:r>
            <a:r>
              <a:rPr kumimoji="1" lang="ja-JP" altLang="en-US" sz="2400" dirty="0">
                <a:solidFill>
                  <a:srgbClr val="FF0000"/>
                </a:solidFill>
              </a:rPr>
              <a:t>研修計画、研修を行った記録、職員への周知の記録</a:t>
            </a:r>
            <a:r>
              <a:rPr kumimoji="1" lang="ja-JP" altLang="en-US" sz="2400" dirty="0">
                <a:solidFill>
                  <a:schemeClr val="tx1"/>
                </a:solidFill>
              </a:rPr>
              <a:t>が</a:t>
            </a:r>
            <a:endParaRPr kumimoji="1" lang="en-US" altLang="ja-JP" sz="2400" dirty="0">
              <a:solidFill>
                <a:schemeClr val="tx1"/>
              </a:solidFill>
            </a:endParaRPr>
          </a:p>
          <a:p>
            <a:r>
              <a:rPr kumimoji="1" lang="ja-JP" altLang="en-US" sz="2400" dirty="0">
                <a:solidFill>
                  <a:schemeClr val="tx1"/>
                </a:solidFill>
              </a:rPr>
              <a:t>　残されていない</a:t>
            </a:r>
          </a:p>
        </p:txBody>
      </p:sp>
      <p:sp>
        <p:nvSpPr>
          <p:cNvPr id="5" name="正方形/長方形 4">
            <a:extLst>
              <a:ext uri="{FF2B5EF4-FFF2-40B4-BE49-F238E27FC236}">
                <a16:creationId xmlns:a16="http://schemas.microsoft.com/office/drawing/2014/main" id="{76D9DCCF-F687-AEF9-617C-79579E7BD57C}"/>
              </a:ext>
            </a:extLst>
          </p:cNvPr>
          <p:cNvSpPr/>
          <p:nvPr/>
        </p:nvSpPr>
        <p:spPr>
          <a:xfrm>
            <a:off x="1475655" y="4365104"/>
            <a:ext cx="7416824" cy="20926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2800" dirty="0">
                <a:solidFill>
                  <a:schemeClr val="tx1"/>
                </a:solidFill>
              </a:rPr>
              <a:t>欠席時対応加算</a:t>
            </a:r>
            <a:endParaRPr kumimoji="1" lang="en-US" altLang="ja-JP" sz="1200" dirty="0">
              <a:solidFill>
                <a:schemeClr val="tx1"/>
              </a:solidFill>
            </a:endParaRPr>
          </a:p>
          <a:p>
            <a:r>
              <a:rPr lang="ja-JP" altLang="en-US" sz="2000" dirty="0">
                <a:solidFill>
                  <a:schemeClr val="tx1"/>
                </a:solidFill>
              </a:rPr>
              <a:t>　</a:t>
            </a:r>
            <a:r>
              <a:rPr kumimoji="1" lang="ja-JP" altLang="en-US" sz="2400" dirty="0">
                <a:solidFill>
                  <a:schemeClr val="tx1"/>
                </a:solidFill>
              </a:rPr>
              <a:t>欠席の連絡を受けた際、</a:t>
            </a:r>
            <a:r>
              <a:rPr kumimoji="1" lang="ja-JP" altLang="en-US" sz="2400" dirty="0">
                <a:solidFill>
                  <a:srgbClr val="FF0000"/>
                </a:solidFill>
              </a:rPr>
              <a:t>いつ誰が受けたかの記録、</a:t>
            </a:r>
            <a:endParaRPr kumimoji="1" lang="en-US" altLang="ja-JP" sz="2400" dirty="0">
              <a:solidFill>
                <a:srgbClr val="FF0000"/>
              </a:solidFill>
            </a:endParaRPr>
          </a:p>
          <a:p>
            <a:r>
              <a:rPr kumimoji="1" lang="ja-JP" altLang="en-US" sz="2400" dirty="0">
                <a:solidFill>
                  <a:srgbClr val="FF0000"/>
                </a:solidFill>
              </a:rPr>
              <a:t>　欠席する児童の状況を聞き取った記録、次回の利用</a:t>
            </a:r>
            <a:endParaRPr kumimoji="1" lang="en-US" altLang="ja-JP" sz="2400" dirty="0">
              <a:solidFill>
                <a:srgbClr val="FF0000"/>
              </a:solidFill>
            </a:endParaRPr>
          </a:p>
          <a:p>
            <a:r>
              <a:rPr lang="ja-JP" altLang="en-US" sz="2400" dirty="0">
                <a:solidFill>
                  <a:srgbClr val="FF0000"/>
                </a:solidFill>
              </a:rPr>
              <a:t>　</a:t>
            </a:r>
            <a:r>
              <a:rPr kumimoji="1" lang="ja-JP" altLang="en-US" sz="2400" dirty="0">
                <a:solidFill>
                  <a:srgbClr val="FF0000"/>
                </a:solidFill>
              </a:rPr>
              <a:t>案内をした記録</a:t>
            </a:r>
            <a:r>
              <a:rPr kumimoji="1" lang="ja-JP" altLang="en-US" sz="2400" dirty="0">
                <a:solidFill>
                  <a:schemeClr val="tx1"/>
                </a:solidFill>
              </a:rPr>
              <a:t>が残されていない</a:t>
            </a:r>
          </a:p>
        </p:txBody>
      </p:sp>
      <p:sp>
        <p:nvSpPr>
          <p:cNvPr id="6" name="正方形/長方形 5">
            <a:extLst>
              <a:ext uri="{FF2B5EF4-FFF2-40B4-BE49-F238E27FC236}">
                <a16:creationId xmlns:a16="http://schemas.microsoft.com/office/drawing/2014/main" id="{0F63EBEC-9C12-75BB-1C15-2C3A973D1A2E}"/>
              </a:ext>
            </a:extLst>
          </p:cNvPr>
          <p:cNvSpPr/>
          <p:nvPr/>
        </p:nvSpPr>
        <p:spPr>
          <a:xfrm>
            <a:off x="260798" y="2693532"/>
            <a:ext cx="1122352" cy="4231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例</a:t>
            </a:r>
          </a:p>
        </p:txBody>
      </p:sp>
    </p:spTree>
    <p:extLst>
      <p:ext uri="{BB962C8B-B14F-4D97-AF65-F5344CB8AC3E}">
        <p14:creationId xmlns:p14="http://schemas.microsoft.com/office/powerpoint/2010/main" val="13966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DF26A60-609F-4002-548A-1D3AAF1E038C}"/>
              </a:ext>
            </a:extLst>
          </p:cNvPr>
          <p:cNvSpPr txBox="1"/>
          <p:nvPr/>
        </p:nvSpPr>
        <p:spPr>
          <a:xfrm>
            <a:off x="251520" y="1040542"/>
            <a:ext cx="8064896" cy="4124206"/>
          </a:xfrm>
          <a:prstGeom prst="rect">
            <a:avLst/>
          </a:prstGeom>
          <a:noFill/>
        </p:spPr>
        <p:txBody>
          <a:bodyPr wrap="square" rtlCol="0">
            <a:spAutoFit/>
          </a:bodyPr>
          <a:lstStyle/>
          <a:p>
            <a:pPr marL="457200" indent="152400" algn="just"/>
            <a:endParaRPr lang="en-US" altLang="ja-JP" sz="2000" kern="100" dirty="0">
              <a:effectLst/>
              <a:latin typeface="+mn-ea"/>
              <a:cs typeface="Times New Roman" panose="02020603050405020304" pitchFamily="18" charset="0"/>
            </a:endParaRPr>
          </a:p>
          <a:p>
            <a:pPr marL="457200" indent="152400" algn="just"/>
            <a:r>
              <a:rPr lang="ja-JP" altLang="ja-JP" sz="2800" kern="100" dirty="0">
                <a:effectLst/>
                <a:latin typeface="+mn-ea"/>
                <a:cs typeface="Times New Roman" panose="02020603050405020304" pitchFamily="18" charset="0"/>
              </a:rPr>
              <a:t>加算等が算定できない状況が生じた場合又は加算等が算定できなくなることが明らかな場合は、速やかにその旨を届出てください。</a:t>
            </a:r>
          </a:p>
          <a:p>
            <a:pPr marL="457200" indent="152400" algn="just"/>
            <a:r>
              <a:rPr lang="ja-JP" altLang="ja-JP" sz="2800" kern="100" dirty="0">
                <a:effectLst/>
                <a:latin typeface="+mn-ea"/>
                <a:cs typeface="Times New Roman" panose="02020603050405020304" pitchFamily="18" charset="0"/>
              </a:rPr>
              <a:t>また、この場合において届出を行わず、請求を行った場合は不正請求となり、支払われた給付費は不当利得となるので、事業所は過誤調整若しくは返還措置を講ずることとなり、悪質な場合は指定の取消や効力停止処分となります。</a:t>
            </a:r>
          </a:p>
          <a:p>
            <a:endParaRPr kumimoji="1" lang="ja-JP" altLang="en-US" dirty="0"/>
          </a:p>
        </p:txBody>
      </p:sp>
      <p:sp>
        <p:nvSpPr>
          <p:cNvPr id="4" name="テキスト ボックス 3">
            <a:extLst>
              <a:ext uri="{FF2B5EF4-FFF2-40B4-BE49-F238E27FC236}">
                <a16:creationId xmlns:a16="http://schemas.microsoft.com/office/drawing/2014/main" id="{4ABA80D7-D75C-74DE-E3C5-2212FA3077F6}"/>
              </a:ext>
            </a:extLst>
          </p:cNvPr>
          <p:cNvSpPr txBox="1"/>
          <p:nvPr/>
        </p:nvSpPr>
        <p:spPr>
          <a:xfrm>
            <a:off x="1907704" y="332656"/>
            <a:ext cx="4104456" cy="707886"/>
          </a:xfrm>
          <a:prstGeom prst="rect">
            <a:avLst/>
          </a:prstGeom>
          <a:noFill/>
        </p:spPr>
        <p:txBody>
          <a:bodyPr wrap="square" rtlCol="0">
            <a:spAutoFit/>
          </a:bodyPr>
          <a:lstStyle/>
          <a:p>
            <a:r>
              <a:rPr kumimoji="1" lang="ja-JP" altLang="en-US" sz="4000" kern="100" dirty="0">
                <a:latin typeface="+mj-ea"/>
                <a:ea typeface="+mj-ea"/>
                <a:cs typeface="Times New Roman" panose="02020603050405020304" pitchFamily="18" charset="0"/>
              </a:rPr>
              <a:t>減算について</a:t>
            </a:r>
            <a:endParaRPr kumimoji="1" lang="ja-JP" altLang="en-US" sz="4000" dirty="0">
              <a:latin typeface="+mj-ea"/>
              <a:ea typeface="+mj-ea"/>
            </a:endParaRPr>
          </a:p>
        </p:txBody>
      </p:sp>
    </p:spTree>
    <p:extLst>
      <p:ext uri="{BB962C8B-B14F-4D97-AF65-F5344CB8AC3E}">
        <p14:creationId xmlns:p14="http://schemas.microsoft.com/office/powerpoint/2010/main" val="304389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12A1FB0-A214-5753-394D-61AE9950C2DD}"/>
              </a:ext>
            </a:extLst>
          </p:cNvPr>
          <p:cNvSpPr txBox="1"/>
          <p:nvPr/>
        </p:nvSpPr>
        <p:spPr>
          <a:xfrm>
            <a:off x="395536" y="1052736"/>
            <a:ext cx="7848872" cy="6401753"/>
          </a:xfrm>
          <a:prstGeom prst="rect">
            <a:avLst/>
          </a:prstGeom>
          <a:noFill/>
        </p:spPr>
        <p:txBody>
          <a:bodyPr wrap="square" rtlCol="0">
            <a:spAutoFit/>
          </a:bodyPr>
          <a:lstStyle/>
          <a:p>
            <a:pPr marL="457200" indent="-457200" algn="just"/>
            <a:r>
              <a:rPr lang="ja-JP" altLang="ja-JP" sz="1800" kern="100" dirty="0">
                <a:effectLst/>
                <a:latin typeface="ＭＳ 明朝" panose="02020609040205080304" pitchFamily="17" charset="-128"/>
                <a:ea typeface="游ゴシック" panose="020B0400000000000000" pitchFamily="50" charset="-128"/>
                <a:cs typeface="Times New Roman" panose="02020603050405020304" pitchFamily="18" charset="0"/>
              </a:rPr>
              <a:t>　　　　</a:t>
            </a:r>
            <a:endParaRPr lang="en-US" altLang="ja-JP" sz="1800" kern="100" dirty="0">
              <a:effectLst/>
              <a:latin typeface="ＭＳ 明朝" panose="02020609040205080304" pitchFamily="17" charset="-128"/>
              <a:ea typeface="游ゴシック" panose="020B0400000000000000" pitchFamily="50" charset="-128"/>
              <a:cs typeface="Times New Roman" panose="02020603050405020304" pitchFamily="18" charset="0"/>
            </a:endParaRPr>
          </a:p>
          <a:p>
            <a:pPr marL="457200" indent="-457200" algn="just"/>
            <a:r>
              <a:rPr lang="ja-JP" altLang="en-US" kern="100" dirty="0">
                <a:latin typeface="ＭＳ 明朝" panose="02020609040205080304" pitchFamily="17" charset="-128"/>
                <a:ea typeface="游ゴシック" panose="020B0400000000000000" pitchFamily="50" charset="-128"/>
                <a:cs typeface="Times New Roman" panose="02020603050405020304" pitchFamily="18" charset="0"/>
              </a:rPr>
              <a:t>　　　</a:t>
            </a:r>
            <a:r>
              <a:rPr lang="ja-JP" altLang="ja-JP" sz="2800" kern="100" dirty="0">
                <a:effectLst/>
                <a:latin typeface="+mn-ea"/>
                <a:cs typeface="Times New Roman" panose="02020603050405020304" pitchFamily="18" charset="0"/>
              </a:rPr>
              <a:t>前年度</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年間の実績等を踏まえて届出る基本報酬や加算については毎年</a:t>
            </a:r>
            <a:r>
              <a:rPr lang="en-US" altLang="ja-JP" sz="2800" kern="100" dirty="0">
                <a:effectLst/>
                <a:latin typeface="+mn-ea"/>
                <a:cs typeface="Times New Roman" panose="02020603050405020304" pitchFamily="18" charset="0"/>
              </a:rPr>
              <a:t>4</a:t>
            </a:r>
            <a:r>
              <a:rPr lang="ja-JP" altLang="ja-JP" sz="2800" kern="100" dirty="0">
                <a:effectLst/>
                <a:latin typeface="+mn-ea"/>
                <a:cs typeface="Times New Roman" panose="02020603050405020304" pitchFamily="18" charset="0"/>
              </a:rPr>
              <a:t>月</a:t>
            </a:r>
            <a:r>
              <a:rPr lang="en-US" altLang="ja-JP" sz="2800" kern="100" dirty="0">
                <a:effectLst/>
                <a:latin typeface="+mn-ea"/>
                <a:cs typeface="Times New Roman" panose="02020603050405020304" pitchFamily="18" charset="0"/>
              </a:rPr>
              <a:t>15</a:t>
            </a:r>
            <a:r>
              <a:rPr lang="ja-JP" altLang="ja-JP" sz="2800" kern="100" dirty="0">
                <a:effectLst/>
                <a:latin typeface="+mn-ea"/>
                <a:cs typeface="Times New Roman" panose="02020603050405020304" pitchFamily="18" charset="0"/>
              </a:rPr>
              <a:t>日（閉庁日の場合はその前の開庁日）までに届出ることとしておりますが、指定</a:t>
            </a:r>
            <a:r>
              <a:rPr lang="ja-JP" altLang="en-US" sz="2800" kern="100" dirty="0">
                <a:effectLst/>
                <a:latin typeface="+mn-ea"/>
                <a:cs typeface="Times New Roman" panose="02020603050405020304" pitchFamily="18" charset="0"/>
              </a:rPr>
              <a:t>障害児</a:t>
            </a:r>
            <a:r>
              <a:rPr lang="ja-JP" altLang="ja-JP" sz="2800" kern="100" dirty="0">
                <a:effectLst/>
                <a:latin typeface="+mn-ea"/>
                <a:cs typeface="Times New Roman" panose="02020603050405020304" pitchFamily="18" charset="0"/>
              </a:rPr>
              <a:t>通所支援の報酬で前年度実績が必要な報酬は以下の</a:t>
            </a:r>
            <a:r>
              <a:rPr lang="en-US" altLang="ja-JP" sz="2800" kern="100" dirty="0">
                <a:effectLst/>
                <a:latin typeface="+mn-ea"/>
                <a:cs typeface="Times New Roman" panose="02020603050405020304" pitchFamily="18" charset="0"/>
              </a:rPr>
              <a:t>2</a:t>
            </a:r>
            <a:r>
              <a:rPr lang="ja-JP" altLang="ja-JP" sz="2800" kern="100" dirty="0">
                <a:effectLst/>
                <a:latin typeface="+mn-ea"/>
                <a:cs typeface="Times New Roman" panose="02020603050405020304" pitchFamily="18" charset="0"/>
              </a:rPr>
              <a:t>点です。</a:t>
            </a:r>
          </a:p>
          <a:p>
            <a:pPr marL="400050" algn="just"/>
            <a:r>
              <a:rPr lang="en-US" altLang="ja-JP" sz="2800" kern="100" dirty="0">
                <a:effectLst/>
                <a:latin typeface="+mn-ea"/>
                <a:cs typeface="Times New Roman" panose="02020603050405020304" pitchFamily="18" charset="0"/>
              </a:rPr>
              <a:t> </a:t>
            </a:r>
            <a:endParaRPr lang="ja-JP" altLang="ja-JP" sz="2800" kern="100" dirty="0">
              <a:effectLst/>
              <a:latin typeface="+mn-ea"/>
              <a:cs typeface="Times New Roman" panose="02020603050405020304" pitchFamily="18" charset="0"/>
            </a:endParaRPr>
          </a:p>
          <a:p>
            <a:pPr marL="400050" algn="just"/>
            <a:r>
              <a:rPr lang="ja-JP" altLang="ja-JP" sz="2800" kern="100" dirty="0">
                <a:effectLst/>
                <a:latin typeface="+mn-ea"/>
                <a:cs typeface="Times New Roman" panose="02020603050405020304" pitchFamily="18" charset="0"/>
              </a:rPr>
              <a:t>①児童発達支援の基本報酬（小学校就学前</a:t>
            </a:r>
            <a:endParaRPr lang="en-US" altLang="ja-JP" sz="2800" kern="100" dirty="0">
              <a:effectLst/>
              <a:latin typeface="+mn-ea"/>
              <a:cs typeface="Times New Roman" panose="02020603050405020304" pitchFamily="18" charset="0"/>
            </a:endParaRPr>
          </a:p>
          <a:p>
            <a:pPr marL="400050" algn="just"/>
            <a:r>
              <a:rPr lang="en-US" altLang="ja-JP" sz="2800" kern="100" dirty="0">
                <a:latin typeface="+mn-ea"/>
                <a:cs typeface="Times New Roman" panose="02020603050405020304" pitchFamily="18" charset="0"/>
              </a:rPr>
              <a:t> </a:t>
            </a:r>
            <a:r>
              <a:rPr lang="ja-JP" altLang="en-US" sz="2800" kern="100" dirty="0">
                <a:effectLst/>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の者の占める割合が</a:t>
            </a:r>
            <a:r>
              <a:rPr lang="en-US" altLang="ja-JP" sz="2800" kern="100" dirty="0">
                <a:effectLst/>
                <a:latin typeface="+mn-ea"/>
                <a:cs typeface="Times New Roman" panose="02020603050405020304" pitchFamily="18" charset="0"/>
              </a:rPr>
              <a:t>70</a:t>
            </a:r>
            <a:r>
              <a:rPr lang="ja-JP" altLang="ja-JP" sz="2800" kern="100" dirty="0">
                <a:effectLst/>
                <a:latin typeface="+mn-ea"/>
                <a:cs typeface="Times New Roman" panose="02020603050405020304" pitchFamily="18" charset="0"/>
              </a:rPr>
              <a:t>％以上であるか否か）</a:t>
            </a:r>
            <a:endParaRPr lang="en-US" altLang="ja-JP" sz="2800" kern="100" dirty="0">
              <a:effectLst/>
              <a:latin typeface="+mn-ea"/>
              <a:cs typeface="Times New Roman" panose="02020603050405020304" pitchFamily="18" charset="0"/>
            </a:endParaRPr>
          </a:p>
          <a:p>
            <a:pPr marL="400050" algn="just"/>
            <a:endParaRPr lang="ja-JP" altLang="ja-JP" sz="2800" kern="100" dirty="0">
              <a:effectLst/>
              <a:latin typeface="+mn-ea"/>
              <a:cs typeface="Times New Roman" panose="02020603050405020304" pitchFamily="18" charset="0"/>
            </a:endParaRPr>
          </a:p>
          <a:p>
            <a:pPr marL="400050" algn="just"/>
            <a:r>
              <a:rPr lang="ja-JP" altLang="ja-JP" sz="2800" kern="100" dirty="0">
                <a:effectLst/>
                <a:latin typeface="+mn-ea"/>
                <a:cs typeface="Times New Roman" panose="02020603050405020304" pitchFamily="18" charset="0"/>
              </a:rPr>
              <a:t>②児童発達支援、放課後等デイサービスの看護</a:t>
            </a:r>
            <a:endParaRPr lang="en-US" altLang="ja-JP" sz="2800" kern="100" dirty="0">
              <a:effectLst/>
              <a:latin typeface="+mn-ea"/>
              <a:cs typeface="Times New Roman" panose="02020603050405020304" pitchFamily="18" charset="0"/>
            </a:endParaRPr>
          </a:p>
          <a:p>
            <a:pPr marL="400050" algn="just"/>
            <a:r>
              <a:rPr lang="ja-JP" altLang="en-US" sz="2800" kern="100" dirty="0">
                <a:effectLst/>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職員加配加算（主として重症心身障害児を通</a:t>
            </a:r>
            <a:endParaRPr lang="en-US" altLang="ja-JP" sz="2800" kern="100" dirty="0">
              <a:effectLst/>
              <a:latin typeface="+mn-ea"/>
              <a:cs typeface="Times New Roman" panose="02020603050405020304" pitchFamily="18" charset="0"/>
            </a:endParaRPr>
          </a:p>
          <a:p>
            <a:pPr marL="400050" algn="just"/>
            <a:r>
              <a:rPr lang="ja-JP" altLang="en-US" sz="2800" kern="100" dirty="0">
                <a:effectLst/>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わせる事業所に限る）</a:t>
            </a:r>
          </a:p>
          <a:p>
            <a:pPr marL="457200" algn="just"/>
            <a:r>
              <a:rPr lang="en-US" altLang="ja-JP" sz="2800" kern="100" dirty="0">
                <a:effectLst/>
                <a:latin typeface="+mn-ea"/>
                <a:cs typeface="Times New Roman" panose="02020603050405020304" pitchFamily="18" charset="0"/>
              </a:rPr>
              <a:t> </a:t>
            </a:r>
            <a:endParaRPr lang="ja-JP" altLang="ja-JP" sz="2800" kern="100" dirty="0">
              <a:effectLst/>
              <a:latin typeface="+mn-ea"/>
              <a:cs typeface="Times New Roman" panose="02020603050405020304" pitchFamily="18" charset="0"/>
            </a:endParaRPr>
          </a:p>
          <a:p>
            <a:pPr marL="457200" algn="just"/>
            <a:r>
              <a:rPr lang="ja-JP" altLang="ja-JP" sz="2800" kern="100" dirty="0">
                <a:effectLst/>
                <a:latin typeface="+mn-ea"/>
                <a:cs typeface="Times New Roman" panose="02020603050405020304" pitchFamily="18" charset="0"/>
              </a:rPr>
              <a:t>　</a:t>
            </a:r>
            <a:endParaRPr kumimoji="1" lang="ja-JP" altLang="en-US" dirty="0"/>
          </a:p>
        </p:txBody>
      </p:sp>
      <p:sp>
        <p:nvSpPr>
          <p:cNvPr id="2" name="テキスト ボックス 1">
            <a:extLst>
              <a:ext uri="{FF2B5EF4-FFF2-40B4-BE49-F238E27FC236}">
                <a16:creationId xmlns:a16="http://schemas.microsoft.com/office/drawing/2014/main" id="{D383C3C5-FF83-94EC-AEF7-1AABC363B94E}"/>
              </a:ext>
            </a:extLst>
          </p:cNvPr>
          <p:cNvSpPr txBox="1"/>
          <p:nvPr/>
        </p:nvSpPr>
        <p:spPr>
          <a:xfrm>
            <a:off x="1475656" y="548680"/>
            <a:ext cx="6192688" cy="707886"/>
          </a:xfrm>
          <a:prstGeom prst="rect">
            <a:avLst/>
          </a:prstGeom>
          <a:noFill/>
        </p:spPr>
        <p:txBody>
          <a:bodyPr wrap="square" rtlCol="0">
            <a:spAutoFit/>
          </a:bodyPr>
          <a:lstStyle/>
          <a:p>
            <a:r>
              <a:rPr kumimoji="1" lang="ja-JP" altLang="en-US" sz="4000" dirty="0">
                <a:latin typeface="+mj-ea"/>
                <a:ea typeface="+mj-ea"/>
              </a:rPr>
              <a:t>年度初めの特例について</a:t>
            </a:r>
          </a:p>
        </p:txBody>
      </p:sp>
    </p:spTree>
    <p:extLst>
      <p:ext uri="{BB962C8B-B14F-4D97-AF65-F5344CB8AC3E}">
        <p14:creationId xmlns:p14="http://schemas.microsoft.com/office/powerpoint/2010/main" val="705242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754218C-AEC1-246D-5497-9E1D15D48A1E}"/>
              </a:ext>
            </a:extLst>
          </p:cNvPr>
          <p:cNvSpPr txBox="1"/>
          <p:nvPr/>
        </p:nvSpPr>
        <p:spPr>
          <a:xfrm>
            <a:off x="537636" y="2238246"/>
            <a:ext cx="8064896" cy="1723549"/>
          </a:xfrm>
          <a:prstGeom prst="rect">
            <a:avLst/>
          </a:prstGeom>
          <a:noFill/>
        </p:spPr>
        <p:txBody>
          <a:bodyPr wrap="square" rtlCol="0">
            <a:spAutoFit/>
          </a:bodyPr>
          <a:lstStyle/>
          <a:p>
            <a:r>
              <a:rPr lang="ja-JP" altLang="en-US" sz="3200" kern="100" dirty="0">
                <a:effectLst/>
                <a:latin typeface="+mn-ea"/>
                <a:cs typeface="Times New Roman" panose="02020603050405020304" pitchFamily="18" charset="0"/>
              </a:rPr>
              <a:t>　</a:t>
            </a:r>
            <a:r>
              <a:rPr lang="en-US" altLang="ja-JP" sz="2800" u="sng" kern="100" dirty="0">
                <a:solidFill>
                  <a:srgbClr val="FF0000"/>
                </a:solidFill>
                <a:effectLst/>
                <a:latin typeface="+mn-ea"/>
                <a:cs typeface="Times New Roman" panose="02020603050405020304" pitchFamily="18" charset="0"/>
              </a:rPr>
              <a:t>4</a:t>
            </a:r>
            <a:r>
              <a:rPr lang="ja-JP" altLang="ja-JP" sz="2800" u="sng" kern="100" dirty="0">
                <a:solidFill>
                  <a:srgbClr val="FF0000"/>
                </a:solidFill>
                <a:effectLst/>
                <a:latin typeface="+mn-ea"/>
                <a:cs typeface="Times New Roman" panose="02020603050405020304" pitchFamily="18" charset="0"/>
              </a:rPr>
              <a:t>月</a:t>
            </a:r>
            <a:r>
              <a:rPr lang="en-US" altLang="ja-JP" sz="2800" u="sng" kern="100" dirty="0">
                <a:solidFill>
                  <a:srgbClr val="FF0000"/>
                </a:solidFill>
                <a:effectLst/>
                <a:latin typeface="+mn-ea"/>
                <a:cs typeface="Times New Roman" panose="02020603050405020304" pitchFamily="18" charset="0"/>
              </a:rPr>
              <a:t>15</a:t>
            </a:r>
            <a:r>
              <a:rPr lang="ja-JP" altLang="ja-JP" sz="2800" u="sng" kern="100" dirty="0">
                <a:solidFill>
                  <a:srgbClr val="FF0000"/>
                </a:solidFill>
                <a:effectLst/>
                <a:latin typeface="+mn-ea"/>
                <a:cs typeface="Times New Roman" panose="02020603050405020304" pitchFamily="18" charset="0"/>
              </a:rPr>
              <a:t>日までに届け出があっても</a:t>
            </a:r>
            <a:r>
              <a:rPr lang="en-US" altLang="ja-JP" sz="2800" u="sng" kern="100" dirty="0">
                <a:solidFill>
                  <a:srgbClr val="FF0000"/>
                </a:solidFill>
                <a:effectLst/>
                <a:latin typeface="+mn-ea"/>
                <a:cs typeface="Times New Roman" panose="02020603050405020304" pitchFamily="18" charset="0"/>
              </a:rPr>
              <a:t>4</a:t>
            </a:r>
            <a:r>
              <a:rPr lang="ja-JP" altLang="ja-JP" sz="2800" u="sng" kern="100" dirty="0">
                <a:solidFill>
                  <a:srgbClr val="FF0000"/>
                </a:solidFill>
                <a:effectLst/>
                <a:latin typeface="+mn-ea"/>
                <a:cs typeface="Times New Roman" panose="02020603050405020304" pitchFamily="18" charset="0"/>
              </a:rPr>
              <a:t>月</a:t>
            </a:r>
            <a:r>
              <a:rPr lang="en-US" altLang="ja-JP" sz="2800" u="sng" kern="100" dirty="0">
                <a:solidFill>
                  <a:srgbClr val="FF0000"/>
                </a:solidFill>
                <a:effectLst/>
                <a:latin typeface="+mn-ea"/>
                <a:cs typeface="Times New Roman" panose="02020603050405020304" pitchFamily="18" charset="0"/>
              </a:rPr>
              <a:t>1</a:t>
            </a:r>
            <a:r>
              <a:rPr lang="ja-JP" altLang="ja-JP" sz="2800" u="sng" kern="100" dirty="0">
                <a:solidFill>
                  <a:srgbClr val="FF0000"/>
                </a:solidFill>
                <a:effectLst/>
                <a:latin typeface="+mn-ea"/>
                <a:cs typeface="Times New Roman" panose="02020603050405020304" pitchFamily="18" charset="0"/>
              </a:rPr>
              <a:t>日に遡って算定することはできず</a:t>
            </a:r>
            <a:r>
              <a:rPr lang="ja-JP" altLang="ja-JP" sz="2800" kern="100" dirty="0">
                <a:effectLst/>
                <a:latin typeface="+mn-ea"/>
                <a:cs typeface="Times New Roman" panose="02020603050405020304" pitchFamily="18" charset="0"/>
              </a:rPr>
              <a:t>、</a:t>
            </a:r>
            <a:r>
              <a:rPr lang="ja-JP" altLang="en-US" sz="2800" kern="100" dirty="0">
                <a:effectLst/>
                <a:latin typeface="+mn-ea"/>
                <a:cs typeface="Times New Roman" panose="02020603050405020304" pitchFamily="18" charset="0"/>
              </a:rPr>
              <a:t>「届出について」に記載</a:t>
            </a:r>
            <a:r>
              <a:rPr lang="ja-JP" altLang="ja-JP" sz="2800" kern="100" dirty="0">
                <a:effectLst/>
                <a:latin typeface="+mn-ea"/>
                <a:cs typeface="Times New Roman" panose="02020603050405020304" pitchFamily="18" charset="0"/>
              </a:rPr>
              <a:t>のとおり</a:t>
            </a:r>
            <a:r>
              <a:rPr lang="ja-JP" altLang="en-US" sz="2800" kern="100" dirty="0">
                <a:effectLst/>
                <a:latin typeface="+mn-ea"/>
                <a:cs typeface="Times New Roman" panose="02020603050405020304" pitchFamily="18" charset="0"/>
              </a:rPr>
              <a:t>、</a:t>
            </a:r>
            <a:r>
              <a:rPr lang="ja-JP" altLang="ja-JP" sz="2800" kern="100" dirty="0">
                <a:effectLst/>
                <a:latin typeface="+mn-ea"/>
                <a:cs typeface="Times New Roman" panose="02020603050405020304" pitchFamily="18" charset="0"/>
              </a:rPr>
              <a:t>通常の届出として</a:t>
            </a:r>
            <a:r>
              <a:rPr lang="en-US" altLang="ja-JP" sz="2800" kern="100" dirty="0">
                <a:effectLst/>
                <a:latin typeface="+mn-ea"/>
                <a:cs typeface="Times New Roman" panose="02020603050405020304" pitchFamily="18" charset="0"/>
              </a:rPr>
              <a:t>5</a:t>
            </a:r>
            <a:r>
              <a:rPr lang="ja-JP" altLang="ja-JP" sz="2800" kern="100" dirty="0">
                <a:effectLst/>
                <a:latin typeface="+mn-ea"/>
                <a:cs typeface="Times New Roman" panose="02020603050405020304" pitchFamily="18" charset="0"/>
              </a:rPr>
              <a:t>月</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日からの算定となります。</a:t>
            </a:r>
          </a:p>
          <a:p>
            <a:endParaRPr kumimoji="1" lang="ja-JP" altLang="en-US" dirty="0"/>
          </a:p>
        </p:txBody>
      </p:sp>
      <p:sp>
        <p:nvSpPr>
          <p:cNvPr id="7" name="テキスト ボックス 6">
            <a:extLst>
              <a:ext uri="{FF2B5EF4-FFF2-40B4-BE49-F238E27FC236}">
                <a16:creationId xmlns:a16="http://schemas.microsoft.com/office/drawing/2014/main" id="{CF922A21-7A27-0B5B-B5FA-0499C0B52DA6}"/>
              </a:ext>
            </a:extLst>
          </p:cNvPr>
          <p:cNvSpPr txBox="1"/>
          <p:nvPr/>
        </p:nvSpPr>
        <p:spPr>
          <a:xfrm>
            <a:off x="569822" y="949080"/>
            <a:ext cx="8064896" cy="1200329"/>
          </a:xfrm>
          <a:prstGeom prst="rect">
            <a:avLst/>
          </a:prstGeom>
          <a:noFill/>
        </p:spPr>
        <p:txBody>
          <a:bodyPr wrap="square" rtlCol="0">
            <a:spAutoFit/>
          </a:bodyPr>
          <a:lstStyle/>
          <a:p>
            <a:r>
              <a:rPr lang="ja-JP" altLang="ja-JP" sz="3600" kern="100" dirty="0">
                <a:effectLst/>
                <a:latin typeface="+mn-ea"/>
                <a:cs typeface="Times New Roman" panose="02020603050405020304" pitchFamily="18" charset="0"/>
              </a:rPr>
              <a:t>そのほかの加算</a:t>
            </a:r>
            <a:endParaRPr lang="en-US" altLang="ja-JP" sz="3600" kern="100" dirty="0">
              <a:effectLst/>
              <a:latin typeface="+mn-ea"/>
              <a:cs typeface="Times New Roman" panose="02020603050405020304" pitchFamily="18" charset="0"/>
            </a:endParaRPr>
          </a:p>
          <a:p>
            <a:r>
              <a:rPr lang="ja-JP" altLang="en-US" sz="3600" kern="100" dirty="0">
                <a:latin typeface="+mn-ea"/>
                <a:cs typeface="Times New Roman" panose="02020603050405020304" pitchFamily="18" charset="0"/>
              </a:rPr>
              <a:t>＝</a:t>
            </a:r>
            <a:r>
              <a:rPr lang="ja-JP" altLang="en-US" sz="3600" kern="100" dirty="0">
                <a:effectLst/>
                <a:latin typeface="+mn-ea"/>
                <a:cs typeface="Times New Roman" panose="02020603050405020304" pitchFamily="18" charset="0"/>
              </a:rPr>
              <a:t>前年度</a:t>
            </a:r>
            <a:r>
              <a:rPr lang="ja-JP" altLang="ja-JP" sz="3600" kern="100" dirty="0">
                <a:effectLst/>
                <a:latin typeface="+mn-ea"/>
                <a:cs typeface="Times New Roman" panose="02020603050405020304" pitchFamily="18" charset="0"/>
              </a:rPr>
              <a:t>実績を踏まえたものでない</a:t>
            </a:r>
            <a:r>
              <a:rPr lang="ja-JP" altLang="en-US" sz="3600" kern="100" dirty="0">
                <a:effectLst/>
                <a:latin typeface="+mn-ea"/>
                <a:cs typeface="Times New Roman" panose="02020603050405020304" pitchFamily="18" charset="0"/>
              </a:rPr>
              <a:t>　　　</a:t>
            </a:r>
            <a:endParaRPr kumimoji="1" lang="ja-JP" altLang="en-US" sz="3600" dirty="0"/>
          </a:p>
        </p:txBody>
      </p:sp>
      <p:sp>
        <p:nvSpPr>
          <p:cNvPr id="8" name="テキスト ボックス 7">
            <a:extLst>
              <a:ext uri="{FF2B5EF4-FFF2-40B4-BE49-F238E27FC236}">
                <a16:creationId xmlns:a16="http://schemas.microsoft.com/office/drawing/2014/main" id="{56C52200-D124-ABD8-2F4C-1F0F21C63381}"/>
              </a:ext>
            </a:extLst>
          </p:cNvPr>
          <p:cNvSpPr txBox="1"/>
          <p:nvPr/>
        </p:nvSpPr>
        <p:spPr>
          <a:xfrm>
            <a:off x="655679" y="3961795"/>
            <a:ext cx="7918964" cy="2677656"/>
          </a:xfrm>
          <a:prstGeom prst="rect">
            <a:avLst/>
          </a:prstGeom>
          <a:noFill/>
        </p:spPr>
        <p:txBody>
          <a:bodyPr wrap="square" rtlCol="0">
            <a:spAutoFit/>
          </a:bodyPr>
          <a:lstStyle/>
          <a:p>
            <a:pPr algn="l"/>
            <a:r>
              <a:rPr kumimoji="1" lang="en-US" altLang="ja-JP" sz="2800" dirty="0">
                <a:latin typeface="+mn-ea"/>
              </a:rPr>
              <a:t>※</a:t>
            </a:r>
            <a:r>
              <a:rPr kumimoji="1" lang="ja-JP" altLang="en-US" sz="2800" dirty="0">
                <a:latin typeface="+mn-ea"/>
              </a:rPr>
              <a:t>福祉・介護職員等処遇改善加算については毎年厚生労働省が発出します、「</a:t>
            </a:r>
            <a:r>
              <a:rPr lang="ja-JP" altLang="en-US" sz="2800" b="0" i="0" u="none" strike="noStrike" baseline="0" dirty="0">
                <a:latin typeface="ＭＳゴシック"/>
              </a:rPr>
              <a:t>福祉・介護職員処遇改善加算等に関する基本的考え方並びに事務処理手順及び様式例の提示について」の中で、年度当初の特例として</a:t>
            </a:r>
            <a:r>
              <a:rPr lang="en-US" altLang="ja-JP" sz="2800" b="0" i="0" u="none" strike="noStrike" baseline="0" dirty="0">
                <a:latin typeface="ＭＳゴシック"/>
              </a:rPr>
              <a:t>4</a:t>
            </a:r>
            <a:r>
              <a:rPr lang="ja-JP" altLang="en-US" sz="2800" b="0" i="0" u="none" strike="noStrike" baseline="0" dirty="0">
                <a:latin typeface="ＭＳゴシック"/>
              </a:rPr>
              <a:t>月</a:t>
            </a:r>
            <a:r>
              <a:rPr lang="en-US" altLang="ja-JP" sz="2800" b="0" i="0" u="none" strike="noStrike" baseline="0" dirty="0">
                <a:latin typeface="ＭＳゴシック"/>
              </a:rPr>
              <a:t>15</a:t>
            </a:r>
            <a:r>
              <a:rPr lang="ja-JP" altLang="en-US" sz="2800" b="0" i="0" u="none" strike="noStrike" baseline="0" dirty="0">
                <a:latin typeface="ＭＳゴシック"/>
              </a:rPr>
              <a:t>日までに計画書等を提出することとされています。</a:t>
            </a:r>
            <a:endParaRPr kumimoji="1" lang="ja-JP" altLang="en-US" sz="2800" dirty="0">
              <a:latin typeface="+mn-ea"/>
            </a:endParaRPr>
          </a:p>
        </p:txBody>
      </p:sp>
    </p:spTree>
    <p:extLst>
      <p:ext uri="{BB962C8B-B14F-4D97-AF65-F5344CB8AC3E}">
        <p14:creationId xmlns:p14="http://schemas.microsoft.com/office/powerpoint/2010/main" val="379134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12ACA39-8B7C-1BD2-7109-81732252F1D8}"/>
              </a:ext>
            </a:extLst>
          </p:cNvPr>
          <p:cNvSpPr txBox="1"/>
          <p:nvPr/>
        </p:nvSpPr>
        <p:spPr>
          <a:xfrm>
            <a:off x="179512" y="980727"/>
            <a:ext cx="8352928" cy="5978560"/>
          </a:xfrm>
          <a:prstGeom prst="rect">
            <a:avLst/>
          </a:prstGeom>
          <a:noFill/>
        </p:spPr>
        <p:txBody>
          <a:bodyPr wrap="square" rtlCol="0">
            <a:spAutoFit/>
          </a:bodyPr>
          <a:lstStyle/>
          <a:p>
            <a:pPr lvl="0" algn="just"/>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lvl="1" algn="just"/>
            <a:r>
              <a:rPr lang="ja-JP" altLang="en-US" sz="2800" kern="100" dirty="0">
                <a:effectLst/>
                <a:latin typeface="+mn-ea"/>
                <a:cs typeface="Times New Roman" panose="02020603050405020304" pitchFamily="18" charset="0"/>
              </a:rPr>
              <a:t>①</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日当たりの利用実績による取扱い</a:t>
            </a:r>
            <a:endParaRPr lang="en-US" altLang="ja-JP" sz="2800" kern="100" dirty="0">
              <a:effectLst/>
              <a:latin typeface="+mn-ea"/>
              <a:cs typeface="Times New Roman" panose="02020603050405020304" pitchFamily="18" charset="0"/>
            </a:endParaRPr>
          </a:p>
          <a:p>
            <a:pPr lvl="1" algn="just"/>
            <a:endParaRPr lang="ja-JP" altLang="ja-JP" sz="2800" kern="100" dirty="0">
              <a:effectLst/>
              <a:latin typeface="+mn-ea"/>
              <a:cs typeface="Times New Roman" panose="02020603050405020304" pitchFamily="18" charset="0"/>
            </a:endParaRPr>
          </a:p>
          <a:p>
            <a:pPr marL="457200" algn="just"/>
            <a:r>
              <a:rPr lang="ja-JP" altLang="ja-JP" sz="2800" u="sng" kern="100" dirty="0">
                <a:effectLst/>
                <a:latin typeface="+mn-ea"/>
                <a:cs typeface="Times New Roman" panose="02020603050405020304" pitchFamily="18" charset="0"/>
              </a:rPr>
              <a:t>Ａ</a:t>
            </a:r>
            <a:r>
              <a:rPr lang="ja-JP" altLang="en-US" sz="2800" u="sng" kern="100" dirty="0">
                <a:effectLst/>
                <a:latin typeface="+mn-ea"/>
                <a:cs typeface="Times New Roman" panose="02020603050405020304" pitchFamily="18" charset="0"/>
              </a:rPr>
              <a:t>　</a:t>
            </a:r>
            <a:r>
              <a:rPr lang="ja-JP" altLang="ja-JP" sz="2800" u="sng" kern="100" dirty="0">
                <a:effectLst/>
                <a:latin typeface="+mn-ea"/>
                <a:cs typeface="Times New Roman" panose="02020603050405020304" pitchFamily="18" charset="0"/>
              </a:rPr>
              <a:t>利用定員</a:t>
            </a:r>
            <a:r>
              <a:rPr lang="en-US" altLang="ja-JP" sz="2800" u="sng" kern="100" dirty="0">
                <a:effectLst/>
                <a:latin typeface="+mn-ea"/>
                <a:cs typeface="Times New Roman" panose="02020603050405020304" pitchFamily="18" charset="0"/>
              </a:rPr>
              <a:t>50</a:t>
            </a:r>
            <a:r>
              <a:rPr lang="ja-JP" altLang="ja-JP" sz="2800" u="sng" kern="100" dirty="0">
                <a:effectLst/>
                <a:latin typeface="+mn-ea"/>
                <a:cs typeface="Times New Roman" panose="02020603050405020304" pitchFamily="18" charset="0"/>
              </a:rPr>
              <a:t>人以下の場合</a:t>
            </a:r>
          </a:p>
          <a:p>
            <a:pPr marL="457200" indent="152400" algn="just"/>
            <a:r>
              <a:rPr lang="ja-JP" altLang="ja-JP" sz="2800" kern="100" dirty="0">
                <a:effectLst/>
                <a:latin typeface="+mn-ea"/>
                <a:cs typeface="Times New Roman" panose="02020603050405020304" pitchFamily="18" charset="0"/>
              </a:rPr>
              <a:t>利用定員に</a:t>
            </a:r>
            <a:r>
              <a:rPr lang="en-US" altLang="ja-JP" sz="2800" kern="100" dirty="0">
                <a:effectLst/>
                <a:latin typeface="+mn-ea"/>
                <a:cs typeface="Times New Roman" panose="02020603050405020304" pitchFamily="18" charset="0"/>
              </a:rPr>
              <a:t>100</a:t>
            </a:r>
            <a:r>
              <a:rPr lang="ja-JP" altLang="ja-JP" sz="2800" kern="100" dirty="0">
                <a:effectLst/>
                <a:latin typeface="+mn-ea"/>
                <a:cs typeface="Times New Roman" panose="02020603050405020304" pitchFamily="18" charset="0"/>
              </a:rPr>
              <a:t>分の</a:t>
            </a:r>
            <a:r>
              <a:rPr lang="en-US" altLang="ja-JP" sz="2800" kern="100" dirty="0">
                <a:effectLst/>
                <a:latin typeface="+mn-ea"/>
                <a:cs typeface="Times New Roman" panose="02020603050405020304" pitchFamily="18" charset="0"/>
              </a:rPr>
              <a:t>150</a:t>
            </a:r>
            <a:r>
              <a:rPr lang="ja-JP" altLang="ja-JP" sz="2800" kern="100" dirty="0">
                <a:effectLst/>
                <a:latin typeface="+mn-ea"/>
                <a:cs typeface="Times New Roman" panose="02020603050405020304" pitchFamily="18" charset="0"/>
              </a:rPr>
              <a:t>を乗じて得た数を超える場合、当該</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日について障害児全員につき減算。</a:t>
            </a:r>
          </a:p>
          <a:p>
            <a:pPr marL="457200" algn="just"/>
            <a:r>
              <a:rPr lang="en-US" altLang="ja-JP" sz="2800" kern="100" dirty="0">
                <a:effectLst/>
                <a:latin typeface="+mn-ea"/>
                <a:cs typeface="Times New Roman" panose="02020603050405020304" pitchFamily="18" charset="0"/>
              </a:rPr>
              <a:t> </a:t>
            </a:r>
            <a:endParaRPr lang="en-US" altLang="ja-JP" sz="2800" kern="100" dirty="0">
              <a:latin typeface="+mn-ea"/>
              <a:cs typeface="Times New Roman" panose="02020603050405020304" pitchFamily="18" charset="0"/>
            </a:endParaRPr>
          </a:p>
          <a:p>
            <a:pPr marL="457200" algn="just"/>
            <a:r>
              <a:rPr lang="ja-JP" altLang="ja-JP" sz="2800" kern="100" dirty="0">
                <a:effectLst/>
                <a:latin typeface="+mn-ea"/>
                <a:cs typeface="Times New Roman" panose="02020603050405020304" pitchFamily="18" charset="0"/>
              </a:rPr>
              <a:t>例：</a:t>
            </a:r>
            <a:r>
              <a:rPr lang="en-US" altLang="ja-JP" sz="2800" kern="100" dirty="0">
                <a:effectLst/>
                <a:latin typeface="+mn-ea"/>
                <a:cs typeface="Times New Roman" panose="02020603050405020304" pitchFamily="18" charset="0"/>
              </a:rPr>
              <a:t>10</a:t>
            </a:r>
            <a:r>
              <a:rPr lang="ja-JP" altLang="ja-JP" sz="2800" kern="100" dirty="0">
                <a:effectLst/>
                <a:latin typeface="+mn-ea"/>
                <a:cs typeface="Times New Roman" panose="02020603050405020304" pitchFamily="18" charset="0"/>
              </a:rPr>
              <a:t>人定員×</a:t>
            </a:r>
            <a:r>
              <a:rPr lang="en-US" altLang="ja-JP" sz="2800" kern="100" dirty="0">
                <a:effectLst/>
                <a:latin typeface="+mn-ea"/>
                <a:cs typeface="Times New Roman" panose="02020603050405020304" pitchFamily="18" charset="0"/>
              </a:rPr>
              <a:t>150</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15</a:t>
            </a:r>
            <a:r>
              <a:rPr lang="ja-JP" altLang="ja-JP" sz="2800" kern="100" dirty="0">
                <a:effectLst/>
                <a:latin typeface="+mn-ea"/>
                <a:cs typeface="Times New Roman" panose="02020603050405020304" pitchFamily="18" charset="0"/>
              </a:rPr>
              <a:t>（小数点以下が生じる場合は切り上げる）</a:t>
            </a:r>
          </a:p>
          <a:p>
            <a:pPr marL="457200" indent="304800" algn="just"/>
            <a:r>
              <a:rPr lang="en-US" altLang="ja-JP" sz="2800" kern="100" dirty="0">
                <a:effectLst/>
                <a:latin typeface="+mn-ea"/>
                <a:cs typeface="Times New Roman" panose="02020603050405020304" pitchFamily="18" charset="0"/>
              </a:rPr>
              <a:t>15</a:t>
            </a:r>
            <a:r>
              <a:rPr lang="ja-JP" altLang="ja-JP" sz="2800" kern="100" dirty="0">
                <a:effectLst/>
                <a:latin typeface="+mn-ea"/>
                <a:cs typeface="Times New Roman" panose="02020603050405020304" pitchFamily="18" charset="0"/>
              </a:rPr>
              <a:t>を超える、</a:t>
            </a:r>
            <a:r>
              <a:rPr lang="en-US" altLang="ja-JP" sz="2800" kern="100" dirty="0">
                <a:solidFill>
                  <a:srgbClr val="FF0000"/>
                </a:solidFill>
                <a:effectLst/>
                <a:latin typeface="+mn-ea"/>
                <a:cs typeface="Times New Roman" panose="02020603050405020304" pitchFamily="18" charset="0"/>
              </a:rPr>
              <a:t>16</a:t>
            </a:r>
            <a:r>
              <a:rPr lang="ja-JP" altLang="ja-JP" sz="2800" kern="100" dirty="0">
                <a:solidFill>
                  <a:srgbClr val="FF0000"/>
                </a:solidFill>
                <a:effectLst/>
                <a:latin typeface="+mn-ea"/>
                <a:cs typeface="Times New Roman" panose="02020603050405020304" pitchFamily="18" charset="0"/>
              </a:rPr>
              <a:t>人以上の利用で減算</a:t>
            </a:r>
          </a:p>
          <a:p>
            <a:pPr marL="457200" algn="just"/>
            <a:r>
              <a:rPr lang="en-US" altLang="ja-JP" sz="2800" kern="100" dirty="0">
                <a:effectLst/>
                <a:latin typeface="+mn-ea"/>
                <a:cs typeface="Times New Roman" panose="02020603050405020304" pitchFamily="18" charset="0"/>
              </a:rPr>
              <a:t> </a:t>
            </a:r>
            <a:endParaRPr lang="ja-JP" altLang="ja-JP" sz="2800" kern="100" dirty="0">
              <a:effectLst/>
              <a:latin typeface="+mn-ea"/>
              <a:cs typeface="Times New Roman" panose="02020603050405020304" pitchFamily="18" charset="0"/>
            </a:endParaRPr>
          </a:p>
          <a:p>
            <a:pPr marL="457200" algn="just"/>
            <a:r>
              <a:rPr lang="en-US" altLang="ja-JP" kern="100" dirty="0">
                <a:effectLst/>
                <a:latin typeface="游ゴシック" panose="020B0400000000000000" pitchFamily="50" charset="-128"/>
                <a:ea typeface="ＭＳ 明朝" panose="02020609040205080304" pitchFamily="17" charset="-128"/>
                <a:cs typeface="Times New Roman" panose="02020603050405020304" pitchFamily="18" charset="0"/>
              </a:rPr>
              <a:t> </a:t>
            </a:r>
            <a:endParaRPr lang="ja-JP" altLang="ja-JP"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457200" indent="152400" algn="just"/>
            <a:endParaRPr lang="ja-JP" altLang="ja-JP" sz="1600" kern="100" dirty="0">
              <a:effectLst/>
              <a:latin typeface="+mn-ea"/>
              <a:cs typeface="Times New Roman" panose="02020603050405020304" pitchFamily="18" charset="0"/>
            </a:endParaRPr>
          </a:p>
          <a:p>
            <a:pPr marL="457200" algn="just"/>
            <a:r>
              <a:rPr lang="en-US" altLang="ja-JP" sz="2000" kern="100" dirty="0">
                <a:effectLst/>
                <a:latin typeface="+mn-ea"/>
                <a:cs typeface="Times New Roman" panose="02020603050405020304" pitchFamily="18" charset="0"/>
              </a:rPr>
              <a:t> </a:t>
            </a:r>
            <a:endParaRPr lang="ja-JP" altLang="ja-JP" sz="2000" kern="100" dirty="0">
              <a:effectLst/>
              <a:latin typeface="+mn-ea"/>
              <a:cs typeface="Times New Roman" panose="02020603050405020304" pitchFamily="18" charset="0"/>
            </a:endParaRPr>
          </a:p>
          <a:p>
            <a:pPr marL="457200" algn="just"/>
            <a:endPar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endParaRPr kumimoji="1" lang="ja-JP" altLang="en-US" dirty="0"/>
          </a:p>
        </p:txBody>
      </p:sp>
      <p:sp>
        <p:nvSpPr>
          <p:cNvPr id="2" name="テキスト ボックス 1">
            <a:extLst>
              <a:ext uri="{FF2B5EF4-FFF2-40B4-BE49-F238E27FC236}">
                <a16:creationId xmlns:a16="http://schemas.microsoft.com/office/drawing/2014/main" id="{98A5589F-7728-90D8-D197-EA2D0F7E8E34}"/>
              </a:ext>
            </a:extLst>
          </p:cNvPr>
          <p:cNvSpPr txBox="1"/>
          <p:nvPr/>
        </p:nvSpPr>
        <p:spPr>
          <a:xfrm>
            <a:off x="1547664" y="404664"/>
            <a:ext cx="5328592" cy="707886"/>
          </a:xfrm>
          <a:prstGeom prst="rect">
            <a:avLst/>
          </a:prstGeom>
          <a:noFill/>
        </p:spPr>
        <p:txBody>
          <a:bodyPr wrap="square" rtlCol="0">
            <a:spAutoFit/>
          </a:bodyPr>
          <a:lstStyle/>
          <a:p>
            <a:r>
              <a:rPr kumimoji="1" lang="ja-JP" altLang="en-US" sz="4000" dirty="0">
                <a:latin typeface="+mj-ea"/>
                <a:ea typeface="+mj-ea"/>
              </a:rPr>
              <a:t>定員超過減算について</a:t>
            </a:r>
          </a:p>
        </p:txBody>
      </p:sp>
    </p:spTree>
    <p:extLst>
      <p:ext uri="{BB962C8B-B14F-4D97-AF65-F5344CB8AC3E}">
        <p14:creationId xmlns:p14="http://schemas.microsoft.com/office/powerpoint/2010/main" val="356154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7E87BCE-9AB0-94CF-B09B-5C74EB9D3ED5}"/>
              </a:ext>
            </a:extLst>
          </p:cNvPr>
          <p:cNvSpPr txBox="1"/>
          <p:nvPr/>
        </p:nvSpPr>
        <p:spPr>
          <a:xfrm>
            <a:off x="539552" y="481330"/>
            <a:ext cx="7992888" cy="5970865"/>
          </a:xfrm>
          <a:prstGeom prst="rect">
            <a:avLst/>
          </a:prstGeom>
          <a:noFill/>
        </p:spPr>
        <p:txBody>
          <a:bodyPr wrap="square" rtlCol="0">
            <a:spAutoFit/>
          </a:bodyPr>
          <a:lstStyle/>
          <a:p>
            <a:pPr marL="457200" algn="just"/>
            <a:r>
              <a:rPr lang="ja-JP" altLang="ja-JP" sz="2800" u="sng" kern="100" dirty="0">
                <a:effectLst/>
                <a:latin typeface="+mn-ea"/>
                <a:cs typeface="Times New Roman" panose="02020603050405020304" pitchFamily="18" charset="0"/>
              </a:rPr>
              <a:t>Ｂ</a:t>
            </a:r>
            <a:r>
              <a:rPr lang="ja-JP" altLang="en-US" sz="2800" u="sng" kern="100" dirty="0">
                <a:effectLst/>
                <a:latin typeface="+mn-ea"/>
                <a:cs typeface="Times New Roman" panose="02020603050405020304" pitchFamily="18" charset="0"/>
              </a:rPr>
              <a:t>　</a:t>
            </a:r>
            <a:r>
              <a:rPr lang="ja-JP" altLang="ja-JP" sz="2800" u="sng" kern="100" dirty="0">
                <a:effectLst/>
                <a:latin typeface="+mn-ea"/>
                <a:cs typeface="Times New Roman" panose="02020603050405020304" pitchFamily="18" charset="0"/>
              </a:rPr>
              <a:t>利用定員</a:t>
            </a:r>
            <a:r>
              <a:rPr lang="en-US" altLang="ja-JP" sz="2800" u="sng" kern="100" dirty="0">
                <a:effectLst/>
                <a:latin typeface="+mn-ea"/>
                <a:cs typeface="Times New Roman" panose="02020603050405020304" pitchFamily="18" charset="0"/>
              </a:rPr>
              <a:t>51</a:t>
            </a:r>
            <a:r>
              <a:rPr lang="ja-JP" altLang="ja-JP" sz="2800" u="sng" kern="100" dirty="0">
                <a:effectLst/>
                <a:latin typeface="+mn-ea"/>
                <a:cs typeface="Times New Roman" panose="02020603050405020304" pitchFamily="18" charset="0"/>
              </a:rPr>
              <a:t>人以上の場合</a:t>
            </a:r>
          </a:p>
          <a:p>
            <a:pPr marL="457200" indent="152400" algn="just"/>
            <a:r>
              <a:rPr lang="ja-JP" altLang="ja-JP" sz="2800" kern="100" dirty="0">
                <a:effectLst/>
                <a:latin typeface="+mn-ea"/>
                <a:cs typeface="Times New Roman" panose="02020603050405020304" pitchFamily="18" charset="0"/>
              </a:rPr>
              <a:t>Ⅰ</a:t>
            </a:r>
            <a:r>
              <a:rPr lang="en-US" altLang="ja-JP" sz="2800" kern="100" dirty="0">
                <a:effectLst/>
                <a:latin typeface="+mn-ea"/>
                <a:cs typeface="Times New Roman" panose="02020603050405020304" pitchFamily="18" charset="0"/>
              </a:rPr>
              <a:t>.</a:t>
            </a:r>
            <a:r>
              <a:rPr lang="ja-JP" altLang="ja-JP" sz="2800" kern="100" dirty="0">
                <a:effectLst/>
                <a:latin typeface="+mn-ea"/>
                <a:cs typeface="Times New Roman" panose="02020603050405020304" pitchFamily="18" charset="0"/>
              </a:rPr>
              <a:t>利用定員から</a:t>
            </a:r>
            <a:r>
              <a:rPr lang="en-US" altLang="ja-JP" sz="2800" kern="100" dirty="0">
                <a:effectLst/>
                <a:latin typeface="+mn-ea"/>
                <a:cs typeface="Times New Roman" panose="02020603050405020304" pitchFamily="18" charset="0"/>
              </a:rPr>
              <a:t>50</a:t>
            </a:r>
            <a:r>
              <a:rPr lang="ja-JP" altLang="ja-JP" sz="2800" kern="100" dirty="0">
                <a:effectLst/>
                <a:latin typeface="+mn-ea"/>
                <a:cs typeface="Times New Roman" panose="02020603050405020304" pitchFamily="18" charset="0"/>
              </a:rPr>
              <a:t>を差し引いた数に</a:t>
            </a:r>
            <a:r>
              <a:rPr lang="en-US" altLang="ja-JP" sz="2800" kern="100" dirty="0">
                <a:effectLst/>
                <a:latin typeface="+mn-ea"/>
                <a:cs typeface="Times New Roman" panose="02020603050405020304" pitchFamily="18" charset="0"/>
              </a:rPr>
              <a:t>100</a:t>
            </a:r>
            <a:r>
              <a:rPr lang="ja-JP" altLang="ja-JP" sz="2800" kern="100" dirty="0">
                <a:effectLst/>
                <a:latin typeface="+mn-ea"/>
                <a:cs typeface="Times New Roman" panose="02020603050405020304" pitchFamily="18" charset="0"/>
              </a:rPr>
              <a:t>分の</a:t>
            </a:r>
            <a:r>
              <a:rPr lang="en-US" altLang="ja-JP" sz="2800" kern="100" dirty="0">
                <a:effectLst/>
                <a:latin typeface="+mn-ea"/>
                <a:cs typeface="Times New Roman" panose="02020603050405020304" pitchFamily="18" charset="0"/>
              </a:rPr>
              <a:t>25</a:t>
            </a:r>
          </a:p>
          <a:p>
            <a:pPr marL="457200" indent="152400" algn="just"/>
            <a:r>
              <a:rPr lang="ja-JP" altLang="en-US" sz="2800" kern="100" dirty="0">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を乗じる。</a:t>
            </a:r>
          </a:p>
          <a:p>
            <a:pPr marL="457200" indent="152400" algn="just"/>
            <a:r>
              <a:rPr lang="ja-JP" altLang="ja-JP" sz="2800" kern="100" dirty="0">
                <a:effectLst/>
                <a:latin typeface="+mn-ea"/>
                <a:cs typeface="Times New Roman" panose="02020603050405020304" pitchFamily="18" charset="0"/>
              </a:rPr>
              <a:t>Ⅱ</a:t>
            </a:r>
            <a:r>
              <a:rPr lang="en-US" altLang="ja-JP" sz="2800" kern="100" dirty="0">
                <a:effectLst/>
                <a:latin typeface="+mn-ea"/>
                <a:cs typeface="Times New Roman" panose="02020603050405020304" pitchFamily="18" charset="0"/>
              </a:rPr>
              <a:t>.</a:t>
            </a:r>
            <a:r>
              <a:rPr lang="ja-JP" altLang="ja-JP" sz="2800" kern="100" dirty="0">
                <a:effectLst/>
                <a:latin typeface="+mn-ea"/>
                <a:cs typeface="Times New Roman" panose="02020603050405020304" pitchFamily="18" charset="0"/>
              </a:rPr>
              <a:t>Ⅰに</a:t>
            </a:r>
            <a:r>
              <a:rPr lang="en-US" altLang="ja-JP" sz="2800" kern="100" dirty="0">
                <a:effectLst/>
                <a:latin typeface="+mn-ea"/>
                <a:cs typeface="Times New Roman" panose="02020603050405020304" pitchFamily="18" charset="0"/>
              </a:rPr>
              <a:t>25</a:t>
            </a:r>
            <a:r>
              <a:rPr lang="ja-JP" altLang="ja-JP" sz="2800" kern="100" dirty="0">
                <a:effectLst/>
                <a:latin typeface="+mn-ea"/>
                <a:cs typeface="Times New Roman" panose="02020603050405020304" pitchFamily="18" charset="0"/>
              </a:rPr>
              <a:t>を加える。</a:t>
            </a:r>
          </a:p>
          <a:p>
            <a:pPr marL="457200" indent="152400" algn="just"/>
            <a:r>
              <a:rPr lang="ja-JP" altLang="ja-JP" sz="2800" kern="100" dirty="0">
                <a:effectLst/>
                <a:latin typeface="+mn-ea"/>
                <a:cs typeface="Times New Roman" panose="02020603050405020304" pitchFamily="18" charset="0"/>
              </a:rPr>
              <a:t>Ⅲ</a:t>
            </a:r>
            <a:r>
              <a:rPr lang="en-US" altLang="ja-JP" sz="2800" kern="100" dirty="0">
                <a:effectLst/>
                <a:latin typeface="+mn-ea"/>
                <a:cs typeface="Times New Roman" panose="02020603050405020304" pitchFamily="18" charset="0"/>
              </a:rPr>
              <a:t>.</a:t>
            </a:r>
            <a:r>
              <a:rPr lang="ja-JP" altLang="ja-JP" sz="2800" kern="100" dirty="0">
                <a:effectLst/>
                <a:latin typeface="+mn-ea"/>
                <a:cs typeface="Times New Roman" panose="02020603050405020304" pitchFamily="18" charset="0"/>
              </a:rPr>
              <a:t>Ⅱに利用定員を加える。</a:t>
            </a:r>
          </a:p>
          <a:p>
            <a:pPr marL="457200" indent="152400" algn="just"/>
            <a:r>
              <a:rPr lang="ja-JP" altLang="ja-JP" sz="2800" kern="100" dirty="0">
                <a:effectLst/>
                <a:latin typeface="+mn-ea"/>
                <a:cs typeface="Times New Roman" panose="02020603050405020304" pitchFamily="18" charset="0"/>
              </a:rPr>
              <a:t>Ⅲの数を超える場合、当該</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日について障害児</a:t>
            </a:r>
            <a:endParaRPr lang="en-US" altLang="ja-JP" sz="2800" kern="100" dirty="0">
              <a:effectLst/>
              <a:latin typeface="+mn-ea"/>
              <a:cs typeface="Times New Roman" panose="02020603050405020304" pitchFamily="18" charset="0"/>
            </a:endParaRPr>
          </a:p>
          <a:p>
            <a:pPr marL="457200" indent="152400" algn="just"/>
            <a:r>
              <a:rPr lang="ja-JP" altLang="en-US" sz="2800" kern="100" dirty="0">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全員につき減算。</a:t>
            </a:r>
            <a:endParaRPr lang="en-US" altLang="ja-JP" sz="2800" kern="100" dirty="0">
              <a:effectLst/>
              <a:latin typeface="+mn-ea"/>
              <a:cs typeface="Times New Roman" panose="02020603050405020304" pitchFamily="18" charset="0"/>
            </a:endParaRPr>
          </a:p>
          <a:p>
            <a:pPr marL="457200" algn="just"/>
            <a:endParaRPr lang="en-US" altLang="ja-JP" sz="2800" kern="100" dirty="0">
              <a:effectLst/>
              <a:latin typeface="+mn-ea"/>
              <a:cs typeface="Times New Roman" panose="02020603050405020304" pitchFamily="18" charset="0"/>
            </a:endParaRPr>
          </a:p>
          <a:p>
            <a:pPr marL="457200" algn="just"/>
            <a:r>
              <a:rPr lang="ja-JP" altLang="ja-JP" sz="2800" kern="100" dirty="0">
                <a:effectLst/>
                <a:latin typeface="+mn-ea"/>
                <a:cs typeface="Times New Roman" panose="02020603050405020304" pitchFamily="18" charset="0"/>
              </a:rPr>
              <a:t>例：</a:t>
            </a:r>
            <a:r>
              <a:rPr lang="en-US" altLang="ja-JP" sz="2800" kern="100" dirty="0">
                <a:effectLst/>
                <a:latin typeface="+mn-ea"/>
                <a:cs typeface="Times New Roman" panose="02020603050405020304" pitchFamily="18" charset="0"/>
              </a:rPr>
              <a:t>54</a:t>
            </a:r>
            <a:r>
              <a:rPr lang="ja-JP" altLang="ja-JP" sz="2800" kern="100" dirty="0">
                <a:effectLst/>
                <a:latin typeface="+mn-ea"/>
                <a:cs typeface="Times New Roman" panose="02020603050405020304" pitchFamily="18" charset="0"/>
              </a:rPr>
              <a:t>人定員</a:t>
            </a:r>
            <a:r>
              <a:rPr lang="ja-JP" altLang="en-US"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50</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4</a:t>
            </a:r>
            <a:endParaRPr lang="ja-JP" altLang="ja-JP" sz="2800" kern="100" dirty="0">
              <a:effectLst/>
              <a:latin typeface="+mn-ea"/>
              <a:cs typeface="Times New Roman" panose="02020603050405020304" pitchFamily="18" charset="0"/>
            </a:endParaRPr>
          </a:p>
          <a:p>
            <a:pPr marL="457200" indent="304800" algn="just"/>
            <a:r>
              <a:rPr lang="ja-JP" altLang="en-US" sz="2800" kern="100" dirty="0">
                <a:effectLst/>
                <a:latin typeface="+mn-ea"/>
                <a:cs typeface="Times New Roman" panose="02020603050405020304" pitchFamily="18" charset="0"/>
              </a:rPr>
              <a:t>　</a:t>
            </a:r>
            <a:r>
              <a:rPr lang="en-US" altLang="ja-JP" sz="2800" kern="100" dirty="0">
                <a:effectLst/>
                <a:latin typeface="+mn-ea"/>
                <a:cs typeface="Times New Roman" panose="02020603050405020304" pitchFamily="18" charset="0"/>
              </a:rPr>
              <a:t>4</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25</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（小数点以下が生じる場合は切り上げる）　</a:t>
            </a:r>
          </a:p>
          <a:p>
            <a:pPr marL="457200" indent="304800" algn="just"/>
            <a:r>
              <a:rPr lang="ja-JP" altLang="en-US" sz="2800" kern="100" dirty="0">
                <a:effectLst/>
                <a:latin typeface="+mn-ea"/>
                <a:cs typeface="Times New Roman" panose="02020603050405020304" pitchFamily="18" charset="0"/>
              </a:rPr>
              <a:t>　</a:t>
            </a:r>
            <a:r>
              <a:rPr lang="en-US" altLang="ja-JP" sz="2800" kern="100" dirty="0">
                <a:effectLst/>
                <a:latin typeface="+mn-ea"/>
                <a:cs typeface="Times New Roman" panose="02020603050405020304" pitchFamily="18" charset="0"/>
              </a:rPr>
              <a:t>1+25</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26</a:t>
            </a:r>
            <a:r>
              <a:rPr lang="ja-JP" altLang="ja-JP" sz="2800" kern="100" dirty="0">
                <a:effectLst/>
                <a:latin typeface="+mn-ea"/>
                <a:cs typeface="Times New Roman" panose="02020603050405020304" pitchFamily="18" charset="0"/>
              </a:rPr>
              <a:t>　</a:t>
            </a:r>
            <a:r>
              <a:rPr lang="en-US" altLang="ja-JP" sz="2800" kern="100" dirty="0">
                <a:effectLst/>
                <a:latin typeface="+mn-ea"/>
                <a:cs typeface="Times New Roman" panose="02020603050405020304" pitchFamily="18" charset="0"/>
              </a:rPr>
              <a:t>26+54</a:t>
            </a:r>
            <a:r>
              <a:rPr lang="ja-JP" altLang="ja-JP" sz="2800" kern="100" dirty="0">
                <a:effectLst/>
                <a:latin typeface="+mn-ea"/>
                <a:cs typeface="Times New Roman" panose="02020603050405020304" pitchFamily="18" charset="0"/>
              </a:rPr>
              <a:t>＝</a:t>
            </a:r>
            <a:r>
              <a:rPr lang="en-US" altLang="ja-JP" sz="2800" kern="100" dirty="0">
                <a:effectLst/>
                <a:latin typeface="+mn-ea"/>
                <a:cs typeface="Times New Roman" panose="02020603050405020304" pitchFamily="18" charset="0"/>
              </a:rPr>
              <a:t>80</a:t>
            </a:r>
            <a:endParaRPr lang="ja-JP" altLang="ja-JP" sz="2800" kern="100" dirty="0">
              <a:effectLst/>
              <a:latin typeface="+mn-ea"/>
              <a:cs typeface="Times New Roman" panose="02020603050405020304" pitchFamily="18" charset="0"/>
            </a:endParaRPr>
          </a:p>
          <a:p>
            <a:pPr marL="457200" algn="just"/>
            <a:r>
              <a:rPr lang="ja-JP" altLang="ja-JP" sz="2800" kern="100" dirty="0">
                <a:effectLst/>
                <a:latin typeface="+mn-ea"/>
                <a:cs typeface="Times New Roman" panose="02020603050405020304" pitchFamily="18" charset="0"/>
              </a:rPr>
              <a:t>　　</a:t>
            </a:r>
            <a:r>
              <a:rPr lang="en-US" altLang="ja-JP" sz="2800" kern="100" dirty="0">
                <a:effectLst/>
                <a:latin typeface="+mn-ea"/>
                <a:cs typeface="Times New Roman" panose="02020603050405020304" pitchFamily="18" charset="0"/>
              </a:rPr>
              <a:t>80</a:t>
            </a:r>
            <a:r>
              <a:rPr lang="ja-JP" altLang="ja-JP" sz="2800" kern="100" dirty="0">
                <a:effectLst/>
                <a:latin typeface="+mn-ea"/>
                <a:cs typeface="Times New Roman" panose="02020603050405020304" pitchFamily="18" charset="0"/>
              </a:rPr>
              <a:t>を超える、</a:t>
            </a:r>
            <a:r>
              <a:rPr lang="en-US" altLang="ja-JP" sz="2800" kern="100" dirty="0">
                <a:solidFill>
                  <a:srgbClr val="FF0000"/>
                </a:solidFill>
                <a:effectLst/>
                <a:latin typeface="+mn-ea"/>
                <a:cs typeface="Times New Roman" panose="02020603050405020304" pitchFamily="18" charset="0"/>
              </a:rPr>
              <a:t>81</a:t>
            </a:r>
            <a:r>
              <a:rPr lang="ja-JP" altLang="ja-JP" sz="2800" kern="100" dirty="0">
                <a:solidFill>
                  <a:srgbClr val="FF0000"/>
                </a:solidFill>
                <a:effectLst/>
                <a:latin typeface="+mn-ea"/>
                <a:cs typeface="Times New Roman" panose="02020603050405020304" pitchFamily="18" charset="0"/>
              </a:rPr>
              <a:t>人以上の利用で減算</a:t>
            </a:r>
          </a:p>
          <a:p>
            <a:endParaRPr kumimoji="1" lang="ja-JP" altLang="en-US" dirty="0"/>
          </a:p>
        </p:txBody>
      </p:sp>
    </p:spTree>
    <p:extLst>
      <p:ext uri="{BB962C8B-B14F-4D97-AF65-F5344CB8AC3E}">
        <p14:creationId xmlns:p14="http://schemas.microsoft.com/office/powerpoint/2010/main" val="3459295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A3EBEDF-15CB-3549-FDFE-7437B8DE015B}"/>
              </a:ext>
            </a:extLst>
          </p:cNvPr>
          <p:cNvSpPr txBox="1"/>
          <p:nvPr/>
        </p:nvSpPr>
        <p:spPr>
          <a:xfrm>
            <a:off x="-180528" y="692696"/>
            <a:ext cx="9000999" cy="4370427"/>
          </a:xfrm>
          <a:prstGeom prst="rect">
            <a:avLst/>
          </a:prstGeom>
          <a:noFill/>
        </p:spPr>
        <p:txBody>
          <a:bodyPr wrap="square" rtlCol="0">
            <a:spAutoFit/>
          </a:bodyPr>
          <a:lstStyle/>
          <a:p>
            <a:pPr lvl="1" algn="just"/>
            <a:r>
              <a:rPr lang="ja-JP" altLang="en-US" sz="2800" kern="100" dirty="0">
                <a:effectLst/>
                <a:latin typeface="+mn-ea"/>
                <a:cs typeface="Times New Roman" panose="02020603050405020304" pitchFamily="18" charset="0"/>
              </a:rPr>
              <a:t>②</a:t>
            </a:r>
            <a:r>
              <a:rPr lang="ja-JP" altLang="ja-JP" sz="2800" kern="100" dirty="0">
                <a:effectLst/>
                <a:latin typeface="+mn-ea"/>
                <a:cs typeface="Times New Roman" panose="02020603050405020304" pitchFamily="18" charset="0"/>
              </a:rPr>
              <a:t>過去</a:t>
            </a:r>
            <a:r>
              <a:rPr lang="en-US" altLang="ja-JP" sz="2800" kern="100" dirty="0">
                <a:effectLst/>
                <a:latin typeface="+mn-ea"/>
                <a:cs typeface="Times New Roman" panose="02020603050405020304" pitchFamily="18" charset="0"/>
              </a:rPr>
              <a:t>3</a:t>
            </a:r>
            <a:r>
              <a:rPr lang="ja-JP" altLang="ja-JP" sz="2800" kern="100" dirty="0">
                <a:effectLst/>
                <a:latin typeface="+mn-ea"/>
                <a:cs typeface="Times New Roman" panose="02020603050405020304" pitchFamily="18" charset="0"/>
              </a:rPr>
              <a:t>月間の利用実績による取扱い</a:t>
            </a:r>
          </a:p>
          <a:p>
            <a:pPr marL="495300" algn="just"/>
            <a:r>
              <a:rPr lang="ja-JP" altLang="ja-JP" sz="2800" kern="100" dirty="0">
                <a:effectLst/>
                <a:latin typeface="+mn-ea"/>
                <a:cs typeface="Times New Roman" panose="02020603050405020304" pitchFamily="18" charset="0"/>
              </a:rPr>
              <a:t>直近過去</a:t>
            </a:r>
            <a:r>
              <a:rPr lang="en-US" altLang="ja-JP" sz="2800" kern="100" dirty="0">
                <a:effectLst/>
                <a:latin typeface="+mn-ea"/>
                <a:cs typeface="Times New Roman" panose="02020603050405020304" pitchFamily="18" charset="0"/>
              </a:rPr>
              <a:t>3</a:t>
            </a:r>
            <a:r>
              <a:rPr lang="ja-JP" altLang="ja-JP" sz="2800" kern="100" dirty="0">
                <a:effectLst/>
                <a:latin typeface="+mn-ea"/>
                <a:cs typeface="Times New Roman" panose="02020603050405020304" pitchFamily="18" charset="0"/>
              </a:rPr>
              <a:t>月間の障害児の延べ数が利用定員に開所日数を乗じて得た数に</a:t>
            </a:r>
            <a:r>
              <a:rPr lang="en-US" altLang="ja-JP" sz="2800" kern="100" dirty="0">
                <a:effectLst/>
                <a:latin typeface="+mn-ea"/>
                <a:cs typeface="Times New Roman" panose="02020603050405020304" pitchFamily="18" charset="0"/>
              </a:rPr>
              <a:t>100</a:t>
            </a:r>
            <a:r>
              <a:rPr lang="ja-JP" altLang="ja-JP" sz="2800" kern="100" dirty="0">
                <a:effectLst/>
                <a:latin typeface="+mn-ea"/>
                <a:cs typeface="Times New Roman" panose="02020603050405020304" pitchFamily="18" charset="0"/>
              </a:rPr>
              <a:t>分の</a:t>
            </a:r>
            <a:r>
              <a:rPr lang="en-US" altLang="ja-JP" sz="2800" kern="100" dirty="0">
                <a:effectLst/>
                <a:latin typeface="+mn-ea"/>
                <a:cs typeface="Times New Roman" panose="02020603050405020304" pitchFamily="18" charset="0"/>
              </a:rPr>
              <a:t>125</a:t>
            </a:r>
            <a:r>
              <a:rPr lang="ja-JP" altLang="ja-JP" sz="2800" kern="100" dirty="0">
                <a:effectLst/>
                <a:latin typeface="+mn-ea"/>
                <a:cs typeface="Times New Roman" panose="02020603050405020304" pitchFamily="18" charset="0"/>
              </a:rPr>
              <a:t>を乗じて得た数を超える場合に、当該</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月間について障害児全員につき減算。</a:t>
            </a:r>
          </a:p>
          <a:p>
            <a:pPr marL="495300" algn="just"/>
            <a:r>
              <a:rPr lang="en-US" altLang="ja-JP" sz="2800" kern="100" dirty="0">
                <a:effectLst/>
                <a:latin typeface="+mn-ea"/>
                <a:cs typeface="Times New Roman" panose="02020603050405020304" pitchFamily="18" charset="0"/>
              </a:rPr>
              <a:t> </a:t>
            </a:r>
            <a:endParaRPr lang="en-US" altLang="ja-JP" sz="2800" kern="100" dirty="0">
              <a:latin typeface="+mn-ea"/>
              <a:cs typeface="Times New Roman" panose="02020603050405020304" pitchFamily="18" charset="0"/>
            </a:endParaRPr>
          </a:p>
          <a:p>
            <a:pPr marL="495300" algn="just"/>
            <a:endParaRPr lang="en-US" altLang="ja-JP" sz="2000" kern="100" dirty="0">
              <a:effectLst/>
              <a:latin typeface="+mn-ea"/>
              <a:cs typeface="Times New Roman" panose="02020603050405020304" pitchFamily="18" charset="0"/>
            </a:endParaRPr>
          </a:p>
          <a:p>
            <a:pPr marL="495300" algn="just"/>
            <a:endParaRPr lang="en-US" altLang="ja-JP" sz="2000" kern="100" dirty="0">
              <a:latin typeface="+mn-ea"/>
              <a:cs typeface="Times New Roman" panose="02020603050405020304" pitchFamily="18" charset="0"/>
            </a:endParaRPr>
          </a:p>
          <a:p>
            <a:pPr marL="495300" algn="just"/>
            <a:endParaRPr lang="en-US" altLang="ja-JP" sz="2000" kern="100" dirty="0">
              <a:effectLst/>
              <a:latin typeface="+mn-ea"/>
              <a:cs typeface="Times New Roman" panose="02020603050405020304" pitchFamily="18" charset="0"/>
            </a:endParaRPr>
          </a:p>
          <a:p>
            <a:pPr marL="495300" algn="just"/>
            <a:endParaRPr lang="en-US" altLang="ja-JP" sz="2000" kern="100" dirty="0">
              <a:latin typeface="+mn-ea"/>
              <a:cs typeface="Times New Roman" panose="02020603050405020304" pitchFamily="18" charset="0"/>
            </a:endParaRPr>
          </a:p>
          <a:p>
            <a:pPr marL="495300" algn="just"/>
            <a:endParaRPr lang="ja-JP" altLang="ja-JP" sz="2000" kern="100" dirty="0">
              <a:effectLst/>
              <a:latin typeface="+mn-ea"/>
              <a:cs typeface="Times New Roman" panose="02020603050405020304" pitchFamily="18" charset="0"/>
            </a:endParaRPr>
          </a:p>
          <a:p>
            <a:pPr marL="495300" algn="just"/>
            <a:endParaRPr lang="ja-JP" altLang="ja-JP" sz="2000" kern="100" dirty="0">
              <a:effectLst/>
              <a:latin typeface="+mn-ea"/>
              <a:cs typeface="Times New Roman" panose="02020603050405020304" pitchFamily="18" charset="0"/>
            </a:endParaRPr>
          </a:p>
          <a:p>
            <a:endParaRPr kumimoji="1" lang="ja-JP" altLang="en-US" dirty="0"/>
          </a:p>
        </p:txBody>
      </p:sp>
      <p:graphicFrame>
        <p:nvGraphicFramePr>
          <p:cNvPr id="2" name="表 3">
            <a:extLst>
              <a:ext uri="{FF2B5EF4-FFF2-40B4-BE49-F238E27FC236}">
                <a16:creationId xmlns:a16="http://schemas.microsoft.com/office/drawing/2014/main" id="{8CA3275C-A13B-519A-D220-7DF018A8D0C8}"/>
              </a:ext>
            </a:extLst>
          </p:cNvPr>
          <p:cNvGraphicFramePr>
            <a:graphicFrameLocks noGrp="1"/>
          </p:cNvGraphicFramePr>
          <p:nvPr>
            <p:extLst>
              <p:ext uri="{D42A27DB-BD31-4B8C-83A1-F6EECF244321}">
                <p14:modId xmlns:p14="http://schemas.microsoft.com/office/powerpoint/2010/main" val="3014879459"/>
              </p:ext>
            </p:extLst>
          </p:nvPr>
        </p:nvGraphicFramePr>
        <p:xfrm>
          <a:off x="539551" y="2636912"/>
          <a:ext cx="8280919" cy="3288784"/>
        </p:xfrm>
        <a:graphic>
          <a:graphicData uri="http://schemas.openxmlformats.org/drawingml/2006/table">
            <a:tbl>
              <a:tblPr firstRow="1" bandRow="1">
                <a:tableStyleId>{0505E3EF-67EA-436B-97B2-0124C06EBD24}</a:tableStyleId>
              </a:tblPr>
              <a:tblGrid>
                <a:gridCol w="1467255">
                  <a:extLst>
                    <a:ext uri="{9D8B030D-6E8A-4147-A177-3AD203B41FA5}">
                      <a16:colId xmlns:a16="http://schemas.microsoft.com/office/drawing/2014/main" val="1737176864"/>
                    </a:ext>
                  </a:extLst>
                </a:gridCol>
                <a:gridCol w="1565072">
                  <a:extLst>
                    <a:ext uri="{9D8B030D-6E8A-4147-A177-3AD203B41FA5}">
                      <a16:colId xmlns:a16="http://schemas.microsoft.com/office/drawing/2014/main" val="3655142615"/>
                    </a:ext>
                  </a:extLst>
                </a:gridCol>
                <a:gridCol w="5248592">
                  <a:extLst>
                    <a:ext uri="{9D8B030D-6E8A-4147-A177-3AD203B41FA5}">
                      <a16:colId xmlns:a16="http://schemas.microsoft.com/office/drawing/2014/main" val="3034139923"/>
                    </a:ext>
                  </a:extLst>
                </a:gridCol>
              </a:tblGrid>
              <a:tr h="432048">
                <a:tc>
                  <a:txBody>
                    <a:bodyPr/>
                    <a:lstStyle/>
                    <a:p>
                      <a:endParaRPr kumimoji="1" lang="en-US" altLang="ja-JP" sz="2800" b="0" dirty="0"/>
                    </a:p>
                  </a:txBody>
                  <a:tcPr/>
                </a:tc>
                <a:tc>
                  <a:txBody>
                    <a:bodyPr/>
                    <a:lstStyle/>
                    <a:p>
                      <a:pPr algn="ctr"/>
                      <a:r>
                        <a:rPr kumimoji="1" lang="ja-JP" altLang="en-US" sz="1800" b="0" dirty="0">
                          <a:latin typeface="+mn-ea"/>
                          <a:ea typeface="+mn-ea"/>
                        </a:rPr>
                        <a:t>延べ利用者数</a:t>
                      </a:r>
                      <a:endParaRPr kumimoji="1" lang="en-US" altLang="ja-JP" sz="1800" b="0" dirty="0">
                        <a:latin typeface="+mn-ea"/>
                        <a:ea typeface="+mn-ea"/>
                      </a:endParaRPr>
                    </a:p>
                  </a:txBody>
                  <a:tcPr anchor="ctr"/>
                </a:tc>
                <a:tc>
                  <a:txBody>
                    <a:bodyPr/>
                    <a:lstStyle/>
                    <a:p>
                      <a:pPr algn="ctr"/>
                      <a:r>
                        <a:rPr kumimoji="1" lang="ja-JP" altLang="en-US" sz="2800" b="0" dirty="0">
                          <a:latin typeface="+mn-ea"/>
                          <a:ea typeface="+mn-ea"/>
                        </a:rPr>
                        <a:t>月の定員</a:t>
                      </a:r>
                    </a:p>
                  </a:txBody>
                  <a:tcPr/>
                </a:tc>
                <a:extLst>
                  <a:ext uri="{0D108BD9-81ED-4DB2-BD59-A6C34878D82A}">
                    <a16:rowId xmlns:a16="http://schemas.microsoft.com/office/drawing/2014/main" val="1467774527"/>
                  </a:ext>
                </a:extLst>
              </a:tr>
              <a:tr h="576064">
                <a:tc>
                  <a:txBody>
                    <a:bodyPr/>
                    <a:lstStyle/>
                    <a:p>
                      <a:r>
                        <a:rPr kumimoji="1" lang="ja-JP" altLang="en-US" sz="2800" b="0" dirty="0"/>
                        <a:t>６月</a:t>
                      </a:r>
                      <a:endParaRPr kumimoji="1" lang="en-US" altLang="ja-JP" sz="2800" b="0" dirty="0"/>
                    </a:p>
                  </a:txBody>
                  <a:tcPr/>
                </a:tc>
                <a:tc>
                  <a:txBody>
                    <a:bodyPr/>
                    <a:lstStyle/>
                    <a:p>
                      <a:r>
                        <a:rPr kumimoji="1" lang="en-US" altLang="ja-JP" sz="2800" b="0" dirty="0">
                          <a:latin typeface="+mn-ea"/>
                          <a:ea typeface="+mn-ea"/>
                        </a:rPr>
                        <a:t>274</a:t>
                      </a:r>
                      <a:r>
                        <a:rPr kumimoji="1" lang="ja-JP" altLang="en-US" sz="2800" b="0" dirty="0">
                          <a:latin typeface="+mn-ea"/>
                          <a:ea typeface="+mn-ea"/>
                        </a:rPr>
                        <a:t>人</a:t>
                      </a:r>
                      <a:endParaRPr kumimoji="1" lang="en-US" altLang="ja-JP" sz="2800" b="0" dirty="0">
                        <a:latin typeface="+mn-ea"/>
                        <a:ea typeface="+mn-ea"/>
                      </a:endParaRPr>
                    </a:p>
                  </a:txBody>
                  <a:tcPr/>
                </a:tc>
                <a:tc>
                  <a:txBody>
                    <a:bodyPr/>
                    <a:lstStyle/>
                    <a:p>
                      <a:r>
                        <a:rPr kumimoji="1" lang="ja-JP" altLang="en-US" sz="2800" b="0" dirty="0">
                          <a:latin typeface="+mn-ea"/>
                          <a:ea typeface="+mn-ea"/>
                        </a:rPr>
                        <a:t>利用定員</a:t>
                      </a:r>
                      <a:r>
                        <a:rPr kumimoji="1" lang="en-US" altLang="ja-JP" sz="2800" b="0" dirty="0">
                          <a:latin typeface="+mn-ea"/>
                          <a:ea typeface="+mn-ea"/>
                        </a:rPr>
                        <a:t>10</a:t>
                      </a:r>
                      <a:r>
                        <a:rPr kumimoji="1" lang="ja-JP" altLang="en-US" sz="2800" b="0" dirty="0">
                          <a:latin typeface="+mn-ea"/>
                          <a:ea typeface="+mn-ea"/>
                        </a:rPr>
                        <a:t>人</a:t>
                      </a:r>
                      <a:r>
                        <a:rPr kumimoji="1" lang="en-US" altLang="ja-JP" sz="2800" b="0" dirty="0">
                          <a:latin typeface="+mn-ea"/>
                          <a:ea typeface="+mn-ea"/>
                        </a:rPr>
                        <a:t>×</a:t>
                      </a:r>
                      <a:r>
                        <a:rPr kumimoji="1" lang="ja-JP" altLang="en-US" sz="2800" b="0" dirty="0">
                          <a:latin typeface="+mn-ea"/>
                          <a:ea typeface="+mn-ea"/>
                        </a:rPr>
                        <a:t>開所日数</a:t>
                      </a:r>
                      <a:r>
                        <a:rPr kumimoji="1" lang="en-US" altLang="ja-JP" sz="2800" b="0" dirty="0">
                          <a:latin typeface="+mn-ea"/>
                          <a:ea typeface="+mn-ea"/>
                        </a:rPr>
                        <a:t>22</a:t>
                      </a:r>
                      <a:r>
                        <a:rPr kumimoji="1" lang="ja-JP" altLang="en-US" sz="2800" b="0" dirty="0">
                          <a:latin typeface="+mn-ea"/>
                          <a:ea typeface="+mn-ea"/>
                        </a:rPr>
                        <a:t>日</a:t>
                      </a:r>
                    </a:p>
                  </a:txBody>
                  <a:tcPr/>
                </a:tc>
                <a:extLst>
                  <a:ext uri="{0D108BD9-81ED-4DB2-BD59-A6C34878D82A}">
                    <a16:rowId xmlns:a16="http://schemas.microsoft.com/office/drawing/2014/main" val="1924517339"/>
                  </a:ext>
                </a:extLst>
              </a:tr>
              <a:tr h="0">
                <a:tc>
                  <a:txBody>
                    <a:bodyPr/>
                    <a:lstStyle/>
                    <a:p>
                      <a:r>
                        <a:rPr kumimoji="1" lang="ja-JP" altLang="en-US" sz="2800" dirty="0"/>
                        <a:t>７月</a:t>
                      </a:r>
                    </a:p>
                  </a:txBody>
                  <a:tcPr/>
                </a:tc>
                <a:tc>
                  <a:txBody>
                    <a:bodyPr/>
                    <a:lstStyle/>
                    <a:p>
                      <a:r>
                        <a:rPr kumimoji="1" lang="en-US" altLang="ja-JP" sz="2800" dirty="0">
                          <a:latin typeface="+mn-ea"/>
                          <a:ea typeface="+mn-ea"/>
                        </a:rPr>
                        <a:t>286</a:t>
                      </a:r>
                      <a:r>
                        <a:rPr kumimoji="1" lang="ja-JP" altLang="en-US" sz="2800" dirty="0">
                          <a:latin typeface="+mn-ea"/>
                          <a:ea typeface="+mn-ea"/>
                        </a:rPr>
                        <a:t>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dirty="0">
                          <a:latin typeface="+mn-ea"/>
                          <a:ea typeface="+mn-ea"/>
                        </a:rPr>
                        <a:t>利用定員</a:t>
                      </a:r>
                      <a:r>
                        <a:rPr kumimoji="1" lang="en-US" altLang="ja-JP" sz="2800" b="0" dirty="0">
                          <a:latin typeface="+mn-ea"/>
                          <a:ea typeface="+mn-ea"/>
                        </a:rPr>
                        <a:t>10</a:t>
                      </a:r>
                      <a:r>
                        <a:rPr kumimoji="1" lang="ja-JP" altLang="en-US" sz="2800" b="0" dirty="0">
                          <a:latin typeface="+mn-ea"/>
                          <a:ea typeface="+mn-ea"/>
                        </a:rPr>
                        <a:t>人</a:t>
                      </a:r>
                      <a:r>
                        <a:rPr kumimoji="1" lang="en-US" altLang="ja-JP" sz="2800" b="0" dirty="0">
                          <a:latin typeface="+mn-ea"/>
                          <a:ea typeface="+mn-ea"/>
                        </a:rPr>
                        <a:t>×</a:t>
                      </a:r>
                      <a:r>
                        <a:rPr kumimoji="1" lang="ja-JP" altLang="en-US" sz="2800" b="0" dirty="0">
                          <a:latin typeface="+mn-ea"/>
                          <a:ea typeface="+mn-ea"/>
                        </a:rPr>
                        <a:t>開所日数</a:t>
                      </a:r>
                      <a:r>
                        <a:rPr kumimoji="1" lang="en-US" altLang="ja-JP" sz="2800" b="0" dirty="0">
                          <a:latin typeface="+mn-ea"/>
                          <a:ea typeface="+mn-ea"/>
                        </a:rPr>
                        <a:t>23</a:t>
                      </a:r>
                      <a:r>
                        <a:rPr kumimoji="1" lang="ja-JP" altLang="en-US" sz="2800" b="0" dirty="0">
                          <a:latin typeface="+mn-ea"/>
                          <a:ea typeface="+mn-ea"/>
                        </a:rPr>
                        <a:t>日</a:t>
                      </a:r>
                    </a:p>
                  </a:txBody>
                  <a:tcPr/>
                </a:tc>
                <a:extLst>
                  <a:ext uri="{0D108BD9-81ED-4DB2-BD59-A6C34878D82A}">
                    <a16:rowId xmlns:a16="http://schemas.microsoft.com/office/drawing/2014/main" val="1230908882"/>
                  </a:ext>
                </a:extLst>
              </a:tr>
              <a:tr h="370840">
                <a:tc>
                  <a:txBody>
                    <a:bodyPr/>
                    <a:lstStyle/>
                    <a:p>
                      <a:r>
                        <a:rPr kumimoji="1" lang="ja-JP" altLang="en-US" sz="2800" dirty="0"/>
                        <a:t>８月</a:t>
                      </a:r>
                    </a:p>
                  </a:txBody>
                  <a:tcPr/>
                </a:tc>
                <a:tc>
                  <a:txBody>
                    <a:bodyPr/>
                    <a:lstStyle/>
                    <a:p>
                      <a:r>
                        <a:rPr kumimoji="1" lang="en-US" altLang="ja-JP" sz="2800" dirty="0"/>
                        <a:t>291</a:t>
                      </a:r>
                      <a:r>
                        <a:rPr kumimoji="1" lang="ja-JP" altLang="en-US" sz="2800" dirty="0"/>
                        <a:t>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dirty="0"/>
                        <a:t>利用定員</a:t>
                      </a:r>
                      <a:r>
                        <a:rPr kumimoji="1" lang="en-US" altLang="ja-JP" sz="2800" b="0" dirty="0"/>
                        <a:t>10</a:t>
                      </a:r>
                      <a:r>
                        <a:rPr kumimoji="1" lang="ja-JP" altLang="en-US" sz="2800" b="0" dirty="0"/>
                        <a:t>人</a:t>
                      </a:r>
                      <a:r>
                        <a:rPr kumimoji="1" lang="en-US" altLang="ja-JP" sz="2800" b="0" dirty="0"/>
                        <a:t>×</a:t>
                      </a:r>
                      <a:r>
                        <a:rPr kumimoji="1" lang="ja-JP" altLang="en-US" sz="2800" b="0" dirty="0"/>
                        <a:t>開所日数</a:t>
                      </a:r>
                      <a:r>
                        <a:rPr kumimoji="1" lang="en-US" altLang="ja-JP" sz="2800" b="0" dirty="0">
                          <a:latin typeface="+mn-ea"/>
                          <a:ea typeface="+mn-ea"/>
                        </a:rPr>
                        <a:t>23</a:t>
                      </a:r>
                      <a:r>
                        <a:rPr kumimoji="1" lang="ja-JP" altLang="en-US" sz="2800" b="0" dirty="0"/>
                        <a:t>日</a:t>
                      </a:r>
                    </a:p>
                  </a:txBody>
                  <a:tcPr/>
                </a:tc>
                <a:extLst>
                  <a:ext uri="{0D108BD9-81ED-4DB2-BD59-A6C34878D82A}">
                    <a16:rowId xmlns:a16="http://schemas.microsoft.com/office/drawing/2014/main" val="816192134"/>
                  </a:ext>
                </a:extLst>
              </a:tr>
              <a:tr h="370840">
                <a:tc>
                  <a:txBody>
                    <a:bodyPr/>
                    <a:lstStyle/>
                    <a:p>
                      <a:r>
                        <a:rPr kumimoji="1" lang="ja-JP" altLang="en-US" sz="3200" dirty="0"/>
                        <a:t>合計</a:t>
                      </a:r>
                    </a:p>
                  </a:txBody>
                  <a:tcPr/>
                </a:tc>
                <a:tc>
                  <a:txBody>
                    <a:bodyPr/>
                    <a:lstStyle/>
                    <a:p>
                      <a:r>
                        <a:rPr kumimoji="1" lang="en-US" altLang="ja-JP" sz="2800" dirty="0"/>
                        <a:t>851</a:t>
                      </a:r>
                      <a:r>
                        <a:rPr kumimoji="1" lang="ja-JP" altLang="en-US" sz="2800" dirty="0"/>
                        <a:t>人</a:t>
                      </a:r>
                    </a:p>
                  </a:txBody>
                  <a:tcPr/>
                </a:tc>
                <a:tc>
                  <a:txBody>
                    <a:bodyPr/>
                    <a:lstStyle/>
                    <a:p>
                      <a:r>
                        <a:rPr kumimoji="1" lang="en-US" altLang="ja-JP" sz="2800" dirty="0">
                          <a:latin typeface="+mn-ea"/>
                          <a:ea typeface="+mn-ea"/>
                        </a:rPr>
                        <a:t>680</a:t>
                      </a:r>
                      <a:r>
                        <a:rPr kumimoji="1" lang="ja-JP" altLang="en-US" sz="2800" dirty="0">
                          <a:latin typeface="+mn-ea"/>
                          <a:ea typeface="+mn-ea"/>
                        </a:rPr>
                        <a:t>人</a:t>
                      </a:r>
                    </a:p>
                  </a:txBody>
                  <a:tcPr/>
                </a:tc>
                <a:extLst>
                  <a:ext uri="{0D108BD9-81ED-4DB2-BD59-A6C34878D82A}">
                    <a16:rowId xmlns:a16="http://schemas.microsoft.com/office/drawing/2014/main" val="2917219193"/>
                  </a:ext>
                </a:extLst>
              </a:tr>
              <a:tr h="370840">
                <a:tc>
                  <a:txBody>
                    <a:bodyPr/>
                    <a:lstStyle/>
                    <a:p>
                      <a:endParaRPr kumimoji="1" lang="ja-JP" altLang="en-US" sz="3200" dirty="0"/>
                    </a:p>
                  </a:txBody>
                  <a:tcPr/>
                </a:tc>
                <a:tc gridSpan="2">
                  <a:txBody>
                    <a:bodyPr/>
                    <a:lstStyle/>
                    <a:p>
                      <a:r>
                        <a:rPr kumimoji="1" lang="en-US" altLang="ja-JP" sz="2800" dirty="0">
                          <a:latin typeface="+mn-ea"/>
                          <a:ea typeface="+mn-ea"/>
                        </a:rPr>
                        <a:t>851</a:t>
                      </a:r>
                      <a:r>
                        <a:rPr kumimoji="1" lang="ja-JP" altLang="en-US" sz="2800" dirty="0">
                          <a:latin typeface="+mn-ea"/>
                          <a:ea typeface="+mn-ea"/>
                        </a:rPr>
                        <a:t>＞</a:t>
                      </a:r>
                      <a:r>
                        <a:rPr kumimoji="1" lang="en-US" altLang="ja-JP" sz="2800" dirty="0">
                          <a:latin typeface="+mn-ea"/>
                          <a:ea typeface="+mn-ea"/>
                        </a:rPr>
                        <a:t>680×125</a:t>
                      </a:r>
                      <a:r>
                        <a:rPr kumimoji="1" lang="ja-JP" altLang="en-US" sz="2800" dirty="0">
                          <a:latin typeface="+mn-ea"/>
                          <a:ea typeface="+mn-ea"/>
                        </a:rPr>
                        <a:t>％＝</a:t>
                      </a:r>
                      <a:r>
                        <a:rPr kumimoji="1" lang="en-US" altLang="ja-JP" sz="2800" dirty="0">
                          <a:latin typeface="+mn-ea"/>
                          <a:ea typeface="+mn-ea"/>
                        </a:rPr>
                        <a:t>850</a:t>
                      </a:r>
                      <a:endParaRPr kumimoji="1" lang="ja-JP" altLang="en-US" sz="2800" dirty="0">
                        <a:latin typeface="+mn-ea"/>
                        <a:ea typeface="+mn-ea"/>
                      </a:endParaRPr>
                    </a:p>
                  </a:txBody>
                  <a:tcPr/>
                </a:tc>
                <a:tc hMerge="1">
                  <a:txBody>
                    <a:bodyPr/>
                    <a:lstStyle/>
                    <a:p>
                      <a:endParaRPr kumimoji="1" lang="ja-JP" altLang="en-US" sz="2800" dirty="0">
                        <a:latin typeface="+mn-ea"/>
                        <a:ea typeface="+mn-ea"/>
                      </a:endParaRPr>
                    </a:p>
                  </a:txBody>
                  <a:tcPr/>
                </a:tc>
                <a:extLst>
                  <a:ext uri="{0D108BD9-81ED-4DB2-BD59-A6C34878D82A}">
                    <a16:rowId xmlns:a16="http://schemas.microsoft.com/office/drawing/2014/main" val="1638638339"/>
                  </a:ext>
                </a:extLst>
              </a:tr>
            </a:tbl>
          </a:graphicData>
        </a:graphic>
      </p:graphicFrame>
    </p:spTree>
    <p:extLst>
      <p:ext uri="{BB962C8B-B14F-4D97-AF65-F5344CB8AC3E}">
        <p14:creationId xmlns:p14="http://schemas.microsoft.com/office/powerpoint/2010/main" val="3309156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A4B15FA-5614-089E-79DB-77907F8E16AD}"/>
              </a:ext>
            </a:extLst>
          </p:cNvPr>
          <p:cNvSpPr txBox="1"/>
          <p:nvPr/>
        </p:nvSpPr>
        <p:spPr>
          <a:xfrm>
            <a:off x="539552" y="620688"/>
            <a:ext cx="7632848" cy="5970865"/>
          </a:xfrm>
          <a:prstGeom prst="rect">
            <a:avLst/>
          </a:prstGeom>
          <a:noFill/>
        </p:spPr>
        <p:txBody>
          <a:bodyPr wrap="square" rtlCol="0">
            <a:spAutoFit/>
          </a:bodyPr>
          <a:lstStyle/>
          <a:p>
            <a:pPr marL="495300" algn="just"/>
            <a:r>
              <a:rPr lang="en-US" altLang="ja-JP" sz="2800" kern="100" dirty="0">
                <a:effectLst/>
                <a:latin typeface="+mn-ea"/>
                <a:cs typeface="Times New Roman" panose="02020603050405020304" pitchFamily="18" charset="0"/>
              </a:rPr>
              <a:t>850</a:t>
            </a:r>
            <a:r>
              <a:rPr lang="ja-JP" altLang="ja-JP" sz="2800" kern="100" dirty="0">
                <a:effectLst/>
                <a:latin typeface="+mn-ea"/>
                <a:cs typeface="Times New Roman" panose="02020603050405020304" pitchFamily="18" charset="0"/>
              </a:rPr>
              <a:t>人を超えた</a:t>
            </a:r>
            <a:r>
              <a:rPr lang="en-US" altLang="ja-JP" sz="2800" kern="100" dirty="0">
                <a:effectLst/>
                <a:latin typeface="+mn-ea"/>
                <a:cs typeface="Times New Roman" panose="02020603050405020304" pitchFamily="18" charset="0"/>
              </a:rPr>
              <a:t>851</a:t>
            </a:r>
            <a:r>
              <a:rPr lang="ja-JP" altLang="ja-JP" sz="2800" kern="100" dirty="0">
                <a:effectLst/>
                <a:latin typeface="+mn-ea"/>
                <a:cs typeface="Times New Roman" panose="02020603050405020304" pitchFamily="18" charset="0"/>
              </a:rPr>
              <a:t>人を受け入れているので、</a:t>
            </a:r>
            <a:r>
              <a:rPr lang="en-US" altLang="ja-JP" sz="2800" kern="100" dirty="0">
                <a:effectLst/>
                <a:latin typeface="+mn-ea"/>
                <a:cs typeface="Times New Roman" panose="02020603050405020304" pitchFamily="18" charset="0"/>
              </a:rPr>
              <a:t>9</a:t>
            </a:r>
            <a:r>
              <a:rPr lang="ja-JP" altLang="ja-JP" sz="2800" kern="100" dirty="0">
                <a:effectLst/>
                <a:latin typeface="+mn-ea"/>
                <a:cs typeface="Times New Roman" panose="02020603050405020304" pitchFamily="18" charset="0"/>
              </a:rPr>
              <a:t>月</a:t>
            </a:r>
            <a:r>
              <a:rPr lang="ja-JP" altLang="en-US" sz="2800" kern="100" dirty="0">
                <a:effectLst/>
                <a:latin typeface="+mn-ea"/>
                <a:cs typeface="Times New Roman" panose="02020603050405020304" pitchFamily="18" charset="0"/>
              </a:rPr>
              <a:t>の</a:t>
            </a:r>
            <a:r>
              <a:rPr lang="en-US" altLang="ja-JP" sz="2800" kern="100" dirty="0">
                <a:effectLst/>
                <a:latin typeface="+mn-ea"/>
                <a:cs typeface="Times New Roman" panose="02020603050405020304" pitchFamily="18" charset="0"/>
              </a:rPr>
              <a:t>1</a:t>
            </a:r>
            <a:r>
              <a:rPr lang="ja-JP" altLang="ja-JP" sz="2800" kern="100" dirty="0">
                <a:effectLst/>
                <a:latin typeface="+mn-ea"/>
                <a:cs typeface="Times New Roman" panose="02020603050405020304" pitchFamily="18" charset="0"/>
              </a:rPr>
              <a:t>月間が減算となる。</a:t>
            </a:r>
            <a:endParaRPr lang="en-US" altLang="ja-JP" sz="2800" kern="100" dirty="0">
              <a:effectLst/>
              <a:latin typeface="+mn-ea"/>
              <a:cs typeface="Times New Roman" panose="02020603050405020304" pitchFamily="18" charset="0"/>
            </a:endParaRPr>
          </a:p>
          <a:p>
            <a:pPr marL="495300" algn="just"/>
            <a:endParaRPr lang="en-US" altLang="ja-JP" sz="2800" kern="100" dirty="0">
              <a:latin typeface="+mn-ea"/>
              <a:cs typeface="Times New Roman" panose="02020603050405020304" pitchFamily="18" charset="0"/>
            </a:endParaRPr>
          </a:p>
          <a:p>
            <a:pPr marL="495300" algn="just"/>
            <a:r>
              <a:rPr lang="ja-JP" altLang="en-US" sz="2800" kern="100" dirty="0">
                <a:effectLst/>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減算とはならなくとも、重症心身障害児以外を対象とした</a:t>
            </a:r>
            <a:r>
              <a:rPr lang="en-US" altLang="ja-JP" sz="2800" kern="100" dirty="0">
                <a:effectLst/>
                <a:latin typeface="+mn-ea"/>
                <a:cs typeface="Times New Roman" panose="02020603050405020304" pitchFamily="18" charset="0"/>
              </a:rPr>
              <a:t>10</a:t>
            </a:r>
            <a:r>
              <a:rPr lang="ja-JP" altLang="ja-JP" sz="2800" kern="100" dirty="0">
                <a:effectLst/>
                <a:latin typeface="+mn-ea"/>
                <a:cs typeface="Times New Roman" panose="02020603050405020304" pitchFamily="18" charset="0"/>
              </a:rPr>
              <a:t>人定員の事業所であれば</a:t>
            </a:r>
            <a:r>
              <a:rPr lang="ja-JP" altLang="en-US" sz="2800" kern="100" dirty="0">
                <a:effectLst/>
                <a:latin typeface="+mn-ea"/>
                <a:cs typeface="Times New Roman" panose="02020603050405020304" pitchFamily="18" charset="0"/>
              </a:rPr>
              <a:t>、</a:t>
            </a:r>
            <a:r>
              <a:rPr lang="en-US" altLang="ja-JP" sz="2800" kern="100" dirty="0">
                <a:solidFill>
                  <a:srgbClr val="FF0000"/>
                </a:solidFill>
                <a:effectLst/>
                <a:latin typeface="+mn-ea"/>
                <a:cs typeface="Times New Roman" panose="02020603050405020304" pitchFamily="18" charset="0"/>
              </a:rPr>
              <a:t>11</a:t>
            </a:r>
            <a:r>
              <a:rPr lang="ja-JP" altLang="ja-JP" sz="2800" kern="100" dirty="0">
                <a:solidFill>
                  <a:srgbClr val="FF0000"/>
                </a:solidFill>
                <a:effectLst/>
                <a:latin typeface="+mn-ea"/>
                <a:cs typeface="Times New Roman" panose="02020603050405020304" pitchFamily="18" charset="0"/>
              </a:rPr>
              <a:t>人から</a:t>
            </a:r>
            <a:r>
              <a:rPr lang="en-US" altLang="ja-JP" sz="2800" kern="100" dirty="0">
                <a:solidFill>
                  <a:srgbClr val="FF0000"/>
                </a:solidFill>
                <a:effectLst/>
                <a:latin typeface="+mn-ea"/>
                <a:cs typeface="Times New Roman" panose="02020603050405020304" pitchFamily="18" charset="0"/>
              </a:rPr>
              <a:t>19</a:t>
            </a:r>
            <a:r>
              <a:rPr lang="ja-JP" altLang="ja-JP" sz="2800" kern="100" dirty="0">
                <a:solidFill>
                  <a:srgbClr val="FF0000"/>
                </a:solidFill>
                <a:effectLst/>
                <a:latin typeface="+mn-ea"/>
                <a:cs typeface="Times New Roman" panose="02020603050405020304" pitchFamily="18" charset="0"/>
              </a:rPr>
              <a:t>人の受け入れでは有資格者を</a:t>
            </a:r>
            <a:r>
              <a:rPr lang="en-US" altLang="ja-JP" sz="2800" kern="100" dirty="0">
                <a:solidFill>
                  <a:srgbClr val="FF0000"/>
                </a:solidFill>
                <a:effectLst/>
                <a:latin typeface="+mn-ea"/>
                <a:cs typeface="Times New Roman" panose="02020603050405020304" pitchFamily="18" charset="0"/>
              </a:rPr>
              <a:t>3</a:t>
            </a:r>
            <a:r>
              <a:rPr lang="ja-JP" altLang="ja-JP" sz="2800" kern="100" dirty="0">
                <a:solidFill>
                  <a:srgbClr val="FF0000"/>
                </a:solidFill>
                <a:effectLst/>
                <a:latin typeface="+mn-ea"/>
                <a:cs typeface="Times New Roman" panose="02020603050405020304" pitchFamily="18" charset="0"/>
              </a:rPr>
              <a:t>人配置</a:t>
            </a:r>
            <a:r>
              <a:rPr lang="ja-JP" altLang="ja-JP" sz="2800" kern="100" dirty="0">
                <a:effectLst/>
                <a:latin typeface="+mn-ea"/>
                <a:cs typeface="Times New Roman" panose="02020603050405020304" pitchFamily="18" charset="0"/>
              </a:rPr>
              <a:t>しなければなりません</a:t>
            </a:r>
            <a:r>
              <a:rPr lang="ja-JP" altLang="en-US" sz="2800" kern="100" dirty="0">
                <a:effectLst/>
                <a:latin typeface="+mn-ea"/>
                <a:cs typeface="Times New Roman" panose="02020603050405020304" pitchFamily="18" charset="0"/>
              </a:rPr>
              <a:t>。</a:t>
            </a:r>
            <a:endParaRPr lang="en-US" altLang="ja-JP" sz="2800" kern="100" dirty="0">
              <a:effectLst/>
              <a:latin typeface="+mn-ea"/>
              <a:cs typeface="Times New Roman" panose="02020603050405020304" pitchFamily="18" charset="0"/>
            </a:endParaRPr>
          </a:p>
          <a:p>
            <a:pPr marL="495300" algn="just"/>
            <a:r>
              <a:rPr lang="ja-JP" altLang="en-US" sz="2800" kern="100" dirty="0">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児童発達支援センターで</a:t>
            </a:r>
            <a:r>
              <a:rPr lang="en-US" altLang="ja-JP" sz="2800" kern="100" dirty="0">
                <a:effectLst/>
                <a:latin typeface="+mn-ea"/>
                <a:cs typeface="Times New Roman" panose="02020603050405020304" pitchFamily="18" charset="0"/>
              </a:rPr>
              <a:t>54</a:t>
            </a:r>
            <a:r>
              <a:rPr lang="ja-JP" altLang="ja-JP" sz="2800" kern="100" dirty="0">
                <a:effectLst/>
                <a:latin typeface="+mn-ea"/>
                <a:cs typeface="Times New Roman" panose="02020603050405020304" pitchFamily="18" charset="0"/>
              </a:rPr>
              <a:t>人定員のところ、</a:t>
            </a:r>
            <a:r>
              <a:rPr lang="en-US" altLang="ja-JP" sz="2800" kern="100" dirty="0">
                <a:solidFill>
                  <a:srgbClr val="FF0000"/>
                </a:solidFill>
                <a:effectLst/>
                <a:latin typeface="+mn-ea"/>
                <a:cs typeface="Times New Roman" panose="02020603050405020304" pitchFamily="18" charset="0"/>
              </a:rPr>
              <a:t>60</a:t>
            </a:r>
            <a:r>
              <a:rPr lang="ja-JP" altLang="ja-JP" sz="2800" kern="100" dirty="0">
                <a:solidFill>
                  <a:srgbClr val="FF0000"/>
                </a:solidFill>
                <a:effectLst/>
                <a:latin typeface="+mn-ea"/>
                <a:cs typeface="Times New Roman" panose="02020603050405020304" pitchFamily="18" charset="0"/>
              </a:rPr>
              <a:t>人の受け入れでは有資格者を</a:t>
            </a:r>
            <a:r>
              <a:rPr lang="en-US" altLang="ja-JP" sz="2800" kern="100" dirty="0">
                <a:solidFill>
                  <a:srgbClr val="FF0000"/>
                </a:solidFill>
                <a:effectLst/>
                <a:latin typeface="+mn-ea"/>
                <a:cs typeface="Times New Roman" panose="02020603050405020304" pitchFamily="18" charset="0"/>
              </a:rPr>
              <a:t>14</a:t>
            </a:r>
            <a:r>
              <a:rPr lang="ja-JP" altLang="ja-JP" sz="2800" kern="100" dirty="0">
                <a:solidFill>
                  <a:srgbClr val="FF0000"/>
                </a:solidFill>
                <a:effectLst/>
                <a:latin typeface="+mn-ea"/>
                <a:cs typeface="Times New Roman" panose="02020603050405020304" pitchFamily="18" charset="0"/>
              </a:rPr>
              <a:t>人ではなく、</a:t>
            </a:r>
            <a:r>
              <a:rPr lang="en-US" altLang="ja-JP" sz="2800" kern="100" dirty="0">
                <a:solidFill>
                  <a:srgbClr val="FF0000"/>
                </a:solidFill>
                <a:effectLst/>
                <a:latin typeface="+mn-ea"/>
                <a:cs typeface="Times New Roman" panose="02020603050405020304" pitchFamily="18" charset="0"/>
              </a:rPr>
              <a:t>15</a:t>
            </a:r>
            <a:r>
              <a:rPr lang="ja-JP" altLang="ja-JP" sz="2800" kern="100" dirty="0">
                <a:solidFill>
                  <a:srgbClr val="FF0000"/>
                </a:solidFill>
                <a:effectLst/>
                <a:latin typeface="+mn-ea"/>
                <a:cs typeface="Times New Roman" panose="02020603050405020304" pitchFamily="18" charset="0"/>
              </a:rPr>
              <a:t>人配置</a:t>
            </a:r>
            <a:r>
              <a:rPr lang="ja-JP" altLang="ja-JP" sz="2800" kern="100" dirty="0">
                <a:effectLst/>
                <a:latin typeface="+mn-ea"/>
                <a:cs typeface="Times New Roman" panose="02020603050405020304" pitchFamily="18" charset="0"/>
              </a:rPr>
              <a:t>しなければなりません。</a:t>
            </a:r>
            <a:endParaRPr lang="en-US" altLang="ja-JP" sz="2800" kern="100" dirty="0">
              <a:effectLst/>
              <a:latin typeface="+mn-ea"/>
              <a:cs typeface="Times New Roman" panose="02020603050405020304" pitchFamily="18" charset="0"/>
            </a:endParaRPr>
          </a:p>
          <a:p>
            <a:pPr marL="495300" algn="just"/>
            <a:r>
              <a:rPr lang="ja-JP" altLang="en-US" sz="2800" kern="100" dirty="0">
                <a:effectLst/>
                <a:latin typeface="+mn-ea"/>
                <a:cs typeface="Times New Roman" panose="02020603050405020304" pitchFamily="18" charset="0"/>
              </a:rPr>
              <a:t>　</a:t>
            </a:r>
            <a:r>
              <a:rPr lang="ja-JP" altLang="ja-JP" sz="2800" kern="100" dirty="0">
                <a:effectLst/>
                <a:latin typeface="+mn-ea"/>
                <a:cs typeface="Times New Roman" panose="02020603050405020304" pitchFamily="18" charset="0"/>
              </a:rPr>
              <a:t>受け入れた障害児の数に応じた配置ができていないと</a:t>
            </a:r>
            <a:r>
              <a:rPr lang="ja-JP" altLang="ja-JP" sz="2800" b="1" kern="100" dirty="0">
                <a:effectLst/>
                <a:highlight>
                  <a:srgbClr val="FFFF00"/>
                </a:highlight>
                <a:latin typeface="+mn-ea"/>
                <a:cs typeface="Times New Roman" panose="02020603050405020304" pitchFamily="18" charset="0"/>
              </a:rPr>
              <a:t>人員欠如</a:t>
            </a:r>
            <a:r>
              <a:rPr lang="ja-JP" altLang="ja-JP" sz="2800" kern="100" dirty="0">
                <a:effectLst/>
                <a:latin typeface="+mn-ea"/>
                <a:cs typeface="Times New Roman" panose="02020603050405020304" pitchFamily="18" charset="0"/>
              </a:rPr>
              <a:t>となりますので、ご留意ください。</a:t>
            </a:r>
          </a:p>
          <a:p>
            <a:endParaRPr kumimoji="1" lang="ja-JP" altLang="en-US" dirty="0"/>
          </a:p>
        </p:txBody>
      </p:sp>
    </p:spTree>
    <p:extLst>
      <p:ext uri="{BB962C8B-B14F-4D97-AF65-F5344CB8AC3E}">
        <p14:creationId xmlns:p14="http://schemas.microsoft.com/office/powerpoint/2010/main" val="23724752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2093</Words>
  <Application>Microsoft Office PowerPoint</Application>
  <PresentationFormat>画面に合わせる (4:3)</PresentationFormat>
  <Paragraphs>215</Paragraphs>
  <Slides>20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ＭＳ Ｐゴシック</vt:lpstr>
      <vt:lpstr>ＭＳ ゴシック</vt:lpstr>
      <vt:lpstr>ＭＳ 明朝</vt:lpstr>
      <vt:lpstr>ＭＳゴシック</vt:lpstr>
      <vt:lpstr>游ゴシック</vt:lpstr>
      <vt:lpstr>Arial</vt:lpstr>
      <vt:lpstr>Calibri</vt:lpstr>
      <vt:lpstr>Eras Light ITC</vt:lpstr>
      <vt:lpstr>Office ​​テーマ</vt:lpstr>
      <vt:lpstr>事業所等運営に関する 基本的な事項について② （報酬請求等）</vt:lpstr>
      <vt:lpstr>障害児通所給付費等算定に係る 体制等について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常勤換算の考え方</vt:lpstr>
      <vt:lpstr>児童指導員等加配加算</vt:lpstr>
      <vt:lpstr>専門的支援体制加算</vt:lpstr>
      <vt:lpstr>PowerPoint プレゼンテーション</vt:lpstr>
      <vt:lpstr>児童指導員等加配加算と 専門的支援体制加算の併用例</vt:lpstr>
      <vt:lpstr>福祉専門職員配置等加算</vt:lpstr>
      <vt:lpstr>児童発達支援管理責任者欠如減算</vt:lpstr>
      <vt:lpstr>PowerPoint プレゼンテーション</vt:lpstr>
      <vt:lpstr>各種記録について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RENTAI</dc:creator>
  <cp:lastModifiedBy>西尾　明泰</cp:lastModifiedBy>
  <cp:revision>26</cp:revision>
  <dcterms:created xsi:type="dcterms:W3CDTF">2015-01-19T04:13:25Z</dcterms:created>
  <dcterms:modified xsi:type="dcterms:W3CDTF">2023-06-30T07:16:37Z</dcterms:modified>
</cp:coreProperties>
</file>