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83" r:id="rId2"/>
    <p:sldId id="258" r:id="rId3"/>
    <p:sldId id="260" r:id="rId4"/>
    <p:sldId id="262" r:id="rId5"/>
    <p:sldId id="264" r:id="rId6"/>
    <p:sldId id="265" r:id="rId7"/>
    <p:sldId id="267" r:id="rId8"/>
    <p:sldId id="269" r:id="rId9"/>
    <p:sldId id="271" r:id="rId10"/>
    <p:sldId id="272" r:id="rId11"/>
    <p:sldId id="279" r:id="rId12"/>
    <p:sldId id="280" r:id="rId13"/>
    <p:sldId id="281" r:id="rId14"/>
    <p:sldId id="282" r:id="rId15"/>
    <p:sldId id="275" r:id="rId16"/>
    <p:sldId id="274" r:id="rId17"/>
    <p:sldId id="276" r:id="rId18"/>
    <p:sldId id="277" r:id="rId19"/>
    <p:sldId id="278" r:id="rId20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99CC00"/>
    <a:srgbClr val="669900"/>
    <a:srgbClr val="0000FF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C1DDC-7D39-4A46-8133-72105D441122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BA179-73DE-41C4-B016-7119CC212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556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41CEE-3D73-4467-99F7-5B385E89D688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 rot="10800000">
            <a:off x="2232248" y="6453265"/>
            <a:ext cx="6948264" cy="288000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35000">
                <a:srgbClr val="4F81BD">
                  <a:tint val="44500"/>
                  <a:satMod val="160000"/>
                </a:srgbClr>
              </a:gs>
              <a:gs pos="85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7"/>
          <p:cNvGrpSpPr/>
          <p:nvPr userDrawn="1"/>
        </p:nvGrpSpPr>
        <p:grpSpPr>
          <a:xfrm>
            <a:off x="-36512" y="332656"/>
            <a:ext cx="2160240" cy="717600"/>
            <a:chOff x="-108760" y="332656"/>
            <a:chExt cx="2160240" cy="717600"/>
          </a:xfrm>
        </p:grpSpPr>
        <p:sp>
          <p:nvSpPr>
            <p:cNvPr id="9" name="正方形/長方形 8"/>
            <p:cNvSpPr/>
            <p:nvPr/>
          </p:nvSpPr>
          <p:spPr>
            <a:xfrm>
              <a:off x="-108760" y="3326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-108760" y="4850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-108760" y="6374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-108520" y="7898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-108760" y="9422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" name="Group 5"/>
          <p:cNvGrpSpPr>
            <a:grpSpLocks noChangeAspect="1"/>
          </p:cNvGrpSpPr>
          <p:nvPr userDrawn="1"/>
        </p:nvGrpSpPr>
        <p:grpSpPr bwMode="auto">
          <a:xfrm>
            <a:off x="251520" y="116632"/>
            <a:ext cx="549284" cy="549284"/>
            <a:chOff x="204" y="164"/>
            <a:chExt cx="346" cy="346"/>
          </a:xfrm>
        </p:grpSpPr>
        <p:sp>
          <p:nvSpPr>
            <p:cNvPr id="15" name="AutoShape 4"/>
            <p:cNvSpPr>
              <a:spLocks noChangeAspect="1" noChangeArrowheads="1" noTextEdit="1"/>
            </p:cNvSpPr>
            <p:nvPr/>
          </p:nvSpPr>
          <p:spPr bwMode="auto">
            <a:xfrm>
              <a:off x="204" y="164"/>
              <a:ext cx="282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16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64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正方形/長方形 16"/>
          <p:cNvSpPr/>
          <p:nvPr userDrawn="1"/>
        </p:nvSpPr>
        <p:spPr>
          <a:xfrm rot="10800000">
            <a:off x="2221984" y="6345327"/>
            <a:ext cx="6948264" cy="36000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35000">
                <a:srgbClr val="4F81BD">
                  <a:tint val="44500"/>
                  <a:satMod val="160000"/>
                </a:srgbClr>
              </a:gs>
              <a:gs pos="85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 userDrawn="1"/>
        </p:nvSpPr>
        <p:spPr>
          <a:xfrm>
            <a:off x="7596336" y="5949280"/>
            <a:ext cx="1465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Eras Light ITC" panose="020B0402030504020804" pitchFamily="34" charset="0"/>
              </a:rPr>
              <a:t>GIFU CITY</a:t>
            </a:r>
            <a:endParaRPr kumimoji="1" lang="ja-JP" altLang="en-US" sz="2400" dirty="0">
              <a:latin typeface="Eras Light ITC" panose="020B04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299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41CEE-3D73-4467-99F7-5B385E89D688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 rot="10800000">
            <a:off x="2232248" y="6453265"/>
            <a:ext cx="6948264" cy="288000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35000">
                <a:srgbClr val="4F81BD">
                  <a:tint val="44500"/>
                  <a:satMod val="160000"/>
                </a:srgbClr>
              </a:gs>
              <a:gs pos="85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-36512" y="332656"/>
            <a:ext cx="2160240" cy="717600"/>
            <a:chOff x="-108760" y="332656"/>
            <a:chExt cx="2160240" cy="717600"/>
          </a:xfrm>
        </p:grpSpPr>
        <p:sp>
          <p:nvSpPr>
            <p:cNvPr id="8" name="正方形/長方形 7"/>
            <p:cNvSpPr/>
            <p:nvPr/>
          </p:nvSpPr>
          <p:spPr>
            <a:xfrm>
              <a:off x="-108760" y="3326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-108760" y="4850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-108760" y="6374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-108520" y="7898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-108760" y="9422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" name="Group 5"/>
          <p:cNvGrpSpPr>
            <a:grpSpLocks noChangeAspect="1"/>
          </p:cNvGrpSpPr>
          <p:nvPr userDrawn="1"/>
        </p:nvGrpSpPr>
        <p:grpSpPr bwMode="auto">
          <a:xfrm>
            <a:off x="251520" y="116632"/>
            <a:ext cx="549284" cy="549284"/>
            <a:chOff x="204" y="164"/>
            <a:chExt cx="346" cy="346"/>
          </a:xfrm>
        </p:grpSpPr>
        <p:sp>
          <p:nvSpPr>
            <p:cNvPr id="14" name="AutoShape 4"/>
            <p:cNvSpPr>
              <a:spLocks noChangeAspect="1" noChangeArrowheads="1" noTextEdit="1"/>
            </p:cNvSpPr>
            <p:nvPr/>
          </p:nvSpPr>
          <p:spPr bwMode="auto">
            <a:xfrm>
              <a:off x="204" y="164"/>
              <a:ext cx="282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15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64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正方形/長方形 15"/>
          <p:cNvSpPr/>
          <p:nvPr userDrawn="1"/>
        </p:nvSpPr>
        <p:spPr>
          <a:xfrm rot="10800000">
            <a:off x="2221984" y="6345327"/>
            <a:ext cx="6948264" cy="36000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35000">
                <a:srgbClr val="4F81BD">
                  <a:tint val="44500"/>
                  <a:satMod val="160000"/>
                </a:srgbClr>
              </a:gs>
              <a:gs pos="85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 userDrawn="1"/>
        </p:nvSpPr>
        <p:spPr>
          <a:xfrm>
            <a:off x="7596336" y="5949280"/>
            <a:ext cx="1465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Eras Light ITC" panose="020B0402030504020804" pitchFamily="34" charset="0"/>
              </a:rPr>
              <a:t>GIFU CITY</a:t>
            </a:r>
            <a:endParaRPr kumimoji="1" lang="ja-JP" altLang="en-US" sz="2400" dirty="0">
              <a:latin typeface="Eras Light ITC" panose="020B0402030504020804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84190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41CEE-3D73-4467-99F7-5B385E89D688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4FC4F-2846-4FE1-90FA-DDF13E709B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01CDB6-C57F-4B11-9070-10467766B8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3026767"/>
          </a:xfrm>
        </p:spPr>
        <p:txBody>
          <a:bodyPr/>
          <a:lstStyle/>
          <a:p>
            <a:r>
              <a:rPr kumimoji="1" lang="ja-JP" altLang="en-US" dirty="0"/>
              <a:t>事業所等運営に関する</a:t>
            </a:r>
            <a:br>
              <a:rPr kumimoji="1" lang="en-US" altLang="ja-JP" dirty="0"/>
            </a:br>
            <a:r>
              <a:rPr kumimoji="1" lang="ja-JP" altLang="en-US" dirty="0"/>
              <a:t>基本的な事項について①</a:t>
            </a:r>
            <a:br>
              <a:rPr kumimoji="1" lang="en-US" altLang="ja-JP" dirty="0"/>
            </a:br>
            <a:r>
              <a:rPr kumimoji="1" lang="ja-JP" altLang="en-US" dirty="0"/>
              <a:t>（指定基準等）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94B492E-6288-D97F-29D2-02BDFF74A5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64288" y="260648"/>
            <a:ext cx="1581944" cy="648072"/>
          </a:xfrm>
          <a:ln>
            <a:solidFill>
              <a:schemeClr val="tx1"/>
            </a:solidFill>
          </a:ln>
        </p:spPr>
        <p:txBody>
          <a:bodyPr anchor="ctr" anchorCtr="1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資料２</a:t>
            </a:r>
          </a:p>
        </p:txBody>
      </p:sp>
    </p:spTree>
    <p:extLst>
      <p:ext uri="{BB962C8B-B14F-4D97-AF65-F5344CB8AC3E}">
        <p14:creationId xmlns:p14="http://schemas.microsoft.com/office/powerpoint/2010/main" val="875026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20C8A-577A-4CB4-B77B-B5575D581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3204"/>
            <a:ext cx="8229600" cy="1143000"/>
          </a:xfrm>
        </p:spPr>
        <p:txBody>
          <a:bodyPr/>
          <a:lstStyle/>
          <a:p>
            <a:r>
              <a:rPr kumimoji="1" lang="ja-JP" altLang="en-US" dirty="0"/>
              <a:t>人員基準の考え方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FBAEFCAB-47DF-6216-23B8-3E32DD55FA65}"/>
              </a:ext>
            </a:extLst>
          </p:cNvPr>
          <p:cNvSpPr txBox="1">
            <a:spLocks/>
          </p:cNvSpPr>
          <p:nvPr/>
        </p:nvSpPr>
        <p:spPr>
          <a:xfrm>
            <a:off x="318356" y="1335976"/>
            <a:ext cx="8507288" cy="5328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/>
              <a:t>変更点</a:t>
            </a:r>
            <a:endParaRPr lang="en-US" altLang="ja-JP" sz="2800" dirty="0"/>
          </a:p>
          <a:p>
            <a:pPr algn="l"/>
            <a:endParaRPr lang="en-US" altLang="ja-JP" sz="2800" dirty="0"/>
          </a:p>
          <a:p>
            <a:pPr algn="l"/>
            <a:r>
              <a:rPr lang="ja-JP" altLang="en-US" sz="2800" dirty="0"/>
              <a:t>支援の単位ごとにその提供を行う時間帯を通じて、児童指導員又は保育士、看護職員、及び機能訓練担当職員をそれぞれ１名以上配置する必要がある。</a:t>
            </a:r>
            <a:endParaRPr lang="en-US" altLang="ja-JP" sz="2800" dirty="0"/>
          </a:p>
          <a:p>
            <a:pPr algn="l"/>
            <a:r>
              <a:rPr lang="ja-JP" altLang="en-US" sz="2800" dirty="0"/>
              <a:t>また、児童発達支援管理責任者を１名以上配置する必要がある。</a:t>
            </a:r>
          </a:p>
          <a:p>
            <a:pPr algn="l"/>
            <a:endParaRPr lang="en-US" altLang="ja-JP" sz="2800" dirty="0"/>
          </a:p>
          <a:p>
            <a:pPr algn="l"/>
            <a:r>
              <a:rPr lang="ja-JP" altLang="en-US" sz="2800" dirty="0"/>
              <a:t>＝児童発達支援管理責任者はサービス提供時間帯を通じて配置する必要はなくなりました。</a:t>
            </a:r>
            <a:endParaRPr lang="en-US" altLang="ja-JP" sz="2800" dirty="0"/>
          </a:p>
          <a:p>
            <a:pPr algn="l"/>
            <a:endParaRPr lang="en-US" altLang="ja-JP" sz="2800" dirty="0"/>
          </a:p>
          <a:p>
            <a:pPr algn="l"/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863388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20C8A-577A-4CB4-B77B-B5575D581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3204"/>
            <a:ext cx="8229600" cy="1143000"/>
          </a:xfrm>
        </p:spPr>
        <p:txBody>
          <a:bodyPr/>
          <a:lstStyle/>
          <a:p>
            <a:r>
              <a:rPr lang="ja-JP" altLang="en-US" dirty="0"/>
              <a:t>個別支援計画について</a:t>
            </a:r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8A4B4C9-E452-6458-28EC-67B19B975F55}"/>
              </a:ext>
            </a:extLst>
          </p:cNvPr>
          <p:cNvSpPr/>
          <p:nvPr/>
        </p:nvSpPr>
        <p:spPr>
          <a:xfrm>
            <a:off x="467544" y="1336204"/>
            <a:ext cx="2088232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</a:rPr>
              <a:t>作成の流れ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E2D1D335-F061-EE3A-8E6D-1BA3CE226919}"/>
              </a:ext>
            </a:extLst>
          </p:cNvPr>
          <p:cNvGrpSpPr/>
          <p:nvPr/>
        </p:nvGrpSpPr>
        <p:grpSpPr>
          <a:xfrm>
            <a:off x="467544" y="2088894"/>
            <a:ext cx="8208912" cy="3684273"/>
            <a:chOff x="755576" y="2088894"/>
            <a:chExt cx="8208912" cy="3684273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ED3EF80C-0D25-5E23-218C-A01C867CEDCB}"/>
                </a:ext>
              </a:extLst>
            </p:cNvPr>
            <p:cNvSpPr/>
            <p:nvPr/>
          </p:nvSpPr>
          <p:spPr>
            <a:xfrm>
              <a:off x="755576" y="2100759"/>
              <a:ext cx="936104" cy="3672408"/>
            </a:xfrm>
            <a:prstGeom prst="rect">
              <a:avLst/>
            </a:prstGeom>
            <a:solidFill>
              <a:srgbClr val="FFC000">
                <a:alpha val="45098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2800" dirty="0">
                  <a:solidFill>
                    <a:schemeClr val="tx1"/>
                  </a:solidFill>
                </a:rPr>
                <a:t>アセスメント</a:t>
              </a:r>
            </a:p>
          </p:txBody>
        </p:sp>
        <p:sp>
          <p:nvSpPr>
            <p:cNvPr id="6" name="矢印: 右 5">
              <a:extLst>
                <a:ext uri="{FF2B5EF4-FFF2-40B4-BE49-F238E27FC236}">
                  <a16:creationId xmlns:a16="http://schemas.microsoft.com/office/drawing/2014/main" id="{6BE4FC6A-1BE2-4D4F-241B-E2BA437C169E}"/>
                </a:ext>
              </a:extLst>
            </p:cNvPr>
            <p:cNvSpPr/>
            <p:nvPr/>
          </p:nvSpPr>
          <p:spPr>
            <a:xfrm>
              <a:off x="1789274" y="3792947"/>
              <a:ext cx="324605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428CE9E1-99B2-99BF-564A-D61B7F27DCC5}"/>
                </a:ext>
              </a:extLst>
            </p:cNvPr>
            <p:cNvSpPr/>
            <p:nvPr/>
          </p:nvSpPr>
          <p:spPr>
            <a:xfrm>
              <a:off x="2225540" y="2100759"/>
              <a:ext cx="936104" cy="3672408"/>
            </a:xfrm>
            <a:prstGeom prst="rect">
              <a:avLst/>
            </a:prstGeom>
            <a:solidFill>
              <a:srgbClr val="FFC000">
                <a:alpha val="45098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sz="2800" dirty="0">
                  <a:solidFill>
                    <a:schemeClr val="tx1"/>
                  </a:solidFill>
                </a:rPr>
                <a:t>個別支援計画の</a:t>
              </a:r>
              <a:endParaRPr lang="en-US" altLang="ja-JP" sz="28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2800" dirty="0">
                  <a:solidFill>
                    <a:schemeClr val="tx1"/>
                  </a:solidFill>
                </a:rPr>
                <a:t>原案の作成</a:t>
              </a:r>
              <a:endParaRPr kumimoji="1" lang="ja-JP" alt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4DAE4987-E04C-7487-23E7-C07555A564B2}"/>
                </a:ext>
              </a:extLst>
            </p:cNvPr>
            <p:cNvSpPr/>
            <p:nvPr/>
          </p:nvSpPr>
          <p:spPr>
            <a:xfrm>
              <a:off x="3665700" y="2100759"/>
              <a:ext cx="936104" cy="3672408"/>
            </a:xfrm>
            <a:prstGeom prst="rect">
              <a:avLst/>
            </a:prstGeom>
            <a:solidFill>
              <a:srgbClr val="FFC000">
                <a:alpha val="45098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sz="2800" dirty="0">
                  <a:solidFill>
                    <a:schemeClr val="tx1"/>
                  </a:solidFill>
                </a:rPr>
                <a:t>担当者会議</a:t>
              </a:r>
              <a:endParaRPr lang="en-US" altLang="ja-JP" sz="2800" dirty="0">
                <a:solidFill>
                  <a:schemeClr val="tx1"/>
                </a:solidFill>
              </a:endParaRP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80DCE984-4F1F-665C-E69A-143CBC762541}"/>
                </a:ext>
              </a:extLst>
            </p:cNvPr>
            <p:cNvSpPr/>
            <p:nvPr/>
          </p:nvSpPr>
          <p:spPr>
            <a:xfrm>
              <a:off x="5119928" y="2100759"/>
              <a:ext cx="936104" cy="3672408"/>
            </a:xfrm>
            <a:prstGeom prst="rect">
              <a:avLst/>
            </a:prstGeom>
            <a:solidFill>
              <a:srgbClr val="FFC000">
                <a:alpha val="45098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sz="2800" dirty="0">
                  <a:solidFill>
                    <a:schemeClr val="tx1"/>
                  </a:solidFill>
                </a:rPr>
                <a:t>会議の結果を踏まえ</a:t>
              </a:r>
              <a:endParaRPr lang="en-US" altLang="ja-JP" sz="28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2800" dirty="0">
                  <a:solidFill>
                    <a:schemeClr val="tx1"/>
                  </a:solidFill>
                </a:rPr>
                <a:t>原案を修正</a:t>
              </a:r>
              <a:endParaRPr lang="en-US" altLang="ja-JP" sz="2800" dirty="0">
                <a:solidFill>
                  <a:schemeClr val="tx1"/>
                </a:solidFill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FA39C50C-054B-CF85-FE24-79C9987E3318}"/>
                </a:ext>
              </a:extLst>
            </p:cNvPr>
            <p:cNvSpPr/>
            <p:nvPr/>
          </p:nvSpPr>
          <p:spPr>
            <a:xfrm>
              <a:off x="6560088" y="2100759"/>
              <a:ext cx="936104" cy="3672408"/>
            </a:xfrm>
            <a:prstGeom prst="rect">
              <a:avLst/>
            </a:prstGeom>
            <a:solidFill>
              <a:srgbClr val="FFC000">
                <a:alpha val="45098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sz="2800" dirty="0">
                  <a:solidFill>
                    <a:schemeClr val="tx1"/>
                  </a:solidFill>
                </a:rPr>
                <a:t>利用者等の同意を</a:t>
              </a:r>
              <a:endParaRPr lang="en-US" altLang="ja-JP" sz="28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2800" dirty="0">
                  <a:solidFill>
                    <a:schemeClr val="tx1"/>
                  </a:solidFill>
                </a:rPr>
                <a:t>得て交付</a:t>
              </a:r>
              <a:endParaRPr lang="en-US" altLang="ja-JP" sz="2800" dirty="0">
                <a:solidFill>
                  <a:schemeClr val="tx1"/>
                </a:solidFill>
              </a:endParaRP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278EB8FA-961E-5770-659C-7CC21AFF01EF}"/>
                </a:ext>
              </a:extLst>
            </p:cNvPr>
            <p:cNvSpPr/>
            <p:nvPr/>
          </p:nvSpPr>
          <p:spPr>
            <a:xfrm>
              <a:off x="8028384" y="2088894"/>
              <a:ext cx="936104" cy="3672408"/>
            </a:xfrm>
            <a:prstGeom prst="rect">
              <a:avLst/>
            </a:prstGeom>
            <a:solidFill>
              <a:srgbClr val="FFC000">
                <a:alpha val="45098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sz="2800" dirty="0">
                  <a:solidFill>
                    <a:schemeClr val="tx1"/>
                  </a:solidFill>
                </a:rPr>
                <a:t>モニタリング</a:t>
              </a:r>
              <a:endParaRPr lang="en-US" altLang="ja-JP" sz="2800" dirty="0">
                <a:solidFill>
                  <a:schemeClr val="tx1"/>
                </a:solidFill>
              </a:endParaRPr>
            </a:p>
          </p:txBody>
        </p:sp>
        <p:sp>
          <p:nvSpPr>
            <p:cNvPr id="13" name="矢印: 右 12">
              <a:extLst>
                <a:ext uri="{FF2B5EF4-FFF2-40B4-BE49-F238E27FC236}">
                  <a16:creationId xmlns:a16="http://schemas.microsoft.com/office/drawing/2014/main" id="{DCFFDA47-D7C2-7013-3823-4FEADC736930}"/>
                </a:ext>
              </a:extLst>
            </p:cNvPr>
            <p:cNvSpPr/>
            <p:nvPr/>
          </p:nvSpPr>
          <p:spPr>
            <a:xfrm>
              <a:off x="3269087" y="3780228"/>
              <a:ext cx="324605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" name="矢印: 右 13">
              <a:extLst>
                <a:ext uri="{FF2B5EF4-FFF2-40B4-BE49-F238E27FC236}">
                  <a16:creationId xmlns:a16="http://schemas.microsoft.com/office/drawing/2014/main" id="{DC414983-6DA3-A85A-75FB-5BAA50555EE1}"/>
                </a:ext>
              </a:extLst>
            </p:cNvPr>
            <p:cNvSpPr/>
            <p:nvPr/>
          </p:nvSpPr>
          <p:spPr>
            <a:xfrm>
              <a:off x="4695179" y="3792947"/>
              <a:ext cx="324605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矢印: 右 14">
              <a:extLst>
                <a:ext uri="{FF2B5EF4-FFF2-40B4-BE49-F238E27FC236}">
                  <a16:creationId xmlns:a16="http://schemas.microsoft.com/office/drawing/2014/main" id="{13C4E491-24F9-DD14-14D5-F971841697FC}"/>
                </a:ext>
              </a:extLst>
            </p:cNvPr>
            <p:cNvSpPr/>
            <p:nvPr/>
          </p:nvSpPr>
          <p:spPr>
            <a:xfrm>
              <a:off x="6133671" y="3789040"/>
              <a:ext cx="324605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矢印: 右 15">
              <a:extLst>
                <a:ext uri="{FF2B5EF4-FFF2-40B4-BE49-F238E27FC236}">
                  <a16:creationId xmlns:a16="http://schemas.microsoft.com/office/drawing/2014/main" id="{561BD3C0-D5BD-9EAA-A9FA-2B35DA882817}"/>
                </a:ext>
              </a:extLst>
            </p:cNvPr>
            <p:cNvSpPr/>
            <p:nvPr/>
          </p:nvSpPr>
          <p:spPr>
            <a:xfrm>
              <a:off x="7603635" y="3789040"/>
              <a:ext cx="324605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57533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20C8A-577A-4CB4-B77B-B5575D581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3204"/>
            <a:ext cx="8229600" cy="1143000"/>
          </a:xfrm>
        </p:spPr>
        <p:txBody>
          <a:bodyPr/>
          <a:lstStyle/>
          <a:p>
            <a:r>
              <a:rPr lang="ja-JP" altLang="en-US" dirty="0"/>
              <a:t>個別支援計画について</a:t>
            </a:r>
            <a:endParaRPr kumimoji="1" lang="ja-JP" altLang="en-US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3FF23886-382B-46F0-24F4-1F0B62B0E55C}"/>
              </a:ext>
            </a:extLst>
          </p:cNvPr>
          <p:cNvSpPr txBox="1">
            <a:spLocks/>
          </p:cNvSpPr>
          <p:nvPr/>
        </p:nvSpPr>
        <p:spPr>
          <a:xfrm>
            <a:off x="318356" y="1124744"/>
            <a:ext cx="8507288" cy="5328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800" dirty="0"/>
              <a:t>【</a:t>
            </a:r>
            <a:r>
              <a:rPr lang="ja-JP" altLang="en-US" sz="2800" dirty="0"/>
              <a:t>注意点</a:t>
            </a:r>
            <a:r>
              <a:rPr lang="en-US" altLang="ja-JP" sz="2800" dirty="0"/>
              <a:t>】</a:t>
            </a:r>
          </a:p>
          <a:p>
            <a:pPr algn="l"/>
            <a:endParaRPr lang="en-US" altLang="ja-JP" sz="2800" dirty="0"/>
          </a:p>
          <a:p>
            <a:pPr algn="l"/>
            <a:r>
              <a:rPr lang="ja-JP" altLang="en-US" sz="2800" dirty="0"/>
              <a:t>①アセスメント</a:t>
            </a:r>
            <a:endParaRPr lang="en-US" altLang="ja-JP" sz="2800" dirty="0"/>
          </a:p>
          <a:p>
            <a:pPr algn="l"/>
            <a:r>
              <a:rPr lang="ja-JP" altLang="en-US" sz="2800" dirty="0"/>
              <a:t>・個別支援計画作成前に行うこと</a:t>
            </a:r>
            <a:endParaRPr lang="en-US" altLang="ja-JP" sz="2800" dirty="0"/>
          </a:p>
          <a:p>
            <a:pPr algn="l"/>
            <a:r>
              <a:rPr lang="ja-JP" altLang="en-US" sz="2800" dirty="0"/>
              <a:t>・児童発達支援管理責任者が面接して行うこと</a:t>
            </a:r>
            <a:endParaRPr lang="en-US" altLang="ja-JP" sz="2800" dirty="0"/>
          </a:p>
          <a:p>
            <a:pPr algn="l"/>
            <a:r>
              <a:rPr lang="ja-JP" altLang="en-US" sz="2800" dirty="0"/>
              <a:t>・面接日、意向など記録を残すこと</a:t>
            </a:r>
            <a:endParaRPr lang="en-US" altLang="ja-JP" sz="2800" dirty="0"/>
          </a:p>
          <a:p>
            <a:pPr algn="l"/>
            <a:endParaRPr lang="en-US" altLang="ja-JP" sz="2800" dirty="0"/>
          </a:p>
          <a:p>
            <a:pPr algn="l"/>
            <a:r>
              <a:rPr lang="ja-JP" altLang="en-US" sz="2800" dirty="0"/>
              <a:t>②個別支援計画の原案の作成</a:t>
            </a:r>
            <a:endParaRPr lang="en-US" altLang="ja-JP" sz="2800" dirty="0"/>
          </a:p>
          <a:p>
            <a:pPr algn="l"/>
            <a:r>
              <a:rPr lang="ja-JP" altLang="en-US" sz="2800" dirty="0"/>
              <a:t>・相談支援事業所が作成するサービス等利用計画を反映すること</a:t>
            </a:r>
            <a:endParaRPr lang="en-US" altLang="ja-JP" sz="2800" dirty="0"/>
          </a:p>
          <a:p>
            <a:pPr algn="l"/>
            <a:r>
              <a:rPr lang="en-US" altLang="ja-JP" sz="2800" dirty="0"/>
              <a:t>※</a:t>
            </a:r>
            <a:r>
              <a:rPr lang="ja-JP" altLang="en-US" sz="2800" dirty="0"/>
              <a:t>原案作成前に必ずもらい、保存すること</a:t>
            </a:r>
            <a:endParaRPr lang="en-US" altLang="ja-JP" sz="2800" dirty="0"/>
          </a:p>
          <a:p>
            <a:pPr algn="l"/>
            <a:r>
              <a:rPr lang="ja-JP" altLang="en-US" sz="2800" dirty="0"/>
              <a:t>・作成した原案を残すこと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2995783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20C8A-577A-4CB4-B77B-B5575D581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3204"/>
            <a:ext cx="8229600" cy="1143000"/>
          </a:xfrm>
        </p:spPr>
        <p:txBody>
          <a:bodyPr/>
          <a:lstStyle/>
          <a:p>
            <a:r>
              <a:rPr lang="ja-JP" altLang="en-US" dirty="0"/>
              <a:t>個別支援計画について</a:t>
            </a:r>
            <a:endParaRPr kumimoji="1" lang="ja-JP" altLang="en-US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3FF23886-382B-46F0-24F4-1F0B62B0E55C}"/>
              </a:ext>
            </a:extLst>
          </p:cNvPr>
          <p:cNvSpPr txBox="1">
            <a:spLocks/>
          </p:cNvSpPr>
          <p:nvPr/>
        </p:nvSpPr>
        <p:spPr>
          <a:xfrm>
            <a:off x="318356" y="1124744"/>
            <a:ext cx="8507288" cy="5328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800" dirty="0"/>
              <a:t>【</a:t>
            </a:r>
            <a:r>
              <a:rPr lang="ja-JP" altLang="en-US" sz="2800" dirty="0"/>
              <a:t>注意点</a:t>
            </a:r>
            <a:r>
              <a:rPr lang="en-US" altLang="ja-JP" sz="2800" dirty="0"/>
              <a:t>】</a:t>
            </a:r>
          </a:p>
          <a:p>
            <a:pPr algn="l"/>
            <a:endParaRPr lang="en-US" altLang="ja-JP" sz="2800" dirty="0"/>
          </a:p>
          <a:p>
            <a:pPr algn="l"/>
            <a:r>
              <a:rPr lang="ja-JP" altLang="en-US" sz="2800" dirty="0"/>
              <a:t>③担当者会議</a:t>
            </a:r>
            <a:endParaRPr lang="en-US" altLang="ja-JP" sz="2800" dirty="0"/>
          </a:p>
          <a:p>
            <a:pPr algn="l"/>
            <a:r>
              <a:rPr lang="ja-JP" altLang="en-US" sz="2800" dirty="0"/>
              <a:t>・支援に当たる担当者等を招集して会議を開くこと</a:t>
            </a:r>
            <a:endParaRPr lang="en-US" altLang="ja-JP" sz="2800" dirty="0"/>
          </a:p>
          <a:p>
            <a:pPr algn="l"/>
            <a:r>
              <a:rPr lang="ja-JP" altLang="en-US" sz="2800" dirty="0"/>
              <a:t>（テレビ電話装置等の活用も可）</a:t>
            </a:r>
            <a:endParaRPr lang="en-US" altLang="ja-JP" sz="2800" dirty="0"/>
          </a:p>
          <a:p>
            <a:pPr algn="l"/>
            <a:r>
              <a:rPr lang="ja-JP" altLang="en-US" sz="2800" dirty="0"/>
              <a:t>・会議の記録（出席者、開催日等）を残すこと</a:t>
            </a:r>
            <a:endParaRPr lang="en-US" altLang="ja-JP" sz="2800" dirty="0"/>
          </a:p>
          <a:p>
            <a:pPr algn="l"/>
            <a:endParaRPr lang="en-US" altLang="ja-JP" sz="2800" dirty="0"/>
          </a:p>
          <a:p>
            <a:pPr algn="l"/>
            <a:r>
              <a:rPr lang="ja-JP" altLang="en-US" sz="2800" dirty="0"/>
              <a:t>④会議の結果を踏まえ原案を修正</a:t>
            </a:r>
            <a:endParaRPr lang="en-US" altLang="ja-JP" sz="2800" dirty="0"/>
          </a:p>
          <a:p>
            <a:pPr algn="l"/>
            <a:r>
              <a:rPr lang="ja-JP" altLang="en-US" sz="2800" dirty="0"/>
              <a:t>・原案に対する意見を記録し残すこと</a:t>
            </a:r>
            <a:endParaRPr lang="en-US" altLang="ja-JP" sz="2800" dirty="0"/>
          </a:p>
          <a:p>
            <a:pPr algn="l"/>
            <a:r>
              <a:rPr lang="ja-JP" altLang="en-US" sz="2800" dirty="0"/>
              <a:t>（原案に直接メモ、加筆したもので可）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817877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20C8A-577A-4CB4-B77B-B5575D581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3204"/>
            <a:ext cx="8229600" cy="1143000"/>
          </a:xfrm>
        </p:spPr>
        <p:txBody>
          <a:bodyPr/>
          <a:lstStyle/>
          <a:p>
            <a:r>
              <a:rPr lang="ja-JP" altLang="en-US" dirty="0"/>
              <a:t>個別支援計画について</a:t>
            </a:r>
            <a:endParaRPr kumimoji="1" lang="ja-JP" altLang="en-US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3FF23886-382B-46F0-24F4-1F0B62B0E55C}"/>
              </a:ext>
            </a:extLst>
          </p:cNvPr>
          <p:cNvSpPr txBox="1">
            <a:spLocks/>
          </p:cNvSpPr>
          <p:nvPr/>
        </p:nvSpPr>
        <p:spPr>
          <a:xfrm>
            <a:off x="318356" y="1124744"/>
            <a:ext cx="8507288" cy="5328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800" dirty="0"/>
              <a:t>【</a:t>
            </a:r>
            <a:r>
              <a:rPr lang="ja-JP" altLang="en-US" sz="2800" dirty="0"/>
              <a:t>注意点</a:t>
            </a:r>
            <a:r>
              <a:rPr lang="en-US" altLang="ja-JP" sz="2800" dirty="0"/>
              <a:t>】</a:t>
            </a:r>
          </a:p>
          <a:p>
            <a:pPr algn="l"/>
            <a:endParaRPr lang="en-US" altLang="ja-JP" sz="2800" dirty="0"/>
          </a:p>
          <a:p>
            <a:pPr algn="l"/>
            <a:r>
              <a:rPr lang="ja-JP" altLang="en-US" sz="2800" dirty="0"/>
              <a:t>⑤利用者等の同意を得て交付</a:t>
            </a:r>
            <a:endParaRPr lang="en-US" altLang="ja-JP" sz="2800" dirty="0"/>
          </a:p>
          <a:p>
            <a:pPr algn="l"/>
            <a:r>
              <a:rPr lang="ja-JP" altLang="en-US" sz="2800" dirty="0"/>
              <a:t>・保護者及び障害児に必ず説明をし同意を得ること</a:t>
            </a:r>
            <a:endParaRPr lang="en-US" altLang="ja-JP" sz="2800" dirty="0"/>
          </a:p>
          <a:p>
            <a:pPr algn="l"/>
            <a:r>
              <a:rPr lang="ja-JP" altLang="en-US" sz="2800" dirty="0"/>
              <a:t>・文書により同意を得ること</a:t>
            </a:r>
            <a:endParaRPr lang="en-US" altLang="ja-JP" sz="2800" dirty="0"/>
          </a:p>
          <a:p>
            <a:pPr algn="l"/>
            <a:endParaRPr lang="en-US" altLang="ja-JP" sz="2800" dirty="0"/>
          </a:p>
          <a:p>
            <a:pPr algn="l"/>
            <a:r>
              <a:rPr lang="ja-JP" altLang="en-US" sz="2800" dirty="0"/>
              <a:t>⑥モニタリング</a:t>
            </a:r>
            <a:endParaRPr lang="en-US" altLang="ja-JP" sz="2800" dirty="0"/>
          </a:p>
          <a:p>
            <a:pPr algn="l"/>
            <a:r>
              <a:rPr lang="ja-JP" altLang="en-US" sz="2800" dirty="0"/>
              <a:t>・少なくとも</a:t>
            </a:r>
            <a:r>
              <a:rPr lang="en-US" altLang="ja-JP" sz="2800" dirty="0"/>
              <a:t>6</a:t>
            </a:r>
            <a:r>
              <a:rPr lang="ja-JP" altLang="en-US" sz="2800" dirty="0"/>
              <a:t>ヵ月に</a:t>
            </a:r>
            <a:r>
              <a:rPr lang="en-US" altLang="ja-JP" sz="2800" dirty="0"/>
              <a:t>1</a:t>
            </a:r>
            <a:r>
              <a:rPr lang="ja-JP" altLang="en-US" sz="2800" dirty="0"/>
              <a:t>回以上見直しを行うこと</a:t>
            </a:r>
            <a:endParaRPr lang="en-US" altLang="ja-JP" sz="2800" dirty="0"/>
          </a:p>
          <a:p>
            <a:pPr algn="l"/>
            <a:r>
              <a:rPr lang="ja-JP" altLang="en-US" sz="2800" dirty="0"/>
              <a:t>・定期的に保護者及び障害児に面接すること</a:t>
            </a:r>
            <a:endParaRPr lang="en-US" altLang="ja-JP" sz="2800" dirty="0"/>
          </a:p>
          <a:p>
            <a:pPr algn="l"/>
            <a:r>
              <a:rPr lang="ja-JP" altLang="en-US" sz="2800" dirty="0"/>
              <a:t>・記録を残すこと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170900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20C8A-577A-4CB4-B77B-B5575D581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3204"/>
            <a:ext cx="8229600" cy="1143000"/>
          </a:xfrm>
        </p:spPr>
        <p:txBody>
          <a:bodyPr/>
          <a:lstStyle/>
          <a:p>
            <a:r>
              <a:rPr lang="ja-JP" altLang="en-US" dirty="0"/>
              <a:t>運営上の注意点①</a:t>
            </a:r>
            <a:endParaRPr kumimoji="1" lang="ja-JP" altLang="en-US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FBAEFCAB-47DF-6216-23B8-3E32DD55FA65}"/>
              </a:ext>
            </a:extLst>
          </p:cNvPr>
          <p:cNvSpPr txBox="1">
            <a:spLocks/>
          </p:cNvSpPr>
          <p:nvPr/>
        </p:nvSpPr>
        <p:spPr>
          <a:xfrm>
            <a:off x="318356" y="1335977"/>
            <a:ext cx="8574124" cy="5045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/>
              <a:t>（１）</a:t>
            </a:r>
            <a:r>
              <a:rPr kumimoji="1" lang="ja-JP" altLang="en-US" sz="2800" dirty="0"/>
              <a:t>運営規程について</a:t>
            </a:r>
            <a:endParaRPr kumimoji="1" lang="en-US" altLang="ja-JP" sz="2800" dirty="0"/>
          </a:p>
          <a:p>
            <a:pPr algn="l"/>
            <a:r>
              <a:rPr kumimoji="1" lang="ja-JP" altLang="en-US" sz="2800" dirty="0"/>
              <a:t>・職員数、営業日・サービス提供日・営業時間等</a:t>
            </a:r>
            <a:endParaRPr kumimoji="1" lang="en-US" altLang="ja-JP" sz="2800" dirty="0"/>
          </a:p>
          <a:p>
            <a:pPr algn="l"/>
            <a:r>
              <a:rPr kumimoji="1" lang="ja-JP" altLang="en-US" sz="2800" dirty="0"/>
              <a:t>  実態に合わせて適宜変更してください</a:t>
            </a:r>
            <a:endParaRPr kumimoji="1" lang="en-US" altLang="ja-JP" sz="2800" dirty="0"/>
          </a:p>
          <a:p>
            <a:pPr algn="l"/>
            <a:r>
              <a:rPr lang="ja-JP" altLang="en-US" sz="2800" dirty="0"/>
              <a:t>  </a:t>
            </a:r>
            <a:r>
              <a:rPr lang="en-US" altLang="ja-JP" sz="2800" dirty="0"/>
              <a:t>※</a:t>
            </a:r>
            <a:r>
              <a:rPr lang="ja-JP" altLang="en-US" sz="2800" dirty="0"/>
              <a:t>変更届が必要ですので遅滞なく提出ください</a:t>
            </a:r>
            <a:endParaRPr lang="en-US" altLang="ja-JP" sz="2800" dirty="0"/>
          </a:p>
          <a:p>
            <a:pPr algn="l"/>
            <a:r>
              <a:rPr lang="ja-JP" altLang="en-US" sz="2800" dirty="0"/>
              <a:t>  </a:t>
            </a:r>
            <a:r>
              <a:rPr lang="en-US" altLang="ja-JP" sz="2800" dirty="0"/>
              <a:t>※</a:t>
            </a:r>
            <a:r>
              <a:rPr lang="ja-JP" altLang="en-US" sz="2800" dirty="0"/>
              <a:t>職員数の書き方について、実数ではなく以上表記</a:t>
            </a:r>
            <a:endParaRPr lang="en-US" altLang="ja-JP" sz="2800" dirty="0"/>
          </a:p>
          <a:p>
            <a:pPr algn="l"/>
            <a:r>
              <a:rPr lang="ja-JP" altLang="en-US" sz="2800" dirty="0"/>
              <a:t>　　 が可能になりました。</a:t>
            </a:r>
            <a:endParaRPr lang="en-US" altLang="ja-JP" sz="2800" dirty="0"/>
          </a:p>
          <a:p>
            <a:pPr algn="l"/>
            <a:r>
              <a:rPr lang="ja-JP" altLang="en-US" sz="2800" dirty="0"/>
              <a:t>（例）児童指導員　１名以上とした場合、人数の増減があっても運営規程の表記自体には変更がないため、変更届の提出が不要になります。</a:t>
            </a:r>
            <a:endParaRPr lang="en-US" altLang="ja-JP" sz="2800" dirty="0"/>
          </a:p>
          <a:p>
            <a:pPr algn="l"/>
            <a:br>
              <a:rPr kumimoji="1" lang="en-US" altLang="ja-JP" sz="2800" dirty="0"/>
            </a:br>
            <a:r>
              <a:rPr lang="ja-JP" altLang="en-US" sz="2800" dirty="0"/>
              <a:t>・</a:t>
            </a:r>
            <a:r>
              <a:rPr kumimoji="1" lang="ja-JP" altLang="en-US" sz="2800" dirty="0"/>
              <a:t>掲示</a:t>
            </a:r>
            <a:r>
              <a:rPr lang="ja-JP" altLang="en-US" sz="2800" dirty="0"/>
              <a:t>あるいは</a:t>
            </a:r>
            <a:r>
              <a:rPr kumimoji="1" lang="ja-JP" altLang="en-US" sz="2800" dirty="0"/>
              <a:t>閲覧できる状態で置く必要があります。</a:t>
            </a:r>
            <a:endParaRPr kumimoji="1" lang="en-US" altLang="ja-JP" sz="2800" dirty="0"/>
          </a:p>
          <a:p>
            <a:pPr algn="l"/>
            <a:r>
              <a:rPr lang="ja-JP" altLang="en-US" sz="2800" dirty="0"/>
              <a:t>  </a:t>
            </a:r>
            <a:r>
              <a:rPr kumimoji="1" lang="ja-JP" altLang="en-US" sz="2800" dirty="0"/>
              <a:t>変更した都度、更新するようにしてください。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971435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20C8A-577A-4CB4-B77B-B5575D581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3204"/>
            <a:ext cx="8229600" cy="1143000"/>
          </a:xfrm>
        </p:spPr>
        <p:txBody>
          <a:bodyPr/>
          <a:lstStyle/>
          <a:p>
            <a:r>
              <a:rPr lang="ja-JP" altLang="en-US" dirty="0"/>
              <a:t>運営上の注意点②</a:t>
            </a:r>
            <a:endParaRPr kumimoji="1" lang="ja-JP" altLang="en-US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FBAEFCAB-47DF-6216-23B8-3E32DD55FA65}"/>
              </a:ext>
            </a:extLst>
          </p:cNvPr>
          <p:cNvSpPr txBox="1">
            <a:spLocks/>
          </p:cNvSpPr>
          <p:nvPr/>
        </p:nvSpPr>
        <p:spPr>
          <a:xfrm>
            <a:off x="318356" y="1052736"/>
            <a:ext cx="8507288" cy="53285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/>
              <a:t>（２）転倒，転落防止策について</a:t>
            </a:r>
            <a:endParaRPr lang="en-US" altLang="ja-JP" sz="2800" dirty="0"/>
          </a:p>
          <a:p>
            <a:pPr algn="l"/>
            <a:r>
              <a:rPr lang="ja-JP" altLang="en-US" sz="2800" dirty="0"/>
              <a:t>・事業所内に設置しているロッカー、鍵付き書庫等</a:t>
            </a:r>
            <a:endParaRPr lang="en-US" altLang="ja-JP" sz="2800" dirty="0"/>
          </a:p>
          <a:p>
            <a:pPr algn="l"/>
            <a:r>
              <a:rPr lang="ja-JP" altLang="en-US" sz="2800" dirty="0"/>
              <a:t>  倒れた場合危険なものは転倒防止対策を施して</a:t>
            </a:r>
            <a:endParaRPr lang="en-US" altLang="ja-JP" sz="2800" dirty="0"/>
          </a:p>
          <a:p>
            <a:pPr algn="l"/>
            <a:r>
              <a:rPr lang="ja-JP" altLang="en-US" sz="2800" dirty="0"/>
              <a:t>  ください。</a:t>
            </a:r>
            <a:endParaRPr lang="en-US" altLang="ja-JP" sz="2800" dirty="0"/>
          </a:p>
          <a:p>
            <a:pPr algn="l"/>
            <a:r>
              <a:rPr lang="ja-JP" altLang="en-US" sz="2800" dirty="0"/>
              <a:t>・重いものを高い箇所に置いている場合は、転落防止</a:t>
            </a:r>
            <a:endParaRPr lang="en-US" altLang="ja-JP" sz="2800" dirty="0"/>
          </a:p>
          <a:p>
            <a:pPr algn="l"/>
            <a:r>
              <a:rPr lang="ja-JP" altLang="en-US" sz="2800" dirty="0"/>
              <a:t>  対策を施してください。</a:t>
            </a:r>
            <a:endParaRPr lang="en-US" altLang="ja-JP" sz="2800" dirty="0"/>
          </a:p>
          <a:p>
            <a:pPr algn="l"/>
            <a:br>
              <a:rPr lang="en-US" altLang="ja-JP" sz="2800" dirty="0"/>
            </a:br>
            <a:r>
              <a:rPr lang="ja-JP" altLang="en-US" sz="2800" dirty="0"/>
              <a:t>（３）ヒヤリハット、苦情について</a:t>
            </a:r>
            <a:endParaRPr lang="en-US" altLang="ja-JP" sz="2800" dirty="0"/>
          </a:p>
          <a:p>
            <a:pPr algn="l"/>
            <a:r>
              <a:rPr lang="ja-JP" altLang="en-US" sz="2800" dirty="0"/>
              <a:t>・細かなものも含め、記録を残すようにしてください。</a:t>
            </a:r>
            <a:endParaRPr lang="en-US" altLang="ja-JP" sz="2800" dirty="0"/>
          </a:p>
          <a:p>
            <a:pPr algn="l"/>
            <a:r>
              <a:rPr lang="ja-JP" altLang="en-US" sz="2800" dirty="0"/>
              <a:t>  適宜、事業所内で共有し、再発防止に努めてください。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138282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20C8A-577A-4CB4-B77B-B5575D581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3204"/>
            <a:ext cx="8229600" cy="1143000"/>
          </a:xfrm>
        </p:spPr>
        <p:txBody>
          <a:bodyPr/>
          <a:lstStyle/>
          <a:p>
            <a:r>
              <a:rPr lang="ja-JP" altLang="en-US" dirty="0"/>
              <a:t>運営上の注意点③</a:t>
            </a:r>
            <a:endParaRPr kumimoji="1" lang="ja-JP" altLang="en-US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FBAEFCAB-47DF-6216-23B8-3E32DD55FA65}"/>
              </a:ext>
            </a:extLst>
          </p:cNvPr>
          <p:cNvSpPr txBox="1">
            <a:spLocks/>
          </p:cNvSpPr>
          <p:nvPr/>
        </p:nvSpPr>
        <p:spPr>
          <a:xfrm>
            <a:off x="210852" y="980728"/>
            <a:ext cx="8825644" cy="5328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/>
              <a:t>（４）秘密保持の誓約、防犯カメラ等の同意について</a:t>
            </a:r>
            <a:endParaRPr lang="en-US" altLang="ja-JP" sz="2800" dirty="0"/>
          </a:p>
          <a:p>
            <a:pPr algn="l"/>
            <a:r>
              <a:rPr lang="ja-JP" altLang="en-US" sz="2800" dirty="0"/>
              <a:t>・職員との秘密保持の誓約、防犯カメラ等を設置する</a:t>
            </a:r>
            <a:endParaRPr lang="en-US" altLang="ja-JP" sz="2800" dirty="0"/>
          </a:p>
          <a:p>
            <a:pPr algn="l"/>
            <a:r>
              <a:rPr lang="ja-JP" altLang="en-US" sz="2800" dirty="0"/>
              <a:t>  場合の保護者の同意等、後々取っていないことが問題</a:t>
            </a:r>
            <a:endParaRPr lang="en-US" altLang="ja-JP" sz="2800" dirty="0"/>
          </a:p>
          <a:p>
            <a:pPr algn="l"/>
            <a:r>
              <a:rPr lang="ja-JP" altLang="en-US" sz="2800" dirty="0"/>
              <a:t>  にならないように事前に取るようにしてください。</a:t>
            </a:r>
            <a:endParaRPr lang="en-US" altLang="ja-JP" sz="2800" dirty="0"/>
          </a:p>
          <a:p>
            <a:pPr algn="l"/>
            <a:r>
              <a:rPr lang="ja-JP" altLang="en-US" sz="2800" dirty="0"/>
              <a:t>・原本は必ず事業所あるいは法人で保管してください。</a:t>
            </a:r>
            <a:endParaRPr lang="en-US" altLang="ja-JP" sz="2800" dirty="0"/>
          </a:p>
          <a:p>
            <a:pPr algn="l"/>
            <a:endParaRPr lang="en-US" altLang="ja-JP" sz="2800" dirty="0"/>
          </a:p>
          <a:p>
            <a:pPr algn="l"/>
            <a:r>
              <a:rPr lang="ja-JP" altLang="en-US" sz="2800" dirty="0"/>
              <a:t>（５）変更届、体制届等について</a:t>
            </a:r>
            <a:endParaRPr lang="en-US" altLang="ja-JP" sz="2800" dirty="0"/>
          </a:p>
          <a:p>
            <a:pPr algn="l"/>
            <a:r>
              <a:rPr lang="ja-JP" altLang="en-US" sz="2800" dirty="0"/>
              <a:t>・市に提出する体制届や変更届等は、事業所内で必ず</a:t>
            </a:r>
            <a:endParaRPr lang="en-US" altLang="ja-JP" sz="2800" dirty="0"/>
          </a:p>
          <a:p>
            <a:pPr algn="l"/>
            <a:r>
              <a:rPr lang="en-US" altLang="ja-JP" sz="2800" dirty="0"/>
              <a:t>  </a:t>
            </a:r>
            <a:r>
              <a:rPr lang="ja-JP" altLang="en-US" sz="2800" dirty="0"/>
              <a:t>データや紙で蓄積し、保存するようにしてください。</a:t>
            </a:r>
            <a:endParaRPr lang="en-US" altLang="ja-JP" sz="2800" dirty="0"/>
          </a:p>
          <a:p>
            <a:pPr algn="l"/>
            <a:r>
              <a:rPr lang="ja-JP" altLang="en-US" sz="2800" dirty="0"/>
              <a:t>・特に体制届については、請求の誤りにも繋がりますの</a:t>
            </a:r>
            <a:endParaRPr lang="en-US" altLang="ja-JP" sz="2800" dirty="0"/>
          </a:p>
          <a:p>
            <a:pPr algn="l"/>
            <a:r>
              <a:rPr lang="ja-JP" altLang="en-US" sz="2800" dirty="0"/>
              <a:t>  で、最新の体制を常に把握するようにしてください。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525313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20C8A-577A-4CB4-B77B-B5575D581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3204"/>
            <a:ext cx="8229600" cy="1143000"/>
          </a:xfrm>
        </p:spPr>
        <p:txBody>
          <a:bodyPr/>
          <a:lstStyle/>
          <a:p>
            <a:r>
              <a:rPr lang="ja-JP" altLang="en-US" dirty="0"/>
              <a:t>運営上の注意点④</a:t>
            </a:r>
            <a:endParaRPr kumimoji="1" lang="ja-JP" altLang="en-US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FBAEFCAB-47DF-6216-23B8-3E32DD55FA65}"/>
              </a:ext>
            </a:extLst>
          </p:cNvPr>
          <p:cNvSpPr txBox="1">
            <a:spLocks/>
          </p:cNvSpPr>
          <p:nvPr/>
        </p:nvSpPr>
        <p:spPr>
          <a:xfrm>
            <a:off x="159178" y="1124744"/>
            <a:ext cx="8825644" cy="5328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/>
              <a:t>（６）定員の遵守について</a:t>
            </a:r>
            <a:br>
              <a:rPr lang="en-US" altLang="ja-JP" sz="2800" dirty="0"/>
            </a:br>
            <a:r>
              <a:rPr lang="ja-JP" altLang="en-US" sz="2800" dirty="0"/>
              <a:t>・やむを得ない事情を除き、原則定員を遵守してください。</a:t>
            </a:r>
            <a:endParaRPr lang="en-US" altLang="ja-JP" sz="2800" dirty="0"/>
          </a:p>
          <a:p>
            <a:pPr algn="l"/>
            <a:r>
              <a:rPr lang="ja-JP" altLang="en-US" sz="2800" dirty="0"/>
              <a:t>　あくまで臨時的なものであり、慢性的に継続するもので</a:t>
            </a:r>
            <a:endParaRPr lang="en-US" altLang="ja-JP" sz="2800" dirty="0"/>
          </a:p>
          <a:p>
            <a:pPr algn="l"/>
            <a:r>
              <a:rPr lang="ja-JP" altLang="en-US" sz="2800" dirty="0"/>
              <a:t>　はありません。</a:t>
            </a:r>
            <a:endParaRPr lang="en-US" altLang="ja-JP" sz="2800" dirty="0"/>
          </a:p>
          <a:p>
            <a:pPr algn="l"/>
            <a:r>
              <a:rPr lang="en-US" altLang="ja-JP" sz="2800" dirty="0"/>
              <a:t>  ※</a:t>
            </a:r>
            <a:r>
              <a:rPr lang="ja-JP" altLang="en-US" sz="2800" dirty="0"/>
              <a:t>減算にならない範囲であれば定員を超えても良い</a:t>
            </a:r>
            <a:endParaRPr lang="en-US" altLang="ja-JP" sz="2800" dirty="0"/>
          </a:p>
          <a:p>
            <a:pPr algn="l"/>
            <a:r>
              <a:rPr lang="ja-JP" altLang="en-US" sz="2800" dirty="0"/>
              <a:t>　　というわけではありません。</a:t>
            </a:r>
            <a:endParaRPr lang="en-US" altLang="ja-JP" sz="2800" dirty="0"/>
          </a:p>
          <a:p>
            <a:pPr algn="l"/>
            <a:r>
              <a:rPr lang="ja-JP" altLang="en-US" sz="2800" dirty="0"/>
              <a:t>  </a:t>
            </a:r>
            <a:r>
              <a:rPr lang="en-US" altLang="ja-JP" sz="2800" dirty="0"/>
              <a:t>※</a:t>
            </a:r>
            <a:r>
              <a:rPr lang="ja-JP" altLang="en-US" sz="2800" dirty="0"/>
              <a:t>定員を超過する場合、やむを得ない理由等、必ず</a:t>
            </a:r>
            <a:endParaRPr lang="en-US" altLang="ja-JP" sz="2800" dirty="0"/>
          </a:p>
          <a:p>
            <a:pPr algn="l"/>
            <a:r>
              <a:rPr lang="ja-JP" altLang="en-US" sz="2800" dirty="0"/>
              <a:t>　　 記録を残してください。</a:t>
            </a:r>
            <a:endParaRPr lang="en-US" altLang="ja-JP" sz="2800" dirty="0"/>
          </a:p>
          <a:p>
            <a:pPr algn="l"/>
            <a:r>
              <a:rPr lang="ja-JP" altLang="en-US" sz="2800" dirty="0"/>
              <a:t>・新型コロナウイルス感染症に係る柔軟な取扱いは</a:t>
            </a:r>
            <a:endParaRPr lang="en-US" altLang="ja-JP" sz="2800" dirty="0"/>
          </a:p>
          <a:p>
            <a:pPr algn="l"/>
            <a:r>
              <a:rPr lang="en-US" altLang="ja-JP" sz="2800" dirty="0"/>
              <a:t>  </a:t>
            </a:r>
            <a:r>
              <a:rPr lang="ja-JP" altLang="en-US" sz="2800" dirty="0"/>
              <a:t>変更がありました。今一度通知を読み返すなど、内容</a:t>
            </a:r>
            <a:endParaRPr lang="en-US" altLang="ja-JP" sz="2800" dirty="0"/>
          </a:p>
          <a:p>
            <a:pPr algn="l"/>
            <a:r>
              <a:rPr lang="en-US" altLang="ja-JP" sz="2800" dirty="0"/>
              <a:t>  </a:t>
            </a:r>
            <a:r>
              <a:rPr lang="ja-JP" altLang="en-US" sz="2800" dirty="0"/>
              <a:t>について把握した上で運営してください。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6022222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20C8A-577A-4CB4-B77B-B5575D581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3204"/>
            <a:ext cx="8229600" cy="1143000"/>
          </a:xfrm>
        </p:spPr>
        <p:txBody>
          <a:bodyPr/>
          <a:lstStyle/>
          <a:p>
            <a:r>
              <a:rPr lang="ja-JP" altLang="en-US" dirty="0"/>
              <a:t>運営上の注意点⑤</a:t>
            </a:r>
            <a:endParaRPr kumimoji="1" lang="ja-JP" altLang="en-US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FBAEFCAB-47DF-6216-23B8-3E32DD55FA65}"/>
              </a:ext>
            </a:extLst>
          </p:cNvPr>
          <p:cNvSpPr txBox="1">
            <a:spLocks/>
          </p:cNvSpPr>
          <p:nvPr/>
        </p:nvSpPr>
        <p:spPr>
          <a:xfrm>
            <a:off x="314088" y="1124744"/>
            <a:ext cx="8368444" cy="5328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altLang="ja-JP" sz="2800" dirty="0"/>
              <a:t>【</a:t>
            </a:r>
            <a:r>
              <a:rPr lang="ja-JP" altLang="en-US" sz="2800" dirty="0"/>
              <a:t>参考となる通知</a:t>
            </a:r>
            <a:r>
              <a:rPr lang="en-US" altLang="ja-JP" sz="2800" dirty="0"/>
              <a:t>】</a:t>
            </a:r>
          </a:p>
          <a:p>
            <a:pPr algn="just"/>
            <a:endParaRPr lang="en-US" altLang="ja-JP" sz="2800" dirty="0"/>
          </a:p>
          <a:p>
            <a:pPr algn="just"/>
            <a:r>
              <a:rPr lang="ja-JP" altLang="en-US" sz="2800" dirty="0"/>
              <a:t>令和</a:t>
            </a:r>
            <a:r>
              <a:rPr lang="en-US" altLang="ja-JP" sz="2800" dirty="0"/>
              <a:t>5</a:t>
            </a:r>
            <a:r>
              <a:rPr lang="ja-JP" altLang="en-US" sz="2800" dirty="0"/>
              <a:t>年</a:t>
            </a:r>
            <a:r>
              <a:rPr lang="en-US" altLang="ja-JP" sz="2800" dirty="0"/>
              <a:t>5</a:t>
            </a:r>
            <a:r>
              <a:rPr lang="ja-JP" altLang="en-US" sz="2800" dirty="0"/>
              <a:t>月</a:t>
            </a:r>
            <a:r>
              <a:rPr lang="en-US" altLang="ja-JP" sz="2800" dirty="0"/>
              <a:t>1</a:t>
            </a:r>
            <a:r>
              <a:rPr lang="ja-JP" altLang="en-US" sz="2800" dirty="0"/>
              <a:t>日付け</a:t>
            </a:r>
            <a:endParaRPr lang="en-US" altLang="ja-JP" sz="2800" dirty="0"/>
          </a:p>
          <a:p>
            <a:pPr algn="just"/>
            <a:r>
              <a:rPr lang="en-US" altLang="ja-JP" sz="2800" dirty="0"/>
              <a:t>【</a:t>
            </a:r>
            <a:r>
              <a:rPr lang="ja-JP" altLang="en-US" sz="2800" dirty="0"/>
              <a:t>岐阜市</a:t>
            </a:r>
            <a:r>
              <a:rPr lang="en-US" altLang="ja-JP" sz="2800" dirty="0"/>
              <a:t>】</a:t>
            </a:r>
            <a:r>
              <a:rPr lang="ja-JP" altLang="en-US" sz="2800" dirty="0"/>
              <a:t>新型コロナウイルス感染症の感染症法上の位置付け変更後の「新型コロナウイルス感染症に係る障害福祉サービス等事業所の人員基準等の臨時的な取扱い」等について</a:t>
            </a:r>
            <a:endParaRPr lang="en-US" altLang="ja-JP" sz="2800" dirty="0"/>
          </a:p>
          <a:p>
            <a:pPr algn="just"/>
            <a:endParaRPr lang="en-US" altLang="ja-JP" sz="2800" dirty="0"/>
          </a:p>
          <a:p>
            <a:pPr algn="just"/>
            <a:r>
              <a:rPr lang="ja-JP" altLang="en-US" sz="2800" dirty="0"/>
              <a:t>令和</a:t>
            </a:r>
            <a:r>
              <a:rPr lang="en-US" altLang="ja-JP" sz="2800" dirty="0"/>
              <a:t>5</a:t>
            </a:r>
            <a:r>
              <a:rPr lang="ja-JP" altLang="en-US" sz="2800" dirty="0"/>
              <a:t>年</a:t>
            </a:r>
            <a:r>
              <a:rPr lang="en-US" altLang="ja-JP" sz="2800" dirty="0"/>
              <a:t>6</a:t>
            </a:r>
            <a:r>
              <a:rPr lang="ja-JP" altLang="en-US" sz="2800" dirty="0"/>
              <a:t>月</a:t>
            </a:r>
            <a:r>
              <a:rPr lang="en-US" altLang="ja-JP" sz="2800" dirty="0"/>
              <a:t>6</a:t>
            </a:r>
            <a:r>
              <a:rPr lang="ja-JP" altLang="en-US" sz="2800" dirty="0"/>
              <a:t>日付け</a:t>
            </a:r>
            <a:endParaRPr lang="en-US" altLang="ja-JP" sz="2800" dirty="0"/>
          </a:p>
          <a:p>
            <a:pPr algn="just"/>
            <a:r>
              <a:rPr lang="en-US" altLang="ja-JP" sz="2800" dirty="0"/>
              <a:t>【</a:t>
            </a:r>
            <a:r>
              <a:rPr lang="ja-JP" altLang="en-US" sz="2800" dirty="0"/>
              <a:t>岐阜市</a:t>
            </a:r>
            <a:r>
              <a:rPr lang="en-US" altLang="ja-JP" sz="2800" dirty="0"/>
              <a:t>】</a:t>
            </a:r>
            <a:r>
              <a:rPr lang="ja-JP" altLang="en-US" sz="2800" dirty="0"/>
              <a:t>新型コロナウイルス感染症防止のための障害児通所支援に係るＱ＆Ａについて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701866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20C8A-577A-4CB4-B77B-B5575D581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3204"/>
            <a:ext cx="8229600" cy="1143000"/>
          </a:xfrm>
        </p:spPr>
        <p:txBody>
          <a:bodyPr/>
          <a:lstStyle/>
          <a:p>
            <a:r>
              <a:rPr kumimoji="1" lang="ja-JP" altLang="en-US" dirty="0"/>
              <a:t>人員基準の考え方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8832FD92-17DD-3333-882D-D3D5B23B7E12}"/>
              </a:ext>
            </a:extLst>
          </p:cNvPr>
          <p:cNvSpPr txBox="1">
            <a:spLocks/>
          </p:cNvSpPr>
          <p:nvPr/>
        </p:nvSpPr>
        <p:spPr>
          <a:xfrm>
            <a:off x="318356" y="1335977"/>
            <a:ext cx="8507288" cy="4824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/>
              <a:t>・児童発達支援（センター以外）、放課後等デイサービス</a:t>
            </a:r>
            <a:endParaRPr lang="en-US" altLang="ja-JP" sz="2800" dirty="0"/>
          </a:p>
          <a:p>
            <a:pPr algn="l"/>
            <a:r>
              <a:rPr lang="ja-JP" altLang="en-US" sz="2800" dirty="0"/>
              <a:t>　（重症心身障害児を除く）</a:t>
            </a:r>
            <a:endParaRPr lang="en-US" altLang="ja-JP" sz="2800" dirty="0"/>
          </a:p>
          <a:p>
            <a:pPr algn="l"/>
            <a:endParaRPr lang="en-US" altLang="ja-JP" sz="2800" dirty="0"/>
          </a:p>
          <a:p>
            <a:pPr algn="l"/>
            <a:r>
              <a:rPr lang="ja-JP" altLang="en-US" sz="2800" dirty="0"/>
              <a:t>　児童指導員、保育士、看護職員、機能訓練担当職員（＝有資格者）を、指定児童発達支援（指定放課後等デイサービス）の単位ごとにその提供を行う時間帯を通じて、専ら当該指定児童発達支援（指定放課後等デイサービス）の提供に当たる合計数が障害児の数が</a:t>
            </a:r>
            <a:r>
              <a:rPr lang="en-US" altLang="ja-JP" sz="2800" dirty="0"/>
              <a:t>10</a:t>
            </a:r>
            <a:r>
              <a:rPr lang="ja-JP" altLang="en-US" sz="2800" dirty="0"/>
              <a:t>人までのものは</a:t>
            </a:r>
            <a:r>
              <a:rPr lang="en-US" altLang="ja-JP" sz="2800" dirty="0"/>
              <a:t>2</a:t>
            </a:r>
            <a:r>
              <a:rPr lang="ja-JP" altLang="en-US" sz="2800" dirty="0"/>
              <a:t>以上とされています。</a:t>
            </a:r>
          </a:p>
        </p:txBody>
      </p:sp>
    </p:spTree>
    <p:extLst>
      <p:ext uri="{BB962C8B-B14F-4D97-AF65-F5344CB8AC3E}">
        <p14:creationId xmlns:p14="http://schemas.microsoft.com/office/powerpoint/2010/main" val="2410314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20C8A-577A-4CB4-B77B-B5575D581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3204"/>
            <a:ext cx="8229600" cy="1143000"/>
          </a:xfrm>
        </p:spPr>
        <p:txBody>
          <a:bodyPr/>
          <a:lstStyle/>
          <a:p>
            <a:r>
              <a:rPr kumimoji="1" lang="ja-JP" altLang="en-US" dirty="0"/>
              <a:t>人員基準の考え方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8832FD92-17DD-3333-882D-D3D5B23B7E12}"/>
              </a:ext>
            </a:extLst>
          </p:cNvPr>
          <p:cNvSpPr txBox="1">
            <a:spLocks/>
          </p:cNvSpPr>
          <p:nvPr/>
        </p:nvSpPr>
        <p:spPr>
          <a:xfrm>
            <a:off x="318356" y="1335977"/>
            <a:ext cx="8507288" cy="4824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/>
              <a:t>・有資格者がその</a:t>
            </a:r>
            <a:r>
              <a:rPr lang="ja-JP" altLang="en-US" sz="2800" u="sng" dirty="0"/>
              <a:t>提供を行う時間帯</a:t>
            </a:r>
            <a:r>
              <a:rPr lang="ja-JP" altLang="en-US" sz="2800" dirty="0"/>
              <a:t>を通じて必要</a:t>
            </a:r>
            <a:endParaRPr lang="en-US" altLang="ja-JP" sz="2800" dirty="0"/>
          </a:p>
          <a:p>
            <a:pPr algn="l"/>
            <a:r>
              <a:rPr lang="ja-JP" altLang="en-US" sz="2800" dirty="0"/>
              <a:t>　　　　　　　　　　　＝サービス提供時間</a:t>
            </a:r>
            <a:endParaRPr lang="en-US" altLang="ja-JP" sz="2800" dirty="0"/>
          </a:p>
          <a:p>
            <a:pPr algn="l"/>
            <a:endParaRPr lang="en-US" altLang="ja-JP" sz="2800" dirty="0"/>
          </a:p>
          <a:p>
            <a:pPr algn="l"/>
            <a:r>
              <a:rPr lang="en-US" altLang="ja-JP" sz="2800" dirty="0"/>
              <a:t>【</a:t>
            </a:r>
            <a:r>
              <a:rPr lang="ja-JP" altLang="en-US" sz="2800" dirty="0"/>
              <a:t>注意</a:t>
            </a:r>
            <a:r>
              <a:rPr lang="en-US" altLang="ja-JP" sz="2800" dirty="0"/>
              <a:t>】</a:t>
            </a:r>
          </a:p>
          <a:p>
            <a:pPr algn="l"/>
            <a:r>
              <a:rPr lang="ja-JP" altLang="en-US" sz="2800" dirty="0"/>
              <a:t>　サービス提供時間中に行われる</a:t>
            </a:r>
            <a:r>
              <a:rPr lang="ja-JP" altLang="en-US" sz="2800" b="1" u="sng" dirty="0"/>
              <a:t>送迎、休憩時</a:t>
            </a:r>
            <a:r>
              <a:rPr lang="ja-JP" altLang="en-US" sz="2800" dirty="0"/>
              <a:t>も</a:t>
            </a:r>
            <a:endParaRPr lang="en-US" altLang="ja-JP" sz="2800" dirty="0"/>
          </a:p>
          <a:p>
            <a:pPr algn="l"/>
            <a:r>
              <a:rPr lang="ja-JP" altLang="en-US" sz="2800" dirty="0"/>
              <a:t>　有資格者</a:t>
            </a:r>
            <a:r>
              <a:rPr lang="en-US" altLang="ja-JP" sz="2800" dirty="0"/>
              <a:t>2</a:t>
            </a:r>
            <a:r>
              <a:rPr lang="ja-JP" altLang="en-US" sz="2800" dirty="0"/>
              <a:t>名が必要です</a:t>
            </a:r>
            <a:endParaRPr lang="en-US" altLang="ja-JP" sz="2800" dirty="0"/>
          </a:p>
          <a:p>
            <a:pPr algn="l"/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5484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20C8A-577A-4CB4-B77B-B5575D581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3204"/>
            <a:ext cx="8229600" cy="1143000"/>
          </a:xfrm>
        </p:spPr>
        <p:txBody>
          <a:bodyPr/>
          <a:lstStyle/>
          <a:p>
            <a:r>
              <a:rPr kumimoji="1" lang="ja-JP" altLang="en-US" dirty="0"/>
              <a:t>人員基準の考え方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8832FD92-17DD-3333-882D-D3D5B23B7E12}"/>
              </a:ext>
            </a:extLst>
          </p:cNvPr>
          <p:cNvSpPr txBox="1">
            <a:spLocks/>
          </p:cNvSpPr>
          <p:nvPr/>
        </p:nvSpPr>
        <p:spPr>
          <a:xfrm>
            <a:off x="104918" y="1352784"/>
            <a:ext cx="8934164" cy="12289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/>
              <a:t>（例）営業時間　</a:t>
            </a:r>
            <a:r>
              <a:rPr lang="en-US" altLang="ja-JP" sz="2800" dirty="0"/>
              <a:t>9</a:t>
            </a:r>
            <a:r>
              <a:rPr lang="ja-JP" altLang="en-US" sz="2800" dirty="0"/>
              <a:t>時～</a:t>
            </a:r>
            <a:r>
              <a:rPr lang="en-US" altLang="ja-JP" sz="2800" dirty="0"/>
              <a:t>18</a:t>
            </a:r>
            <a:r>
              <a:rPr lang="ja-JP" altLang="en-US" sz="2800" dirty="0"/>
              <a:t>時</a:t>
            </a:r>
            <a:endParaRPr lang="en-US" altLang="ja-JP" sz="2800" dirty="0"/>
          </a:p>
          <a:p>
            <a:pPr algn="l"/>
            <a:r>
              <a:rPr lang="ja-JP" altLang="en-US" sz="2800" dirty="0"/>
              <a:t>　　　サービス提供時間　</a:t>
            </a:r>
            <a:r>
              <a:rPr lang="en-US" altLang="ja-JP" sz="2800" dirty="0"/>
              <a:t>10</a:t>
            </a:r>
            <a:r>
              <a:rPr lang="ja-JP" altLang="en-US" sz="2800" dirty="0"/>
              <a:t>時～</a:t>
            </a:r>
            <a:r>
              <a:rPr lang="en-US" altLang="ja-JP" sz="2800" dirty="0"/>
              <a:t>17</a:t>
            </a:r>
            <a:r>
              <a:rPr lang="ja-JP" altLang="en-US" sz="2800" dirty="0"/>
              <a:t>時　での休憩の取扱い</a:t>
            </a:r>
          </a:p>
        </p:txBody>
      </p:sp>
      <p:pic>
        <p:nvPicPr>
          <p:cNvPr id="5" name="図 4" descr="障子, クロスワードパズル, テキスト, 建物 が含まれている画像&#10;&#10;自動的に生成された説明">
            <a:extLst>
              <a:ext uri="{FF2B5EF4-FFF2-40B4-BE49-F238E27FC236}">
                <a16:creationId xmlns:a16="http://schemas.microsoft.com/office/drawing/2014/main" id="{9AEEF03C-B4D0-3E71-AB41-F153CE312D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32" y="2620597"/>
            <a:ext cx="8597167" cy="2174159"/>
          </a:xfrm>
          <a:prstGeom prst="rect">
            <a:avLst/>
          </a:prstGeom>
        </p:spPr>
      </p:pic>
      <p:sp>
        <p:nvSpPr>
          <p:cNvPr id="8" name="矢印: 下 7">
            <a:extLst>
              <a:ext uri="{FF2B5EF4-FFF2-40B4-BE49-F238E27FC236}">
                <a16:creationId xmlns:a16="http://schemas.microsoft.com/office/drawing/2014/main" id="{B4844AE1-4E94-D77B-A817-45E195B5B344}"/>
              </a:ext>
            </a:extLst>
          </p:cNvPr>
          <p:cNvSpPr/>
          <p:nvPr/>
        </p:nvSpPr>
        <p:spPr>
          <a:xfrm rot="10800000">
            <a:off x="4672626" y="4595052"/>
            <a:ext cx="225624" cy="399408"/>
          </a:xfrm>
          <a:prstGeom prst="down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5A03FF64-E82B-EB24-8A9A-BA9B4DBE0D8F}"/>
              </a:ext>
            </a:extLst>
          </p:cNvPr>
          <p:cNvSpPr/>
          <p:nvPr/>
        </p:nvSpPr>
        <p:spPr>
          <a:xfrm rot="10800000">
            <a:off x="5220072" y="4595053"/>
            <a:ext cx="225624" cy="399408"/>
          </a:xfrm>
          <a:prstGeom prst="down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337D4AA9-EBF4-161A-D32E-C7EAB57ED96B}"/>
              </a:ext>
            </a:extLst>
          </p:cNvPr>
          <p:cNvSpPr txBox="1">
            <a:spLocks/>
          </p:cNvSpPr>
          <p:nvPr/>
        </p:nvSpPr>
        <p:spPr>
          <a:xfrm>
            <a:off x="417432" y="4994461"/>
            <a:ext cx="8259024" cy="12289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800" dirty="0"/>
              <a:t>12</a:t>
            </a:r>
            <a:r>
              <a:rPr lang="ja-JP" altLang="en-US" sz="2800" dirty="0"/>
              <a:t>時～</a:t>
            </a:r>
            <a:r>
              <a:rPr lang="en-US" altLang="ja-JP" sz="2800" dirty="0"/>
              <a:t>14</a:t>
            </a:r>
            <a:r>
              <a:rPr lang="ja-JP" altLang="en-US" sz="2800" dirty="0"/>
              <a:t>時にかけて有資格者が</a:t>
            </a:r>
            <a:r>
              <a:rPr lang="en-US" altLang="ja-JP" sz="2800" dirty="0"/>
              <a:t>1</a:t>
            </a:r>
            <a:r>
              <a:rPr lang="ja-JP" altLang="en-US" sz="2800" dirty="0"/>
              <a:t>人になってしまう</a:t>
            </a:r>
            <a:endParaRPr lang="en-US" altLang="ja-JP" sz="2800" dirty="0"/>
          </a:p>
          <a:p>
            <a:pPr algn="l"/>
            <a:r>
              <a:rPr lang="ja-JP" altLang="en-US" sz="2800" dirty="0"/>
              <a:t>ためもう一人必要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4104478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20C8A-577A-4CB4-B77B-B5575D581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3204"/>
            <a:ext cx="8229600" cy="1143000"/>
          </a:xfrm>
        </p:spPr>
        <p:txBody>
          <a:bodyPr/>
          <a:lstStyle/>
          <a:p>
            <a:r>
              <a:rPr kumimoji="1" lang="ja-JP" altLang="en-US" dirty="0"/>
              <a:t>人員基準の考え方</a:t>
            </a:r>
          </a:p>
        </p:txBody>
      </p:sp>
      <p:pic>
        <p:nvPicPr>
          <p:cNvPr id="5" name="図 4" descr="障子, クロスワードパズル, テキスト, 建物 が含まれている画像&#10;&#10;自動的に生成された説明">
            <a:extLst>
              <a:ext uri="{FF2B5EF4-FFF2-40B4-BE49-F238E27FC236}">
                <a16:creationId xmlns:a16="http://schemas.microsoft.com/office/drawing/2014/main" id="{9AEEF03C-B4D0-3E71-AB41-F153CE312D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04" y="1254841"/>
            <a:ext cx="8597167" cy="2174159"/>
          </a:xfrm>
          <a:prstGeom prst="rect">
            <a:avLst/>
          </a:prstGeom>
        </p:spPr>
      </p:pic>
      <p:pic>
        <p:nvPicPr>
          <p:cNvPr id="6" name="図 5" descr="障子, クロスワードパズル, 建物, 時計 が含まれている画像&#10;&#10;自動的に生成された説明">
            <a:extLst>
              <a:ext uri="{FF2B5EF4-FFF2-40B4-BE49-F238E27FC236}">
                <a16:creationId xmlns:a16="http://schemas.microsoft.com/office/drawing/2014/main" id="{8B12DE30-6267-E792-3E3F-520F603A69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83" y="3768132"/>
            <a:ext cx="8484988" cy="2253156"/>
          </a:xfrm>
          <a:prstGeom prst="rect">
            <a:avLst/>
          </a:prstGeom>
        </p:spPr>
      </p:pic>
      <p:sp>
        <p:nvSpPr>
          <p:cNvPr id="7" name="矢印: 下 6">
            <a:extLst>
              <a:ext uri="{FF2B5EF4-FFF2-40B4-BE49-F238E27FC236}">
                <a16:creationId xmlns:a16="http://schemas.microsoft.com/office/drawing/2014/main" id="{4A1B054C-AC1F-0BC5-3F11-7F613721AA5C}"/>
              </a:ext>
            </a:extLst>
          </p:cNvPr>
          <p:cNvSpPr/>
          <p:nvPr/>
        </p:nvSpPr>
        <p:spPr>
          <a:xfrm>
            <a:off x="4355976" y="3229296"/>
            <a:ext cx="801688" cy="399408"/>
          </a:xfrm>
          <a:prstGeom prst="down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FD1D9DCC-C4E9-4EA5-80B1-A7BA22C3AB4F}"/>
              </a:ext>
            </a:extLst>
          </p:cNvPr>
          <p:cNvSpPr txBox="1">
            <a:spLocks/>
          </p:cNvSpPr>
          <p:nvPr/>
        </p:nvSpPr>
        <p:spPr>
          <a:xfrm>
            <a:off x="399582" y="5715818"/>
            <a:ext cx="6260649" cy="88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/>
              <a:t>休憩時間を補う人員（非常勤）を雇う 等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184145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20C8A-577A-4CB4-B77B-B5575D581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3204"/>
            <a:ext cx="8229600" cy="1143000"/>
          </a:xfrm>
        </p:spPr>
        <p:txBody>
          <a:bodyPr/>
          <a:lstStyle/>
          <a:p>
            <a:r>
              <a:rPr kumimoji="1" lang="ja-JP" altLang="en-US" dirty="0"/>
              <a:t>人員基準の考え方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FD1D9DCC-C4E9-4EA5-80B1-A7BA22C3AB4F}"/>
              </a:ext>
            </a:extLst>
          </p:cNvPr>
          <p:cNvSpPr txBox="1">
            <a:spLocks/>
          </p:cNvSpPr>
          <p:nvPr/>
        </p:nvSpPr>
        <p:spPr>
          <a:xfrm>
            <a:off x="251520" y="1484784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800" dirty="0"/>
              <a:t>【</a:t>
            </a:r>
            <a:r>
              <a:rPr lang="ja-JP" altLang="en-US" sz="2800" dirty="0"/>
              <a:t>休憩の対応策</a:t>
            </a:r>
            <a:r>
              <a:rPr lang="en-US" altLang="ja-JP" sz="2800" dirty="0"/>
              <a:t>】</a:t>
            </a:r>
          </a:p>
          <a:p>
            <a:pPr algn="l"/>
            <a:r>
              <a:rPr lang="ja-JP" altLang="en-US" sz="2800" dirty="0"/>
              <a:t>・休憩時間を補う人員（非常勤）を雇う</a:t>
            </a:r>
            <a:endParaRPr lang="en-US" altLang="ja-JP" sz="2800" dirty="0"/>
          </a:p>
          <a:p>
            <a:pPr algn="l"/>
            <a:r>
              <a:rPr lang="ja-JP" altLang="en-US" sz="2800" dirty="0"/>
              <a:t>・勤務時間、サービス提供時間を工夫する　等</a:t>
            </a:r>
            <a:endParaRPr lang="en-US" altLang="ja-JP" sz="2800" dirty="0"/>
          </a:p>
          <a:p>
            <a:pPr algn="l"/>
            <a:endParaRPr lang="en-US" altLang="ja-JP" sz="2800" dirty="0"/>
          </a:p>
          <a:p>
            <a:pPr algn="l"/>
            <a:r>
              <a:rPr lang="en-US" altLang="ja-JP" sz="2800" dirty="0"/>
              <a:t>※</a:t>
            </a:r>
            <a:r>
              <a:rPr lang="ja-JP" altLang="en-US" sz="2800" dirty="0"/>
              <a:t>送迎も同様の考え方です。</a:t>
            </a:r>
            <a:endParaRPr lang="en-US" altLang="ja-JP" sz="2800" dirty="0"/>
          </a:p>
          <a:p>
            <a:pPr algn="l"/>
            <a:r>
              <a:rPr lang="en-US" altLang="ja-JP" sz="2800" dirty="0"/>
              <a:t>【</a:t>
            </a:r>
            <a:r>
              <a:rPr lang="ja-JP" altLang="en-US" sz="2800" dirty="0"/>
              <a:t>送迎の対応策</a:t>
            </a:r>
            <a:r>
              <a:rPr lang="en-US" altLang="ja-JP" sz="2800" dirty="0"/>
              <a:t>】</a:t>
            </a:r>
          </a:p>
          <a:p>
            <a:pPr algn="l"/>
            <a:r>
              <a:rPr lang="ja-JP" altLang="en-US" sz="2800" dirty="0"/>
              <a:t>・有資格者以外で送迎を行う</a:t>
            </a:r>
            <a:endParaRPr lang="en-US" altLang="ja-JP" sz="2800" dirty="0"/>
          </a:p>
          <a:p>
            <a:pPr algn="l"/>
            <a:r>
              <a:rPr lang="ja-JP" altLang="en-US" sz="2800" dirty="0"/>
              <a:t>・運転手を雇う</a:t>
            </a:r>
            <a:endParaRPr lang="en-US" altLang="ja-JP" sz="2800" dirty="0"/>
          </a:p>
          <a:p>
            <a:pPr algn="l"/>
            <a:r>
              <a:rPr lang="ja-JP" altLang="en-US" sz="2800" dirty="0"/>
              <a:t>・サービス提供時間を工夫する　等</a:t>
            </a:r>
            <a:endParaRPr lang="en-US" altLang="ja-JP" sz="2800" dirty="0"/>
          </a:p>
          <a:p>
            <a:pPr algn="l"/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132131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20C8A-577A-4CB4-B77B-B5575D581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3204"/>
            <a:ext cx="8229600" cy="1143000"/>
          </a:xfrm>
        </p:spPr>
        <p:txBody>
          <a:bodyPr/>
          <a:lstStyle/>
          <a:p>
            <a:r>
              <a:rPr kumimoji="1" lang="ja-JP" altLang="en-US" dirty="0"/>
              <a:t>人員基準の考え方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8832FD92-17DD-3333-882D-D3D5B23B7E12}"/>
              </a:ext>
            </a:extLst>
          </p:cNvPr>
          <p:cNvSpPr txBox="1">
            <a:spLocks/>
          </p:cNvSpPr>
          <p:nvPr/>
        </p:nvSpPr>
        <p:spPr>
          <a:xfrm>
            <a:off x="318356" y="1335977"/>
            <a:ext cx="8507288" cy="4824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/>
              <a:t>・児童発達支援（センター以外）、放課後等デイサービス</a:t>
            </a:r>
            <a:endParaRPr lang="en-US" altLang="ja-JP" sz="2800" dirty="0"/>
          </a:p>
          <a:p>
            <a:pPr algn="l"/>
            <a:r>
              <a:rPr lang="ja-JP" altLang="en-US" sz="2800" dirty="0"/>
              <a:t>　（重症心身障害児を対象とする場合）</a:t>
            </a:r>
            <a:endParaRPr lang="en-US" altLang="ja-JP" sz="2800" dirty="0"/>
          </a:p>
          <a:p>
            <a:pPr algn="l"/>
            <a:endParaRPr lang="en-US" altLang="ja-JP" sz="2800" dirty="0"/>
          </a:p>
          <a:p>
            <a:pPr algn="l"/>
            <a:r>
              <a:rPr lang="ja-JP" altLang="en-US" sz="2800" dirty="0"/>
              <a:t>１　嘱託医　</a:t>
            </a:r>
            <a:r>
              <a:rPr lang="en-US" altLang="ja-JP" sz="2800" dirty="0"/>
              <a:t>1</a:t>
            </a:r>
            <a:r>
              <a:rPr lang="ja-JP" altLang="en-US" sz="2800" dirty="0"/>
              <a:t>以上</a:t>
            </a:r>
            <a:endParaRPr lang="en-US" altLang="ja-JP" sz="2800" dirty="0"/>
          </a:p>
          <a:p>
            <a:pPr algn="l"/>
            <a:r>
              <a:rPr lang="ja-JP" altLang="en-US" sz="2800" dirty="0"/>
              <a:t>２　看護職員　</a:t>
            </a:r>
            <a:r>
              <a:rPr lang="en-US" altLang="ja-JP" sz="2800" dirty="0"/>
              <a:t>1</a:t>
            </a:r>
            <a:r>
              <a:rPr lang="ja-JP" altLang="en-US" sz="2800" dirty="0"/>
              <a:t>以上</a:t>
            </a:r>
            <a:endParaRPr lang="en-US" altLang="ja-JP" sz="2800" dirty="0"/>
          </a:p>
          <a:p>
            <a:pPr algn="l"/>
            <a:r>
              <a:rPr lang="ja-JP" altLang="en-US" sz="2800" dirty="0"/>
              <a:t>３　児童指導員又は保育士　</a:t>
            </a:r>
            <a:r>
              <a:rPr lang="en-US" altLang="ja-JP" sz="2800" dirty="0"/>
              <a:t>1</a:t>
            </a:r>
            <a:r>
              <a:rPr lang="ja-JP" altLang="en-US" sz="2800" dirty="0"/>
              <a:t>以上</a:t>
            </a:r>
            <a:endParaRPr lang="en-US" altLang="ja-JP" sz="2800" dirty="0"/>
          </a:p>
          <a:p>
            <a:pPr algn="l"/>
            <a:r>
              <a:rPr lang="ja-JP" altLang="en-US" sz="2800" dirty="0"/>
              <a:t>４　機能訓練担当職員　</a:t>
            </a:r>
            <a:r>
              <a:rPr lang="en-US" altLang="ja-JP" sz="2800" dirty="0"/>
              <a:t>1</a:t>
            </a:r>
            <a:r>
              <a:rPr lang="ja-JP" altLang="en-US" sz="2800" dirty="0"/>
              <a:t>以上</a:t>
            </a:r>
            <a:endParaRPr lang="en-US" altLang="ja-JP" sz="2800" dirty="0"/>
          </a:p>
          <a:p>
            <a:pPr algn="l"/>
            <a:r>
              <a:rPr lang="ja-JP" altLang="en-US" sz="2800" dirty="0"/>
              <a:t>５　児童発達支援管理責任者　</a:t>
            </a:r>
            <a:r>
              <a:rPr lang="en-US" altLang="ja-JP" sz="2800" dirty="0"/>
              <a:t>1</a:t>
            </a:r>
            <a:r>
              <a:rPr lang="ja-JP" altLang="en-US" sz="2800" dirty="0"/>
              <a:t>以上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540355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20C8A-577A-4CB4-B77B-B5575D581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3204"/>
            <a:ext cx="8229600" cy="1143000"/>
          </a:xfrm>
        </p:spPr>
        <p:txBody>
          <a:bodyPr/>
          <a:lstStyle/>
          <a:p>
            <a:r>
              <a:rPr kumimoji="1" lang="ja-JP" altLang="en-US" dirty="0"/>
              <a:t>人員基準の考え方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8832FD92-17DD-3333-882D-D3D5B23B7E12}"/>
              </a:ext>
            </a:extLst>
          </p:cNvPr>
          <p:cNvSpPr txBox="1">
            <a:spLocks/>
          </p:cNvSpPr>
          <p:nvPr/>
        </p:nvSpPr>
        <p:spPr>
          <a:xfrm>
            <a:off x="318356" y="1335977"/>
            <a:ext cx="8507288" cy="4824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/>
              <a:t>令和</a:t>
            </a:r>
            <a:r>
              <a:rPr lang="en-US" altLang="ja-JP" sz="2800" dirty="0"/>
              <a:t>5</a:t>
            </a:r>
            <a:r>
              <a:rPr lang="ja-JP" altLang="en-US" sz="2800" dirty="0"/>
              <a:t>年</a:t>
            </a:r>
            <a:r>
              <a:rPr lang="en-US" altLang="ja-JP" sz="2800" dirty="0"/>
              <a:t>3</a:t>
            </a:r>
            <a:r>
              <a:rPr lang="ja-JP" altLang="en-US" sz="2800" dirty="0"/>
              <a:t>月</a:t>
            </a:r>
            <a:r>
              <a:rPr lang="en-US" altLang="ja-JP" sz="2800" dirty="0"/>
              <a:t>3</a:t>
            </a:r>
            <a:r>
              <a:rPr lang="ja-JP" altLang="en-US" sz="2800" dirty="0"/>
              <a:t>日付け</a:t>
            </a:r>
            <a:endParaRPr lang="en-US" altLang="ja-JP" sz="2800" dirty="0"/>
          </a:p>
          <a:p>
            <a:pPr algn="l"/>
            <a:r>
              <a:rPr lang="ja-JP" altLang="en-US" sz="2800" dirty="0"/>
              <a:t>厚生労働省社会・援護局障害保健福祉部</a:t>
            </a:r>
          </a:p>
          <a:p>
            <a:pPr algn="l"/>
            <a:r>
              <a:rPr lang="ja-JP" altLang="en-US" sz="2800" dirty="0"/>
              <a:t>障害福祉課障害児・発達障害者支援室　事務連絡</a:t>
            </a:r>
            <a:endParaRPr lang="en-US" altLang="ja-JP" sz="2800" dirty="0"/>
          </a:p>
          <a:p>
            <a:pPr algn="l"/>
            <a:r>
              <a:rPr lang="ja-JP" altLang="en-US" sz="2800" dirty="0"/>
              <a:t>「児童福祉法に基づく指定通所支援の事業等の人員、設備及び運営に関する基準の一部改正に係る </a:t>
            </a:r>
            <a:r>
              <a:rPr lang="en-US" altLang="ja-JP" sz="2800" dirty="0"/>
              <a:t>Q</a:t>
            </a:r>
            <a:r>
              <a:rPr lang="ja-JP" altLang="en-US" sz="2800" dirty="0"/>
              <a:t>＆</a:t>
            </a:r>
            <a:r>
              <a:rPr lang="en-US" altLang="ja-JP" sz="2800" dirty="0"/>
              <a:t>A </a:t>
            </a:r>
            <a:r>
              <a:rPr lang="ja-JP" altLang="en-US" sz="2800" dirty="0"/>
              <a:t>について」において、従前の解釈が変更となりました</a:t>
            </a:r>
          </a:p>
          <a:p>
            <a:pPr algn="l"/>
            <a:endParaRPr lang="en-US" altLang="ja-JP" sz="2800" dirty="0"/>
          </a:p>
          <a:p>
            <a:pPr algn="l"/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2076672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20C8A-577A-4CB4-B77B-B5575D581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3204"/>
            <a:ext cx="8229600" cy="1143000"/>
          </a:xfrm>
        </p:spPr>
        <p:txBody>
          <a:bodyPr/>
          <a:lstStyle/>
          <a:p>
            <a:r>
              <a:rPr kumimoji="1" lang="ja-JP" altLang="en-US" dirty="0"/>
              <a:t>人員基準の考え方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8832FD92-17DD-3333-882D-D3D5B23B7E12}"/>
              </a:ext>
            </a:extLst>
          </p:cNvPr>
          <p:cNvSpPr txBox="1">
            <a:spLocks/>
          </p:cNvSpPr>
          <p:nvPr/>
        </p:nvSpPr>
        <p:spPr>
          <a:xfrm>
            <a:off x="457200" y="1124744"/>
            <a:ext cx="9144000" cy="5328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/>
              <a:t>問３ 放課後等デイサービス事業所において主として重症心身障</a:t>
            </a:r>
            <a:endParaRPr lang="en-US" altLang="ja-JP" sz="2400" dirty="0"/>
          </a:p>
          <a:p>
            <a:pPr algn="l"/>
            <a:r>
              <a:rPr lang="ja-JP" altLang="en-US" sz="2400" dirty="0"/>
              <a:t>害児を通わせる場合の従業者は専従である必要があるのか。</a:t>
            </a:r>
          </a:p>
          <a:p>
            <a:pPr algn="l"/>
            <a:r>
              <a:rPr lang="ja-JP" altLang="en-US" sz="2400" dirty="0"/>
              <a:t>（答）</a:t>
            </a:r>
          </a:p>
          <a:p>
            <a:pPr algn="l"/>
            <a:r>
              <a:rPr lang="ja-JP" altLang="en-US" sz="2400" dirty="0"/>
              <a:t>○ 放課後等デイサービス事業所又は児童発達支援事業所にお</a:t>
            </a:r>
            <a:endParaRPr lang="en-US" altLang="ja-JP" sz="2400" dirty="0"/>
          </a:p>
          <a:p>
            <a:pPr algn="l"/>
            <a:r>
              <a:rPr lang="ja-JP" altLang="en-US" sz="2400" dirty="0"/>
              <a:t>いて主として重症心身障害児を通わせる場合の人員配置基準に</a:t>
            </a:r>
            <a:endParaRPr lang="en-US" altLang="ja-JP" sz="2400" dirty="0"/>
          </a:p>
          <a:p>
            <a:pPr algn="l"/>
            <a:r>
              <a:rPr lang="ja-JP" altLang="en-US" sz="2400" dirty="0"/>
              <a:t>ついては、特に従業者に専従要件を設けているものではないが、</a:t>
            </a:r>
            <a:endParaRPr lang="en-US" altLang="ja-JP" sz="2400" dirty="0"/>
          </a:p>
          <a:p>
            <a:pPr algn="l"/>
            <a:r>
              <a:rPr lang="ja-JP" altLang="en-US" sz="2400" dirty="0"/>
              <a:t>支援の単位ごとにその提供を行う時間帯を通じて、児童指導員</a:t>
            </a:r>
            <a:endParaRPr lang="en-US" altLang="ja-JP" sz="2400" dirty="0"/>
          </a:p>
          <a:p>
            <a:pPr algn="l"/>
            <a:r>
              <a:rPr lang="ja-JP" altLang="en-US" sz="2400" dirty="0"/>
              <a:t>又は保育士、看護職員、及び機能訓練担当職員をそれぞれ１名</a:t>
            </a:r>
            <a:endParaRPr lang="en-US" altLang="ja-JP" sz="2400" dirty="0"/>
          </a:p>
          <a:p>
            <a:pPr algn="l"/>
            <a:r>
              <a:rPr lang="ja-JP" altLang="en-US" sz="2400" dirty="0"/>
              <a:t>以上配置する必要がある。</a:t>
            </a:r>
            <a:endParaRPr lang="en-US" altLang="ja-JP" sz="2400" dirty="0"/>
          </a:p>
          <a:p>
            <a:pPr algn="l"/>
            <a:r>
              <a:rPr lang="ja-JP" altLang="en-US" sz="2400" dirty="0"/>
              <a:t>また、児童発達支援管理責任者を１名以上配置する必要がある。</a:t>
            </a:r>
          </a:p>
          <a:p>
            <a:pPr algn="l"/>
            <a:r>
              <a:rPr lang="ja-JP" altLang="en-US" sz="2400" dirty="0"/>
              <a:t>ただし、機能訓練担当職員については、支援の単位ごとにその</a:t>
            </a:r>
            <a:endParaRPr lang="en-US" altLang="ja-JP" sz="2400" dirty="0"/>
          </a:p>
          <a:p>
            <a:pPr algn="l"/>
            <a:r>
              <a:rPr lang="ja-JP" altLang="en-US" sz="2400" dirty="0"/>
              <a:t>提供を行う時間帯のうち、日常生活を営むのに必要な機能訓練</a:t>
            </a:r>
            <a:endParaRPr lang="en-US" altLang="ja-JP" sz="2400" dirty="0"/>
          </a:p>
          <a:p>
            <a:pPr algn="l"/>
            <a:r>
              <a:rPr lang="ja-JP" altLang="en-US" sz="2400" dirty="0"/>
              <a:t>を行わない時間帯は置かないことができる。</a:t>
            </a:r>
          </a:p>
          <a:p>
            <a:pPr algn="l"/>
            <a:r>
              <a:rPr lang="ja-JP" altLang="en-US" sz="2400" dirty="0"/>
              <a:t>〇 なお、嘱託医については、その職務の性質上、支援時間帯に</a:t>
            </a:r>
            <a:endParaRPr lang="en-US" altLang="ja-JP" sz="2400" dirty="0"/>
          </a:p>
          <a:p>
            <a:pPr algn="l"/>
            <a:r>
              <a:rPr lang="ja-JP" altLang="en-US" sz="2400" dirty="0"/>
              <a:t>おいて常に対応できる体制を整えておく必要がある。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700729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1525</Words>
  <Application>Microsoft Office PowerPoint</Application>
  <PresentationFormat>画面に合わせる (4:3)</PresentationFormat>
  <Paragraphs>164</Paragraphs>
  <Slides>19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3" baseType="lpstr">
      <vt:lpstr>Arial</vt:lpstr>
      <vt:lpstr>Calibri</vt:lpstr>
      <vt:lpstr>Eras Light ITC</vt:lpstr>
      <vt:lpstr>Office ​​テーマ</vt:lpstr>
      <vt:lpstr>事業所等運営に関する 基本的な事項について① （指定基準等）</vt:lpstr>
      <vt:lpstr>人員基準の考え方</vt:lpstr>
      <vt:lpstr>人員基準の考え方</vt:lpstr>
      <vt:lpstr>人員基準の考え方</vt:lpstr>
      <vt:lpstr>人員基準の考え方</vt:lpstr>
      <vt:lpstr>人員基準の考え方</vt:lpstr>
      <vt:lpstr>人員基準の考え方</vt:lpstr>
      <vt:lpstr>人員基準の考え方</vt:lpstr>
      <vt:lpstr>人員基準の考え方</vt:lpstr>
      <vt:lpstr>人員基準の考え方</vt:lpstr>
      <vt:lpstr>個別支援計画について</vt:lpstr>
      <vt:lpstr>個別支援計画について</vt:lpstr>
      <vt:lpstr>個別支援計画について</vt:lpstr>
      <vt:lpstr>個別支援計画について</vt:lpstr>
      <vt:lpstr>運営上の注意点①</vt:lpstr>
      <vt:lpstr>運営上の注意点②</vt:lpstr>
      <vt:lpstr>運営上の注意点③</vt:lpstr>
      <vt:lpstr>運営上の注意点④</vt:lpstr>
      <vt:lpstr>運営上の注意点⑤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RENTAI</dc:creator>
  <cp:lastModifiedBy>西尾　明泰</cp:lastModifiedBy>
  <cp:revision>37</cp:revision>
  <cp:lastPrinted>2023-06-22T04:02:30Z</cp:lastPrinted>
  <dcterms:created xsi:type="dcterms:W3CDTF">2015-01-19T04:13:25Z</dcterms:created>
  <dcterms:modified xsi:type="dcterms:W3CDTF">2023-06-30T07:14:58Z</dcterms:modified>
</cp:coreProperties>
</file>