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7" r:id="rId3"/>
    <p:sldId id="262" r:id="rId4"/>
    <p:sldId id="263" r:id="rId5"/>
    <p:sldId id="273" r:id="rId6"/>
    <p:sldId id="264" r:id="rId7"/>
    <p:sldId id="265" r:id="rId8"/>
    <p:sldId id="277" r:id="rId9"/>
    <p:sldId id="274" r:id="rId10"/>
    <p:sldId id="268" r:id="rId11"/>
    <p:sldId id="276" r:id="rId12"/>
    <p:sldId id="280" r:id="rId13"/>
    <p:sldId id="282" r:id="rId14"/>
    <p:sldId id="283" r:id="rId15"/>
    <p:sldId id="284" r:id="rId16"/>
    <p:sldId id="272" r:id="rId17"/>
    <p:sldId id="278" r:id="rId18"/>
    <p:sldId id="279" r:id="rId19"/>
    <p:sldId id="270" r:id="rId20"/>
    <p:sldId id="271" r:id="rId21"/>
    <p:sldId id="285" r:id="rId22"/>
  </p:sldIdLst>
  <p:sldSz cx="12192000" cy="6858000"/>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033" autoAdjust="0"/>
  </p:normalViewPr>
  <p:slideViewPr>
    <p:cSldViewPr>
      <p:cViewPr varScale="1">
        <p:scale>
          <a:sx n="64" d="100"/>
          <a:sy n="64" d="100"/>
        </p:scale>
        <p:origin x="954"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9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7CA844D-F336-4845-B0F6-43A1D8654531}"/>
              </a:ext>
            </a:extLst>
          </p:cNvPr>
          <p:cNvSpPr>
            <a:spLocks noGrp="1"/>
          </p:cNvSpPr>
          <p:nvPr>
            <p:ph type="hdr" sz="quarter"/>
          </p:nvPr>
        </p:nvSpPr>
        <p:spPr>
          <a:xfrm>
            <a:off x="3" y="1"/>
            <a:ext cx="2918831" cy="495189"/>
          </a:xfrm>
          <a:prstGeom prst="rect">
            <a:avLst/>
          </a:prstGeom>
        </p:spPr>
        <p:txBody>
          <a:bodyPr vert="horz" lIns="91426" tIns="45714" rIns="91426" bIns="45714"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D41340D-8BD7-4969-B2C3-ADF56CF6EFEB}"/>
              </a:ext>
            </a:extLst>
          </p:cNvPr>
          <p:cNvSpPr>
            <a:spLocks noGrp="1"/>
          </p:cNvSpPr>
          <p:nvPr>
            <p:ph type="dt" sz="quarter" idx="1"/>
          </p:nvPr>
        </p:nvSpPr>
        <p:spPr>
          <a:xfrm>
            <a:off x="3815376" y="1"/>
            <a:ext cx="2918831" cy="495189"/>
          </a:xfrm>
          <a:prstGeom prst="rect">
            <a:avLst/>
          </a:prstGeom>
        </p:spPr>
        <p:txBody>
          <a:bodyPr vert="horz" lIns="91426" tIns="45714" rIns="91426" bIns="45714" rtlCol="0"/>
          <a:lstStyle>
            <a:lvl1pPr algn="r">
              <a:defRPr sz="1200"/>
            </a:lvl1pPr>
          </a:lstStyle>
          <a:p>
            <a:fld id="{8DE85A7A-DB30-435D-A367-30D34335345A}" type="datetimeFigureOut">
              <a:rPr kumimoji="1" lang="ja-JP" altLang="en-US" smtClean="0"/>
              <a:t>2023/6/30</a:t>
            </a:fld>
            <a:endParaRPr kumimoji="1" lang="ja-JP" altLang="en-US"/>
          </a:p>
        </p:txBody>
      </p:sp>
      <p:sp>
        <p:nvSpPr>
          <p:cNvPr id="4" name="フッター プレースホルダー 3">
            <a:extLst>
              <a:ext uri="{FF2B5EF4-FFF2-40B4-BE49-F238E27FC236}">
                <a16:creationId xmlns:a16="http://schemas.microsoft.com/office/drawing/2014/main" id="{4AFEC144-DAA2-43EF-8C2D-0C4ECC39B1E7}"/>
              </a:ext>
            </a:extLst>
          </p:cNvPr>
          <p:cNvSpPr>
            <a:spLocks noGrp="1"/>
          </p:cNvSpPr>
          <p:nvPr>
            <p:ph type="ftr" sz="quarter" idx="2"/>
          </p:nvPr>
        </p:nvSpPr>
        <p:spPr>
          <a:xfrm>
            <a:off x="3" y="9374305"/>
            <a:ext cx="2918831" cy="495187"/>
          </a:xfrm>
          <a:prstGeom prst="rect">
            <a:avLst/>
          </a:prstGeom>
        </p:spPr>
        <p:txBody>
          <a:bodyPr vert="horz" lIns="91426" tIns="45714" rIns="91426" bIns="45714"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F330C67-F311-4C32-A55C-486A50DE8B67}"/>
              </a:ext>
            </a:extLst>
          </p:cNvPr>
          <p:cNvSpPr>
            <a:spLocks noGrp="1"/>
          </p:cNvSpPr>
          <p:nvPr>
            <p:ph type="sldNum" sz="quarter" idx="3"/>
          </p:nvPr>
        </p:nvSpPr>
        <p:spPr>
          <a:xfrm>
            <a:off x="3815376" y="9374305"/>
            <a:ext cx="2918831" cy="495187"/>
          </a:xfrm>
          <a:prstGeom prst="rect">
            <a:avLst/>
          </a:prstGeom>
        </p:spPr>
        <p:txBody>
          <a:bodyPr vert="horz" lIns="91426" tIns="45714" rIns="91426" bIns="45714" rtlCol="0" anchor="b"/>
          <a:lstStyle>
            <a:lvl1pPr algn="r">
              <a:defRPr sz="1200"/>
            </a:lvl1pPr>
          </a:lstStyle>
          <a:p>
            <a:fld id="{A521FAE6-C439-4CE8-9437-76DB2407F50D}" type="slidenum">
              <a:rPr kumimoji="1" lang="ja-JP" altLang="en-US" smtClean="0"/>
              <a:t>‹#›</a:t>
            </a:fld>
            <a:endParaRPr kumimoji="1" lang="ja-JP" altLang="en-US"/>
          </a:p>
        </p:txBody>
      </p:sp>
    </p:spTree>
    <p:extLst>
      <p:ext uri="{BB962C8B-B14F-4D97-AF65-F5344CB8AC3E}">
        <p14:creationId xmlns:p14="http://schemas.microsoft.com/office/powerpoint/2010/main" val="192703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18831" cy="495189"/>
          </a:xfrm>
          <a:prstGeom prst="rect">
            <a:avLst/>
          </a:prstGeom>
        </p:spPr>
        <p:txBody>
          <a:bodyPr vert="horz" lIns="91426" tIns="45714" rIns="91426"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1"/>
            <a:ext cx="2918831" cy="495189"/>
          </a:xfrm>
          <a:prstGeom prst="rect">
            <a:avLst/>
          </a:prstGeom>
        </p:spPr>
        <p:txBody>
          <a:bodyPr vert="horz" lIns="91426" tIns="45714" rIns="91426" bIns="45714" rtlCol="0"/>
          <a:lstStyle>
            <a:lvl1pPr algn="r">
              <a:defRPr sz="1200"/>
            </a:lvl1pPr>
          </a:lstStyle>
          <a:p>
            <a:fld id="{0B5D2806-582E-4C7E-BE62-ED38A089851F}" type="datetimeFigureOut">
              <a:rPr kumimoji="1" lang="ja-JP" altLang="en-US" smtClean="0"/>
              <a:t>2023/6/30</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26" tIns="45714" rIns="91426" bIns="45714" rtlCol="0" anchor="ctr"/>
          <a:lstStyle/>
          <a:p>
            <a:endParaRPr lang="ja-JP" altLang="en-US"/>
          </a:p>
        </p:txBody>
      </p:sp>
      <p:sp>
        <p:nvSpPr>
          <p:cNvPr id="5" name="ノート プレースホルダー 4"/>
          <p:cNvSpPr>
            <a:spLocks noGrp="1"/>
          </p:cNvSpPr>
          <p:nvPr>
            <p:ph type="body" sz="quarter" idx="3"/>
          </p:nvPr>
        </p:nvSpPr>
        <p:spPr>
          <a:xfrm>
            <a:off x="673577" y="4749692"/>
            <a:ext cx="5388610" cy="3886111"/>
          </a:xfrm>
          <a:prstGeom prst="rect">
            <a:avLst/>
          </a:prstGeom>
        </p:spPr>
        <p:txBody>
          <a:bodyPr vert="horz" lIns="91426" tIns="45714" rIns="91426"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4305"/>
            <a:ext cx="2918831" cy="495187"/>
          </a:xfrm>
          <a:prstGeom prst="rect">
            <a:avLst/>
          </a:prstGeom>
        </p:spPr>
        <p:txBody>
          <a:bodyPr vert="horz" lIns="91426" tIns="45714" rIns="91426"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4305"/>
            <a:ext cx="2918831" cy="495187"/>
          </a:xfrm>
          <a:prstGeom prst="rect">
            <a:avLst/>
          </a:prstGeom>
        </p:spPr>
        <p:txBody>
          <a:bodyPr vert="horz" lIns="91426" tIns="45714" rIns="91426" bIns="45714" rtlCol="0" anchor="b"/>
          <a:lstStyle>
            <a:lvl1pPr algn="r">
              <a:defRPr sz="1200"/>
            </a:lvl1pPr>
          </a:lstStyle>
          <a:p>
            <a:fld id="{72D2FB64-ED79-4C4E-A6A2-43293026894B}" type="slidenum">
              <a:rPr kumimoji="1" lang="ja-JP" altLang="en-US" smtClean="0"/>
              <a:t>‹#›</a:t>
            </a:fld>
            <a:endParaRPr kumimoji="1" lang="ja-JP" altLang="en-US"/>
          </a:p>
        </p:txBody>
      </p:sp>
    </p:spTree>
    <p:extLst>
      <p:ext uri="{BB962C8B-B14F-4D97-AF65-F5344CB8AC3E}">
        <p14:creationId xmlns:p14="http://schemas.microsoft.com/office/powerpoint/2010/main" val="34920728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a:t>
            </a:fld>
            <a:endParaRPr kumimoji="1" lang="ja-JP" altLang="en-US"/>
          </a:p>
        </p:txBody>
      </p:sp>
    </p:spTree>
    <p:extLst>
      <p:ext uri="{BB962C8B-B14F-4D97-AF65-F5344CB8AC3E}">
        <p14:creationId xmlns:p14="http://schemas.microsoft.com/office/powerpoint/2010/main" val="693691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10</a:t>
            </a:fld>
            <a:endParaRPr kumimoji="1" lang="ja-JP" altLang="en-US"/>
          </a:p>
        </p:txBody>
      </p:sp>
    </p:spTree>
    <p:extLst>
      <p:ext uri="{BB962C8B-B14F-4D97-AF65-F5344CB8AC3E}">
        <p14:creationId xmlns:p14="http://schemas.microsoft.com/office/powerpoint/2010/main" val="4133051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11</a:t>
            </a:fld>
            <a:endParaRPr kumimoji="1" lang="ja-JP" altLang="en-US"/>
          </a:p>
        </p:txBody>
      </p:sp>
    </p:spTree>
    <p:extLst>
      <p:ext uri="{BB962C8B-B14F-4D97-AF65-F5344CB8AC3E}">
        <p14:creationId xmlns:p14="http://schemas.microsoft.com/office/powerpoint/2010/main" val="1736441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12</a:t>
            </a:fld>
            <a:endParaRPr kumimoji="1" lang="ja-JP" altLang="en-US"/>
          </a:p>
        </p:txBody>
      </p:sp>
    </p:spTree>
    <p:extLst>
      <p:ext uri="{BB962C8B-B14F-4D97-AF65-F5344CB8AC3E}">
        <p14:creationId xmlns:p14="http://schemas.microsoft.com/office/powerpoint/2010/main" val="3469034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13</a:t>
            </a:fld>
            <a:endParaRPr kumimoji="1" lang="ja-JP" altLang="en-US"/>
          </a:p>
        </p:txBody>
      </p:sp>
    </p:spTree>
    <p:extLst>
      <p:ext uri="{BB962C8B-B14F-4D97-AF65-F5344CB8AC3E}">
        <p14:creationId xmlns:p14="http://schemas.microsoft.com/office/powerpoint/2010/main" val="2735860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14</a:t>
            </a:fld>
            <a:endParaRPr kumimoji="1" lang="ja-JP" altLang="en-US"/>
          </a:p>
        </p:txBody>
      </p:sp>
    </p:spTree>
    <p:extLst>
      <p:ext uri="{BB962C8B-B14F-4D97-AF65-F5344CB8AC3E}">
        <p14:creationId xmlns:p14="http://schemas.microsoft.com/office/powerpoint/2010/main" val="893119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15</a:t>
            </a:fld>
            <a:endParaRPr kumimoji="1" lang="ja-JP" altLang="en-US"/>
          </a:p>
        </p:txBody>
      </p:sp>
    </p:spTree>
    <p:extLst>
      <p:ext uri="{BB962C8B-B14F-4D97-AF65-F5344CB8AC3E}">
        <p14:creationId xmlns:p14="http://schemas.microsoft.com/office/powerpoint/2010/main" val="8053108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16</a:t>
            </a:fld>
            <a:endParaRPr kumimoji="1" lang="ja-JP" altLang="en-US"/>
          </a:p>
        </p:txBody>
      </p:sp>
    </p:spTree>
    <p:extLst>
      <p:ext uri="{BB962C8B-B14F-4D97-AF65-F5344CB8AC3E}">
        <p14:creationId xmlns:p14="http://schemas.microsoft.com/office/powerpoint/2010/main" val="415539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17</a:t>
            </a:fld>
            <a:endParaRPr kumimoji="1" lang="ja-JP" altLang="en-US"/>
          </a:p>
        </p:txBody>
      </p:sp>
    </p:spTree>
    <p:extLst>
      <p:ext uri="{BB962C8B-B14F-4D97-AF65-F5344CB8AC3E}">
        <p14:creationId xmlns:p14="http://schemas.microsoft.com/office/powerpoint/2010/main" val="14220101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18</a:t>
            </a:fld>
            <a:endParaRPr kumimoji="1" lang="ja-JP" altLang="en-US"/>
          </a:p>
        </p:txBody>
      </p:sp>
    </p:spTree>
    <p:extLst>
      <p:ext uri="{BB962C8B-B14F-4D97-AF65-F5344CB8AC3E}">
        <p14:creationId xmlns:p14="http://schemas.microsoft.com/office/powerpoint/2010/main" val="33535465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576" y="4749889"/>
            <a:ext cx="5388610" cy="3886111"/>
          </a:xfrm>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19</a:t>
            </a:fld>
            <a:endParaRPr kumimoji="1" lang="ja-JP" altLang="en-US"/>
          </a:p>
        </p:txBody>
      </p:sp>
    </p:spTree>
    <p:extLst>
      <p:ext uri="{BB962C8B-B14F-4D97-AF65-F5344CB8AC3E}">
        <p14:creationId xmlns:p14="http://schemas.microsoft.com/office/powerpoint/2010/main" val="4112597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つ目の項目については、指導監査の概要や流れ、本市の実施方針等についてご説明させていただきます。</a:t>
            </a:r>
            <a:endParaRPr kumimoji="1" lang="en-US" altLang="ja-JP" dirty="0"/>
          </a:p>
          <a:p>
            <a:r>
              <a:rPr kumimoji="1" lang="en-US" altLang="ja-JP" dirty="0"/>
              <a:t>2</a:t>
            </a:r>
            <a:r>
              <a:rPr kumimoji="1" lang="ja-JP" altLang="en-US" dirty="0"/>
              <a:t>つ目の項目については、昨年度実施しました実地指導において、指摘事項が多く見受けられた点や、重要な点についてご説明させていただきます。</a:t>
            </a:r>
            <a:endParaRPr kumimoji="1" lang="en-US" altLang="ja-JP" dirty="0"/>
          </a:p>
          <a:p>
            <a:r>
              <a:rPr kumimoji="1" lang="en-US" altLang="ja-JP" dirty="0"/>
              <a:t>3</a:t>
            </a:r>
            <a:r>
              <a:rPr kumimoji="1" lang="ja-JP" altLang="en-US" dirty="0"/>
              <a:t>つ目の項目については、全国の指定取り消し状況について、事例を交えながらご説明させていただきます。</a:t>
            </a:r>
            <a:endParaRPr kumimoji="1" lang="en-US" altLang="ja-JP" dirty="0"/>
          </a:p>
          <a:p>
            <a:r>
              <a:rPr kumimoji="1" lang="en-US" altLang="ja-JP" dirty="0"/>
              <a:t>4</a:t>
            </a:r>
            <a:r>
              <a:rPr kumimoji="1" lang="ja-JP" altLang="en-US" dirty="0"/>
              <a:t>つ目の項目については、今後実施する実地指導について、重要事項などを簡単にご説明させていただきます。</a:t>
            </a:r>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2</a:t>
            </a:fld>
            <a:endParaRPr kumimoji="1" lang="ja-JP" altLang="en-US"/>
          </a:p>
        </p:txBody>
      </p:sp>
    </p:spTree>
    <p:extLst>
      <p:ext uri="{BB962C8B-B14F-4D97-AF65-F5344CB8AC3E}">
        <p14:creationId xmlns:p14="http://schemas.microsoft.com/office/powerpoint/2010/main" val="19709894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20</a:t>
            </a:fld>
            <a:endParaRPr kumimoji="1" lang="ja-JP" altLang="en-US"/>
          </a:p>
        </p:txBody>
      </p:sp>
    </p:spTree>
    <p:extLst>
      <p:ext uri="{BB962C8B-B14F-4D97-AF65-F5344CB8AC3E}">
        <p14:creationId xmlns:p14="http://schemas.microsoft.com/office/powerpoint/2010/main" val="15184001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21</a:t>
            </a:fld>
            <a:endParaRPr kumimoji="1" lang="ja-JP" altLang="en-US"/>
          </a:p>
        </p:txBody>
      </p:sp>
    </p:spTree>
    <p:extLst>
      <p:ext uri="{BB962C8B-B14F-4D97-AF65-F5344CB8AC3E}">
        <p14:creationId xmlns:p14="http://schemas.microsoft.com/office/powerpoint/2010/main" val="3968954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3</a:t>
            </a:fld>
            <a:endParaRPr kumimoji="1" lang="ja-JP" altLang="en-US"/>
          </a:p>
        </p:txBody>
      </p:sp>
    </p:spTree>
    <p:extLst>
      <p:ext uri="{BB962C8B-B14F-4D97-AF65-F5344CB8AC3E}">
        <p14:creationId xmlns:p14="http://schemas.microsoft.com/office/powerpoint/2010/main" val="890288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4</a:t>
            </a:fld>
            <a:endParaRPr kumimoji="1" lang="ja-JP" altLang="en-US"/>
          </a:p>
        </p:txBody>
      </p:sp>
    </p:spTree>
    <p:extLst>
      <p:ext uri="{BB962C8B-B14F-4D97-AF65-F5344CB8AC3E}">
        <p14:creationId xmlns:p14="http://schemas.microsoft.com/office/powerpoint/2010/main" val="3065979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5</a:t>
            </a:fld>
            <a:endParaRPr kumimoji="1" lang="ja-JP" altLang="en-US"/>
          </a:p>
        </p:txBody>
      </p:sp>
    </p:spTree>
    <p:extLst>
      <p:ext uri="{BB962C8B-B14F-4D97-AF65-F5344CB8AC3E}">
        <p14:creationId xmlns:p14="http://schemas.microsoft.com/office/powerpoint/2010/main" val="755164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6</a:t>
            </a:fld>
            <a:endParaRPr kumimoji="1" lang="ja-JP" altLang="en-US"/>
          </a:p>
        </p:txBody>
      </p:sp>
    </p:spTree>
    <p:extLst>
      <p:ext uri="{BB962C8B-B14F-4D97-AF65-F5344CB8AC3E}">
        <p14:creationId xmlns:p14="http://schemas.microsoft.com/office/powerpoint/2010/main" val="4029379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7</a:t>
            </a:fld>
            <a:endParaRPr kumimoji="1" lang="ja-JP" altLang="en-US"/>
          </a:p>
        </p:txBody>
      </p:sp>
    </p:spTree>
    <p:extLst>
      <p:ext uri="{BB962C8B-B14F-4D97-AF65-F5344CB8AC3E}">
        <p14:creationId xmlns:p14="http://schemas.microsoft.com/office/powerpoint/2010/main" val="3462568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8</a:t>
            </a:fld>
            <a:endParaRPr kumimoji="1" lang="ja-JP" altLang="en-US"/>
          </a:p>
        </p:txBody>
      </p:sp>
    </p:spTree>
    <p:extLst>
      <p:ext uri="{BB962C8B-B14F-4D97-AF65-F5344CB8AC3E}">
        <p14:creationId xmlns:p14="http://schemas.microsoft.com/office/powerpoint/2010/main" val="855150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2D2FB64-ED79-4C4E-A6A2-43293026894B}" type="slidenum">
              <a:rPr kumimoji="1" lang="ja-JP" altLang="en-US" smtClean="0"/>
              <a:t>9</a:t>
            </a:fld>
            <a:endParaRPr kumimoji="1" lang="ja-JP" altLang="en-US"/>
          </a:p>
        </p:txBody>
      </p:sp>
    </p:spTree>
    <p:extLst>
      <p:ext uri="{BB962C8B-B14F-4D97-AF65-F5344CB8AC3E}">
        <p14:creationId xmlns:p14="http://schemas.microsoft.com/office/powerpoint/2010/main" val="100098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C08E9E-3B28-4BA6-BB8F-FCC56C3A27E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5EA4C83-0CC0-4A7B-B349-5D9AB1FCBB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80DF542-AC1F-41F3-9755-42ABCAE942C7}"/>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5" name="フッター プレースホルダー 4">
            <a:extLst>
              <a:ext uri="{FF2B5EF4-FFF2-40B4-BE49-F238E27FC236}">
                <a16:creationId xmlns:a16="http://schemas.microsoft.com/office/drawing/2014/main" id="{55DD3B0E-E95F-45F5-A63D-267BC40954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6E6E36-EBFF-4E04-B7D4-0A0B06D55DBD}"/>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1355954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4B2ABF-FA83-4DEF-8072-EB1E58E4229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C77A438-8E5D-4878-B20B-459F06B972D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7F9F9CE-A6BB-4A0A-BF57-72148F9AF2D2}"/>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5" name="フッター プレースホルダー 4">
            <a:extLst>
              <a:ext uri="{FF2B5EF4-FFF2-40B4-BE49-F238E27FC236}">
                <a16:creationId xmlns:a16="http://schemas.microsoft.com/office/drawing/2014/main" id="{4D8CEDBF-0EE9-47A4-BFE4-ACCE8C17D8C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4EE25A-DC3B-4F3A-8DD3-11F5AE905B9E}"/>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262514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077BE5C-02C4-4E63-9DD1-F34B203744A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B5B25B9-4C69-403D-90B2-8766484A196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1CD6BAF-78EC-4302-8055-B8B93E2AA880}"/>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5" name="フッター プレースホルダー 4">
            <a:extLst>
              <a:ext uri="{FF2B5EF4-FFF2-40B4-BE49-F238E27FC236}">
                <a16:creationId xmlns:a16="http://schemas.microsoft.com/office/drawing/2014/main" id="{F554736A-3F28-4B72-9ADE-575B30DE3E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9DC6368-0404-4D81-8EA9-F404CC4143C7}"/>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3966417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3E8FFE-D243-4A1A-B781-356ED4DF51E2}"/>
              </a:ext>
            </a:extLst>
          </p:cNvPr>
          <p:cNvSpPr>
            <a:spLocks noGrp="1"/>
          </p:cNvSpPr>
          <p:nvPr>
            <p:ph type="title"/>
          </p:nvPr>
        </p:nvSpPr>
        <p:spPr/>
        <p:txBody>
          <a:body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1EEA8E07-DDC5-46FA-A043-7517F74314F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9456065-0681-437A-AC04-126F2FC56E09}"/>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5" name="フッター プレースホルダー 4">
            <a:extLst>
              <a:ext uri="{FF2B5EF4-FFF2-40B4-BE49-F238E27FC236}">
                <a16:creationId xmlns:a16="http://schemas.microsoft.com/office/drawing/2014/main" id="{18334404-8E7B-4260-A024-2266BB5077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073F848-0EB2-4E6F-8D15-6409BED1DEE4}"/>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1157243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1D53D9-34AC-4C7F-ABA2-B0F0E628B84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89213E2-0226-475A-A911-8F9234CDED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D1AB238-155A-47C9-8B88-542BC849794B}"/>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5" name="フッター プレースホルダー 4">
            <a:extLst>
              <a:ext uri="{FF2B5EF4-FFF2-40B4-BE49-F238E27FC236}">
                <a16:creationId xmlns:a16="http://schemas.microsoft.com/office/drawing/2014/main" id="{8712CEBA-6430-4627-88C4-BF6415570A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D22D08-FEF5-4AEF-B310-FE2C4FBFA949}"/>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1752231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CDC68-BB2F-42AC-A27B-83EB9D3AB42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58A6936-06F5-4514-8FE8-0D389B24E53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E99C009-0C18-4956-A6EB-748620FBBA0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B0F92C4-69B0-4F79-A8BB-37DAB9C80598}"/>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6" name="フッター プレースホルダー 5">
            <a:extLst>
              <a:ext uri="{FF2B5EF4-FFF2-40B4-BE49-F238E27FC236}">
                <a16:creationId xmlns:a16="http://schemas.microsoft.com/office/drawing/2014/main" id="{8BEBC8C1-E72E-4D47-9322-5A69A7DC21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FB63BD2-766B-457C-821B-89BCB318D2B6}"/>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2839999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68CFA3-31BD-4531-A56C-1BB095C563D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0ABF238-8431-437C-B883-5F4D346430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13BA70B-FA78-4FAC-83E5-107BF9447F6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C5D2E8E-C3F2-4DA9-87D2-A86A18E43A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C41B72B-597F-4538-99D9-97BB5E8097A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32880B9-02D5-4C91-B3AC-237ECA125393}"/>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8" name="フッター プレースホルダー 7">
            <a:extLst>
              <a:ext uri="{FF2B5EF4-FFF2-40B4-BE49-F238E27FC236}">
                <a16:creationId xmlns:a16="http://schemas.microsoft.com/office/drawing/2014/main" id="{0C1B94D1-6996-4B1D-8CBE-A0AD9EE5754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143C3B1-028A-46B7-957B-90D50E71601F}"/>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2422923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B06820-00B6-4629-85FD-DA4202DEB43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8FFE704-8E11-47E3-93A2-B6176BBD21C1}"/>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4" name="フッター プレースホルダー 3">
            <a:extLst>
              <a:ext uri="{FF2B5EF4-FFF2-40B4-BE49-F238E27FC236}">
                <a16:creationId xmlns:a16="http://schemas.microsoft.com/office/drawing/2014/main" id="{0583135C-3C32-4CF5-B3FE-D7D078FD8B1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BFD891D-32C4-4335-9325-C30A09BB4364}"/>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1506537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6BEE2DD-4334-4276-B407-92D7E15F24C2}"/>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3" name="フッター プレースホルダー 2">
            <a:extLst>
              <a:ext uri="{FF2B5EF4-FFF2-40B4-BE49-F238E27FC236}">
                <a16:creationId xmlns:a16="http://schemas.microsoft.com/office/drawing/2014/main" id="{96ACBF00-68AB-44B9-9558-C1D51C83A88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39FE2E1-5FB1-41F2-ACDF-F6314736472D}"/>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1075060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1EDA8A-1428-4575-BE82-9714C7BFD7D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E660308-8BB9-4559-AEF8-1D514D51C5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01AE2C9-D9F4-4B84-88ED-1264D26D29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338AA38-95A1-4383-ABBD-1EE32100E4CF}"/>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6" name="フッター プレースホルダー 5">
            <a:extLst>
              <a:ext uri="{FF2B5EF4-FFF2-40B4-BE49-F238E27FC236}">
                <a16:creationId xmlns:a16="http://schemas.microsoft.com/office/drawing/2014/main" id="{99472A36-4646-46D5-9578-1839A7CBB58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2A32730-612E-456E-8204-009216B55E6B}"/>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1490201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F12495-C199-4486-8A52-22DD8B62932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8415D4A-4CF6-4139-BDBE-B02414F41B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D4A42C8-C233-46D0-B081-9737388442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D458383-1548-4ACD-873D-68E608EAE18F}"/>
              </a:ext>
            </a:extLst>
          </p:cNvPr>
          <p:cNvSpPr>
            <a:spLocks noGrp="1"/>
          </p:cNvSpPr>
          <p:nvPr>
            <p:ph type="dt" sz="half" idx="10"/>
          </p:nvPr>
        </p:nvSpPr>
        <p:spPr/>
        <p:txBody>
          <a:bodyPr/>
          <a:lstStyle/>
          <a:p>
            <a:fld id="{B549B8E4-B78B-4219-905C-F702AF30A14C}" type="datetimeFigureOut">
              <a:rPr kumimoji="1" lang="ja-JP" altLang="en-US" smtClean="0"/>
              <a:t>2023/6/30</a:t>
            </a:fld>
            <a:endParaRPr kumimoji="1" lang="ja-JP" altLang="en-US"/>
          </a:p>
        </p:txBody>
      </p:sp>
      <p:sp>
        <p:nvSpPr>
          <p:cNvPr id="6" name="フッター プレースホルダー 5">
            <a:extLst>
              <a:ext uri="{FF2B5EF4-FFF2-40B4-BE49-F238E27FC236}">
                <a16:creationId xmlns:a16="http://schemas.microsoft.com/office/drawing/2014/main" id="{E65C5988-667E-4BA2-8649-69156BDB1D5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6489BAD-A51F-4E96-88F9-2F7B552EBD16}"/>
              </a:ext>
            </a:extLst>
          </p:cNvPr>
          <p:cNvSpPr>
            <a:spLocks noGrp="1"/>
          </p:cNvSpPr>
          <p:nvPr>
            <p:ph type="sldNum" sz="quarter" idx="12"/>
          </p:nvPr>
        </p:nvSpPr>
        <p:spPr/>
        <p:txBody>
          <a:body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3349852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4AA8D6A-C2C7-4CBF-8D98-D5AA0257CF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株式会社</a:t>
            </a:r>
          </a:p>
        </p:txBody>
      </p:sp>
      <p:sp>
        <p:nvSpPr>
          <p:cNvPr id="3" name="テキスト プレースホルダー 2">
            <a:extLst>
              <a:ext uri="{FF2B5EF4-FFF2-40B4-BE49-F238E27FC236}">
                <a16:creationId xmlns:a16="http://schemas.microsoft.com/office/drawing/2014/main" id="{CB81C0D5-2216-4B88-9EF6-F69EC3DA5F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CE35C9-9CDF-4065-9C90-3413566C9A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49B8E4-B78B-4219-905C-F702AF30A14C}" type="datetimeFigureOut">
              <a:rPr kumimoji="1" lang="ja-JP" altLang="en-US" smtClean="0"/>
              <a:t>2023/6/30</a:t>
            </a:fld>
            <a:endParaRPr kumimoji="1" lang="ja-JP" altLang="en-US"/>
          </a:p>
        </p:txBody>
      </p:sp>
      <p:sp>
        <p:nvSpPr>
          <p:cNvPr id="5" name="フッター プレースホルダー 4">
            <a:extLst>
              <a:ext uri="{FF2B5EF4-FFF2-40B4-BE49-F238E27FC236}">
                <a16:creationId xmlns:a16="http://schemas.microsoft.com/office/drawing/2014/main" id="{B62C46DF-B5FC-4024-8F8B-8CF4A1FB3E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7B394DA-DF99-41F0-A2F0-864857648F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83992E-EF96-4156-BD50-23CFD308AA7E}" type="slidenum">
              <a:rPr kumimoji="1" lang="ja-JP" altLang="en-US" smtClean="0"/>
              <a:t>‹#›</a:t>
            </a:fld>
            <a:endParaRPr kumimoji="1" lang="ja-JP" altLang="en-US"/>
          </a:p>
        </p:txBody>
      </p:sp>
    </p:spTree>
    <p:extLst>
      <p:ext uri="{BB962C8B-B14F-4D97-AF65-F5344CB8AC3E}">
        <p14:creationId xmlns:p14="http://schemas.microsoft.com/office/powerpoint/2010/main" val="2873646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EF3405-71D3-404E-8E41-F60B907AE0FF}"/>
              </a:ext>
            </a:extLst>
          </p:cNvPr>
          <p:cNvSpPr>
            <a:spLocks noGrp="1"/>
          </p:cNvSpPr>
          <p:nvPr>
            <p:ph type="ctrTitle"/>
          </p:nvPr>
        </p:nvSpPr>
        <p:spPr/>
        <p:txBody>
          <a:bodyPr>
            <a:normAutofit/>
          </a:bodyPr>
          <a:lstStyle/>
          <a:p>
            <a:r>
              <a:rPr kumimoji="1" lang="ja-JP" altLang="en-US" dirty="0"/>
              <a:t>実地指導等について</a:t>
            </a:r>
            <a:br>
              <a:rPr kumimoji="1" lang="ja-JP" altLang="en-US" dirty="0"/>
            </a:br>
            <a:endParaRPr kumimoji="1" lang="ja-JP" altLang="en-US" dirty="0"/>
          </a:p>
        </p:txBody>
      </p:sp>
      <p:sp>
        <p:nvSpPr>
          <p:cNvPr id="3" name="字幕 2">
            <a:extLst>
              <a:ext uri="{FF2B5EF4-FFF2-40B4-BE49-F238E27FC236}">
                <a16:creationId xmlns:a16="http://schemas.microsoft.com/office/drawing/2014/main" id="{DC1A59EE-8292-4C5D-8077-456ED993F029}"/>
              </a:ext>
            </a:extLst>
          </p:cNvPr>
          <p:cNvSpPr>
            <a:spLocks noGrp="1"/>
          </p:cNvSpPr>
          <p:nvPr>
            <p:ph type="subTitle" idx="1"/>
          </p:nvPr>
        </p:nvSpPr>
        <p:spPr/>
        <p:txBody>
          <a:bodyPr/>
          <a:lstStyle/>
          <a:p>
            <a:r>
              <a:rPr kumimoji="1" lang="ja-JP" altLang="en-US" dirty="0"/>
              <a:t>令和５年度</a:t>
            </a:r>
            <a:endParaRPr kumimoji="1" lang="en-US" altLang="ja-JP" dirty="0"/>
          </a:p>
          <a:p>
            <a:r>
              <a:rPr lang="ja-JP" altLang="en-US" dirty="0"/>
              <a:t>岐阜市福祉部指導監査課</a:t>
            </a:r>
            <a:endParaRPr kumimoji="1" lang="ja-JP" altLang="en-US" dirty="0"/>
          </a:p>
        </p:txBody>
      </p:sp>
      <p:sp>
        <p:nvSpPr>
          <p:cNvPr id="4" name="字幕 2">
            <a:extLst>
              <a:ext uri="{FF2B5EF4-FFF2-40B4-BE49-F238E27FC236}">
                <a16:creationId xmlns:a16="http://schemas.microsoft.com/office/drawing/2014/main" id="{332CCDFE-0812-DA6B-5681-AEE1E4FCF2DF}"/>
              </a:ext>
            </a:extLst>
          </p:cNvPr>
          <p:cNvSpPr txBox="1">
            <a:spLocks/>
          </p:cNvSpPr>
          <p:nvPr/>
        </p:nvSpPr>
        <p:spPr>
          <a:xfrm>
            <a:off x="8760296" y="260648"/>
            <a:ext cx="1581944" cy="648072"/>
          </a:xfrm>
          <a:prstGeom prst="rect">
            <a:avLst/>
          </a:prstGeom>
          <a:ln>
            <a:solidFill>
              <a:schemeClr val="tx1"/>
            </a:solidFill>
          </a:ln>
        </p:spPr>
        <p:txBody>
          <a:bodyPr vert="horz" lIns="91440" tIns="45720" rIns="91440" bIns="45720" rtlCol="0" anchor="ctr" anchorCtr="1">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dirty="0">
                <a:solidFill>
                  <a:schemeClr val="tx1"/>
                </a:solidFill>
              </a:rPr>
              <a:t>資料１</a:t>
            </a:r>
          </a:p>
        </p:txBody>
      </p:sp>
    </p:spTree>
    <p:extLst>
      <p:ext uri="{BB962C8B-B14F-4D97-AF65-F5344CB8AC3E}">
        <p14:creationId xmlns:p14="http://schemas.microsoft.com/office/powerpoint/2010/main" val="1592490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81EB405-3DFA-486D-83A0-8DF652E3001D}"/>
              </a:ext>
            </a:extLst>
          </p:cNvPr>
          <p:cNvSpPr>
            <a:spLocks noGrp="1"/>
          </p:cNvSpPr>
          <p:nvPr>
            <p:ph idx="1"/>
          </p:nvPr>
        </p:nvSpPr>
        <p:spPr>
          <a:xfrm>
            <a:off x="872447" y="1240851"/>
            <a:ext cx="10515600" cy="5140477"/>
          </a:xfrm>
        </p:spPr>
        <p:txBody>
          <a:bodyPr>
            <a:normAutofit/>
          </a:bodyPr>
          <a:lstStyle/>
          <a:p>
            <a:pPr marL="0" indent="0">
              <a:buNone/>
            </a:pPr>
            <a:r>
              <a:rPr kumimoji="1" lang="ja-JP" altLang="en-US" dirty="0"/>
              <a:t>主な指摘事項（障害児通所支援事業）</a:t>
            </a:r>
            <a:endParaRPr kumimoji="1" lang="en-US" altLang="ja-JP" dirty="0"/>
          </a:p>
          <a:p>
            <a:pPr marL="0" indent="0">
              <a:buNone/>
            </a:pPr>
            <a:r>
              <a:rPr lang="ja-JP" altLang="en-US" sz="2600" dirty="0"/>
              <a:t>③運営規程、重要事項説明書、契約書の記載内容が不備</a:t>
            </a:r>
            <a:endParaRPr lang="en-US" altLang="ja-JP" sz="2600" dirty="0"/>
          </a:p>
          <a:p>
            <a:pPr marL="0" indent="0">
              <a:buNone/>
            </a:pPr>
            <a:r>
              <a:rPr kumimoji="1" lang="ja-JP" altLang="en-US" sz="2600" dirty="0"/>
              <a:t>　⇒運営規程の営業時間に誤りがある、従業員の員数の相違等。運営規程に記載している営業時間やサービス提供時間が実態と異なる。</a:t>
            </a:r>
            <a:endParaRPr kumimoji="1" lang="en-US" altLang="ja-JP" sz="2600" dirty="0"/>
          </a:p>
          <a:p>
            <a:pPr marL="0" indent="0">
              <a:buNone/>
            </a:pPr>
            <a:endParaRPr lang="en-US" altLang="ja-JP" sz="2600" dirty="0"/>
          </a:p>
          <a:p>
            <a:pPr marL="0" indent="0">
              <a:buNone/>
            </a:pPr>
            <a:r>
              <a:rPr lang="ja-JP" altLang="en-US" sz="2600" dirty="0"/>
              <a:t>→</a:t>
            </a:r>
            <a:r>
              <a:rPr kumimoji="1" lang="ja-JP" altLang="en-US" sz="2600" dirty="0"/>
              <a:t>実態に即した内容であるか確認する。</a:t>
            </a:r>
            <a:endParaRPr kumimoji="1" lang="en-US" altLang="ja-JP" sz="2600" dirty="0"/>
          </a:p>
          <a:p>
            <a:pPr marL="0" indent="0">
              <a:buNone/>
            </a:pPr>
            <a:r>
              <a:rPr kumimoji="1" lang="ja-JP" altLang="en-US" sz="2600" dirty="0"/>
              <a:t>　</a:t>
            </a:r>
            <a:endParaRPr kumimoji="1" lang="en-US" altLang="ja-JP" sz="2600" dirty="0"/>
          </a:p>
          <a:p>
            <a:pPr marL="0" indent="0">
              <a:buNone/>
            </a:pPr>
            <a:r>
              <a:rPr lang="ja-JP" altLang="en-US" sz="2600" dirty="0"/>
              <a:t>→運営規程と、重要事項説明書・利用契約書に不整合がないか</a:t>
            </a:r>
            <a:endParaRPr lang="en-US" altLang="ja-JP" sz="2600" dirty="0"/>
          </a:p>
          <a:p>
            <a:pPr marL="0" indent="0">
              <a:buNone/>
            </a:pPr>
            <a:r>
              <a:rPr lang="ja-JP" altLang="en-US" sz="2600" dirty="0"/>
              <a:t>確認する。</a:t>
            </a:r>
            <a:endParaRPr kumimoji="1" lang="ja-JP" altLang="en-US" sz="2600" dirty="0"/>
          </a:p>
        </p:txBody>
      </p:sp>
      <p:sp>
        <p:nvSpPr>
          <p:cNvPr id="8" name="タイトル 1">
            <a:extLst>
              <a:ext uri="{FF2B5EF4-FFF2-40B4-BE49-F238E27FC236}">
                <a16:creationId xmlns:a16="http://schemas.microsoft.com/office/drawing/2014/main" id="{7D45CBF9-503D-4BCF-BE65-289C51E4528C}"/>
              </a:ext>
            </a:extLst>
          </p:cNvPr>
          <p:cNvSpPr txBox="1">
            <a:spLocks/>
          </p:cNvSpPr>
          <p:nvPr/>
        </p:nvSpPr>
        <p:spPr>
          <a:xfrm>
            <a:off x="838200"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Ⅱ</a:t>
            </a:r>
            <a:r>
              <a:rPr lang="ja-JP" altLang="en-US" sz="2600" b="1" dirty="0"/>
              <a:t>　令和４年度の実地指導状況について</a:t>
            </a:r>
          </a:p>
        </p:txBody>
      </p:sp>
    </p:spTree>
    <p:extLst>
      <p:ext uri="{BB962C8B-B14F-4D97-AF65-F5344CB8AC3E}">
        <p14:creationId xmlns:p14="http://schemas.microsoft.com/office/powerpoint/2010/main" val="2098816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81EB405-3DFA-486D-83A0-8DF652E3001D}"/>
              </a:ext>
            </a:extLst>
          </p:cNvPr>
          <p:cNvSpPr>
            <a:spLocks noGrp="1"/>
          </p:cNvSpPr>
          <p:nvPr>
            <p:ph idx="1"/>
          </p:nvPr>
        </p:nvSpPr>
        <p:spPr>
          <a:xfrm>
            <a:off x="838200" y="1308295"/>
            <a:ext cx="10515600" cy="5140477"/>
          </a:xfrm>
        </p:spPr>
        <p:txBody>
          <a:bodyPr>
            <a:normAutofit/>
          </a:bodyPr>
          <a:lstStyle/>
          <a:p>
            <a:pPr marL="0" indent="0">
              <a:buNone/>
            </a:pPr>
            <a:r>
              <a:rPr kumimoji="1" lang="ja-JP" altLang="en-US" dirty="0"/>
              <a:t>主な指摘事項（障害児通所支援事業）</a:t>
            </a:r>
            <a:endParaRPr kumimoji="1" lang="en-US" altLang="ja-JP" dirty="0"/>
          </a:p>
          <a:p>
            <a:pPr marL="0" indent="0">
              <a:buNone/>
            </a:pPr>
            <a:r>
              <a:rPr kumimoji="1" lang="ja-JP" altLang="en-US" sz="2600" dirty="0"/>
              <a:t>④防災対策が不十分</a:t>
            </a:r>
            <a:endParaRPr kumimoji="1" lang="en-US" altLang="ja-JP" sz="2600" dirty="0"/>
          </a:p>
          <a:p>
            <a:pPr marL="0" indent="0">
              <a:buNone/>
            </a:pPr>
            <a:r>
              <a:rPr kumimoji="1" lang="ja-JP" altLang="en-US" sz="2600" dirty="0"/>
              <a:t>　⇒避難確保計画に基づく訓練と訓練結果の報告（岐阜市都市防災政策課まで）が実施されていなかった。</a:t>
            </a:r>
            <a:endParaRPr kumimoji="1" lang="en-US" altLang="ja-JP" sz="2600" dirty="0"/>
          </a:p>
          <a:p>
            <a:pPr marL="0" indent="0">
              <a:buNone/>
            </a:pPr>
            <a:r>
              <a:rPr lang="ja-JP" altLang="en-US" sz="2600" dirty="0"/>
              <a:t>　</a:t>
            </a:r>
            <a:r>
              <a:rPr kumimoji="1" lang="ja-JP" altLang="en-US" sz="2600" dirty="0"/>
              <a:t>避難訓練の未実施、記録が不十分。</a:t>
            </a:r>
            <a:endParaRPr kumimoji="1" lang="en-US" altLang="ja-JP" sz="2600" dirty="0"/>
          </a:p>
          <a:p>
            <a:pPr marL="0" indent="0">
              <a:buNone/>
            </a:pPr>
            <a:endParaRPr kumimoji="1" lang="en-US" altLang="ja-JP" sz="2600" dirty="0"/>
          </a:p>
          <a:p>
            <a:pPr marL="0" indent="0">
              <a:buNone/>
            </a:pPr>
            <a:r>
              <a:rPr lang="ja-JP" altLang="en-US" sz="2600" dirty="0"/>
              <a:t>→非常時の避難体制について計画し、避難訓練を実施の上、記録</a:t>
            </a:r>
            <a:endParaRPr lang="en-US" altLang="ja-JP" sz="2600" dirty="0"/>
          </a:p>
          <a:p>
            <a:pPr marL="0" indent="0">
              <a:buNone/>
            </a:pPr>
            <a:r>
              <a:rPr lang="ja-JP" altLang="en-US" sz="2600" dirty="0"/>
              <a:t>を残す。</a:t>
            </a:r>
            <a:endParaRPr kumimoji="1" lang="en-US" altLang="ja-JP" sz="2600" dirty="0"/>
          </a:p>
          <a:p>
            <a:pPr marL="0" indent="0">
              <a:buNone/>
            </a:pPr>
            <a:endParaRPr lang="en-US" altLang="ja-JP" dirty="0"/>
          </a:p>
          <a:p>
            <a:pPr marL="0" indent="0">
              <a:buNone/>
            </a:pPr>
            <a:endParaRPr kumimoji="1" lang="ja-JP" altLang="en-US" dirty="0"/>
          </a:p>
        </p:txBody>
      </p:sp>
      <p:sp>
        <p:nvSpPr>
          <p:cNvPr id="8" name="タイトル 1">
            <a:extLst>
              <a:ext uri="{FF2B5EF4-FFF2-40B4-BE49-F238E27FC236}">
                <a16:creationId xmlns:a16="http://schemas.microsoft.com/office/drawing/2014/main" id="{7D45CBF9-503D-4BCF-BE65-289C51E4528C}"/>
              </a:ext>
            </a:extLst>
          </p:cNvPr>
          <p:cNvSpPr txBox="1">
            <a:spLocks/>
          </p:cNvSpPr>
          <p:nvPr/>
        </p:nvSpPr>
        <p:spPr>
          <a:xfrm>
            <a:off x="838200"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Ⅱ</a:t>
            </a:r>
            <a:r>
              <a:rPr lang="ja-JP" altLang="en-US" sz="2600" b="1" dirty="0"/>
              <a:t>　令和４年度の実地指導状況について</a:t>
            </a:r>
          </a:p>
        </p:txBody>
      </p:sp>
    </p:spTree>
    <p:extLst>
      <p:ext uri="{BB962C8B-B14F-4D97-AF65-F5344CB8AC3E}">
        <p14:creationId xmlns:p14="http://schemas.microsoft.com/office/powerpoint/2010/main" val="2239620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C27141-CDCD-8060-9F6A-4BC0E25B836E}"/>
              </a:ext>
            </a:extLst>
          </p:cNvPr>
          <p:cNvSpPr>
            <a:spLocks noGrp="1"/>
          </p:cNvSpPr>
          <p:nvPr>
            <p:ph type="title"/>
          </p:nvPr>
        </p:nvSpPr>
        <p:spPr>
          <a:xfrm>
            <a:off x="838200" y="260649"/>
            <a:ext cx="10515600" cy="1584176"/>
          </a:xfrm>
        </p:spPr>
        <p:txBody>
          <a:bodyPr>
            <a:noAutofit/>
          </a:bodyPr>
          <a:lstStyle/>
          <a:p>
            <a:r>
              <a:rPr lang="en-US" altLang="ja-JP" sz="2400" b="1" dirty="0"/>
              <a:t>Ⅲ</a:t>
            </a:r>
            <a:r>
              <a:rPr lang="ja-JP" altLang="en-US" sz="2400" b="1" dirty="0"/>
              <a:t>　全国の指定取消状況等</a:t>
            </a:r>
            <a:br>
              <a:rPr lang="en-US" altLang="ja-JP" sz="2400" b="1" dirty="0"/>
            </a:br>
            <a:br>
              <a:rPr lang="en-US" altLang="ja-JP" sz="2400" b="1" dirty="0"/>
            </a:br>
            <a:r>
              <a:rPr kumimoji="1" lang="ja-JP" altLang="en-US" sz="2200" dirty="0">
                <a:latin typeface="+mn-lt"/>
              </a:rPr>
              <a:t>指定障害福祉サービス事業者等の行政処分（取消・効力停止）のあった</a:t>
            </a:r>
            <a:br>
              <a:rPr kumimoji="1" lang="en-US" altLang="ja-JP" sz="2200" dirty="0">
                <a:latin typeface="+mn-lt"/>
              </a:rPr>
            </a:br>
            <a:r>
              <a:rPr kumimoji="1" lang="ja-JP" altLang="en-US" sz="2200" dirty="0">
                <a:latin typeface="+mn-lt"/>
              </a:rPr>
              <a:t>事業所数の推移</a:t>
            </a:r>
            <a:r>
              <a:rPr kumimoji="1" lang="en-US" altLang="ja-JP" sz="2200" dirty="0">
                <a:latin typeface="+mn-lt"/>
              </a:rPr>
              <a:t>【</a:t>
            </a:r>
            <a:r>
              <a:rPr kumimoji="1" lang="ja-JP" altLang="en-US" sz="2200" dirty="0">
                <a:latin typeface="+mn-lt"/>
              </a:rPr>
              <a:t>平成２９年度～令和３年度</a:t>
            </a:r>
            <a:r>
              <a:rPr kumimoji="1" lang="en-US" altLang="ja-JP" sz="2200" dirty="0">
                <a:latin typeface="+mn-lt"/>
              </a:rPr>
              <a:t>】</a:t>
            </a:r>
            <a:endParaRPr kumimoji="1" lang="ja-JP" altLang="en-US" sz="2200" dirty="0">
              <a:latin typeface="+mn-lt"/>
            </a:endParaRPr>
          </a:p>
        </p:txBody>
      </p:sp>
      <p:pic>
        <p:nvPicPr>
          <p:cNvPr id="15" name="図 14" descr="グラフ, ウォーターフォール図&#10;&#10;自動的に生成された説明">
            <a:extLst>
              <a:ext uri="{FF2B5EF4-FFF2-40B4-BE49-F238E27FC236}">
                <a16:creationId xmlns:a16="http://schemas.microsoft.com/office/drawing/2014/main" id="{F96AF436-A729-E0AA-1B0C-0BB255A30E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1504" y="1812660"/>
            <a:ext cx="9361040" cy="4902120"/>
          </a:xfrm>
          <a:prstGeom prst="rect">
            <a:avLst/>
          </a:prstGeom>
        </p:spPr>
      </p:pic>
    </p:spTree>
    <p:extLst>
      <p:ext uri="{BB962C8B-B14F-4D97-AF65-F5344CB8AC3E}">
        <p14:creationId xmlns:p14="http://schemas.microsoft.com/office/powerpoint/2010/main" val="2456008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C27141-CDCD-8060-9F6A-4BC0E25B836E}"/>
              </a:ext>
            </a:extLst>
          </p:cNvPr>
          <p:cNvSpPr>
            <a:spLocks noGrp="1"/>
          </p:cNvSpPr>
          <p:nvPr>
            <p:ph type="title"/>
          </p:nvPr>
        </p:nvSpPr>
        <p:spPr>
          <a:xfrm>
            <a:off x="838200" y="128341"/>
            <a:ext cx="10515600" cy="1212427"/>
          </a:xfrm>
        </p:spPr>
        <p:txBody>
          <a:bodyPr>
            <a:noAutofit/>
          </a:bodyPr>
          <a:lstStyle/>
          <a:p>
            <a:r>
              <a:rPr lang="en-US" altLang="ja-JP" sz="2400" b="1" dirty="0"/>
              <a:t>Ⅲ</a:t>
            </a:r>
            <a:r>
              <a:rPr lang="ja-JP" altLang="en-US" sz="2400" b="1" dirty="0"/>
              <a:t>　全国の指定取消状況等</a:t>
            </a:r>
            <a:br>
              <a:rPr lang="en-US" altLang="ja-JP" sz="2400" b="1" dirty="0"/>
            </a:br>
            <a:br>
              <a:rPr lang="ja-JP" altLang="en-US" sz="2400" b="1" dirty="0"/>
            </a:br>
            <a:r>
              <a:rPr kumimoji="1" lang="ja-JP" altLang="en-US" sz="2200" dirty="0">
                <a:latin typeface="+mn-lt"/>
              </a:rPr>
              <a:t>指定取消・効力の停止処分のあった事業所数</a:t>
            </a:r>
            <a:r>
              <a:rPr kumimoji="1" lang="en-US" altLang="ja-JP" sz="2200" dirty="0">
                <a:latin typeface="+mn-lt"/>
              </a:rPr>
              <a:t>【</a:t>
            </a:r>
            <a:r>
              <a:rPr kumimoji="1" lang="ja-JP" altLang="en-US" sz="2200" dirty="0">
                <a:latin typeface="+mn-lt"/>
              </a:rPr>
              <a:t>サービス別</a:t>
            </a:r>
            <a:r>
              <a:rPr kumimoji="1" lang="en-US" altLang="ja-JP" sz="2200" dirty="0">
                <a:latin typeface="+mn-lt"/>
              </a:rPr>
              <a:t>】</a:t>
            </a:r>
            <a:r>
              <a:rPr kumimoji="1" lang="ja-JP" altLang="en-US" sz="2200" dirty="0">
                <a:latin typeface="+mn-lt"/>
              </a:rPr>
              <a:t>（令和３年度）</a:t>
            </a:r>
          </a:p>
        </p:txBody>
      </p:sp>
      <p:pic>
        <p:nvPicPr>
          <p:cNvPr id="4" name="図 3" descr="グラフ, ウォーターフォール図&#10;&#10;自動的に生成された説明">
            <a:extLst>
              <a:ext uri="{FF2B5EF4-FFF2-40B4-BE49-F238E27FC236}">
                <a16:creationId xmlns:a16="http://schemas.microsoft.com/office/drawing/2014/main" id="{11E4878F-B938-32F9-ECBB-11ADAFDA44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424" y="1209364"/>
            <a:ext cx="10180478" cy="5520295"/>
          </a:xfrm>
          <a:prstGeom prst="rect">
            <a:avLst/>
          </a:prstGeom>
        </p:spPr>
      </p:pic>
    </p:spTree>
    <p:extLst>
      <p:ext uri="{BB962C8B-B14F-4D97-AF65-F5344CB8AC3E}">
        <p14:creationId xmlns:p14="http://schemas.microsoft.com/office/powerpoint/2010/main" val="1386409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C27141-CDCD-8060-9F6A-4BC0E25B836E}"/>
              </a:ext>
            </a:extLst>
          </p:cNvPr>
          <p:cNvSpPr>
            <a:spLocks noGrp="1"/>
          </p:cNvSpPr>
          <p:nvPr>
            <p:ph type="title"/>
          </p:nvPr>
        </p:nvSpPr>
        <p:spPr>
          <a:xfrm>
            <a:off x="838200" y="365125"/>
            <a:ext cx="10515600" cy="1119659"/>
          </a:xfrm>
        </p:spPr>
        <p:txBody>
          <a:bodyPr>
            <a:noAutofit/>
          </a:bodyPr>
          <a:lstStyle/>
          <a:p>
            <a:r>
              <a:rPr lang="en-US" altLang="ja-JP" sz="2400" b="1" dirty="0"/>
              <a:t>Ⅲ</a:t>
            </a:r>
            <a:r>
              <a:rPr lang="ja-JP" altLang="en-US" sz="2400" b="1" dirty="0"/>
              <a:t>　全国の指定取消状況等</a:t>
            </a:r>
            <a:br>
              <a:rPr lang="en-US" altLang="ja-JP" sz="2400" b="1" dirty="0"/>
            </a:br>
            <a:br>
              <a:rPr lang="ja-JP" altLang="en-US" sz="2800" b="1" dirty="0"/>
            </a:br>
            <a:r>
              <a:rPr lang="ja-JP" altLang="en-US" sz="2200" b="0" i="0" u="none" strike="noStrike" baseline="0" dirty="0">
                <a:latin typeface="+mn-lt"/>
              </a:rPr>
              <a:t>指定取消・効力の停止処分のあった事業所内訳</a:t>
            </a:r>
            <a:r>
              <a:rPr lang="en-US" altLang="ja-JP" sz="2200" b="0" i="0" u="none" strike="noStrike" baseline="0" dirty="0">
                <a:latin typeface="+mn-lt"/>
              </a:rPr>
              <a:t>【</a:t>
            </a:r>
            <a:r>
              <a:rPr lang="ja-JP" altLang="en-US" sz="2200" b="0" i="0" u="none" strike="noStrike" baseline="0" dirty="0">
                <a:latin typeface="+mn-lt"/>
              </a:rPr>
              <a:t>法人種類別</a:t>
            </a:r>
            <a:r>
              <a:rPr lang="en-US" altLang="ja-JP" sz="2200" b="0" i="0" u="none" strike="noStrike" baseline="0" dirty="0">
                <a:latin typeface="+mn-lt"/>
              </a:rPr>
              <a:t>】</a:t>
            </a:r>
            <a:r>
              <a:rPr lang="ja-JP" altLang="en-US" sz="2200" b="0" i="0" u="none" strike="noStrike" baseline="0" dirty="0">
                <a:latin typeface="+mn-lt"/>
              </a:rPr>
              <a:t>（令和３年度）</a:t>
            </a:r>
            <a:endParaRPr kumimoji="1" lang="ja-JP" altLang="en-US" sz="2400" dirty="0"/>
          </a:p>
        </p:txBody>
      </p:sp>
      <p:pic>
        <p:nvPicPr>
          <p:cNvPr id="4" name="図 3" descr="グラフ, ウォーターフォール図&#10;&#10;自動的に生成された説明">
            <a:extLst>
              <a:ext uri="{FF2B5EF4-FFF2-40B4-BE49-F238E27FC236}">
                <a16:creationId xmlns:a16="http://schemas.microsoft.com/office/drawing/2014/main" id="{EB8C8D33-036B-ECBD-637B-9076258139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9475" y="1550107"/>
            <a:ext cx="9433049" cy="4942768"/>
          </a:xfrm>
          <a:prstGeom prst="rect">
            <a:avLst/>
          </a:prstGeom>
        </p:spPr>
      </p:pic>
    </p:spTree>
    <p:extLst>
      <p:ext uri="{BB962C8B-B14F-4D97-AF65-F5344CB8AC3E}">
        <p14:creationId xmlns:p14="http://schemas.microsoft.com/office/powerpoint/2010/main" val="4232519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C27141-CDCD-8060-9F6A-4BC0E25B836E}"/>
              </a:ext>
            </a:extLst>
          </p:cNvPr>
          <p:cNvSpPr>
            <a:spLocks noGrp="1"/>
          </p:cNvSpPr>
          <p:nvPr>
            <p:ph type="title"/>
          </p:nvPr>
        </p:nvSpPr>
        <p:spPr>
          <a:xfrm>
            <a:off x="838200" y="112012"/>
            <a:ext cx="10515600" cy="1119659"/>
          </a:xfrm>
        </p:spPr>
        <p:txBody>
          <a:bodyPr>
            <a:noAutofit/>
          </a:bodyPr>
          <a:lstStyle/>
          <a:p>
            <a:r>
              <a:rPr lang="en-US" altLang="ja-JP" sz="2400" b="1" dirty="0"/>
              <a:t>Ⅲ</a:t>
            </a:r>
            <a:r>
              <a:rPr lang="ja-JP" altLang="en-US" sz="2400" b="1" dirty="0"/>
              <a:t>　全国の指定取消状況等</a:t>
            </a:r>
            <a:br>
              <a:rPr lang="en-US" altLang="ja-JP" sz="2400" b="1" dirty="0"/>
            </a:br>
            <a:br>
              <a:rPr lang="ja-JP" altLang="en-US" sz="2400" b="1" dirty="0"/>
            </a:br>
            <a:r>
              <a:rPr lang="ja-JP" altLang="en-US" sz="2200" b="0" i="0" u="none" strike="noStrike" baseline="0" dirty="0">
                <a:latin typeface="+mn-lt"/>
              </a:rPr>
              <a:t>主な指定取消事由（令和３年度）</a:t>
            </a:r>
            <a:endParaRPr kumimoji="1" lang="ja-JP" altLang="en-US" sz="2400" dirty="0"/>
          </a:p>
        </p:txBody>
      </p:sp>
      <p:pic>
        <p:nvPicPr>
          <p:cNvPr id="5" name="図 4" descr="グラフ, 棒グラフ, ウォーターフォール図&#10;&#10;自動的に生成された説明">
            <a:extLst>
              <a:ext uri="{FF2B5EF4-FFF2-40B4-BE49-F238E27FC236}">
                <a16:creationId xmlns:a16="http://schemas.microsoft.com/office/drawing/2014/main" id="{66B6E95E-6D84-37B1-1F32-D50FDF02D1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7468" y="1455285"/>
            <a:ext cx="9577064" cy="5320613"/>
          </a:xfrm>
          <a:prstGeom prst="rect">
            <a:avLst/>
          </a:prstGeom>
        </p:spPr>
      </p:pic>
    </p:spTree>
    <p:extLst>
      <p:ext uri="{BB962C8B-B14F-4D97-AF65-F5344CB8AC3E}">
        <p14:creationId xmlns:p14="http://schemas.microsoft.com/office/powerpoint/2010/main" val="1906926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81EB405-3DFA-486D-83A0-8DF652E3001D}"/>
              </a:ext>
            </a:extLst>
          </p:cNvPr>
          <p:cNvSpPr>
            <a:spLocks noGrp="1"/>
          </p:cNvSpPr>
          <p:nvPr>
            <p:ph idx="1"/>
          </p:nvPr>
        </p:nvSpPr>
        <p:spPr>
          <a:xfrm>
            <a:off x="838200" y="1800665"/>
            <a:ext cx="10515600" cy="4376297"/>
          </a:xfrm>
        </p:spPr>
        <p:txBody>
          <a:bodyPr>
            <a:normAutofit fontScale="92500" lnSpcReduction="20000"/>
          </a:bodyPr>
          <a:lstStyle/>
          <a:p>
            <a:pPr marL="0" indent="0">
              <a:buNone/>
            </a:pPr>
            <a:r>
              <a:rPr kumimoji="1" lang="ja-JP" altLang="en-US" dirty="0"/>
              <a:t>・</a:t>
            </a:r>
            <a:r>
              <a:rPr kumimoji="1" lang="ja-JP" altLang="en-US" sz="2600" dirty="0"/>
              <a:t>障害福祉サービスを利用者に提供していないにも関わらず、提供したとして、虚偽の書類を作成し、それに基づき、介護給付費等を不正に請求した。</a:t>
            </a:r>
          </a:p>
          <a:p>
            <a:pPr marL="0" indent="0">
              <a:buNone/>
            </a:pPr>
            <a:endParaRPr kumimoji="1" lang="ja-JP" altLang="en-US" sz="2600" dirty="0"/>
          </a:p>
          <a:p>
            <a:pPr marL="0" indent="0">
              <a:buNone/>
            </a:pPr>
            <a:r>
              <a:rPr kumimoji="1" lang="ja-JP" altLang="en-US" sz="2600" dirty="0"/>
              <a:t>・減算が必要であるにも関わらず、減算しないで介護給付費等を不正に請求した。</a:t>
            </a:r>
          </a:p>
          <a:p>
            <a:pPr marL="0" indent="0">
              <a:buNone/>
            </a:pPr>
            <a:endParaRPr kumimoji="1" lang="ja-JP" altLang="en-US" sz="2600" dirty="0"/>
          </a:p>
          <a:p>
            <a:pPr marL="0" indent="0">
              <a:buNone/>
            </a:pPr>
            <a:r>
              <a:rPr kumimoji="1" lang="ja-JP" altLang="en-US" sz="2600" dirty="0"/>
              <a:t>・加算の算定要件を満たしていないにも関わらず、介護給付費を不正に請求した。</a:t>
            </a:r>
          </a:p>
          <a:p>
            <a:pPr marL="0" indent="0">
              <a:buNone/>
            </a:pPr>
            <a:endParaRPr kumimoji="1" lang="ja-JP" altLang="en-US" sz="2600" dirty="0"/>
          </a:p>
          <a:p>
            <a:pPr marL="0" indent="0">
              <a:buNone/>
            </a:pPr>
            <a:r>
              <a:rPr kumimoji="1" lang="ja-JP" altLang="en-US" sz="2600" dirty="0"/>
              <a:t>・無資格従業者もしくは雇用契約を締結していないボランティアによるサービス提供について、介護給付費等を不正に請求した。　</a:t>
            </a:r>
          </a:p>
          <a:p>
            <a:pPr marL="0" indent="0">
              <a:buNone/>
            </a:pPr>
            <a:endParaRPr kumimoji="1" lang="ja-JP" altLang="en-US" dirty="0"/>
          </a:p>
        </p:txBody>
      </p:sp>
      <p:sp>
        <p:nvSpPr>
          <p:cNvPr id="8" name="タイトル 1">
            <a:extLst>
              <a:ext uri="{FF2B5EF4-FFF2-40B4-BE49-F238E27FC236}">
                <a16:creationId xmlns:a16="http://schemas.microsoft.com/office/drawing/2014/main" id="{1E90E644-B4E6-4187-A753-C1286BD86172}"/>
              </a:ext>
            </a:extLst>
          </p:cNvPr>
          <p:cNvSpPr txBox="1">
            <a:spLocks/>
          </p:cNvSpPr>
          <p:nvPr/>
        </p:nvSpPr>
        <p:spPr>
          <a:xfrm>
            <a:off x="942535"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Ⅲ</a:t>
            </a:r>
            <a:r>
              <a:rPr lang="ja-JP" altLang="en-US" sz="2600" b="1" dirty="0"/>
              <a:t>　全国の指定取消状況等</a:t>
            </a:r>
          </a:p>
        </p:txBody>
      </p:sp>
    </p:spTree>
    <p:extLst>
      <p:ext uri="{BB962C8B-B14F-4D97-AF65-F5344CB8AC3E}">
        <p14:creationId xmlns:p14="http://schemas.microsoft.com/office/powerpoint/2010/main" val="1005131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81EB405-3DFA-486D-83A0-8DF652E3001D}"/>
              </a:ext>
            </a:extLst>
          </p:cNvPr>
          <p:cNvSpPr>
            <a:spLocks noGrp="1"/>
          </p:cNvSpPr>
          <p:nvPr>
            <p:ph idx="1"/>
          </p:nvPr>
        </p:nvSpPr>
        <p:spPr>
          <a:xfrm>
            <a:off x="838200" y="1800665"/>
            <a:ext cx="10515600" cy="4376297"/>
          </a:xfrm>
        </p:spPr>
        <p:txBody>
          <a:bodyPr>
            <a:normAutofit fontScale="85000" lnSpcReduction="20000"/>
          </a:bodyPr>
          <a:lstStyle/>
          <a:p>
            <a:pPr marL="0" indent="0">
              <a:buNone/>
            </a:pPr>
            <a:r>
              <a:rPr kumimoji="1" lang="ja-JP" altLang="en-US" dirty="0"/>
              <a:t>・実際には配置見込みのない者を従業者として記載し、指定申請を行った。</a:t>
            </a:r>
          </a:p>
          <a:p>
            <a:pPr marL="0" indent="0">
              <a:buNone/>
            </a:pPr>
            <a:endParaRPr kumimoji="1" lang="ja-JP" altLang="en-US" dirty="0"/>
          </a:p>
          <a:p>
            <a:pPr marL="0" indent="0">
              <a:buNone/>
            </a:pPr>
            <a:r>
              <a:rPr kumimoji="1" lang="ja-JP" altLang="en-US" dirty="0"/>
              <a:t>・監査において、虚偽の報告書を提示し、また、虚偽の答弁を行った。</a:t>
            </a:r>
          </a:p>
          <a:p>
            <a:pPr marL="0" indent="0">
              <a:buNone/>
            </a:pPr>
            <a:endParaRPr kumimoji="1" lang="ja-JP" altLang="en-US" dirty="0"/>
          </a:p>
          <a:p>
            <a:pPr marL="0" indent="0">
              <a:buNone/>
            </a:pPr>
            <a:r>
              <a:rPr kumimoji="1" lang="ja-JP" altLang="en-US" dirty="0"/>
              <a:t>・監査において、虚偽の答弁を行い、監査中に書類を破棄し監査妨害を行った。</a:t>
            </a:r>
          </a:p>
          <a:p>
            <a:pPr marL="0" indent="0">
              <a:buNone/>
            </a:pPr>
            <a:endParaRPr kumimoji="1" lang="ja-JP" altLang="en-US" dirty="0"/>
          </a:p>
          <a:p>
            <a:pPr marL="0" indent="0">
              <a:buNone/>
            </a:pPr>
            <a:r>
              <a:rPr kumimoji="1" lang="ja-JP" altLang="en-US" dirty="0"/>
              <a:t>・監査において、聴取対象職員を退勤させるなど、聴取調査を拒み、妨げ若しくは忌避した。</a:t>
            </a:r>
          </a:p>
          <a:p>
            <a:pPr marL="0" indent="0">
              <a:buNone/>
            </a:pPr>
            <a:endParaRPr kumimoji="1" lang="ja-JP" altLang="en-US" dirty="0"/>
          </a:p>
          <a:p>
            <a:pPr marL="0" indent="0">
              <a:buNone/>
            </a:pPr>
            <a:r>
              <a:rPr kumimoji="1" lang="ja-JP" altLang="en-US" dirty="0"/>
              <a:t>・介護保険法の違反（介護保険法による指定取消処分）のあった事業所において一体的に提供している障害福祉サービスについても指定取消された。</a:t>
            </a:r>
          </a:p>
          <a:p>
            <a:pPr marL="0" indent="0">
              <a:buNone/>
            </a:pPr>
            <a:endParaRPr kumimoji="1" lang="ja-JP" altLang="en-US" dirty="0"/>
          </a:p>
        </p:txBody>
      </p:sp>
      <p:sp>
        <p:nvSpPr>
          <p:cNvPr id="8" name="タイトル 1">
            <a:extLst>
              <a:ext uri="{FF2B5EF4-FFF2-40B4-BE49-F238E27FC236}">
                <a16:creationId xmlns:a16="http://schemas.microsoft.com/office/drawing/2014/main" id="{1E90E644-B4E6-4187-A753-C1286BD86172}"/>
              </a:ext>
            </a:extLst>
          </p:cNvPr>
          <p:cNvSpPr txBox="1">
            <a:spLocks/>
          </p:cNvSpPr>
          <p:nvPr/>
        </p:nvSpPr>
        <p:spPr>
          <a:xfrm>
            <a:off x="942535"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Ⅲ</a:t>
            </a:r>
            <a:r>
              <a:rPr lang="ja-JP" altLang="en-US" sz="2600" b="1" dirty="0"/>
              <a:t>　全国の指定取消状況等</a:t>
            </a:r>
          </a:p>
        </p:txBody>
      </p:sp>
    </p:spTree>
    <p:extLst>
      <p:ext uri="{BB962C8B-B14F-4D97-AF65-F5344CB8AC3E}">
        <p14:creationId xmlns:p14="http://schemas.microsoft.com/office/powerpoint/2010/main" val="674934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81EB405-3DFA-486D-83A0-8DF652E3001D}"/>
              </a:ext>
            </a:extLst>
          </p:cNvPr>
          <p:cNvSpPr>
            <a:spLocks noGrp="1"/>
          </p:cNvSpPr>
          <p:nvPr>
            <p:ph idx="1"/>
          </p:nvPr>
        </p:nvSpPr>
        <p:spPr>
          <a:xfrm>
            <a:off x="838200" y="1800665"/>
            <a:ext cx="10515600" cy="4376297"/>
          </a:xfrm>
        </p:spPr>
        <p:txBody>
          <a:bodyPr>
            <a:normAutofit/>
          </a:bodyPr>
          <a:lstStyle/>
          <a:p>
            <a:pPr marL="0" indent="0">
              <a:buNone/>
            </a:pPr>
            <a:r>
              <a:rPr kumimoji="1" lang="ja-JP" altLang="en-US" dirty="0"/>
              <a:t>給付費の不正請求の場合は、当該給付費を返還させるだけではなく、</a:t>
            </a:r>
            <a:r>
              <a:rPr kumimoji="1" lang="en-US" altLang="ja-JP" dirty="0"/>
              <a:t>40</a:t>
            </a:r>
            <a:r>
              <a:rPr kumimoji="1" lang="ja-JP" altLang="en-US" dirty="0"/>
              <a:t>％加算した額を請求。</a:t>
            </a:r>
            <a:endParaRPr kumimoji="1"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kumimoji="1" lang="ja-JP" altLang="en-US" b="1" dirty="0">
                <a:solidFill>
                  <a:srgbClr val="FF0000"/>
                </a:solidFill>
              </a:rPr>
              <a:t>返還額が数億になる事例もある！！！</a:t>
            </a:r>
            <a:endParaRPr kumimoji="1" lang="en-US" altLang="ja-JP" b="1" dirty="0">
              <a:solidFill>
                <a:srgbClr val="FF0000"/>
              </a:solidFill>
            </a:endParaRPr>
          </a:p>
        </p:txBody>
      </p:sp>
      <p:sp>
        <p:nvSpPr>
          <p:cNvPr id="8" name="タイトル 1">
            <a:extLst>
              <a:ext uri="{FF2B5EF4-FFF2-40B4-BE49-F238E27FC236}">
                <a16:creationId xmlns:a16="http://schemas.microsoft.com/office/drawing/2014/main" id="{1E90E644-B4E6-4187-A753-C1286BD86172}"/>
              </a:ext>
            </a:extLst>
          </p:cNvPr>
          <p:cNvSpPr txBox="1">
            <a:spLocks/>
          </p:cNvSpPr>
          <p:nvPr/>
        </p:nvSpPr>
        <p:spPr>
          <a:xfrm>
            <a:off x="942535"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Ⅲ</a:t>
            </a:r>
            <a:r>
              <a:rPr lang="ja-JP" altLang="en-US" sz="2600" b="1" dirty="0"/>
              <a:t>　全国の指定取消状況等</a:t>
            </a:r>
          </a:p>
        </p:txBody>
      </p:sp>
    </p:spTree>
    <p:extLst>
      <p:ext uri="{BB962C8B-B14F-4D97-AF65-F5344CB8AC3E}">
        <p14:creationId xmlns:p14="http://schemas.microsoft.com/office/powerpoint/2010/main" val="2665128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A007CFF8-02BA-4BF4-9CB6-ABBC0FD9EDCC}"/>
              </a:ext>
            </a:extLst>
          </p:cNvPr>
          <p:cNvSpPr txBox="1">
            <a:spLocks/>
          </p:cNvSpPr>
          <p:nvPr/>
        </p:nvSpPr>
        <p:spPr>
          <a:xfrm>
            <a:off x="942535"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Ⅳ</a:t>
            </a:r>
            <a:r>
              <a:rPr lang="ja-JP" altLang="en-US" sz="2600" b="1" dirty="0"/>
              <a:t>　今後の実地指導について</a:t>
            </a:r>
          </a:p>
        </p:txBody>
      </p:sp>
      <p:sp>
        <p:nvSpPr>
          <p:cNvPr id="5" name="コンテンツ プレースホルダー 2">
            <a:extLst>
              <a:ext uri="{FF2B5EF4-FFF2-40B4-BE49-F238E27FC236}">
                <a16:creationId xmlns:a16="http://schemas.microsoft.com/office/drawing/2014/main" id="{A13F71C4-AC43-48EF-9B84-3ADC517F2463}"/>
              </a:ext>
            </a:extLst>
          </p:cNvPr>
          <p:cNvSpPr>
            <a:spLocks noGrp="1"/>
          </p:cNvSpPr>
          <p:nvPr>
            <p:ph idx="1"/>
          </p:nvPr>
        </p:nvSpPr>
        <p:spPr>
          <a:xfrm>
            <a:off x="838200" y="1800665"/>
            <a:ext cx="10515600" cy="4376297"/>
          </a:xfrm>
        </p:spPr>
        <p:txBody>
          <a:bodyPr>
            <a:normAutofit/>
          </a:bodyPr>
          <a:lstStyle/>
          <a:p>
            <a:pPr marL="0" indent="0">
              <a:buNone/>
            </a:pPr>
            <a:r>
              <a:rPr kumimoji="1" lang="ja-JP" altLang="en-US" dirty="0"/>
              <a:t>■今後の実地指導の実施について</a:t>
            </a:r>
          </a:p>
          <a:p>
            <a:pPr marL="0" indent="0">
              <a:buNone/>
            </a:pPr>
            <a:endParaRPr kumimoji="1" lang="ja-JP" altLang="en-US" dirty="0"/>
          </a:p>
          <a:p>
            <a:pPr marL="0" indent="0">
              <a:buNone/>
            </a:pPr>
            <a:r>
              <a:rPr kumimoji="1" lang="ja-JP" altLang="en-US" sz="2600" dirty="0"/>
              <a:t>実地指導対象事業所、施設へは指導日の１か月前には通知しますので、通知が届きましたら、事前提出資料の提出をお願いします。</a:t>
            </a:r>
          </a:p>
          <a:p>
            <a:pPr marL="0" indent="0">
              <a:buNone/>
            </a:pPr>
            <a:endParaRPr kumimoji="1" lang="ja-JP" altLang="en-US" sz="2600" dirty="0"/>
          </a:p>
          <a:p>
            <a:pPr marL="0" indent="0">
              <a:buNone/>
            </a:pPr>
            <a:r>
              <a:rPr kumimoji="1" lang="ja-JP" altLang="en-US" sz="2600" dirty="0"/>
              <a:t>また、事業所、施設での滞在時間をなるべく短くしたいと考えています。</a:t>
            </a:r>
          </a:p>
          <a:p>
            <a:pPr marL="0" indent="0">
              <a:buNone/>
            </a:pPr>
            <a:r>
              <a:rPr kumimoji="1" lang="ja-JP" altLang="en-US" sz="2600" dirty="0"/>
              <a:t>通知に同封の当日準備資料の事前準備にご協力お願いいたします。</a:t>
            </a:r>
          </a:p>
          <a:p>
            <a:pPr marL="0" indent="0">
              <a:buNone/>
            </a:pPr>
            <a:endParaRPr kumimoji="1" lang="ja-JP" altLang="en-US" dirty="0"/>
          </a:p>
        </p:txBody>
      </p:sp>
    </p:spTree>
    <p:extLst>
      <p:ext uri="{BB962C8B-B14F-4D97-AF65-F5344CB8AC3E}">
        <p14:creationId xmlns:p14="http://schemas.microsoft.com/office/powerpoint/2010/main" val="129630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9C2A03D-4FD8-47BD-A143-4F38A1E486AF}"/>
              </a:ext>
            </a:extLst>
          </p:cNvPr>
          <p:cNvSpPr>
            <a:spLocks noGrp="1"/>
          </p:cNvSpPr>
          <p:nvPr>
            <p:ph idx="1"/>
          </p:nvPr>
        </p:nvSpPr>
        <p:spPr>
          <a:xfrm>
            <a:off x="838200" y="836712"/>
            <a:ext cx="10515600" cy="4351338"/>
          </a:xfrm>
        </p:spPr>
        <p:txBody>
          <a:bodyPr/>
          <a:lstStyle/>
          <a:p>
            <a:r>
              <a:rPr kumimoji="1" lang="ja-JP" altLang="en-US" dirty="0"/>
              <a:t>■内容</a:t>
            </a:r>
          </a:p>
          <a:p>
            <a:r>
              <a:rPr kumimoji="1" lang="en-US" altLang="ja-JP" dirty="0"/>
              <a:t>Ⅰ</a:t>
            </a:r>
            <a:r>
              <a:rPr kumimoji="1" lang="ja-JP" altLang="en-US" dirty="0"/>
              <a:t>　指導及び監査について</a:t>
            </a:r>
          </a:p>
          <a:p>
            <a:r>
              <a:rPr kumimoji="1" lang="en-US" altLang="ja-JP" dirty="0"/>
              <a:t>Ⅱ</a:t>
            </a:r>
            <a:r>
              <a:rPr kumimoji="1" lang="ja-JP" altLang="en-US" dirty="0"/>
              <a:t>　令和４年度の指導状況について</a:t>
            </a:r>
          </a:p>
          <a:p>
            <a:r>
              <a:rPr kumimoji="1" lang="en-US" altLang="ja-JP" dirty="0"/>
              <a:t>Ⅲ</a:t>
            </a:r>
            <a:r>
              <a:rPr kumimoji="1" lang="ja-JP" altLang="en-US" dirty="0"/>
              <a:t>　全国の指定取消状況等</a:t>
            </a:r>
          </a:p>
          <a:p>
            <a:r>
              <a:rPr kumimoji="1" lang="en-US" altLang="ja-JP" dirty="0"/>
              <a:t>Ⅳ</a:t>
            </a:r>
            <a:r>
              <a:rPr kumimoji="1" lang="ja-JP" altLang="en-US" dirty="0"/>
              <a:t>　今後の実地指導について</a:t>
            </a:r>
          </a:p>
          <a:p>
            <a:endParaRPr kumimoji="1" lang="ja-JP" altLang="en-US" dirty="0"/>
          </a:p>
        </p:txBody>
      </p:sp>
    </p:spTree>
    <p:extLst>
      <p:ext uri="{BB962C8B-B14F-4D97-AF65-F5344CB8AC3E}">
        <p14:creationId xmlns:p14="http://schemas.microsoft.com/office/powerpoint/2010/main" val="1876011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A007CFF8-02BA-4BF4-9CB6-ABBC0FD9EDCC}"/>
              </a:ext>
            </a:extLst>
          </p:cNvPr>
          <p:cNvSpPr txBox="1">
            <a:spLocks/>
          </p:cNvSpPr>
          <p:nvPr/>
        </p:nvSpPr>
        <p:spPr>
          <a:xfrm>
            <a:off x="942535"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Ⅳ</a:t>
            </a:r>
            <a:r>
              <a:rPr lang="ja-JP" altLang="en-US" sz="2600" b="1" dirty="0"/>
              <a:t>　今後の実地指導について</a:t>
            </a:r>
          </a:p>
        </p:txBody>
      </p:sp>
      <p:sp>
        <p:nvSpPr>
          <p:cNvPr id="5" name="コンテンツ プレースホルダー 2">
            <a:extLst>
              <a:ext uri="{FF2B5EF4-FFF2-40B4-BE49-F238E27FC236}">
                <a16:creationId xmlns:a16="http://schemas.microsoft.com/office/drawing/2014/main" id="{A13F71C4-AC43-48EF-9B84-3ADC517F2463}"/>
              </a:ext>
            </a:extLst>
          </p:cNvPr>
          <p:cNvSpPr>
            <a:spLocks noGrp="1"/>
          </p:cNvSpPr>
          <p:nvPr>
            <p:ph idx="1"/>
          </p:nvPr>
        </p:nvSpPr>
        <p:spPr>
          <a:xfrm>
            <a:off x="838200" y="1730327"/>
            <a:ext cx="10515600" cy="4762548"/>
          </a:xfrm>
        </p:spPr>
        <p:txBody>
          <a:bodyPr>
            <a:normAutofit fontScale="25000" lnSpcReduction="20000"/>
          </a:bodyPr>
          <a:lstStyle/>
          <a:p>
            <a:pPr marL="0" indent="0">
              <a:buNone/>
            </a:pPr>
            <a:r>
              <a:rPr kumimoji="1" lang="ja-JP" altLang="en-US" sz="9600" dirty="0"/>
              <a:t>■実地指導　重点事項</a:t>
            </a:r>
          </a:p>
          <a:p>
            <a:pPr marL="0" indent="0">
              <a:buNone/>
            </a:pPr>
            <a:r>
              <a:rPr kumimoji="1" lang="en-US" altLang="ja-JP" sz="9600" dirty="0"/>
              <a:t>【</a:t>
            </a:r>
            <a:r>
              <a:rPr kumimoji="1" lang="ja-JP" altLang="en-US" sz="9600" dirty="0"/>
              <a:t>障害児通所支援事業</a:t>
            </a:r>
            <a:r>
              <a:rPr kumimoji="1" lang="en-US" altLang="ja-JP" sz="9600" dirty="0"/>
              <a:t>】</a:t>
            </a:r>
          </a:p>
          <a:p>
            <a:pPr marL="0" indent="0">
              <a:buNone/>
            </a:pPr>
            <a:r>
              <a:rPr kumimoji="1" lang="ja-JP" altLang="en-US" sz="9600" dirty="0"/>
              <a:t>（</a:t>
            </a:r>
            <a:r>
              <a:rPr kumimoji="1" lang="en-US" altLang="ja-JP" sz="9600" dirty="0"/>
              <a:t>※</a:t>
            </a:r>
            <a:r>
              <a:rPr kumimoji="1" lang="ja-JP" altLang="en-US" sz="9600" dirty="0"/>
              <a:t>ただし、事業によって必要な事項のみ）</a:t>
            </a:r>
          </a:p>
          <a:p>
            <a:pPr marL="0" indent="0">
              <a:buNone/>
            </a:pPr>
            <a:r>
              <a:rPr kumimoji="1" lang="ja-JP" altLang="en-US" sz="9600" dirty="0"/>
              <a:t>１　報酬請求等は適正に行われているか。	</a:t>
            </a:r>
          </a:p>
          <a:p>
            <a:pPr marL="0" indent="0">
              <a:buNone/>
            </a:pPr>
            <a:r>
              <a:rPr lang="ja-JP" altLang="en-US" sz="9600" dirty="0"/>
              <a:t>２</a:t>
            </a:r>
            <a:r>
              <a:rPr kumimoji="1" lang="ja-JP" altLang="en-US" sz="9600" dirty="0"/>
              <a:t>　送迎車両の安全装置の設置状況及び送迎時の安全確認が適切に行われ</a:t>
            </a:r>
            <a:endParaRPr kumimoji="1" lang="en-US" altLang="ja-JP" sz="9600" dirty="0"/>
          </a:p>
          <a:p>
            <a:pPr marL="0" indent="0">
              <a:buNone/>
            </a:pPr>
            <a:r>
              <a:rPr kumimoji="1" lang="ja-JP" altLang="en-US" sz="9600" dirty="0"/>
              <a:t>　　ているか。 </a:t>
            </a:r>
            <a:endParaRPr kumimoji="1" lang="en-US" altLang="ja-JP" sz="9600" dirty="0"/>
          </a:p>
          <a:p>
            <a:pPr marL="0" indent="0">
              <a:buNone/>
            </a:pPr>
            <a:r>
              <a:rPr lang="ja-JP" altLang="en-US" sz="9600" dirty="0"/>
              <a:t>３</a:t>
            </a:r>
            <a:r>
              <a:rPr kumimoji="1" lang="ja-JP" altLang="en-US" sz="9600" dirty="0"/>
              <a:t>　利用者・職員の秘密保持対策は適切に行われているか。 </a:t>
            </a:r>
            <a:endParaRPr kumimoji="1" lang="en-US" altLang="ja-JP" sz="9600" dirty="0"/>
          </a:p>
          <a:p>
            <a:pPr marL="0" indent="0">
              <a:buNone/>
            </a:pPr>
            <a:r>
              <a:rPr lang="ja-JP" altLang="en-US" sz="9600" dirty="0"/>
              <a:t>４</a:t>
            </a:r>
            <a:r>
              <a:rPr kumimoji="1" lang="ja-JP" altLang="en-US" sz="9600" dirty="0"/>
              <a:t>　事業運営に必要な書類、諸規程等は適切に整備されているか。	</a:t>
            </a:r>
          </a:p>
          <a:p>
            <a:pPr marL="0" indent="0">
              <a:buNone/>
            </a:pPr>
            <a:r>
              <a:rPr lang="ja-JP" altLang="en-US" sz="9600" dirty="0"/>
              <a:t>５</a:t>
            </a:r>
            <a:r>
              <a:rPr kumimoji="1" lang="ja-JP" altLang="en-US" sz="9600" dirty="0"/>
              <a:t>　避難確保計画に基づく避難訓練の実施等、防災対策の充実及び推進</a:t>
            </a:r>
            <a:endParaRPr kumimoji="1" lang="en-US" altLang="ja-JP" sz="9600" dirty="0"/>
          </a:p>
          <a:p>
            <a:pPr marL="0" indent="0">
              <a:buNone/>
            </a:pPr>
            <a:r>
              <a:rPr lang="ja-JP" altLang="en-US" sz="9600" dirty="0"/>
              <a:t>　　</a:t>
            </a:r>
            <a:r>
              <a:rPr kumimoji="1" lang="ja-JP" altLang="en-US" sz="9600" dirty="0"/>
              <a:t>に取り組まれているか。	</a:t>
            </a:r>
          </a:p>
          <a:p>
            <a:pPr marL="0" indent="0">
              <a:buNone/>
            </a:pPr>
            <a:r>
              <a:rPr kumimoji="1" lang="ja-JP" altLang="en-US" sz="7200" dirty="0"/>
              <a:t>		</a:t>
            </a:r>
          </a:p>
          <a:p>
            <a:pPr marL="0" indent="0">
              <a:buNone/>
            </a:pPr>
            <a:r>
              <a:rPr kumimoji="1" lang="ja-JP" altLang="en-US" sz="7200" dirty="0"/>
              <a:t>		</a:t>
            </a:r>
          </a:p>
          <a:p>
            <a:pPr marL="0" indent="0">
              <a:buNone/>
            </a:pPr>
            <a:endParaRPr kumimoji="1" lang="en-US" altLang="ja-JP" sz="7200" dirty="0"/>
          </a:p>
          <a:p>
            <a:pPr marL="0" indent="0">
              <a:buNone/>
            </a:pPr>
            <a:r>
              <a:rPr kumimoji="1" lang="ja-JP" altLang="en-US" sz="3200" dirty="0"/>
              <a:t>		</a:t>
            </a:r>
          </a:p>
          <a:p>
            <a:pPr marL="0" indent="0">
              <a:buNone/>
            </a:pPr>
            <a:endParaRPr kumimoji="1" lang="ja-JP" altLang="en-US" dirty="0"/>
          </a:p>
        </p:txBody>
      </p:sp>
    </p:spTree>
    <p:extLst>
      <p:ext uri="{BB962C8B-B14F-4D97-AF65-F5344CB8AC3E}">
        <p14:creationId xmlns:p14="http://schemas.microsoft.com/office/powerpoint/2010/main" val="1761322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BD6F5A9A-B31A-D022-BDCB-A35D4C31D9F1}"/>
              </a:ext>
            </a:extLst>
          </p:cNvPr>
          <p:cNvPicPr>
            <a:picLocks noChangeAspect="1"/>
          </p:cNvPicPr>
          <p:nvPr/>
        </p:nvPicPr>
        <p:blipFill>
          <a:blip r:embed="rId3"/>
          <a:stretch>
            <a:fillRect/>
          </a:stretch>
        </p:blipFill>
        <p:spPr>
          <a:xfrm>
            <a:off x="1034803" y="643466"/>
            <a:ext cx="10122394" cy="5571067"/>
          </a:xfrm>
          <a:prstGeom prst="rect">
            <a:avLst/>
          </a:prstGeom>
        </p:spPr>
      </p:pic>
    </p:spTree>
    <p:extLst>
      <p:ext uri="{BB962C8B-B14F-4D97-AF65-F5344CB8AC3E}">
        <p14:creationId xmlns:p14="http://schemas.microsoft.com/office/powerpoint/2010/main" val="1345257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0EDA39-13A3-48D7-AAE3-F31659AB92E2}"/>
              </a:ext>
            </a:extLst>
          </p:cNvPr>
          <p:cNvSpPr>
            <a:spLocks noGrp="1"/>
          </p:cNvSpPr>
          <p:nvPr>
            <p:ph type="title"/>
          </p:nvPr>
        </p:nvSpPr>
        <p:spPr>
          <a:xfrm>
            <a:off x="838200" y="365125"/>
            <a:ext cx="10515600" cy="943170"/>
          </a:xfrm>
        </p:spPr>
        <p:txBody>
          <a:bodyPr>
            <a:normAutofit/>
          </a:bodyPr>
          <a:lstStyle/>
          <a:p>
            <a:r>
              <a:rPr kumimoji="1" lang="en-US" altLang="ja-JP" sz="2600" b="1" dirty="0"/>
              <a:t>Ⅰ</a:t>
            </a:r>
            <a:r>
              <a:rPr kumimoji="1" lang="ja-JP" altLang="en-US" sz="2600" b="1" dirty="0"/>
              <a:t>　指導及び監査について</a:t>
            </a:r>
          </a:p>
        </p:txBody>
      </p:sp>
      <p:sp>
        <p:nvSpPr>
          <p:cNvPr id="3" name="コンテンツ プレースホルダー 2">
            <a:extLst>
              <a:ext uri="{FF2B5EF4-FFF2-40B4-BE49-F238E27FC236}">
                <a16:creationId xmlns:a16="http://schemas.microsoft.com/office/drawing/2014/main" id="{081EB405-3DFA-486D-83A0-8DF652E3001D}"/>
              </a:ext>
            </a:extLst>
          </p:cNvPr>
          <p:cNvSpPr>
            <a:spLocks noGrp="1"/>
          </p:cNvSpPr>
          <p:nvPr>
            <p:ph idx="1"/>
          </p:nvPr>
        </p:nvSpPr>
        <p:spPr>
          <a:xfrm>
            <a:off x="838200" y="1800665"/>
            <a:ext cx="10515600" cy="4376297"/>
          </a:xfrm>
        </p:spPr>
        <p:txBody>
          <a:bodyPr>
            <a:normAutofit fontScale="92500" lnSpcReduction="10000"/>
          </a:bodyPr>
          <a:lstStyle/>
          <a:p>
            <a:r>
              <a:rPr kumimoji="1" lang="ja-JP" altLang="en-US" dirty="0"/>
              <a:t>指導とは？</a:t>
            </a:r>
            <a:br>
              <a:rPr kumimoji="1" lang="ja-JP" altLang="en-US" dirty="0"/>
            </a:br>
            <a:r>
              <a:rPr kumimoji="1" lang="ja-JP" altLang="en-US" dirty="0"/>
              <a:t>■方針</a:t>
            </a:r>
            <a:br>
              <a:rPr kumimoji="1" lang="ja-JP" altLang="en-US" dirty="0"/>
            </a:br>
            <a:r>
              <a:rPr kumimoji="1" lang="ja-JP" altLang="en-US" dirty="0"/>
              <a:t>・自立支援給付対象サービス等の取扱いの確認</a:t>
            </a:r>
            <a:br>
              <a:rPr kumimoji="1" lang="ja-JP" altLang="en-US" dirty="0"/>
            </a:br>
            <a:r>
              <a:rPr kumimoji="1" lang="ja-JP" altLang="en-US" dirty="0"/>
              <a:t>・自立支援給付に係る費用の請求等に関する事項の確認</a:t>
            </a:r>
            <a:br>
              <a:rPr kumimoji="1" lang="ja-JP" altLang="en-US" dirty="0"/>
            </a:br>
            <a:br>
              <a:rPr kumimoji="1" lang="ja-JP" altLang="en-US" dirty="0"/>
            </a:br>
            <a:r>
              <a:rPr kumimoji="1" lang="ja-JP" altLang="en-US" dirty="0"/>
              <a:t>■形態</a:t>
            </a:r>
            <a:br>
              <a:rPr kumimoji="1" lang="ja-JP" altLang="en-US" dirty="0"/>
            </a:br>
            <a:r>
              <a:rPr kumimoji="1" lang="ja-JP" altLang="en-US" dirty="0"/>
              <a:t>集団指導　⇒</a:t>
            </a:r>
            <a:r>
              <a:rPr kumimoji="1" lang="en-US" altLang="ja-JP" dirty="0"/>
              <a:t>【</a:t>
            </a:r>
            <a:r>
              <a:rPr kumimoji="1" lang="ja-JP" altLang="en-US" dirty="0"/>
              <a:t>講習方式で実施します。</a:t>
            </a:r>
            <a:r>
              <a:rPr kumimoji="1" lang="en-US" altLang="ja-JP" dirty="0"/>
              <a:t>】</a:t>
            </a:r>
            <a:br>
              <a:rPr kumimoji="1" lang="en-US" altLang="ja-JP" dirty="0"/>
            </a:br>
            <a:r>
              <a:rPr kumimoji="1" lang="ja-JP" altLang="en-US" dirty="0"/>
              <a:t>実地指導　⇒</a:t>
            </a:r>
            <a:r>
              <a:rPr kumimoji="1" lang="en-US" altLang="ja-JP" dirty="0"/>
              <a:t>【</a:t>
            </a:r>
            <a:r>
              <a:rPr kumimoji="1" lang="ja-JP" altLang="en-US" dirty="0"/>
              <a:t>面談方式で実施します。</a:t>
            </a:r>
            <a:r>
              <a:rPr kumimoji="1" lang="en-US" altLang="ja-JP" dirty="0"/>
              <a:t>】</a:t>
            </a:r>
            <a:br>
              <a:rPr kumimoji="1" lang="en-US" altLang="ja-JP" dirty="0"/>
            </a:br>
            <a:br>
              <a:rPr kumimoji="1" lang="en-US" altLang="ja-JP" dirty="0"/>
            </a:br>
            <a:r>
              <a:rPr kumimoji="1" lang="en-US" altLang="ja-JP" dirty="0"/>
              <a:t>■</a:t>
            </a:r>
            <a:r>
              <a:rPr kumimoji="1" lang="ja-JP" altLang="en-US" dirty="0"/>
              <a:t>指導の目的</a:t>
            </a:r>
            <a:br>
              <a:rPr kumimoji="1" lang="ja-JP" altLang="en-US" dirty="0"/>
            </a:br>
            <a:r>
              <a:rPr kumimoji="1" lang="ja-JP" altLang="en-US" dirty="0"/>
              <a:t>「サービスの質の確保」　「自立支援給付の適正化」を図ることが目的です。</a:t>
            </a:r>
            <a:br>
              <a:rPr kumimoji="1" lang="ja-JP" altLang="en-US" dirty="0"/>
            </a:br>
            <a:endParaRPr kumimoji="1" lang="ja-JP" altLang="en-US" dirty="0"/>
          </a:p>
        </p:txBody>
      </p:sp>
    </p:spTree>
    <p:extLst>
      <p:ext uri="{BB962C8B-B14F-4D97-AF65-F5344CB8AC3E}">
        <p14:creationId xmlns:p14="http://schemas.microsoft.com/office/powerpoint/2010/main" val="2127125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0EDA39-13A3-48D7-AAE3-F31659AB92E2}"/>
              </a:ext>
            </a:extLst>
          </p:cNvPr>
          <p:cNvSpPr>
            <a:spLocks noGrp="1"/>
          </p:cNvSpPr>
          <p:nvPr>
            <p:ph type="title"/>
          </p:nvPr>
        </p:nvSpPr>
        <p:spPr>
          <a:xfrm>
            <a:off x="838200" y="365125"/>
            <a:ext cx="10515600" cy="943170"/>
          </a:xfrm>
        </p:spPr>
        <p:txBody>
          <a:bodyPr>
            <a:normAutofit/>
          </a:bodyPr>
          <a:lstStyle/>
          <a:p>
            <a:r>
              <a:rPr kumimoji="1" lang="en-US" altLang="ja-JP" sz="2600" b="1" dirty="0"/>
              <a:t>Ⅰ</a:t>
            </a:r>
            <a:r>
              <a:rPr kumimoji="1" lang="ja-JP" altLang="en-US" sz="2600" b="1" dirty="0"/>
              <a:t>　指導及び監査について</a:t>
            </a:r>
          </a:p>
        </p:txBody>
      </p:sp>
      <p:sp>
        <p:nvSpPr>
          <p:cNvPr id="3" name="コンテンツ プレースホルダー 2">
            <a:extLst>
              <a:ext uri="{FF2B5EF4-FFF2-40B4-BE49-F238E27FC236}">
                <a16:creationId xmlns:a16="http://schemas.microsoft.com/office/drawing/2014/main" id="{081EB405-3DFA-486D-83A0-8DF652E3001D}"/>
              </a:ext>
            </a:extLst>
          </p:cNvPr>
          <p:cNvSpPr>
            <a:spLocks noGrp="1"/>
          </p:cNvSpPr>
          <p:nvPr>
            <p:ph idx="1"/>
          </p:nvPr>
        </p:nvSpPr>
        <p:spPr>
          <a:xfrm>
            <a:off x="838200" y="1308295"/>
            <a:ext cx="10515600" cy="4868667"/>
          </a:xfrm>
        </p:spPr>
        <p:txBody>
          <a:bodyPr>
            <a:normAutofit fontScale="92500" lnSpcReduction="10000"/>
          </a:bodyPr>
          <a:lstStyle/>
          <a:p>
            <a:pPr marL="0" indent="0">
              <a:buNone/>
            </a:pPr>
            <a:r>
              <a:rPr kumimoji="1" lang="ja-JP" altLang="en-US" dirty="0"/>
              <a:t>　監査とは？</a:t>
            </a:r>
            <a:endParaRPr kumimoji="1" lang="en-US" altLang="ja-JP" dirty="0"/>
          </a:p>
          <a:p>
            <a:pPr marL="0" indent="0">
              <a:buNone/>
            </a:pPr>
            <a:r>
              <a:rPr kumimoji="1" lang="ja-JP" altLang="en-US" dirty="0"/>
              <a:t>■目的</a:t>
            </a:r>
            <a:br>
              <a:rPr kumimoji="1" lang="ja-JP" altLang="en-US" dirty="0"/>
            </a:br>
            <a:r>
              <a:rPr kumimoji="1" lang="ja-JP" altLang="en-US" dirty="0"/>
              <a:t>□　サービス提供や自立支援給付請求の不正や著しい不当の疑いが発</a:t>
            </a:r>
            <a:endParaRPr kumimoji="1" lang="en-US" altLang="ja-JP" dirty="0"/>
          </a:p>
          <a:p>
            <a:pPr marL="0" indent="0">
              <a:buNone/>
            </a:pPr>
            <a:r>
              <a:rPr kumimoji="1" lang="ja-JP" altLang="en-US" dirty="0"/>
              <a:t>　　生した時に、事実関係を把握し、「公正」かつ「適切」な措置を</a:t>
            </a:r>
            <a:endParaRPr kumimoji="1" lang="en-US" altLang="ja-JP" dirty="0"/>
          </a:p>
          <a:p>
            <a:pPr marL="0" indent="0">
              <a:buNone/>
            </a:pPr>
            <a:r>
              <a:rPr lang="ja-JP" altLang="en-US"/>
              <a:t>　　</a:t>
            </a:r>
            <a:r>
              <a:rPr kumimoji="1" lang="ja-JP" altLang="en-US"/>
              <a:t>実施</a:t>
            </a:r>
            <a:r>
              <a:rPr kumimoji="1" lang="ja-JP" altLang="en-US" dirty="0"/>
              <a:t>します。</a:t>
            </a:r>
            <a:br>
              <a:rPr kumimoji="1" lang="ja-JP" altLang="en-US" dirty="0"/>
            </a:br>
            <a:r>
              <a:rPr kumimoji="1" lang="ja-JP" altLang="en-US" dirty="0"/>
              <a:t>■監査のきっかけ</a:t>
            </a:r>
            <a:br>
              <a:rPr kumimoji="1" lang="ja-JP" altLang="en-US" dirty="0"/>
            </a:br>
            <a:r>
              <a:rPr kumimoji="1" lang="ja-JP" altLang="en-US" dirty="0"/>
              <a:t>□　要確認情報（通報、苦情、相談等）</a:t>
            </a:r>
            <a:br>
              <a:rPr kumimoji="1" lang="ja-JP" altLang="en-US" dirty="0"/>
            </a:br>
            <a:r>
              <a:rPr kumimoji="1" lang="ja-JP" altLang="en-US" dirty="0"/>
              <a:t>□　実地指導で確認した情報</a:t>
            </a:r>
            <a:br>
              <a:rPr kumimoji="1" lang="ja-JP" altLang="en-US" dirty="0"/>
            </a:br>
            <a:r>
              <a:rPr kumimoji="1" lang="ja-JP" altLang="en-US" dirty="0"/>
              <a:t>■監査方法は？</a:t>
            </a:r>
            <a:br>
              <a:rPr kumimoji="1" lang="ja-JP" altLang="en-US" dirty="0"/>
            </a:br>
            <a:r>
              <a:rPr kumimoji="1" lang="ja-JP" altLang="en-US" dirty="0"/>
              <a:t>□　報告、帳簿書類の提出・提示命令</a:t>
            </a:r>
            <a:br>
              <a:rPr kumimoji="1" lang="ja-JP" altLang="en-US" dirty="0"/>
            </a:br>
            <a:r>
              <a:rPr kumimoji="1" lang="ja-JP" altLang="en-US" dirty="0"/>
              <a:t>□　出頭要請</a:t>
            </a:r>
            <a:br>
              <a:rPr kumimoji="1" lang="ja-JP" altLang="en-US" dirty="0"/>
            </a:br>
            <a:r>
              <a:rPr kumimoji="1" lang="ja-JP" altLang="en-US" dirty="0"/>
              <a:t>□　職員による関係者への質問</a:t>
            </a:r>
            <a:br>
              <a:rPr kumimoji="1" lang="ja-JP" altLang="en-US" dirty="0"/>
            </a:br>
            <a:r>
              <a:rPr kumimoji="1" lang="ja-JP" altLang="en-US" dirty="0"/>
              <a:t>□　実地検査（事業所等での設備・帳簿書類その他の物件の検査）</a:t>
            </a:r>
          </a:p>
        </p:txBody>
      </p:sp>
    </p:spTree>
    <p:extLst>
      <p:ext uri="{BB962C8B-B14F-4D97-AF65-F5344CB8AC3E}">
        <p14:creationId xmlns:p14="http://schemas.microsoft.com/office/powerpoint/2010/main" val="305873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0EDA39-13A3-48D7-AAE3-F31659AB92E2}"/>
              </a:ext>
            </a:extLst>
          </p:cNvPr>
          <p:cNvSpPr>
            <a:spLocks noGrp="1"/>
          </p:cNvSpPr>
          <p:nvPr>
            <p:ph type="title"/>
          </p:nvPr>
        </p:nvSpPr>
        <p:spPr>
          <a:xfrm>
            <a:off x="838200" y="365125"/>
            <a:ext cx="10515600" cy="943170"/>
          </a:xfrm>
        </p:spPr>
        <p:txBody>
          <a:bodyPr>
            <a:normAutofit/>
          </a:bodyPr>
          <a:lstStyle/>
          <a:p>
            <a:r>
              <a:rPr kumimoji="1" lang="en-US" altLang="ja-JP" sz="2600" b="1" dirty="0"/>
              <a:t>Ⅰ</a:t>
            </a:r>
            <a:r>
              <a:rPr kumimoji="1" lang="ja-JP" altLang="en-US" sz="2600" b="1" dirty="0"/>
              <a:t>　指導及び監査について</a:t>
            </a:r>
          </a:p>
        </p:txBody>
      </p:sp>
      <p:pic>
        <p:nvPicPr>
          <p:cNvPr id="4" name="コンテンツ プレースホルダー 3">
            <a:extLst>
              <a:ext uri="{FF2B5EF4-FFF2-40B4-BE49-F238E27FC236}">
                <a16:creationId xmlns:a16="http://schemas.microsoft.com/office/drawing/2014/main" id="{6BBFC816-476C-43F0-98A5-E84098A3B518}"/>
              </a:ext>
            </a:extLst>
          </p:cNvPr>
          <p:cNvPicPr>
            <a:picLocks noGrp="1" noChangeAspect="1"/>
          </p:cNvPicPr>
          <p:nvPr>
            <p:ph idx="1"/>
          </p:nvPr>
        </p:nvPicPr>
        <p:blipFill>
          <a:blip r:embed="rId3"/>
          <a:stretch>
            <a:fillRect/>
          </a:stretch>
        </p:blipFill>
        <p:spPr>
          <a:xfrm>
            <a:off x="838200" y="1124744"/>
            <a:ext cx="10515600" cy="4759861"/>
          </a:xfrm>
          <a:prstGeom prst="rect">
            <a:avLst/>
          </a:prstGeom>
        </p:spPr>
      </p:pic>
      <p:sp>
        <p:nvSpPr>
          <p:cNvPr id="5" name="テキスト ボックス 4">
            <a:extLst>
              <a:ext uri="{FF2B5EF4-FFF2-40B4-BE49-F238E27FC236}">
                <a16:creationId xmlns:a16="http://schemas.microsoft.com/office/drawing/2014/main" id="{541BE9E6-F57D-4103-B7E4-4198D4C16DAF}"/>
              </a:ext>
            </a:extLst>
          </p:cNvPr>
          <p:cNvSpPr txBox="1"/>
          <p:nvPr/>
        </p:nvSpPr>
        <p:spPr>
          <a:xfrm>
            <a:off x="838199" y="5866228"/>
            <a:ext cx="10515600" cy="830997"/>
          </a:xfrm>
          <a:prstGeom prst="rect">
            <a:avLst/>
          </a:prstGeom>
          <a:noFill/>
        </p:spPr>
        <p:txBody>
          <a:bodyPr wrap="square" rtlCol="0">
            <a:spAutoFit/>
          </a:bodyPr>
          <a:lstStyle/>
          <a:p>
            <a:r>
              <a:rPr kumimoji="1" lang="ja-JP" altLang="en-US" dirty="0">
                <a:solidFill>
                  <a:srgbClr val="FF0000"/>
                </a:solidFill>
              </a:rPr>
              <a:t> </a:t>
            </a:r>
            <a:r>
              <a:rPr kumimoji="1" lang="en-US" altLang="ja-JP" sz="2400" dirty="0">
                <a:solidFill>
                  <a:srgbClr val="FF0000"/>
                </a:solidFill>
              </a:rPr>
              <a:t>※</a:t>
            </a:r>
            <a:r>
              <a:rPr kumimoji="1" lang="ja-JP" altLang="en-US" sz="2400" dirty="0">
                <a:solidFill>
                  <a:srgbClr val="FF0000"/>
                </a:solidFill>
              </a:rPr>
              <a:t>特に悪質と認められる不正請求や虚偽報告、検査忌避等については、刑事告発を検討します。 </a:t>
            </a:r>
            <a:endParaRPr kumimoji="1" lang="ja-JP" altLang="en-US" dirty="0">
              <a:solidFill>
                <a:srgbClr val="FF0000"/>
              </a:solidFill>
            </a:endParaRPr>
          </a:p>
        </p:txBody>
      </p:sp>
    </p:spTree>
    <p:extLst>
      <p:ext uri="{BB962C8B-B14F-4D97-AF65-F5344CB8AC3E}">
        <p14:creationId xmlns:p14="http://schemas.microsoft.com/office/powerpoint/2010/main" val="1255367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
            <a:extLst>
              <a:ext uri="{FF2B5EF4-FFF2-40B4-BE49-F238E27FC236}">
                <a16:creationId xmlns:a16="http://schemas.microsoft.com/office/drawing/2014/main" id="{9ECDF46D-35E9-4F5C-BA43-BE46D92B5640}"/>
              </a:ext>
            </a:extLst>
          </p:cNvPr>
          <p:cNvSpPr>
            <a:spLocks noChangeArrowheads="1"/>
          </p:cNvSpPr>
          <p:nvPr/>
        </p:nvSpPr>
        <p:spPr bwMode="auto">
          <a:xfrm>
            <a:off x="1495170" y="1291590"/>
            <a:ext cx="8042724" cy="767904"/>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R="0" lvl="0" fontAlgn="base">
              <a:lnSpc>
                <a:spcPct val="90000"/>
              </a:lnSpc>
              <a:spcBef>
                <a:spcPct val="0"/>
              </a:spcBef>
              <a:spcAft>
                <a:spcPts val="600"/>
              </a:spcAft>
              <a:buClrTx/>
              <a:buSzTx/>
              <a:tabLst/>
            </a:pPr>
            <a:r>
              <a:rPr kumimoji="0" lang="en-US" altLang="ja-JP" sz="2000" b="1" i="0" u="none" strike="noStrike" cap="none" normalizeH="0" baseline="0" dirty="0">
                <a:ln>
                  <a:noFill/>
                </a:ln>
                <a:effectLst/>
              </a:rPr>
              <a:t>■</a:t>
            </a:r>
            <a:r>
              <a:rPr kumimoji="0" lang="ja-JP" altLang="en-US" sz="2000" b="1" i="0" u="none" strike="noStrike" cap="none" normalizeH="0" baseline="0" dirty="0">
                <a:ln>
                  <a:noFill/>
                </a:ln>
                <a:effectLst/>
              </a:rPr>
              <a:t>実地指導実施件数　</a:t>
            </a:r>
            <a:r>
              <a:rPr kumimoji="0" lang="en-US" altLang="ja-JP" sz="2000" b="1" i="0" u="none" strike="noStrike" cap="none" normalizeH="0" baseline="0" dirty="0">
                <a:ln>
                  <a:noFill/>
                </a:ln>
                <a:effectLst/>
              </a:rPr>
              <a:t>【</a:t>
            </a:r>
            <a:r>
              <a:rPr kumimoji="0" lang="ja-JP" altLang="en-US" sz="2000" b="1" i="0" u="none" strike="noStrike" cap="none" normalizeH="0" baseline="0" dirty="0">
                <a:ln>
                  <a:noFill/>
                </a:ln>
                <a:effectLst/>
              </a:rPr>
              <a:t>障害福祉サービス事業</a:t>
            </a:r>
            <a:r>
              <a:rPr kumimoji="0" lang="en-US" altLang="ja-JP" sz="2000" b="1" i="0" u="none" strike="noStrike" cap="none" normalizeH="0" baseline="0" dirty="0">
                <a:ln>
                  <a:noFill/>
                </a:ln>
                <a:effectLst/>
              </a:rPr>
              <a:t>】</a:t>
            </a:r>
            <a:endParaRPr kumimoji="0" lang="en-US" altLang="ja-JP" sz="2000" b="0" i="0" u="none" strike="noStrike" cap="none" normalizeH="0" baseline="0" dirty="0">
              <a:ln>
                <a:noFill/>
              </a:ln>
              <a:effectLst/>
            </a:endParaRPr>
          </a:p>
          <a:p>
            <a:pPr marL="0" marR="0" lvl="0" indent="-228600" algn="ctr" fontAlgn="base">
              <a:lnSpc>
                <a:spcPct val="90000"/>
              </a:lnSpc>
              <a:spcBef>
                <a:spcPct val="0"/>
              </a:spcBef>
              <a:spcAft>
                <a:spcPts val="600"/>
              </a:spcAft>
              <a:buClrTx/>
              <a:buSzTx/>
              <a:buFont typeface="Arial" panose="020B0604020202020204" pitchFamily="34" charset="0"/>
              <a:buChar char="•"/>
              <a:tabLst/>
            </a:pPr>
            <a:endParaRPr kumimoji="0" lang="en-US" altLang="ja-JP" sz="2000" b="0" i="0" u="none" strike="noStrike" cap="none" normalizeH="0" baseline="0" dirty="0">
              <a:ln>
                <a:noFill/>
              </a:ln>
              <a:effectLst/>
            </a:endParaRPr>
          </a:p>
        </p:txBody>
      </p:sp>
      <p:graphicFrame>
        <p:nvGraphicFramePr>
          <p:cNvPr id="6" name="表 5">
            <a:extLst>
              <a:ext uri="{FF2B5EF4-FFF2-40B4-BE49-F238E27FC236}">
                <a16:creationId xmlns:a16="http://schemas.microsoft.com/office/drawing/2014/main" id="{EF56B63C-9C65-4370-8653-E19CF853C21C}"/>
              </a:ext>
            </a:extLst>
          </p:cNvPr>
          <p:cNvGraphicFramePr>
            <a:graphicFrameLocks noGrp="1"/>
          </p:cNvGraphicFramePr>
          <p:nvPr>
            <p:extLst>
              <p:ext uri="{D42A27DB-BD31-4B8C-83A1-F6EECF244321}">
                <p14:modId xmlns:p14="http://schemas.microsoft.com/office/powerpoint/2010/main" val="998664841"/>
              </p:ext>
            </p:extLst>
          </p:nvPr>
        </p:nvGraphicFramePr>
        <p:xfrm>
          <a:off x="1495170" y="1814732"/>
          <a:ext cx="9393223" cy="4698607"/>
        </p:xfrm>
        <a:graphic>
          <a:graphicData uri="http://schemas.openxmlformats.org/drawingml/2006/table">
            <a:tbl>
              <a:tblPr firstRow="1" bandRow="1">
                <a:tableStyleId>{5C22544A-7EE6-4342-B048-85BDC9FD1C3A}</a:tableStyleId>
              </a:tblPr>
              <a:tblGrid>
                <a:gridCol w="3399715">
                  <a:extLst>
                    <a:ext uri="{9D8B030D-6E8A-4147-A177-3AD203B41FA5}">
                      <a16:colId xmlns:a16="http://schemas.microsoft.com/office/drawing/2014/main" val="2860433538"/>
                    </a:ext>
                  </a:extLst>
                </a:gridCol>
                <a:gridCol w="1249535">
                  <a:extLst>
                    <a:ext uri="{9D8B030D-6E8A-4147-A177-3AD203B41FA5}">
                      <a16:colId xmlns:a16="http://schemas.microsoft.com/office/drawing/2014/main" val="3542323599"/>
                    </a:ext>
                  </a:extLst>
                </a:gridCol>
                <a:gridCol w="3494438">
                  <a:extLst>
                    <a:ext uri="{9D8B030D-6E8A-4147-A177-3AD203B41FA5}">
                      <a16:colId xmlns:a16="http://schemas.microsoft.com/office/drawing/2014/main" val="2397463843"/>
                    </a:ext>
                  </a:extLst>
                </a:gridCol>
                <a:gridCol w="1249535">
                  <a:extLst>
                    <a:ext uri="{9D8B030D-6E8A-4147-A177-3AD203B41FA5}">
                      <a16:colId xmlns:a16="http://schemas.microsoft.com/office/drawing/2014/main" val="1447663077"/>
                    </a:ext>
                  </a:extLst>
                </a:gridCol>
              </a:tblGrid>
              <a:tr h="438767">
                <a:tc>
                  <a:txBody>
                    <a:bodyPr/>
                    <a:lstStyle/>
                    <a:p>
                      <a:pPr>
                        <a:lnSpc>
                          <a:spcPct val="115000"/>
                        </a:lnSpc>
                        <a:spcAft>
                          <a:spcPts val="1000"/>
                        </a:spcAft>
                      </a:pPr>
                      <a:r>
                        <a:rPr lang="ja-JP" sz="1800" kern="1200">
                          <a:effectLst/>
                        </a:rPr>
                        <a:t>事業名</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dirty="0">
                          <a:effectLst/>
                        </a:rPr>
                        <a:t>件数</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事業名</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件数</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2864598338"/>
                  </a:ext>
                </a:extLst>
              </a:tr>
              <a:tr h="425984">
                <a:tc>
                  <a:txBody>
                    <a:bodyPr/>
                    <a:lstStyle/>
                    <a:p>
                      <a:pPr>
                        <a:lnSpc>
                          <a:spcPct val="115000"/>
                        </a:lnSpc>
                        <a:spcAft>
                          <a:spcPts val="1000"/>
                        </a:spcAft>
                      </a:pPr>
                      <a:r>
                        <a:rPr lang="ja-JP" sz="1800" kern="1200" dirty="0">
                          <a:effectLst/>
                        </a:rPr>
                        <a:t>居宅介護</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latin typeface="游ゴシック" panose="020B0400000000000000" pitchFamily="50" charset="-128"/>
                          <a:ea typeface="游ゴシック" panose="020B0400000000000000" pitchFamily="50" charset="-128"/>
                          <a:cs typeface="Times New Roman" panose="02020603050405020304" pitchFamily="18" charset="0"/>
                        </a:rPr>
                        <a:t>２０</a:t>
                      </a:r>
                      <a:endParaRPr lang="ja-JP" sz="18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就労定着支援</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sz="1800" kern="1200">
                          <a:effectLst/>
                        </a:rPr>
                        <a:t>０</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2154883433"/>
                  </a:ext>
                </a:extLst>
              </a:tr>
              <a:tr h="425984">
                <a:tc>
                  <a:txBody>
                    <a:bodyPr/>
                    <a:lstStyle/>
                    <a:p>
                      <a:pPr>
                        <a:lnSpc>
                          <a:spcPct val="115000"/>
                        </a:lnSpc>
                        <a:spcAft>
                          <a:spcPts val="1000"/>
                        </a:spcAft>
                      </a:pPr>
                      <a:r>
                        <a:rPr lang="ja-JP" sz="1800" kern="1200">
                          <a:effectLst/>
                        </a:rPr>
                        <a:t>重度訪問介護</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kern="1200" dirty="0">
                          <a:effectLst/>
                        </a:rPr>
                        <a:t>１９</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短期入所</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kern="1200" dirty="0">
                          <a:effectLst/>
                        </a:rPr>
                        <a:t>８</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2069427172"/>
                  </a:ext>
                </a:extLst>
              </a:tr>
              <a:tr h="425984">
                <a:tc>
                  <a:txBody>
                    <a:bodyPr/>
                    <a:lstStyle/>
                    <a:p>
                      <a:pPr>
                        <a:lnSpc>
                          <a:spcPct val="115000"/>
                        </a:lnSpc>
                        <a:spcAft>
                          <a:spcPts val="1000"/>
                        </a:spcAft>
                      </a:pPr>
                      <a:r>
                        <a:rPr lang="ja-JP" sz="1800" kern="1200" dirty="0">
                          <a:effectLst/>
                        </a:rPr>
                        <a:t>同行援護</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sz="1800" kern="1200">
                          <a:effectLst/>
                        </a:rPr>
                        <a:t>２</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共同生活援助</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kern="1200" dirty="0">
                          <a:effectLst/>
                        </a:rPr>
                        <a:t>６</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3520818436"/>
                  </a:ext>
                </a:extLst>
              </a:tr>
              <a:tr h="425984">
                <a:tc>
                  <a:txBody>
                    <a:bodyPr/>
                    <a:lstStyle/>
                    <a:p>
                      <a:pPr>
                        <a:lnSpc>
                          <a:spcPct val="115000"/>
                        </a:lnSpc>
                        <a:spcAft>
                          <a:spcPts val="1000"/>
                        </a:spcAft>
                      </a:pPr>
                      <a:r>
                        <a:rPr lang="ja-JP" sz="1800" kern="1200">
                          <a:effectLst/>
                        </a:rPr>
                        <a:t>行動援護</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kern="1200" dirty="0">
                          <a:effectLst/>
                        </a:rPr>
                        <a:t>３</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障害者支援施設</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kern="1200" dirty="0">
                          <a:effectLst/>
                        </a:rPr>
                        <a:t>３</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3856171834"/>
                  </a:ext>
                </a:extLst>
              </a:tr>
              <a:tr h="425984">
                <a:tc>
                  <a:txBody>
                    <a:bodyPr/>
                    <a:lstStyle/>
                    <a:p>
                      <a:pPr>
                        <a:lnSpc>
                          <a:spcPct val="115000"/>
                        </a:lnSpc>
                        <a:spcAft>
                          <a:spcPts val="1000"/>
                        </a:spcAft>
                      </a:pPr>
                      <a:r>
                        <a:rPr lang="ja-JP" sz="1800" kern="1200">
                          <a:effectLst/>
                        </a:rPr>
                        <a:t>療養介護</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sz="1800" dirty="0">
                          <a:effectLst/>
                        </a:rPr>
                        <a:t>０</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入所支援</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３</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1712588925"/>
                  </a:ext>
                </a:extLst>
              </a:tr>
              <a:tr h="425984">
                <a:tc>
                  <a:txBody>
                    <a:bodyPr/>
                    <a:lstStyle/>
                    <a:p>
                      <a:pPr>
                        <a:lnSpc>
                          <a:spcPct val="115000"/>
                        </a:lnSpc>
                        <a:spcAft>
                          <a:spcPts val="1000"/>
                        </a:spcAft>
                      </a:pPr>
                      <a:r>
                        <a:rPr lang="ja-JP" sz="1800" kern="1200">
                          <a:effectLst/>
                        </a:rPr>
                        <a:t>生活介護</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kern="1200" dirty="0">
                          <a:effectLst/>
                        </a:rPr>
                        <a:t>８</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一般相談支援</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１</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1917593384"/>
                  </a:ext>
                </a:extLst>
              </a:tr>
              <a:tr h="425984">
                <a:tc>
                  <a:txBody>
                    <a:bodyPr/>
                    <a:lstStyle/>
                    <a:p>
                      <a:pPr>
                        <a:lnSpc>
                          <a:spcPct val="115000"/>
                        </a:lnSpc>
                        <a:spcAft>
                          <a:spcPts val="1000"/>
                        </a:spcAft>
                      </a:pPr>
                      <a:r>
                        <a:rPr lang="ja-JP" sz="1800" kern="1200">
                          <a:effectLst/>
                        </a:rPr>
                        <a:t>自立訓練</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kern="1200" dirty="0">
                          <a:effectLst/>
                        </a:rPr>
                        <a:t>０</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特定相談支援</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７</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3354137959"/>
                  </a:ext>
                </a:extLst>
              </a:tr>
              <a:tr h="425984">
                <a:tc>
                  <a:txBody>
                    <a:bodyPr/>
                    <a:lstStyle/>
                    <a:p>
                      <a:pPr>
                        <a:lnSpc>
                          <a:spcPct val="115000"/>
                        </a:lnSpc>
                        <a:spcAft>
                          <a:spcPts val="1000"/>
                        </a:spcAft>
                      </a:pPr>
                      <a:r>
                        <a:rPr lang="ja-JP" sz="1800" kern="1200">
                          <a:effectLst/>
                        </a:rPr>
                        <a:t>就労移行支援</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kern="1200" dirty="0">
                          <a:effectLst/>
                        </a:rPr>
                        <a:t>２</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障害児相談支援</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６</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2654608565"/>
                  </a:ext>
                </a:extLst>
              </a:tr>
              <a:tr h="425984">
                <a:tc>
                  <a:txBody>
                    <a:bodyPr/>
                    <a:lstStyle/>
                    <a:p>
                      <a:pPr>
                        <a:lnSpc>
                          <a:spcPct val="115000"/>
                        </a:lnSpc>
                        <a:spcAft>
                          <a:spcPts val="1000"/>
                        </a:spcAft>
                      </a:pPr>
                      <a:r>
                        <a:rPr lang="ja-JP" sz="1800" kern="1200">
                          <a:effectLst/>
                        </a:rPr>
                        <a:t>就労継続支援（</a:t>
                      </a:r>
                      <a:r>
                        <a:rPr lang="en-US" sz="1800" kern="1200">
                          <a:effectLst/>
                        </a:rPr>
                        <a:t>A</a:t>
                      </a:r>
                      <a:r>
                        <a:rPr lang="ja-JP" sz="1800" kern="1200">
                          <a:effectLst/>
                        </a:rPr>
                        <a:t>型）</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kern="1200" dirty="0">
                          <a:effectLst/>
                        </a:rPr>
                        <a:t>５</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pPr>
                      <a:endParaRPr lang="ja-JP" sz="110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ja-JP" sz="1100" dirty="0">
                        <a:effectLst/>
                        <a:latin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821329984"/>
                  </a:ext>
                </a:extLst>
              </a:tr>
              <a:tr h="425984">
                <a:tc>
                  <a:txBody>
                    <a:bodyPr/>
                    <a:lstStyle/>
                    <a:p>
                      <a:pPr>
                        <a:lnSpc>
                          <a:spcPct val="115000"/>
                        </a:lnSpc>
                        <a:spcAft>
                          <a:spcPts val="1000"/>
                        </a:spcAft>
                      </a:pPr>
                      <a:r>
                        <a:rPr lang="ja-JP" sz="1800" kern="1200">
                          <a:effectLst/>
                        </a:rPr>
                        <a:t>就労継続支援（</a:t>
                      </a:r>
                      <a:r>
                        <a:rPr lang="en-US" sz="1800" kern="1200">
                          <a:effectLst/>
                        </a:rPr>
                        <a:t>B</a:t>
                      </a:r>
                      <a:r>
                        <a:rPr lang="ja-JP" sz="1800" kern="1200">
                          <a:effectLst/>
                        </a:rPr>
                        <a:t>型）</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１１</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合計</a:t>
                      </a:r>
                      <a:r>
                        <a:rPr lang="en-US" sz="1800" kern="1200">
                          <a:effectLst/>
                        </a:rPr>
                        <a:t>	</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１０４</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3821978589"/>
                  </a:ext>
                </a:extLst>
              </a:tr>
            </a:tbl>
          </a:graphicData>
        </a:graphic>
      </p:graphicFrame>
      <p:sp>
        <p:nvSpPr>
          <p:cNvPr id="19" name="タイトル 1">
            <a:extLst>
              <a:ext uri="{FF2B5EF4-FFF2-40B4-BE49-F238E27FC236}">
                <a16:creationId xmlns:a16="http://schemas.microsoft.com/office/drawing/2014/main" id="{14E4693B-23D9-4AE3-9DD6-56B3D4299488}"/>
              </a:ext>
            </a:extLst>
          </p:cNvPr>
          <p:cNvSpPr txBox="1">
            <a:spLocks/>
          </p:cNvSpPr>
          <p:nvPr/>
        </p:nvSpPr>
        <p:spPr>
          <a:xfrm>
            <a:off x="838200"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Ⅱ</a:t>
            </a:r>
            <a:r>
              <a:rPr lang="ja-JP" altLang="en-US" sz="2600" b="1" dirty="0"/>
              <a:t>　令和４年度の実地指導状況について</a:t>
            </a:r>
          </a:p>
        </p:txBody>
      </p:sp>
    </p:spTree>
    <p:extLst>
      <p:ext uri="{BB962C8B-B14F-4D97-AF65-F5344CB8AC3E}">
        <p14:creationId xmlns:p14="http://schemas.microsoft.com/office/powerpoint/2010/main" val="3706420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コンテンツ プレースホルダー 6">
            <a:extLst>
              <a:ext uri="{FF2B5EF4-FFF2-40B4-BE49-F238E27FC236}">
                <a16:creationId xmlns:a16="http://schemas.microsoft.com/office/drawing/2014/main" id="{C2E46334-78D1-4770-AE23-4FCBB2A6F51A}"/>
              </a:ext>
            </a:extLst>
          </p:cNvPr>
          <p:cNvGraphicFramePr>
            <a:graphicFrameLocks noGrp="1"/>
          </p:cNvGraphicFramePr>
          <p:nvPr>
            <p:ph idx="1"/>
            <p:extLst>
              <p:ext uri="{D42A27DB-BD31-4B8C-83A1-F6EECF244321}">
                <p14:modId xmlns:p14="http://schemas.microsoft.com/office/powerpoint/2010/main" val="3437079600"/>
              </p:ext>
            </p:extLst>
          </p:nvPr>
        </p:nvGraphicFramePr>
        <p:xfrm>
          <a:off x="1491171" y="1754278"/>
          <a:ext cx="9355017" cy="1565404"/>
        </p:xfrm>
        <a:graphic>
          <a:graphicData uri="http://schemas.openxmlformats.org/drawingml/2006/table">
            <a:tbl>
              <a:tblPr firstRow="1" bandRow="1">
                <a:tableStyleId>{5C22544A-7EE6-4342-B048-85BDC9FD1C3A}</a:tableStyleId>
              </a:tblPr>
              <a:tblGrid>
                <a:gridCol w="3385887">
                  <a:extLst>
                    <a:ext uri="{9D8B030D-6E8A-4147-A177-3AD203B41FA5}">
                      <a16:colId xmlns:a16="http://schemas.microsoft.com/office/drawing/2014/main" val="3445871909"/>
                    </a:ext>
                  </a:extLst>
                </a:gridCol>
                <a:gridCol w="1244453">
                  <a:extLst>
                    <a:ext uri="{9D8B030D-6E8A-4147-A177-3AD203B41FA5}">
                      <a16:colId xmlns:a16="http://schemas.microsoft.com/office/drawing/2014/main" val="2186887775"/>
                    </a:ext>
                  </a:extLst>
                </a:gridCol>
                <a:gridCol w="3480224">
                  <a:extLst>
                    <a:ext uri="{9D8B030D-6E8A-4147-A177-3AD203B41FA5}">
                      <a16:colId xmlns:a16="http://schemas.microsoft.com/office/drawing/2014/main" val="1736691623"/>
                    </a:ext>
                  </a:extLst>
                </a:gridCol>
                <a:gridCol w="1244453">
                  <a:extLst>
                    <a:ext uri="{9D8B030D-6E8A-4147-A177-3AD203B41FA5}">
                      <a16:colId xmlns:a16="http://schemas.microsoft.com/office/drawing/2014/main" val="1637078463"/>
                    </a:ext>
                  </a:extLst>
                </a:gridCol>
              </a:tblGrid>
              <a:tr h="370840">
                <a:tc>
                  <a:txBody>
                    <a:bodyPr/>
                    <a:lstStyle/>
                    <a:p>
                      <a:pPr>
                        <a:lnSpc>
                          <a:spcPct val="115000"/>
                        </a:lnSpc>
                        <a:spcAft>
                          <a:spcPts val="1000"/>
                        </a:spcAft>
                      </a:pPr>
                      <a:r>
                        <a:rPr lang="ja-JP" sz="1800" kern="1200" dirty="0">
                          <a:effectLst/>
                        </a:rPr>
                        <a:t>事業名</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dirty="0">
                          <a:effectLst/>
                        </a:rPr>
                        <a:t>件数</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事業名</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件数</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3839631824"/>
                  </a:ext>
                </a:extLst>
              </a:tr>
              <a:tr h="370840">
                <a:tc>
                  <a:txBody>
                    <a:bodyPr/>
                    <a:lstStyle/>
                    <a:p>
                      <a:pPr>
                        <a:lnSpc>
                          <a:spcPct val="115000"/>
                        </a:lnSpc>
                        <a:spcAft>
                          <a:spcPts val="1000"/>
                        </a:spcAft>
                      </a:pPr>
                      <a:r>
                        <a:rPr lang="ja-JP" sz="1800" kern="1200" dirty="0">
                          <a:effectLst/>
                        </a:rPr>
                        <a:t>移動支援</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１５</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訪問入浴サービス</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１</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2207816615"/>
                  </a:ext>
                </a:extLst>
              </a:tr>
              <a:tr h="370840">
                <a:tc>
                  <a:txBody>
                    <a:bodyPr/>
                    <a:lstStyle/>
                    <a:p>
                      <a:pPr>
                        <a:lnSpc>
                          <a:spcPct val="115000"/>
                        </a:lnSpc>
                        <a:spcAft>
                          <a:spcPts val="1000"/>
                        </a:spcAft>
                      </a:pPr>
                      <a:r>
                        <a:rPr lang="ja-JP" sz="1800" kern="1200" dirty="0">
                          <a:effectLst/>
                        </a:rPr>
                        <a:t>地域活動支援センター</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０</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日中一時支援</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５</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2368703887"/>
                  </a:ext>
                </a:extLst>
              </a:tr>
              <a:tr h="370840">
                <a:tc>
                  <a:txBody>
                    <a:bodyPr/>
                    <a:lstStyle/>
                    <a:p>
                      <a:pPr>
                        <a:lnSpc>
                          <a:spcPct val="115000"/>
                        </a:lnSpc>
                      </a:pPr>
                      <a:endParaRPr lang="ja-JP" sz="1100" dirty="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ja-JP" sz="1100">
                        <a:effectLst/>
                        <a:latin typeface="Calibri" panose="020F0502020204030204" pitchFamily="34" charset="0"/>
                        <a:cs typeface="Times New Roman" panose="02020603050405020304" pitchFamily="18" charset="0"/>
                      </a:endParaRPr>
                    </a:p>
                  </a:txBody>
                  <a:tcPr/>
                </a:tc>
                <a:tc>
                  <a:txBody>
                    <a:bodyPr/>
                    <a:lstStyle/>
                    <a:p>
                      <a:pPr>
                        <a:lnSpc>
                          <a:spcPct val="115000"/>
                        </a:lnSpc>
                        <a:spcAft>
                          <a:spcPts val="1000"/>
                        </a:spcAft>
                      </a:pPr>
                      <a:r>
                        <a:rPr lang="ja-JP" sz="1800" kern="1200">
                          <a:effectLst/>
                        </a:rPr>
                        <a:t>合計</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２１</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3390053824"/>
                  </a:ext>
                </a:extLst>
              </a:tr>
            </a:tbl>
          </a:graphicData>
        </a:graphic>
      </p:graphicFrame>
      <p:graphicFrame>
        <p:nvGraphicFramePr>
          <p:cNvPr id="8" name="表 7">
            <a:extLst>
              <a:ext uri="{FF2B5EF4-FFF2-40B4-BE49-F238E27FC236}">
                <a16:creationId xmlns:a16="http://schemas.microsoft.com/office/drawing/2014/main" id="{CC030339-6012-4F58-9448-EAB104373847}"/>
              </a:ext>
            </a:extLst>
          </p:cNvPr>
          <p:cNvGraphicFramePr>
            <a:graphicFrameLocks noGrp="1"/>
          </p:cNvGraphicFramePr>
          <p:nvPr>
            <p:extLst>
              <p:ext uri="{D42A27DB-BD31-4B8C-83A1-F6EECF244321}">
                <p14:modId xmlns:p14="http://schemas.microsoft.com/office/powerpoint/2010/main" val="1197625322"/>
              </p:ext>
            </p:extLst>
          </p:nvPr>
        </p:nvGraphicFramePr>
        <p:xfrm>
          <a:off x="1491171" y="3935885"/>
          <a:ext cx="9355016" cy="2004378"/>
        </p:xfrm>
        <a:graphic>
          <a:graphicData uri="http://schemas.openxmlformats.org/drawingml/2006/table">
            <a:tbl>
              <a:tblPr firstRow="1" bandRow="1">
                <a:tableStyleId>{5C22544A-7EE6-4342-B048-85BDC9FD1C3A}</a:tableStyleId>
              </a:tblPr>
              <a:tblGrid>
                <a:gridCol w="3385886">
                  <a:extLst>
                    <a:ext uri="{9D8B030D-6E8A-4147-A177-3AD203B41FA5}">
                      <a16:colId xmlns:a16="http://schemas.microsoft.com/office/drawing/2014/main" val="2967192652"/>
                    </a:ext>
                  </a:extLst>
                </a:gridCol>
                <a:gridCol w="1244453">
                  <a:extLst>
                    <a:ext uri="{9D8B030D-6E8A-4147-A177-3AD203B41FA5}">
                      <a16:colId xmlns:a16="http://schemas.microsoft.com/office/drawing/2014/main" val="3669898215"/>
                    </a:ext>
                  </a:extLst>
                </a:gridCol>
                <a:gridCol w="3480224">
                  <a:extLst>
                    <a:ext uri="{9D8B030D-6E8A-4147-A177-3AD203B41FA5}">
                      <a16:colId xmlns:a16="http://schemas.microsoft.com/office/drawing/2014/main" val="2481413458"/>
                    </a:ext>
                  </a:extLst>
                </a:gridCol>
                <a:gridCol w="1244453">
                  <a:extLst>
                    <a:ext uri="{9D8B030D-6E8A-4147-A177-3AD203B41FA5}">
                      <a16:colId xmlns:a16="http://schemas.microsoft.com/office/drawing/2014/main" val="1219183398"/>
                    </a:ext>
                  </a:extLst>
                </a:gridCol>
              </a:tblGrid>
              <a:tr h="403225">
                <a:tc>
                  <a:txBody>
                    <a:bodyPr/>
                    <a:lstStyle/>
                    <a:p>
                      <a:pPr>
                        <a:lnSpc>
                          <a:spcPct val="115000"/>
                        </a:lnSpc>
                        <a:spcAft>
                          <a:spcPts val="1000"/>
                        </a:spcAft>
                      </a:pPr>
                      <a:r>
                        <a:rPr lang="ja-JP" sz="1800" kern="1200" dirty="0">
                          <a:effectLst/>
                        </a:rPr>
                        <a:t>事業名</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dirty="0">
                          <a:effectLst/>
                        </a:rPr>
                        <a:t>件数</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事業名</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件数</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2241556458"/>
                  </a:ext>
                </a:extLst>
              </a:tr>
              <a:tr h="403225">
                <a:tc>
                  <a:txBody>
                    <a:bodyPr/>
                    <a:lstStyle/>
                    <a:p>
                      <a:pPr>
                        <a:lnSpc>
                          <a:spcPct val="115000"/>
                        </a:lnSpc>
                        <a:spcAft>
                          <a:spcPts val="1000"/>
                        </a:spcAft>
                      </a:pPr>
                      <a:r>
                        <a:rPr lang="ja-JP" sz="1800" kern="1200" dirty="0">
                          <a:effectLst/>
                          <a:latin typeface="+mj-lt"/>
                        </a:rPr>
                        <a:t>児童発達支援（センター）</a:t>
                      </a:r>
                      <a:endParaRPr lang="ja-JP" sz="1100" dirty="0">
                        <a:effectLst/>
                        <a:latin typeface="+mj-lt"/>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sz="1800" dirty="0">
                          <a:effectLst/>
                        </a:rPr>
                        <a:t>０</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児童発達支援（ｾﾝﾀｰ外）</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sz="1800" dirty="0">
                          <a:effectLst/>
                        </a:rPr>
                        <a:t>１</a:t>
                      </a:r>
                      <a:r>
                        <a:rPr lang="ja-JP" altLang="en-US" sz="1800" dirty="0">
                          <a:effectLst/>
                        </a:rPr>
                        <a:t>９</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1637773765"/>
                  </a:ext>
                </a:extLst>
              </a:tr>
              <a:tr h="403225">
                <a:tc>
                  <a:txBody>
                    <a:bodyPr/>
                    <a:lstStyle/>
                    <a:p>
                      <a:pPr>
                        <a:lnSpc>
                          <a:spcPct val="115000"/>
                        </a:lnSpc>
                        <a:spcAft>
                          <a:spcPts val="1000"/>
                        </a:spcAft>
                      </a:pPr>
                      <a:r>
                        <a:rPr lang="ja-JP" sz="1800" kern="1200" dirty="0">
                          <a:effectLst/>
                        </a:rPr>
                        <a:t>医療型児童発達支援</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sz="1800">
                          <a:effectLst/>
                        </a:rPr>
                        <a:t>０</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放課後等デイサービス</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４</a:t>
                      </a:r>
                      <a:r>
                        <a:rPr lang="ja-JP" sz="1800" dirty="0">
                          <a:effectLst/>
                        </a:rPr>
                        <a:t>２</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2486498291"/>
                  </a:ext>
                </a:extLst>
              </a:tr>
              <a:tr h="403225">
                <a:tc>
                  <a:txBody>
                    <a:bodyPr/>
                    <a:lstStyle/>
                    <a:p>
                      <a:pPr>
                        <a:lnSpc>
                          <a:spcPct val="115000"/>
                        </a:lnSpc>
                        <a:spcAft>
                          <a:spcPts val="1000"/>
                        </a:spcAft>
                      </a:pPr>
                      <a:r>
                        <a:rPr lang="ja-JP" sz="1800" kern="1200" dirty="0">
                          <a:effectLst/>
                        </a:rPr>
                        <a:t>居宅訪問型児童発達支援</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sz="1800" dirty="0">
                          <a:effectLst/>
                        </a:rPr>
                        <a:t>１</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nSpc>
                          <a:spcPct val="115000"/>
                        </a:lnSpc>
                        <a:spcAft>
                          <a:spcPts val="1000"/>
                        </a:spcAft>
                      </a:pPr>
                      <a:r>
                        <a:rPr lang="ja-JP" sz="1800" kern="1200">
                          <a:effectLst/>
                        </a:rPr>
                        <a:t>保育所等訪問支援</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３</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2348297567"/>
                  </a:ext>
                </a:extLst>
              </a:tr>
              <a:tr h="370840">
                <a:tc>
                  <a:txBody>
                    <a:bodyPr/>
                    <a:lstStyle/>
                    <a:p>
                      <a:pPr>
                        <a:lnSpc>
                          <a:spcPct val="115000"/>
                        </a:lnSpc>
                      </a:pPr>
                      <a:endParaRPr lang="ja-JP" sz="1100" dirty="0">
                        <a:effectLst/>
                        <a:latin typeface="Calibri" panose="020F0502020204030204" pitchFamily="34" charset="0"/>
                        <a:cs typeface="Times New Roman" panose="02020603050405020304" pitchFamily="18" charset="0"/>
                      </a:endParaRPr>
                    </a:p>
                  </a:txBody>
                  <a:tcPr/>
                </a:tc>
                <a:tc>
                  <a:txBody>
                    <a:bodyPr/>
                    <a:lstStyle/>
                    <a:p>
                      <a:pPr>
                        <a:lnSpc>
                          <a:spcPct val="115000"/>
                        </a:lnSpc>
                      </a:pPr>
                      <a:endParaRPr lang="ja-JP" sz="1100" dirty="0">
                        <a:effectLst/>
                        <a:latin typeface="Calibri" panose="020F0502020204030204" pitchFamily="34" charset="0"/>
                        <a:cs typeface="Times New Roman" panose="02020603050405020304" pitchFamily="18" charset="0"/>
                      </a:endParaRPr>
                    </a:p>
                  </a:txBody>
                  <a:tcPr/>
                </a:tc>
                <a:tc>
                  <a:txBody>
                    <a:bodyPr/>
                    <a:lstStyle/>
                    <a:p>
                      <a:pPr>
                        <a:lnSpc>
                          <a:spcPct val="115000"/>
                        </a:lnSpc>
                        <a:spcAft>
                          <a:spcPts val="1000"/>
                        </a:spcAft>
                      </a:pPr>
                      <a:r>
                        <a:rPr lang="ja-JP" sz="1800" kern="1200">
                          <a:effectLst/>
                        </a:rPr>
                        <a:t>合計</a:t>
                      </a:r>
                      <a:endParaRPr lang="ja-JP" sz="1100">
                        <a:effectLst/>
                        <a:latin typeface="Calibri" panose="020F0502020204030204" pitchFamily="34" charset="0"/>
                        <a:ea typeface="ＭＳ 明朝" panose="02020609040205080304" pitchFamily="17" charset="-128"/>
                        <a:cs typeface="Times New Roman" panose="02020603050405020304" pitchFamily="18" charset="0"/>
                      </a:endParaRPr>
                    </a:p>
                  </a:txBody>
                  <a:tcPr/>
                </a:tc>
                <a:tc>
                  <a:txBody>
                    <a:bodyPr/>
                    <a:lstStyle/>
                    <a:p>
                      <a:pPr algn="r">
                        <a:lnSpc>
                          <a:spcPct val="115000"/>
                        </a:lnSpc>
                        <a:spcAft>
                          <a:spcPts val="1000"/>
                        </a:spcAft>
                      </a:pPr>
                      <a:r>
                        <a:rPr lang="ja-JP" altLang="en-US" sz="1800" dirty="0">
                          <a:effectLst/>
                        </a:rPr>
                        <a:t>６５</a:t>
                      </a:r>
                      <a:endParaRPr lang="ja-JP" sz="1100" dirty="0">
                        <a:effectLst/>
                        <a:latin typeface="Calibri" panose="020F0502020204030204" pitchFamily="34" charset="0"/>
                        <a:ea typeface="ＭＳ 明朝" panose="02020609040205080304" pitchFamily="17" charset="-128"/>
                        <a:cs typeface="Times New Roman" panose="02020603050405020304" pitchFamily="18" charset="0"/>
                      </a:endParaRPr>
                    </a:p>
                  </a:txBody>
                  <a:tcPr/>
                </a:tc>
                <a:extLst>
                  <a:ext uri="{0D108BD9-81ED-4DB2-BD59-A6C34878D82A}">
                    <a16:rowId xmlns:a16="http://schemas.microsoft.com/office/drawing/2014/main" val="3573579751"/>
                  </a:ext>
                </a:extLst>
              </a:tr>
            </a:tbl>
          </a:graphicData>
        </a:graphic>
      </p:graphicFrame>
      <p:sp>
        <p:nvSpPr>
          <p:cNvPr id="18" name="タイトル 1">
            <a:extLst>
              <a:ext uri="{FF2B5EF4-FFF2-40B4-BE49-F238E27FC236}">
                <a16:creationId xmlns:a16="http://schemas.microsoft.com/office/drawing/2014/main" id="{3404A72D-C68F-4C10-8960-D22E2B4B5321}"/>
              </a:ext>
            </a:extLst>
          </p:cNvPr>
          <p:cNvSpPr txBox="1">
            <a:spLocks/>
          </p:cNvSpPr>
          <p:nvPr/>
        </p:nvSpPr>
        <p:spPr>
          <a:xfrm>
            <a:off x="838200"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Ⅱ</a:t>
            </a:r>
            <a:r>
              <a:rPr lang="ja-JP" altLang="en-US" sz="2600" b="1" dirty="0"/>
              <a:t>　令和４年度の実地指導状況について</a:t>
            </a:r>
          </a:p>
        </p:txBody>
      </p:sp>
      <p:sp>
        <p:nvSpPr>
          <p:cNvPr id="20" name="Rectangle 1">
            <a:extLst>
              <a:ext uri="{FF2B5EF4-FFF2-40B4-BE49-F238E27FC236}">
                <a16:creationId xmlns:a16="http://schemas.microsoft.com/office/drawing/2014/main" id="{B071FE1F-2575-4D41-9BC2-03A2C0CB9DAC}"/>
              </a:ext>
            </a:extLst>
          </p:cNvPr>
          <p:cNvSpPr>
            <a:spLocks noChangeArrowheads="1"/>
          </p:cNvSpPr>
          <p:nvPr/>
        </p:nvSpPr>
        <p:spPr bwMode="auto">
          <a:xfrm>
            <a:off x="1495170" y="1291590"/>
            <a:ext cx="8042724" cy="767904"/>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R="0" lvl="0" fontAlgn="base">
              <a:lnSpc>
                <a:spcPct val="90000"/>
              </a:lnSpc>
              <a:spcBef>
                <a:spcPct val="0"/>
              </a:spcBef>
              <a:spcAft>
                <a:spcPts val="600"/>
              </a:spcAft>
              <a:buClrTx/>
              <a:buSzTx/>
              <a:tabLst/>
            </a:pPr>
            <a:r>
              <a:rPr kumimoji="0" lang="en-US" altLang="ja-JP" sz="2000" b="1" i="0" u="none" strike="noStrike" cap="none" normalizeH="0" baseline="0" dirty="0">
                <a:ln>
                  <a:noFill/>
                </a:ln>
                <a:effectLst/>
              </a:rPr>
              <a:t>■</a:t>
            </a:r>
            <a:r>
              <a:rPr kumimoji="0" lang="ja-JP" altLang="en-US" sz="2000" b="1" i="0" u="none" strike="noStrike" cap="none" normalizeH="0" baseline="0" dirty="0">
                <a:ln>
                  <a:noFill/>
                </a:ln>
                <a:effectLst/>
              </a:rPr>
              <a:t>実地指導実施件数　</a:t>
            </a:r>
            <a:r>
              <a:rPr kumimoji="0" lang="en-US" altLang="ja-JP" sz="2000" b="1" i="0" u="none" strike="noStrike" cap="none" normalizeH="0" baseline="0" dirty="0">
                <a:ln>
                  <a:noFill/>
                </a:ln>
                <a:effectLst/>
              </a:rPr>
              <a:t>【</a:t>
            </a:r>
            <a:r>
              <a:rPr kumimoji="0" lang="ja-JP" altLang="en-US" sz="2000" b="1" dirty="0"/>
              <a:t>地域生活支援事業</a:t>
            </a:r>
            <a:r>
              <a:rPr kumimoji="0" lang="en-US" altLang="ja-JP" sz="2000" b="1" i="0" u="none" strike="noStrike" cap="none" normalizeH="0" baseline="0" dirty="0">
                <a:ln>
                  <a:noFill/>
                </a:ln>
                <a:effectLst/>
              </a:rPr>
              <a:t>】</a:t>
            </a:r>
            <a:endParaRPr kumimoji="0" lang="en-US" altLang="ja-JP" sz="2000" b="0" i="0" u="none" strike="noStrike" cap="none" normalizeH="0" baseline="0" dirty="0">
              <a:ln>
                <a:noFill/>
              </a:ln>
              <a:effectLst/>
            </a:endParaRPr>
          </a:p>
          <a:p>
            <a:pPr marL="0" marR="0" lvl="0" indent="-228600" algn="ctr" fontAlgn="base">
              <a:lnSpc>
                <a:spcPct val="90000"/>
              </a:lnSpc>
              <a:spcBef>
                <a:spcPct val="0"/>
              </a:spcBef>
              <a:spcAft>
                <a:spcPts val="600"/>
              </a:spcAft>
              <a:buClrTx/>
              <a:buSzTx/>
              <a:buFont typeface="Arial" panose="020B0604020202020204" pitchFamily="34" charset="0"/>
              <a:buChar char="•"/>
              <a:tabLst/>
            </a:pPr>
            <a:endParaRPr kumimoji="0" lang="en-US" altLang="ja-JP" sz="2000" b="0" i="0" u="none" strike="noStrike" cap="none" normalizeH="0" baseline="0" dirty="0">
              <a:ln>
                <a:noFill/>
              </a:ln>
              <a:effectLst/>
            </a:endParaRPr>
          </a:p>
        </p:txBody>
      </p:sp>
      <p:sp>
        <p:nvSpPr>
          <p:cNvPr id="21" name="Rectangle 1">
            <a:extLst>
              <a:ext uri="{FF2B5EF4-FFF2-40B4-BE49-F238E27FC236}">
                <a16:creationId xmlns:a16="http://schemas.microsoft.com/office/drawing/2014/main" id="{98F1CCB5-859E-40B8-814D-3AC64126885A}"/>
              </a:ext>
            </a:extLst>
          </p:cNvPr>
          <p:cNvSpPr>
            <a:spLocks noChangeArrowheads="1"/>
          </p:cNvSpPr>
          <p:nvPr/>
        </p:nvSpPr>
        <p:spPr bwMode="auto">
          <a:xfrm>
            <a:off x="1491171" y="3516190"/>
            <a:ext cx="8042724" cy="767904"/>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R="0" lvl="0" fontAlgn="base">
              <a:lnSpc>
                <a:spcPct val="90000"/>
              </a:lnSpc>
              <a:spcBef>
                <a:spcPct val="0"/>
              </a:spcBef>
              <a:spcAft>
                <a:spcPts val="600"/>
              </a:spcAft>
              <a:buClrTx/>
              <a:buSzTx/>
              <a:tabLst/>
            </a:pPr>
            <a:r>
              <a:rPr kumimoji="0" lang="en-US" altLang="ja-JP" sz="2000" b="1" i="0" u="none" strike="noStrike" cap="none" normalizeH="0" baseline="0" dirty="0">
                <a:ln>
                  <a:noFill/>
                </a:ln>
                <a:effectLst/>
              </a:rPr>
              <a:t>■</a:t>
            </a:r>
            <a:r>
              <a:rPr kumimoji="0" lang="ja-JP" altLang="en-US" sz="2000" b="1" i="0" u="none" strike="noStrike" cap="none" normalizeH="0" baseline="0" dirty="0">
                <a:ln>
                  <a:noFill/>
                </a:ln>
                <a:effectLst/>
              </a:rPr>
              <a:t>実地指導実施件数　</a:t>
            </a:r>
            <a:r>
              <a:rPr kumimoji="0" lang="en-US" altLang="ja-JP" sz="2000" b="1" i="0" u="none" strike="noStrike" cap="none" normalizeH="0" baseline="0" dirty="0">
                <a:ln>
                  <a:noFill/>
                </a:ln>
                <a:effectLst/>
              </a:rPr>
              <a:t>【</a:t>
            </a:r>
            <a:r>
              <a:rPr kumimoji="0" lang="ja-JP" altLang="en-US" sz="2000" b="1" i="0" u="none" strike="noStrike" cap="none" normalizeH="0" baseline="0" dirty="0">
                <a:ln>
                  <a:noFill/>
                </a:ln>
                <a:effectLst/>
              </a:rPr>
              <a:t>障害児通所支援事業</a:t>
            </a:r>
            <a:r>
              <a:rPr kumimoji="0" lang="en-US" altLang="ja-JP" sz="2000" b="1" i="0" u="none" strike="noStrike" cap="none" normalizeH="0" baseline="0" dirty="0">
                <a:ln>
                  <a:noFill/>
                </a:ln>
                <a:effectLst/>
              </a:rPr>
              <a:t>】</a:t>
            </a:r>
            <a:endParaRPr kumimoji="0" lang="en-US" altLang="ja-JP" sz="2000" b="0" i="0" u="none" strike="noStrike" cap="none" normalizeH="0" baseline="0" dirty="0">
              <a:ln>
                <a:noFill/>
              </a:ln>
              <a:effectLst/>
            </a:endParaRPr>
          </a:p>
          <a:p>
            <a:pPr marL="0" marR="0" lvl="0" indent="-228600" algn="ctr" fontAlgn="base">
              <a:lnSpc>
                <a:spcPct val="90000"/>
              </a:lnSpc>
              <a:spcBef>
                <a:spcPct val="0"/>
              </a:spcBef>
              <a:spcAft>
                <a:spcPts val="600"/>
              </a:spcAft>
              <a:buClrTx/>
              <a:buSzTx/>
              <a:buFont typeface="Arial" panose="020B0604020202020204" pitchFamily="34" charset="0"/>
              <a:buChar char="•"/>
              <a:tabLst/>
            </a:pPr>
            <a:endParaRPr kumimoji="0" lang="en-US" altLang="ja-JP" sz="2000" b="0" i="0" u="none" strike="noStrike" cap="none" normalizeH="0" baseline="0" dirty="0">
              <a:ln>
                <a:noFill/>
              </a:ln>
              <a:effectLst/>
            </a:endParaRPr>
          </a:p>
        </p:txBody>
      </p:sp>
    </p:spTree>
    <p:extLst>
      <p:ext uri="{BB962C8B-B14F-4D97-AF65-F5344CB8AC3E}">
        <p14:creationId xmlns:p14="http://schemas.microsoft.com/office/powerpoint/2010/main" val="365413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81EB405-3DFA-486D-83A0-8DF652E3001D}"/>
              </a:ext>
            </a:extLst>
          </p:cNvPr>
          <p:cNvSpPr>
            <a:spLocks noGrp="1"/>
          </p:cNvSpPr>
          <p:nvPr>
            <p:ph idx="1"/>
          </p:nvPr>
        </p:nvSpPr>
        <p:spPr>
          <a:xfrm>
            <a:off x="872447" y="1240851"/>
            <a:ext cx="10515600" cy="5140477"/>
          </a:xfrm>
        </p:spPr>
        <p:txBody>
          <a:bodyPr>
            <a:normAutofit/>
          </a:bodyPr>
          <a:lstStyle/>
          <a:p>
            <a:pPr marL="0" indent="0">
              <a:buNone/>
            </a:pPr>
            <a:r>
              <a:rPr kumimoji="1" lang="ja-JP" altLang="en-US" dirty="0"/>
              <a:t>主な指摘事項（障害児通所支援事業）</a:t>
            </a:r>
            <a:endParaRPr kumimoji="1" lang="en-US" altLang="ja-JP" dirty="0"/>
          </a:p>
          <a:p>
            <a:pPr marL="0" indent="0">
              <a:buNone/>
            </a:pPr>
            <a:r>
              <a:rPr lang="ja-JP" altLang="en-US" sz="2600" dirty="0"/>
              <a:t>①各種加算に係る必要書類等が不十分</a:t>
            </a:r>
            <a:endParaRPr lang="en-US" altLang="ja-JP" sz="2600" dirty="0"/>
          </a:p>
          <a:p>
            <a:pPr marL="0" indent="0">
              <a:buNone/>
            </a:pPr>
            <a:r>
              <a:rPr kumimoji="1" lang="ja-JP" altLang="en-US" sz="2600" dirty="0"/>
              <a:t>　</a:t>
            </a:r>
            <a:r>
              <a:rPr lang="ja-JP" altLang="en-US" sz="2600" dirty="0"/>
              <a:t>⇒</a:t>
            </a:r>
            <a:r>
              <a:rPr kumimoji="1" lang="ja-JP" altLang="en-US" sz="2600" dirty="0"/>
              <a:t>加算の算定根拠となる記録が不十分</a:t>
            </a:r>
            <a:endParaRPr kumimoji="1" lang="en-US" altLang="ja-JP" sz="2600" dirty="0"/>
          </a:p>
          <a:p>
            <a:pPr marL="0" indent="0">
              <a:buNone/>
            </a:pPr>
            <a:endParaRPr kumimoji="1" lang="en-US" altLang="ja-JP" sz="2600" dirty="0"/>
          </a:p>
          <a:p>
            <a:pPr marL="0" indent="0">
              <a:buNone/>
            </a:pPr>
            <a:r>
              <a:rPr kumimoji="1" lang="ja-JP" altLang="en-US" sz="2600" dirty="0"/>
              <a:t>→福祉・介護職員処遇改善加算や欠席時対応加算等の各種加算を算定している場合、算定要件を満たしているかを確認する必要があるため、要件を満たしていることが確認できる記録を残す。</a:t>
            </a:r>
            <a:endParaRPr kumimoji="1" lang="en-US" altLang="ja-JP" sz="2600" dirty="0"/>
          </a:p>
        </p:txBody>
      </p:sp>
      <p:sp>
        <p:nvSpPr>
          <p:cNvPr id="8" name="タイトル 1">
            <a:extLst>
              <a:ext uri="{FF2B5EF4-FFF2-40B4-BE49-F238E27FC236}">
                <a16:creationId xmlns:a16="http://schemas.microsoft.com/office/drawing/2014/main" id="{7D45CBF9-503D-4BCF-BE65-289C51E4528C}"/>
              </a:ext>
            </a:extLst>
          </p:cNvPr>
          <p:cNvSpPr txBox="1">
            <a:spLocks/>
          </p:cNvSpPr>
          <p:nvPr/>
        </p:nvSpPr>
        <p:spPr>
          <a:xfrm>
            <a:off x="838200"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Ⅱ</a:t>
            </a:r>
            <a:r>
              <a:rPr lang="ja-JP" altLang="en-US" sz="2600" b="1" dirty="0"/>
              <a:t>　令和４年度の実地指導状況について</a:t>
            </a:r>
          </a:p>
        </p:txBody>
      </p:sp>
    </p:spTree>
    <p:extLst>
      <p:ext uri="{BB962C8B-B14F-4D97-AF65-F5344CB8AC3E}">
        <p14:creationId xmlns:p14="http://schemas.microsoft.com/office/powerpoint/2010/main" val="2310222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81EB405-3DFA-486D-83A0-8DF652E3001D}"/>
              </a:ext>
            </a:extLst>
          </p:cNvPr>
          <p:cNvSpPr>
            <a:spLocks noGrp="1"/>
          </p:cNvSpPr>
          <p:nvPr>
            <p:ph idx="1"/>
          </p:nvPr>
        </p:nvSpPr>
        <p:spPr>
          <a:xfrm>
            <a:off x="872447" y="1240851"/>
            <a:ext cx="10515600" cy="5140477"/>
          </a:xfrm>
        </p:spPr>
        <p:txBody>
          <a:bodyPr>
            <a:normAutofit/>
          </a:bodyPr>
          <a:lstStyle/>
          <a:p>
            <a:pPr marL="0" indent="0">
              <a:buNone/>
            </a:pPr>
            <a:r>
              <a:rPr kumimoji="1" lang="ja-JP" altLang="en-US" dirty="0"/>
              <a:t>主な指摘事項（障害児通所支援事業）</a:t>
            </a:r>
            <a:endParaRPr kumimoji="1" lang="en-US" altLang="ja-JP" dirty="0"/>
          </a:p>
          <a:p>
            <a:pPr marL="0" indent="0">
              <a:buNone/>
            </a:pPr>
            <a:r>
              <a:rPr kumimoji="1" lang="ja-JP" altLang="en-US" sz="2600" dirty="0"/>
              <a:t>②利用者・職員の秘密保持対策が不十分</a:t>
            </a:r>
            <a:endParaRPr kumimoji="1" lang="en-US" altLang="ja-JP" sz="2600" dirty="0"/>
          </a:p>
          <a:p>
            <a:pPr marL="0" indent="0">
              <a:buNone/>
            </a:pPr>
            <a:r>
              <a:rPr kumimoji="1" lang="ja-JP" altLang="en-US" sz="2600" dirty="0"/>
              <a:t>　⇒職員の業務上知り得た利用者等の秘密保持に係る誓約書が取り交わされていなかった。</a:t>
            </a:r>
            <a:endParaRPr kumimoji="1" lang="en-US" altLang="ja-JP" sz="2600" dirty="0"/>
          </a:p>
          <a:p>
            <a:pPr marL="0" indent="0">
              <a:buNone/>
            </a:pPr>
            <a:endParaRPr kumimoji="1" lang="en-US" altLang="ja-JP" sz="2600" dirty="0"/>
          </a:p>
          <a:p>
            <a:pPr marL="0" indent="0">
              <a:buNone/>
            </a:pPr>
            <a:r>
              <a:rPr lang="ja-JP" altLang="en-US" sz="2600" dirty="0"/>
              <a:t>→在職中及び従業者でなくなった後においても利用者等の秘密を漏らすことがないよう、従業者等から誓約書等を徴するなどの必要な措置を講じているか。</a:t>
            </a:r>
            <a:endParaRPr lang="en-US" altLang="ja-JP" sz="2600" dirty="0"/>
          </a:p>
          <a:p>
            <a:pPr marL="0" indent="0">
              <a:buNone/>
            </a:pPr>
            <a:r>
              <a:rPr lang="ja-JP" altLang="en-US" sz="2600" dirty="0"/>
              <a:t>→秘密保持の誓約書について、全従業者の保管状況を確認する。</a:t>
            </a:r>
            <a:endParaRPr lang="en-US" altLang="ja-JP" sz="2600" dirty="0"/>
          </a:p>
          <a:p>
            <a:pPr marL="0" indent="0">
              <a:buNone/>
            </a:pPr>
            <a:endParaRPr kumimoji="1" lang="en-US" altLang="ja-JP" dirty="0"/>
          </a:p>
        </p:txBody>
      </p:sp>
      <p:sp>
        <p:nvSpPr>
          <p:cNvPr id="8" name="タイトル 1">
            <a:extLst>
              <a:ext uri="{FF2B5EF4-FFF2-40B4-BE49-F238E27FC236}">
                <a16:creationId xmlns:a16="http://schemas.microsoft.com/office/drawing/2014/main" id="{7D45CBF9-503D-4BCF-BE65-289C51E4528C}"/>
              </a:ext>
            </a:extLst>
          </p:cNvPr>
          <p:cNvSpPr txBox="1">
            <a:spLocks/>
          </p:cNvSpPr>
          <p:nvPr/>
        </p:nvSpPr>
        <p:spPr>
          <a:xfrm>
            <a:off x="838200" y="365125"/>
            <a:ext cx="10515600" cy="94317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600" b="1" dirty="0"/>
              <a:t>Ⅱ</a:t>
            </a:r>
            <a:r>
              <a:rPr lang="ja-JP" altLang="en-US" sz="2600" b="1" dirty="0"/>
              <a:t>　令和４年度の実地指導状況について</a:t>
            </a:r>
          </a:p>
        </p:txBody>
      </p:sp>
    </p:spTree>
    <p:extLst>
      <p:ext uri="{BB962C8B-B14F-4D97-AF65-F5344CB8AC3E}">
        <p14:creationId xmlns:p14="http://schemas.microsoft.com/office/powerpoint/2010/main" val="23860288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1927</TotalTime>
  <Words>1606</Words>
  <Application>Microsoft Office PowerPoint</Application>
  <PresentationFormat>ワイド画面</PresentationFormat>
  <Paragraphs>203</Paragraphs>
  <Slides>21</Slides>
  <Notes>21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游ゴシック</vt:lpstr>
      <vt:lpstr>游ゴシック Light</vt:lpstr>
      <vt:lpstr>Arial</vt:lpstr>
      <vt:lpstr>Calibri</vt:lpstr>
      <vt:lpstr>Office テーマ</vt:lpstr>
      <vt:lpstr>実地指導等について </vt:lpstr>
      <vt:lpstr>PowerPoint プレゼンテーション</vt:lpstr>
      <vt:lpstr>Ⅰ　指導及び監査について</vt:lpstr>
      <vt:lpstr>Ⅰ　指導及び監査について</vt:lpstr>
      <vt:lpstr>Ⅰ　指導及び監査について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Ⅲ　全国の指定取消状況等  指定障害福祉サービス事業者等の行政処分（取消・効力停止）のあった 事業所数の推移【平成２９年度～令和３年度】</vt:lpstr>
      <vt:lpstr>Ⅲ　全国の指定取消状況等  指定取消・効力の停止処分のあった事業所数【サービス別】（令和３年度）</vt:lpstr>
      <vt:lpstr>Ⅲ　全国の指定取消状況等  指定取消・効力の停止処分のあった事業所内訳【法人種類別】（令和３年度）</vt:lpstr>
      <vt:lpstr>Ⅲ　全国の指定取消状況等  主な指定取消事由（令和３年度）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令和４年度における 実地指導等について </dc:title>
  <dc:creator>細川　昇吾</dc:creator>
  <cp:lastModifiedBy>西尾　明泰</cp:lastModifiedBy>
  <cp:revision>31</cp:revision>
  <cp:lastPrinted>2023-06-26T05:05:18Z</cp:lastPrinted>
  <dcterms:created xsi:type="dcterms:W3CDTF">2023-01-20T02:56:03Z</dcterms:created>
  <dcterms:modified xsi:type="dcterms:W3CDTF">2023-06-30T07:29:15Z</dcterms:modified>
</cp:coreProperties>
</file>