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8" r:id="rId3"/>
    <p:sldId id="257" r:id="rId4"/>
    <p:sldId id="307" r:id="rId5"/>
    <p:sldId id="258" r:id="rId6"/>
    <p:sldId id="293" r:id="rId7"/>
    <p:sldId id="259" r:id="rId8"/>
    <p:sldId id="260" r:id="rId9"/>
    <p:sldId id="294" r:id="rId10"/>
    <p:sldId id="275" r:id="rId11"/>
    <p:sldId id="276" r:id="rId12"/>
    <p:sldId id="277" r:id="rId13"/>
    <p:sldId id="262" r:id="rId14"/>
    <p:sldId id="261" r:id="rId15"/>
    <p:sldId id="295" r:id="rId16"/>
    <p:sldId id="263" r:id="rId17"/>
    <p:sldId id="264" r:id="rId18"/>
    <p:sldId id="265" r:id="rId19"/>
    <p:sldId id="269" r:id="rId20"/>
    <p:sldId id="267" r:id="rId21"/>
    <p:sldId id="296" r:id="rId22"/>
    <p:sldId id="297" r:id="rId23"/>
    <p:sldId id="268" r:id="rId24"/>
    <p:sldId id="270" r:id="rId25"/>
    <p:sldId id="271" r:id="rId26"/>
    <p:sldId id="272" r:id="rId27"/>
    <p:sldId id="273" r:id="rId28"/>
    <p:sldId id="274" r:id="rId29"/>
    <p:sldId id="278" r:id="rId30"/>
    <p:sldId id="279" r:id="rId31"/>
    <p:sldId id="298" r:id="rId32"/>
    <p:sldId id="286" r:id="rId33"/>
    <p:sldId id="285" r:id="rId34"/>
    <p:sldId id="287" r:id="rId35"/>
    <p:sldId id="299" r:id="rId3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00FF"/>
    <a:srgbClr val="99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92" autoAdjust="0"/>
  </p:normalViewPr>
  <p:slideViewPr>
    <p:cSldViewPr>
      <p:cViewPr varScale="1">
        <p:scale>
          <a:sx n="65" d="100"/>
          <a:sy n="65" d="100"/>
        </p:scale>
        <p:origin x="1536" y="72"/>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90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1"/>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4" y="0"/>
            <a:ext cx="2945659" cy="496331"/>
          </a:xfrm>
          <a:prstGeom prst="rect">
            <a:avLst/>
          </a:prstGeom>
        </p:spPr>
        <p:txBody>
          <a:bodyPr vert="horz" lIns="91427" tIns="45713" rIns="91427" bIns="45713" rtlCol="0"/>
          <a:lstStyle>
            <a:lvl1pPr algn="r">
              <a:defRPr sz="1200"/>
            </a:lvl1pPr>
          </a:lstStyle>
          <a:p>
            <a:fld id="{D40C1DDC-7D39-4A46-8133-72105D441122}" type="datetimeFigureOut">
              <a:rPr kumimoji="1" lang="ja-JP" altLang="en-US" smtClean="0"/>
              <a:t>2023/6/26</a:t>
            </a:fld>
            <a:endParaRPr kumimoji="1" lang="ja-JP" altLang="en-US"/>
          </a:p>
        </p:txBody>
      </p:sp>
      <p:sp>
        <p:nvSpPr>
          <p:cNvPr id="4" name="フッター プレースホルダー 3"/>
          <p:cNvSpPr>
            <a:spLocks noGrp="1"/>
          </p:cNvSpPr>
          <p:nvPr>
            <p:ph type="ftr" sz="quarter" idx="2"/>
          </p:nvPr>
        </p:nvSpPr>
        <p:spPr>
          <a:xfrm>
            <a:off x="1" y="9428584"/>
            <a:ext cx="2945659" cy="496331"/>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4" y="9428584"/>
            <a:ext cx="2945659" cy="496331"/>
          </a:xfrm>
          <a:prstGeom prst="rect">
            <a:avLst/>
          </a:prstGeom>
        </p:spPr>
        <p:txBody>
          <a:bodyPr vert="horz" lIns="91427" tIns="45713" rIns="91427" bIns="45713" rtlCol="0" anchor="b"/>
          <a:lstStyle>
            <a:lvl1pPr algn="r">
              <a:defRPr sz="1200"/>
            </a:lvl1pPr>
          </a:lstStyle>
          <a:p>
            <a:fld id="{5BBBA179-73DE-41C4-B016-7119CC21238E}" type="slidenum">
              <a:rPr kumimoji="1" lang="ja-JP" altLang="en-US" smtClean="0"/>
              <a:t>‹#›</a:t>
            </a:fld>
            <a:endParaRPr kumimoji="1" lang="ja-JP" altLang="en-US"/>
          </a:p>
        </p:txBody>
      </p:sp>
    </p:spTree>
    <p:extLst>
      <p:ext uri="{BB962C8B-B14F-4D97-AF65-F5344CB8AC3E}">
        <p14:creationId xmlns:p14="http://schemas.microsoft.com/office/powerpoint/2010/main" val="62155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659" cy="498056"/>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8056"/>
          </a:xfrm>
          <a:prstGeom prst="rect">
            <a:avLst/>
          </a:prstGeom>
        </p:spPr>
        <p:txBody>
          <a:bodyPr vert="horz" lIns="91427" tIns="45713" rIns="91427" bIns="45713" rtlCol="0"/>
          <a:lstStyle>
            <a:lvl1pPr algn="r">
              <a:defRPr sz="1200"/>
            </a:lvl1pPr>
          </a:lstStyle>
          <a:p>
            <a:fld id="{8671A333-4141-4C3C-90E9-6F642AE6640B}" type="datetimeFigureOut">
              <a:rPr kumimoji="1" lang="ja-JP" altLang="en-US" smtClean="0"/>
              <a:t>2023/6/26</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27" tIns="45713" rIns="91427" bIns="4571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27" tIns="45713" rIns="91427"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27" tIns="45713" rIns="91427"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27" tIns="45713" rIns="91427" bIns="45713" rtlCol="0" anchor="b"/>
          <a:lstStyle>
            <a:lvl1pPr algn="r">
              <a:defRPr sz="1200"/>
            </a:lvl1pPr>
          </a:lstStyle>
          <a:p>
            <a:fld id="{3DEC1B5A-49AC-452F-8D34-AFEC5B180850}" type="slidenum">
              <a:rPr kumimoji="1" lang="ja-JP" altLang="en-US" smtClean="0"/>
              <a:t>‹#›</a:t>
            </a:fld>
            <a:endParaRPr kumimoji="1" lang="ja-JP" altLang="en-US"/>
          </a:p>
        </p:txBody>
      </p:sp>
    </p:spTree>
    <p:extLst>
      <p:ext uri="{BB962C8B-B14F-4D97-AF65-F5344CB8AC3E}">
        <p14:creationId xmlns:p14="http://schemas.microsoft.com/office/powerpoint/2010/main" val="15910526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EC1B5A-49AC-452F-8D34-AFEC5B180850}" type="slidenum">
              <a:rPr kumimoji="1" lang="ja-JP" altLang="en-US" smtClean="0"/>
              <a:t>3</a:t>
            </a:fld>
            <a:endParaRPr kumimoji="1" lang="ja-JP" altLang="en-US"/>
          </a:p>
        </p:txBody>
      </p:sp>
    </p:spTree>
    <p:extLst>
      <p:ext uri="{BB962C8B-B14F-4D97-AF65-F5344CB8AC3E}">
        <p14:creationId xmlns:p14="http://schemas.microsoft.com/office/powerpoint/2010/main" val="307508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EC1B5A-49AC-452F-8D34-AFEC5B180850}" type="slidenum">
              <a:rPr kumimoji="1" lang="ja-JP" altLang="en-US" smtClean="0"/>
              <a:t>5</a:t>
            </a:fld>
            <a:endParaRPr kumimoji="1" lang="ja-JP" altLang="en-US"/>
          </a:p>
        </p:txBody>
      </p:sp>
    </p:spTree>
    <p:extLst>
      <p:ext uri="{BB962C8B-B14F-4D97-AF65-F5344CB8AC3E}">
        <p14:creationId xmlns:p14="http://schemas.microsoft.com/office/powerpoint/2010/main" val="311355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EC1B5A-49AC-452F-8D34-AFEC5B180850}" type="slidenum">
              <a:rPr kumimoji="1" lang="ja-JP" altLang="en-US" smtClean="0"/>
              <a:t>7</a:t>
            </a:fld>
            <a:endParaRPr kumimoji="1" lang="ja-JP" altLang="en-US"/>
          </a:p>
        </p:txBody>
      </p:sp>
    </p:spTree>
    <p:extLst>
      <p:ext uri="{BB962C8B-B14F-4D97-AF65-F5344CB8AC3E}">
        <p14:creationId xmlns:p14="http://schemas.microsoft.com/office/powerpoint/2010/main" val="122046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noAutofit/>
          </a:bodyPr>
          <a:lstStyle>
            <a:lvl1pPr>
              <a:defRPr sz="5400" b="1">
                <a:effectLst>
                  <a:outerShdw blurRad="38100" dist="38100" dir="2700000" algn="tl">
                    <a:srgbClr val="000000">
                      <a:alpha val="43137"/>
                    </a:srgbClr>
                  </a:outerShdw>
                </a:effectLst>
              </a:defRPr>
            </a:lvl1p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FA6D0B5-0AF2-4BD1-A44D-9413CCCB2A49}" type="datetime1">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74FC4F-2846-4FE1-90FA-DDF13E709B83}" type="slidenum">
              <a:rPr kumimoji="1" lang="ja-JP" altLang="en-US" smtClean="0"/>
              <a:t>‹#›</a:t>
            </a:fld>
            <a:endParaRPr kumimoji="1" lang="ja-JP" altLang="en-US"/>
          </a:p>
        </p:txBody>
      </p:sp>
      <p:sp>
        <p:nvSpPr>
          <p:cNvPr id="7" name="正方形/長方形 6"/>
          <p:cNvSpPr/>
          <p:nvPr userDrawn="1"/>
        </p:nvSpPr>
        <p:spPr>
          <a:xfrm rot="10800000">
            <a:off x="2232248" y="6453265"/>
            <a:ext cx="6948264" cy="28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userDrawn="1"/>
        </p:nvGrpSpPr>
        <p:grpSpPr>
          <a:xfrm>
            <a:off x="-36512" y="332656"/>
            <a:ext cx="2160240" cy="717600"/>
            <a:chOff x="-108760" y="332656"/>
            <a:chExt cx="2160240" cy="717600"/>
          </a:xfrm>
        </p:grpSpPr>
        <p:sp>
          <p:nvSpPr>
            <p:cNvPr id="9" name="正方形/長方形 8"/>
            <p:cNvSpPr/>
            <p:nvPr/>
          </p:nvSpPr>
          <p:spPr>
            <a:xfrm>
              <a:off x="-108760" y="3326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760" y="4850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8760" y="6374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8520" y="7898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8760" y="9422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Group 5"/>
          <p:cNvGrpSpPr>
            <a:grpSpLocks noChangeAspect="1"/>
          </p:cNvGrpSpPr>
          <p:nvPr userDrawn="1"/>
        </p:nvGrpSpPr>
        <p:grpSpPr bwMode="auto">
          <a:xfrm>
            <a:off x="251520" y="116632"/>
            <a:ext cx="549284" cy="549284"/>
            <a:chOff x="204" y="164"/>
            <a:chExt cx="346" cy="346"/>
          </a:xfrm>
        </p:grpSpPr>
        <p:sp>
          <p:nvSpPr>
            <p:cNvPr id="15" name="AutoShape 4"/>
            <p:cNvSpPr>
              <a:spLocks noChangeAspect="1" noChangeArrowheads="1" noTextEdit="1"/>
            </p:cNvSpPr>
            <p:nvPr/>
          </p:nvSpPr>
          <p:spPr bwMode="auto">
            <a:xfrm>
              <a:off x="204" y="164"/>
              <a:ext cx="2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 y="164"/>
              <a:ext cx="3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正方形/長方形 16"/>
          <p:cNvSpPr/>
          <p:nvPr userDrawn="1"/>
        </p:nvSpPr>
        <p:spPr>
          <a:xfrm rot="10800000">
            <a:off x="2221984" y="6345327"/>
            <a:ext cx="6948264" cy="36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userDrawn="1"/>
        </p:nvSpPr>
        <p:spPr>
          <a:xfrm>
            <a:off x="7596336" y="5949280"/>
            <a:ext cx="1465466" cy="461665"/>
          </a:xfrm>
          <a:prstGeom prst="rect">
            <a:avLst/>
          </a:prstGeom>
          <a:noFill/>
        </p:spPr>
        <p:txBody>
          <a:bodyPr wrap="none" rtlCol="0">
            <a:spAutoFit/>
          </a:bodyPr>
          <a:lstStyle/>
          <a:p>
            <a:r>
              <a:rPr kumimoji="1" lang="en-US" altLang="ja-JP" sz="2400" dirty="0">
                <a:latin typeface="Eras Light ITC" panose="020B0402030504020804" pitchFamily="34" charset="0"/>
              </a:rPr>
              <a:t>GIFU CITY</a:t>
            </a:r>
            <a:endParaRPr kumimoji="1" lang="ja-JP" altLang="en-US" sz="2400" dirty="0">
              <a:latin typeface="Eras Light ITC" panose="020B0402030504020804" pitchFamily="34" charset="0"/>
            </a:endParaRPr>
          </a:p>
        </p:txBody>
      </p:sp>
    </p:spTree>
    <p:extLst>
      <p:ext uri="{BB962C8B-B14F-4D97-AF65-F5344CB8AC3E}">
        <p14:creationId xmlns:p14="http://schemas.microsoft.com/office/powerpoint/2010/main" val="33282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8F488005-1475-492D-B938-5B1594148651}" type="datetime1">
              <a:rPr kumimoji="1" lang="ja-JP" altLang="en-US" smtClean="0"/>
              <a:t>2023/6/26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D74FC4F-2846-4FE1-90FA-DDF13E709B83}" type="slidenum">
              <a:rPr kumimoji="1" lang="ja-JP" altLang="en-US" smtClean="0"/>
              <a:t>‹#›</a:t>
            </a:fld>
            <a:endParaRPr kumimoji="1" lang="ja-JP" altLang="en-US"/>
          </a:p>
        </p:txBody>
      </p:sp>
      <p:sp>
        <p:nvSpPr>
          <p:cNvPr id="6" name="正方形/長方形 5"/>
          <p:cNvSpPr/>
          <p:nvPr userDrawn="1"/>
        </p:nvSpPr>
        <p:spPr>
          <a:xfrm rot="10800000">
            <a:off x="2232248" y="6453265"/>
            <a:ext cx="6948264" cy="28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36512" y="332656"/>
            <a:ext cx="2160240" cy="717600"/>
            <a:chOff x="-108760" y="332656"/>
            <a:chExt cx="2160240" cy="717600"/>
          </a:xfrm>
        </p:grpSpPr>
        <p:sp>
          <p:nvSpPr>
            <p:cNvPr id="8" name="正方形/長方形 7"/>
            <p:cNvSpPr/>
            <p:nvPr/>
          </p:nvSpPr>
          <p:spPr>
            <a:xfrm>
              <a:off x="-108760" y="3326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08760" y="4850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760" y="6374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8520" y="7898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8760" y="9422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Group 5"/>
          <p:cNvGrpSpPr>
            <a:grpSpLocks noChangeAspect="1"/>
          </p:cNvGrpSpPr>
          <p:nvPr userDrawn="1"/>
        </p:nvGrpSpPr>
        <p:grpSpPr bwMode="auto">
          <a:xfrm>
            <a:off x="251520" y="116632"/>
            <a:ext cx="549284" cy="549284"/>
            <a:chOff x="204" y="164"/>
            <a:chExt cx="346" cy="346"/>
          </a:xfrm>
        </p:grpSpPr>
        <p:sp>
          <p:nvSpPr>
            <p:cNvPr id="14" name="AutoShape 4"/>
            <p:cNvSpPr>
              <a:spLocks noChangeAspect="1" noChangeArrowheads="1" noTextEdit="1"/>
            </p:cNvSpPr>
            <p:nvPr/>
          </p:nvSpPr>
          <p:spPr bwMode="auto">
            <a:xfrm>
              <a:off x="204" y="164"/>
              <a:ext cx="2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5"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 y="164"/>
              <a:ext cx="3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正方形/長方形 15"/>
          <p:cNvSpPr/>
          <p:nvPr userDrawn="1"/>
        </p:nvSpPr>
        <p:spPr>
          <a:xfrm rot="10800000">
            <a:off x="2221984" y="6345327"/>
            <a:ext cx="6948264" cy="36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userDrawn="1"/>
        </p:nvSpPr>
        <p:spPr>
          <a:xfrm>
            <a:off x="7596336" y="5949280"/>
            <a:ext cx="1465466" cy="461665"/>
          </a:xfrm>
          <a:prstGeom prst="rect">
            <a:avLst/>
          </a:prstGeom>
          <a:noFill/>
        </p:spPr>
        <p:txBody>
          <a:bodyPr wrap="none" rtlCol="0">
            <a:spAutoFit/>
          </a:bodyPr>
          <a:lstStyle/>
          <a:p>
            <a:r>
              <a:rPr kumimoji="1" lang="en-US" altLang="ja-JP" sz="2400" dirty="0">
                <a:latin typeface="Eras Light ITC" panose="020B0402030504020804" pitchFamily="34" charset="0"/>
              </a:rPr>
              <a:t>GIFU CITY</a:t>
            </a:r>
            <a:endParaRPr kumimoji="1" lang="ja-JP" altLang="en-US" sz="2400" dirty="0">
              <a:latin typeface="Eras Light ITC" panose="020B0402030504020804" pitchFamily="34" charset="0"/>
            </a:endParaRPr>
          </a:p>
        </p:txBody>
      </p:sp>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584190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1CE24-ED96-4CE0-9832-06B9710E75B2}" type="datetime1">
              <a:rPr kumimoji="1" lang="ja-JP" altLang="en-US" smtClean="0"/>
              <a:t>2023/6/26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4FC4F-2846-4FE1-90FA-DDF13E709B83}" type="slidenum">
              <a:rPr kumimoji="1" lang="ja-JP" altLang="en-US" smtClean="0"/>
              <a:t>‹#›</a:t>
            </a:fld>
            <a:endParaRPr kumimoji="1" lang="ja-JP" altLang="en-US"/>
          </a:p>
        </p:txBody>
      </p:sp>
    </p:spTree>
    <p:extLst>
      <p:ext uri="{BB962C8B-B14F-4D97-AF65-F5344CB8AC3E}">
        <p14:creationId xmlns:p14="http://schemas.microsoft.com/office/powerpoint/2010/main" val="37100179"/>
      </p:ext>
    </p:extLst>
  </p:cSld>
  <p:clrMap bg1="lt1" tx1="dk1" bg2="lt2" tx2="dk2" accent1="accent1" accent2="accent2" accent3="accent3" accent4="accent4" accent5="accent5" accent6="accent6" hlink="hlink" folHlink="folHlink"/>
  <p:sldLayoutIdLst>
    <p:sldLayoutId id="2147483649" r:id="rId1"/>
    <p:sldLayoutId id="2147483654" r:id="rId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kasen.pref.gifu.lg.j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130425"/>
            <a:ext cx="820668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ja-JP" altLang="en-US" u="sng" dirty="0"/>
              <a:t>避難確保計画の作成</a:t>
            </a:r>
            <a:r>
              <a:rPr lang="ja-JP" altLang="en-US" sz="3600" u="sng" dirty="0"/>
              <a:t>について</a:t>
            </a:r>
            <a:endParaRPr kumimoji="1" lang="ja-JP" altLang="en-US" u="sng" dirty="0"/>
          </a:p>
        </p:txBody>
      </p:sp>
      <p:sp>
        <p:nvSpPr>
          <p:cNvPr id="3" name="サブタイトル 2"/>
          <p:cNvSpPr>
            <a:spLocks noGrp="1"/>
          </p:cNvSpPr>
          <p:nvPr>
            <p:ph type="subTitle" idx="1"/>
          </p:nvPr>
        </p:nvSpPr>
        <p:spPr/>
        <p:txBody>
          <a:bodyPr/>
          <a:lstStyle/>
          <a:p>
            <a:r>
              <a:rPr kumimoji="1" lang="ja-JP" altLang="en-US" dirty="0">
                <a:solidFill>
                  <a:schemeClr val="tx1"/>
                </a:solidFill>
              </a:rPr>
              <a:t>岐阜市都市防災政策課</a:t>
            </a:r>
            <a:endParaRPr lang="en-US" altLang="ja-JP" dirty="0">
              <a:solidFill>
                <a:schemeClr val="tx1"/>
              </a:solidFill>
            </a:endParaRPr>
          </a:p>
          <a:p>
            <a:r>
              <a:rPr lang="ja-JP" altLang="en-US" dirty="0">
                <a:solidFill>
                  <a:schemeClr val="tx1"/>
                </a:solidFill>
              </a:rPr>
              <a:t>令和５</a:t>
            </a:r>
            <a:r>
              <a:rPr kumimoji="1" lang="ja-JP" altLang="en-US" dirty="0">
                <a:solidFill>
                  <a:schemeClr val="tx1"/>
                </a:solidFill>
              </a:rPr>
              <a:t>年７月</a:t>
            </a:r>
          </a:p>
        </p:txBody>
      </p:sp>
      <p:sp>
        <p:nvSpPr>
          <p:cNvPr id="30" name="スライド番号プレースホルダー 29"/>
          <p:cNvSpPr>
            <a:spLocks noGrp="1"/>
          </p:cNvSpPr>
          <p:nvPr>
            <p:ph type="sldNum" sz="quarter" idx="12"/>
          </p:nvPr>
        </p:nvSpPr>
        <p:spPr/>
        <p:txBody>
          <a:bodyPr/>
          <a:lstStyle/>
          <a:p>
            <a:fld id="{5D74FC4F-2846-4FE1-90FA-DDF13E709B83}" type="slidenum">
              <a:rPr kumimoji="1" lang="ja-JP" altLang="en-US" smtClean="0"/>
              <a:t>1</a:t>
            </a:fld>
            <a:endParaRPr kumimoji="1" lang="ja-JP" altLang="en-US"/>
          </a:p>
        </p:txBody>
      </p:sp>
      <p:grpSp>
        <p:nvGrpSpPr>
          <p:cNvPr id="31" name="グループ化 30">
            <a:extLst>
              <a:ext uri="{FF2B5EF4-FFF2-40B4-BE49-F238E27FC236}">
                <a16:creationId xmlns:a16="http://schemas.microsoft.com/office/drawing/2014/main" id="{FA4FED10-B2AA-456A-A46A-F43A70A0D2AD}"/>
              </a:ext>
            </a:extLst>
          </p:cNvPr>
          <p:cNvGrpSpPr/>
          <p:nvPr/>
        </p:nvGrpSpPr>
        <p:grpSpPr>
          <a:xfrm>
            <a:off x="6534110" y="4605374"/>
            <a:ext cx="2562860" cy="1701800"/>
            <a:chOff x="0" y="0"/>
            <a:chExt cx="2563401" cy="1702380"/>
          </a:xfrm>
        </p:grpSpPr>
        <p:grpSp>
          <p:nvGrpSpPr>
            <p:cNvPr id="32" name="グループ化 31">
              <a:extLst>
                <a:ext uri="{FF2B5EF4-FFF2-40B4-BE49-F238E27FC236}">
                  <a16:creationId xmlns:a16="http://schemas.microsoft.com/office/drawing/2014/main" id="{5AD51547-7B55-4FC3-820F-11C6FB5B141A}"/>
                </a:ext>
              </a:extLst>
            </p:cNvPr>
            <p:cNvGrpSpPr/>
            <p:nvPr/>
          </p:nvGrpSpPr>
          <p:grpSpPr>
            <a:xfrm>
              <a:off x="0" y="192982"/>
              <a:ext cx="1917511" cy="1509398"/>
              <a:chOff x="0" y="266131"/>
              <a:chExt cx="1910829" cy="1508647"/>
            </a:xfrm>
          </p:grpSpPr>
          <p:sp>
            <p:nvSpPr>
              <p:cNvPr id="34" name="涙形 33">
                <a:extLst>
                  <a:ext uri="{FF2B5EF4-FFF2-40B4-BE49-F238E27FC236}">
                    <a16:creationId xmlns:a16="http://schemas.microsoft.com/office/drawing/2014/main" id="{9D72AB91-8D4D-4790-996D-392C3616E4C6}"/>
                  </a:ext>
                </a:extLst>
              </p:cNvPr>
              <p:cNvSpPr/>
              <p:nvPr/>
            </p:nvSpPr>
            <p:spPr>
              <a:xfrm>
                <a:off x="129654" y="593678"/>
                <a:ext cx="1781175" cy="1181100"/>
              </a:xfrm>
              <a:prstGeom prst="teardrop">
                <a:avLst>
                  <a:gd name="adj" fmla="val 159741"/>
                </a:avLst>
              </a:prstGeom>
              <a:solidFill>
                <a:srgbClr val="FF9999"/>
              </a:solidFill>
              <a:ln w="12700" cap="flat" cmpd="sng" algn="ctr">
                <a:noFill/>
                <a:prstDash val="solid"/>
                <a:miter lim="800000"/>
              </a:ln>
              <a:effectLst>
                <a:softEdge rad="31750"/>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5" name="楕円 34">
                <a:extLst>
                  <a:ext uri="{FF2B5EF4-FFF2-40B4-BE49-F238E27FC236}">
                    <a16:creationId xmlns:a16="http://schemas.microsoft.com/office/drawing/2014/main" id="{D470A13F-B8CC-44EC-8ADE-D7E05CBACBA4}"/>
                  </a:ext>
                </a:extLst>
              </p:cNvPr>
              <p:cNvSpPr/>
              <p:nvPr/>
            </p:nvSpPr>
            <p:spPr>
              <a:xfrm>
                <a:off x="928048" y="1064525"/>
                <a:ext cx="180975" cy="180975"/>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6" name="楕円 35">
                <a:extLst>
                  <a:ext uri="{FF2B5EF4-FFF2-40B4-BE49-F238E27FC236}">
                    <a16:creationId xmlns:a16="http://schemas.microsoft.com/office/drawing/2014/main" id="{99A74509-41A2-4763-9E1B-46EB803B93CC}"/>
                  </a:ext>
                </a:extLst>
              </p:cNvPr>
              <p:cNvSpPr/>
              <p:nvPr/>
            </p:nvSpPr>
            <p:spPr>
              <a:xfrm>
                <a:off x="443552" y="1071349"/>
                <a:ext cx="180975" cy="190500"/>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楕円 36">
                <a:extLst>
                  <a:ext uri="{FF2B5EF4-FFF2-40B4-BE49-F238E27FC236}">
                    <a16:creationId xmlns:a16="http://schemas.microsoft.com/office/drawing/2014/main" id="{6D6E8A8D-FCF3-43E9-BA05-9F711867B328}"/>
                  </a:ext>
                </a:extLst>
              </p:cNvPr>
              <p:cNvSpPr/>
              <p:nvPr/>
            </p:nvSpPr>
            <p:spPr>
              <a:xfrm>
                <a:off x="450376" y="1125940"/>
                <a:ext cx="133350" cy="11430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 name="楕円 37">
                <a:extLst>
                  <a:ext uri="{FF2B5EF4-FFF2-40B4-BE49-F238E27FC236}">
                    <a16:creationId xmlns:a16="http://schemas.microsoft.com/office/drawing/2014/main" id="{C0FC1D37-26D5-4A70-845D-58B112533E7F}"/>
                  </a:ext>
                </a:extLst>
              </p:cNvPr>
              <p:cNvSpPr/>
              <p:nvPr/>
            </p:nvSpPr>
            <p:spPr>
              <a:xfrm>
                <a:off x="934872" y="1125940"/>
                <a:ext cx="133350" cy="123825"/>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9" name="楕円 38">
                <a:extLst>
                  <a:ext uri="{FF2B5EF4-FFF2-40B4-BE49-F238E27FC236}">
                    <a16:creationId xmlns:a16="http://schemas.microsoft.com/office/drawing/2014/main" id="{C040B715-A940-4191-B2F1-0482B41783FF}"/>
                  </a:ext>
                </a:extLst>
              </p:cNvPr>
              <p:cNvSpPr/>
              <p:nvPr/>
            </p:nvSpPr>
            <p:spPr>
              <a:xfrm rot="1542521" flipV="1">
                <a:off x="395785" y="1392072"/>
                <a:ext cx="304800" cy="124909"/>
              </a:xfrm>
              <a:prstGeom prst="ellipse">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0" name="フローチャート: 端子 39">
                <a:extLst>
                  <a:ext uri="{FF2B5EF4-FFF2-40B4-BE49-F238E27FC236}">
                    <a16:creationId xmlns:a16="http://schemas.microsoft.com/office/drawing/2014/main" id="{1A9A4B8A-AB41-4F49-AABF-09A52EB99E41}"/>
                  </a:ext>
                </a:extLst>
              </p:cNvPr>
              <p:cNvSpPr/>
              <p:nvPr/>
            </p:nvSpPr>
            <p:spPr>
              <a:xfrm>
                <a:off x="457200" y="1385248"/>
                <a:ext cx="619125" cy="152400"/>
              </a:xfrm>
              <a:prstGeom prst="flowChartTerminator">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1" name="楕円 40">
                <a:extLst>
                  <a:ext uri="{FF2B5EF4-FFF2-40B4-BE49-F238E27FC236}">
                    <a16:creationId xmlns:a16="http://schemas.microsoft.com/office/drawing/2014/main" id="{4CC7012D-B44C-4016-87BB-37F033442AB5}"/>
                  </a:ext>
                </a:extLst>
              </p:cNvPr>
              <p:cNvSpPr/>
              <p:nvPr/>
            </p:nvSpPr>
            <p:spPr>
              <a:xfrm rot="20557427">
                <a:off x="866633" y="1398895"/>
                <a:ext cx="279400" cy="109855"/>
              </a:xfrm>
              <a:prstGeom prst="ellipse">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42" name="曲線コネクタ 11">
                <a:extLst>
                  <a:ext uri="{FF2B5EF4-FFF2-40B4-BE49-F238E27FC236}">
                    <a16:creationId xmlns:a16="http://schemas.microsoft.com/office/drawing/2014/main" id="{F73AC04D-BD71-428D-8FFD-341789212729}"/>
                  </a:ext>
                </a:extLst>
              </p:cNvPr>
              <p:cNvCxnSpPr/>
              <p:nvPr/>
            </p:nvCxnSpPr>
            <p:spPr>
              <a:xfrm>
                <a:off x="0" y="968991"/>
                <a:ext cx="525012" cy="354984"/>
              </a:xfrm>
              <a:prstGeom prst="curvedConnector3">
                <a:avLst/>
              </a:prstGeom>
              <a:noFill/>
              <a:ln w="19050" cap="flat" cmpd="sng" algn="ctr">
                <a:solidFill>
                  <a:sysClr val="windowText" lastClr="000000"/>
                </a:solidFill>
                <a:prstDash val="solid"/>
                <a:miter lim="800000"/>
              </a:ln>
              <a:effectLst/>
            </p:spPr>
          </p:cxnSp>
          <p:cxnSp>
            <p:nvCxnSpPr>
              <p:cNvPr id="43" name="曲線コネクタ 12">
                <a:extLst>
                  <a:ext uri="{FF2B5EF4-FFF2-40B4-BE49-F238E27FC236}">
                    <a16:creationId xmlns:a16="http://schemas.microsoft.com/office/drawing/2014/main" id="{01D4A9C8-6738-4DF9-A573-08643DD3B000}"/>
                  </a:ext>
                </a:extLst>
              </p:cNvPr>
              <p:cNvCxnSpPr/>
              <p:nvPr/>
            </p:nvCxnSpPr>
            <p:spPr>
              <a:xfrm flipV="1">
                <a:off x="1009934" y="1125940"/>
                <a:ext cx="696036" cy="196841"/>
              </a:xfrm>
              <a:prstGeom prst="curvedConnector3">
                <a:avLst>
                  <a:gd name="adj1" fmla="val 55208"/>
                </a:avLst>
              </a:prstGeom>
              <a:noFill/>
              <a:ln w="19050" cap="flat" cmpd="sng" algn="ctr">
                <a:solidFill>
                  <a:sysClr val="windowText" lastClr="000000"/>
                </a:solidFill>
                <a:prstDash val="solid"/>
                <a:miter lim="800000"/>
              </a:ln>
              <a:effectLst/>
            </p:spPr>
          </p:cxnSp>
          <p:sp>
            <p:nvSpPr>
              <p:cNvPr id="44" name="フリーフォーム 13">
                <a:extLst>
                  <a:ext uri="{FF2B5EF4-FFF2-40B4-BE49-F238E27FC236}">
                    <a16:creationId xmlns:a16="http://schemas.microsoft.com/office/drawing/2014/main" id="{40289029-E800-4493-AA8F-17FD17EAE49B}"/>
                  </a:ext>
                </a:extLst>
              </p:cNvPr>
              <p:cNvSpPr/>
              <p:nvPr/>
            </p:nvSpPr>
            <p:spPr>
              <a:xfrm>
                <a:off x="423081" y="1392072"/>
                <a:ext cx="647700" cy="76200"/>
              </a:xfrm>
              <a:custGeom>
                <a:avLst/>
                <a:gdLst>
                  <a:gd name="connsiteX0" fmla="*/ 0 w 647700"/>
                  <a:gd name="connsiteY0" fmla="*/ 0 h 76200"/>
                  <a:gd name="connsiteX1" fmla="*/ 66675 w 647700"/>
                  <a:gd name="connsiteY1" fmla="*/ 9525 h 76200"/>
                  <a:gd name="connsiteX2" fmla="*/ 95250 w 647700"/>
                  <a:gd name="connsiteY2" fmla="*/ 28575 h 76200"/>
                  <a:gd name="connsiteX3" fmla="*/ 123825 w 647700"/>
                  <a:gd name="connsiteY3" fmla="*/ 38100 h 76200"/>
                  <a:gd name="connsiteX4" fmla="*/ 152400 w 647700"/>
                  <a:gd name="connsiteY4" fmla="*/ 57150 h 76200"/>
                  <a:gd name="connsiteX5" fmla="*/ 238125 w 647700"/>
                  <a:gd name="connsiteY5" fmla="*/ 76200 h 76200"/>
                  <a:gd name="connsiteX6" fmla="*/ 552450 w 647700"/>
                  <a:gd name="connsiteY6" fmla="*/ 66675 h 76200"/>
                  <a:gd name="connsiteX7" fmla="*/ 590550 w 647700"/>
                  <a:gd name="connsiteY7" fmla="*/ 57150 h 76200"/>
                  <a:gd name="connsiteX8" fmla="*/ 647700 w 647700"/>
                  <a:gd name="connsiteY8" fmla="*/ 5715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76200">
                    <a:moveTo>
                      <a:pt x="0" y="0"/>
                    </a:moveTo>
                    <a:cubicBezTo>
                      <a:pt x="22225" y="3175"/>
                      <a:pt x="45171" y="3074"/>
                      <a:pt x="66675" y="9525"/>
                    </a:cubicBezTo>
                    <a:cubicBezTo>
                      <a:pt x="77640" y="12814"/>
                      <a:pt x="85011" y="23455"/>
                      <a:pt x="95250" y="28575"/>
                    </a:cubicBezTo>
                    <a:cubicBezTo>
                      <a:pt x="104230" y="33065"/>
                      <a:pt x="114845" y="33610"/>
                      <a:pt x="123825" y="38100"/>
                    </a:cubicBezTo>
                    <a:cubicBezTo>
                      <a:pt x="134064" y="43220"/>
                      <a:pt x="142161" y="52030"/>
                      <a:pt x="152400" y="57150"/>
                    </a:cubicBezTo>
                    <a:cubicBezTo>
                      <a:pt x="175848" y="68874"/>
                      <a:pt x="216175" y="72542"/>
                      <a:pt x="238125" y="76200"/>
                    </a:cubicBezTo>
                    <a:cubicBezTo>
                      <a:pt x="342900" y="73025"/>
                      <a:pt x="447780" y="72333"/>
                      <a:pt x="552450" y="66675"/>
                    </a:cubicBezTo>
                    <a:cubicBezTo>
                      <a:pt x="565522" y="65968"/>
                      <a:pt x="577524" y="58453"/>
                      <a:pt x="590550" y="57150"/>
                    </a:cubicBezTo>
                    <a:cubicBezTo>
                      <a:pt x="609505" y="55254"/>
                      <a:pt x="628650" y="57150"/>
                      <a:pt x="647700" y="57150"/>
                    </a:cubicBezTo>
                  </a:path>
                </a:pathLst>
              </a:custGeom>
              <a:no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5" name="楕円 44">
                <a:extLst>
                  <a:ext uri="{FF2B5EF4-FFF2-40B4-BE49-F238E27FC236}">
                    <a16:creationId xmlns:a16="http://schemas.microsoft.com/office/drawing/2014/main" id="{694EE556-3217-471B-AAC2-2E763C828377}"/>
                  </a:ext>
                </a:extLst>
              </p:cNvPr>
              <p:cNvSpPr/>
              <p:nvPr/>
            </p:nvSpPr>
            <p:spPr>
              <a:xfrm>
                <a:off x="307075" y="600501"/>
                <a:ext cx="781050" cy="238125"/>
              </a:xfrm>
              <a:prstGeom prst="ellipse">
                <a:avLst/>
              </a:prstGeom>
              <a:solidFill>
                <a:srgbClr val="00B0F0"/>
              </a:solidFill>
              <a:ln w="12700" cap="flat" cmpd="sng" algn="ctr">
                <a:solidFill>
                  <a:srgbClr val="5B9BD5">
                    <a:shade val="50000"/>
                  </a:srgbClr>
                </a:solidFill>
                <a:prstDash val="solid"/>
                <a:miter lim="800000"/>
              </a:ln>
              <a:effectLst>
                <a:softEdge rad="31750"/>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 name="楕円 45">
                <a:extLst>
                  <a:ext uri="{FF2B5EF4-FFF2-40B4-BE49-F238E27FC236}">
                    <a16:creationId xmlns:a16="http://schemas.microsoft.com/office/drawing/2014/main" id="{2CF12C30-41D6-40D0-A9DD-A761E5D1107C}"/>
                  </a:ext>
                </a:extLst>
              </p:cNvPr>
              <p:cNvSpPr/>
              <p:nvPr/>
            </p:nvSpPr>
            <p:spPr>
              <a:xfrm>
                <a:off x="491319" y="266131"/>
                <a:ext cx="781050" cy="59055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w="12700" cap="flat" cmpd="sng" algn="ctr">
                <a:noFill/>
                <a:prstDash val="solid"/>
                <a:miter lim="800000"/>
              </a:ln>
              <a:effectLst>
                <a:softEdge rad="31750"/>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7" name="正方形/長方形 46">
                <a:extLst>
                  <a:ext uri="{FF2B5EF4-FFF2-40B4-BE49-F238E27FC236}">
                    <a16:creationId xmlns:a16="http://schemas.microsoft.com/office/drawing/2014/main" id="{D4AAE043-15F3-4197-B298-568A97839889}"/>
                  </a:ext>
                </a:extLst>
              </p:cNvPr>
              <p:cNvSpPr/>
              <p:nvPr/>
            </p:nvSpPr>
            <p:spPr>
              <a:xfrm>
                <a:off x="552734" y="525439"/>
                <a:ext cx="247650" cy="47625"/>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8" name="正方形/長方形 47">
                <a:extLst>
                  <a:ext uri="{FF2B5EF4-FFF2-40B4-BE49-F238E27FC236}">
                    <a16:creationId xmlns:a16="http://schemas.microsoft.com/office/drawing/2014/main" id="{E75093A2-65BF-4ADC-B297-F731AF7D01DC}"/>
                  </a:ext>
                </a:extLst>
              </p:cNvPr>
              <p:cNvSpPr/>
              <p:nvPr/>
            </p:nvSpPr>
            <p:spPr>
              <a:xfrm>
                <a:off x="552734" y="614149"/>
                <a:ext cx="247650" cy="4571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9" name="正方形/長方形 48">
                <a:extLst>
                  <a:ext uri="{FF2B5EF4-FFF2-40B4-BE49-F238E27FC236}">
                    <a16:creationId xmlns:a16="http://schemas.microsoft.com/office/drawing/2014/main" id="{ABAA2A2E-210D-4F62-9C8F-7BD1B0E9A8D6}"/>
                  </a:ext>
                </a:extLst>
              </p:cNvPr>
              <p:cNvSpPr/>
              <p:nvPr/>
            </p:nvSpPr>
            <p:spPr>
              <a:xfrm rot="5400000" flipV="1">
                <a:off x="617562" y="583441"/>
                <a:ext cx="230188" cy="45719"/>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0" name="正方形/長方形 49">
                <a:extLst>
                  <a:ext uri="{FF2B5EF4-FFF2-40B4-BE49-F238E27FC236}">
                    <a16:creationId xmlns:a16="http://schemas.microsoft.com/office/drawing/2014/main" id="{FA391028-13F3-471F-9374-E58D15E748EC}"/>
                  </a:ext>
                </a:extLst>
              </p:cNvPr>
              <p:cNvSpPr/>
              <p:nvPr/>
            </p:nvSpPr>
            <p:spPr>
              <a:xfrm rot="5400000">
                <a:off x="532263" y="586853"/>
                <a:ext cx="227330" cy="45085"/>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 name="正方形/長方形 50">
                <a:extLst>
                  <a:ext uri="{FF2B5EF4-FFF2-40B4-BE49-F238E27FC236}">
                    <a16:creationId xmlns:a16="http://schemas.microsoft.com/office/drawing/2014/main" id="{C2B8B195-739D-4452-87EF-159C89E11DB4}"/>
                  </a:ext>
                </a:extLst>
              </p:cNvPr>
              <p:cNvSpPr/>
              <p:nvPr/>
            </p:nvSpPr>
            <p:spPr>
              <a:xfrm>
                <a:off x="709684" y="436728"/>
                <a:ext cx="578167" cy="2857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900" kern="100">
                    <a:effectLst/>
                    <a:latin typeface="ＭＳ 明朝" panose="02020609040205080304" pitchFamily="17" charset="-128"/>
                    <a:ea typeface="HGPｺﾞｼｯｸE" panose="020B0900000000000000" pitchFamily="50" charset="-128"/>
                    <a:cs typeface="Times New Roman" panose="02020603050405020304" pitchFamily="18" charset="0"/>
                  </a:rPr>
                  <a:t>岐阜市</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sp>
          <p:nvSpPr>
            <p:cNvPr id="33" name="雲 32">
              <a:extLst>
                <a:ext uri="{FF2B5EF4-FFF2-40B4-BE49-F238E27FC236}">
                  <a16:creationId xmlns:a16="http://schemas.microsoft.com/office/drawing/2014/main" id="{4CF32333-410D-4424-9904-83523F3324AC}"/>
                </a:ext>
              </a:extLst>
            </p:cNvPr>
            <p:cNvSpPr/>
            <p:nvPr/>
          </p:nvSpPr>
          <p:spPr>
            <a:xfrm rot="3238722">
              <a:off x="2026693" y="1914"/>
              <a:ext cx="538622" cy="534794"/>
            </a:xfrm>
            <a:prstGeom prst="cloud">
              <a:avLst/>
            </a:prstGeom>
            <a:solidFill>
              <a:srgbClr val="FF9999"/>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52" name="グループ化 51">
            <a:extLst>
              <a:ext uri="{FF2B5EF4-FFF2-40B4-BE49-F238E27FC236}">
                <a16:creationId xmlns:a16="http://schemas.microsoft.com/office/drawing/2014/main" id="{68D1A9D5-41C9-4FE7-88DD-32BFF6311AB0}"/>
              </a:ext>
            </a:extLst>
          </p:cNvPr>
          <p:cNvGrpSpPr/>
          <p:nvPr/>
        </p:nvGrpSpPr>
        <p:grpSpPr>
          <a:xfrm>
            <a:off x="7899438" y="4940637"/>
            <a:ext cx="381635" cy="349886"/>
            <a:chOff x="0" y="0"/>
            <a:chExt cx="1172290" cy="1159098"/>
          </a:xfrm>
          <a:effectLst>
            <a:glow rad="63500">
              <a:srgbClr val="9E3C89">
                <a:alpha val="80000"/>
              </a:srgbClr>
            </a:glow>
          </a:effectLst>
        </p:grpSpPr>
        <p:sp>
          <p:nvSpPr>
            <p:cNvPr id="53" name="涙形 52">
              <a:extLst>
                <a:ext uri="{FF2B5EF4-FFF2-40B4-BE49-F238E27FC236}">
                  <a16:creationId xmlns:a16="http://schemas.microsoft.com/office/drawing/2014/main" id="{CDD7F91B-FBEE-4A37-A1F2-FDC1D5444BA9}"/>
                </a:ext>
              </a:extLst>
            </p:cNvPr>
            <p:cNvSpPr/>
            <p:nvPr/>
          </p:nvSpPr>
          <p:spPr>
            <a:xfrm rot="20974627">
              <a:off x="137439" y="722370"/>
              <a:ext cx="462100" cy="436728"/>
            </a:xfrm>
            <a:prstGeom prst="teardrop">
              <a:avLst/>
            </a:prstGeom>
            <a:gradFill flip="none" rotWithShape="1">
              <a:gsLst>
                <a:gs pos="0">
                  <a:srgbClr val="A83289">
                    <a:tint val="66000"/>
                    <a:satMod val="160000"/>
                  </a:srgbClr>
                </a:gs>
                <a:gs pos="50000">
                  <a:srgbClr val="A83289">
                    <a:tint val="44500"/>
                    <a:satMod val="160000"/>
                  </a:srgbClr>
                </a:gs>
                <a:gs pos="100000">
                  <a:srgbClr val="A83289">
                    <a:tint val="23500"/>
                    <a:satMod val="160000"/>
                  </a:srgbClr>
                </a:gs>
              </a:gsLst>
              <a:lin ang="81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4" name="涙形 53">
              <a:extLst>
                <a:ext uri="{FF2B5EF4-FFF2-40B4-BE49-F238E27FC236}">
                  <a16:creationId xmlns:a16="http://schemas.microsoft.com/office/drawing/2014/main" id="{3F11FC04-43C7-4A44-9317-A699A76193D5}"/>
                </a:ext>
              </a:extLst>
            </p:cNvPr>
            <p:cNvSpPr/>
            <p:nvPr/>
          </p:nvSpPr>
          <p:spPr>
            <a:xfrm rot="16352329">
              <a:off x="608287" y="708722"/>
              <a:ext cx="462100" cy="436728"/>
            </a:xfrm>
            <a:prstGeom prst="teardrop">
              <a:avLst/>
            </a:prstGeom>
            <a:gradFill flip="none" rotWithShape="1">
              <a:gsLst>
                <a:gs pos="0">
                  <a:srgbClr val="A83289">
                    <a:tint val="66000"/>
                    <a:satMod val="160000"/>
                  </a:srgbClr>
                </a:gs>
                <a:gs pos="50000">
                  <a:srgbClr val="A83289">
                    <a:tint val="44500"/>
                    <a:satMod val="160000"/>
                  </a:srgbClr>
                </a:gs>
                <a:gs pos="100000">
                  <a:srgbClr val="A83289">
                    <a:tint val="23500"/>
                    <a:satMod val="160000"/>
                  </a:srgbClr>
                </a:gs>
              </a:gsLst>
              <a:lin ang="135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 name="涙形 54">
              <a:extLst>
                <a:ext uri="{FF2B5EF4-FFF2-40B4-BE49-F238E27FC236}">
                  <a16:creationId xmlns:a16="http://schemas.microsoft.com/office/drawing/2014/main" id="{842CCDA7-A336-43DB-A091-A6387FBD8360}"/>
                </a:ext>
              </a:extLst>
            </p:cNvPr>
            <p:cNvSpPr/>
            <p:nvPr/>
          </p:nvSpPr>
          <p:spPr>
            <a:xfrm rot="7869373">
              <a:off x="342156" y="12686"/>
              <a:ext cx="462100" cy="436728"/>
            </a:xfrm>
            <a:prstGeom prst="teardrop">
              <a:avLst/>
            </a:prstGeom>
            <a:gradFill flip="none" rotWithShape="1">
              <a:gsLst>
                <a:gs pos="0">
                  <a:srgbClr val="A83289">
                    <a:tint val="66000"/>
                    <a:satMod val="160000"/>
                  </a:srgbClr>
                </a:gs>
                <a:gs pos="50000">
                  <a:srgbClr val="A83289">
                    <a:tint val="44500"/>
                    <a:satMod val="160000"/>
                  </a:srgbClr>
                </a:gs>
                <a:gs pos="100000">
                  <a:srgbClr val="A83289">
                    <a:tint val="23500"/>
                    <a:satMod val="160000"/>
                  </a:srgbClr>
                </a:gs>
              </a:gsLst>
              <a:path path="circle">
                <a:fillToRect l="100000" b="100000"/>
              </a:path>
              <a:tileRect t="-100000" r="-100000"/>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 name="涙形 55">
              <a:extLst>
                <a:ext uri="{FF2B5EF4-FFF2-40B4-BE49-F238E27FC236}">
                  <a16:creationId xmlns:a16="http://schemas.microsoft.com/office/drawing/2014/main" id="{74C1AB52-3C8C-46D0-B2F2-7A144F5DC8E0}"/>
                </a:ext>
              </a:extLst>
            </p:cNvPr>
            <p:cNvSpPr/>
            <p:nvPr/>
          </p:nvSpPr>
          <p:spPr>
            <a:xfrm rot="12293037">
              <a:off x="710645" y="278818"/>
              <a:ext cx="461645" cy="436245"/>
            </a:xfrm>
            <a:prstGeom prst="teardrop">
              <a:avLst/>
            </a:prstGeom>
            <a:gradFill flip="none" rotWithShape="1">
              <a:gsLst>
                <a:gs pos="0">
                  <a:srgbClr val="A83289">
                    <a:tint val="66000"/>
                    <a:satMod val="160000"/>
                  </a:srgbClr>
                </a:gs>
                <a:gs pos="50000">
                  <a:srgbClr val="A83289">
                    <a:tint val="44500"/>
                    <a:satMod val="160000"/>
                  </a:srgbClr>
                </a:gs>
                <a:gs pos="100000">
                  <a:srgbClr val="A83289">
                    <a:tint val="23500"/>
                    <a:satMod val="160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 name="涙形 56">
              <a:extLst>
                <a:ext uri="{FF2B5EF4-FFF2-40B4-BE49-F238E27FC236}">
                  <a16:creationId xmlns:a16="http://schemas.microsoft.com/office/drawing/2014/main" id="{1AF18746-1DC1-4B58-B0D4-2DE18A70D103}"/>
                </a:ext>
              </a:extLst>
            </p:cNvPr>
            <p:cNvSpPr/>
            <p:nvPr/>
          </p:nvSpPr>
          <p:spPr>
            <a:xfrm rot="3583153">
              <a:off x="-12686" y="292466"/>
              <a:ext cx="462100" cy="436728"/>
            </a:xfrm>
            <a:prstGeom prst="teardrop">
              <a:avLst/>
            </a:prstGeom>
            <a:gradFill flip="none" rotWithShape="1">
              <a:gsLst>
                <a:gs pos="0">
                  <a:srgbClr val="A83289">
                    <a:tint val="66000"/>
                    <a:satMod val="160000"/>
                  </a:srgbClr>
                </a:gs>
                <a:gs pos="50000">
                  <a:srgbClr val="A83289">
                    <a:tint val="44500"/>
                    <a:satMod val="160000"/>
                  </a:srgbClr>
                </a:gs>
                <a:gs pos="100000">
                  <a:srgbClr val="A83289">
                    <a:tint val="23500"/>
                    <a:satMod val="160000"/>
                  </a:srgbClr>
                </a:gs>
              </a:gsLst>
              <a:lin ang="10800000" scaled="1"/>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8" name="星 32 32">
              <a:extLst>
                <a:ext uri="{FF2B5EF4-FFF2-40B4-BE49-F238E27FC236}">
                  <a16:creationId xmlns:a16="http://schemas.microsoft.com/office/drawing/2014/main" id="{C44F5CE1-D149-4286-939C-44E8BD2997AC}"/>
                </a:ext>
              </a:extLst>
            </p:cNvPr>
            <p:cNvSpPr/>
            <p:nvPr/>
          </p:nvSpPr>
          <p:spPr>
            <a:xfrm>
              <a:off x="424042" y="497182"/>
              <a:ext cx="322179" cy="272955"/>
            </a:xfrm>
            <a:prstGeom prst="star32">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Tree>
    <p:extLst>
      <p:ext uri="{BB962C8B-B14F-4D97-AF65-F5344CB8AC3E}">
        <p14:creationId xmlns:p14="http://schemas.microsoft.com/office/powerpoint/2010/main" val="83331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lstStyle/>
          <a:p>
            <a:r>
              <a:rPr kumimoji="1" lang="ja-JP" altLang="en-US" dirty="0"/>
              <a:t>ハザードマップの確認</a:t>
            </a:r>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12201" t="9381" r="12988" b="16384"/>
          <a:stretch/>
        </p:blipFill>
        <p:spPr>
          <a:xfrm>
            <a:off x="433681" y="1124743"/>
            <a:ext cx="6840760" cy="3816425"/>
          </a:xfrm>
          <a:prstGeom prst="rect">
            <a:avLst/>
          </a:prstGeom>
        </p:spPr>
      </p:pic>
      <p:sp>
        <p:nvSpPr>
          <p:cNvPr id="4" name="正方形/長方形 3"/>
          <p:cNvSpPr/>
          <p:nvPr/>
        </p:nvSpPr>
        <p:spPr>
          <a:xfrm>
            <a:off x="459922" y="1124743"/>
            <a:ext cx="6851104" cy="38164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57200" y="2118865"/>
            <a:ext cx="4042792" cy="37403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12201" t="7980" r="28738" b="5179"/>
          <a:stretch/>
        </p:blipFill>
        <p:spPr>
          <a:xfrm>
            <a:off x="3491880" y="2673821"/>
            <a:ext cx="5400600" cy="4464497"/>
          </a:xfrm>
          <a:prstGeom prst="rect">
            <a:avLst/>
          </a:prstGeom>
        </p:spPr>
      </p:pic>
      <p:sp>
        <p:nvSpPr>
          <p:cNvPr id="7" name="正方形/長方形 6"/>
          <p:cNvSpPr/>
          <p:nvPr/>
        </p:nvSpPr>
        <p:spPr>
          <a:xfrm>
            <a:off x="3491880" y="2673820"/>
            <a:ext cx="5328592" cy="41841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485656" y="5700181"/>
            <a:ext cx="5334816" cy="1157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0" y="3655856"/>
            <a:ext cx="2996118" cy="275154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岐阜市公式ホームページ上で、「岐阜市総合防災安心読本」のページに進みます。</a:t>
            </a:r>
            <a:endParaRPr lang="en-US" altLang="ja-JP" b="1" dirty="0">
              <a:solidFill>
                <a:schemeClr val="tx1"/>
              </a:solidFill>
            </a:endParaRPr>
          </a:p>
          <a:p>
            <a:endParaRPr lang="en-US" altLang="ja-JP" b="1" dirty="0">
              <a:solidFill>
                <a:schemeClr val="tx1"/>
              </a:solidFill>
            </a:endParaRPr>
          </a:p>
          <a:p>
            <a:r>
              <a:rPr lang="ja-JP" altLang="en-US" b="1" dirty="0">
                <a:solidFill>
                  <a:schemeClr val="tx1"/>
                </a:solidFill>
              </a:rPr>
              <a:t>ページ内に洪水や土砂災害のハザードマップが地区ごとに掲載されています。</a:t>
            </a:r>
            <a:endParaRPr lang="en-US" altLang="ja-JP" b="1" dirty="0">
              <a:solidFill>
                <a:schemeClr val="tx1"/>
              </a:solidFill>
            </a:endParaRPr>
          </a:p>
        </p:txBody>
      </p:sp>
      <p:sp>
        <p:nvSpPr>
          <p:cNvPr id="10" name="正方形/長方形 9"/>
          <p:cNvSpPr/>
          <p:nvPr/>
        </p:nvSpPr>
        <p:spPr>
          <a:xfrm>
            <a:off x="3485656" y="2685386"/>
            <a:ext cx="5334816" cy="23955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2" name="直線コネクタ 11"/>
          <p:cNvCxnSpPr/>
          <p:nvPr/>
        </p:nvCxnSpPr>
        <p:spPr>
          <a:xfrm flipH="1" flipV="1">
            <a:off x="2996118" y="5805264"/>
            <a:ext cx="489538"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左矢印 12"/>
          <p:cNvSpPr/>
          <p:nvPr/>
        </p:nvSpPr>
        <p:spPr>
          <a:xfrm rot="14737993">
            <a:off x="1916008" y="3843453"/>
            <a:ext cx="3396550" cy="457908"/>
          </a:xfrm>
          <a:prstGeom prst="leftArrow">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3"/>
          <p:cNvSpPr>
            <a:spLocks noGrp="1"/>
          </p:cNvSpPr>
          <p:nvPr>
            <p:ph type="sldNum" sz="quarter" idx="12"/>
          </p:nvPr>
        </p:nvSpPr>
        <p:spPr/>
        <p:txBody>
          <a:bodyPr/>
          <a:lstStyle/>
          <a:p>
            <a:fld id="{5D74FC4F-2846-4FE1-90FA-DDF13E709B83}" type="slidenum">
              <a:rPr kumimoji="1" lang="ja-JP" altLang="en-US" smtClean="0"/>
              <a:t>10</a:t>
            </a:fld>
            <a:endParaRPr kumimoji="1" lang="ja-JP" altLang="en-US"/>
          </a:p>
        </p:txBody>
      </p:sp>
    </p:spTree>
    <p:extLst>
      <p:ext uri="{BB962C8B-B14F-4D97-AF65-F5344CB8AC3E}">
        <p14:creationId xmlns:p14="http://schemas.microsoft.com/office/powerpoint/2010/main" val="318440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洪水ハザードマップ</a:t>
            </a:r>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22438" t="16384" r="1175" b="12182"/>
          <a:stretch/>
        </p:blipFill>
        <p:spPr>
          <a:xfrm>
            <a:off x="451755" y="1417638"/>
            <a:ext cx="8208134" cy="4315618"/>
          </a:xfrm>
          <a:prstGeom prst="rect">
            <a:avLst/>
          </a:prstGeom>
        </p:spPr>
      </p:pic>
      <p:sp>
        <p:nvSpPr>
          <p:cNvPr id="5" name="正方形/長方形 4"/>
          <p:cNvSpPr/>
          <p:nvPr/>
        </p:nvSpPr>
        <p:spPr>
          <a:xfrm>
            <a:off x="451755" y="1417638"/>
            <a:ext cx="8208134" cy="43156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07504" y="4077072"/>
            <a:ext cx="6568517" cy="230425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300" b="1" dirty="0">
                <a:solidFill>
                  <a:schemeClr val="tx1"/>
                </a:solidFill>
              </a:rPr>
              <a:t>・岐阜市総合防災安心読本のハザードマップは概ね１０００年に１度程度起こる洪水により河川が氾濫した場合に想定される浸水状況の確認ができます。</a:t>
            </a:r>
            <a:endParaRPr lang="en-US" altLang="ja-JP" sz="2300" b="1" dirty="0">
              <a:solidFill>
                <a:schemeClr val="tx1"/>
              </a:solidFill>
            </a:endParaRPr>
          </a:p>
          <a:p>
            <a:endParaRPr lang="en-US" altLang="ja-JP" sz="2300" b="1" dirty="0">
              <a:solidFill>
                <a:schemeClr val="tx1"/>
              </a:solidFill>
            </a:endParaRPr>
          </a:p>
          <a:p>
            <a:r>
              <a:rPr lang="ja-JP" altLang="en-US" sz="2300" b="1" dirty="0">
                <a:solidFill>
                  <a:schemeClr val="tx1"/>
                </a:solidFill>
              </a:rPr>
              <a:t>・施設の避難場所や避難場所への避難経路を検討する際に使用します。</a:t>
            </a:r>
            <a:endParaRPr lang="en-US" altLang="ja-JP" sz="2300" b="1" dirty="0">
              <a:solidFill>
                <a:schemeClr val="tx1"/>
              </a:solidFill>
            </a:endParaRPr>
          </a:p>
        </p:txBody>
      </p:sp>
      <p:sp>
        <p:nvSpPr>
          <p:cNvPr id="6" name="スライド番号プレースホルダー 5"/>
          <p:cNvSpPr>
            <a:spLocks noGrp="1"/>
          </p:cNvSpPr>
          <p:nvPr>
            <p:ph type="sldNum" sz="quarter" idx="12"/>
          </p:nvPr>
        </p:nvSpPr>
        <p:spPr/>
        <p:txBody>
          <a:bodyPr/>
          <a:lstStyle/>
          <a:p>
            <a:fld id="{5D74FC4F-2846-4FE1-90FA-DDF13E709B83}" type="slidenum">
              <a:rPr kumimoji="1" lang="ja-JP" altLang="en-US" smtClean="0"/>
              <a:t>11</a:t>
            </a:fld>
            <a:endParaRPr kumimoji="1" lang="ja-JP" altLang="en-US"/>
          </a:p>
        </p:txBody>
      </p:sp>
    </p:spTree>
    <p:extLst>
      <p:ext uri="{BB962C8B-B14F-4D97-AF65-F5344CB8AC3E}">
        <p14:creationId xmlns:p14="http://schemas.microsoft.com/office/powerpoint/2010/main" val="78382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土砂災害ハザードマップ</a:t>
            </a:r>
            <a:endParaRPr kumimoji="1" lang="ja-JP" altLang="en-US" dirty="0"/>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22437" t="17785" r="1964" b="12182"/>
          <a:stretch/>
        </p:blipFill>
        <p:spPr>
          <a:xfrm>
            <a:off x="487070" y="1394845"/>
            <a:ext cx="7829346" cy="4077786"/>
          </a:xfrm>
          <a:prstGeom prst="rect">
            <a:avLst/>
          </a:prstGeom>
        </p:spPr>
      </p:pic>
      <p:sp>
        <p:nvSpPr>
          <p:cNvPr id="5" name="正方形/長方形 4"/>
          <p:cNvSpPr/>
          <p:nvPr/>
        </p:nvSpPr>
        <p:spPr>
          <a:xfrm>
            <a:off x="457200" y="1417638"/>
            <a:ext cx="7859216" cy="40995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251520" y="4149080"/>
            <a:ext cx="8640960" cy="254307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2300" b="1" dirty="0">
                <a:solidFill>
                  <a:schemeClr val="tx1"/>
                </a:solidFill>
              </a:rPr>
              <a:t>・土砂災害特別警戒区域</a:t>
            </a:r>
            <a:r>
              <a:rPr lang="en-US" altLang="ja-JP" sz="2300" b="1" dirty="0">
                <a:solidFill>
                  <a:schemeClr val="tx1"/>
                </a:solidFill>
              </a:rPr>
              <a:t>(</a:t>
            </a:r>
            <a:r>
              <a:rPr lang="ja-JP" altLang="en-US" sz="2300" b="1" dirty="0">
                <a:solidFill>
                  <a:schemeClr val="tx1"/>
                </a:solidFill>
              </a:rPr>
              <a:t>レッドゾーン</a:t>
            </a:r>
            <a:r>
              <a:rPr lang="en-US" altLang="ja-JP" sz="2300" b="1" dirty="0">
                <a:solidFill>
                  <a:schemeClr val="tx1"/>
                </a:solidFill>
              </a:rPr>
              <a:t>)</a:t>
            </a:r>
            <a:r>
              <a:rPr lang="ja-JP" altLang="en-US" sz="2300" b="1" dirty="0">
                <a:solidFill>
                  <a:schemeClr val="tx1"/>
                </a:solidFill>
              </a:rPr>
              <a:t>、土砂災害警戒区域</a:t>
            </a:r>
            <a:r>
              <a:rPr lang="en-US" altLang="ja-JP" sz="2300" b="1" dirty="0">
                <a:solidFill>
                  <a:schemeClr val="tx1"/>
                </a:solidFill>
              </a:rPr>
              <a:t>(</a:t>
            </a:r>
            <a:r>
              <a:rPr lang="ja-JP" altLang="en-US" sz="2300" b="1" dirty="0">
                <a:solidFill>
                  <a:schemeClr val="tx1"/>
                </a:solidFill>
              </a:rPr>
              <a:t>イエローゾーン</a:t>
            </a:r>
            <a:r>
              <a:rPr lang="en-US" altLang="ja-JP" sz="2300" b="1" dirty="0">
                <a:solidFill>
                  <a:schemeClr val="tx1"/>
                </a:solidFill>
              </a:rPr>
              <a:t>)</a:t>
            </a:r>
            <a:r>
              <a:rPr lang="ja-JP" altLang="en-US" sz="2300" b="1" dirty="0">
                <a:solidFill>
                  <a:schemeClr val="tx1"/>
                </a:solidFill>
              </a:rPr>
              <a:t>が表示されています。これらは土石流・地すべり・急傾斜地の崩壊の観点からそれぞれの基準に基づき指定されています。</a:t>
            </a:r>
            <a:endParaRPr lang="en-US" altLang="ja-JP" sz="2300" dirty="0"/>
          </a:p>
          <a:p>
            <a:endParaRPr lang="en-US" altLang="ja-JP" sz="2300" b="1" dirty="0">
              <a:solidFill>
                <a:schemeClr val="tx1"/>
              </a:solidFill>
            </a:endParaRPr>
          </a:p>
          <a:p>
            <a:r>
              <a:rPr lang="ja-JP" altLang="en-US" sz="2300" b="1" dirty="0">
                <a:solidFill>
                  <a:schemeClr val="tx1"/>
                </a:solidFill>
              </a:rPr>
              <a:t>・施設の避難場所や避難場所への避難経路を検討する際に使用します。</a:t>
            </a:r>
            <a:endParaRPr lang="en-US" altLang="ja-JP" sz="2300" b="1" dirty="0">
              <a:solidFill>
                <a:schemeClr val="tx1"/>
              </a:solidFill>
            </a:endParaRPr>
          </a:p>
        </p:txBody>
      </p:sp>
      <p:sp>
        <p:nvSpPr>
          <p:cNvPr id="6" name="スライド番号プレースホルダー 5"/>
          <p:cNvSpPr>
            <a:spLocks noGrp="1"/>
          </p:cNvSpPr>
          <p:nvPr>
            <p:ph type="sldNum" sz="quarter" idx="12"/>
          </p:nvPr>
        </p:nvSpPr>
        <p:spPr/>
        <p:txBody>
          <a:bodyPr/>
          <a:lstStyle/>
          <a:p>
            <a:fld id="{5D74FC4F-2846-4FE1-90FA-DDF13E709B83}" type="slidenum">
              <a:rPr kumimoji="1" lang="ja-JP" altLang="en-US" smtClean="0"/>
              <a:t>12</a:t>
            </a:fld>
            <a:endParaRPr kumimoji="1" lang="ja-JP" altLang="en-US"/>
          </a:p>
        </p:txBody>
      </p:sp>
    </p:spTree>
    <p:extLst>
      <p:ext uri="{BB962C8B-B14F-4D97-AF65-F5344CB8AC3E}">
        <p14:creationId xmlns:p14="http://schemas.microsoft.com/office/powerpoint/2010/main" val="398638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避難確保計画の様式</a:t>
            </a:r>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11413" t="9381" r="8263" b="21987"/>
          <a:stretch/>
        </p:blipFill>
        <p:spPr>
          <a:xfrm>
            <a:off x="107504" y="1196752"/>
            <a:ext cx="7344816" cy="3528393"/>
          </a:xfrm>
          <a:prstGeom prst="rect">
            <a:avLst/>
          </a:prstGeom>
        </p:spPr>
      </p:pic>
      <p:sp>
        <p:nvSpPr>
          <p:cNvPr id="4" name="正方形/長方形 3"/>
          <p:cNvSpPr/>
          <p:nvPr/>
        </p:nvSpPr>
        <p:spPr>
          <a:xfrm>
            <a:off x="107504" y="1196752"/>
            <a:ext cx="7344816" cy="35283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1413" t="9381" r="27950" b="35225"/>
          <a:stretch/>
        </p:blipFill>
        <p:spPr>
          <a:xfrm>
            <a:off x="3599384" y="3861048"/>
            <a:ext cx="5544616" cy="2847820"/>
          </a:xfrm>
          <a:prstGeom prst="rect">
            <a:avLst/>
          </a:prstGeom>
        </p:spPr>
      </p:pic>
      <p:sp>
        <p:nvSpPr>
          <p:cNvPr id="6" name="正方形/長方形 5"/>
          <p:cNvSpPr/>
          <p:nvPr/>
        </p:nvSpPr>
        <p:spPr>
          <a:xfrm>
            <a:off x="3599384" y="3861048"/>
            <a:ext cx="5437112" cy="28478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55385" y="3717032"/>
            <a:ext cx="2996118" cy="275154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岐阜市公式ホームページ上で、「要配慮者利用施設における避難確保計画の作成等」のページに進みます。</a:t>
            </a:r>
            <a:endParaRPr lang="en-US" altLang="ja-JP" b="1" dirty="0">
              <a:solidFill>
                <a:schemeClr val="tx1"/>
              </a:solidFill>
            </a:endParaRPr>
          </a:p>
          <a:p>
            <a:endParaRPr lang="en-US" altLang="ja-JP" b="1" dirty="0">
              <a:solidFill>
                <a:schemeClr val="tx1"/>
              </a:solidFill>
            </a:endParaRPr>
          </a:p>
          <a:p>
            <a:r>
              <a:rPr lang="ja-JP" altLang="en-US" b="1" dirty="0">
                <a:solidFill>
                  <a:schemeClr val="tx1"/>
                </a:solidFill>
              </a:rPr>
              <a:t>ページ内に避難確保計画の様式があります。</a:t>
            </a:r>
            <a:endParaRPr lang="en-US" altLang="ja-JP" b="1" dirty="0">
              <a:solidFill>
                <a:schemeClr val="tx1"/>
              </a:solidFill>
            </a:endParaRPr>
          </a:p>
        </p:txBody>
      </p:sp>
      <p:sp>
        <p:nvSpPr>
          <p:cNvPr id="8" name="正方形/長方形 7"/>
          <p:cNvSpPr/>
          <p:nvPr/>
        </p:nvSpPr>
        <p:spPr>
          <a:xfrm>
            <a:off x="3657408" y="4173102"/>
            <a:ext cx="4370975" cy="147415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正方形/長方形 8"/>
          <p:cNvSpPr/>
          <p:nvPr/>
        </p:nvSpPr>
        <p:spPr>
          <a:xfrm>
            <a:off x="107504" y="2189379"/>
            <a:ext cx="5904656" cy="375524"/>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左矢印 9"/>
          <p:cNvSpPr/>
          <p:nvPr/>
        </p:nvSpPr>
        <p:spPr>
          <a:xfrm rot="14737993">
            <a:off x="3784961" y="3132756"/>
            <a:ext cx="1574078" cy="457908"/>
          </a:xfrm>
          <a:prstGeom prst="lef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p:cNvSpPr>
            <a:spLocks noGrp="1"/>
          </p:cNvSpPr>
          <p:nvPr>
            <p:ph type="sldNum" sz="quarter" idx="12"/>
          </p:nvPr>
        </p:nvSpPr>
        <p:spPr/>
        <p:txBody>
          <a:bodyPr/>
          <a:lstStyle/>
          <a:p>
            <a:fld id="{5D74FC4F-2846-4FE1-90FA-DDF13E709B83}" type="slidenum">
              <a:rPr kumimoji="1" lang="ja-JP" altLang="en-US" smtClean="0"/>
              <a:t>13</a:t>
            </a:fld>
            <a:endParaRPr kumimoji="1" lang="ja-JP" altLang="en-US"/>
          </a:p>
        </p:txBody>
      </p:sp>
    </p:spTree>
    <p:extLst>
      <p:ext uri="{BB962C8B-B14F-4D97-AF65-F5344CB8AC3E}">
        <p14:creationId xmlns:p14="http://schemas.microsoft.com/office/powerpoint/2010/main" val="382913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避難確保計画の提出様式について</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047204"/>
            <a:ext cx="7488832" cy="4810796"/>
          </a:xfrm>
          <a:prstGeom prst="rect">
            <a:avLst/>
          </a:prstGeom>
        </p:spPr>
      </p:pic>
      <p:sp>
        <p:nvSpPr>
          <p:cNvPr id="5" name="正方形/長方形 4"/>
          <p:cNvSpPr/>
          <p:nvPr/>
        </p:nvSpPr>
        <p:spPr>
          <a:xfrm>
            <a:off x="1475656" y="3356992"/>
            <a:ext cx="2592288" cy="1728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148064" y="3352800"/>
            <a:ext cx="2592288" cy="15163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501164" y="6525344"/>
            <a:ext cx="2566780" cy="2380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173572" y="5939114"/>
            <a:ext cx="2566780" cy="2380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42094" y="3284984"/>
            <a:ext cx="374073" cy="18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30676" y="3315725"/>
            <a:ext cx="432048" cy="1754326"/>
          </a:xfrm>
          <a:prstGeom prst="rect">
            <a:avLst/>
          </a:prstGeom>
          <a:noFill/>
        </p:spPr>
        <p:txBody>
          <a:bodyPr wrap="square" rtlCol="0">
            <a:spAutoFit/>
          </a:bodyPr>
          <a:lstStyle/>
          <a:p>
            <a:r>
              <a:rPr kumimoji="1" lang="ja-JP" altLang="en-US" dirty="0"/>
              <a:t>岐</a:t>
            </a:r>
            <a:endParaRPr kumimoji="1" lang="en-US" altLang="ja-JP" dirty="0"/>
          </a:p>
          <a:p>
            <a:r>
              <a:rPr kumimoji="1" lang="ja-JP" altLang="en-US" dirty="0"/>
              <a:t>阜</a:t>
            </a:r>
            <a:endParaRPr kumimoji="1" lang="en-US" altLang="ja-JP" dirty="0"/>
          </a:p>
          <a:p>
            <a:r>
              <a:rPr kumimoji="1" lang="ja-JP" altLang="en-US" dirty="0"/>
              <a:t>市</a:t>
            </a:r>
            <a:endParaRPr kumimoji="1" lang="en-US" altLang="ja-JP" dirty="0"/>
          </a:p>
          <a:p>
            <a:r>
              <a:rPr kumimoji="1" lang="ja-JP" altLang="en-US" dirty="0"/>
              <a:t>へ</a:t>
            </a:r>
            <a:endParaRPr kumimoji="1" lang="en-US" altLang="ja-JP" dirty="0"/>
          </a:p>
          <a:p>
            <a:r>
              <a:rPr kumimoji="1" lang="ja-JP" altLang="en-US" dirty="0"/>
              <a:t>提</a:t>
            </a:r>
            <a:endParaRPr kumimoji="1" lang="en-US" altLang="ja-JP" dirty="0"/>
          </a:p>
          <a:p>
            <a:r>
              <a:rPr kumimoji="1" lang="ja-JP" altLang="en-US" dirty="0"/>
              <a:t>出</a:t>
            </a:r>
          </a:p>
        </p:txBody>
      </p:sp>
      <p:cxnSp>
        <p:nvCxnSpPr>
          <p:cNvPr id="12" name="直線コネクタ 11"/>
          <p:cNvCxnSpPr>
            <a:endCxn id="5" idx="1"/>
          </p:cNvCxnSpPr>
          <p:nvPr/>
        </p:nvCxnSpPr>
        <p:spPr>
          <a:xfrm>
            <a:off x="797733" y="4221088"/>
            <a:ext cx="6779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10" idx="3"/>
          </p:cNvCxnSpPr>
          <p:nvPr/>
        </p:nvCxnSpPr>
        <p:spPr>
          <a:xfrm>
            <a:off x="862724" y="4192888"/>
            <a:ext cx="612932" cy="2451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8446399" y="3174876"/>
            <a:ext cx="374073" cy="18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8424428" y="3233817"/>
            <a:ext cx="432048" cy="1754326"/>
          </a:xfrm>
          <a:prstGeom prst="rect">
            <a:avLst/>
          </a:prstGeom>
          <a:noFill/>
        </p:spPr>
        <p:txBody>
          <a:bodyPr wrap="square" rtlCol="0">
            <a:spAutoFit/>
          </a:bodyPr>
          <a:lstStyle/>
          <a:p>
            <a:r>
              <a:rPr kumimoji="1" lang="ja-JP" altLang="en-US" dirty="0"/>
              <a:t>岐</a:t>
            </a:r>
            <a:endParaRPr kumimoji="1" lang="en-US" altLang="ja-JP" dirty="0"/>
          </a:p>
          <a:p>
            <a:r>
              <a:rPr kumimoji="1" lang="ja-JP" altLang="en-US" dirty="0"/>
              <a:t>阜</a:t>
            </a:r>
            <a:endParaRPr kumimoji="1" lang="en-US" altLang="ja-JP" dirty="0"/>
          </a:p>
          <a:p>
            <a:r>
              <a:rPr kumimoji="1" lang="ja-JP" altLang="en-US" dirty="0"/>
              <a:t>市</a:t>
            </a:r>
            <a:endParaRPr kumimoji="1" lang="en-US" altLang="ja-JP" dirty="0"/>
          </a:p>
          <a:p>
            <a:r>
              <a:rPr kumimoji="1" lang="ja-JP" altLang="en-US" dirty="0"/>
              <a:t>へ</a:t>
            </a:r>
            <a:endParaRPr kumimoji="1" lang="en-US" altLang="ja-JP" dirty="0"/>
          </a:p>
          <a:p>
            <a:r>
              <a:rPr kumimoji="1" lang="ja-JP" altLang="en-US" dirty="0"/>
              <a:t>提</a:t>
            </a:r>
            <a:endParaRPr kumimoji="1" lang="en-US" altLang="ja-JP" dirty="0"/>
          </a:p>
          <a:p>
            <a:r>
              <a:rPr kumimoji="1" lang="ja-JP" altLang="en-US" dirty="0"/>
              <a:t>出</a:t>
            </a:r>
          </a:p>
        </p:txBody>
      </p:sp>
      <p:cxnSp>
        <p:nvCxnSpPr>
          <p:cNvPr id="19" name="直線コネクタ 18"/>
          <p:cNvCxnSpPr/>
          <p:nvPr/>
        </p:nvCxnSpPr>
        <p:spPr>
          <a:xfrm>
            <a:off x="7768476" y="4120286"/>
            <a:ext cx="6779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7725876" y="4120286"/>
            <a:ext cx="720523" cy="18652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251520" y="1268760"/>
            <a:ext cx="4896544" cy="4877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赤枠内の様式を岐阜市に提出してください。</a:t>
            </a:r>
          </a:p>
        </p:txBody>
      </p:sp>
      <p:sp>
        <p:nvSpPr>
          <p:cNvPr id="3" name="正方形/長方形 2"/>
          <p:cNvSpPr/>
          <p:nvPr/>
        </p:nvSpPr>
        <p:spPr>
          <a:xfrm>
            <a:off x="5580112" y="2204864"/>
            <a:ext cx="284431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16167" y="1988840"/>
            <a:ext cx="7500249" cy="48691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2"/>
          <p:cNvSpPr>
            <a:spLocks noGrp="1"/>
          </p:cNvSpPr>
          <p:nvPr>
            <p:ph type="sldNum" sz="quarter" idx="12"/>
          </p:nvPr>
        </p:nvSpPr>
        <p:spPr/>
        <p:txBody>
          <a:bodyPr/>
          <a:lstStyle/>
          <a:p>
            <a:fld id="{5D74FC4F-2846-4FE1-90FA-DDF13E709B83}" type="slidenum">
              <a:rPr kumimoji="1" lang="ja-JP" altLang="en-US" smtClean="0"/>
              <a:t>14</a:t>
            </a:fld>
            <a:endParaRPr kumimoji="1" lang="ja-JP" altLang="en-US"/>
          </a:p>
        </p:txBody>
      </p:sp>
    </p:spTree>
    <p:extLst>
      <p:ext uri="{BB962C8B-B14F-4D97-AF65-F5344CB8AC3E}">
        <p14:creationId xmlns:p14="http://schemas.microsoft.com/office/powerpoint/2010/main" val="257115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8F719CD1-BC5C-48D1-85E0-C28D218CAF87}"/>
              </a:ext>
            </a:extLst>
          </p:cNvPr>
          <p:cNvSpPr/>
          <p:nvPr/>
        </p:nvSpPr>
        <p:spPr>
          <a:xfrm>
            <a:off x="540476" y="3457847"/>
            <a:ext cx="8051591" cy="201600"/>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reflection blurRad="6350" stA="55000" endA="300" endPos="45500" dir="5400000" sy="-100000" algn="bl" rotWithShape="0"/>
              </a:effectLst>
            </a:endParaRPr>
          </a:p>
        </p:txBody>
      </p:sp>
      <p:sp>
        <p:nvSpPr>
          <p:cNvPr id="9" name="正方形/長方形 8"/>
          <p:cNvSpPr/>
          <p:nvPr/>
        </p:nvSpPr>
        <p:spPr>
          <a:xfrm>
            <a:off x="1218547" y="2738025"/>
            <a:ext cx="6445995" cy="1538883"/>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kumimoji="1" lang="ja-JP" altLang="en-US" sz="5400" b="1" dirty="0">
                <a:solidFill>
                  <a:schemeClr val="tx1"/>
                </a:solidFill>
              </a:rPr>
              <a:t>避難確保計画の作成</a:t>
            </a:r>
            <a:endParaRPr kumimoji="1" lang="en-US" altLang="ja-JP" sz="5400" b="1" dirty="0">
              <a:solidFill>
                <a:schemeClr val="tx1"/>
              </a:solidFill>
            </a:endParaRPr>
          </a:p>
          <a:p>
            <a:pPr algn="ctr"/>
            <a:r>
              <a:rPr lang="ja-JP" altLang="en-US" sz="4000" b="1" dirty="0">
                <a:solidFill>
                  <a:schemeClr val="tx1"/>
                </a:solidFill>
              </a:rPr>
              <a:t>（岐阜市に提出する様式）</a:t>
            </a:r>
            <a:endParaRPr kumimoji="1" lang="ja-JP" altLang="en-US" sz="4000" b="1" dirty="0">
              <a:solidFill>
                <a:schemeClr val="tx1"/>
              </a:solidFill>
            </a:endParaRPr>
          </a:p>
        </p:txBody>
      </p:sp>
      <p:grpSp>
        <p:nvGrpSpPr>
          <p:cNvPr id="6" name="グループ化 5"/>
          <p:cNvGrpSpPr/>
          <p:nvPr/>
        </p:nvGrpSpPr>
        <p:grpSpPr>
          <a:xfrm>
            <a:off x="611560" y="5192257"/>
            <a:ext cx="651511" cy="1316990"/>
            <a:chOff x="0" y="0"/>
            <a:chExt cx="651653" cy="1317010"/>
          </a:xfrm>
        </p:grpSpPr>
        <p:sp>
          <p:nvSpPr>
            <p:cNvPr id="7" name="ハート 6"/>
            <p:cNvSpPr/>
            <p:nvPr/>
          </p:nvSpPr>
          <p:spPr>
            <a:xfrm rot="18865390">
              <a:off x="393638" y="938284"/>
              <a:ext cx="246156" cy="269875"/>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フリーフォーム 9"/>
            <p:cNvSpPr/>
            <p:nvPr/>
          </p:nvSpPr>
          <p:spPr>
            <a:xfrm rot="19298920">
              <a:off x="431169" y="682388"/>
              <a:ext cx="90418" cy="232304"/>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フリーフォーム 10"/>
            <p:cNvSpPr/>
            <p:nvPr/>
          </p:nvSpPr>
          <p:spPr>
            <a:xfrm rot="18837721" flipH="1">
              <a:off x="465289" y="409433"/>
              <a:ext cx="80773"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フリーフォーム 11"/>
            <p:cNvSpPr/>
            <p:nvPr/>
          </p:nvSpPr>
          <p:spPr>
            <a:xfrm rot="2457807">
              <a:off x="96799" y="709684"/>
              <a:ext cx="82318"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正方形/長方形 12"/>
            <p:cNvSpPr/>
            <p:nvPr/>
          </p:nvSpPr>
          <p:spPr>
            <a:xfrm>
              <a:off x="294692" y="764275"/>
              <a:ext cx="45719" cy="516951"/>
            </a:xfrm>
            <a:prstGeom prst="rect">
              <a:avLst/>
            </a:prstGeom>
            <a:solidFill>
              <a:srgbClr val="3FF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フリーフォーム 13"/>
            <p:cNvSpPr/>
            <p:nvPr/>
          </p:nvSpPr>
          <p:spPr>
            <a:xfrm rot="10800000">
              <a:off x="267396" y="0"/>
              <a:ext cx="88711" cy="225033"/>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フリーフォーム 14"/>
            <p:cNvSpPr/>
            <p:nvPr/>
          </p:nvSpPr>
          <p:spPr>
            <a:xfrm rot="2457807">
              <a:off x="89975" y="388961"/>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フリーフォーム 15"/>
            <p:cNvSpPr/>
            <p:nvPr/>
          </p:nvSpPr>
          <p:spPr>
            <a:xfrm rot="8130845">
              <a:off x="165038" y="40943"/>
              <a:ext cx="83569" cy="25613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フリーフォーム 16"/>
            <p:cNvSpPr/>
            <p:nvPr/>
          </p:nvSpPr>
          <p:spPr>
            <a:xfrm rot="12902307">
              <a:off x="362930" y="27296"/>
              <a:ext cx="90653" cy="25120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フリーフォーム 17"/>
            <p:cNvSpPr/>
            <p:nvPr/>
          </p:nvSpPr>
          <p:spPr>
            <a:xfrm rot="21408600" flipH="1">
              <a:off x="362930" y="627797"/>
              <a:ext cx="68437" cy="24065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フリーフォーム 18"/>
            <p:cNvSpPr/>
            <p:nvPr/>
          </p:nvSpPr>
          <p:spPr>
            <a:xfrm rot="449440">
              <a:off x="199157" y="238836"/>
              <a:ext cx="83503" cy="24511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リーフォーム 19"/>
            <p:cNvSpPr/>
            <p:nvPr/>
          </p:nvSpPr>
          <p:spPr>
            <a:xfrm rot="793465">
              <a:off x="178686" y="655093"/>
              <a:ext cx="76050" cy="22673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フリーフォーム 20"/>
            <p:cNvSpPr/>
            <p:nvPr/>
          </p:nvSpPr>
          <p:spPr>
            <a:xfrm rot="21352382">
              <a:off x="281044" y="238836"/>
              <a:ext cx="82336" cy="253191"/>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フリーフォーム 21"/>
            <p:cNvSpPr/>
            <p:nvPr/>
          </p:nvSpPr>
          <p:spPr>
            <a:xfrm rot="2457807">
              <a:off x="117271" y="539087"/>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フリーフォーム 22"/>
            <p:cNvSpPr/>
            <p:nvPr/>
          </p:nvSpPr>
          <p:spPr>
            <a:xfrm>
              <a:off x="274220" y="416257"/>
              <a:ext cx="81442" cy="251418"/>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リーフォーム 23"/>
            <p:cNvSpPr/>
            <p:nvPr/>
          </p:nvSpPr>
          <p:spPr>
            <a:xfrm rot="21339848">
              <a:off x="274220" y="648269"/>
              <a:ext cx="80018" cy="21536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フリーフォーム 24"/>
            <p:cNvSpPr/>
            <p:nvPr/>
          </p:nvSpPr>
          <p:spPr>
            <a:xfrm rot="20460161">
              <a:off x="369754" y="252484"/>
              <a:ext cx="7109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フリーフォーム 25"/>
            <p:cNvSpPr/>
            <p:nvPr/>
          </p:nvSpPr>
          <p:spPr>
            <a:xfrm>
              <a:off x="178686" y="423081"/>
              <a:ext cx="68238" cy="230337"/>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フリーフォーム 26"/>
            <p:cNvSpPr/>
            <p:nvPr/>
          </p:nvSpPr>
          <p:spPr>
            <a:xfrm rot="18778614" flipH="1">
              <a:off x="451640" y="532263"/>
              <a:ext cx="75996" cy="23368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フリーフォーム 27"/>
            <p:cNvSpPr/>
            <p:nvPr/>
          </p:nvSpPr>
          <p:spPr>
            <a:xfrm rot="2457807">
              <a:off x="124095" y="211540"/>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フリーフォーム 28"/>
            <p:cNvSpPr/>
            <p:nvPr/>
          </p:nvSpPr>
          <p:spPr>
            <a:xfrm rot="269572">
              <a:off x="376578" y="450376"/>
              <a:ext cx="8096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フリーフォーム 29"/>
            <p:cNvSpPr/>
            <p:nvPr/>
          </p:nvSpPr>
          <p:spPr>
            <a:xfrm rot="19368494">
              <a:off x="444817" y="218364"/>
              <a:ext cx="59231" cy="22993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ハート 30"/>
            <p:cNvSpPr/>
            <p:nvPr/>
          </p:nvSpPr>
          <p:spPr>
            <a:xfrm rot="3176063">
              <a:off x="-12383" y="948520"/>
              <a:ext cx="285115" cy="260350"/>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ハート 31"/>
            <p:cNvSpPr/>
            <p:nvPr/>
          </p:nvSpPr>
          <p:spPr>
            <a:xfrm>
              <a:off x="205981" y="1044054"/>
              <a:ext cx="251992" cy="272956"/>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15</a:t>
            </a:fld>
            <a:endParaRPr kumimoji="1" lang="ja-JP" altLang="en-US"/>
          </a:p>
        </p:txBody>
      </p:sp>
      <p:sp>
        <p:nvSpPr>
          <p:cNvPr id="34" name="正方形/長方形 33">
            <a:extLst>
              <a:ext uri="{FF2B5EF4-FFF2-40B4-BE49-F238E27FC236}">
                <a16:creationId xmlns:a16="http://schemas.microsoft.com/office/drawing/2014/main" id="{6A5C14AC-1738-4697-BC13-038B77174C60}"/>
              </a:ext>
            </a:extLst>
          </p:cNvPr>
          <p:cNvSpPr/>
          <p:nvPr/>
        </p:nvSpPr>
        <p:spPr>
          <a:xfrm>
            <a:off x="1310661" y="4077627"/>
            <a:ext cx="5925635" cy="199281"/>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reflection blurRad="6350" stA="55000" endA="300" endPos="45500" dir="5400000" sy="-100000" algn="bl" rotWithShape="0"/>
              </a:effectLst>
            </a:endParaRPr>
          </a:p>
        </p:txBody>
      </p:sp>
    </p:spTree>
    <p:extLst>
      <p:ext uri="{BB962C8B-B14F-4D97-AF65-F5344CB8AC3E}">
        <p14:creationId xmlns:p14="http://schemas.microsoft.com/office/powerpoint/2010/main" val="353483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640960" cy="1143000"/>
          </a:xfrm>
        </p:spPr>
        <p:txBody>
          <a:bodyPr>
            <a:normAutofit fontScale="90000"/>
          </a:bodyPr>
          <a:lstStyle/>
          <a:p>
            <a:r>
              <a:rPr lang="en-US" altLang="ja-JP" dirty="0"/>
              <a:t>【</a:t>
            </a:r>
            <a:r>
              <a:rPr kumimoji="1" lang="ja-JP" altLang="en-US" dirty="0"/>
              <a:t>様式１</a:t>
            </a:r>
            <a:r>
              <a:rPr kumimoji="1" lang="en-US" altLang="ja-JP" dirty="0"/>
              <a:t>】</a:t>
            </a:r>
            <a:r>
              <a:rPr kumimoji="1" lang="ja-JP" altLang="en-US" dirty="0"/>
              <a:t>計画の目的、報告、適用範囲</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268760"/>
            <a:ext cx="5515471" cy="4724534"/>
          </a:xfrm>
          <a:prstGeom prst="rect">
            <a:avLst/>
          </a:prstGeom>
        </p:spPr>
      </p:pic>
      <p:sp>
        <p:nvSpPr>
          <p:cNvPr id="7" name="正方形/長方形 6"/>
          <p:cNvSpPr/>
          <p:nvPr/>
        </p:nvSpPr>
        <p:spPr>
          <a:xfrm>
            <a:off x="3873351" y="4221088"/>
            <a:ext cx="3888432"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40805" y="3068959"/>
            <a:ext cx="2520280" cy="316835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n-ea"/>
              </a:rPr>
              <a:t>・</a:t>
            </a:r>
            <a:r>
              <a:rPr kumimoji="1" lang="ja-JP" altLang="en-US" sz="2000" b="1" dirty="0">
                <a:solidFill>
                  <a:schemeClr val="tx1"/>
                </a:solidFill>
                <a:latin typeface="+mn-ea"/>
              </a:rPr>
              <a:t>平日と休日、昼間と夜間の利用者と従業員数を</a:t>
            </a:r>
            <a:r>
              <a:rPr lang="ja-JP" altLang="en-US" sz="2000" b="1" dirty="0">
                <a:solidFill>
                  <a:schemeClr val="tx1"/>
                </a:solidFill>
                <a:latin typeface="+mn-ea"/>
              </a:rPr>
              <a:t>入力</a:t>
            </a:r>
            <a:r>
              <a:rPr kumimoji="1" lang="ja-JP" altLang="en-US" sz="2000" b="1" dirty="0">
                <a:solidFill>
                  <a:schemeClr val="tx1"/>
                </a:solidFill>
                <a:latin typeface="+mn-ea"/>
              </a:rPr>
              <a:t>してください。</a:t>
            </a:r>
            <a:endParaRPr kumimoji="1" lang="en-US" altLang="ja-JP" sz="2000" b="1" dirty="0">
              <a:solidFill>
                <a:schemeClr val="tx1"/>
              </a:solidFill>
              <a:latin typeface="+mn-ea"/>
            </a:endParaRPr>
          </a:p>
          <a:p>
            <a:endParaRPr kumimoji="1" lang="en-US" altLang="ja-JP" sz="2000" b="1" dirty="0">
              <a:solidFill>
                <a:schemeClr val="tx1"/>
              </a:solidFill>
              <a:latin typeface="+mn-ea"/>
            </a:endParaRPr>
          </a:p>
          <a:p>
            <a:r>
              <a:rPr lang="ja-JP" altLang="en-US" sz="2000" b="1" dirty="0">
                <a:solidFill>
                  <a:schemeClr val="tx1"/>
                </a:solidFill>
                <a:latin typeface="+mn-ea"/>
              </a:rPr>
              <a:t>・利用者数は想定される最大の利用者数を入力してください。</a:t>
            </a:r>
            <a:endParaRPr kumimoji="1" lang="ja-JP" altLang="en-US" sz="2000" b="1" dirty="0">
              <a:solidFill>
                <a:schemeClr val="tx1"/>
              </a:solidFill>
              <a:latin typeface="+mn-ea"/>
            </a:endParaRPr>
          </a:p>
        </p:txBody>
      </p:sp>
      <p:sp>
        <p:nvSpPr>
          <p:cNvPr id="9" name="正方形/長方形 8"/>
          <p:cNvSpPr/>
          <p:nvPr/>
        </p:nvSpPr>
        <p:spPr>
          <a:xfrm>
            <a:off x="3131840" y="1196446"/>
            <a:ext cx="5623483" cy="50408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5D74FC4F-2846-4FE1-90FA-DDF13E709B83}" type="slidenum">
              <a:rPr kumimoji="1" lang="ja-JP" altLang="en-US" smtClean="0"/>
              <a:t>16</a:t>
            </a:fld>
            <a:endParaRPr kumimoji="1" lang="ja-JP" altLang="en-US"/>
          </a:p>
        </p:txBody>
      </p:sp>
    </p:spTree>
    <p:extLst>
      <p:ext uri="{BB962C8B-B14F-4D97-AF65-F5344CB8AC3E}">
        <p14:creationId xmlns:p14="http://schemas.microsoft.com/office/powerpoint/2010/main" val="296046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805664" cy="1152128"/>
          </a:xfrm>
        </p:spPr>
        <p:txBody>
          <a:bodyPr>
            <a:normAutofit fontScale="90000"/>
          </a:bodyPr>
          <a:lstStyle/>
          <a:p>
            <a:r>
              <a:rPr lang="en-US" altLang="ja-JP" dirty="0"/>
              <a:t>【</a:t>
            </a:r>
            <a:r>
              <a:rPr lang="ja-JP" altLang="en-US" dirty="0"/>
              <a:t>様式１</a:t>
            </a:r>
            <a:r>
              <a:rPr lang="en-US" altLang="ja-JP" dirty="0"/>
              <a:t>】</a:t>
            </a:r>
            <a:r>
              <a:rPr lang="ja-JP" altLang="en-US" dirty="0"/>
              <a:t>計画の目的、報告、適用範囲</a:t>
            </a:r>
            <a:endParaRPr kumimoji="1" lang="ja-JP" altLang="en-US" dirty="0"/>
          </a:p>
        </p:txBody>
      </p:sp>
      <p:pic>
        <p:nvPicPr>
          <p:cNvPr id="3" name="図 2"/>
          <p:cNvPicPr>
            <a:picLocks noChangeAspect="1"/>
          </p:cNvPicPr>
          <p:nvPr/>
        </p:nvPicPr>
        <p:blipFill rotWithShape="1">
          <a:blip r:embed="rId2"/>
          <a:srcRect l="16050" t="29329" r="37271" b="12595"/>
          <a:stretch/>
        </p:blipFill>
        <p:spPr>
          <a:xfrm>
            <a:off x="1545580" y="1268760"/>
            <a:ext cx="6770836" cy="4736244"/>
          </a:xfrm>
          <a:prstGeom prst="rect">
            <a:avLst/>
          </a:prstGeom>
        </p:spPr>
      </p:pic>
      <p:sp>
        <p:nvSpPr>
          <p:cNvPr id="4" name="正方形/長方形 3"/>
          <p:cNvSpPr/>
          <p:nvPr/>
        </p:nvSpPr>
        <p:spPr>
          <a:xfrm>
            <a:off x="2267744" y="3933056"/>
            <a:ext cx="36004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355976" y="3933056"/>
            <a:ext cx="86409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390938" y="4209030"/>
            <a:ext cx="1080120" cy="369332"/>
          </a:xfrm>
          <a:prstGeom prst="rect">
            <a:avLst/>
          </a:prstGeom>
          <a:noFill/>
        </p:spPr>
        <p:txBody>
          <a:bodyPr wrap="square" rtlCol="0">
            <a:spAutoFit/>
          </a:bodyPr>
          <a:lstStyle/>
          <a:p>
            <a:r>
              <a:rPr kumimoji="1" lang="ja-JP" altLang="en-US" dirty="0">
                <a:solidFill>
                  <a:srgbClr val="FF0000"/>
                </a:solidFill>
              </a:rPr>
              <a:t>岐阜市</a:t>
            </a:r>
          </a:p>
        </p:txBody>
      </p:sp>
      <p:sp>
        <p:nvSpPr>
          <p:cNvPr id="8" name="正方形/長方形 7"/>
          <p:cNvSpPr/>
          <p:nvPr/>
        </p:nvSpPr>
        <p:spPr>
          <a:xfrm>
            <a:off x="1545580" y="4578362"/>
            <a:ext cx="2176598" cy="1082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37899" y="1268760"/>
            <a:ext cx="7278517" cy="50405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613676" y="4499563"/>
            <a:ext cx="4134787" cy="16657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n-ea"/>
              </a:rPr>
              <a:t>暴風、大雨、洪水警報等の気象警報等が発表された場合、通所部門を事前休業とすることが考えられます。</a:t>
            </a:r>
            <a:endParaRPr lang="en-US" altLang="ja-JP" b="1" dirty="0">
              <a:solidFill>
                <a:schemeClr val="tx1"/>
              </a:solidFill>
              <a:latin typeface="+mn-ea"/>
            </a:endParaRPr>
          </a:p>
          <a:p>
            <a:r>
              <a:rPr kumimoji="1" lang="ja-JP" altLang="en-US" b="1" dirty="0">
                <a:solidFill>
                  <a:schemeClr val="tx1"/>
                </a:solidFill>
                <a:latin typeface="+mn-ea"/>
              </a:rPr>
              <a:t>施設の営業時間、利用者の特性等に応じ、</a:t>
            </a:r>
            <a:r>
              <a:rPr lang="ja-JP" altLang="en-US" b="1" dirty="0">
                <a:solidFill>
                  <a:schemeClr val="tx1"/>
                </a:solidFill>
                <a:latin typeface="+mn-ea"/>
              </a:rPr>
              <a:t>入力</a:t>
            </a:r>
            <a:r>
              <a:rPr kumimoji="1" lang="ja-JP" altLang="en-US" b="1" dirty="0">
                <a:solidFill>
                  <a:schemeClr val="tx1"/>
                </a:solidFill>
                <a:latin typeface="+mn-ea"/>
              </a:rPr>
              <a:t>してください。</a:t>
            </a:r>
          </a:p>
        </p:txBody>
      </p:sp>
      <p:sp>
        <p:nvSpPr>
          <p:cNvPr id="5" name="スライド番号プレースホルダー 4"/>
          <p:cNvSpPr>
            <a:spLocks noGrp="1"/>
          </p:cNvSpPr>
          <p:nvPr>
            <p:ph type="sldNum" sz="quarter" idx="12"/>
          </p:nvPr>
        </p:nvSpPr>
        <p:spPr/>
        <p:txBody>
          <a:bodyPr/>
          <a:lstStyle/>
          <a:p>
            <a:fld id="{5D74FC4F-2846-4FE1-90FA-DDF13E709B83}" type="slidenum">
              <a:rPr kumimoji="1" lang="ja-JP" altLang="en-US" smtClean="0"/>
              <a:t>17</a:t>
            </a:fld>
            <a:endParaRPr kumimoji="1" lang="ja-JP" altLang="en-US"/>
          </a:p>
        </p:txBody>
      </p:sp>
    </p:spTree>
    <p:extLst>
      <p:ext uri="{BB962C8B-B14F-4D97-AF65-F5344CB8AC3E}">
        <p14:creationId xmlns:p14="http://schemas.microsoft.com/office/powerpoint/2010/main" val="139726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1435" y="902505"/>
            <a:ext cx="7002854" cy="57696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229600" cy="706090"/>
          </a:xfrm>
        </p:spPr>
        <p:txBody>
          <a:bodyPr>
            <a:normAutofit fontScale="90000"/>
          </a:bodyPr>
          <a:lstStyle/>
          <a:p>
            <a:r>
              <a:rPr lang="en-US" altLang="ja-JP" dirty="0"/>
              <a:t>【</a:t>
            </a:r>
            <a:r>
              <a:rPr lang="ja-JP" altLang="en-US" dirty="0"/>
              <a:t>様式２</a:t>
            </a:r>
            <a:r>
              <a:rPr lang="en-US" altLang="ja-JP" dirty="0"/>
              <a:t>】</a:t>
            </a:r>
            <a:r>
              <a:rPr kumimoji="1" lang="ja-JP" altLang="en-US" dirty="0"/>
              <a:t>防災体制</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08720"/>
            <a:ext cx="5591955" cy="5763429"/>
          </a:xfrm>
          <a:prstGeom prst="rect">
            <a:avLst/>
          </a:prstGeom>
        </p:spPr>
      </p:pic>
      <p:sp>
        <p:nvSpPr>
          <p:cNvPr id="4" name="正方形/長方形 3"/>
          <p:cNvSpPr/>
          <p:nvPr/>
        </p:nvSpPr>
        <p:spPr>
          <a:xfrm>
            <a:off x="323528" y="2420888"/>
            <a:ext cx="1440160" cy="40324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537278" y="2420888"/>
            <a:ext cx="2970826" cy="40324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755728" y="2527209"/>
            <a:ext cx="3078516" cy="1080120"/>
          </a:xfrm>
          <a:prstGeom prst="rect">
            <a:avLst/>
          </a:prstGeom>
          <a:solidFill>
            <a:schemeClr val="bg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レベル２　注意体制</a:t>
            </a:r>
            <a:endParaRPr kumimoji="1" lang="en-US" altLang="ja-JP" dirty="0">
              <a:solidFill>
                <a:schemeClr val="tx1"/>
              </a:solidFill>
              <a:latin typeface="+mn-ea"/>
            </a:endParaRPr>
          </a:p>
          <a:p>
            <a:r>
              <a:rPr lang="ja-JP" altLang="en-US" dirty="0">
                <a:solidFill>
                  <a:schemeClr val="tx1"/>
                </a:solidFill>
                <a:latin typeface="+mn-ea"/>
              </a:rPr>
              <a:t>　→気象情報等の情報収集の　　</a:t>
            </a:r>
            <a:endParaRPr lang="en-US" altLang="ja-JP" dirty="0">
              <a:solidFill>
                <a:schemeClr val="tx1"/>
              </a:solidFill>
              <a:latin typeface="+mn-ea"/>
            </a:endParaRPr>
          </a:p>
          <a:p>
            <a:r>
              <a:rPr lang="ja-JP" altLang="en-US" dirty="0">
                <a:solidFill>
                  <a:schemeClr val="tx1"/>
                </a:solidFill>
                <a:latin typeface="+mn-ea"/>
              </a:rPr>
              <a:t>　段階</a:t>
            </a:r>
            <a:endParaRPr kumimoji="1" lang="ja-JP" altLang="en-US" dirty="0">
              <a:solidFill>
                <a:schemeClr val="tx1"/>
              </a:solidFill>
              <a:latin typeface="+mn-ea"/>
            </a:endParaRPr>
          </a:p>
        </p:txBody>
      </p:sp>
      <p:sp>
        <p:nvSpPr>
          <p:cNvPr id="7" name="正方形/長方形 6"/>
          <p:cNvSpPr/>
          <p:nvPr/>
        </p:nvSpPr>
        <p:spPr>
          <a:xfrm>
            <a:off x="5771467" y="3766032"/>
            <a:ext cx="3078516" cy="1319151"/>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レベル３　警戒体制</a:t>
            </a:r>
            <a:endParaRPr kumimoji="1" lang="en-US" altLang="ja-JP" dirty="0">
              <a:solidFill>
                <a:schemeClr val="tx1"/>
              </a:solidFill>
              <a:latin typeface="+mn-ea"/>
            </a:endParaRPr>
          </a:p>
          <a:p>
            <a:r>
              <a:rPr lang="ja-JP" altLang="en-US" dirty="0">
                <a:solidFill>
                  <a:schemeClr val="tx1"/>
                </a:solidFill>
                <a:latin typeface="+mn-ea"/>
              </a:rPr>
              <a:t>→避難の準備を行う段階及び施設利用者の避難行動を開始し、完了させる段階</a:t>
            </a:r>
            <a:endParaRPr kumimoji="1" lang="ja-JP" altLang="en-US" dirty="0">
              <a:solidFill>
                <a:schemeClr val="tx1"/>
              </a:solidFill>
              <a:latin typeface="+mn-ea"/>
            </a:endParaRPr>
          </a:p>
        </p:txBody>
      </p:sp>
      <p:sp>
        <p:nvSpPr>
          <p:cNvPr id="8" name="正方形/長方形 7"/>
          <p:cNvSpPr/>
          <p:nvPr/>
        </p:nvSpPr>
        <p:spPr>
          <a:xfrm>
            <a:off x="5767822" y="5194295"/>
            <a:ext cx="3078516" cy="131915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mn-ea"/>
              </a:rPr>
              <a:t>レベル４　非常体制</a:t>
            </a:r>
            <a:endParaRPr kumimoji="1" lang="en-US" altLang="ja-JP" dirty="0">
              <a:solidFill>
                <a:schemeClr val="tx1"/>
              </a:solidFill>
              <a:latin typeface="+mn-ea"/>
            </a:endParaRPr>
          </a:p>
          <a:p>
            <a:r>
              <a:rPr lang="ja-JP" altLang="en-US" dirty="0">
                <a:solidFill>
                  <a:schemeClr val="tx1"/>
                </a:solidFill>
                <a:latin typeface="+mn-ea"/>
              </a:rPr>
              <a:t>→施設全体の避難行動を完了する段階（逃げ遅れた場合は屋内安全確保を行う段階）</a:t>
            </a:r>
            <a:endParaRPr kumimoji="1" lang="ja-JP" altLang="en-US" dirty="0">
              <a:solidFill>
                <a:schemeClr val="tx1"/>
              </a:solidFill>
              <a:latin typeface="+mn-ea"/>
            </a:endParaRPr>
          </a:p>
        </p:txBody>
      </p:sp>
      <p:sp>
        <p:nvSpPr>
          <p:cNvPr id="11" name="スライド番号プレースホルダー 10"/>
          <p:cNvSpPr>
            <a:spLocks noGrp="1"/>
          </p:cNvSpPr>
          <p:nvPr>
            <p:ph type="sldNum" sz="quarter" idx="12"/>
          </p:nvPr>
        </p:nvSpPr>
        <p:spPr/>
        <p:txBody>
          <a:bodyPr/>
          <a:lstStyle/>
          <a:p>
            <a:fld id="{5D74FC4F-2846-4FE1-90FA-DDF13E709B83}" type="slidenum">
              <a:rPr kumimoji="1" lang="ja-JP" altLang="en-US" smtClean="0"/>
              <a:t>18</a:t>
            </a:fld>
            <a:endParaRPr kumimoji="1" lang="ja-JP" altLang="en-US"/>
          </a:p>
        </p:txBody>
      </p:sp>
    </p:spTree>
    <p:extLst>
      <p:ext uri="{BB962C8B-B14F-4D97-AF65-F5344CB8AC3E}">
        <p14:creationId xmlns:p14="http://schemas.microsoft.com/office/powerpoint/2010/main" val="220489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6087" y="877465"/>
            <a:ext cx="7500249" cy="56366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229600" cy="490066"/>
          </a:xfrm>
        </p:spPr>
        <p:txBody>
          <a:bodyPr>
            <a:normAutofit fontScale="90000"/>
          </a:bodyPr>
          <a:lstStyle/>
          <a:p>
            <a:r>
              <a:rPr lang="en-US" altLang="ja-JP" dirty="0"/>
              <a:t>【</a:t>
            </a:r>
            <a:r>
              <a:rPr lang="ja-JP" altLang="en-US" dirty="0"/>
              <a:t>様式２</a:t>
            </a:r>
            <a:r>
              <a:rPr lang="en-US" altLang="ja-JP" dirty="0"/>
              <a:t>】</a:t>
            </a:r>
            <a:r>
              <a:rPr lang="ja-JP" altLang="en-US" dirty="0"/>
              <a:t>防災体制</a:t>
            </a:r>
            <a:endParaRPr kumimoji="1" lang="ja-JP" altLang="en-US" dirty="0"/>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7476" t="12182" r="33463" b="9381"/>
          <a:stretch/>
        </p:blipFill>
        <p:spPr>
          <a:xfrm>
            <a:off x="251520" y="869825"/>
            <a:ext cx="7344816" cy="5484129"/>
          </a:xfrm>
          <a:prstGeom prst="rect">
            <a:avLst/>
          </a:prstGeom>
        </p:spPr>
      </p:pic>
      <p:sp>
        <p:nvSpPr>
          <p:cNvPr id="4" name="正方形/長方形 3"/>
          <p:cNvSpPr/>
          <p:nvPr/>
        </p:nvSpPr>
        <p:spPr>
          <a:xfrm>
            <a:off x="273617" y="709632"/>
            <a:ext cx="1791970" cy="21526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a:solidFill>
                  <a:schemeClr val="tx1"/>
                </a:solidFill>
                <a:latin typeface="メイリオ"/>
                <a:ea typeface="メイリオ"/>
                <a:cs typeface="メイリオ"/>
              </a:rPr>
              <a:t>体制確立の判断時期</a:t>
            </a:r>
          </a:p>
        </p:txBody>
      </p:sp>
      <p:sp>
        <p:nvSpPr>
          <p:cNvPr id="5" name="正方形/長方形 4"/>
          <p:cNvSpPr/>
          <p:nvPr/>
        </p:nvSpPr>
        <p:spPr>
          <a:xfrm>
            <a:off x="251520" y="548680"/>
            <a:ext cx="1944216" cy="5805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281028" y="1160636"/>
            <a:ext cx="5040560" cy="487002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u="sng" dirty="0">
                <a:solidFill>
                  <a:schemeClr val="tx1"/>
                </a:solidFill>
              </a:rPr>
              <a:t>体制確立の判断時期</a:t>
            </a:r>
            <a:endParaRPr kumimoji="1" lang="en-US" altLang="ja-JP" sz="2400" b="1" u="sng" dirty="0">
              <a:solidFill>
                <a:schemeClr val="tx1"/>
              </a:solidFill>
            </a:endParaRPr>
          </a:p>
          <a:p>
            <a:r>
              <a:rPr kumimoji="1" lang="ja-JP" altLang="en-US" sz="2400" b="1" dirty="0">
                <a:solidFill>
                  <a:schemeClr val="tx1"/>
                </a:solidFill>
              </a:rPr>
              <a:t>・洪水、土砂災害それぞれの例を参考に入力してください。</a:t>
            </a:r>
            <a:endParaRPr kumimoji="1" lang="en-US" altLang="ja-JP" sz="2400" b="1" dirty="0">
              <a:solidFill>
                <a:schemeClr val="tx1"/>
              </a:solidFill>
            </a:endParaRPr>
          </a:p>
          <a:p>
            <a:endParaRPr kumimoji="1" lang="en-US" altLang="ja-JP" sz="2400" b="1" dirty="0">
              <a:solidFill>
                <a:schemeClr val="tx1"/>
              </a:solidFill>
            </a:endParaRPr>
          </a:p>
          <a:p>
            <a:r>
              <a:rPr lang="ja-JP" altLang="en-US" sz="2400" b="1" dirty="0">
                <a:solidFill>
                  <a:schemeClr val="tx1"/>
                </a:solidFill>
              </a:rPr>
              <a:t>・各段階の防災体制確立の判断基準の目安になる情報は複数あります。</a:t>
            </a:r>
            <a:endParaRPr lang="en-US" altLang="ja-JP" sz="2400" b="1" dirty="0">
              <a:solidFill>
                <a:schemeClr val="tx1"/>
              </a:solidFill>
            </a:endParaRPr>
          </a:p>
          <a:p>
            <a:r>
              <a:rPr kumimoji="1" lang="ja-JP" altLang="en-US" sz="2400" b="1" dirty="0">
                <a:solidFill>
                  <a:schemeClr val="tx1"/>
                </a:solidFill>
              </a:rPr>
              <a:t>普段から情報の内容を理解し、防災体制確立の判断基準として設定しておきましょう。</a:t>
            </a:r>
            <a:endParaRPr kumimoji="1" lang="en-US" altLang="ja-JP" sz="2400" b="1" dirty="0">
              <a:solidFill>
                <a:schemeClr val="tx1"/>
              </a:solidFill>
            </a:endParaRPr>
          </a:p>
        </p:txBody>
      </p:sp>
      <p:sp>
        <p:nvSpPr>
          <p:cNvPr id="8" name="スライド番号プレースホルダー 7"/>
          <p:cNvSpPr>
            <a:spLocks noGrp="1"/>
          </p:cNvSpPr>
          <p:nvPr>
            <p:ph type="sldNum" sz="quarter" idx="12"/>
          </p:nvPr>
        </p:nvSpPr>
        <p:spPr/>
        <p:txBody>
          <a:bodyPr/>
          <a:lstStyle/>
          <a:p>
            <a:fld id="{5D74FC4F-2846-4FE1-90FA-DDF13E709B83}" type="slidenum">
              <a:rPr kumimoji="1" lang="ja-JP" altLang="en-US" smtClean="0"/>
              <a:t>19</a:t>
            </a:fld>
            <a:endParaRPr kumimoji="1" lang="ja-JP" altLang="en-US"/>
          </a:p>
        </p:txBody>
      </p:sp>
    </p:spTree>
    <p:extLst>
      <p:ext uri="{BB962C8B-B14F-4D97-AF65-F5344CB8AC3E}">
        <p14:creationId xmlns:p14="http://schemas.microsoft.com/office/powerpoint/2010/main" val="27885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F3FD7A7-F67C-4247-BEE7-256BAEF91EA3}"/>
              </a:ext>
            </a:extLst>
          </p:cNvPr>
          <p:cNvSpPr/>
          <p:nvPr/>
        </p:nvSpPr>
        <p:spPr>
          <a:xfrm>
            <a:off x="1222134" y="3648287"/>
            <a:ext cx="6471137" cy="199803"/>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reflection blurRad="6350" stA="55000" endA="300" endPos="45500" dir="5400000" sy="-100000" algn="bl" rotWithShape="0"/>
              </a:effectLst>
            </a:endParaRPr>
          </a:p>
        </p:txBody>
      </p:sp>
      <p:sp>
        <p:nvSpPr>
          <p:cNvPr id="9" name="正方形/長方形 8"/>
          <p:cNvSpPr/>
          <p:nvPr/>
        </p:nvSpPr>
        <p:spPr>
          <a:xfrm>
            <a:off x="1182916" y="2924760"/>
            <a:ext cx="6417141"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ja-JP" altLang="en-US" sz="5400" dirty="0">
                <a:ln w="0"/>
                <a:effectLst>
                  <a:outerShdw blurRad="38100" dist="25400" dir="5400000" algn="ctr" rotWithShape="0">
                    <a:srgbClr val="6E747A">
                      <a:alpha val="43000"/>
                    </a:srgbClr>
                  </a:outerShdw>
                </a:effectLst>
              </a:rPr>
              <a:t>避難確保計画の概要</a:t>
            </a:r>
            <a:endParaRPr lang="ja-JP" altLang="en-US" sz="5400" b="0" cap="none" spc="0" dirty="0">
              <a:ln w="0"/>
              <a:effectLst>
                <a:outerShdw blurRad="38100" dist="25400" dir="5400000" algn="ctr" rotWithShape="0">
                  <a:srgbClr val="6E747A">
                    <a:alpha val="43000"/>
                  </a:srgbClr>
                </a:outerShdw>
              </a:effectLst>
            </a:endParaRPr>
          </a:p>
        </p:txBody>
      </p:sp>
      <p:grpSp>
        <p:nvGrpSpPr>
          <p:cNvPr id="6" name="グループ化 5"/>
          <p:cNvGrpSpPr/>
          <p:nvPr/>
        </p:nvGrpSpPr>
        <p:grpSpPr>
          <a:xfrm>
            <a:off x="611560" y="5192257"/>
            <a:ext cx="651511" cy="1316990"/>
            <a:chOff x="0" y="0"/>
            <a:chExt cx="651653" cy="1317010"/>
          </a:xfrm>
        </p:grpSpPr>
        <p:sp>
          <p:nvSpPr>
            <p:cNvPr id="7" name="ハート 6"/>
            <p:cNvSpPr/>
            <p:nvPr/>
          </p:nvSpPr>
          <p:spPr>
            <a:xfrm rot="18865390">
              <a:off x="393638" y="938284"/>
              <a:ext cx="246156" cy="269875"/>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フリーフォーム 9"/>
            <p:cNvSpPr/>
            <p:nvPr/>
          </p:nvSpPr>
          <p:spPr>
            <a:xfrm rot="19298920">
              <a:off x="431169" y="682388"/>
              <a:ext cx="90418" cy="232304"/>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フリーフォーム 10"/>
            <p:cNvSpPr/>
            <p:nvPr/>
          </p:nvSpPr>
          <p:spPr>
            <a:xfrm rot="18837721" flipH="1">
              <a:off x="465289" y="409433"/>
              <a:ext cx="80773"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フリーフォーム 11"/>
            <p:cNvSpPr/>
            <p:nvPr/>
          </p:nvSpPr>
          <p:spPr>
            <a:xfrm rot="2457807">
              <a:off x="96799" y="709684"/>
              <a:ext cx="82318"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正方形/長方形 12"/>
            <p:cNvSpPr/>
            <p:nvPr/>
          </p:nvSpPr>
          <p:spPr>
            <a:xfrm>
              <a:off x="294692" y="764275"/>
              <a:ext cx="45719" cy="516951"/>
            </a:xfrm>
            <a:prstGeom prst="rect">
              <a:avLst/>
            </a:prstGeom>
            <a:solidFill>
              <a:srgbClr val="3FF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フリーフォーム 13"/>
            <p:cNvSpPr/>
            <p:nvPr/>
          </p:nvSpPr>
          <p:spPr>
            <a:xfrm rot="10800000">
              <a:off x="267396" y="0"/>
              <a:ext cx="88711" cy="225033"/>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フリーフォーム 14"/>
            <p:cNvSpPr/>
            <p:nvPr/>
          </p:nvSpPr>
          <p:spPr>
            <a:xfrm rot="2457807">
              <a:off x="89975" y="388961"/>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フリーフォーム 15"/>
            <p:cNvSpPr/>
            <p:nvPr/>
          </p:nvSpPr>
          <p:spPr>
            <a:xfrm rot="8130845">
              <a:off x="165038" y="40943"/>
              <a:ext cx="83569" cy="25613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フリーフォーム 16"/>
            <p:cNvSpPr/>
            <p:nvPr/>
          </p:nvSpPr>
          <p:spPr>
            <a:xfrm rot="12902307">
              <a:off x="362930" y="27296"/>
              <a:ext cx="90653" cy="25120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フリーフォーム 17"/>
            <p:cNvSpPr/>
            <p:nvPr/>
          </p:nvSpPr>
          <p:spPr>
            <a:xfrm rot="21408600" flipH="1">
              <a:off x="362930" y="627797"/>
              <a:ext cx="68437" cy="24065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フリーフォーム 18"/>
            <p:cNvSpPr/>
            <p:nvPr/>
          </p:nvSpPr>
          <p:spPr>
            <a:xfrm rot="449440">
              <a:off x="199157" y="238836"/>
              <a:ext cx="83503" cy="24511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リーフォーム 19"/>
            <p:cNvSpPr/>
            <p:nvPr/>
          </p:nvSpPr>
          <p:spPr>
            <a:xfrm rot="793465">
              <a:off x="178686" y="655093"/>
              <a:ext cx="76050" cy="22673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フリーフォーム 20"/>
            <p:cNvSpPr/>
            <p:nvPr/>
          </p:nvSpPr>
          <p:spPr>
            <a:xfrm rot="21352382">
              <a:off x="281044" y="238836"/>
              <a:ext cx="82336" cy="253191"/>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フリーフォーム 21"/>
            <p:cNvSpPr/>
            <p:nvPr/>
          </p:nvSpPr>
          <p:spPr>
            <a:xfrm rot="2457807">
              <a:off x="117271" y="539087"/>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フリーフォーム 22"/>
            <p:cNvSpPr/>
            <p:nvPr/>
          </p:nvSpPr>
          <p:spPr>
            <a:xfrm>
              <a:off x="274220" y="416257"/>
              <a:ext cx="81442" cy="251418"/>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リーフォーム 23"/>
            <p:cNvSpPr/>
            <p:nvPr/>
          </p:nvSpPr>
          <p:spPr>
            <a:xfrm rot="21339848">
              <a:off x="274220" y="648269"/>
              <a:ext cx="80018" cy="21536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フリーフォーム 24"/>
            <p:cNvSpPr/>
            <p:nvPr/>
          </p:nvSpPr>
          <p:spPr>
            <a:xfrm rot="20460161">
              <a:off x="369754" y="252484"/>
              <a:ext cx="7109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フリーフォーム 25"/>
            <p:cNvSpPr/>
            <p:nvPr/>
          </p:nvSpPr>
          <p:spPr>
            <a:xfrm>
              <a:off x="178686" y="423081"/>
              <a:ext cx="68238" cy="230337"/>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フリーフォーム 26"/>
            <p:cNvSpPr/>
            <p:nvPr/>
          </p:nvSpPr>
          <p:spPr>
            <a:xfrm rot="18778614" flipH="1">
              <a:off x="451640" y="532263"/>
              <a:ext cx="75996" cy="23368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フリーフォーム 27"/>
            <p:cNvSpPr/>
            <p:nvPr/>
          </p:nvSpPr>
          <p:spPr>
            <a:xfrm rot="2457807">
              <a:off x="124095" y="211540"/>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フリーフォーム 28"/>
            <p:cNvSpPr/>
            <p:nvPr/>
          </p:nvSpPr>
          <p:spPr>
            <a:xfrm rot="269572">
              <a:off x="376578" y="450376"/>
              <a:ext cx="8096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フリーフォーム 29"/>
            <p:cNvSpPr/>
            <p:nvPr/>
          </p:nvSpPr>
          <p:spPr>
            <a:xfrm rot="19368494">
              <a:off x="444817" y="218364"/>
              <a:ext cx="59231" cy="22993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ハート 30"/>
            <p:cNvSpPr/>
            <p:nvPr/>
          </p:nvSpPr>
          <p:spPr>
            <a:xfrm rot="3176063">
              <a:off x="-12383" y="948520"/>
              <a:ext cx="285115" cy="260350"/>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ハート 31"/>
            <p:cNvSpPr/>
            <p:nvPr/>
          </p:nvSpPr>
          <p:spPr>
            <a:xfrm>
              <a:off x="205981" y="1044054"/>
              <a:ext cx="251992" cy="272956"/>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2</a:t>
            </a:fld>
            <a:endParaRPr kumimoji="1" lang="ja-JP" altLang="en-US"/>
          </a:p>
        </p:txBody>
      </p:sp>
    </p:spTree>
    <p:extLst>
      <p:ext uri="{BB962C8B-B14F-4D97-AF65-F5344CB8AC3E}">
        <p14:creationId xmlns:p14="http://schemas.microsoft.com/office/powerpoint/2010/main" val="216284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a:extLst>
              <a:ext uri="{FF2B5EF4-FFF2-40B4-BE49-F238E27FC236}">
                <a16:creationId xmlns:a16="http://schemas.microsoft.com/office/drawing/2014/main" id="{5DFFCA93-69C7-4575-B076-BB37D68FD0B0}"/>
              </a:ext>
            </a:extLst>
          </p:cNvPr>
          <p:cNvSpPr/>
          <p:nvPr/>
        </p:nvSpPr>
        <p:spPr>
          <a:xfrm>
            <a:off x="0" y="3670138"/>
            <a:ext cx="9143999" cy="34312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4F9ABCD3-251A-44E0-9DF3-6E1CF6441F73}"/>
              </a:ext>
            </a:extLst>
          </p:cNvPr>
          <p:cNvSpPr/>
          <p:nvPr/>
        </p:nvSpPr>
        <p:spPr>
          <a:xfrm>
            <a:off x="4500972" y="2249884"/>
            <a:ext cx="4643028" cy="14155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504" y="274638"/>
            <a:ext cx="8579296" cy="778098"/>
          </a:xfrm>
        </p:spPr>
        <p:txBody>
          <a:bodyPr>
            <a:noAutofit/>
          </a:bodyPr>
          <a:lstStyle/>
          <a:p>
            <a:r>
              <a:rPr lang="en-US" altLang="ja-JP" sz="2800" dirty="0"/>
              <a:t>【</a:t>
            </a:r>
            <a:r>
              <a:rPr lang="ja-JP" altLang="en-US" sz="2800" dirty="0"/>
              <a:t>様式２</a:t>
            </a:r>
            <a:r>
              <a:rPr lang="en-US" altLang="ja-JP" sz="2800" dirty="0"/>
              <a:t>】</a:t>
            </a:r>
            <a:r>
              <a:rPr lang="ja-JP" altLang="en-US" sz="2800" dirty="0"/>
              <a:t>防災体制　（</a:t>
            </a:r>
            <a:r>
              <a:rPr kumimoji="1" lang="ja-JP" altLang="en-US" sz="2800" dirty="0">
                <a:solidFill>
                  <a:schemeClr val="tx1"/>
                </a:solidFill>
              </a:rPr>
              <a:t>体制確立の判断時期</a:t>
            </a:r>
            <a:r>
              <a:rPr lang="ja-JP" altLang="en-US" sz="2800" dirty="0"/>
              <a:t>補足説明①）</a:t>
            </a:r>
            <a:endParaRPr kumimoji="1" lang="ja-JP" altLang="en-US" sz="2800" dirty="0"/>
          </a:p>
        </p:txBody>
      </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20</a:t>
            </a:fld>
            <a:endParaRPr kumimoji="1" lang="ja-JP" altLang="en-US"/>
          </a:p>
        </p:txBody>
      </p:sp>
      <p:sp>
        <p:nvSpPr>
          <p:cNvPr id="6" name="テキスト ボックス 5">
            <a:extLst>
              <a:ext uri="{FF2B5EF4-FFF2-40B4-BE49-F238E27FC236}">
                <a16:creationId xmlns:a16="http://schemas.microsoft.com/office/drawing/2014/main" id="{63DECAFF-B17E-441F-8712-B3FDF1E39D36}"/>
              </a:ext>
            </a:extLst>
          </p:cNvPr>
          <p:cNvSpPr txBox="1"/>
          <p:nvPr/>
        </p:nvSpPr>
        <p:spPr>
          <a:xfrm>
            <a:off x="359532" y="1156129"/>
            <a:ext cx="8075240" cy="646331"/>
          </a:xfrm>
          <a:prstGeom prst="rect">
            <a:avLst/>
          </a:prstGeom>
          <a:noFill/>
          <a:ln w="28575">
            <a:solidFill>
              <a:schemeClr val="tx2">
                <a:lumMod val="75000"/>
              </a:schemeClr>
            </a:solidFill>
          </a:ln>
        </p:spPr>
        <p:txBody>
          <a:bodyPr wrap="square" rtlCol="0">
            <a:spAutoFit/>
          </a:bodyPr>
          <a:lstStyle/>
          <a:p>
            <a:r>
              <a:rPr kumimoji="1" lang="ja-JP" altLang="en-US" dirty="0"/>
              <a:t>洪水の避難確保計画では対象河川の観測地点を確認する必要があります。</a:t>
            </a:r>
            <a:endParaRPr kumimoji="1" lang="en-US" altLang="ja-JP" dirty="0"/>
          </a:p>
          <a:p>
            <a:r>
              <a:rPr kumimoji="1" lang="ja-JP" altLang="en-US" u="sng" dirty="0"/>
              <a:t>〇〇川　</a:t>
            </a:r>
            <a:r>
              <a:rPr kumimoji="1" lang="ja-JP" altLang="en-US" dirty="0"/>
              <a:t>　　</a:t>
            </a:r>
            <a:r>
              <a:rPr kumimoji="1" lang="ja-JP" altLang="en-US" u="sng" dirty="0"/>
              <a:t>（〇〇地点）</a:t>
            </a:r>
          </a:p>
        </p:txBody>
      </p:sp>
      <p:cxnSp>
        <p:nvCxnSpPr>
          <p:cNvPr id="8" name="直線矢印コネクタ 7">
            <a:extLst>
              <a:ext uri="{FF2B5EF4-FFF2-40B4-BE49-F238E27FC236}">
                <a16:creationId xmlns:a16="http://schemas.microsoft.com/office/drawing/2014/main" id="{4A447673-C979-475F-B55B-E5CC5DC3F4FE}"/>
              </a:ext>
            </a:extLst>
          </p:cNvPr>
          <p:cNvCxnSpPr/>
          <p:nvPr/>
        </p:nvCxnSpPr>
        <p:spPr>
          <a:xfrm>
            <a:off x="827584" y="1751879"/>
            <a:ext cx="0" cy="660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333C620B-74C9-432E-A9AE-25A581330055}"/>
              </a:ext>
            </a:extLst>
          </p:cNvPr>
          <p:cNvSpPr/>
          <p:nvPr/>
        </p:nvSpPr>
        <p:spPr>
          <a:xfrm>
            <a:off x="215517" y="2480140"/>
            <a:ext cx="4104455" cy="100811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地域防災計画の要配慮者利用施設一覧の浸水想定区域に〇がついている河川（複数ある場合もあります）</a:t>
            </a:r>
            <a:endParaRPr kumimoji="1" lang="en-US" altLang="ja-JP" b="1" dirty="0">
              <a:solidFill>
                <a:schemeClr val="tx1"/>
              </a:solidFill>
            </a:endParaRPr>
          </a:p>
        </p:txBody>
      </p:sp>
      <p:sp>
        <p:nvSpPr>
          <p:cNvPr id="12" name="正方形/長方形 11">
            <a:extLst>
              <a:ext uri="{FF2B5EF4-FFF2-40B4-BE49-F238E27FC236}">
                <a16:creationId xmlns:a16="http://schemas.microsoft.com/office/drawing/2014/main" id="{BB89251F-99D5-4244-A14D-518D2B869C30}"/>
              </a:ext>
            </a:extLst>
          </p:cNvPr>
          <p:cNvSpPr/>
          <p:nvPr/>
        </p:nvSpPr>
        <p:spPr>
          <a:xfrm>
            <a:off x="4587847" y="2496350"/>
            <a:ext cx="4104455" cy="100811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岐阜県川の防災情報（</a:t>
            </a:r>
            <a:r>
              <a:rPr kumimoji="1" lang="en-US" altLang="ja-JP" b="1" dirty="0">
                <a:solidFill>
                  <a:schemeClr val="tx1"/>
                </a:solidFill>
              </a:rPr>
              <a:t>Web</a:t>
            </a:r>
            <a:r>
              <a:rPr kumimoji="1" lang="ja-JP" altLang="en-US" b="1" dirty="0">
                <a:solidFill>
                  <a:schemeClr val="tx1"/>
                </a:solidFill>
              </a:rPr>
              <a:t>サイト）</a:t>
            </a:r>
            <a:endParaRPr kumimoji="1" lang="en-US" altLang="ja-JP" b="1" dirty="0">
              <a:solidFill>
                <a:schemeClr val="tx1"/>
              </a:solidFill>
            </a:endParaRPr>
          </a:p>
          <a:p>
            <a:r>
              <a:rPr lang="ja-JP" altLang="en-US" b="1" dirty="0">
                <a:solidFill>
                  <a:schemeClr val="tx1"/>
                </a:solidFill>
              </a:rPr>
              <a:t>で調べる。</a:t>
            </a:r>
            <a:endParaRPr kumimoji="1" lang="en-US" altLang="ja-JP" b="1" dirty="0">
              <a:solidFill>
                <a:schemeClr val="tx1"/>
              </a:solidFill>
            </a:endParaRPr>
          </a:p>
          <a:p>
            <a:r>
              <a:rPr kumimoji="1" lang="en-US" altLang="ja-JP" b="1" u="sng" dirty="0">
                <a:solidFill>
                  <a:schemeClr val="tx1"/>
                </a:solidFill>
                <a:hlinkClick r:id="rId2">
                  <a:extLst>
                    <a:ext uri="{A12FA001-AC4F-418D-AE19-62706E023703}">
                      <ahyp:hlinkClr xmlns:ahyp="http://schemas.microsoft.com/office/drawing/2018/hyperlinkcolor" val="tx"/>
                    </a:ext>
                  </a:extLst>
                </a:hlinkClick>
              </a:rPr>
              <a:t>https://www.kasen.pref.gifu.lg.jp/</a:t>
            </a:r>
            <a:endParaRPr kumimoji="1" lang="en-US" altLang="ja-JP" b="1" u="sng" dirty="0">
              <a:solidFill>
                <a:schemeClr val="tx1"/>
              </a:solidFill>
            </a:endParaRPr>
          </a:p>
        </p:txBody>
      </p:sp>
      <p:cxnSp>
        <p:nvCxnSpPr>
          <p:cNvPr id="22" name="直線コネクタ 21">
            <a:extLst>
              <a:ext uri="{FF2B5EF4-FFF2-40B4-BE49-F238E27FC236}">
                <a16:creationId xmlns:a16="http://schemas.microsoft.com/office/drawing/2014/main" id="{8E3B2E46-7605-4AE0-AE8D-B553509BA92A}"/>
              </a:ext>
            </a:extLst>
          </p:cNvPr>
          <p:cNvCxnSpPr/>
          <p:nvPr/>
        </p:nvCxnSpPr>
        <p:spPr>
          <a:xfrm>
            <a:off x="2182843" y="1751879"/>
            <a:ext cx="0" cy="300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B0B772A-3878-4A06-8D43-4D2865DA6103}"/>
              </a:ext>
            </a:extLst>
          </p:cNvPr>
          <p:cNvCxnSpPr>
            <a:cxnSpLocks/>
          </p:cNvCxnSpPr>
          <p:nvPr/>
        </p:nvCxnSpPr>
        <p:spPr>
          <a:xfrm>
            <a:off x="2182843" y="2067998"/>
            <a:ext cx="3826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F63D73E-E0DE-4C8E-B745-571D304B2C89}"/>
              </a:ext>
            </a:extLst>
          </p:cNvPr>
          <p:cNvCxnSpPr>
            <a:cxnSpLocks/>
          </p:cNvCxnSpPr>
          <p:nvPr/>
        </p:nvCxnSpPr>
        <p:spPr>
          <a:xfrm>
            <a:off x="6008798" y="2082302"/>
            <a:ext cx="0" cy="387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図 29" descr="グラフィカル ユーザー インターフェイス, アプリケーション, テーブル, Excel&#10;&#10;自動的に生成された説明">
            <a:extLst>
              <a:ext uri="{FF2B5EF4-FFF2-40B4-BE49-F238E27FC236}">
                <a16:creationId xmlns:a16="http://schemas.microsoft.com/office/drawing/2014/main" id="{BBA15A8F-48F3-4AB8-95E6-924FC5F7777C}"/>
              </a:ext>
            </a:extLst>
          </p:cNvPr>
          <p:cNvPicPr>
            <a:picLocks noChangeAspect="1"/>
          </p:cNvPicPr>
          <p:nvPr/>
        </p:nvPicPr>
        <p:blipFill rotWithShape="1">
          <a:blip r:embed="rId3">
            <a:extLst>
              <a:ext uri="{28A0092B-C50C-407E-A947-70E740481C1C}">
                <a14:useLocalDpi xmlns:a14="http://schemas.microsoft.com/office/drawing/2010/main" val="0"/>
              </a:ext>
            </a:extLst>
          </a:blip>
          <a:srcRect t="9381" r="4326" b="33685"/>
          <a:stretch/>
        </p:blipFill>
        <p:spPr>
          <a:xfrm>
            <a:off x="251520" y="3931023"/>
            <a:ext cx="8748464" cy="2926977"/>
          </a:xfrm>
          <a:prstGeom prst="rect">
            <a:avLst/>
          </a:prstGeom>
        </p:spPr>
      </p:pic>
      <p:sp>
        <p:nvSpPr>
          <p:cNvPr id="32" name="正方形/長方形 31">
            <a:extLst>
              <a:ext uri="{FF2B5EF4-FFF2-40B4-BE49-F238E27FC236}">
                <a16:creationId xmlns:a16="http://schemas.microsoft.com/office/drawing/2014/main" id="{B18512B3-D04C-462D-923B-BFEDF1BD8E51}"/>
              </a:ext>
            </a:extLst>
          </p:cNvPr>
          <p:cNvSpPr/>
          <p:nvPr/>
        </p:nvSpPr>
        <p:spPr>
          <a:xfrm>
            <a:off x="3965104" y="3931023"/>
            <a:ext cx="60689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C9B91DBF-0CDF-4BA2-9736-F904207D2C59}"/>
              </a:ext>
            </a:extLst>
          </p:cNvPr>
          <p:cNvCxnSpPr>
            <a:cxnSpLocks/>
          </p:cNvCxnSpPr>
          <p:nvPr/>
        </p:nvCxnSpPr>
        <p:spPr>
          <a:xfrm>
            <a:off x="6156176" y="3504464"/>
            <a:ext cx="0" cy="4265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39E8EC3D-4A1E-4BD4-87C2-83DDE00AA70B}"/>
              </a:ext>
            </a:extLst>
          </p:cNvPr>
          <p:cNvSpPr/>
          <p:nvPr/>
        </p:nvSpPr>
        <p:spPr>
          <a:xfrm>
            <a:off x="3965104" y="4946285"/>
            <a:ext cx="1182960" cy="1911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A2F3871-0C39-4793-9D89-E3C86563480D}"/>
              </a:ext>
            </a:extLst>
          </p:cNvPr>
          <p:cNvSpPr/>
          <p:nvPr/>
        </p:nvSpPr>
        <p:spPr>
          <a:xfrm>
            <a:off x="6240016" y="4946284"/>
            <a:ext cx="1182960" cy="1911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E494290B-73B3-4B28-BC6B-E3562749D4A3}"/>
              </a:ext>
            </a:extLst>
          </p:cNvPr>
          <p:cNvSpPr/>
          <p:nvPr/>
        </p:nvSpPr>
        <p:spPr>
          <a:xfrm>
            <a:off x="359532" y="5794047"/>
            <a:ext cx="7777958" cy="100811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②</a:t>
            </a:r>
            <a:r>
              <a:rPr kumimoji="1" lang="ja-JP" altLang="en-US" b="1" dirty="0">
                <a:solidFill>
                  <a:schemeClr val="tx1"/>
                </a:solidFill>
              </a:rPr>
              <a:t>地域防災計画の要配慮者利用施設一覧の浸水想定区域に〇がついている河川の中で施設の近くの観測局をさがす。</a:t>
            </a:r>
            <a:endParaRPr kumimoji="1" lang="en-US" altLang="ja-JP" b="1" dirty="0">
              <a:solidFill>
                <a:schemeClr val="tx1"/>
              </a:solidFill>
            </a:endParaRPr>
          </a:p>
          <a:p>
            <a:r>
              <a:rPr kumimoji="1" lang="ja-JP" altLang="en-US" b="1" dirty="0">
                <a:solidFill>
                  <a:schemeClr val="tx1"/>
                </a:solidFill>
              </a:rPr>
              <a:t>（ページ上段「マップ」で観測局の位置が確認できます。）</a:t>
            </a:r>
            <a:endParaRPr kumimoji="1" lang="en-US" altLang="ja-JP" b="1" dirty="0">
              <a:solidFill>
                <a:schemeClr val="tx1"/>
              </a:solidFill>
            </a:endParaRPr>
          </a:p>
        </p:txBody>
      </p:sp>
      <p:sp>
        <p:nvSpPr>
          <p:cNvPr id="19" name="正方形/長方形 18">
            <a:extLst>
              <a:ext uri="{FF2B5EF4-FFF2-40B4-BE49-F238E27FC236}">
                <a16:creationId xmlns:a16="http://schemas.microsoft.com/office/drawing/2014/main" id="{D689DD64-F403-43BF-AF56-A86C0E722193}"/>
              </a:ext>
            </a:extLst>
          </p:cNvPr>
          <p:cNvSpPr/>
          <p:nvPr/>
        </p:nvSpPr>
        <p:spPr>
          <a:xfrm>
            <a:off x="799964" y="4941168"/>
            <a:ext cx="1395772" cy="63691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①「水位」を</a:t>
            </a:r>
            <a:endParaRPr lang="en-US" altLang="ja-JP" b="1" dirty="0">
              <a:solidFill>
                <a:schemeClr val="tx1"/>
              </a:solidFill>
            </a:endParaRPr>
          </a:p>
          <a:p>
            <a:r>
              <a:rPr kumimoji="1" lang="ja-JP" altLang="en-US" b="1" dirty="0">
                <a:solidFill>
                  <a:schemeClr val="tx1"/>
                </a:solidFill>
              </a:rPr>
              <a:t>クリック。</a:t>
            </a:r>
            <a:endParaRPr kumimoji="1" lang="en-US" altLang="ja-JP" b="1" dirty="0">
              <a:solidFill>
                <a:schemeClr val="tx1"/>
              </a:solidFill>
            </a:endParaRPr>
          </a:p>
        </p:txBody>
      </p:sp>
    </p:spTree>
    <p:extLst>
      <p:ext uri="{BB962C8B-B14F-4D97-AF65-F5344CB8AC3E}">
        <p14:creationId xmlns:p14="http://schemas.microsoft.com/office/powerpoint/2010/main" val="102051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8D06F00D-8A9F-4DFC-8856-933CBE7ED261}"/>
              </a:ext>
            </a:extLst>
          </p:cNvPr>
          <p:cNvSpPr/>
          <p:nvPr/>
        </p:nvSpPr>
        <p:spPr>
          <a:xfrm>
            <a:off x="0" y="59546"/>
            <a:ext cx="9252520" cy="689784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504" y="274638"/>
            <a:ext cx="8579296" cy="778098"/>
          </a:xfrm>
        </p:spPr>
        <p:txBody>
          <a:bodyPr>
            <a:noAutofit/>
          </a:bodyPr>
          <a:lstStyle/>
          <a:p>
            <a:r>
              <a:rPr lang="en-US" altLang="ja-JP" sz="2800" dirty="0"/>
              <a:t>【</a:t>
            </a:r>
            <a:r>
              <a:rPr lang="ja-JP" altLang="en-US" sz="2800" dirty="0"/>
              <a:t>様式２</a:t>
            </a:r>
            <a:r>
              <a:rPr lang="en-US" altLang="ja-JP" sz="2800" dirty="0"/>
              <a:t>】</a:t>
            </a:r>
            <a:r>
              <a:rPr lang="ja-JP" altLang="en-US" sz="2800" dirty="0"/>
              <a:t>防災体制　（</a:t>
            </a:r>
            <a:r>
              <a:rPr kumimoji="1" lang="ja-JP" altLang="en-US" sz="2800" dirty="0">
                <a:solidFill>
                  <a:schemeClr val="tx1"/>
                </a:solidFill>
              </a:rPr>
              <a:t>体制確立の判断時期</a:t>
            </a:r>
            <a:r>
              <a:rPr lang="ja-JP" altLang="en-US" sz="2800" dirty="0"/>
              <a:t>補足説明②）</a:t>
            </a:r>
            <a:endParaRPr kumimoji="1" lang="ja-JP" altLang="en-US" sz="2800" dirty="0"/>
          </a:p>
        </p:txBody>
      </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21</a:t>
            </a:fld>
            <a:endParaRPr kumimoji="1" lang="ja-JP" altLang="en-US"/>
          </a:p>
        </p:txBody>
      </p:sp>
      <p:pic>
        <p:nvPicPr>
          <p:cNvPr id="30" name="図 29" descr="グラフィカル ユーザー インターフェイス, アプリケーション, テーブル, Excel&#10;&#10;自動的に生成された説明">
            <a:extLst>
              <a:ext uri="{FF2B5EF4-FFF2-40B4-BE49-F238E27FC236}">
                <a16:creationId xmlns:a16="http://schemas.microsoft.com/office/drawing/2014/main" id="{BBA15A8F-48F3-4AB8-95E6-924FC5F7777C}"/>
              </a:ext>
            </a:extLst>
          </p:cNvPr>
          <p:cNvPicPr>
            <a:picLocks noChangeAspect="1"/>
          </p:cNvPicPr>
          <p:nvPr/>
        </p:nvPicPr>
        <p:blipFill rotWithShape="1">
          <a:blip r:embed="rId2">
            <a:extLst>
              <a:ext uri="{28A0092B-C50C-407E-A947-70E740481C1C}">
                <a14:useLocalDpi xmlns:a14="http://schemas.microsoft.com/office/drawing/2010/main" val="0"/>
              </a:ext>
            </a:extLst>
          </a:blip>
          <a:srcRect t="9381" r="4326" b="33685"/>
          <a:stretch/>
        </p:blipFill>
        <p:spPr>
          <a:xfrm>
            <a:off x="107504" y="901461"/>
            <a:ext cx="8748464" cy="2926977"/>
          </a:xfrm>
          <a:prstGeom prst="rect">
            <a:avLst/>
          </a:prstGeom>
        </p:spPr>
      </p:pic>
      <p:sp>
        <p:nvSpPr>
          <p:cNvPr id="36" name="正方形/長方形 35">
            <a:extLst>
              <a:ext uri="{FF2B5EF4-FFF2-40B4-BE49-F238E27FC236}">
                <a16:creationId xmlns:a16="http://schemas.microsoft.com/office/drawing/2014/main" id="{39E8EC3D-4A1E-4BD4-87C2-83DDE00AA70B}"/>
              </a:ext>
            </a:extLst>
          </p:cNvPr>
          <p:cNvSpPr/>
          <p:nvPr/>
        </p:nvSpPr>
        <p:spPr>
          <a:xfrm>
            <a:off x="6090320" y="3562644"/>
            <a:ext cx="46288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5C40FD82-7548-4863-8E2D-B2B9978AC2B0}"/>
              </a:ext>
            </a:extLst>
          </p:cNvPr>
          <p:cNvPicPr>
            <a:picLocks noChangeAspect="1"/>
          </p:cNvPicPr>
          <p:nvPr/>
        </p:nvPicPr>
        <p:blipFill rotWithShape="1">
          <a:blip r:embed="rId3">
            <a:extLst>
              <a:ext uri="{28A0092B-C50C-407E-A947-70E740481C1C}">
                <a14:useLocalDpi xmlns:a14="http://schemas.microsoft.com/office/drawing/2010/main" val="0"/>
              </a:ext>
            </a:extLst>
          </a:blip>
          <a:srcRect l="13775" t="12182" r="12988" b="6580"/>
          <a:stretch/>
        </p:blipFill>
        <p:spPr>
          <a:xfrm>
            <a:off x="103454" y="3868306"/>
            <a:ext cx="6696744" cy="4176465"/>
          </a:xfrm>
          <a:prstGeom prst="rect">
            <a:avLst/>
          </a:prstGeom>
        </p:spPr>
      </p:pic>
      <p:sp>
        <p:nvSpPr>
          <p:cNvPr id="37" name="正方形/長方形 36">
            <a:extLst>
              <a:ext uri="{FF2B5EF4-FFF2-40B4-BE49-F238E27FC236}">
                <a16:creationId xmlns:a16="http://schemas.microsoft.com/office/drawing/2014/main" id="{5A2F3871-0C39-4793-9D89-E3C86563480D}"/>
              </a:ext>
            </a:extLst>
          </p:cNvPr>
          <p:cNvSpPr/>
          <p:nvPr/>
        </p:nvSpPr>
        <p:spPr>
          <a:xfrm>
            <a:off x="2271986" y="4136537"/>
            <a:ext cx="4281213" cy="17407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AE882032-3091-40C3-A203-EF2156E141B0}"/>
              </a:ext>
            </a:extLst>
          </p:cNvPr>
          <p:cNvCxnSpPr>
            <a:cxnSpLocks/>
          </p:cNvCxnSpPr>
          <p:nvPr/>
        </p:nvCxnSpPr>
        <p:spPr>
          <a:xfrm flipH="1">
            <a:off x="4932040" y="3657460"/>
            <a:ext cx="1158280" cy="4392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8F8DEDAD-940C-45BF-92FD-3E43A8BC9820}"/>
              </a:ext>
            </a:extLst>
          </p:cNvPr>
          <p:cNvSpPr/>
          <p:nvPr/>
        </p:nvSpPr>
        <p:spPr>
          <a:xfrm>
            <a:off x="5508104" y="2083974"/>
            <a:ext cx="3600400" cy="100811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③</a:t>
            </a:r>
            <a:r>
              <a:rPr kumimoji="1" lang="ja-JP" altLang="en-US" b="1" dirty="0">
                <a:solidFill>
                  <a:schemeClr val="tx1"/>
                </a:solidFill>
              </a:rPr>
              <a:t>施設の近くの観測局名をクリック。</a:t>
            </a:r>
            <a:endParaRPr kumimoji="1" lang="en-US" altLang="ja-JP" b="1" dirty="0">
              <a:solidFill>
                <a:schemeClr val="tx1"/>
              </a:solidFill>
            </a:endParaRPr>
          </a:p>
        </p:txBody>
      </p:sp>
      <p:sp>
        <p:nvSpPr>
          <p:cNvPr id="27" name="正方形/長方形 26">
            <a:extLst>
              <a:ext uri="{FF2B5EF4-FFF2-40B4-BE49-F238E27FC236}">
                <a16:creationId xmlns:a16="http://schemas.microsoft.com/office/drawing/2014/main" id="{0094819A-5F06-463B-AD87-394A499F121D}"/>
              </a:ext>
            </a:extLst>
          </p:cNvPr>
          <p:cNvSpPr/>
          <p:nvPr/>
        </p:nvSpPr>
        <p:spPr>
          <a:xfrm>
            <a:off x="6394016" y="3748199"/>
            <a:ext cx="2699792" cy="272825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ＭＳ Ｐゴシック 本文"/>
              </a:rPr>
              <a:t>④</a:t>
            </a:r>
            <a:r>
              <a:rPr kumimoji="1" lang="ja-JP" altLang="en-US" b="1" dirty="0">
                <a:solidFill>
                  <a:schemeClr val="tx1"/>
                </a:solidFill>
                <a:latin typeface="ＭＳ Ｐゴシック 本文"/>
              </a:rPr>
              <a:t>氾濫注意水位・避難判断水位・氾濫危険水位</a:t>
            </a:r>
            <a:r>
              <a:rPr lang="ja-JP" altLang="en-US" b="1" dirty="0">
                <a:solidFill>
                  <a:schemeClr val="tx1"/>
                </a:solidFill>
                <a:latin typeface="ＭＳ Ｐゴシック 本文"/>
              </a:rPr>
              <a:t>が表示されているかを確認する。</a:t>
            </a:r>
            <a:endParaRPr lang="en-US" altLang="ja-JP" b="1" dirty="0">
              <a:solidFill>
                <a:schemeClr val="tx1"/>
              </a:solidFill>
              <a:latin typeface="ＭＳ Ｐゴシック 本文"/>
            </a:endParaRPr>
          </a:p>
          <a:p>
            <a:r>
              <a:rPr lang="ja-JP" altLang="en-US" b="1" dirty="0">
                <a:solidFill>
                  <a:schemeClr val="tx1"/>
                </a:solidFill>
                <a:latin typeface="ＭＳ Ｐゴシック 本文"/>
              </a:rPr>
              <a:t>→表示されていればその観測局を</a:t>
            </a:r>
            <a:r>
              <a:rPr kumimoji="1" lang="ja-JP" altLang="en-US" sz="1800" b="1" dirty="0">
                <a:solidFill>
                  <a:schemeClr val="tx1"/>
                </a:solidFill>
                <a:latin typeface="ＭＳ Ｐゴシック 本文"/>
              </a:rPr>
              <a:t>体制確立の判断に使用する観測局とする。</a:t>
            </a:r>
            <a:endParaRPr kumimoji="1" lang="en-US" altLang="ja-JP" sz="1800" b="1" dirty="0">
              <a:solidFill>
                <a:schemeClr val="tx1"/>
              </a:solidFill>
              <a:latin typeface="ＭＳ Ｐゴシック 本文"/>
            </a:endParaRPr>
          </a:p>
          <a:p>
            <a:r>
              <a:rPr kumimoji="1" lang="ja-JP" altLang="en-US" sz="1800" b="1" dirty="0">
                <a:solidFill>
                  <a:schemeClr val="tx1"/>
                </a:solidFill>
                <a:latin typeface="ＭＳ Ｐゴシック 本文"/>
              </a:rPr>
              <a:t>（「</a:t>
            </a:r>
            <a:r>
              <a:rPr lang="ja-JP" altLang="en-US" b="1" dirty="0">
                <a:solidFill>
                  <a:schemeClr val="tx1"/>
                </a:solidFill>
                <a:latin typeface="ＭＳ Ｐゴシック 本文"/>
              </a:rPr>
              <a:t>〇〇地点」とする）</a:t>
            </a:r>
            <a:endParaRPr kumimoji="1" lang="en-US" altLang="ja-JP" b="1" dirty="0">
              <a:solidFill>
                <a:schemeClr val="tx1"/>
              </a:solidFill>
              <a:latin typeface="ＭＳ Ｐゴシック 本文"/>
            </a:endParaRPr>
          </a:p>
        </p:txBody>
      </p:sp>
    </p:spTree>
    <p:extLst>
      <p:ext uri="{BB962C8B-B14F-4D97-AF65-F5344CB8AC3E}">
        <p14:creationId xmlns:p14="http://schemas.microsoft.com/office/powerpoint/2010/main" val="925955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8D06F00D-8A9F-4DFC-8856-933CBE7ED261}"/>
              </a:ext>
            </a:extLst>
          </p:cNvPr>
          <p:cNvSpPr/>
          <p:nvPr/>
        </p:nvSpPr>
        <p:spPr>
          <a:xfrm>
            <a:off x="-108520" y="0"/>
            <a:ext cx="9361040" cy="689784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504" y="274638"/>
            <a:ext cx="8579296" cy="778098"/>
          </a:xfrm>
        </p:spPr>
        <p:txBody>
          <a:bodyPr>
            <a:noAutofit/>
          </a:bodyPr>
          <a:lstStyle/>
          <a:p>
            <a:r>
              <a:rPr lang="en-US" altLang="ja-JP" sz="2800" dirty="0"/>
              <a:t>【</a:t>
            </a:r>
            <a:r>
              <a:rPr lang="ja-JP" altLang="en-US" sz="2800" dirty="0"/>
              <a:t>様式２</a:t>
            </a:r>
            <a:r>
              <a:rPr lang="en-US" altLang="ja-JP" sz="2800" dirty="0"/>
              <a:t>】</a:t>
            </a:r>
            <a:r>
              <a:rPr lang="ja-JP" altLang="en-US" sz="2800" dirty="0"/>
              <a:t>防災体制　（</a:t>
            </a:r>
            <a:r>
              <a:rPr kumimoji="1" lang="ja-JP" altLang="en-US" sz="2800" dirty="0">
                <a:solidFill>
                  <a:schemeClr val="tx1"/>
                </a:solidFill>
              </a:rPr>
              <a:t>体制確立の判断時期</a:t>
            </a:r>
            <a:r>
              <a:rPr lang="ja-JP" altLang="en-US" sz="2800" dirty="0"/>
              <a:t>補足説明③）</a:t>
            </a:r>
            <a:endParaRPr kumimoji="1" lang="ja-JP" altLang="en-US" sz="2800" dirty="0"/>
          </a:p>
        </p:txBody>
      </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22</a:t>
            </a:fld>
            <a:endParaRPr kumimoji="1" lang="ja-JP" altLang="en-US"/>
          </a:p>
        </p:txBody>
      </p:sp>
      <p:sp>
        <p:nvSpPr>
          <p:cNvPr id="36" name="正方形/長方形 35">
            <a:extLst>
              <a:ext uri="{FF2B5EF4-FFF2-40B4-BE49-F238E27FC236}">
                <a16:creationId xmlns:a16="http://schemas.microsoft.com/office/drawing/2014/main" id="{39E8EC3D-4A1E-4BD4-87C2-83DDE00AA70B}"/>
              </a:ext>
            </a:extLst>
          </p:cNvPr>
          <p:cNvSpPr/>
          <p:nvPr/>
        </p:nvSpPr>
        <p:spPr>
          <a:xfrm>
            <a:off x="6090320" y="3562644"/>
            <a:ext cx="46288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F8DEDAD-940C-45BF-92FD-3E43A8BC9820}"/>
              </a:ext>
            </a:extLst>
          </p:cNvPr>
          <p:cNvSpPr/>
          <p:nvPr/>
        </p:nvSpPr>
        <p:spPr>
          <a:xfrm>
            <a:off x="2483768" y="4641585"/>
            <a:ext cx="6408712" cy="1670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観測局が不明な場合や、「要配慮者利用施設一覧」で「中小河川」が該当し、河川名が不明な場合は岐阜市都市防災政策課もしくは岐阜市の所管課にお尋ねください。</a:t>
            </a:r>
            <a:endParaRPr kumimoji="1" lang="en-US" altLang="ja-JP" b="1" dirty="0">
              <a:solidFill>
                <a:schemeClr val="tx1"/>
              </a:solidFill>
            </a:endParaRPr>
          </a:p>
        </p:txBody>
      </p:sp>
      <p:sp>
        <p:nvSpPr>
          <p:cNvPr id="27" name="正方形/長方形 26">
            <a:extLst>
              <a:ext uri="{FF2B5EF4-FFF2-40B4-BE49-F238E27FC236}">
                <a16:creationId xmlns:a16="http://schemas.microsoft.com/office/drawing/2014/main" id="{0094819A-5F06-463B-AD87-394A499F121D}"/>
              </a:ext>
            </a:extLst>
          </p:cNvPr>
          <p:cNvSpPr/>
          <p:nvPr/>
        </p:nvSpPr>
        <p:spPr>
          <a:xfrm>
            <a:off x="252874" y="1267828"/>
            <a:ext cx="8433926" cy="272825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solidFill>
                <a:latin typeface="ＭＳ Ｐゴシック 本文"/>
              </a:rPr>
              <a:t>【</a:t>
            </a:r>
            <a:r>
              <a:rPr kumimoji="1" lang="ja-JP" altLang="en-US" b="1" dirty="0">
                <a:solidFill>
                  <a:schemeClr val="tx1"/>
                </a:solidFill>
                <a:latin typeface="ＭＳ Ｐゴシック 本文"/>
              </a:rPr>
              <a:t>参考</a:t>
            </a:r>
            <a:r>
              <a:rPr kumimoji="1" lang="en-US" altLang="ja-JP" b="1" dirty="0">
                <a:solidFill>
                  <a:schemeClr val="tx1"/>
                </a:solidFill>
                <a:latin typeface="ＭＳ Ｐゴシック 本文"/>
              </a:rPr>
              <a:t>】</a:t>
            </a:r>
          </a:p>
          <a:p>
            <a:r>
              <a:rPr kumimoji="1" lang="ja-JP" altLang="en-US" b="1" dirty="0">
                <a:solidFill>
                  <a:schemeClr val="tx1"/>
                </a:solidFill>
                <a:latin typeface="ＭＳ Ｐゴシック 本文"/>
              </a:rPr>
              <a:t>氾濫注意水位・避難判断水位・氾濫危険区域</a:t>
            </a:r>
            <a:r>
              <a:rPr lang="ja-JP" altLang="en-US" b="1" dirty="0">
                <a:solidFill>
                  <a:schemeClr val="tx1"/>
                </a:solidFill>
                <a:latin typeface="ＭＳ Ｐゴシック 本文"/>
              </a:rPr>
              <a:t>が設定されている観測局（一部紹介）</a:t>
            </a:r>
            <a:endParaRPr lang="en-US" altLang="ja-JP" b="1" dirty="0">
              <a:solidFill>
                <a:schemeClr val="tx1"/>
              </a:solidFill>
              <a:latin typeface="ＭＳ Ｐゴシック 本文"/>
            </a:endParaRPr>
          </a:p>
          <a:p>
            <a:r>
              <a:rPr lang="ja-JP" altLang="en-US" b="1" dirty="0">
                <a:solidFill>
                  <a:schemeClr val="tx1"/>
                </a:solidFill>
                <a:latin typeface="ＭＳ Ｐゴシック 本文"/>
              </a:rPr>
              <a:t>★長良川　</a:t>
            </a:r>
            <a:r>
              <a:rPr lang="en-US" altLang="ja-JP" b="1" dirty="0">
                <a:solidFill>
                  <a:schemeClr val="tx1"/>
                </a:solidFill>
                <a:latin typeface="ＭＳ Ｐゴシック 本文"/>
              </a:rPr>
              <a:t>…</a:t>
            </a:r>
            <a:r>
              <a:rPr lang="ja-JP" altLang="en-US" b="1" dirty="0">
                <a:solidFill>
                  <a:schemeClr val="tx1"/>
                </a:solidFill>
                <a:latin typeface="ＭＳ Ｐゴシック 本文"/>
              </a:rPr>
              <a:t>　忠節地点、芥見地点</a:t>
            </a:r>
            <a:endParaRPr lang="en-US" altLang="ja-JP" b="1" dirty="0">
              <a:solidFill>
                <a:schemeClr val="tx1"/>
              </a:solidFill>
              <a:latin typeface="ＭＳ Ｐゴシック 本文"/>
            </a:endParaRPr>
          </a:p>
          <a:p>
            <a:r>
              <a:rPr lang="ja-JP" altLang="en-US" b="1" dirty="0">
                <a:solidFill>
                  <a:schemeClr val="tx1"/>
                </a:solidFill>
                <a:latin typeface="ＭＳ Ｐゴシック 本文"/>
              </a:rPr>
              <a:t>★木曽川　</a:t>
            </a:r>
            <a:r>
              <a:rPr lang="en-US" altLang="ja-JP" b="1" dirty="0">
                <a:solidFill>
                  <a:schemeClr val="tx1"/>
                </a:solidFill>
                <a:latin typeface="ＭＳ Ｐゴシック 本文"/>
              </a:rPr>
              <a:t>…</a:t>
            </a:r>
            <a:r>
              <a:rPr lang="ja-JP" altLang="en-US" b="1" dirty="0">
                <a:solidFill>
                  <a:schemeClr val="tx1"/>
                </a:solidFill>
                <a:latin typeface="ＭＳ Ｐゴシック 本文"/>
              </a:rPr>
              <a:t>　笠松地点</a:t>
            </a:r>
            <a:endParaRPr lang="en-US" altLang="ja-JP" b="1" dirty="0">
              <a:solidFill>
                <a:schemeClr val="tx1"/>
              </a:solidFill>
              <a:latin typeface="ＭＳ Ｐゴシック 本文"/>
            </a:endParaRPr>
          </a:p>
          <a:p>
            <a:r>
              <a:rPr lang="ja-JP" altLang="en-US" b="1" dirty="0">
                <a:solidFill>
                  <a:schemeClr val="tx1"/>
                </a:solidFill>
                <a:latin typeface="ＭＳ Ｐゴシック 本文"/>
              </a:rPr>
              <a:t>★境川　　</a:t>
            </a:r>
            <a:r>
              <a:rPr lang="en-US" altLang="ja-JP" b="1" dirty="0">
                <a:solidFill>
                  <a:schemeClr val="tx1"/>
                </a:solidFill>
                <a:latin typeface="ＭＳ Ｐゴシック 本文"/>
              </a:rPr>
              <a:t>…</a:t>
            </a:r>
            <a:r>
              <a:rPr lang="ja-JP" altLang="en-US" b="1" dirty="0">
                <a:solidFill>
                  <a:schemeClr val="tx1"/>
                </a:solidFill>
                <a:latin typeface="ＭＳ Ｐゴシック 本文"/>
              </a:rPr>
              <a:t>　馬橋地点</a:t>
            </a:r>
            <a:endParaRPr lang="en-US" altLang="ja-JP" b="1" dirty="0">
              <a:solidFill>
                <a:schemeClr val="tx1"/>
              </a:solidFill>
              <a:latin typeface="ＭＳ Ｐゴシック 本文"/>
            </a:endParaRPr>
          </a:p>
          <a:p>
            <a:r>
              <a:rPr lang="ja-JP" altLang="en-US" b="1" dirty="0">
                <a:solidFill>
                  <a:schemeClr val="tx1"/>
                </a:solidFill>
                <a:latin typeface="ＭＳ Ｐゴシック 本文"/>
              </a:rPr>
              <a:t>★板屋川　</a:t>
            </a:r>
            <a:r>
              <a:rPr lang="en-US" altLang="ja-JP" b="1" dirty="0">
                <a:solidFill>
                  <a:schemeClr val="tx1"/>
                </a:solidFill>
                <a:latin typeface="ＭＳ Ｐゴシック 本文"/>
              </a:rPr>
              <a:t>…</a:t>
            </a:r>
            <a:r>
              <a:rPr lang="ja-JP" altLang="en-US" b="1" dirty="0">
                <a:solidFill>
                  <a:schemeClr val="tx1"/>
                </a:solidFill>
                <a:latin typeface="ＭＳ Ｐゴシック 本文"/>
              </a:rPr>
              <a:t>　御望地点</a:t>
            </a:r>
            <a:endParaRPr lang="en-US" altLang="ja-JP" b="1" dirty="0">
              <a:solidFill>
                <a:schemeClr val="tx1"/>
              </a:solidFill>
              <a:latin typeface="ＭＳ Ｐゴシック 本文"/>
            </a:endParaRPr>
          </a:p>
          <a:p>
            <a:r>
              <a:rPr lang="ja-JP" altLang="en-US" b="1" dirty="0">
                <a:solidFill>
                  <a:schemeClr val="tx1"/>
                </a:solidFill>
                <a:latin typeface="ＭＳ Ｐゴシック 本文"/>
              </a:rPr>
              <a:t>★伊自良川　</a:t>
            </a:r>
            <a:r>
              <a:rPr lang="en-US" altLang="ja-JP" b="1" dirty="0">
                <a:solidFill>
                  <a:schemeClr val="tx1"/>
                </a:solidFill>
                <a:latin typeface="ＭＳ Ｐゴシック 本文"/>
              </a:rPr>
              <a:t>…</a:t>
            </a:r>
            <a:r>
              <a:rPr lang="ja-JP" altLang="en-US" b="1" dirty="0">
                <a:solidFill>
                  <a:schemeClr val="tx1"/>
                </a:solidFill>
                <a:latin typeface="ＭＳ Ｐゴシック 本文"/>
              </a:rPr>
              <a:t>　古川橋地点</a:t>
            </a:r>
            <a:endParaRPr lang="en-US" altLang="ja-JP" b="1" dirty="0">
              <a:solidFill>
                <a:schemeClr val="tx1"/>
              </a:solidFill>
              <a:latin typeface="ＭＳ Ｐゴシック 本文"/>
            </a:endParaRPr>
          </a:p>
          <a:p>
            <a:r>
              <a:rPr lang="ja-JP" altLang="en-US" b="1" dirty="0">
                <a:solidFill>
                  <a:schemeClr val="tx1"/>
                </a:solidFill>
                <a:latin typeface="ＭＳ Ｐゴシック 本文"/>
              </a:rPr>
              <a:t>★鳥羽川　</a:t>
            </a:r>
            <a:r>
              <a:rPr lang="en-US" altLang="ja-JP" b="1" dirty="0">
                <a:solidFill>
                  <a:schemeClr val="tx1"/>
                </a:solidFill>
                <a:latin typeface="ＭＳ Ｐゴシック 本文"/>
              </a:rPr>
              <a:t>…</a:t>
            </a:r>
            <a:r>
              <a:rPr lang="ja-JP" altLang="en-US" b="1" dirty="0">
                <a:solidFill>
                  <a:schemeClr val="tx1"/>
                </a:solidFill>
                <a:latin typeface="ＭＳ Ｐゴシック 本文"/>
              </a:rPr>
              <a:t>　東深瀬地点</a:t>
            </a:r>
            <a:endParaRPr lang="en-US" altLang="ja-JP" b="1" dirty="0">
              <a:solidFill>
                <a:schemeClr val="tx1"/>
              </a:solidFill>
              <a:latin typeface="ＭＳ Ｐゴシック 本文"/>
            </a:endParaRPr>
          </a:p>
        </p:txBody>
      </p:sp>
    </p:spTree>
    <p:extLst>
      <p:ext uri="{BB962C8B-B14F-4D97-AF65-F5344CB8AC3E}">
        <p14:creationId xmlns:p14="http://schemas.microsoft.com/office/powerpoint/2010/main" val="696645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13073"/>
          </a:xfrm>
        </p:spPr>
        <p:txBody>
          <a:bodyPr>
            <a:normAutofit fontScale="90000"/>
          </a:bodyPr>
          <a:lstStyle/>
          <a:p>
            <a:r>
              <a:rPr lang="en-US" altLang="ja-JP" dirty="0"/>
              <a:t>【</a:t>
            </a:r>
            <a:r>
              <a:rPr lang="ja-JP" altLang="en-US" dirty="0"/>
              <a:t>様式２</a:t>
            </a:r>
            <a:r>
              <a:rPr lang="en-US" altLang="ja-JP" dirty="0"/>
              <a:t>】</a:t>
            </a:r>
            <a:r>
              <a:rPr kumimoji="1" lang="ja-JP" altLang="en-US" dirty="0"/>
              <a:t>防災体制</a:t>
            </a:r>
          </a:p>
        </p:txBody>
      </p: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31029"/>
          <a:stretch/>
        </p:blipFill>
        <p:spPr>
          <a:xfrm>
            <a:off x="712077" y="785009"/>
            <a:ext cx="5841123" cy="5753903"/>
          </a:xfrm>
          <a:prstGeom prst="rect">
            <a:avLst/>
          </a:prstGeom>
        </p:spPr>
      </p:pic>
      <p:sp>
        <p:nvSpPr>
          <p:cNvPr id="10" name="正方形/長方形 9"/>
          <p:cNvSpPr/>
          <p:nvPr/>
        </p:nvSpPr>
        <p:spPr>
          <a:xfrm>
            <a:off x="506717" y="1681758"/>
            <a:ext cx="1234480" cy="5173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30227" y="1613570"/>
            <a:ext cx="1190197" cy="879326"/>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n-ea"/>
              </a:rPr>
              <a:t>レベル２　注意体制</a:t>
            </a:r>
            <a:endParaRPr kumimoji="1" lang="en-US" altLang="ja-JP" b="1" dirty="0">
              <a:solidFill>
                <a:schemeClr val="tx1"/>
              </a:solidFill>
              <a:latin typeface="+mn-ea"/>
            </a:endParaRPr>
          </a:p>
          <a:p>
            <a:r>
              <a:rPr lang="ja-JP" altLang="en-US" dirty="0">
                <a:solidFill>
                  <a:schemeClr val="tx1"/>
                </a:solidFill>
                <a:latin typeface="+mn-ea"/>
              </a:rPr>
              <a:t>　</a:t>
            </a:r>
            <a:endParaRPr kumimoji="1" lang="ja-JP" altLang="en-US" dirty="0">
              <a:solidFill>
                <a:schemeClr val="tx1"/>
              </a:solidFill>
              <a:latin typeface="+mn-ea"/>
            </a:endParaRPr>
          </a:p>
        </p:txBody>
      </p:sp>
      <p:sp>
        <p:nvSpPr>
          <p:cNvPr id="7" name="正方形/長方形 6"/>
          <p:cNvSpPr/>
          <p:nvPr/>
        </p:nvSpPr>
        <p:spPr>
          <a:xfrm>
            <a:off x="362430" y="3819714"/>
            <a:ext cx="1224136" cy="89799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n-ea"/>
              </a:rPr>
              <a:t>レベル３　警戒体制</a:t>
            </a:r>
            <a:endParaRPr kumimoji="1" lang="en-US" altLang="ja-JP" b="1" dirty="0">
              <a:solidFill>
                <a:schemeClr val="tx1"/>
              </a:solidFill>
              <a:latin typeface="+mn-ea"/>
            </a:endParaRPr>
          </a:p>
        </p:txBody>
      </p:sp>
      <p:sp>
        <p:nvSpPr>
          <p:cNvPr id="8" name="正方形/長方形 7"/>
          <p:cNvSpPr/>
          <p:nvPr/>
        </p:nvSpPr>
        <p:spPr>
          <a:xfrm>
            <a:off x="326749" y="5973894"/>
            <a:ext cx="1261235" cy="747581"/>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n-ea"/>
              </a:rPr>
              <a:t>レベル４　非常体制</a:t>
            </a:r>
            <a:endParaRPr kumimoji="1" lang="en-US" altLang="ja-JP" b="1" dirty="0">
              <a:solidFill>
                <a:schemeClr val="tx1"/>
              </a:solidFill>
              <a:latin typeface="+mn-ea"/>
            </a:endParaRPr>
          </a:p>
        </p:txBody>
      </p:sp>
      <p:cxnSp>
        <p:nvCxnSpPr>
          <p:cNvPr id="16" name="直線矢印コネクタ 15"/>
          <p:cNvCxnSpPr/>
          <p:nvPr/>
        </p:nvCxnSpPr>
        <p:spPr>
          <a:xfrm>
            <a:off x="3059832" y="1772816"/>
            <a:ext cx="792088"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742615" y="1186192"/>
            <a:ext cx="4485569" cy="55155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3059832" y="1988840"/>
            <a:ext cx="792088"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203848" y="2264085"/>
            <a:ext cx="792088"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203848" y="2492896"/>
            <a:ext cx="792088"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3059832" y="4005064"/>
            <a:ext cx="792088"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3059832" y="6271221"/>
            <a:ext cx="792088"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6458680" y="1186192"/>
            <a:ext cx="2433800" cy="461529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・洪水、土砂災害それぞれの例を参考にして</a:t>
            </a:r>
            <a:r>
              <a:rPr lang="ja-JP" altLang="en-US" sz="2400" b="1" dirty="0">
                <a:solidFill>
                  <a:schemeClr val="tx1"/>
                </a:solidFill>
              </a:rPr>
              <a:t>入力</a:t>
            </a:r>
            <a:r>
              <a:rPr kumimoji="1" lang="ja-JP" altLang="en-US" sz="2400" b="1" dirty="0">
                <a:solidFill>
                  <a:schemeClr val="tx1"/>
                </a:solidFill>
              </a:rPr>
              <a:t>してください。</a:t>
            </a:r>
            <a:endParaRPr kumimoji="1" lang="en-US" altLang="ja-JP" sz="2400" b="1" dirty="0">
              <a:solidFill>
                <a:schemeClr val="tx1"/>
              </a:solidFill>
            </a:endParaRPr>
          </a:p>
          <a:p>
            <a:endParaRPr kumimoji="1" lang="en-US" altLang="ja-JP" sz="2400" b="1" dirty="0">
              <a:solidFill>
                <a:schemeClr val="tx1"/>
              </a:solidFill>
            </a:endParaRPr>
          </a:p>
          <a:p>
            <a:r>
              <a:rPr kumimoji="1" lang="ja-JP" altLang="en-US" sz="2400" b="1" dirty="0">
                <a:solidFill>
                  <a:schemeClr val="tx1"/>
                </a:solidFill>
              </a:rPr>
              <a:t>・それぞれの活動内容の対応者を右の対応班（要員）欄に</a:t>
            </a:r>
            <a:r>
              <a:rPr lang="ja-JP" altLang="en-US" sz="2400" b="1" dirty="0">
                <a:solidFill>
                  <a:schemeClr val="tx1"/>
                </a:solidFill>
              </a:rPr>
              <a:t>入力</a:t>
            </a:r>
            <a:r>
              <a:rPr kumimoji="1" lang="ja-JP" altLang="en-US" sz="2400" b="1" dirty="0">
                <a:solidFill>
                  <a:schemeClr val="tx1"/>
                </a:solidFill>
              </a:rPr>
              <a:t>してください。</a:t>
            </a:r>
          </a:p>
        </p:txBody>
      </p:sp>
      <p:sp>
        <p:nvSpPr>
          <p:cNvPr id="3" name="スライド番号プレースホルダー 2"/>
          <p:cNvSpPr>
            <a:spLocks noGrp="1"/>
          </p:cNvSpPr>
          <p:nvPr>
            <p:ph type="sldNum" sz="quarter" idx="12"/>
          </p:nvPr>
        </p:nvSpPr>
        <p:spPr/>
        <p:txBody>
          <a:bodyPr/>
          <a:lstStyle/>
          <a:p>
            <a:fld id="{5D74FC4F-2846-4FE1-90FA-DDF13E709B83}" type="slidenum">
              <a:rPr kumimoji="1" lang="ja-JP" altLang="en-US" smtClean="0"/>
              <a:t>23</a:t>
            </a:fld>
            <a:endParaRPr kumimoji="1" lang="ja-JP" altLang="en-US"/>
          </a:p>
        </p:txBody>
      </p:sp>
    </p:spTree>
    <p:extLst>
      <p:ext uri="{BB962C8B-B14F-4D97-AF65-F5344CB8AC3E}">
        <p14:creationId xmlns:p14="http://schemas.microsoft.com/office/powerpoint/2010/main" val="2946428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様式３</a:t>
            </a:r>
            <a:r>
              <a:rPr lang="en-US" altLang="ja-JP" dirty="0"/>
              <a:t>】</a:t>
            </a:r>
            <a:r>
              <a:rPr lang="ja-JP" altLang="en-US" dirty="0"/>
              <a:t>情報収集・伝達</a:t>
            </a:r>
            <a:endParaRPr kumimoji="1" lang="ja-JP" altLang="en-US" dirty="0"/>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5900" t="12182" r="31888" b="10782"/>
          <a:stretch/>
        </p:blipFill>
        <p:spPr>
          <a:xfrm>
            <a:off x="408473" y="1162828"/>
            <a:ext cx="5737359" cy="3994365"/>
          </a:xfrm>
          <a:prstGeom prst="rect">
            <a:avLst/>
          </a:prstGeom>
        </p:spPr>
      </p:pic>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4725" t="12183" r="31488" b="59804"/>
          <a:stretch/>
        </p:blipFill>
        <p:spPr>
          <a:xfrm>
            <a:off x="323528" y="4869160"/>
            <a:ext cx="5832648" cy="1440160"/>
          </a:xfrm>
          <a:prstGeom prst="rect">
            <a:avLst/>
          </a:prstGeom>
        </p:spPr>
      </p:pic>
      <p:sp>
        <p:nvSpPr>
          <p:cNvPr id="5" name="正方形/長方形 4"/>
          <p:cNvSpPr/>
          <p:nvPr/>
        </p:nvSpPr>
        <p:spPr>
          <a:xfrm>
            <a:off x="3301516" y="1988840"/>
            <a:ext cx="2422612" cy="3888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57201" y="1162828"/>
            <a:ext cx="5688632" cy="52905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854434" y="1464010"/>
            <a:ext cx="3168352" cy="46152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・停電時には、ラジオ、タブレット、携帯電話等を活用して情報収集をすることになるため、乾電池、バッテリー等を備蓄しておきましょう。</a:t>
            </a:r>
            <a:endParaRPr kumimoji="1" lang="en-US" altLang="ja-JP" sz="2400" b="1" dirty="0">
              <a:solidFill>
                <a:schemeClr val="tx1"/>
              </a:solidFill>
            </a:endParaRPr>
          </a:p>
          <a:p>
            <a:endParaRPr kumimoji="1" lang="en-US" altLang="ja-JP" sz="2400" b="1" dirty="0">
              <a:solidFill>
                <a:schemeClr val="tx1"/>
              </a:solidFill>
            </a:endParaRPr>
          </a:p>
          <a:p>
            <a:r>
              <a:rPr kumimoji="1" lang="ja-JP" altLang="en-US" sz="2400" b="1" dirty="0">
                <a:solidFill>
                  <a:schemeClr val="tx1"/>
                </a:solidFill>
              </a:rPr>
              <a:t>・</a:t>
            </a:r>
            <a:r>
              <a:rPr lang="ja-JP" altLang="en-US" sz="2400" b="1" dirty="0">
                <a:solidFill>
                  <a:schemeClr val="tx1"/>
                </a:solidFill>
              </a:rPr>
              <a:t>いつでも情報収集できるよう、</a:t>
            </a:r>
            <a:r>
              <a:rPr lang="en-US" altLang="ja-JP" sz="2400" b="1" dirty="0">
                <a:solidFill>
                  <a:schemeClr val="tx1"/>
                </a:solidFill>
              </a:rPr>
              <a:t>web</a:t>
            </a:r>
            <a:r>
              <a:rPr lang="ja-JP" altLang="en-US" sz="2400" b="1" dirty="0">
                <a:solidFill>
                  <a:schemeClr val="tx1"/>
                </a:solidFill>
              </a:rPr>
              <a:t>サイトやアプリをお気に入りに登録しておきましょう。</a:t>
            </a:r>
            <a:endParaRPr kumimoji="1" lang="ja-JP" altLang="en-US" sz="2400" b="1" dirty="0">
              <a:solidFill>
                <a:schemeClr val="tx1"/>
              </a:solidFill>
            </a:endParaRPr>
          </a:p>
        </p:txBody>
      </p:sp>
      <p:sp>
        <p:nvSpPr>
          <p:cNvPr id="8" name="スライド番号プレースホルダー 7"/>
          <p:cNvSpPr>
            <a:spLocks noGrp="1"/>
          </p:cNvSpPr>
          <p:nvPr>
            <p:ph type="sldNum" sz="quarter" idx="12"/>
          </p:nvPr>
        </p:nvSpPr>
        <p:spPr/>
        <p:txBody>
          <a:bodyPr/>
          <a:lstStyle/>
          <a:p>
            <a:fld id="{5D74FC4F-2846-4FE1-90FA-DDF13E709B83}" type="slidenum">
              <a:rPr kumimoji="1" lang="ja-JP" altLang="en-US" smtClean="0"/>
              <a:t>24</a:t>
            </a:fld>
            <a:endParaRPr kumimoji="1" lang="ja-JP" altLang="en-US"/>
          </a:p>
        </p:txBody>
      </p:sp>
    </p:spTree>
    <p:extLst>
      <p:ext uri="{BB962C8B-B14F-4D97-AF65-F5344CB8AC3E}">
        <p14:creationId xmlns:p14="http://schemas.microsoft.com/office/powerpoint/2010/main" val="3100513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t>
            </a:r>
            <a:r>
              <a:rPr lang="ja-JP" altLang="en-US" dirty="0"/>
              <a:t>様式３</a:t>
            </a:r>
            <a:r>
              <a:rPr lang="en-US" altLang="ja-JP" dirty="0"/>
              <a:t>】</a:t>
            </a:r>
            <a:r>
              <a:rPr lang="ja-JP" altLang="en-US" dirty="0"/>
              <a:t>情報収集・伝達</a:t>
            </a:r>
            <a:endParaRPr kumimoji="1" lang="ja-JP" altLang="en-US" dirty="0"/>
          </a:p>
        </p:txBody>
      </p:sp>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750" t="30390" r="36613" b="17785"/>
          <a:stretch/>
        </p:blipFill>
        <p:spPr>
          <a:xfrm>
            <a:off x="179512" y="1464010"/>
            <a:ext cx="5587846" cy="2685070"/>
          </a:xfrm>
          <a:prstGeom prst="rect">
            <a:avLst/>
          </a:prstGeom>
        </p:spPr>
      </p:pic>
      <p:sp>
        <p:nvSpPr>
          <p:cNvPr id="5" name="正方形/長方形 4"/>
          <p:cNvSpPr/>
          <p:nvPr/>
        </p:nvSpPr>
        <p:spPr>
          <a:xfrm>
            <a:off x="323528" y="2796158"/>
            <a:ext cx="864096" cy="3448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445532" y="2760218"/>
            <a:ext cx="766428" cy="380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79513" y="1417638"/>
            <a:ext cx="6552728" cy="34515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57200" y="4195452"/>
            <a:ext cx="8565586" cy="188385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・避難する場合には、「利用者緊急連絡先一覧表」（様式８）に基づき、利用者の家族等に対し「〇〇公民館（避難場所）へ避難する。利用者引き渡しは</a:t>
            </a:r>
            <a:r>
              <a:rPr lang="ja-JP" altLang="en-US" sz="2400" b="1" dirty="0">
                <a:solidFill>
                  <a:schemeClr val="tx1"/>
                </a:solidFill>
              </a:rPr>
              <a:t>〇〇公民館（避難場所） において行う。利用者の引き渡し開始は〇〇時頃とする。」旨を連絡しましょう。</a:t>
            </a:r>
            <a:endParaRPr kumimoji="1" lang="ja-JP" altLang="en-US" sz="2400" b="1" dirty="0">
              <a:solidFill>
                <a:schemeClr val="tx1"/>
              </a:solidFill>
            </a:endParaRPr>
          </a:p>
        </p:txBody>
      </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25</a:t>
            </a:fld>
            <a:endParaRPr kumimoji="1" lang="ja-JP" altLang="en-US"/>
          </a:p>
        </p:txBody>
      </p:sp>
    </p:spTree>
    <p:extLst>
      <p:ext uri="{BB962C8B-B14F-4D97-AF65-F5344CB8AC3E}">
        <p14:creationId xmlns:p14="http://schemas.microsoft.com/office/powerpoint/2010/main" val="3806199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7505" y="1417638"/>
            <a:ext cx="4464496" cy="45316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en-US" altLang="ja-JP" dirty="0"/>
              <a:t>【</a:t>
            </a:r>
            <a:r>
              <a:rPr lang="ja-JP" altLang="en-US" dirty="0"/>
              <a:t>様式４</a:t>
            </a:r>
            <a:r>
              <a:rPr lang="en-US" altLang="ja-JP" dirty="0"/>
              <a:t>】</a:t>
            </a:r>
            <a:r>
              <a:rPr lang="ja-JP" altLang="en-US" dirty="0"/>
              <a:t>避難誘導</a:t>
            </a:r>
            <a:endParaRPr kumimoji="1" lang="ja-JP" altLang="en-US" dirty="0"/>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30312" t="13583" r="20075" b="10781"/>
          <a:stretch/>
        </p:blipFill>
        <p:spPr>
          <a:xfrm>
            <a:off x="251520" y="1700808"/>
            <a:ext cx="4536504" cy="3888433"/>
          </a:xfrm>
          <a:prstGeom prst="rect">
            <a:avLst/>
          </a:prstGeom>
        </p:spPr>
      </p:pic>
      <p:sp>
        <p:nvSpPr>
          <p:cNvPr id="4" name="正方形/長方形 3"/>
          <p:cNvSpPr/>
          <p:nvPr/>
        </p:nvSpPr>
        <p:spPr>
          <a:xfrm>
            <a:off x="4427984" y="1700808"/>
            <a:ext cx="4594802" cy="489654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400" dirty="0">
              <a:solidFill>
                <a:schemeClr val="tx1"/>
              </a:solidFill>
            </a:endParaRPr>
          </a:p>
          <a:p>
            <a:endParaRPr lang="en-US" altLang="ja-JP" sz="2400" dirty="0">
              <a:solidFill>
                <a:schemeClr val="tx1"/>
              </a:solidFill>
            </a:endParaRPr>
          </a:p>
          <a:p>
            <a:endParaRPr lang="en-US" altLang="ja-JP" sz="2400" dirty="0">
              <a:solidFill>
                <a:schemeClr val="tx1"/>
              </a:solidFill>
            </a:endParaRPr>
          </a:p>
          <a:p>
            <a:r>
              <a:rPr lang="ja-JP" altLang="en-US" sz="2400" b="1" dirty="0">
                <a:solidFill>
                  <a:schemeClr val="tx1"/>
                </a:solidFill>
              </a:rPr>
              <a:t>・</a:t>
            </a:r>
            <a:r>
              <a:rPr lang="ja-JP" altLang="en-US" sz="2200" b="1" dirty="0">
                <a:solidFill>
                  <a:schemeClr val="tx1"/>
                </a:solidFill>
              </a:rPr>
              <a:t>浸水想定区域、土砂災害警戒区域</a:t>
            </a:r>
          </a:p>
          <a:p>
            <a:r>
              <a:rPr lang="ja-JP" altLang="en-US" sz="2200" b="1" dirty="0">
                <a:solidFill>
                  <a:schemeClr val="tx1"/>
                </a:solidFill>
              </a:rPr>
              <a:t>外に位置する系列施設等への立ち退き避難（水平避難）、最寄りの指定緊急避難場所及び指定一般避難所への立ち退き避難（水平避難）、施設の上階等への屋内安全確保（垂直避難）を検討し設定します。</a:t>
            </a:r>
          </a:p>
          <a:p>
            <a:endParaRPr lang="en-US" altLang="ja-JP" sz="2200" b="1" dirty="0">
              <a:solidFill>
                <a:schemeClr val="tx1"/>
              </a:solidFill>
            </a:endParaRPr>
          </a:p>
          <a:p>
            <a:r>
              <a:rPr lang="ja-JP" altLang="en-US" sz="2200" b="1" dirty="0">
                <a:solidFill>
                  <a:schemeClr val="tx1"/>
                </a:solidFill>
              </a:rPr>
              <a:t>・災害時、状況に応じて避難場所を選択できるように</a:t>
            </a:r>
            <a:r>
              <a:rPr lang="ja-JP" altLang="en-US" sz="2200" b="1" u="sng" dirty="0">
                <a:solidFill>
                  <a:schemeClr val="tx1"/>
                </a:solidFill>
              </a:rPr>
              <a:t>複数の避難場所</a:t>
            </a:r>
            <a:r>
              <a:rPr lang="ja-JP" altLang="en-US" sz="2200" b="1" dirty="0">
                <a:solidFill>
                  <a:schemeClr val="tx1"/>
                </a:solidFill>
              </a:rPr>
              <a:t>を考えてください。</a:t>
            </a:r>
            <a:endParaRPr lang="en-US" altLang="ja-JP" sz="2200" b="1" dirty="0">
              <a:solidFill>
                <a:schemeClr val="tx1"/>
              </a:solidFill>
            </a:endParaRPr>
          </a:p>
          <a:p>
            <a:endParaRPr lang="en-US" altLang="ja-JP" sz="2400" dirty="0">
              <a:solidFill>
                <a:schemeClr val="tx1"/>
              </a:solidFill>
            </a:endParaRPr>
          </a:p>
          <a:p>
            <a:endParaRPr lang="en-US" altLang="ja-JP" sz="2400" dirty="0">
              <a:solidFill>
                <a:schemeClr val="tx1"/>
              </a:solidFill>
            </a:endParaRPr>
          </a:p>
          <a:p>
            <a:endParaRPr kumimoji="1" lang="ja-JP" altLang="en-US" sz="2400" dirty="0">
              <a:solidFill>
                <a:schemeClr val="tx1"/>
              </a:solidFill>
            </a:endParaRPr>
          </a:p>
        </p:txBody>
      </p:sp>
      <p:sp>
        <p:nvSpPr>
          <p:cNvPr id="5" name="正方形/長方形 4"/>
          <p:cNvSpPr/>
          <p:nvPr/>
        </p:nvSpPr>
        <p:spPr>
          <a:xfrm>
            <a:off x="1475656" y="1983979"/>
            <a:ext cx="2808312" cy="26691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57200" y="5299369"/>
            <a:ext cx="514400" cy="2178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427984" y="1268760"/>
            <a:ext cx="1800200" cy="71521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schemeClr val="tx1"/>
                </a:solidFill>
              </a:rPr>
              <a:t>避難場所</a:t>
            </a:r>
            <a:endParaRPr kumimoji="1" lang="ja-JP" altLang="en-US" sz="2800" dirty="0"/>
          </a:p>
        </p:txBody>
      </p:sp>
      <p:sp>
        <p:nvSpPr>
          <p:cNvPr id="9" name="スライド番号プレースホルダー 8"/>
          <p:cNvSpPr>
            <a:spLocks noGrp="1"/>
          </p:cNvSpPr>
          <p:nvPr>
            <p:ph type="sldNum" sz="quarter" idx="12"/>
          </p:nvPr>
        </p:nvSpPr>
        <p:spPr/>
        <p:txBody>
          <a:bodyPr/>
          <a:lstStyle/>
          <a:p>
            <a:fld id="{5D74FC4F-2846-4FE1-90FA-DDF13E709B83}" type="slidenum">
              <a:rPr kumimoji="1" lang="ja-JP" altLang="en-US" smtClean="0"/>
              <a:t>26</a:t>
            </a:fld>
            <a:endParaRPr kumimoji="1" lang="ja-JP" altLang="en-US"/>
          </a:p>
        </p:txBody>
      </p:sp>
    </p:spTree>
    <p:extLst>
      <p:ext uri="{BB962C8B-B14F-4D97-AF65-F5344CB8AC3E}">
        <p14:creationId xmlns:p14="http://schemas.microsoft.com/office/powerpoint/2010/main" val="2289034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79513" y="1417637"/>
            <a:ext cx="4680519" cy="43156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en-US" altLang="ja-JP" dirty="0"/>
              <a:t>【</a:t>
            </a:r>
            <a:r>
              <a:rPr lang="ja-JP" altLang="en-US" dirty="0"/>
              <a:t>様式４</a:t>
            </a:r>
            <a:r>
              <a:rPr lang="en-US" altLang="ja-JP" dirty="0"/>
              <a:t>】</a:t>
            </a:r>
            <a:r>
              <a:rPr lang="ja-JP" altLang="en-US" dirty="0"/>
              <a:t>避難誘導</a:t>
            </a:r>
            <a:endParaRPr kumimoji="1" lang="ja-JP" altLang="en-US" dirty="0"/>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30312" t="13583" r="20075" b="10781"/>
          <a:stretch/>
        </p:blipFill>
        <p:spPr>
          <a:xfrm>
            <a:off x="251520" y="1700808"/>
            <a:ext cx="4536504" cy="3888433"/>
          </a:xfrm>
          <a:prstGeom prst="rect">
            <a:avLst/>
          </a:prstGeom>
        </p:spPr>
      </p:pic>
      <p:sp>
        <p:nvSpPr>
          <p:cNvPr id="4" name="正方形/長方形 3"/>
          <p:cNvSpPr/>
          <p:nvPr/>
        </p:nvSpPr>
        <p:spPr>
          <a:xfrm>
            <a:off x="4427984" y="1700808"/>
            <a:ext cx="4594802" cy="43784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400" dirty="0">
              <a:solidFill>
                <a:schemeClr val="tx1"/>
              </a:solidFill>
            </a:endParaRPr>
          </a:p>
          <a:p>
            <a:endParaRPr lang="en-US" altLang="ja-JP" sz="2400" dirty="0">
              <a:solidFill>
                <a:schemeClr val="tx1"/>
              </a:solidFill>
            </a:endParaRPr>
          </a:p>
          <a:p>
            <a:r>
              <a:rPr kumimoji="1" lang="ja-JP" altLang="en-US" sz="2400" b="1" dirty="0">
                <a:solidFill>
                  <a:schemeClr val="tx1"/>
                </a:solidFill>
              </a:rPr>
              <a:t>・自力で避難することが困難な利用者を避難場所に搬送する手段として、搬送用車両を準備しておくことが必要です。</a:t>
            </a:r>
            <a:endParaRPr kumimoji="1" lang="en-US" altLang="ja-JP" sz="2400" b="1" dirty="0">
              <a:solidFill>
                <a:schemeClr val="tx1"/>
              </a:solidFill>
            </a:endParaRPr>
          </a:p>
          <a:p>
            <a:endParaRPr lang="en-US" altLang="ja-JP" sz="2400" b="1" dirty="0">
              <a:solidFill>
                <a:schemeClr val="tx1"/>
              </a:solidFill>
            </a:endParaRPr>
          </a:p>
          <a:p>
            <a:r>
              <a:rPr lang="ja-JP" altLang="en-US" sz="2400" b="1" dirty="0">
                <a:solidFill>
                  <a:schemeClr val="tx1"/>
                </a:solidFill>
              </a:rPr>
              <a:t>・自力で避難が可能な人と避難補助が必要な人を事前にグループ分けし、非常時に一目でわかるよう腕章やビブス等を準備しておくと効果的です。</a:t>
            </a:r>
            <a:endParaRPr lang="en-US" altLang="ja-JP" sz="2400" b="1" dirty="0">
              <a:solidFill>
                <a:schemeClr val="tx1"/>
              </a:solidFill>
            </a:endParaRPr>
          </a:p>
          <a:p>
            <a:endParaRPr kumimoji="1" lang="ja-JP" altLang="en-US" sz="2400" dirty="0">
              <a:solidFill>
                <a:schemeClr val="tx1"/>
              </a:solidFill>
            </a:endParaRPr>
          </a:p>
        </p:txBody>
      </p:sp>
      <p:sp>
        <p:nvSpPr>
          <p:cNvPr id="5" name="正方形/長方形 4"/>
          <p:cNvSpPr/>
          <p:nvPr/>
        </p:nvSpPr>
        <p:spPr>
          <a:xfrm>
            <a:off x="1475656" y="1983979"/>
            <a:ext cx="2808312" cy="26691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57200" y="5299369"/>
            <a:ext cx="514400" cy="2178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427984" y="1268760"/>
            <a:ext cx="1800200" cy="71521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schemeClr val="tx1"/>
                </a:solidFill>
              </a:rPr>
              <a:t>移動手段</a:t>
            </a:r>
            <a:endParaRPr kumimoji="1" lang="ja-JP" altLang="en-US" sz="2800" dirty="0"/>
          </a:p>
        </p:txBody>
      </p:sp>
      <p:sp>
        <p:nvSpPr>
          <p:cNvPr id="9" name="スライド番号プレースホルダー 8"/>
          <p:cNvSpPr>
            <a:spLocks noGrp="1"/>
          </p:cNvSpPr>
          <p:nvPr>
            <p:ph type="sldNum" sz="quarter" idx="12"/>
          </p:nvPr>
        </p:nvSpPr>
        <p:spPr/>
        <p:txBody>
          <a:bodyPr/>
          <a:lstStyle/>
          <a:p>
            <a:fld id="{5D74FC4F-2846-4FE1-90FA-DDF13E709B83}" type="slidenum">
              <a:rPr kumimoji="1" lang="ja-JP" altLang="en-US" smtClean="0"/>
              <a:t>27</a:t>
            </a:fld>
            <a:endParaRPr kumimoji="1" lang="ja-JP" altLang="en-US"/>
          </a:p>
        </p:txBody>
      </p:sp>
    </p:spTree>
    <p:extLst>
      <p:ext uri="{BB962C8B-B14F-4D97-AF65-F5344CB8AC3E}">
        <p14:creationId xmlns:p14="http://schemas.microsoft.com/office/powerpoint/2010/main" val="3313724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24645" y="1811251"/>
            <a:ext cx="4553062" cy="19658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en-US" altLang="ja-JP" dirty="0"/>
              <a:t>【</a:t>
            </a:r>
            <a:r>
              <a:rPr lang="ja-JP" altLang="en-US" dirty="0"/>
              <a:t>様式４</a:t>
            </a:r>
            <a:r>
              <a:rPr lang="en-US" altLang="ja-JP" dirty="0"/>
              <a:t>】</a:t>
            </a:r>
            <a:r>
              <a:rPr lang="ja-JP" altLang="en-US" dirty="0"/>
              <a:t>避難誘導</a:t>
            </a:r>
            <a:endParaRPr kumimoji="1" lang="ja-JP" altLang="en-US" dirty="0"/>
          </a:p>
        </p:txBody>
      </p:sp>
      <p:sp>
        <p:nvSpPr>
          <p:cNvPr id="4" name="正方形/長方形 3"/>
          <p:cNvSpPr/>
          <p:nvPr/>
        </p:nvSpPr>
        <p:spPr>
          <a:xfrm>
            <a:off x="457200" y="3634482"/>
            <a:ext cx="3744416" cy="305334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・避難地図は避難場所と避難経路を記入してください。</a:t>
            </a:r>
            <a:endParaRPr kumimoji="1" lang="en-US" altLang="ja-JP" sz="2400" b="1" dirty="0">
              <a:solidFill>
                <a:schemeClr val="tx1"/>
              </a:solidFill>
            </a:endParaRPr>
          </a:p>
          <a:p>
            <a:endParaRPr lang="en-US" altLang="ja-JP" sz="2400" b="1" dirty="0">
              <a:solidFill>
                <a:schemeClr val="tx1"/>
              </a:solidFill>
            </a:endParaRPr>
          </a:p>
          <a:p>
            <a:r>
              <a:rPr kumimoji="1" lang="ja-JP" altLang="en-US" sz="2400" b="1" dirty="0">
                <a:solidFill>
                  <a:schemeClr val="tx1"/>
                </a:solidFill>
              </a:rPr>
              <a:t>・避難地図は計画に添付するとともに施設内に掲示、職員に配布することが有効です。</a:t>
            </a:r>
            <a:endParaRPr kumimoji="1" lang="en-US" altLang="ja-JP" sz="2400" b="1" dirty="0">
              <a:solidFill>
                <a:schemeClr val="tx1"/>
              </a:solidFill>
            </a:endParaRPr>
          </a:p>
        </p:txBody>
      </p:sp>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30313" t="38795" r="19288" b="36316"/>
          <a:stretch/>
        </p:blipFill>
        <p:spPr>
          <a:xfrm>
            <a:off x="269775" y="1844824"/>
            <a:ext cx="5705773" cy="1584176"/>
          </a:xfrm>
          <a:prstGeom prst="rect">
            <a:avLst/>
          </a:prstGeom>
        </p:spPr>
      </p:pic>
      <p:sp>
        <p:nvSpPr>
          <p:cNvPr id="6" name="正方形/長方形 5"/>
          <p:cNvSpPr/>
          <p:nvPr/>
        </p:nvSpPr>
        <p:spPr>
          <a:xfrm>
            <a:off x="269774" y="2924944"/>
            <a:ext cx="2069977"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31100" t="13583" r="24013" b="10781"/>
          <a:stretch/>
        </p:blipFill>
        <p:spPr>
          <a:xfrm>
            <a:off x="4716016" y="2409391"/>
            <a:ext cx="4104456" cy="3888433"/>
          </a:xfrm>
          <a:prstGeom prst="rect">
            <a:avLst/>
          </a:prstGeom>
        </p:spPr>
      </p:pic>
      <p:sp>
        <p:nvSpPr>
          <p:cNvPr id="7" name="正方形/長方形 6"/>
          <p:cNvSpPr/>
          <p:nvPr/>
        </p:nvSpPr>
        <p:spPr>
          <a:xfrm>
            <a:off x="4968044" y="1786241"/>
            <a:ext cx="3564395" cy="490631"/>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solidFill>
                  <a:schemeClr val="tx1"/>
                </a:solidFill>
              </a:rPr>
              <a:t>（別紙１）施設周辺の避難地図</a:t>
            </a:r>
            <a:endParaRPr kumimoji="1" lang="ja-JP" altLang="en-US" sz="2000" dirty="0"/>
          </a:p>
        </p:txBody>
      </p:sp>
      <p:sp>
        <p:nvSpPr>
          <p:cNvPr id="5" name="正方形/長方形 4"/>
          <p:cNvSpPr/>
          <p:nvPr/>
        </p:nvSpPr>
        <p:spPr>
          <a:xfrm>
            <a:off x="4968044" y="2335455"/>
            <a:ext cx="3564395" cy="4074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7200" y="3286426"/>
            <a:ext cx="1701925" cy="490631"/>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schemeClr val="tx1"/>
                </a:solidFill>
              </a:rPr>
              <a:t>避難経路</a:t>
            </a:r>
            <a:endParaRPr kumimoji="1" lang="ja-JP" altLang="en-US" sz="2800" dirty="0"/>
          </a:p>
        </p:txBody>
      </p:sp>
      <p:sp>
        <p:nvSpPr>
          <p:cNvPr id="3" name="山形 2"/>
          <p:cNvSpPr/>
          <p:nvPr/>
        </p:nvSpPr>
        <p:spPr>
          <a:xfrm>
            <a:off x="2611835" y="2924944"/>
            <a:ext cx="484632" cy="484632"/>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山形 11"/>
          <p:cNvSpPr/>
          <p:nvPr/>
        </p:nvSpPr>
        <p:spPr>
          <a:xfrm>
            <a:off x="3145198" y="2944368"/>
            <a:ext cx="484632" cy="484632"/>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山形 12"/>
          <p:cNvSpPr/>
          <p:nvPr/>
        </p:nvSpPr>
        <p:spPr>
          <a:xfrm>
            <a:off x="4293074" y="2944368"/>
            <a:ext cx="484632" cy="484632"/>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山形 13"/>
          <p:cNvSpPr/>
          <p:nvPr/>
        </p:nvSpPr>
        <p:spPr>
          <a:xfrm>
            <a:off x="3683295" y="2924944"/>
            <a:ext cx="484632" cy="484632"/>
          </a:xfrm>
          <a:prstGeom prst="chevr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スライド番号プレースホルダー 10"/>
          <p:cNvSpPr>
            <a:spLocks noGrp="1"/>
          </p:cNvSpPr>
          <p:nvPr>
            <p:ph type="sldNum" sz="quarter" idx="12"/>
          </p:nvPr>
        </p:nvSpPr>
        <p:spPr/>
        <p:txBody>
          <a:bodyPr/>
          <a:lstStyle/>
          <a:p>
            <a:fld id="{5D74FC4F-2846-4FE1-90FA-DDF13E709B83}" type="slidenum">
              <a:rPr kumimoji="1" lang="ja-JP" altLang="en-US" smtClean="0"/>
              <a:t>28</a:t>
            </a:fld>
            <a:endParaRPr kumimoji="1" lang="ja-JP" altLang="en-US"/>
          </a:p>
        </p:txBody>
      </p:sp>
    </p:spTree>
    <p:extLst>
      <p:ext uri="{BB962C8B-B14F-4D97-AF65-F5344CB8AC3E}">
        <p14:creationId xmlns:p14="http://schemas.microsoft.com/office/powerpoint/2010/main" val="3145164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Autofit/>
          </a:bodyPr>
          <a:lstStyle/>
          <a:p>
            <a:r>
              <a:rPr lang="en-US" altLang="ja-JP" sz="3200" dirty="0"/>
              <a:t>【</a:t>
            </a:r>
            <a:r>
              <a:rPr lang="ja-JP" altLang="en-US" sz="3200" dirty="0"/>
              <a:t>様式５</a:t>
            </a:r>
            <a:r>
              <a:rPr lang="en-US" altLang="ja-JP" sz="3200" dirty="0"/>
              <a:t>】 </a:t>
            </a:r>
            <a:r>
              <a:rPr lang="ja-JP" altLang="en-US" sz="3200" dirty="0"/>
              <a:t>　避難の確保を図るための施設の整備</a:t>
            </a:r>
            <a:endParaRPr kumimoji="1" lang="ja-JP" altLang="en-US" sz="3200"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40550" t="14984" r="19288" b="9380"/>
          <a:stretch/>
        </p:blipFill>
        <p:spPr>
          <a:xfrm>
            <a:off x="395536" y="1268760"/>
            <a:ext cx="5328592" cy="5642040"/>
          </a:xfrm>
          <a:prstGeom prst="rect">
            <a:avLst/>
          </a:prstGeom>
        </p:spPr>
      </p:pic>
      <p:sp>
        <p:nvSpPr>
          <p:cNvPr id="5" name="正方形/長方形 4"/>
          <p:cNvSpPr/>
          <p:nvPr/>
        </p:nvSpPr>
        <p:spPr>
          <a:xfrm>
            <a:off x="683568" y="2204864"/>
            <a:ext cx="4392488" cy="2952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399584" y="1211091"/>
            <a:ext cx="3456384" cy="43781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a:t>
            </a:r>
            <a:r>
              <a:rPr lang="ja-JP" altLang="ja-JP" sz="2000" b="1" dirty="0">
                <a:solidFill>
                  <a:schemeClr val="tx1"/>
                </a:solidFill>
              </a:rPr>
              <a:t>洪水予報、土砂災害に関する情報等や避難情報を入手</a:t>
            </a:r>
            <a:r>
              <a:rPr lang="ja-JP" altLang="en-US" sz="2000" b="1" dirty="0">
                <a:solidFill>
                  <a:schemeClr val="tx1"/>
                </a:solidFill>
              </a:rPr>
              <a:t>するための機材、また、</a:t>
            </a:r>
            <a:r>
              <a:rPr lang="ja-JP" altLang="ja-JP" sz="2000" b="1" dirty="0">
                <a:solidFill>
                  <a:schemeClr val="tx1"/>
                </a:solidFill>
              </a:rPr>
              <a:t>市からの災害情報の伝達を受ける機材について</a:t>
            </a:r>
            <a:r>
              <a:rPr lang="ja-JP" altLang="en-US" sz="2000" b="1" dirty="0">
                <a:solidFill>
                  <a:schemeClr val="tx1"/>
                </a:solidFill>
              </a:rPr>
              <a:t>入力しましょう。</a:t>
            </a:r>
            <a:endParaRPr lang="en-US" altLang="ja-JP" sz="2000" b="1" dirty="0">
              <a:solidFill>
                <a:schemeClr val="tx1"/>
              </a:solidFill>
            </a:endParaRPr>
          </a:p>
          <a:p>
            <a:endParaRPr kumimoji="1" lang="en-US" altLang="ja-JP" sz="2000" b="1" dirty="0">
              <a:solidFill>
                <a:schemeClr val="tx1"/>
              </a:solidFill>
            </a:endParaRPr>
          </a:p>
          <a:p>
            <a:r>
              <a:rPr kumimoji="1" lang="ja-JP" altLang="en-US" sz="2000" b="1" dirty="0">
                <a:solidFill>
                  <a:schemeClr val="tx1"/>
                </a:solidFill>
              </a:rPr>
              <a:t>・施設内の一時避難に備えて、水や食料等の備蓄、衛生用具、医薬品等を備えておきましょう。</a:t>
            </a:r>
            <a:endParaRPr kumimoji="1" lang="en-US" altLang="ja-JP" sz="2000" b="1" dirty="0">
              <a:solidFill>
                <a:schemeClr val="tx1"/>
              </a:solidFill>
            </a:endParaRPr>
          </a:p>
          <a:p>
            <a:endParaRPr lang="en-US" altLang="ja-JP" sz="2000" b="1" dirty="0">
              <a:solidFill>
                <a:schemeClr val="tx1"/>
              </a:solidFill>
            </a:endParaRPr>
          </a:p>
          <a:p>
            <a:r>
              <a:rPr lang="ja-JP" altLang="en-US" sz="2000" b="1" dirty="0">
                <a:solidFill>
                  <a:schemeClr val="tx1"/>
                </a:solidFill>
              </a:rPr>
              <a:t>・</a:t>
            </a:r>
            <a:r>
              <a:rPr lang="ja-JP" altLang="ja-JP" sz="2000" b="1" dirty="0">
                <a:solidFill>
                  <a:schemeClr val="tx1"/>
                </a:solidFill>
              </a:rPr>
              <a:t>夜間に避難を行うことが想定される場合は電池式照明器具等を備えておきましょう。</a:t>
            </a:r>
            <a:endParaRPr kumimoji="1" lang="en-US" altLang="ja-JP" sz="2400" b="1" dirty="0">
              <a:solidFill>
                <a:schemeClr val="tx1"/>
              </a:solidFill>
            </a:endParaRPr>
          </a:p>
        </p:txBody>
      </p:sp>
      <p:sp>
        <p:nvSpPr>
          <p:cNvPr id="7" name="正方形/長方形 6"/>
          <p:cNvSpPr/>
          <p:nvPr/>
        </p:nvSpPr>
        <p:spPr>
          <a:xfrm>
            <a:off x="360040" y="1206970"/>
            <a:ext cx="5004048" cy="56510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5D74FC4F-2846-4FE1-90FA-DDF13E709B83}" type="slidenum">
              <a:rPr kumimoji="1" lang="ja-JP" altLang="en-US" smtClean="0"/>
              <a:t>29</a:t>
            </a:fld>
            <a:endParaRPr kumimoji="1" lang="ja-JP" altLang="en-US"/>
          </a:p>
        </p:txBody>
      </p:sp>
    </p:spTree>
    <p:extLst>
      <p:ext uri="{BB962C8B-B14F-4D97-AF65-F5344CB8AC3E}">
        <p14:creationId xmlns:p14="http://schemas.microsoft.com/office/powerpoint/2010/main" val="137044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避難確保計画とは</a:t>
            </a:r>
            <a:endParaRPr kumimoji="1" lang="ja-JP" altLang="en-US" dirty="0"/>
          </a:p>
        </p:txBody>
      </p:sp>
      <p:sp>
        <p:nvSpPr>
          <p:cNvPr id="3" name="タイトル 1"/>
          <p:cNvSpPr txBox="1">
            <a:spLocks/>
          </p:cNvSpPr>
          <p:nvPr/>
        </p:nvSpPr>
        <p:spPr>
          <a:xfrm>
            <a:off x="457200" y="1700808"/>
            <a:ext cx="8075240" cy="20319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5" name="テキスト ボックス 4"/>
          <p:cNvSpPr txBox="1"/>
          <p:nvPr/>
        </p:nvSpPr>
        <p:spPr>
          <a:xfrm>
            <a:off x="457200" y="1700808"/>
            <a:ext cx="7859216" cy="369332"/>
          </a:xfrm>
          <a:prstGeom prst="rect">
            <a:avLst/>
          </a:prstGeom>
          <a:noFill/>
        </p:spPr>
        <p:txBody>
          <a:bodyPr wrap="square" rtlCol="0">
            <a:spAutoFit/>
          </a:bodyPr>
          <a:lstStyle/>
          <a:p>
            <a:endParaRPr kumimoji="1" lang="ja-JP" altLang="en-US" dirty="0"/>
          </a:p>
        </p:txBody>
      </p:sp>
      <p:sp>
        <p:nvSpPr>
          <p:cNvPr id="7" name="正方形/長方形 6"/>
          <p:cNvSpPr/>
          <p:nvPr/>
        </p:nvSpPr>
        <p:spPr>
          <a:xfrm>
            <a:off x="539552" y="1349003"/>
            <a:ext cx="8147248" cy="22322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下矢印 7"/>
          <p:cNvSpPr/>
          <p:nvPr/>
        </p:nvSpPr>
        <p:spPr>
          <a:xfrm>
            <a:off x="3383868" y="3661175"/>
            <a:ext cx="2376264" cy="936104"/>
          </a:xfrm>
          <a:prstGeom prst="down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50118" y="4640568"/>
            <a:ext cx="9383849" cy="1446550"/>
          </a:xfrm>
          <a:prstGeom prst="rect">
            <a:avLst/>
          </a:prstGeom>
          <a:noFill/>
        </p:spPr>
        <p:txBody>
          <a:bodyPr wrap="square" lIns="91440" tIns="45720" rIns="91440" bIns="45720">
            <a:spAutoFit/>
          </a:bodyPr>
          <a:lstStyle/>
          <a:p>
            <a:pPr algn="ctr"/>
            <a:r>
              <a:rPr lang="ja-JP" altLang="en-US" sz="4400" u="sng" dirty="0">
                <a:ln w="0"/>
                <a:solidFill>
                  <a:srgbClr val="FF0000"/>
                </a:solidFill>
                <a:effectLst>
                  <a:outerShdw blurRad="38100" dist="19050" dir="2700000" algn="tl" rotWithShape="0">
                    <a:schemeClr val="dk1">
                      <a:alpha val="40000"/>
                    </a:schemeClr>
                  </a:outerShdw>
                </a:effectLst>
              </a:rPr>
              <a:t>災害から、施設利用者の安全を守る</a:t>
            </a:r>
            <a:endParaRPr lang="en-US" altLang="ja-JP" sz="4400" u="sng" dirty="0">
              <a:ln w="0"/>
              <a:solidFill>
                <a:srgbClr val="FF0000"/>
              </a:solidFill>
              <a:effectLst>
                <a:outerShdw blurRad="38100" dist="19050" dir="2700000" algn="tl" rotWithShape="0">
                  <a:schemeClr val="dk1">
                    <a:alpha val="40000"/>
                  </a:schemeClr>
                </a:outerShdw>
              </a:effectLst>
            </a:endParaRPr>
          </a:p>
          <a:p>
            <a:pPr algn="ctr"/>
            <a:r>
              <a:rPr lang="ja-JP" altLang="en-US" sz="4400" u="sng" dirty="0">
                <a:ln w="0"/>
                <a:solidFill>
                  <a:srgbClr val="FF0000"/>
                </a:solidFill>
                <a:effectLst>
                  <a:outerShdw blurRad="38100" dist="19050" dir="2700000" algn="tl" rotWithShape="0">
                    <a:schemeClr val="dk1">
                      <a:alpha val="40000"/>
                    </a:schemeClr>
                  </a:outerShdw>
                </a:effectLst>
              </a:rPr>
              <a:t>重要な計画！</a:t>
            </a:r>
            <a:endParaRPr lang="ja-JP" altLang="en-US" sz="4400" b="0" u="sng" cap="none" spc="0" dirty="0">
              <a:ln w="0"/>
              <a:solidFill>
                <a:srgbClr val="FF0000"/>
              </a:solidFill>
              <a:effectLst>
                <a:outerShdw blurRad="38100" dist="19050" dir="2700000" algn="tl" rotWithShape="0">
                  <a:schemeClr val="dk1">
                    <a:alpha val="40000"/>
                  </a:schemeClr>
                </a:outerShdw>
              </a:effectLst>
            </a:endParaRPr>
          </a:p>
        </p:txBody>
      </p:sp>
      <p:sp>
        <p:nvSpPr>
          <p:cNvPr id="4" name="正方形/長方形 3"/>
          <p:cNvSpPr/>
          <p:nvPr/>
        </p:nvSpPr>
        <p:spPr>
          <a:xfrm>
            <a:off x="751174" y="1494157"/>
            <a:ext cx="7781266" cy="2062103"/>
          </a:xfrm>
          <a:prstGeom prst="rect">
            <a:avLst/>
          </a:prstGeom>
        </p:spPr>
        <p:txBody>
          <a:bodyPr wrap="square">
            <a:spAutoFit/>
          </a:bodyPr>
          <a:lstStyle/>
          <a:p>
            <a:r>
              <a:rPr lang="ja-JP" altLang="en-US" sz="3200" b="1" dirty="0"/>
              <a:t>浸水や土砂災害が想定される地域における要配慮者利用施設において、洪水時、土砂災害時における円滑かつ迅速な避難の確保を図るために必要な計画</a:t>
            </a:r>
          </a:p>
        </p:txBody>
      </p:sp>
      <p:sp>
        <p:nvSpPr>
          <p:cNvPr id="6" name="スライド番号プレースホルダー 5"/>
          <p:cNvSpPr>
            <a:spLocks noGrp="1"/>
          </p:cNvSpPr>
          <p:nvPr>
            <p:ph type="sldNum" sz="quarter" idx="12"/>
          </p:nvPr>
        </p:nvSpPr>
        <p:spPr/>
        <p:txBody>
          <a:bodyPr/>
          <a:lstStyle/>
          <a:p>
            <a:fld id="{5D74FC4F-2846-4FE1-90FA-DDF13E709B83}" type="slidenum">
              <a:rPr kumimoji="1" lang="ja-JP" altLang="en-US" smtClean="0"/>
              <a:t>3</a:t>
            </a:fld>
            <a:endParaRPr kumimoji="1" lang="ja-JP" altLang="en-US"/>
          </a:p>
        </p:txBody>
      </p:sp>
    </p:spTree>
    <p:extLst>
      <p:ext uri="{BB962C8B-B14F-4D97-AF65-F5344CB8AC3E}">
        <p14:creationId xmlns:p14="http://schemas.microsoft.com/office/powerpoint/2010/main" val="2148820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05512" y="1206970"/>
            <a:ext cx="5058575" cy="56510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274638"/>
            <a:ext cx="9144000" cy="1143000"/>
          </a:xfrm>
        </p:spPr>
        <p:txBody>
          <a:bodyPr>
            <a:noAutofit/>
          </a:bodyPr>
          <a:lstStyle/>
          <a:p>
            <a:r>
              <a:rPr lang="en-US" altLang="ja-JP" sz="3600" dirty="0"/>
              <a:t>【</a:t>
            </a:r>
            <a:r>
              <a:rPr lang="ja-JP" altLang="en-US" sz="3600" dirty="0"/>
              <a:t>様式５</a:t>
            </a:r>
            <a:r>
              <a:rPr lang="en-US" altLang="ja-JP" sz="3600" dirty="0"/>
              <a:t>】 </a:t>
            </a:r>
            <a:r>
              <a:rPr lang="ja-JP" altLang="en-US" sz="3600" dirty="0"/>
              <a:t>　防災教育及び訓練の実施</a:t>
            </a:r>
            <a:endParaRPr kumimoji="1" lang="ja-JP" altLang="en-US" sz="3600"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40550" t="14984" r="19288" b="9380"/>
          <a:stretch/>
        </p:blipFill>
        <p:spPr>
          <a:xfrm>
            <a:off x="395536" y="1268760"/>
            <a:ext cx="5328592" cy="5472607"/>
          </a:xfrm>
          <a:prstGeom prst="rect">
            <a:avLst/>
          </a:prstGeom>
        </p:spPr>
      </p:pic>
      <p:sp>
        <p:nvSpPr>
          <p:cNvPr id="6" name="正方形/長方形 5"/>
          <p:cNvSpPr/>
          <p:nvPr/>
        </p:nvSpPr>
        <p:spPr>
          <a:xfrm>
            <a:off x="707612" y="5498945"/>
            <a:ext cx="396044" cy="234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07612" y="5682529"/>
            <a:ext cx="396044" cy="234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209129" y="5700045"/>
            <a:ext cx="396044" cy="234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48064" y="1470500"/>
            <a:ext cx="3672408" cy="237140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・新規採用の職員を対象に研修を実施しましょう。</a:t>
            </a:r>
            <a:endParaRPr kumimoji="1" lang="en-US" altLang="ja-JP" sz="2000" b="1" dirty="0">
              <a:solidFill>
                <a:schemeClr val="tx1"/>
              </a:solidFill>
            </a:endParaRPr>
          </a:p>
          <a:p>
            <a:endParaRPr kumimoji="1" lang="en-US" altLang="ja-JP" sz="2000" b="1" dirty="0">
              <a:solidFill>
                <a:schemeClr val="tx1"/>
              </a:solidFill>
            </a:endParaRPr>
          </a:p>
          <a:p>
            <a:r>
              <a:rPr lang="ja-JP" altLang="en-US" sz="2000" b="1" dirty="0">
                <a:solidFill>
                  <a:schemeClr val="tx1"/>
                </a:solidFill>
              </a:rPr>
              <a:t>・全施設職員を対象として、情報収集・伝達及び避難誘導に関する訓練を実施しましょう。</a:t>
            </a:r>
            <a:endParaRPr lang="en-US" altLang="ja-JP" sz="2000" b="1" dirty="0">
              <a:solidFill>
                <a:schemeClr val="tx1"/>
              </a:solidFill>
            </a:endParaRPr>
          </a:p>
        </p:txBody>
      </p:sp>
      <p:sp>
        <p:nvSpPr>
          <p:cNvPr id="10" name="下矢印 9"/>
          <p:cNvSpPr/>
          <p:nvPr/>
        </p:nvSpPr>
        <p:spPr>
          <a:xfrm>
            <a:off x="6401706" y="3951304"/>
            <a:ext cx="1224136" cy="55781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221247" y="4613926"/>
            <a:ext cx="3585054" cy="2127441"/>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訓練実施後、「訓練実施結果報告書」を提出してください。</a:t>
            </a:r>
            <a:endParaRPr kumimoji="1" lang="en-US" altLang="ja-JP" sz="2000" b="1" dirty="0">
              <a:solidFill>
                <a:schemeClr val="tx1"/>
              </a:solidFill>
            </a:endParaRPr>
          </a:p>
          <a:p>
            <a:r>
              <a:rPr lang="ja-JP" altLang="en-US" b="1" dirty="0">
                <a:solidFill>
                  <a:schemeClr val="tx1"/>
                </a:solidFill>
              </a:rPr>
              <a:t>提出先：岐阜市都市防災政策課</a:t>
            </a:r>
            <a:endParaRPr lang="en-US" altLang="ja-JP" b="1" dirty="0">
              <a:solidFill>
                <a:schemeClr val="tx1"/>
              </a:solidFill>
            </a:endParaRPr>
          </a:p>
          <a:p>
            <a:endParaRPr kumimoji="1" lang="en-US" altLang="ja-JP" b="1" dirty="0">
              <a:solidFill>
                <a:schemeClr val="tx1"/>
              </a:solidFill>
            </a:endParaRPr>
          </a:p>
          <a:p>
            <a:r>
              <a:rPr lang="ja-JP" altLang="en-US" b="1" dirty="0">
                <a:solidFill>
                  <a:schemeClr val="tx1"/>
                </a:solidFill>
              </a:rPr>
              <a:t>（様式は岐阜市ＨＰ「要配慮者利用施設における避難確保計画の作成等」内に掲載しております。）</a:t>
            </a:r>
            <a:endParaRPr lang="en-US" altLang="ja-JP" b="1" dirty="0">
              <a:solidFill>
                <a:schemeClr val="tx1"/>
              </a:solidFill>
            </a:endParaRPr>
          </a:p>
        </p:txBody>
      </p:sp>
      <p:sp>
        <p:nvSpPr>
          <p:cNvPr id="3" name="スライド番号プレースホルダー 2"/>
          <p:cNvSpPr>
            <a:spLocks noGrp="1"/>
          </p:cNvSpPr>
          <p:nvPr>
            <p:ph type="sldNum" sz="quarter" idx="12"/>
          </p:nvPr>
        </p:nvSpPr>
        <p:spPr/>
        <p:txBody>
          <a:bodyPr/>
          <a:lstStyle/>
          <a:p>
            <a:fld id="{5D74FC4F-2846-4FE1-90FA-DDF13E709B83}" type="slidenum">
              <a:rPr kumimoji="1" lang="ja-JP" altLang="en-US" smtClean="0"/>
              <a:t>30</a:t>
            </a:fld>
            <a:endParaRPr kumimoji="1" lang="ja-JP" altLang="en-US"/>
          </a:p>
        </p:txBody>
      </p:sp>
    </p:spTree>
    <p:extLst>
      <p:ext uri="{BB962C8B-B14F-4D97-AF65-F5344CB8AC3E}">
        <p14:creationId xmlns:p14="http://schemas.microsoft.com/office/powerpoint/2010/main" val="3166224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8F719CD1-BC5C-48D1-85E0-C28D218CAF87}"/>
              </a:ext>
            </a:extLst>
          </p:cNvPr>
          <p:cNvSpPr/>
          <p:nvPr/>
        </p:nvSpPr>
        <p:spPr>
          <a:xfrm>
            <a:off x="3131839" y="3457847"/>
            <a:ext cx="2664297" cy="203508"/>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reflection blurRad="6350" stA="55000" endA="300" endPos="45500" dir="5400000" sy="-100000" algn="bl" rotWithShape="0"/>
              </a:effectLst>
            </a:endParaRPr>
          </a:p>
        </p:txBody>
      </p:sp>
      <p:sp>
        <p:nvSpPr>
          <p:cNvPr id="2" name="タイトル 1"/>
          <p:cNvSpPr>
            <a:spLocks noGrp="1"/>
          </p:cNvSpPr>
          <p:nvPr>
            <p:ph type="title"/>
          </p:nvPr>
        </p:nvSpPr>
        <p:spPr/>
        <p:txBody>
          <a:bodyPr/>
          <a:lstStyle/>
          <a:p>
            <a:endParaRPr kumimoji="1" lang="ja-JP" altLang="en-US" dirty="0"/>
          </a:p>
        </p:txBody>
      </p:sp>
      <p:sp>
        <p:nvSpPr>
          <p:cNvPr id="9" name="正方形/長方形 8"/>
          <p:cNvSpPr/>
          <p:nvPr/>
        </p:nvSpPr>
        <p:spPr>
          <a:xfrm>
            <a:off x="3656716" y="2738025"/>
            <a:ext cx="1569660"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ja-JP" altLang="en-US" sz="5400" dirty="0">
                <a:ln w="0"/>
                <a:effectLst>
                  <a:outerShdw blurRad="38100" dist="25400" dir="5400000" algn="ctr" rotWithShape="0">
                    <a:srgbClr val="6E747A">
                      <a:alpha val="43000"/>
                    </a:srgbClr>
                  </a:outerShdw>
                </a:effectLst>
              </a:rPr>
              <a:t>提出</a:t>
            </a:r>
            <a:endParaRPr lang="en-US" altLang="ja-JP" sz="5400" dirty="0">
              <a:ln w="0"/>
              <a:effectLst>
                <a:outerShdw blurRad="38100" dist="25400" dir="5400000" algn="ctr" rotWithShape="0">
                  <a:srgbClr val="6E747A">
                    <a:alpha val="43000"/>
                  </a:srgbClr>
                </a:outerShdw>
              </a:effectLst>
            </a:endParaRPr>
          </a:p>
        </p:txBody>
      </p:sp>
      <p:grpSp>
        <p:nvGrpSpPr>
          <p:cNvPr id="6" name="グループ化 5"/>
          <p:cNvGrpSpPr/>
          <p:nvPr/>
        </p:nvGrpSpPr>
        <p:grpSpPr>
          <a:xfrm>
            <a:off x="611560" y="5192257"/>
            <a:ext cx="651511" cy="1316990"/>
            <a:chOff x="0" y="0"/>
            <a:chExt cx="651653" cy="1317010"/>
          </a:xfrm>
        </p:grpSpPr>
        <p:sp>
          <p:nvSpPr>
            <p:cNvPr id="7" name="ハート 6"/>
            <p:cNvSpPr/>
            <p:nvPr/>
          </p:nvSpPr>
          <p:spPr>
            <a:xfrm rot="18865390">
              <a:off x="393638" y="938284"/>
              <a:ext cx="246156" cy="269875"/>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フリーフォーム 9"/>
            <p:cNvSpPr/>
            <p:nvPr/>
          </p:nvSpPr>
          <p:spPr>
            <a:xfrm rot="19298920">
              <a:off x="431169" y="682388"/>
              <a:ext cx="90418" cy="232304"/>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フリーフォーム 10"/>
            <p:cNvSpPr/>
            <p:nvPr/>
          </p:nvSpPr>
          <p:spPr>
            <a:xfrm rot="18837721" flipH="1">
              <a:off x="465289" y="409433"/>
              <a:ext cx="80773"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フリーフォーム 11"/>
            <p:cNvSpPr/>
            <p:nvPr/>
          </p:nvSpPr>
          <p:spPr>
            <a:xfrm rot="2457807">
              <a:off x="96799" y="709684"/>
              <a:ext cx="82318"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正方形/長方形 12"/>
            <p:cNvSpPr/>
            <p:nvPr/>
          </p:nvSpPr>
          <p:spPr>
            <a:xfrm>
              <a:off x="294692" y="764275"/>
              <a:ext cx="45719" cy="516951"/>
            </a:xfrm>
            <a:prstGeom prst="rect">
              <a:avLst/>
            </a:prstGeom>
            <a:solidFill>
              <a:srgbClr val="3FF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フリーフォーム 13"/>
            <p:cNvSpPr/>
            <p:nvPr/>
          </p:nvSpPr>
          <p:spPr>
            <a:xfrm rot="10800000">
              <a:off x="267396" y="0"/>
              <a:ext cx="88711" cy="225033"/>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フリーフォーム 14"/>
            <p:cNvSpPr/>
            <p:nvPr/>
          </p:nvSpPr>
          <p:spPr>
            <a:xfrm rot="2457807">
              <a:off x="89975" y="388961"/>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フリーフォーム 15"/>
            <p:cNvSpPr/>
            <p:nvPr/>
          </p:nvSpPr>
          <p:spPr>
            <a:xfrm rot="8130845">
              <a:off x="165038" y="40943"/>
              <a:ext cx="83569" cy="25613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フリーフォーム 16"/>
            <p:cNvSpPr/>
            <p:nvPr/>
          </p:nvSpPr>
          <p:spPr>
            <a:xfrm rot="12902307">
              <a:off x="362930" y="27296"/>
              <a:ext cx="90653" cy="25120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フリーフォーム 17"/>
            <p:cNvSpPr/>
            <p:nvPr/>
          </p:nvSpPr>
          <p:spPr>
            <a:xfrm rot="21408600" flipH="1">
              <a:off x="362930" y="627797"/>
              <a:ext cx="68437" cy="24065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フリーフォーム 18"/>
            <p:cNvSpPr/>
            <p:nvPr/>
          </p:nvSpPr>
          <p:spPr>
            <a:xfrm rot="449440">
              <a:off x="199157" y="238836"/>
              <a:ext cx="83503" cy="24511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リーフォーム 19"/>
            <p:cNvSpPr/>
            <p:nvPr/>
          </p:nvSpPr>
          <p:spPr>
            <a:xfrm rot="793465">
              <a:off x="178686" y="655093"/>
              <a:ext cx="76050" cy="22673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フリーフォーム 20"/>
            <p:cNvSpPr/>
            <p:nvPr/>
          </p:nvSpPr>
          <p:spPr>
            <a:xfrm rot="21352382">
              <a:off x="281044" y="238836"/>
              <a:ext cx="82336" cy="253191"/>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フリーフォーム 21"/>
            <p:cNvSpPr/>
            <p:nvPr/>
          </p:nvSpPr>
          <p:spPr>
            <a:xfrm rot="2457807">
              <a:off x="117271" y="539087"/>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フリーフォーム 22"/>
            <p:cNvSpPr/>
            <p:nvPr/>
          </p:nvSpPr>
          <p:spPr>
            <a:xfrm>
              <a:off x="274220" y="416257"/>
              <a:ext cx="81442" cy="251418"/>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リーフォーム 23"/>
            <p:cNvSpPr/>
            <p:nvPr/>
          </p:nvSpPr>
          <p:spPr>
            <a:xfrm rot="21339848">
              <a:off x="274220" y="648269"/>
              <a:ext cx="80018" cy="21536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フリーフォーム 24"/>
            <p:cNvSpPr/>
            <p:nvPr/>
          </p:nvSpPr>
          <p:spPr>
            <a:xfrm rot="20460161">
              <a:off x="369754" y="252484"/>
              <a:ext cx="7109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フリーフォーム 25"/>
            <p:cNvSpPr/>
            <p:nvPr/>
          </p:nvSpPr>
          <p:spPr>
            <a:xfrm>
              <a:off x="178686" y="423081"/>
              <a:ext cx="68238" cy="230337"/>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フリーフォーム 26"/>
            <p:cNvSpPr/>
            <p:nvPr/>
          </p:nvSpPr>
          <p:spPr>
            <a:xfrm rot="18778614" flipH="1">
              <a:off x="451640" y="532263"/>
              <a:ext cx="75996" cy="23368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フリーフォーム 27"/>
            <p:cNvSpPr/>
            <p:nvPr/>
          </p:nvSpPr>
          <p:spPr>
            <a:xfrm rot="2457807">
              <a:off x="124095" y="211540"/>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フリーフォーム 28"/>
            <p:cNvSpPr/>
            <p:nvPr/>
          </p:nvSpPr>
          <p:spPr>
            <a:xfrm rot="269572">
              <a:off x="376578" y="450376"/>
              <a:ext cx="8096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フリーフォーム 29"/>
            <p:cNvSpPr/>
            <p:nvPr/>
          </p:nvSpPr>
          <p:spPr>
            <a:xfrm rot="19368494">
              <a:off x="444817" y="218364"/>
              <a:ext cx="59231" cy="22993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ハート 30"/>
            <p:cNvSpPr/>
            <p:nvPr/>
          </p:nvSpPr>
          <p:spPr>
            <a:xfrm rot="3176063">
              <a:off x="-12383" y="948520"/>
              <a:ext cx="285115" cy="260350"/>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ハート 31"/>
            <p:cNvSpPr/>
            <p:nvPr/>
          </p:nvSpPr>
          <p:spPr>
            <a:xfrm>
              <a:off x="205981" y="1044054"/>
              <a:ext cx="251992" cy="272956"/>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31</a:t>
            </a:fld>
            <a:endParaRPr kumimoji="1" lang="ja-JP" altLang="en-US"/>
          </a:p>
        </p:txBody>
      </p:sp>
    </p:spTree>
    <p:extLst>
      <p:ext uri="{BB962C8B-B14F-4D97-AF65-F5344CB8AC3E}">
        <p14:creationId xmlns:p14="http://schemas.microsoft.com/office/powerpoint/2010/main" val="274920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正方形/長方形 2"/>
          <p:cNvSpPr/>
          <p:nvPr/>
        </p:nvSpPr>
        <p:spPr>
          <a:xfrm>
            <a:off x="323528" y="274638"/>
            <a:ext cx="8229600" cy="1584176"/>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i="1" u="sng" dirty="0">
                <a:solidFill>
                  <a:srgbClr val="FF0000"/>
                </a:solidFill>
              </a:rPr>
              <a:t>「避難確保計画」の作成、提出</a:t>
            </a:r>
            <a:r>
              <a:rPr lang="ja-JP" altLang="en-US" sz="2800" b="1" i="1" dirty="0">
                <a:solidFill>
                  <a:srgbClr val="FF0000"/>
                </a:solidFill>
              </a:rPr>
              <a:t>と</a:t>
            </a:r>
            <a:r>
              <a:rPr lang="ja-JP" altLang="en-US" sz="2800" b="1" i="1" u="sng" dirty="0">
                <a:solidFill>
                  <a:srgbClr val="FF0000"/>
                </a:solidFill>
              </a:rPr>
              <a:t>訓練の実施、訓練の報告</a:t>
            </a:r>
            <a:r>
              <a:rPr lang="ja-JP" altLang="en-US" sz="2800" b="1" i="1" dirty="0">
                <a:solidFill>
                  <a:srgbClr val="FF0000"/>
                </a:solidFill>
              </a:rPr>
              <a:t>は要配慮者利用施設の所有者または管理者の義務です。</a:t>
            </a:r>
            <a:endParaRPr lang="en-US" altLang="ja-JP" sz="2800" b="1" i="1" dirty="0">
              <a:solidFill>
                <a:srgbClr val="FF0000"/>
              </a:solidFill>
            </a:endParaRPr>
          </a:p>
        </p:txBody>
      </p:sp>
      <p:sp>
        <p:nvSpPr>
          <p:cNvPr id="4" name="正方形/長方形 3"/>
          <p:cNvSpPr/>
          <p:nvPr/>
        </p:nvSpPr>
        <p:spPr>
          <a:xfrm>
            <a:off x="323528" y="2132856"/>
            <a:ext cx="8229600" cy="158417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u="sng" dirty="0">
                <a:solidFill>
                  <a:schemeClr val="tx1"/>
                </a:solidFill>
                <a:effectLst>
                  <a:outerShdw blurRad="38100" dist="38100" dir="2700000" algn="tl">
                    <a:srgbClr val="000000">
                      <a:alpha val="43137"/>
                    </a:srgbClr>
                  </a:outerShdw>
                </a:effectLst>
              </a:rPr>
              <a:t>避難確保計画</a:t>
            </a:r>
            <a:endParaRPr lang="en-US" altLang="ja-JP" sz="2400" b="1" u="sng" dirty="0">
              <a:solidFill>
                <a:schemeClr val="tx1"/>
              </a:solidFill>
              <a:effectLst>
                <a:outerShdw blurRad="38100" dist="38100" dir="2700000" algn="tl">
                  <a:srgbClr val="000000">
                    <a:alpha val="43137"/>
                  </a:srgbClr>
                </a:outerShdw>
              </a:effectLst>
            </a:endParaRPr>
          </a:p>
          <a:p>
            <a:endParaRPr lang="en-US" altLang="ja-JP" sz="2400" b="1" dirty="0">
              <a:solidFill>
                <a:schemeClr val="tx1"/>
              </a:solidFill>
            </a:endParaRPr>
          </a:p>
          <a:p>
            <a:r>
              <a:rPr lang="ja-JP" altLang="en-US" sz="2400" b="1" dirty="0">
                <a:solidFill>
                  <a:schemeClr val="tx1"/>
                </a:solidFill>
              </a:rPr>
              <a:t>　未作成施設は</a:t>
            </a:r>
            <a:r>
              <a:rPr lang="ja-JP" altLang="en-US" sz="2400" b="1" u="sng" dirty="0">
                <a:solidFill>
                  <a:schemeClr val="tx1"/>
                </a:solidFill>
              </a:rPr>
              <a:t>速やかに作成、提出</a:t>
            </a:r>
            <a:r>
              <a:rPr lang="ja-JP" altLang="en-US" sz="2400" b="1" dirty="0">
                <a:solidFill>
                  <a:schemeClr val="tx1"/>
                </a:solidFill>
              </a:rPr>
              <a:t>をお願いします。</a:t>
            </a:r>
            <a:endParaRPr lang="en-US" altLang="ja-JP" sz="2400" b="1" dirty="0">
              <a:solidFill>
                <a:schemeClr val="tx1"/>
              </a:solidFill>
            </a:endParaRPr>
          </a:p>
          <a:p>
            <a:endParaRPr lang="en-US" altLang="ja-JP" sz="2400" b="1" dirty="0">
              <a:solidFill>
                <a:schemeClr val="tx1"/>
              </a:solidFill>
            </a:endParaRPr>
          </a:p>
        </p:txBody>
      </p:sp>
      <p:sp>
        <p:nvSpPr>
          <p:cNvPr id="5" name="正方形/長方形 4"/>
          <p:cNvSpPr/>
          <p:nvPr/>
        </p:nvSpPr>
        <p:spPr>
          <a:xfrm>
            <a:off x="358095" y="4221088"/>
            <a:ext cx="8229600" cy="18722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u="sng" dirty="0">
                <a:solidFill>
                  <a:schemeClr val="tx1"/>
                </a:solidFill>
                <a:effectLst>
                  <a:outerShdw blurRad="38100" dist="38100" dir="2700000" algn="tl">
                    <a:srgbClr val="000000">
                      <a:alpha val="43137"/>
                    </a:srgbClr>
                  </a:outerShdw>
                </a:effectLst>
              </a:rPr>
              <a:t>訓練の実施、報告</a:t>
            </a:r>
            <a:endParaRPr lang="en-US" altLang="ja-JP" sz="2400" b="1" u="sng" dirty="0">
              <a:solidFill>
                <a:schemeClr val="tx1"/>
              </a:solidFill>
              <a:effectLst>
                <a:outerShdw blurRad="38100" dist="38100" dir="2700000" algn="tl">
                  <a:srgbClr val="000000">
                    <a:alpha val="43137"/>
                  </a:srgbClr>
                </a:outerShdw>
              </a:effectLst>
            </a:endParaRPr>
          </a:p>
          <a:p>
            <a:endParaRPr lang="en-US" altLang="ja-JP" sz="2400" b="1" dirty="0">
              <a:solidFill>
                <a:schemeClr val="tx1"/>
              </a:solidFill>
            </a:endParaRPr>
          </a:p>
          <a:p>
            <a:r>
              <a:rPr lang="ja-JP" altLang="en-US" sz="2400" b="1" dirty="0">
                <a:solidFill>
                  <a:schemeClr val="tx1"/>
                </a:solidFill>
              </a:rPr>
              <a:t>　避難確保計画に基づいた訓練を実施してください。</a:t>
            </a:r>
            <a:endParaRPr lang="en-US" altLang="ja-JP" sz="2400" b="1" dirty="0">
              <a:solidFill>
                <a:schemeClr val="tx1"/>
              </a:solidFill>
            </a:endParaRPr>
          </a:p>
          <a:p>
            <a:r>
              <a:rPr lang="ja-JP" altLang="en-US" sz="2400" b="1" dirty="0">
                <a:solidFill>
                  <a:schemeClr val="tx1"/>
                </a:solidFill>
              </a:rPr>
              <a:t>　訓練実施後、訓練実施結果報告書の提出をお願いします。</a:t>
            </a:r>
            <a:endParaRPr lang="en-US" altLang="ja-JP" sz="2400" b="1" dirty="0">
              <a:solidFill>
                <a:schemeClr val="tx1"/>
              </a:solidFill>
            </a:endParaRPr>
          </a:p>
        </p:txBody>
      </p:sp>
      <p:sp>
        <p:nvSpPr>
          <p:cNvPr id="6" name="スライド番号プレースホルダー 5"/>
          <p:cNvSpPr>
            <a:spLocks noGrp="1"/>
          </p:cNvSpPr>
          <p:nvPr>
            <p:ph type="sldNum" sz="quarter" idx="12"/>
          </p:nvPr>
        </p:nvSpPr>
        <p:spPr/>
        <p:txBody>
          <a:bodyPr/>
          <a:lstStyle/>
          <a:p>
            <a:fld id="{5D74FC4F-2846-4FE1-90FA-DDF13E709B83}" type="slidenum">
              <a:rPr kumimoji="1" lang="ja-JP" altLang="en-US" smtClean="0"/>
              <a:t>32</a:t>
            </a:fld>
            <a:endParaRPr kumimoji="1" lang="ja-JP" altLang="en-US"/>
          </a:p>
        </p:txBody>
      </p:sp>
    </p:spTree>
    <p:extLst>
      <p:ext uri="{BB962C8B-B14F-4D97-AF65-F5344CB8AC3E}">
        <p14:creationId xmlns:p14="http://schemas.microsoft.com/office/powerpoint/2010/main" val="78175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5121"/>
            <a:ext cx="8229600" cy="955607"/>
          </a:xfrm>
        </p:spPr>
        <p:txBody>
          <a:bodyPr/>
          <a:lstStyle/>
          <a:p>
            <a:r>
              <a:rPr kumimoji="1" lang="ja-JP" altLang="en-US" dirty="0"/>
              <a:t>書類の提出先と提出部数</a:t>
            </a:r>
          </a:p>
        </p:txBody>
      </p:sp>
      <p:sp>
        <p:nvSpPr>
          <p:cNvPr id="4" name="正方形/長方形 3"/>
          <p:cNvSpPr/>
          <p:nvPr/>
        </p:nvSpPr>
        <p:spPr bwMode="auto">
          <a:xfrm>
            <a:off x="457200" y="1124744"/>
            <a:ext cx="8209721" cy="14219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a:effectLst/>
        </p:spPr>
        <p:txBody>
          <a:bodyPr lIns="128016" tIns="64008" rIns="128016" bIns="64008" rtlCol="0" anchor="ctr">
            <a:spAutoFit/>
          </a:bodyPr>
          <a:lstStyle/>
          <a:p>
            <a:pPr algn="ctr"/>
            <a:r>
              <a:rPr lang="ja-JP" altLang="en-US" sz="2800" b="1" u="sng" dirty="0"/>
              <a:t>〇避難確保計画〇</a:t>
            </a:r>
            <a:endParaRPr lang="en-US" altLang="ja-JP" sz="2800" b="1" u="sng" dirty="0"/>
          </a:p>
          <a:p>
            <a:pPr algn="ctr"/>
            <a:r>
              <a:rPr lang="ja-JP" altLang="en-US" sz="2800" b="1" dirty="0"/>
              <a:t>提出先：各施設の岐阜市担当部局</a:t>
            </a:r>
            <a:endParaRPr lang="en-US" altLang="ja-JP" sz="2800" b="1" dirty="0"/>
          </a:p>
          <a:p>
            <a:pPr algn="ctr"/>
            <a:r>
              <a:rPr lang="ja-JP" altLang="en-US" sz="2800" b="1" dirty="0"/>
              <a:t>提出部数：１部　（最終版は３部）　</a:t>
            </a:r>
            <a:r>
              <a:rPr kumimoji="1" lang="ja-JP" altLang="en-US" sz="2800" b="1" dirty="0"/>
              <a:t>　　</a:t>
            </a:r>
            <a:endParaRPr kumimoji="1" lang="ja-JP" altLang="en-US" sz="2800" dirty="0"/>
          </a:p>
        </p:txBody>
      </p:sp>
      <p:sp>
        <p:nvSpPr>
          <p:cNvPr id="5" name="正方形/長方形 4"/>
          <p:cNvSpPr/>
          <p:nvPr/>
        </p:nvSpPr>
        <p:spPr bwMode="auto">
          <a:xfrm>
            <a:off x="457199" y="5095854"/>
            <a:ext cx="8209721" cy="14219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a:effectLst/>
        </p:spPr>
        <p:txBody>
          <a:bodyPr lIns="128016" tIns="64008" rIns="128016" bIns="64008" rtlCol="0" anchor="ctr">
            <a:spAutoFit/>
          </a:bodyPr>
          <a:lstStyle/>
          <a:p>
            <a:pPr algn="ctr"/>
            <a:r>
              <a:rPr lang="ja-JP" altLang="en-US" sz="2800" b="1" u="sng" dirty="0"/>
              <a:t>〇訓練実施結果報告書〇</a:t>
            </a:r>
            <a:r>
              <a:rPr lang="ja-JP" altLang="en-US" sz="2800" b="1" dirty="0"/>
              <a:t>　</a:t>
            </a:r>
            <a:endParaRPr lang="en-US" altLang="ja-JP" sz="2800" b="1" dirty="0"/>
          </a:p>
          <a:p>
            <a:pPr algn="ctr"/>
            <a:r>
              <a:rPr lang="ja-JP" altLang="en-US" sz="2800" b="1" dirty="0"/>
              <a:t>提出先：岐阜市都市防災政策課</a:t>
            </a:r>
            <a:endParaRPr lang="en-US" altLang="ja-JP" sz="2800" b="1" dirty="0"/>
          </a:p>
          <a:p>
            <a:pPr algn="ctr"/>
            <a:r>
              <a:rPr kumimoji="1" lang="ja-JP" altLang="en-US" sz="2800" b="1" dirty="0"/>
              <a:t>提出部数：１部　　</a:t>
            </a:r>
            <a:endParaRPr kumimoji="1" lang="ja-JP" altLang="en-US" sz="2800" dirty="0"/>
          </a:p>
        </p:txBody>
      </p:sp>
      <p:sp>
        <p:nvSpPr>
          <p:cNvPr id="6" name="角丸四角形 5"/>
          <p:cNvSpPr/>
          <p:nvPr/>
        </p:nvSpPr>
        <p:spPr>
          <a:xfrm>
            <a:off x="323528" y="3140968"/>
            <a:ext cx="8343392" cy="172819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①施設から担当部局に１部提出</a:t>
            </a:r>
            <a:endParaRPr kumimoji="1" lang="en-US" altLang="ja-JP" b="1" dirty="0">
              <a:solidFill>
                <a:schemeClr val="tx1"/>
              </a:solidFill>
            </a:endParaRPr>
          </a:p>
          <a:p>
            <a:r>
              <a:rPr lang="ja-JP" altLang="en-US" b="1" dirty="0">
                <a:solidFill>
                  <a:schemeClr val="tx1"/>
                </a:solidFill>
              </a:rPr>
              <a:t>②岐阜市担当部局、防災部局、土木部局が内容を確認</a:t>
            </a:r>
            <a:endParaRPr lang="en-US" altLang="ja-JP" b="1" dirty="0">
              <a:solidFill>
                <a:schemeClr val="tx1"/>
              </a:solidFill>
            </a:endParaRPr>
          </a:p>
          <a:p>
            <a:r>
              <a:rPr kumimoji="1" lang="ja-JP" altLang="en-US" b="1" dirty="0">
                <a:solidFill>
                  <a:schemeClr val="tx1"/>
                </a:solidFill>
              </a:rPr>
              <a:t>③岐阜市から施設に内容修正依頼</a:t>
            </a:r>
            <a:endParaRPr kumimoji="1" lang="en-US" altLang="ja-JP" b="1" dirty="0">
              <a:solidFill>
                <a:schemeClr val="tx1"/>
              </a:solidFill>
            </a:endParaRPr>
          </a:p>
          <a:p>
            <a:r>
              <a:rPr kumimoji="1" lang="ja-JP" altLang="en-US" b="1" dirty="0">
                <a:solidFill>
                  <a:schemeClr val="tx1"/>
                </a:solidFill>
              </a:rPr>
              <a:t>④施設が内容修正</a:t>
            </a:r>
            <a:endParaRPr kumimoji="1" lang="en-US" altLang="ja-JP" b="1" dirty="0">
              <a:solidFill>
                <a:schemeClr val="tx1"/>
              </a:solidFill>
            </a:endParaRPr>
          </a:p>
          <a:p>
            <a:r>
              <a:rPr lang="ja-JP" altLang="en-US" b="1" dirty="0">
                <a:solidFill>
                  <a:schemeClr val="tx1"/>
                </a:solidFill>
              </a:rPr>
              <a:t>⑤施設から担当部局に修正した計画を３部提出（電子メールの場合１通で良い）</a:t>
            </a:r>
            <a:endParaRPr lang="en-US" altLang="ja-JP" b="1" dirty="0">
              <a:solidFill>
                <a:schemeClr val="tx1"/>
              </a:solidFill>
            </a:endParaRPr>
          </a:p>
        </p:txBody>
      </p:sp>
      <p:sp>
        <p:nvSpPr>
          <p:cNvPr id="7" name="正方形/長方形 6"/>
          <p:cNvSpPr/>
          <p:nvPr/>
        </p:nvSpPr>
        <p:spPr>
          <a:xfrm>
            <a:off x="457199" y="2686695"/>
            <a:ext cx="2962672" cy="553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避難確保計画提出の流れ</a:t>
            </a:r>
          </a:p>
        </p:txBody>
      </p:sp>
      <p:sp>
        <p:nvSpPr>
          <p:cNvPr id="3" name="スライド番号プレースホルダー 2"/>
          <p:cNvSpPr>
            <a:spLocks noGrp="1"/>
          </p:cNvSpPr>
          <p:nvPr>
            <p:ph type="sldNum" sz="quarter" idx="12"/>
          </p:nvPr>
        </p:nvSpPr>
        <p:spPr/>
        <p:txBody>
          <a:bodyPr/>
          <a:lstStyle/>
          <a:p>
            <a:fld id="{5D74FC4F-2846-4FE1-90FA-DDF13E709B83}" type="slidenum">
              <a:rPr kumimoji="1" lang="ja-JP" altLang="en-US" smtClean="0"/>
              <a:t>33</a:t>
            </a:fld>
            <a:endParaRPr kumimoji="1" lang="ja-JP" altLang="en-US"/>
          </a:p>
        </p:txBody>
      </p:sp>
    </p:spTree>
    <p:extLst>
      <p:ext uri="{BB962C8B-B14F-4D97-AF65-F5344CB8AC3E}">
        <p14:creationId xmlns:p14="http://schemas.microsoft.com/office/powerpoint/2010/main" val="3821457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最後に</a:t>
            </a:r>
          </a:p>
        </p:txBody>
      </p:sp>
      <p:sp>
        <p:nvSpPr>
          <p:cNvPr id="3" name="正方形/長方形 2"/>
          <p:cNvSpPr/>
          <p:nvPr/>
        </p:nvSpPr>
        <p:spPr>
          <a:xfrm>
            <a:off x="827584" y="1417638"/>
            <a:ext cx="7560840" cy="28754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rPr>
              <a:t>・避難確保計画は各フロアに保管しましょう。</a:t>
            </a:r>
            <a:endParaRPr lang="en-US" altLang="ja-JP" sz="2800" b="1" dirty="0">
              <a:solidFill>
                <a:schemeClr val="tx1"/>
              </a:solidFill>
            </a:endParaRPr>
          </a:p>
          <a:p>
            <a:r>
              <a:rPr kumimoji="1" lang="ja-JP" altLang="en-US" sz="2800" b="1" dirty="0">
                <a:solidFill>
                  <a:schemeClr val="tx1"/>
                </a:solidFill>
              </a:rPr>
              <a:t>・施設内に避難経路図を貼りましょう。</a:t>
            </a:r>
            <a:endParaRPr kumimoji="1" lang="en-US" altLang="ja-JP" sz="2800" b="1" dirty="0">
              <a:solidFill>
                <a:schemeClr val="tx1"/>
              </a:solidFill>
            </a:endParaRPr>
          </a:p>
          <a:p>
            <a:r>
              <a:rPr lang="ja-JP" altLang="en-US" sz="2800" b="1" dirty="0">
                <a:solidFill>
                  <a:schemeClr val="tx1"/>
                </a:solidFill>
              </a:rPr>
              <a:t>・避難確保計画は関係者全員で共有しましょう。</a:t>
            </a:r>
            <a:endParaRPr lang="en-US" altLang="ja-JP" sz="2800" b="1" dirty="0">
              <a:solidFill>
                <a:schemeClr val="tx1"/>
              </a:solidFill>
            </a:endParaRPr>
          </a:p>
          <a:p>
            <a:r>
              <a:rPr kumimoji="1" lang="ja-JP" altLang="en-US" sz="2800" b="1" dirty="0">
                <a:solidFill>
                  <a:schemeClr val="tx1"/>
                </a:solidFill>
              </a:rPr>
              <a:t>・訓練を実施し、避難確保計画の内容を見直しましょう。</a:t>
            </a:r>
          </a:p>
        </p:txBody>
      </p:sp>
      <p:sp>
        <p:nvSpPr>
          <p:cNvPr id="4" name="正方形/長方形 3"/>
          <p:cNvSpPr/>
          <p:nvPr/>
        </p:nvSpPr>
        <p:spPr>
          <a:xfrm>
            <a:off x="323528" y="5013177"/>
            <a:ext cx="8363272" cy="1323439"/>
          </a:xfrm>
          <a:prstGeom prst="rect">
            <a:avLst/>
          </a:prstGeom>
        </p:spPr>
        <p:txBody>
          <a:bodyPr wrap="square">
            <a:spAutoFit/>
          </a:bodyPr>
          <a:lstStyle/>
          <a:p>
            <a:pPr algn="ctr"/>
            <a:r>
              <a:rPr lang="ja-JP" altLang="en-US" sz="4000" b="1" u="sng" dirty="0">
                <a:ln w="22225">
                  <a:solidFill>
                    <a:schemeClr val="accent2"/>
                  </a:solidFill>
                  <a:prstDash val="solid"/>
                </a:ln>
                <a:solidFill>
                  <a:schemeClr val="accent2">
                    <a:lumMod val="40000"/>
                    <a:lumOff val="60000"/>
                  </a:schemeClr>
                </a:solidFill>
              </a:rPr>
              <a:t>災害から施設利用者、職員の命</a:t>
            </a:r>
            <a:endParaRPr lang="en-US" altLang="ja-JP" sz="4000" b="1" u="sng" dirty="0">
              <a:ln w="22225">
                <a:solidFill>
                  <a:schemeClr val="accent2"/>
                </a:solidFill>
                <a:prstDash val="solid"/>
              </a:ln>
              <a:solidFill>
                <a:schemeClr val="accent2">
                  <a:lumMod val="40000"/>
                  <a:lumOff val="60000"/>
                </a:schemeClr>
              </a:solidFill>
            </a:endParaRPr>
          </a:p>
          <a:p>
            <a:pPr algn="ctr"/>
            <a:r>
              <a:rPr lang="ja-JP" altLang="en-US" sz="4000" b="1" u="sng" dirty="0">
                <a:ln w="22225">
                  <a:solidFill>
                    <a:schemeClr val="accent2"/>
                  </a:solidFill>
                  <a:prstDash val="solid"/>
                </a:ln>
                <a:solidFill>
                  <a:schemeClr val="accent2">
                    <a:lumMod val="40000"/>
                    <a:lumOff val="60000"/>
                  </a:schemeClr>
                </a:solidFill>
              </a:rPr>
              <a:t>を守ることにつながります！！</a:t>
            </a:r>
          </a:p>
        </p:txBody>
      </p:sp>
      <p:sp>
        <p:nvSpPr>
          <p:cNvPr id="5" name="スライド番号プレースホルダー 4"/>
          <p:cNvSpPr>
            <a:spLocks noGrp="1"/>
          </p:cNvSpPr>
          <p:nvPr>
            <p:ph type="sldNum" sz="quarter" idx="12"/>
          </p:nvPr>
        </p:nvSpPr>
        <p:spPr/>
        <p:txBody>
          <a:bodyPr/>
          <a:lstStyle/>
          <a:p>
            <a:fld id="{5D74FC4F-2846-4FE1-90FA-DDF13E709B83}" type="slidenum">
              <a:rPr kumimoji="1" lang="ja-JP" altLang="en-US" smtClean="0"/>
              <a:t>34</a:t>
            </a:fld>
            <a:endParaRPr kumimoji="1" lang="ja-JP" altLang="en-US"/>
          </a:p>
        </p:txBody>
      </p:sp>
    </p:spTree>
    <p:extLst>
      <p:ext uri="{BB962C8B-B14F-4D97-AF65-F5344CB8AC3E}">
        <p14:creationId xmlns:p14="http://schemas.microsoft.com/office/powerpoint/2010/main" val="3133148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8F719CD1-BC5C-48D1-85E0-C28D218CAF87}"/>
              </a:ext>
            </a:extLst>
          </p:cNvPr>
          <p:cNvSpPr/>
          <p:nvPr/>
        </p:nvSpPr>
        <p:spPr>
          <a:xfrm>
            <a:off x="3131839" y="3457847"/>
            <a:ext cx="2664297" cy="203508"/>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reflection blurRad="6350" stA="55000" endA="300" endPos="45500" dir="5400000" sy="-100000" algn="bl" rotWithShape="0"/>
              </a:effectLst>
            </a:endParaRPr>
          </a:p>
        </p:txBody>
      </p:sp>
      <p:sp>
        <p:nvSpPr>
          <p:cNvPr id="9" name="正方形/長方形 8"/>
          <p:cNvSpPr/>
          <p:nvPr/>
        </p:nvSpPr>
        <p:spPr>
          <a:xfrm>
            <a:off x="3417870" y="2738025"/>
            <a:ext cx="2047355"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ja-JP" altLang="en-US" sz="5400" dirty="0">
                <a:ln w="0"/>
                <a:effectLst>
                  <a:outerShdw blurRad="38100" dist="25400" dir="5400000" algn="ctr" rotWithShape="0">
                    <a:srgbClr val="6E747A">
                      <a:alpha val="43000"/>
                    </a:srgbClr>
                  </a:outerShdw>
                </a:effectLst>
              </a:rPr>
              <a:t>おわり</a:t>
            </a:r>
            <a:endParaRPr lang="en-US" altLang="ja-JP" sz="5400" dirty="0">
              <a:ln w="0"/>
              <a:effectLst>
                <a:outerShdw blurRad="38100" dist="25400" dir="5400000" algn="ctr" rotWithShape="0">
                  <a:srgbClr val="6E747A">
                    <a:alpha val="43000"/>
                  </a:srgbClr>
                </a:outerShdw>
              </a:effectLst>
            </a:endParaRPr>
          </a:p>
        </p:txBody>
      </p:sp>
      <p:grpSp>
        <p:nvGrpSpPr>
          <p:cNvPr id="6" name="グループ化 5"/>
          <p:cNvGrpSpPr/>
          <p:nvPr/>
        </p:nvGrpSpPr>
        <p:grpSpPr>
          <a:xfrm>
            <a:off x="611560" y="5192257"/>
            <a:ext cx="651511" cy="1316990"/>
            <a:chOff x="0" y="0"/>
            <a:chExt cx="651653" cy="1317010"/>
          </a:xfrm>
        </p:grpSpPr>
        <p:sp>
          <p:nvSpPr>
            <p:cNvPr id="7" name="ハート 6"/>
            <p:cNvSpPr/>
            <p:nvPr/>
          </p:nvSpPr>
          <p:spPr>
            <a:xfrm rot="18865390">
              <a:off x="393638" y="938284"/>
              <a:ext cx="246156" cy="269875"/>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フリーフォーム 9"/>
            <p:cNvSpPr/>
            <p:nvPr/>
          </p:nvSpPr>
          <p:spPr>
            <a:xfrm rot="19298920">
              <a:off x="431169" y="682388"/>
              <a:ext cx="90418" cy="232304"/>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フリーフォーム 10"/>
            <p:cNvSpPr/>
            <p:nvPr/>
          </p:nvSpPr>
          <p:spPr>
            <a:xfrm rot="18837721" flipH="1">
              <a:off x="465289" y="409433"/>
              <a:ext cx="80773"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フリーフォーム 11"/>
            <p:cNvSpPr/>
            <p:nvPr/>
          </p:nvSpPr>
          <p:spPr>
            <a:xfrm rot="2457807">
              <a:off x="96799" y="709684"/>
              <a:ext cx="82318"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正方形/長方形 12"/>
            <p:cNvSpPr/>
            <p:nvPr/>
          </p:nvSpPr>
          <p:spPr>
            <a:xfrm>
              <a:off x="294692" y="764275"/>
              <a:ext cx="45719" cy="516951"/>
            </a:xfrm>
            <a:prstGeom prst="rect">
              <a:avLst/>
            </a:prstGeom>
            <a:solidFill>
              <a:srgbClr val="3FF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フリーフォーム 13"/>
            <p:cNvSpPr/>
            <p:nvPr/>
          </p:nvSpPr>
          <p:spPr>
            <a:xfrm rot="10800000">
              <a:off x="267396" y="0"/>
              <a:ext cx="88711" cy="225033"/>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フリーフォーム 14"/>
            <p:cNvSpPr/>
            <p:nvPr/>
          </p:nvSpPr>
          <p:spPr>
            <a:xfrm rot="2457807">
              <a:off x="89975" y="388961"/>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フリーフォーム 15"/>
            <p:cNvSpPr/>
            <p:nvPr/>
          </p:nvSpPr>
          <p:spPr>
            <a:xfrm rot="8130845">
              <a:off x="165038" y="40943"/>
              <a:ext cx="83569" cy="25613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フリーフォーム 16"/>
            <p:cNvSpPr/>
            <p:nvPr/>
          </p:nvSpPr>
          <p:spPr>
            <a:xfrm rot="12902307">
              <a:off x="362930" y="27296"/>
              <a:ext cx="90653" cy="25120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フリーフォーム 17"/>
            <p:cNvSpPr/>
            <p:nvPr/>
          </p:nvSpPr>
          <p:spPr>
            <a:xfrm rot="21408600" flipH="1">
              <a:off x="362930" y="627797"/>
              <a:ext cx="68437" cy="24065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フリーフォーム 18"/>
            <p:cNvSpPr/>
            <p:nvPr/>
          </p:nvSpPr>
          <p:spPr>
            <a:xfrm rot="449440">
              <a:off x="199157" y="238836"/>
              <a:ext cx="83503" cy="24511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リーフォーム 19"/>
            <p:cNvSpPr/>
            <p:nvPr/>
          </p:nvSpPr>
          <p:spPr>
            <a:xfrm rot="793465">
              <a:off x="178686" y="655093"/>
              <a:ext cx="76050" cy="22673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フリーフォーム 20"/>
            <p:cNvSpPr/>
            <p:nvPr/>
          </p:nvSpPr>
          <p:spPr>
            <a:xfrm rot="21352382">
              <a:off x="281044" y="238836"/>
              <a:ext cx="82336" cy="253191"/>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フリーフォーム 21"/>
            <p:cNvSpPr/>
            <p:nvPr/>
          </p:nvSpPr>
          <p:spPr>
            <a:xfrm rot="2457807">
              <a:off x="117271" y="539087"/>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フリーフォーム 22"/>
            <p:cNvSpPr/>
            <p:nvPr/>
          </p:nvSpPr>
          <p:spPr>
            <a:xfrm>
              <a:off x="274220" y="416257"/>
              <a:ext cx="81442" cy="251418"/>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リーフォーム 23"/>
            <p:cNvSpPr/>
            <p:nvPr/>
          </p:nvSpPr>
          <p:spPr>
            <a:xfrm rot="21339848">
              <a:off x="274220" y="648269"/>
              <a:ext cx="80018" cy="21536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フリーフォーム 24"/>
            <p:cNvSpPr/>
            <p:nvPr/>
          </p:nvSpPr>
          <p:spPr>
            <a:xfrm rot="20460161">
              <a:off x="369754" y="252484"/>
              <a:ext cx="7109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フリーフォーム 25"/>
            <p:cNvSpPr/>
            <p:nvPr/>
          </p:nvSpPr>
          <p:spPr>
            <a:xfrm>
              <a:off x="178686" y="423081"/>
              <a:ext cx="68238" cy="230337"/>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フリーフォーム 26"/>
            <p:cNvSpPr/>
            <p:nvPr/>
          </p:nvSpPr>
          <p:spPr>
            <a:xfrm rot="18778614" flipH="1">
              <a:off x="451640" y="532263"/>
              <a:ext cx="75996" cy="23368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フリーフォーム 27"/>
            <p:cNvSpPr/>
            <p:nvPr/>
          </p:nvSpPr>
          <p:spPr>
            <a:xfrm rot="2457807">
              <a:off x="124095" y="211540"/>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フリーフォーム 28"/>
            <p:cNvSpPr/>
            <p:nvPr/>
          </p:nvSpPr>
          <p:spPr>
            <a:xfrm rot="269572">
              <a:off x="376578" y="450376"/>
              <a:ext cx="8096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フリーフォーム 29"/>
            <p:cNvSpPr/>
            <p:nvPr/>
          </p:nvSpPr>
          <p:spPr>
            <a:xfrm rot="19368494">
              <a:off x="444817" y="218364"/>
              <a:ext cx="59231" cy="22993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ハート 30"/>
            <p:cNvSpPr/>
            <p:nvPr/>
          </p:nvSpPr>
          <p:spPr>
            <a:xfrm rot="3176063">
              <a:off x="-12383" y="948520"/>
              <a:ext cx="285115" cy="260350"/>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ハート 31"/>
            <p:cNvSpPr/>
            <p:nvPr/>
          </p:nvSpPr>
          <p:spPr>
            <a:xfrm>
              <a:off x="205981" y="1044054"/>
              <a:ext cx="251992" cy="272956"/>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35</a:t>
            </a:fld>
            <a:endParaRPr kumimoji="1" lang="ja-JP" altLang="en-US"/>
          </a:p>
        </p:txBody>
      </p:sp>
      <p:sp>
        <p:nvSpPr>
          <p:cNvPr id="34" name="テキスト ボックス 33">
            <a:extLst>
              <a:ext uri="{FF2B5EF4-FFF2-40B4-BE49-F238E27FC236}">
                <a16:creationId xmlns:a16="http://schemas.microsoft.com/office/drawing/2014/main" id="{F8448856-C78F-4BD9-8D76-1B393639305B}"/>
              </a:ext>
            </a:extLst>
          </p:cNvPr>
          <p:cNvSpPr txBox="1"/>
          <p:nvPr/>
        </p:nvSpPr>
        <p:spPr>
          <a:xfrm>
            <a:off x="3735128" y="4772562"/>
            <a:ext cx="4752528" cy="523220"/>
          </a:xfrm>
          <a:prstGeom prst="rect">
            <a:avLst/>
          </a:prstGeom>
          <a:noFill/>
        </p:spPr>
        <p:txBody>
          <a:bodyPr wrap="square" rtlCol="0">
            <a:spAutoFit/>
          </a:bodyPr>
          <a:lstStyle/>
          <a:p>
            <a:r>
              <a:rPr lang="ja-JP" altLang="en-US" sz="2800" dirty="0"/>
              <a:t>ご清聴</a:t>
            </a:r>
            <a:r>
              <a:rPr kumimoji="1" lang="ja-JP" altLang="en-US" sz="2800" dirty="0"/>
              <a:t>ありがとうございました。</a:t>
            </a:r>
          </a:p>
        </p:txBody>
      </p:sp>
    </p:spTree>
    <p:extLst>
      <p:ext uri="{BB962C8B-B14F-4D97-AF65-F5344CB8AC3E}">
        <p14:creationId xmlns:p14="http://schemas.microsoft.com/office/powerpoint/2010/main" val="239765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43E0ED-9655-4CFB-873E-F5DCDE5CACAF}"/>
              </a:ext>
            </a:extLst>
          </p:cNvPr>
          <p:cNvSpPr>
            <a:spLocks noGrp="1"/>
          </p:cNvSpPr>
          <p:nvPr>
            <p:ph type="sldNum" sz="quarter" idx="12"/>
          </p:nvPr>
        </p:nvSpPr>
        <p:spPr/>
        <p:txBody>
          <a:bodyPr/>
          <a:lstStyle/>
          <a:p>
            <a:fld id="{5D74FC4F-2846-4FE1-90FA-DDF13E709B83}" type="slidenum">
              <a:rPr kumimoji="1" lang="ja-JP" altLang="en-US" smtClean="0"/>
              <a:t>4</a:t>
            </a:fld>
            <a:endParaRPr kumimoji="1" lang="ja-JP" altLang="en-US"/>
          </a:p>
        </p:txBody>
      </p:sp>
      <p:sp>
        <p:nvSpPr>
          <p:cNvPr id="4" name="テキスト ボックス 3">
            <a:extLst>
              <a:ext uri="{FF2B5EF4-FFF2-40B4-BE49-F238E27FC236}">
                <a16:creationId xmlns:a16="http://schemas.microsoft.com/office/drawing/2014/main" id="{DAFE2D3F-6E2B-4875-B7BA-6F211ACA9997}"/>
              </a:ext>
            </a:extLst>
          </p:cNvPr>
          <p:cNvSpPr txBox="1"/>
          <p:nvPr/>
        </p:nvSpPr>
        <p:spPr>
          <a:xfrm>
            <a:off x="198763" y="5135495"/>
            <a:ext cx="7757614" cy="1159292"/>
          </a:xfrm>
          <a:prstGeom prst="rect">
            <a:avLst/>
          </a:prstGeom>
          <a:noFill/>
        </p:spPr>
        <p:txBody>
          <a:bodyPr wrap="square" rtlCol="0">
            <a:spAutoFit/>
          </a:bodyPr>
          <a:lstStyle/>
          <a:p>
            <a:pPr algn="just"/>
            <a:r>
              <a:rPr lang="ja-JP" altLang="ja-JP" sz="1600" kern="100" dirty="0">
                <a:effectLst/>
                <a:latin typeface="+mn-ea"/>
                <a:cs typeface="Times New Roman" panose="02020603050405020304" pitchFamily="18" charset="0"/>
              </a:rPr>
              <a:t>根拠法令</a:t>
            </a:r>
          </a:p>
          <a:p>
            <a:pPr indent="152400" algn="just">
              <a:lnSpc>
                <a:spcPts val="1600"/>
              </a:lnSpc>
            </a:pPr>
            <a:r>
              <a:rPr lang="ja-JP" altLang="ja-JP" sz="1600" kern="100" dirty="0">
                <a:effectLst/>
                <a:latin typeface="+mn-ea"/>
                <a:cs typeface="Times New Roman" panose="02020603050405020304" pitchFamily="18" charset="0"/>
              </a:rPr>
              <a:t>　＜洪水浸水想定区域＞</a:t>
            </a:r>
          </a:p>
          <a:p>
            <a:pPr indent="304800" algn="just">
              <a:lnSpc>
                <a:spcPts val="1600"/>
              </a:lnSpc>
            </a:pPr>
            <a:r>
              <a:rPr lang="ja-JP" altLang="ja-JP" sz="1600" kern="100" dirty="0">
                <a:effectLst/>
                <a:latin typeface="+mn-ea"/>
                <a:cs typeface="Times New Roman" panose="02020603050405020304" pitchFamily="18" charset="0"/>
              </a:rPr>
              <a:t>水防法　第１５条の３</a:t>
            </a:r>
          </a:p>
          <a:p>
            <a:pPr indent="304800" algn="just">
              <a:lnSpc>
                <a:spcPts val="1600"/>
              </a:lnSpc>
            </a:pPr>
            <a:r>
              <a:rPr lang="ja-JP" altLang="ja-JP" sz="1600" kern="100" dirty="0">
                <a:effectLst/>
                <a:latin typeface="+mn-ea"/>
                <a:cs typeface="Times New Roman" panose="02020603050405020304" pitchFamily="18" charset="0"/>
              </a:rPr>
              <a:t>＜土砂災害警戒区域＞</a:t>
            </a:r>
          </a:p>
          <a:p>
            <a:pPr indent="304800" algn="just">
              <a:lnSpc>
                <a:spcPts val="1600"/>
              </a:lnSpc>
            </a:pPr>
            <a:r>
              <a:rPr lang="ja-JP" altLang="ja-JP" sz="1600" kern="100" dirty="0">
                <a:effectLst/>
                <a:latin typeface="+mn-ea"/>
                <a:cs typeface="Times New Roman" panose="02020603050405020304" pitchFamily="18" charset="0"/>
              </a:rPr>
              <a:t>土砂災害警戒区域等における土砂災害防止対策の推進に関する法律　第８条の２</a:t>
            </a:r>
            <a:endParaRPr kumimoji="1" lang="ja-JP" altLang="en-US" dirty="0"/>
          </a:p>
        </p:txBody>
      </p:sp>
      <p:sp>
        <p:nvSpPr>
          <p:cNvPr id="5" name="テキスト ボックス 4">
            <a:extLst>
              <a:ext uri="{FF2B5EF4-FFF2-40B4-BE49-F238E27FC236}">
                <a16:creationId xmlns:a16="http://schemas.microsoft.com/office/drawing/2014/main" id="{56223C24-0BE3-4468-A007-ECE36FA0CCF3}"/>
              </a:ext>
            </a:extLst>
          </p:cNvPr>
          <p:cNvSpPr txBox="1"/>
          <p:nvPr/>
        </p:nvSpPr>
        <p:spPr>
          <a:xfrm>
            <a:off x="446838" y="1034630"/>
            <a:ext cx="8428729" cy="433196"/>
          </a:xfrm>
          <a:prstGeom prst="rect">
            <a:avLst/>
          </a:prstGeom>
          <a:noFill/>
        </p:spPr>
        <p:txBody>
          <a:bodyPr wrap="square" rtlCol="0">
            <a:spAutoFit/>
          </a:bodyPr>
          <a:lstStyle/>
          <a:p>
            <a:r>
              <a:rPr lang="ja-JP" altLang="en-US" sz="2215" dirty="0">
                <a:latin typeface="Meiryo UI" panose="020B0604030504040204" pitchFamily="50" charset="-128"/>
                <a:ea typeface="Meiryo UI" panose="020B0604030504040204" pitchFamily="50" charset="-128"/>
              </a:rPr>
              <a:t>大規模な洪水被害が頻繁に起きるようになった。</a:t>
            </a:r>
            <a:endParaRPr lang="ja-JP" altLang="en-US" sz="1662" dirty="0"/>
          </a:p>
        </p:txBody>
      </p:sp>
      <p:sp>
        <p:nvSpPr>
          <p:cNvPr id="6" name="下矢印 5">
            <a:extLst>
              <a:ext uri="{FF2B5EF4-FFF2-40B4-BE49-F238E27FC236}">
                <a16:creationId xmlns:a16="http://schemas.microsoft.com/office/drawing/2014/main" id="{BF348006-A778-4FA9-8029-61573969F2D6}"/>
              </a:ext>
            </a:extLst>
          </p:cNvPr>
          <p:cNvSpPr/>
          <p:nvPr/>
        </p:nvSpPr>
        <p:spPr>
          <a:xfrm>
            <a:off x="2403898" y="1559387"/>
            <a:ext cx="820285" cy="534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 name="テキスト ボックス 6">
            <a:extLst>
              <a:ext uri="{FF2B5EF4-FFF2-40B4-BE49-F238E27FC236}">
                <a16:creationId xmlns:a16="http://schemas.microsoft.com/office/drawing/2014/main" id="{C7205593-D1B9-4B3B-BA02-BFA1533ABC10}"/>
              </a:ext>
            </a:extLst>
          </p:cNvPr>
          <p:cNvSpPr txBox="1"/>
          <p:nvPr/>
        </p:nvSpPr>
        <p:spPr>
          <a:xfrm>
            <a:off x="419973" y="2149400"/>
            <a:ext cx="8143410" cy="433196"/>
          </a:xfrm>
          <a:prstGeom prst="rect">
            <a:avLst/>
          </a:prstGeom>
          <a:noFill/>
        </p:spPr>
        <p:txBody>
          <a:bodyPr wrap="square" rtlCol="0">
            <a:spAutoFit/>
          </a:bodyPr>
          <a:lstStyle/>
          <a:p>
            <a:r>
              <a:rPr lang="ja-JP" altLang="en-US" sz="2215" dirty="0">
                <a:latin typeface="Meiryo UI" panose="020B0604030504040204" pitchFamily="50" charset="-128"/>
                <a:ea typeface="Meiryo UI" panose="020B0604030504040204" pitchFamily="50" charset="-128"/>
              </a:rPr>
              <a:t>要配慮者利用施設における</a:t>
            </a:r>
            <a:r>
              <a:rPr lang="ja-JP" altLang="en-US" sz="2215" b="1" dirty="0">
                <a:solidFill>
                  <a:srgbClr val="FF0000"/>
                </a:solidFill>
                <a:latin typeface="Meiryo UI" panose="020B0604030504040204" pitchFamily="50" charset="-128"/>
                <a:ea typeface="Meiryo UI" panose="020B0604030504040204" pitchFamily="50" charset="-128"/>
              </a:rPr>
              <a:t>逃げ遅れによる被害</a:t>
            </a:r>
            <a:r>
              <a:rPr lang="ja-JP" altLang="en-US" sz="2215" dirty="0">
                <a:latin typeface="Meiryo UI" panose="020B0604030504040204" pitchFamily="50" charset="-128"/>
                <a:ea typeface="Meiryo UI" panose="020B0604030504040204" pitchFamily="50" charset="-128"/>
              </a:rPr>
              <a:t>が起きるようになった。</a:t>
            </a:r>
          </a:p>
        </p:txBody>
      </p:sp>
      <p:sp>
        <p:nvSpPr>
          <p:cNvPr id="8" name="下矢印 10">
            <a:extLst>
              <a:ext uri="{FF2B5EF4-FFF2-40B4-BE49-F238E27FC236}">
                <a16:creationId xmlns:a16="http://schemas.microsoft.com/office/drawing/2014/main" id="{5479E814-A0B1-42D6-A046-9326C3664B5A}"/>
              </a:ext>
            </a:extLst>
          </p:cNvPr>
          <p:cNvSpPr/>
          <p:nvPr/>
        </p:nvSpPr>
        <p:spPr>
          <a:xfrm>
            <a:off x="2403899" y="2962776"/>
            <a:ext cx="820285" cy="534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9" name="テキスト ボックス 8">
            <a:extLst>
              <a:ext uri="{FF2B5EF4-FFF2-40B4-BE49-F238E27FC236}">
                <a16:creationId xmlns:a16="http://schemas.microsoft.com/office/drawing/2014/main" id="{74F13CC9-6977-4635-B745-CB3EBB4090F2}"/>
              </a:ext>
            </a:extLst>
          </p:cNvPr>
          <p:cNvSpPr txBox="1"/>
          <p:nvPr/>
        </p:nvSpPr>
        <p:spPr>
          <a:xfrm>
            <a:off x="299941" y="4005064"/>
            <a:ext cx="8428729" cy="1114921"/>
          </a:xfrm>
          <a:prstGeom prst="rect">
            <a:avLst/>
          </a:prstGeom>
          <a:noFill/>
        </p:spPr>
        <p:txBody>
          <a:bodyPr wrap="square" rtlCol="0">
            <a:spAutoFit/>
          </a:bodyPr>
          <a:lstStyle/>
          <a:p>
            <a:r>
              <a:rPr lang="ja-JP" altLang="en-US" sz="2215" dirty="0">
                <a:latin typeface="Meiryo UI" panose="020B0604030504040204" pitchFamily="50" charset="-128"/>
                <a:ea typeface="Meiryo UI" panose="020B0604030504040204" pitchFamily="50" charset="-128"/>
              </a:rPr>
              <a:t>（民間の自助共助として）</a:t>
            </a:r>
            <a:br>
              <a:rPr lang="en-US" altLang="ja-JP" sz="2215" dirty="0">
                <a:latin typeface="Meiryo UI" panose="020B0604030504040204" pitchFamily="50" charset="-128"/>
                <a:ea typeface="Meiryo UI" panose="020B0604030504040204" pitchFamily="50" charset="-128"/>
              </a:rPr>
            </a:br>
            <a:r>
              <a:rPr lang="ja-JP" altLang="en-US" sz="2215" b="1" dirty="0">
                <a:solidFill>
                  <a:srgbClr val="FF0000"/>
                </a:solidFill>
                <a:latin typeface="Meiryo UI" panose="020B0604030504040204" pitchFamily="50" charset="-128"/>
                <a:ea typeface="Meiryo UI" panose="020B0604030504040204" pitchFamily="50" charset="-128"/>
              </a:rPr>
              <a:t>要配慮者利用施設の管理者等に対し、避難確保計画を作成し、避難訓練を実施することを</a:t>
            </a:r>
            <a:r>
              <a:rPr lang="ja-JP" altLang="en-US" sz="2215" b="1" u="sng" dirty="0">
                <a:solidFill>
                  <a:srgbClr val="FF0000"/>
                </a:solidFill>
                <a:latin typeface="Meiryo UI" panose="020B0604030504040204" pitchFamily="50" charset="-128"/>
                <a:ea typeface="Meiryo UI" panose="020B0604030504040204" pitchFamily="50" charset="-128"/>
              </a:rPr>
              <a:t>義務化</a:t>
            </a:r>
            <a:r>
              <a:rPr lang="ja-JP" altLang="en-US" sz="2215" dirty="0">
                <a:latin typeface="Meiryo UI" panose="020B0604030504040204" pitchFamily="50" charset="-128"/>
                <a:ea typeface="Meiryo UI" panose="020B0604030504040204" pitchFamily="50" charset="-128"/>
              </a:rPr>
              <a:t>（</a:t>
            </a:r>
            <a:r>
              <a:rPr lang="en-US" altLang="ja-JP" sz="2215" dirty="0">
                <a:latin typeface="Meiryo UI" panose="020B0604030504040204" pitchFamily="50" charset="-128"/>
                <a:ea typeface="Meiryo UI" panose="020B0604030504040204" pitchFamily="50" charset="-128"/>
              </a:rPr>
              <a:t>H29.6</a:t>
            </a:r>
            <a:r>
              <a:rPr lang="ja-JP" altLang="en-US" sz="2215" dirty="0">
                <a:latin typeface="Meiryo UI" panose="020B0604030504040204" pitchFamily="50" charset="-128"/>
                <a:ea typeface="Meiryo UI" panose="020B0604030504040204" pitchFamily="50" charset="-128"/>
              </a:rPr>
              <a:t>）</a:t>
            </a:r>
          </a:p>
        </p:txBody>
      </p:sp>
      <p:sp>
        <p:nvSpPr>
          <p:cNvPr id="10" name="テキスト ボックス 9">
            <a:extLst>
              <a:ext uri="{FF2B5EF4-FFF2-40B4-BE49-F238E27FC236}">
                <a16:creationId xmlns:a16="http://schemas.microsoft.com/office/drawing/2014/main" id="{FBC8030B-DFBB-4FB3-82BC-4B3AF0D32E61}"/>
              </a:ext>
            </a:extLst>
          </p:cNvPr>
          <p:cNvSpPr txBox="1"/>
          <p:nvPr/>
        </p:nvSpPr>
        <p:spPr>
          <a:xfrm>
            <a:off x="3974734" y="2882769"/>
            <a:ext cx="4838492" cy="859659"/>
          </a:xfrm>
          <a:prstGeom prst="rect">
            <a:avLst/>
          </a:prstGeom>
          <a:noFill/>
          <a:ln>
            <a:solidFill>
              <a:srgbClr val="FF0000"/>
            </a:solidFill>
          </a:ln>
        </p:spPr>
        <p:txBody>
          <a:bodyPr wrap="square" rtlCol="0">
            <a:spAutoFit/>
          </a:bodyPr>
          <a:lstStyle/>
          <a:p>
            <a:r>
              <a:rPr lang="ja-JP" altLang="en-US" sz="1662" dirty="0">
                <a:latin typeface="Meiryo UI" panose="020B0604030504040204" pitchFamily="50" charset="-128"/>
                <a:ea typeface="Meiryo UI" panose="020B0604030504040204" pitchFamily="50" charset="-128"/>
              </a:rPr>
              <a:t>気候変動により増大する災害リスクに対応するためには、</a:t>
            </a:r>
            <a:endParaRPr lang="en-US" altLang="ja-JP" sz="1662" dirty="0">
              <a:latin typeface="Meiryo UI" panose="020B0604030504040204" pitchFamily="50" charset="-128"/>
              <a:ea typeface="Meiryo UI" panose="020B0604030504040204" pitchFamily="50" charset="-128"/>
            </a:endParaRPr>
          </a:p>
          <a:p>
            <a:r>
              <a:rPr lang="ja-JP" altLang="en-US" sz="1662" dirty="0">
                <a:latin typeface="Meiryo UI" panose="020B0604030504040204" pitchFamily="50" charset="-128"/>
                <a:ea typeface="Meiryo UI" panose="020B0604030504040204" pitchFamily="50" charset="-128"/>
              </a:rPr>
              <a:t>行政によるハード整備・ソフト対策に加えて、</a:t>
            </a:r>
            <a:r>
              <a:rPr lang="ja-JP" altLang="en-US" sz="1662" u="sng" dirty="0">
                <a:latin typeface="Meiryo UI" panose="020B0604030504040204" pitchFamily="50" charset="-128"/>
                <a:ea typeface="Meiryo UI" panose="020B0604030504040204" pitchFamily="50" charset="-128"/>
              </a:rPr>
              <a:t>市民の自助共助が不可欠</a:t>
            </a:r>
          </a:p>
        </p:txBody>
      </p:sp>
      <p:sp>
        <p:nvSpPr>
          <p:cNvPr id="11" name="正方形/長方形 10">
            <a:extLst>
              <a:ext uri="{FF2B5EF4-FFF2-40B4-BE49-F238E27FC236}">
                <a16:creationId xmlns:a16="http://schemas.microsoft.com/office/drawing/2014/main" id="{F2317397-081D-4588-9423-71DD0DB2DF62}"/>
              </a:ext>
            </a:extLst>
          </p:cNvPr>
          <p:cNvSpPr/>
          <p:nvPr/>
        </p:nvSpPr>
        <p:spPr>
          <a:xfrm>
            <a:off x="513821" y="249945"/>
            <a:ext cx="7802595" cy="646331"/>
          </a:xfrm>
          <a:prstGeom prst="rect">
            <a:avLst/>
          </a:prstGeom>
        </p:spPr>
        <p:txBody>
          <a:bodyPr wrap="square">
            <a:spAutoFit/>
          </a:bodyPr>
          <a:lstStyle/>
          <a:p>
            <a:pPr algn="ctr" defTabSz="844083">
              <a:defRPr/>
            </a:pPr>
            <a:r>
              <a:rPr lang="ja-JP" altLang="en-US" sz="2954" b="1" dirty="0">
                <a:solidFill>
                  <a:srgbClr val="000000"/>
                </a:solidFill>
                <a:latin typeface="Meiryo UI" panose="020B0604030504040204" pitchFamily="50" charset="-128"/>
                <a:ea typeface="Meiryo UI" panose="020B0604030504040204" pitchFamily="50" charset="-128"/>
              </a:rPr>
              <a:t>　</a:t>
            </a:r>
            <a:r>
              <a:rPr lang="ja-JP" altLang="en-US" sz="3600" dirty="0">
                <a:solidFill>
                  <a:srgbClr val="000000"/>
                </a:solidFill>
                <a:latin typeface="+mj-ea"/>
                <a:ea typeface="+mj-ea"/>
              </a:rPr>
              <a:t>避難確保計画策定の背景</a:t>
            </a:r>
            <a:endParaRPr lang="ja-JP" altLang="en-US" sz="2954" dirty="0">
              <a:solidFill>
                <a:srgbClr val="000000"/>
              </a:solidFill>
              <a:latin typeface="+mj-ea"/>
              <a:ea typeface="+mj-ea"/>
            </a:endParaRPr>
          </a:p>
        </p:txBody>
      </p:sp>
    </p:spTree>
    <p:extLst>
      <p:ext uri="{BB962C8B-B14F-4D97-AF65-F5344CB8AC3E}">
        <p14:creationId xmlns:p14="http://schemas.microsoft.com/office/powerpoint/2010/main" val="232144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計画作成にあたって</a:t>
            </a:r>
            <a:endParaRPr kumimoji="1" lang="ja-JP" altLang="en-US" dirty="0"/>
          </a:p>
        </p:txBody>
      </p:sp>
      <p:sp>
        <p:nvSpPr>
          <p:cNvPr id="4" name="正方形/長方形 3"/>
          <p:cNvSpPr/>
          <p:nvPr/>
        </p:nvSpPr>
        <p:spPr>
          <a:xfrm>
            <a:off x="863436" y="2272010"/>
            <a:ext cx="7848872" cy="216510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771888" y="1726208"/>
            <a:ext cx="6972214" cy="523220"/>
          </a:xfrm>
          <a:prstGeom prst="rect">
            <a:avLst/>
          </a:prstGeom>
          <a:noFill/>
          <a:ln>
            <a:noFill/>
          </a:ln>
        </p:spPr>
        <p:txBody>
          <a:bodyPr wrap="square" rtlCol="0">
            <a:spAutoFit/>
          </a:bodyPr>
          <a:lstStyle/>
          <a:p>
            <a:r>
              <a:rPr kumimoji="1" lang="ja-JP" altLang="en-US" sz="2800" dirty="0"/>
              <a:t>避難確保計画の提出義務がある施設とは</a:t>
            </a:r>
            <a:r>
              <a:rPr kumimoji="1" lang="en-US" altLang="ja-JP" sz="2800" dirty="0"/>
              <a:t>…</a:t>
            </a:r>
            <a:endParaRPr kumimoji="1" lang="ja-JP" altLang="en-US" sz="2800" dirty="0"/>
          </a:p>
        </p:txBody>
      </p:sp>
      <p:sp>
        <p:nvSpPr>
          <p:cNvPr id="7" name="テキスト ボックス 6"/>
          <p:cNvSpPr txBox="1"/>
          <p:nvPr/>
        </p:nvSpPr>
        <p:spPr>
          <a:xfrm>
            <a:off x="863436" y="2363182"/>
            <a:ext cx="7669004" cy="1754326"/>
          </a:xfrm>
          <a:prstGeom prst="rect">
            <a:avLst/>
          </a:prstGeom>
          <a:noFill/>
        </p:spPr>
        <p:txBody>
          <a:bodyPr wrap="square" rtlCol="0">
            <a:spAutoFit/>
          </a:bodyPr>
          <a:lstStyle/>
          <a:p>
            <a:r>
              <a:rPr kumimoji="1" lang="ja-JP" altLang="en-US" sz="3600" u="sng" dirty="0"/>
              <a:t>浸水想定区域内または土砂災害警戒区域内に位置</a:t>
            </a:r>
            <a:r>
              <a:rPr kumimoji="1" lang="ja-JP" altLang="en-US" sz="3600" dirty="0"/>
              <a:t>し、</a:t>
            </a:r>
            <a:r>
              <a:rPr kumimoji="1" lang="ja-JP" altLang="en-US" sz="3600" u="sng" dirty="0"/>
              <a:t>岐阜市地域防災計画に記載がある</a:t>
            </a:r>
            <a:r>
              <a:rPr kumimoji="1" lang="ja-JP" altLang="en-US" sz="3600" dirty="0"/>
              <a:t>、要配慮者利用施設</a:t>
            </a:r>
          </a:p>
        </p:txBody>
      </p:sp>
      <p:sp>
        <p:nvSpPr>
          <p:cNvPr id="9" name="雲形吹き出し 8"/>
          <p:cNvSpPr/>
          <p:nvPr/>
        </p:nvSpPr>
        <p:spPr>
          <a:xfrm>
            <a:off x="2802315" y="4117508"/>
            <a:ext cx="5797624" cy="1609516"/>
          </a:xfrm>
          <a:prstGeom prst="cloudCallout">
            <a:avLst>
              <a:gd name="adj1" fmla="val -59170"/>
              <a:gd name="adj2" fmla="val 6943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3779912" y="4430663"/>
            <a:ext cx="4291586" cy="830997"/>
          </a:xfrm>
          <a:prstGeom prst="rect">
            <a:avLst/>
          </a:prstGeom>
          <a:noFill/>
        </p:spPr>
        <p:txBody>
          <a:bodyPr wrap="square" rtlCol="0">
            <a:spAutoFit/>
          </a:bodyPr>
          <a:lstStyle/>
          <a:p>
            <a:r>
              <a:rPr lang="ja-JP" altLang="en-US" sz="2400" b="1" dirty="0"/>
              <a:t>わたしたちの施設は作成義務があるのか？確認したい。</a:t>
            </a:r>
            <a:endParaRPr kumimoji="1" lang="ja-JP" altLang="en-US" sz="2400" b="1" dirty="0"/>
          </a:p>
        </p:txBody>
      </p:sp>
      <p:sp>
        <p:nvSpPr>
          <p:cNvPr id="44" name="スライド番号プレースホルダー 43"/>
          <p:cNvSpPr>
            <a:spLocks noGrp="1"/>
          </p:cNvSpPr>
          <p:nvPr>
            <p:ph type="sldNum" sz="quarter" idx="12"/>
          </p:nvPr>
        </p:nvSpPr>
        <p:spPr/>
        <p:txBody>
          <a:bodyPr/>
          <a:lstStyle/>
          <a:p>
            <a:fld id="{5D74FC4F-2846-4FE1-90FA-DDF13E709B83}" type="slidenum">
              <a:rPr kumimoji="1" lang="ja-JP" altLang="en-US" smtClean="0"/>
              <a:t>5</a:t>
            </a:fld>
            <a:endParaRPr kumimoji="1" lang="ja-JP" altLang="en-US"/>
          </a:p>
        </p:txBody>
      </p:sp>
      <p:sp>
        <p:nvSpPr>
          <p:cNvPr id="18" name="正方形/長方形 17">
            <a:extLst>
              <a:ext uri="{FF2B5EF4-FFF2-40B4-BE49-F238E27FC236}">
                <a16:creationId xmlns:a16="http://schemas.microsoft.com/office/drawing/2014/main" id="{EE879A04-6F60-44EA-A15C-6F63D29D1405}"/>
              </a:ext>
            </a:extLst>
          </p:cNvPr>
          <p:cNvSpPr/>
          <p:nvPr/>
        </p:nvSpPr>
        <p:spPr>
          <a:xfrm>
            <a:off x="863436" y="2102291"/>
            <a:ext cx="6471137" cy="124252"/>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reflection blurRad="6350" stA="55000" endA="300" endPos="45500" dir="5400000" sy="-100000" algn="bl" rotWithShape="0"/>
              </a:effectLst>
            </a:endParaRPr>
          </a:p>
        </p:txBody>
      </p:sp>
      <p:pic>
        <p:nvPicPr>
          <p:cNvPr id="21" name="グラフィックス 20" descr="疑問符 単色塗りつぶし">
            <a:extLst>
              <a:ext uri="{FF2B5EF4-FFF2-40B4-BE49-F238E27FC236}">
                <a16:creationId xmlns:a16="http://schemas.microsoft.com/office/drawing/2014/main" id="{432705E1-35C7-452A-BE11-5B5DFE8886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2769" y="4617411"/>
            <a:ext cx="914400" cy="914400"/>
          </a:xfrm>
          <a:prstGeom prst="rect">
            <a:avLst/>
          </a:prstGeom>
        </p:spPr>
      </p:pic>
      <p:pic>
        <p:nvPicPr>
          <p:cNvPr id="23" name="グラフィックス 22" descr="ユーザー 単色塗りつぶし">
            <a:extLst>
              <a:ext uri="{FF2B5EF4-FFF2-40B4-BE49-F238E27FC236}">
                <a16:creationId xmlns:a16="http://schemas.microsoft.com/office/drawing/2014/main" id="{4AAF5562-EAE6-4F39-955B-18014CE060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736" y="5254909"/>
            <a:ext cx="1186967" cy="1186967"/>
          </a:xfrm>
          <a:prstGeom prst="rect">
            <a:avLst/>
          </a:prstGeom>
        </p:spPr>
      </p:pic>
    </p:spTree>
    <p:extLst>
      <p:ext uri="{BB962C8B-B14F-4D97-AF65-F5344CB8AC3E}">
        <p14:creationId xmlns:p14="http://schemas.microsoft.com/office/powerpoint/2010/main" val="187851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24E74BE5-47C4-4697-9D3F-DAD857B6BFEE}"/>
              </a:ext>
            </a:extLst>
          </p:cNvPr>
          <p:cNvSpPr/>
          <p:nvPr/>
        </p:nvSpPr>
        <p:spPr>
          <a:xfrm>
            <a:off x="1178971" y="3807710"/>
            <a:ext cx="6471137" cy="199803"/>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reflection blurRad="6350" stA="55000" endA="300" endPos="45500" dir="5400000" sy="-100000" algn="bl" rotWithShape="0"/>
              </a:effectLst>
            </a:endParaRPr>
          </a:p>
        </p:txBody>
      </p:sp>
      <p:sp>
        <p:nvSpPr>
          <p:cNvPr id="33" name="正方形/長方形 32">
            <a:extLst>
              <a:ext uri="{FF2B5EF4-FFF2-40B4-BE49-F238E27FC236}">
                <a16:creationId xmlns:a16="http://schemas.microsoft.com/office/drawing/2014/main" id="{8F719CD1-BC5C-48D1-85E0-C28D218CAF87}"/>
              </a:ext>
            </a:extLst>
          </p:cNvPr>
          <p:cNvSpPr/>
          <p:nvPr/>
        </p:nvSpPr>
        <p:spPr>
          <a:xfrm>
            <a:off x="415747" y="3009354"/>
            <a:ext cx="8051591" cy="201600"/>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reflection blurRad="6350" stA="55000" endA="300" endPos="45500" dir="5400000" sy="-100000" algn="bl" rotWithShape="0"/>
              </a:effectLst>
            </a:endParaRPr>
          </a:p>
        </p:txBody>
      </p:sp>
      <p:sp>
        <p:nvSpPr>
          <p:cNvPr id="9" name="正方形/長方形 8"/>
          <p:cNvSpPr/>
          <p:nvPr/>
        </p:nvSpPr>
        <p:spPr>
          <a:xfrm>
            <a:off x="540477" y="2322360"/>
            <a:ext cx="7802136" cy="1754326"/>
          </a:xfrm>
          <a:prstGeom prst="rect">
            <a:avLst/>
          </a:prstGeom>
          <a:noFill/>
        </p:spPr>
        <p:txBody>
          <a:bodyPr wrap="none" lIns="91440" tIns="45720" rIns="91440" bIns="45720">
            <a:spAutoFit/>
          </a:bodyPr>
          <a:lstStyle/>
          <a:p>
            <a:pPr algn="ctr"/>
            <a:r>
              <a:rPr lang="ja-JP" altLang="en-US" sz="5400" dirty="0">
                <a:ln w="0"/>
                <a:effectLst>
                  <a:outerShdw blurRad="38100" dist="25400" dir="5400000" algn="ctr" rotWithShape="0">
                    <a:srgbClr val="6E747A">
                      <a:alpha val="43000"/>
                    </a:srgbClr>
                  </a:outerShdw>
                </a:effectLst>
              </a:rPr>
              <a:t>避難確保計画の作成義務</a:t>
            </a:r>
            <a:endParaRPr lang="en-US" altLang="ja-JP" sz="5400" dirty="0">
              <a:ln w="0"/>
              <a:effectLst>
                <a:outerShdw blurRad="38100" dist="25400" dir="5400000" algn="ctr" rotWithShape="0">
                  <a:srgbClr val="6E747A">
                    <a:alpha val="43000"/>
                  </a:srgbClr>
                </a:outerShdw>
              </a:effectLst>
            </a:endParaRPr>
          </a:p>
          <a:p>
            <a:pPr algn="ctr"/>
            <a:r>
              <a:rPr lang="ja-JP" altLang="en-US" sz="5400" b="0" cap="none" spc="0" dirty="0">
                <a:ln w="0"/>
                <a:effectLst>
                  <a:outerShdw blurRad="38100" dist="25400" dir="5400000" algn="ctr" rotWithShape="0">
                    <a:srgbClr val="6E747A">
                      <a:alpha val="43000"/>
                    </a:srgbClr>
                  </a:outerShdw>
                </a:effectLst>
              </a:rPr>
              <a:t>があるかの確認方法</a:t>
            </a:r>
          </a:p>
        </p:txBody>
      </p:sp>
      <p:grpSp>
        <p:nvGrpSpPr>
          <p:cNvPr id="6" name="グループ化 5"/>
          <p:cNvGrpSpPr/>
          <p:nvPr/>
        </p:nvGrpSpPr>
        <p:grpSpPr>
          <a:xfrm>
            <a:off x="611560" y="5192257"/>
            <a:ext cx="651511" cy="1316990"/>
            <a:chOff x="0" y="0"/>
            <a:chExt cx="651653" cy="1317010"/>
          </a:xfrm>
        </p:grpSpPr>
        <p:sp>
          <p:nvSpPr>
            <p:cNvPr id="7" name="ハート 6"/>
            <p:cNvSpPr/>
            <p:nvPr/>
          </p:nvSpPr>
          <p:spPr>
            <a:xfrm rot="18865390">
              <a:off x="393638" y="938284"/>
              <a:ext cx="246156" cy="269875"/>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フリーフォーム 9"/>
            <p:cNvSpPr/>
            <p:nvPr/>
          </p:nvSpPr>
          <p:spPr>
            <a:xfrm rot="19298920">
              <a:off x="431169" y="682388"/>
              <a:ext cx="90418" cy="232304"/>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フリーフォーム 10"/>
            <p:cNvSpPr/>
            <p:nvPr/>
          </p:nvSpPr>
          <p:spPr>
            <a:xfrm rot="18837721" flipH="1">
              <a:off x="465289" y="409433"/>
              <a:ext cx="80773"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フリーフォーム 11"/>
            <p:cNvSpPr/>
            <p:nvPr/>
          </p:nvSpPr>
          <p:spPr>
            <a:xfrm rot="2457807">
              <a:off x="96799" y="709684"/>
              <a:ext cx="82318"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正方形/長方形 12"/>
            <p:cNvSpPr/>
            <p:nvPr/>
          </p:nvSpPr>
          <p:spPr>
            <a:xfrm>
              <a:off x="294692" y="764275"/>
              <a:ext cx="45719" cy="516951"/>
            </a:xfrm>
            <a:prstGeom prst="rect">
              <a:avLst/>
            </a:prstGeom>
            <a:solidFill>
              <a:srgbClr val="3FF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フリーフォーム 13"/>
            <p:cNvSpPr/>
            <p:nvPr/>
          </p:nvSpPr>
          <p:spPr>
            <a:xfrm rot="10800000">
              <a:off x="267396" y="0"/>
              <a:ext cx="88711" cy="225033"/>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フリーフォーム 14"/>
            <p:cNvSpPr/>
            <p:nvPr/>
          </p:nvSpPr>
          <p:spPr>
            <a:xfrm rot="2457807">
              <a:off x="89975" y="388961"/>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フリーフォーム 15"/>
            <p:cNvSpPr/>
            <p:nvPr/>
          </p:nvSpPr>
          <p:spPr>
            <a:xfrm rot="8130845">
              <a:off x="165038" y="40943"/>
              <a:ext cx="83569" cy="25613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フリーフォーム 16"/>
            <p:cNvSpPr/>
            <p:nvPr/>
          </p:nvSpPr>
          <p:spPr>
            <a:xfrm rot="12902307">
              <a:off x="362930" y="27296"/>
              <a:ext cx="90653" cy="25120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フリーフォーム 17"/>
            <p:cNvSpPr/>
            <p:nvPr/>
          </p:nvSpPr>
          <p:spPr>
            <a:xfrm rot="21408600" flipH="1">
              <a:off x="362930" y="627797"/>
              <a:ext cx="68437" cy="24065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フリーフォーム 18"/>
            <p:cNvSpPr/>
            <p:nvPr/>
          </p:nvSpPr>
          <p:spPr>
            <a:xfrm rot="449440">
              <a:off x="199157" y="238836"/>
              <a:ext cx="83503" cy="24511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リーフォーム 19"/>
            <p:cNvSpPr/>
            <p:nvPr/>
          </p:nvSpPr>
          <p:spPr>
            <a:xfrm rot="793465">
              <a:off x="178686" y="655093"/>
              <a:ext cx="76050" cy="22673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フリーフォーム 20"/>
            <p:cNvSpPr/>
            <p:nvPr/>
          </p:nvSpPr>
          <p:spPr>
            <a:xfrm rot="21352382">
              <a:off x="281044" y="238836"/>
              <a:ext cx="82336" cy="253191"/>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フリーフォーム 21"/>
            <p:cNvSpPr/>
            <p:nvPr/>
          </p:nvSpPr>
          <p:spPr>
            <a:xfrm rot="2457807">
              <a:off x="117271" y="539087"/>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フリーフォーム 22"/>
            <p:cNvSpPr/>
            <p:nvPr/>
          </p:nvSpPr>
          <p:spPr>
            <a:xfrm>
              <a:off x="274220" y="416257"/>
              <a:ext cx="81442" cy="251418"/>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リーフォーム 23"/>
            <p:cNvSpPr/>
            <p:nvPr/>
          </p:nvSpPr>
          <p:spPr>
            <a:xfrm rot="21339848">
              <a:off x="274220" y="648269"/>
              <a:ext cx="80018" cy="21536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フリーフォーム 24"/>
            <p:cNvSpPr/>
            <p:nvPr/>
          </p:nvSpPr>
          <p:spPr>
            <a:xfrm rot="20460161">
              <a:off x="369754" y="252484"/>
              <a:ext cx="7109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フリーフォーム 25"/>
            <p:cNvSpPr/>
            <p:nvPr/>
          </p:nvSpPr>
          <p:spPr>
            <a:xfrm>
              <a:off x="178686" y="423081"/>
              <a:ext cx="68238" cy="230337"/>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フリーフォーム 26"/>
            <p:cNvSpPr/>
            <p:nvPr/>
          </p:nvSpPr>
          <p:spPr>
            <a:xfrm rot="18778614" flipH="1">
              <a:off x="451640" y="532263"/>
              <a:ext cx="75996" cy="23368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フリーフォーム 27"/>
            <p:cNvSpPr/>
            <p:nvPr/>
          </p:nvSpPr>
          <p:spPr>
            <a:xfrm rot="2457807">
              <a:off x="124095" y="211540"/>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フリーフォーム 28"/>
            <p:cNvSpPr/>
            <p:nvPr/>
          </p:nvSpPr>
          <p:spPr>
            <a:xfrm rot="269572">
              <a:off x="376578" y="450376"/>
              <a:ext cx="8096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フリーフォーム 29"/>
            <p:cNvSpPr/>
            <p:nvPr/>
          </p:nvSpPr>
          <p:spPr>
            <a:xfrm rot="19368494">
              <a:off x="444817" y="218364"/>
              <a:ext cx="59231" cy="22993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ハート 30"/>
            <p:cNvSpPr/>
            <p:nvPr/>
          </p:nvSpPr>
          <p:spPr>
            <a:xfrm rot="3176063">
              <a:off x="-12383" y="948520"/>
              <a:ext cx="285115" cy="260350"/>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ハート 31"/>
            <p:cNvSpPr/>
            <p:nvPr/>
          </p:nvSpPr>
          <p:spPr>
            <a:xfrm>
              <a:off x="205981" y="1044054"/>
              <a:ext cx="251992" cy="272956"/>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6</a:t>
            </a:fld>
            <a:endParaRPr kumimoji="1" lang="ja-JP" altLang="en-US"/>
          </a:p>
        </p:txBody>
      </p:sp>
    </p:spTree>
    <p:extLst>
      <p:ext uri="{BB962C8B-B14F-4D97-AF65-F5344CB8AC3E}">
        <p14:creationId xmlns:p14="http://schemas.microsoft.com/office/powerpoint/2010/main" val="360549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3873"/>
            <a:ext cx="8244408" cy="4831595"/>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endParaRPr kumimoji="1" lang="ja-JP" altLang="en-US" dirty="0"/>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9838"/>
          <a:stretch/>
        </p:blipFill>
        <p:spPr>
          <a:xfrm>
            <a:off x="0" y="23873"/>
            <a:ext cx="8244408" cy="3580436"/>
          </a:xfrm>
          <a:prstGeom prst="rect">
            <a:avLst/>
          </a:prstGeom>
        </p:spPr>
      </p:pic>
      <p:sp>
        <p:nvSpPr>
          <p:cNvPr id="4" name="正方形/長方形 3"/>
          <p:cNvSpPr/>
          <p:nvPr/>
        </p:nvSpPr>
        <p:spPr>
          <a:xfrm>
            <a:off x="251520" y="1268760"/>
            <a:ext cx="5616624" cy="36004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p:cNvSpPr/>
          <p:nvPr/>
        </p:nvSpPr>
        <p:spPr>
          <a:xfrm>
            <a:off x="755576" y="3592952"/>
            <a:ext cx="6762438" cy="32650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204334" y="474716"/>
            <a:ext cx="7736577" cy="50601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t>岐阜市公式</a:t>
            </a:r>
            <a:r>
              <a:rPr lang="en-US" altLang="ja-JP" sz="2800" dirty="0"/>
              <a:t>HP</a:t>
            </a:r>
            <a:r>
              <a:rPr lang="ja-JP" altLang="en-US" sz="2800" dirty="0"/>
              <a:t>で</a:t>
            </a:r>
            <a:r>
              <a:rPr kumimoji="1" lang="ja-JP" altLang="en-US" sz="2800" dirty="0"/>
              <a:t>岐阜市地域防災計画を確認する</a:t>
            </a:r>
          </a:p>
        </p:txBody>
      </p:sp>
      <p:sp>
        <p:nvSpPr>
          <p:cNvPr id="11" name="スライド番号プレースホルダー 10"/>
          <p:cNvSpPr>
            <a:spLocks noGrp="1"/>
          </p:cNvSpPr>
          <p:nvPr>
            <p:ph type="sldNum" sz="quarter" idx="12"/>
          </p:nvPr>
        </p:nvSpPr>
        <p:spPr/>
        <p:txBody>
          <a:bodyPr/>
          <a:lstStyle/>
          <a:p>
            <a:fld id="{5D74FC4F-2846-4FE1-90FA-DDF13E709B83}" type="slidenum">
              <a:rPr kumimoji="1" lang="ja-JP" altLang="en-US" smtClean="0"/>
              <a:t>7</a:t>
            </a:fld>
            <a:endParaRPr kumimoji="1" lang="ja-JP" altLang="en-US"/>
          </a:p>
        </p:txBody>
      </p:sp>
      <p:pic>
        <p:nvPicPr>
          <p:cNvPr id="15" name="図 14" descr="グラフィカル ユーザー インターフェイス, テキスト, アプリケーション, メール&#10;&#10;自動的に生成された説明">
            <a:extLst>
              <a:ext uri="{FF2B5EF4-FFF2-40B4-BE49-F238E27FC236}">
                <a16:creationId xmlns:a16="http://schemas.microsoft.com/office/drawing/2014/main" id="{73D260EC-79A1-4175-85FB-0E4131E236F7}"/>
              </a:ext>
            </a:extLst>
          </p:cNvPr>
          <p:cNvPicPr>
            <a:picLocks noChangeAspect="1"/>
          </p:cNvPicPr>
          <p:nvPr/>
        </p:nvPicPr>
        <p:blipFill rotWithShape="1">
          <a:blip r:embed="rId4">
            <a:extLst>
              <a:ext uri="{28A0092B-C50C-407E-A947-70E740481C1C}">
                <a14:useLocalDpi xmlns:a14="http://schemas.microsoft.com/office/drawing/2010/main" val="0"/>
              </a:ext>
            </a:extLst>
          </a:blip>
          <a:srcRect l="9276" t="8525" r="23000" b="33589"/>
          <a:stretch/>
        </p:blipFill>
        <p:spPr>
          <a:xfrm>
            <a:off x="755576" y="3647448"/>
            <a:ext cx="6408712" cy="3156056"/>
          </a:xfrm>
          <a:prstGeom prst="rect">
            <a:avLst/>
          </a:prstGeom>
        </p:spPr>
      </p:pic>
      <p:sp>
        <p:nvSpPr>
          <p:cNvPr id="12" name="左矢印 11"/>
          <p:cNvSpPr/>
          <p:nvPr/>
        </p:nvSpPr>
        <p:spPr>
          <a:xfrm rot="17321131">
            <a:off x="1473713" y="3686184"/>
            <a:ext cx="4771148" cy="462371"/>
          </a:xfrm>
          <a:prstGeom prst="leftArrow">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182630" y="6251269"/>
            <a:ext cx="223224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962084" y="3787365"/>
            <a:ext cx="3957108" cy="275154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905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69767" y="3868025"/>
            <a:ext cx="3741084" cy="2585323"/>
          </a:xfrm>
          <a:prstGeom prst="rect">
            <a:avLst/>
          </a:prstGeom>
          <a:noFill/>
        </p:spPr>
        <p:txBody>
          <a:bodyPr wrap="square" rtlCol="0">
            <a:spAutoFit/>
          </a:bodyPr>
          <a:lstStyle/>
          <a:p>
            <a:r>
              <a:rPr lang="ja-JP" altLang="en-US" b="1" dirty="0"/>
              <a:t>岐阜市公式ホームページ上で、「岐阜市地域</a:t>
            </a:r>
            <a:r>
              <a:rPr lang="ja-JP" altLang="en-US" b="1" dirty="0">
                <a:latin typeface="+mn-ea"/>
              </a:rPr>
              <a:t>防災</a:t>
            </a:r>
            <a:r>
              <a:rPr lang="ja-JP" altLang="en-US" b="1" dirty="0"/>
              <a:t>計画」のページに進みます。</a:t>
            </a:r>
            <a:endParaRPr lang="en-US" altLang="ja-JP" b="1" dirty="0"/>
          </a:p>
          <a:p>
            <a:r>
              <a:rPr kumimoji="1" lang="ja-JP" altLang="en-US" b="1" dirty="0"/>
              <a:t>地域防災計画（〇〇年度版）</a:t>
            </a:r>
            <a:endParaRPr kumimoji="1" lang="en-US" altLang="ja-JP" b="1" dirty="0"/>
          </a:p>
          <a:p>
            <a:r>
              <a:rPr kumimoji="1" lang="ja-JP" altLang="en-US" b="1" dirty="0"/>
              <a:t>　一般対策計画</a:t>
            </a:r>
            <a:endParaRPr kumimoji="1" lang="en-US" altLang="ja-JP" b="1" dirty="0"/>
          </a:p>
          <a:p>
            <a:r>
              <a:rPr lang="ja-JP" altLang="en-US" b="1" dirty="0"/>
              <a:t>　</a:t>
            </a:r>
            <a:r>
              <a:rPr lang="ja-JP" altLang="en-US" b="1" u="sng" dirty="0"/>
              <a:t>　一般　巻末資料</a:t>
            </a:r>
            <a:endParaRPr lang="en-US" altLang="ja-JP" b="1" u="sng" dirty="0"/>
          </a:p>
          <a:p>
            <a:r>
              <a:rPr kumimoji="1" lang="ja-JP" altLang="en-US" b="1" dirty="0"/>
              <a:t>　↑岐阜市地域防災計画</a:t>
            </a:r>
            <a:endParaRPr kumimoji="1" lang="en-US" altLang="ja-JP" b="1" dirty="0"/>
          </a:p>
          <a:p>
            <a:r>
              <a:rPr lang="ja-JP" altLang="en-US" b="1" dirty="0"/>
              <a:t>　　要配慮者利用施設一覧が確認で　　</a:t>
            </a:r>
            <a:endParaRPr lang="en-US" altLang="ja-JP" b="1" dirty="0"/>
          </a:p>
          <a:p>
            <a:r>
              <a:rPr lang="ja-JP" altLang="en-US" b="1" dirty="0"/>
              <a:t>　　きます。</a:t>
            </a:r>
            <a:endParaRPr kumimoji="1" lang="ja-JP" altLang="en-US" b="1" dirty="0"/>
          </a:p>
        </p:txBody>
      </p:sp>
    </p:spTree>
    <p:extLst>
      <p:ext uri="{BB962C8B-B14F-4D97-AF65-F5344CB8AC3E}">
        <p14:creationId xmlns:p14="http://schemas.microsoft.com/office/powerpoint/2010/main" val="50704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ーブル&#10;&#10;自動的に生成された説明">
            <a:extLst>
              <a:ext uri="{FF2B5EF4-FFF2-40B4-BE49-F238E27FC236}">
                <a16:creationId xmlns:a16="http://schemas.microsoft.com/office/drawing/2014/main" id="{0FAB432F-CD79-4614-AC6A-916B5B7F6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36" y="846138"/>
            <a:ext cx="8281636" cy="5458618"/>
          </a:xfrm>
          <a:prstGeom prst="rect">
            <a:avLst/>
          </a:prstGeom>
        </p:spPr>
      </p:pic>
      <p:sp>
        <p:nvSpPr>
          <p:cNvPr id="5" name="正方形/長方形 4"/>
          <p:cNvSpPr/>
          <p:nvPr/>
        </p:nvSpPr>
        <p:spPr>
          <a:xfrm>
            <a:off x="5837183" y="2547029"/>
            <a:ext cx="2563890" cy="38093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7583" y="274638"/>
            <a:ext cx="8064897" cy="1143000"/>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岐阜市地域防災計画の</a:t>
            </a:r>
            <a:r>
              <a:rPr kumimoji="1" lang="ja-JP" altLang="en-US" sz="3200" dirty="0"/>
              <a:t>要配慮者利用施設一覧</a:t>
            </a:r>
          </a:p>
        </p:txBody>
      </p:sp>
      <p:sp>
        <p:nvSpPr>
          <p:cNvPr id="18" name="正方形/長方形 17"/>
          <p:cNvSpPr/>
          <p:nvPr/>
        </p:nvSpPr>
        <p:spPr>
          <a:xfrm>
            <a:off x="1880521" y="3212976"/>
            <a:ext cx="3802302" cy="396124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1726161" y="3112734"/>
            <a:ext cx="3956661" cy="3376552"/>
          </a:xfrm>
          <a:prstGeom prst="wedgeRoundRectCallout">
            <a:avLst>
              <a:gd name="adj1" fmla="val 84958"/>
              <a:gd name="adj2" fmla="val 551"/>
              <a:gd name="adj3" fmla="val 16667"/>
            </a:avLst>
          </a:prstGeom>
          <a:gradFill>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1726161" y="3512018"/>
            <a:ext cx="3802303" cy="3600986"/>
          </a:xfrm>
          <a:prstGeom prst="rect">
            <a:avLst/>
          </a:prstGeom>
          <a:noFill/>
        </p:spPr>
        <p:txBody>
          <a:bodyPr wrap="square" rtlCol="0">
            <a:spAutoFit/>
          </a:bodyPr>
          <a:lstStyle/>
          <a:p>
            <a:r>
              <a:rPr lang="ja-JP" altLang="en-US" sz="1600" b="1" dirty="0"/>
              <a:t>・浸水想定区域欄に「〇」がある施設</a:t>
            </a:r>
            <a:endParaRPr lang="en-US" altLang="ja-JP" sz="1600" b="1" dirty="0"/>
          </a:p>
          <a:p>
            <a:r>
              <a:rPr kumimoji="1" lang="ja-JP" altLang="en-US" sz="1600" b="1" dirty="0"/>
              <a:t>→　洪水に対しての避難確保計画の作成が必要</a:t>
            </a:r>
            <a:endParaRPr kumimoji="1" lang="en-US" altLang="ja-JP" sz="1600" b="1" dirty="0"/>
          </a:p>
          <a:p>
            <a:endParaRPr kumimoji="1" lang="en-US" altLang="ja-JP" sz="1600" b="1" dirty="0"/>
          </a:p>
          <a:p>
            <a:r>
              <a:rPr lang="ja-JP" altLang="en-US" sz="1600" b="1" dirty="0"/>
              <a:t>・土砂災害警戒区域欄に「〇」がある施設</a:t>
            </a:r>
            <a:r>
              <a:rPr kumimoji="1" lang="ja-JP" altLang="en-US" sz="1600" b="1" dirty="0"/>
              <a:t>→　</a:t>
            </a:r>
            <a:r>
              <a:rPr lang="ja-JP" altLang="en-US" sz="1600" b="1" dirty="0"/>
              <a:t>土砂災害</a:t>
            </a:r>
            <a:r>
              <a:rPr kumimoji="1" lang="ja-JP" altLang="en-US" sz="1600" b="1" dirty="0"/>
              <a:t>に対しての避難確保計画の作成が必要</a:t>
            </a:r>
            <a:endParaRPr kumimoji="1" lang="en-US" altLang="ja-JP" sz="1600" b="1" dirty="0"/>
          </a:p>
          <a:p>
            <a:endParaRPr kumimoji="1" lang="en-US" altLang="ja-JP" sz="1600" b="1" dirty="0"/>
          </a:p>
          <a:p>
            <a:r>
              <a:rPr kumimoji="1" lang="ja-JP" altLang="en-US" sz="1600" b="1" dirty="0">
                <a:latin typeface="ＭＳ Ｐゴシック 本文"/>
              </a:rPr>
              <a:t>・浸水・土砂両方に「〇」がある施設</a:t>
            </a:r>
            <a:endParaRPr kumimoji="1" lang="en-US" altLang="ja-JP" sz="1600" b="1" dirty="0">
              <a:latin typeface="ＭＳ Ｐゴシック 本文"/>
            </a:endParaRPr>
          </a:p>
          <a:p>
            <a:r>
              <a:rPr lang="ja-JP" altLang="en-US" sz="1600" b="1" dirty="0">
                <a:latin typeface="ＭＳ Ｐゴシック 本文"/>
              </a:rPr>
              <a:t>→　洪水、土砂災害に対しての避難確保計画の</a:t>
            </a:r>
            <a:r>
              <a:rPr kumimoji="1" lang="ja-JP" altLang="en-US" sz="1600" b="1" dirty="0"/>
              <a:t>作成</a:t>
            </a:r>
            <a:r>
              <a:rPr lang="ja-JP" altLang="en-US" sz="1600" b="1" dirty="0">
                <a:latin typeface="ＭＳ Ｐゴシック 本文"/>
              </a:rPr>
              <a:t>が必要</a:t>
            </a:r>
            <a:endParaRPr kumimoji="1" lang="ja-JP" altLang="en-US" sz="1600" b="1" dirty="0">
              <a:latin typeface="ＭＳ Ｐゴシック 本文"/>
            </a:endParaRPr>
          </a:p>
          <a:p>
            <a:endParaRPr kumimoji="1" lang="en-US" altLang="ja-JP" sz="2400" b="1" u="sng" dirty="0"/>
          </a:p>
          <a:p>
            <a:endParaRPr kumimoji="1" lang="en-US" altLang="ja-JP" sz="2400" b="1" u="sng" dirty="0"/>
          </a:p>
        </p:txBody>
      </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8</a:t>
            </a:fld>
            <a:endParaRPr kumimoji="1" lang="ja-JP" altLang="en-US"/>
          </a:p>
        </p:txBody>
      </p:sp>
      <p:sp>
        <p:nvSpPr>
          <p:cNvPr id="15" name="正方形/長方形 14">
            <a:extLst>
              <a:ext uri="{FF2B5EF4-FFF2-40B4-BE49-F238E27FC236}">
                <a16:creationId xmlns:a16="http://schemas.microsoft.com/office/drawing/2014/main" id="{7DBC5900-49BC-480A-8475-93F471C03135}"/>
              </a:ext>
            </a:extLst>
          </p:cNvPr>
          <p:cNvSpPr/>
          <p:nvPr/>
        </p:nvSpPr>
        <p:spPr>
          <a:xfrm>
            <a:off x="2915817" y="2013158"/>
            <a:ext cx="2767006"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D77F7F5-FCCA-4A5C-933F-73A4D3CE6471}"/>
              </a:ext>
            </a:extLst>
          </p:cNvPr>
          <p:cNvSpPr/>
          <p:nvPr/>
        </p:nvSpPr>
        <p:spPr>
          <a:xfrm>
            <a:off x="4283968" y="1008272"/>
            <a:ext cx="4402832" cy="116472"/>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reflection blurRad="6350" stA="55000" endA="300" endPos="45500" dir="5400000" sy="-100000" algn="bl" rotWithShape="0"/>
              </a:effectLst>
            </a:endParaRPr>
          </a:p>
        </p:txBody>
      </p:sp>
    </p:spTree>
    <p:extLst>
      <p:ext uri="{BB962C8B-B14F-4D97-AF65-F5344CB8AC3E}">
        <p14:creationId xmlns:p14="http://schemas.microsoft.com/office/powerpoint/2010/main" val="116885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8F719CD1-BC5C-48D1-85E0-C28D218CAF87}"/>
              </a:ext>
            </a:extLst>
          </p:cNvPr>
          <p:cNvSpPr/>
          <p:nvPr/>
        </p:nvSpPr>
        <p:spPr>
          <a:xfrm>
            <a:off x="540476" y="3457847"/>
            <a:ext cx="8051591" cy="201600"/>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reflection blurRad="6350" stA="55000" endA="300" endPos="45500" dir="5400000" sy="-100000" algn="bl" rotWithShape="0"/>
              </a:effectLst>
            </a:endParaRPr>
          </a:p>
        </p:txBody>
      </p:sp>
      <p:sp>
        <p:nvSpPr>
          <p:cNvPr id="9" name="正方形/長方形 8"/>
          <p:cNvSpPr/>
          <p:nvPr/>
        </p:nvSpPr>
        <p:spPr>
          <a:xfrm>
            <a:off x="540478" y="2738025"/>
            <a:ext cx="7802136"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ja-JP" altLang="en-US" sz="5400" dirty="0">
                <a:ln w="0"/>
                <a:effectLst>
                  <a:outerShdw blurRad="38100" dist="25400" dir="5400000" algn="ctr" rotWithShape="0">
                    <a:srgbClr val="6E747A">
                      <a:alpha val="43000"/>
                    </a:srgbClr>
                  </a:outerShdw>
                </a:effectLst>
              </a:rPr>
              <a:t>避難確保計画の作成準備</a:t>
            </a:r>
            <a:endParaRPr lang="en-US" altLang="ja-JP" sz="5400" dirty="0">
              <a:ln w="0"/>
              <a:effectLst>
                <a:outerShdw blurRad="38100" dist="25400" dir="5400000" algn="ctr" rotWithShape="0">
                  <a:srgbClr val="6E747A">
                    <a:alpha val="43000"/>
                  </a:srgbClr>
                </a:outerShdw>
              </a:effectLst>
            </a:endParaRPr>
          </a:p>
        </p:txBody>
      </p:sp>
      <p:grpSp>
        <p:nvGrpSpPr>
          <p:cNvPr id="6" name="グループ化 5"/>
          <p:cNvGrpSpPr/>
          <p:nvPr/>
        </p:nvGrpSpPr>
        <p:grpSpPr>
          <a:xfrm>
            <a:off x="611560" y="5192257"/>
            <a:ext cx="651511" cy="1316990"/>
            <a:chOff x="0" y="0"/>
            <a:chExt cx="651653" cy="1317010"/>
          </a:xfrm>
        </p:grpSpPr>
        <p:sp>
          <p:nvSpPr>
            <p:cNvPr id="7" name="ハート 6"/>
            <p:cNvSpPr/>
            <p:nvPr/>
          </p:nvSpPr>
          <p:spPr>
            <a:xfrm rot="18865390">
              <a:off x="393638" y="938284"/>
              <a:ext cx="246156" cy="269875"/>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フリーフォーム 9"/>
            <p:cNvSpPr/>
            <p:nvPr/>
          </p:nvSpPr>
          <p:spPr>
            <a:xfrm rot="19298920">
              <a:off x="431169" y="682388"/>
              <a:ext cx="90418" cy="232304"/>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フリーフォーム 10"/>
            <p:cNvSpPr/>
            <p:nvPr/>
          </p:nvSpPr>
          <p:spPr>
            <a:xfrm rot="18837721" flipH="1">
              <a:off x="465289" y="409433"/>
              <a:ext cx="80773"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フリーフォーム 11"/>
            <p:cNvSpPr/>
            <p:nvPr/>
          </p:nvSpPr>
          <p:spPr>
            <a:xfrm rot="2457807">
              <a:off x="96799" y="709684"/>
              <a:ext cx="82318"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正方形/長方形 12"/>
            <p:cNvSpPr/>
            <p:nvPr/>
          </p:nvSpPr>
          <p:spPr>
            <a:xfrm>
              <a:off x="294692" y="764275"/>
              <a:ext cx="45719" cy="516951"/>
            </a:xfrm>
            <a:prstGeom prst="rect">
              <a:avLst/>
            </a:prstGeom>
            <a:solidFill>
              <a:srgbClr val="3FF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フリーフォーム 13"/>
            <p:cNvSpPr/>
            <p:nvPr/>
          </p:nvSpPr>
          <p:spPr>
            <a:xfrm rot="10800000">
              <a:off x="267396" y="0"/>
              <a:ext cx="88711" cy="225033"/>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フリーフォーム 14"/>
            <p:cNvSpPr/>
            <p:nvPr/>
          </p:nvSpPr>
          <p:spPr>
            <a:xfrm rot="2457807">
              <a:off x="89975" y="388961"/>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フリーフォーム 15"/>
            <p:cNvSpPr/>
            <p:nvPr/>
          </p:nvSpPr>
          <p:spPr>
            <a:xfrm rot="8130845">
              <a:off x="165038" y="40943"/>
              <a:ext cx="83569" cy="25613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フリーフォーム 16"/>
            <p:cNvSpPr/>
            <p:nvPr/>
          </p:nvSpPr>
          <p:spPr>
            <a:xfrm rot="12902307">
              <a:off x="362930" y="27296"/>
              <a:ext cx="90653" cy="25120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フリーフォーム 17"/>
            <p:cNvSpPr/>
            <p:nvPr/>
          </p:nvSpPr>
          <p:spPr>
            <a:xfrm rot="21408600" flipH="1">
              <a:off x="362930" y="627797"/>
              <a:ext cx="68437" cy="24065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フリーフォーム 18"/>
            <p:cNvSpPr/>
            <p:nvPr/>
          </p:nvSpPr>
          <p:spPr>
            <a:xfrm rot="449440">
              <a:off x="199157" y="238836"/>
              <a:ext cx="83503" cy="24511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フリーフォーム 19"/>
            <p:cNvSpPr/>
            <p:nvPr/>
          </p:nvSpPr>
          <p:spPr>
            <a:xfrm rot="793465">
              <a:off x="178686" y="655093"/>
              <a:ext cx="76050" cy="226739"/>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フリーフォーム 20"/>
            <p:cNvSpPr/>
            <p:nvPr/>
          </p:nvSpPr>
          <p:spPr>
            <a:xfrm rot="21352382">
              <a:off x="281044" y="238836"/>
              <a:ext cx="82336" cy="253191"/>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フリーフォーム 21"/>
            <p:cNvSpPr/>
            <p:nvPr/>
          </p:nvSpPr>
          <p:spPr>
            <a:xfrm rot="2457807">
              <a:off x="117271" y="539087"/>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フリーフォーム 22"/>
            <p:cNvSpPr/>
            <p:nvPr/>
          </p:nvSpPr>
          <p:spPr>
            <a:xfrm>
              <a:off x="274220" y="416257"/>
              <a:ext cx="81442" cy="251418"/>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フリーフォーム 23"/>
            <p:cNvSpPr/>
            <p:nvPr/>
          </p:nvSpPr>
          <p:spPr>
            <a:xfrm rot="21339848">
              <a:off x="274220" y="648269"/>
              <a:ext cx="80018" cy="215365"/>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フリーフォーム 24"/>
            <p:cNvSpPr/>
            <p:nvPr/>
          </p:nvSpPr>
          <p:spPr>
            <a:xfrm rot="20460161">
              <a:off x="369754" y="252484"/>
              <a:ext cx="7109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6" name="フリーフォーム 25"/>
            <p:cNvSpPr/>
            <p:nvPr/>
          </p:nvSpPr>
          <p:spPr>
            <a:xfrm>
              <a:off x="178686" y="423081"/>
              <a:ext cx="68238" cy="230337"/>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フリーフォーム 26"/>
            <p:cNvSpPr/>
            <p:nvPr/>
          </p:nvSpPr>
          <p:spPr>
            <a:xfrm rot="18778614" flipH="1">
              <a:off x="451640" y="532263"/>
              <a:ext cx="75996" cy="23368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8" name="フリーフォーム 27"/>
            <p:cNvSpPr/>
            <p:nvPr/>
          </p:nvSpPr>
          <p:spPr>
            <a:xfrm rot="2457807">
              <a:off x="124095" y="211540"/>
              <a:ext cx="84080" cy="211156"/>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フリーフォーム 28"/>
            <p:cNvSpPr/>
            <p:nvPr/>
          </p:nvSpPr>
          <p:spPr>
            <a:xfrm rot="269572">
              <a:off x="376578" y="450376"/>
              <a:ext cx="80962" cy="210820"/>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フリーフォーム 29"/>
            <p:cNvSpPr/>
            <p:nvPr/>
          </p:nvSpPr>
          <p:spPr>
            <a:xfrm rot="19368494">
              <a:off x="444817" y="218364"/>
              <a:ext cx="59231" cy="229932"/>
            </a:xfrm>
            <a:custGeom>
              <a:avLst/>
              <a:gdLst>
                <a:gd name="connsiteX0" fmla="*/ 6824 w 198335"/>
                <a:gd name="connsiteY0" fmla="*/ 689211 h 798394"/>
                <a:gd name="connsiteX1" fmla="*/ 6824 w 198335"/>
                <a:gd name="connsiteY1" fmla="*/ 375313 h 798394"/>
                <a:gd name="connsiteX2" fmla="*/ 20472 w 198335"/>
                <a:gd name="connsiteY2" fmla="*/ 136477 h 798394"/>
                <a:gd name="connsiteX3" fmla="*/ 27296 w 198335"/>
                <a:gd name="connsiteY3" fmla="*/ 109182 h 798394"/>
                <a:gd name="connsiteX4" fmla="*/ 40943 w 198335"/>
                <a:gd name="connsiteY4" fmla="*/ 68238 h 798394"/>
                <a:gd name="connsiteX5" fmla="*/ 75063 w 198335"/>
                <a:gd name="connsiteY5" fmla="*/ 6823 h 798394"/>
                <a:gd name="connsiteX6" fmla="*/ 95534 w 198335"/>
                <a:gd name="connsiteY6" fmla="*/ 0 h 798394"/>
                <a:gd name="connsiteX7" fmla="*/ 116006 w 198335"/>
                <a:gd name="connsiteY7" fmla="*/ 20471 h 798394"/>
                <a:gd name="connsiteX8" fmla="*/ 150125 w 198335"/>
                <a:gd name="connsiteY8" fmla="*/ 81886 h 798394"/>
                <a:gd name="connsiteX9" fmla="*/ 163773 w 198335"/>
                <a:gd name="connsiteY9" fmla="*/ 122829 h 798394"/>
                <a:gd name="connsiteX10" fmla="*/ 177421 w 198335"/>
                <a:gd name="connsiteY10" fmla="*/ 177420 h 798394"/>
                <a:gd name="connsiteX11" fmla="*/ 184245 w 198335"/>
                <a:gd name="connsiteY11" fmla="*/ 232011 h 798394"/>
                <a:gd name="connsiteX12" fmla="*/ 197893 w 198335"/>
                <a:gd name="connsiteY12" fmla="*/ 327546 h 798394"/>
                <a:gd name="connsiteX13" fmla="*/ 191069 w 198335"/>
                <a:gd name="connsiteY13" fmla="*/ 757450 h 798394"/>
                <a:gd name="connsiteX14" fmla="*/ 163773 w 198335"/>
                <a:gd name="connsiteY14" fmla="*/ 716507 h 798394"/>
                <a:gd name="connsiteX15" fmla="*/ 150125 w 198335"/>
                <a:gd name="connsiteY15" fmla="*/ 675564 h 798394"/>
                <a:gd name="connsiteX16" fmla="*/ 143302 w 198335"/>
                <a:gd name="connsiteY16" fmla="*/ 696035 h 798394"/>
                <a:gd name="connsiteX17" fmla="*/ 129654 w 198335"/>
                <a:gd name="connsiteY17" fmla="*/ 750626 h 798394"/>
                <a:gd name="connsiteX18" fmla="*/ 109182 w 198335"/>
                <a:gd name="connsiteY18" fmla="*/ 730155 h 798394"/>
                <a:gd name="connsiteX19" fmla="*/ 102358 w 198335"/>
                <a:gd name="connsiteY19" fmla="*/ 709683 h 798394"/>
                <a:gd name="connsiteX20" fmla="*/ 88711 w 198335"/>
                <a:gd name="connsiteY20" fmla="*/ 689211 h 798394"/>
                <a:gd name="connsiteX21" fmla="*/ 68239 w 198335"/>
                <a:gd name="connsiteY21" fmla="*/ 757450 h 798394"/>
                <a:gd name="connsiteX22" fmla="*/ 61415 w 198335"/>
                <a:gd name="connsiteY22" fmla="*/ 798394 h 798394"/>
                <a:gd name="connsiteX23" fmla="*/ 54591 w 198335"/>
                <a:gd name="connsiteY23" fmla="*/ 777922 h 798394"/>
                <a:gd name="connsiteX24" fmla="*/ 40943 w 198335"/>
                <a:gd name="connsiteY24" fmla="*/ 757450 h 798394"/>
                <a:gd name="connsiteX25" fmla="*/ 27296 w 198335"/>
                <a:gd name="connsiteY25" fmla="*/ 716507 h 798394"/>
                <a:gd name="connsiteX26" fmla="*/ 20472 w 198335"/>
                <a:gd name="connsiteY26" fmla="*/ 743803 h 798394"/>
                <a:gd name="connsiteX27" fmla="*/ 6824 w 198335"/>
                <a:gd name="connsiteY27" fmla="*/ 784746 h 798394"/>
                <a:gd name="connsiteX28" fmla="*/ 0 w 198335"/>
                <a:gd name="connsiteY28" fmla="*/ 764274 h 798394"/>
                <a:gd name="connsiteX29" fmla="*/ 6824 w 198335"/>
                <a:gd name="connsiteY29" fmla="*/ 689211 h 79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335" h="798394">
                  <a:moveTo>
                    <a:pt x="6824" y="689211"/>
                  </a:moveTo>
                  <a:cubicBezTo>
                    <a:pt x="7961" y="624384"/>
                    <a:pt x="6824" y="718409"/>
                    <a:pt x="6824" y="375313"/>
                  </a:cubicBezTo>
                  <a:cubicBezTo>
                    <a:pt x="6824" y="250957"/>
                    <a:pt x="1483" y="221927"/>
                    <a:pt x="20472" y="136477"/>
                  </a:cubicBezTo>
                  <a:cubicBezTo>
                    <a:pt x="22506" y="127322"/>
                    <a:pt x="24601" y="118165"/>
                    <a:pt x="27296" y="109182"/>
                  </a:cubicBezTo>
                  <a:cubicBezTo>
                    <a:pt x="31430" y="95403"/>
                    <a:pt x="36394" y="81886"/>
                    <a:pt x="40943" y="68238"/>
                  </a:cubicBezTo>
                  <a:cubicBezTo>
                    <a:pt x="46951" y="50213"/>
                    <a:pt x="57467" y="12688"/>
                    <a:pt x="75063" y="6823"/>
                  </a:cubicBezTo>
                  <a:lnTo>
                    <a:pt x="95534" y="0"/>
                  </a:lnTo>
                  <a:cubicBezTo>
                    <a:pt x="102358" y="6824"/>
                    <a:pt x="111319" y="12035"/>
                    <a:pt x="116006" y="20471"/>
                  </a:cubicBezTo>
                  <a:cubicBezTo>
                    <a:pt x="157759" y="95623"/>
                    <a:pt x="102676" y="34435"/>
                    <a:pt x="150125" y="81886"/>
                  </a:cubicBezTo>
                  <a:cubicBezTo>
                    <a:pt x="154674" y="95534"/>
                    <a:pt x="160284" y="108873"/>
                    <a:pt x="163773" y="122829"/>
                  </a:cubicBezTo>
                  <a:lnTo>
                    <a:pt x="177421" y="177420"/>
                  </a:lnTo>
                  <a:cubicBezTo>
                    <a:pt x="179696" y="195617"/>
                    <a:pt x="182325" y="213773"/>
                    <a:pt x="184245" y="232011"/>
                  </a:cubicBezTo>
                  <a:cubicBezTo>
                    <a:pt x="193445" y="319413"/>
                    <a:pt x="182630" y="281757"/>
                    <a:pt x="197893" y="327546"/>
                  </a:cubicBezTo>
                  <a:cubicBezTo>
                    <a:pt x="195618" y="470847"/>
                    <a:pt x="203593" y="614679"/>
                    <a:pt x="191069" y="757450"/>
                  </a:cubicBezTo>
                  <a:cubicBezTo>
                    <a:pt x="189636" y="773790"/>
                    <a:pt x="168960" y="732068"/>
                    <a:pt x="163773" y="716507"/>
                  </a:cubicBezTo>
                  <a:lnTo>
                    <a:pt x="150125" y="675564"/>
                  </a:lnTo>
                  <a:cubicBezTo>
                    <a:pt x="147851" y="682388"/>
                    <a:pt x="145194" y="689096"/>
                    <a:pt x="143302" y="696035"/>
                  </a:cubicBezTo>
                  <a:cubicBezTo>
                    <a:pt x="138367" y="714131"/>
                    <a:pt x="129654" y="750626"/>
                    <a:pt x="129654" y="750626"/>
                  </a:cubicBezTo>
                  <a:cubicBezTo>
                    <a:pt x="122830" y="743802"/>
                    <a:pt x="114535" y="738185"/>
                    <a:pt x="109182" y="730155"/>
                  </a:cubicBezTo>
                  <a:cubicBezTo>
                    <a:pt x="105192" y="724170"/>
                    <a:pt x="105575" y="716117"/>
                    <a:pt x="102358" y="709683"/>
                  </a:cubicBezTo>
                  <a:cubicBezTo>
                    <a:pt x="98690" y="702348"/>
                    <a:pt x="93260" y="696035"/>
                    <a:pt x="88711" y="689211"/>
                  </a:cubicBezTo>
                  <a:cubicBezTo>
                    <a:pt x="80008" y="715319"/>
                    <a:pt x="73395" y="731670"/>
                    <a:pt x="68239" y="757450"/>
                  </a:cubicBezTo>
                  <a:cubicBezTo>
                    <a:pt x="65525" y="771018"/>
                    <a:pt x="63690" y="784746"/>
                    <a:pt x="61415" y="798394"/>
                  </a:cubicBezTo>
                  <a:cubicBezTo>
                    <a:pt x="59140" y="791570"/>
                    <a:pt x="57808" y="784356"/>
                    <a:pt x="54591" y="777922"/>
                  </a:cubicBezTo>
                  <a:cubicBezTo>
                    <a:pt x="50923" y="770586"/>
                    <a:pt x="44274" y="764945"/>
                    <a:pt x="40943" y="757450"/>
                  </a:cubicBezTo>
                  <a:cubicBezTo>
                    <a:pt x="35100" y="744304"/>
                    <a:pt x="27296" y="716507"/>
                    <a:pt x="27296" y="716507"/>
                  </a:cubicBezTo>
                  <a:cubicBezTo>
                    <a:pt x="25021" y="725606"/>
                    <a:pt x="23167" y="734820"/>
                    <a:pt x="20472" y="743803"/>
                  </a:cubicBezTo>
                  <a:cubicBezTo>
                    <a:pt x="16338" y="757582"/>
                    <a:pt x="6824" y="784746"/>
                    <a:pt x="6824" y="784746"/>
                  </a:cubicBezTo>
                  <a:cubicBezTo>
                    <a:pt x="4549" y="777922"/>
                    <a:pt x="0" y="771467"/>
                    <a:pt x="0" y="764274"/>
                  </a:cubicBezTo>
                  <a:cubicBezTo>
                    <a:pt x="0" y="678039"/>
                    <a:pt x="5687" y="754038"/>
                    <a:pt x="6824" y="689211"/>
                  </a:cubicBezTo>
                  <a:close/>
                </a:path>
              </a:pathLst>
            </a:custGeom>
            <a:solidFill>
              <a:srgbClr val="FF00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ハート 30"/>
            <p:cNvSpPr/>
            <p:nvPr/>
          </p:nvSpPr>
          <p:spPr>
            <a:xfrm rot="3176063">
              <a:off x="-12383" y="948520"/>
              <a:ext cx="285115" cy="260350"/>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ハート 31"/>
            <p:cNvSpPr/>
            <p:nvPr/>
          </p:nvSpPr>
          <p:spPr>
            <a:xfrm>
              <a:off x="205981" y="1044054"/>
              <a:ext cx="251992" cy="272956"/>
            </a:xfrm>
            <a:prstGeom prst="heart">
              <a:avLst/>
            </a:prstGeom>
            <a:solidFill>
              <a:srgbClr val="3FF62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4" name="スライド番号プレースホルダー 3"/>
          <p:cNvSpPr>
            <a:spLocks noGrp="1"/>
          </p:cNvSpPr>
          <p:nvPr>
            <p:ph type="sldNum" sz="quarter" idx="12"/>
          </p:nvPr>
        </p:nvSpPr>
        <p:spPr/>
        <p:txBody>
          <a:bodyPr/>
          <a:lstStyle/>
          <a:p>
            <a:fld id="{5D74FC4F-2846-4FE1-90FA-DDF13E709B83}" type="slidenum">
              <a:rPr kumimoji="1" lang="ja-JP" altLang="en-US" smtClean="0"/>
              <a:t>9</a:t>
            </a:fld>
            <a:endParaRPr kumimoji="1" lang="ja-JP" altLang="en-US"/>
          </a:p>
        </p:txBody>
      </p:sp>
    </p:spTree>
    <p:extLst>
      <p:ext uri="{BB962C8B-B14F-4D97-AF65-F5344CB8AC3E}">
        <p14:creationId xmlns:p14="http://schemas.microsoft.com/office/powerpoint/2010/main" val="6102848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3286</TotalTime>
  <Words>2132</Words>
  <Application>Microsoft Office PowerPoint</Application>
  <PresentationFormat>画面に合わせる (4:3)</PresentationFormat>
  <Paragraphs>244</Paragraphs>
  <Slides>35</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Meiryo UI</vt:lpstr>
      <vt:lpstr>ＭＳ Ｐゴシック</vt:lpstr>
      <vt:lpstr>ＭＳ Ｐゴシック 本文</vt:lpstr>
      <vt:lpstr>ＭＳ 明朝</vt:lpstr>
      <vt:lpstr>メイリオ</vt:lpstr>
      <vt:lpstr>游ゴシック</vt:lpstr>
      <vt:lpstr>Arial</vt:lpstr>
      <vt:lpstr>Calibri</vt:lpstr>
      <vt:lpstr>Eras Light ITC</vt:lpstr>
      <vt:lpstr>Office ​​テーマ</vt:lpstr>
      <vt:lpstr>避難確保計画の作成について</vt:lpstr>
      <vt:lpstr>PowerPoint プレゼンテーション</vt:lpstr>
      <vt:lpstr>避難確保計画とは</vt:lpstr>
      <vt:lpstr>PowerPoint プレゼンテーション</vt:lpstr>
      <vt:lpstr>計画作成にあたって</vt:lpstr>
      <vt:lpstr>PowerPoint プレゼンテーション</vt:lpstr>
      <vt:lpstr>PowerPoint プレゼンテーション</vt:lpstr>
      <vt:lpstr>PowerPoint プレゼンテーション</vt:lpstr>
      <vt:lpstr>PowerPoint プレゼンテーション</vt:lpstr>
      <vt:lpstr>ハザードマップの確認</vt:lpstr>
      <vt:lpstr>洪水ハザードマップ</vt:lpstr>
      <vt:lpstr>土砂災害ハザードマップ</vt:lpstr>
      <vt:lpstr>避難確保計画の様式</vt:lpstr>
      <vt:lpstr>避難確保計画の提出様式について</vt:lpstr>
      <vt:lpstr>PowerPoint プレゼンテーション</vt:lpstr>
      <vt:lpstr>【様式１】計画の目的、報告、適用範囲</vt:lpstr>
      <vt:lpstr>【様式１】計画の目的、報告、適用範囲</vt:lpstr>
      <vt:lpstr>【様式２】防災体制</vt:lpstr>
      <vt:lpstr>【様式２】防災体制</vt:lpstr>
      <vt:lpstr>【様式２】防災体制　（体制確立の判断時期補足説明①）</vt:lpstr>
      <vt:lpstr>【様式２】防災体制　（体制確立の判断時期補足説明②）</vt:lpstr>
      <vt:lpstr>【様式２】防災体制　（体制確立の判断時期補足説明③）</vt:lpstr>
      <vt:lpstr>【様式２】防災体制</vt:lpstr>
      <vt:lpstr>【様式３】情報収集・伝達</vt:lpstr>
      <vt:lpstr>【様式３】情報収集・伝達</vt:lpstr>
      <vt:lpstr>【様式４】避難誘導</vt:lpstr>
      <vt:lpstr>【様式４】避難誘導</vt:lpstr>
      <vt:lpstr>【様式４】避難誘導</vt:lpstr>
      <vt:lpstr>【様式５】 　避難の確保を図るための施設の整備</vt:lpstr>
      <vt:lpstr>【様式５】 　防災教育及び訓練の実施</vt:lpstr>
      <vt:lpstr>PowerPoint プレゼンテーション</vt:lpstr>
      <vt:lpstr>PowerPoint プレゼンテーション</vt:lpstr>
      <vt:lpstr>書類の提出先と提出部数</vt:lpstr>
      <vt:lpstr>最後に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RENTAI</dc:creator>
  <cp:lastModifiedBy>井上　貴文</cp:lastModifiedBy>
  <cp:revision>175</cp:revision>
  <cp:lastPrinted>2023-01-20T02:01:04Z</cp:lastPrinted>
  <dcterms:created xsi:type="dcterms:W3CDTF">2015-01-19T04:13:25Z</dcterms:created>
  <dcterms:modified xsi:type="dcterms:W3CDTF">2023-06-26T06:51:48Z</dcterms:modified>
</cp:coreProperties>
</file>