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竹 雄二(otake-yuji)" initials="大竹" lastIdx="8" clrIdx="0">
    <p:extLst>
      <p:ext uri="{19B8F6BF-5375-455C-9EA6-DF929625EA0E}">
        <p15:presenceInfo xmlns:p15="http://schemas.microsoft.com/office/powerpoint/2012/main" userId="S-1-5-21-4175116151-3849908774-3845857867-3783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B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DBCE-9614-4DB7-BB18-BCE81F18FC0F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6CC-617E-4E86-A5D3-D34A9ADC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56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DBCE-9614-4DB7-BB18-BCE81F18FC0F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6CC-617E-4E86-A5D3-D34A9ADC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44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DBCE-9614-4DB7-BB18-BCE81F18FC0F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6CC-617E-4E86-A5D3-D34A9ADC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23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DBCE-9614-4DB7-BB18-BCE81F18FC0F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6CC-617E-4E86-A5D3-D34A9ADC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70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DBCE-9614-4DB7-BB18-BCE81F18FC0F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6CC-617E-4E86-A5D3-D34A9ADC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82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DBCE-9614-4DB7-BB18-BCE81F18FC0F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6CC-617E-4E86-A5D3-D34A9ADC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17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DBCE-9614-4DB7-BB18-BCE81F18FC0F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6CC-617E-4E86-A5D3-D34A9ADC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35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DBCE-9614-4DB7-BB18-BCE81F18FC0F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6CC-617E-4E86-A5D3-D34A9ADC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55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DBCE-9614-4DB7-BB18-BCE81F18FC0F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6CC-617E-4E86-A5D3-D34A9ADC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26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DBCE-9614-4DB7-BB18-BCE81F18FC0F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6CC-617E-4E86-A5D3-D34A9ADC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40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DBCE-9614-4DB7-BB18-BCE81F18FC0F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6CC-617E-4E86-A5D3-D34A9ADC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9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7DBCE-9614-4DB7-BB18-BCE81F18FC0F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506CC-617E-4E86-A5D3-D34A9ADC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15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4.jpeg"/><Relationship Id="rId4" Type="http://schemas.openxmlformats.org/officeDocument/2006/relationships/image" Target="../media/image3.png"/><Relationship Id="rId1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hyperlink" Target="mailto:contact@iryohokenjyoho-portalsite.jp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E5BA876-2843-421A-91DF-7EA722A50443}"/>
              </a:ext>
            </a:extLst>
          </p:cNvPr>
          <p:cNvSpPr/>
          <p:nvPr/>
        </p:nvSpPr>
        <p:spPr>
          <a:xfrm>
            <a:off x="38068" y="76200"/>
            <a:ext cx="6767345" cy="98298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733"/>
          </a:p>
        </p:txBody>
      </p:sp>
      <p:sp>
        <p:nvSpPr>
          <p:cNvPr id="29" name="正方形/長方形 8">
            <a:extLst>
              <a:ext uri="{FF2B5EF4-FFF2-40B4-BE49-F238E27FC236}">
                <a16:creationId xmlns:a16="http://schemas.microsoft.com/office/drawing/2014/main" id="{7116CD7B-1140-4761-B308-A870311970D8}"/>
              </a:ext>
            </a:extLst>
          </p:cNvPr>
          <p:cNvSpPr/>
          <p:nvPr/>
        </p:nvSpPr>
        <p:spPr bwMode="auto">
          <a:xfrm>
            <a:off x="5572508" y="517717"/>
            <a:ext cx="1168886" cy="228149"/>
          </a:xfrm>
          <a:prstGeom prst="rect">
            <a:avLst/>
          </a:prstGeom>
          <a:ln w="9525">
            <a:solidFill>
              <a:srgbClr val="17406D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720" tIns="45360" rIns="90720" bIns="45360" rtlCol="0" anchor="ctr">
            <a:noAutofit/>
          </a:bodyPr>
          <a:lstStyle/>
          <a:p>
            <a:pPr algn="ctr" defTabSz="88619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300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令和</a:t>
            </a:r>
            <a:r>
              <a:rPr lang="en-US" altLang="ja-JP" sz="1300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lang="ja-JP" altLang="en-US" sz="1300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年４月</a:t>
            </a:r>
            <a:endParaRPr lang="ja-JP" altLang="en-US" sz="130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0" name="図 29" descr="黒い背景と白い文字&#10;&#10;自動的に生成された説明">
            <a:extLst>
              <a:ext uri="{FF2B5EF4-FFF2-40B4-BE49-F238E27FC236}">
                <a16:creationId xmlns:a16="http://schemas.microsoft.com/office/drawing/2014/main" id="{E079CEB1-1513-43CF-BF33-E66E8FA9D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58" y="9269498"/>
            <a:ext cx="2147791" cy="705082"/>
          </a:xfrm>
          <a:prstGeom prst="rect">
            <a:avLst/>
          </a:prstGeom>
        </p:spPr>
      </p:pic>
      <p:pic>
        <p:nvPicPr>
          <p:cNvPr id="31" name="図 30" descr="屋内, 人, 男, モニター が含まれている画像&#10;&#10;自動的に生成された説明">
            <a:extLst>
              <a:ext uri="{FF2B5EF4-FFF2-40B4-BE49-F238E27FC236}">
                <a16:creationId xmlns:a16="http://schemas.microsoft.com/office/drawing/2014/main" id="{BB0153DF-25CB-4D99-B31A-BE4719F463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r="3450"/>
          <a:stretch/>
        </p:blipFill>
        <p:spPr>
          <a:xfrm>
            <a:off x="81383" y="1778026"/>
            <a:ext cx="6674028" cy="1428236"/>
          </a:xfrm>
          <a:prstGeom prst="rect">
            <a:avLst/>
          </a:prstGeom>
        </p:spPr>
      </p:pic>
      <p:pic>
        <p:nvPicPr>
          <p:cNvPr id="32" name="グラフィックス 70" descr="様々なパターンの円の組み合わせ">
            <a:extLst>
              <a:ext uri="{FF2B5EF4-FFF2-40B4-BE49-F238E27FC236}">
                <a16:creationId xmlns:a16="http://schemas.microsoft.com/office/drawing/2014/main" id="{4D953A13-FC42-46B3-B63D-3BEC0184F6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97389" y="160638"/>
            <a:ext cx="1806019" cy="1806019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7480D1E-F3D4-480D-897D-5FA65054C132}"/>
              </a:ext>
            </a:extLst>
          </p:cNvPr>
          <p:cNvSpPr txBox="1"/>
          <p:nvPr/>
        </p:nvSpPr>
        <p:spPr>
          <a:xfrm>
            <a:off x="671393" y="699286"/>
            <a:ext cx="5513048" cy="115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467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オンライン資格確認導入で</a:t>
            </a:r>
            <a:endParaRPr lang="en-US" altLang="ja-JP" sz="3467" b="1" dirty="0">
              <a:solidFill>
                <a:srgbClr val="00206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3467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できること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216B509D-4964-4CA8-A527-D226F6CF1399}"/>
              </a:ext>
            </a:extLst>
          </p:cNvPr>
          <p:cNvSpPr/>
          <p:nvPr/>
        </p:nvSpPr>
        <p:spPr>
          <a:xfrm>
            <a:off x="166686" y="8291107"/>
            <a:ext cx="6522461" cy="905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00" rIns="104000" rtlCol="0" anchor="ctr"/>
          <a:lstStyle/>
          <a:p>
            <a:pPr algn="ctr"/>
            <a:endParaRPr lang="ja-JP" altLang="en-US" sz="1733" b="1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38E8CA7-0C14-40B4-9254-0FA012AD1465}"/>
              </a:ext>
            </a:extLst>
          </p:cNvPr>
          <p:cNvSpPr txBox="1"/>
          <p:nvPr/>
        </p:nvSpPr>
        <p:spPr>
          <a:xfrm>
            <a:off x="198652" y="8363518"/>
            <a:ext cx="6363065" cy="803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642" indent="-247642" algn="just" defTabSz="1320759">
              <a:buFont typeface="Arial" panose="020B0604020202020204" pitchFamily="34" charset="0"/>
              <a:buChar char="•"/>
              <a:defRPr/>
            </a:pPr>
            <a:r>
              <a:rPr lang="ja-JP" altLang="en-US" sz="1156" kern="100" dirty="0">
                <a:solidFill>
                  <a:prstClr val="black"/>
                </a:solidFill>
                <a:latin typeface="游ゴシック" panose="020B0400000000000000" pitchFamily="50" charset="-128"/>
                <a:cs typeface="Arial" panose="020B0604020202020204" pitchFamily="34" charset="0"/>
              </a:rPr>
              <a:t>オンライン資格確認を導入することで</a:t>
            </a:r>
            <a:r>
              <a:rPr lang="ja-JP" altLang="en-US" sz="1156" kern="100" dirty="0" smtClean="0">
                <a:solidFill>
                  <a:prstClr val="black"/>
                </a:solidFill>
                <a:latin typeface="游ゴシック" panose="020B0400000000000000" pitchFamily="50" charset="-128"/>
                <a:cs typeface="Arial" panose="020B0604020202020204" pitchFamily="34" charset="0"/>
              </a:rPr>
              <a:t>診療報酬・</a:t>
            </a:r>
            <a:r>
              <a:rPr lang="ja-JP" altLang="en-US" sz="1156" kern="100" dirty="0">
                <a:solidFill>
                  <a:prstClr val="black"/>
                </a:solidFill>
                <a:latin typeface="游ゴシック" panose="020B0400000000000000" pitchFamily="50" charset="-128"/>
                <a:cs typeface="Arial" panose="020B0604020202020204" pitchFamily="34" charset="0"/>
              </a:rPr>
              <a:t>調剤報酬が加算されます。詳細は医療機関</a:t>
            </a:r>
            <a:r>
              <a:rPr lang="ja-JP" altLang="en-US" sz="1156" kern="100" dirty="0" smtClean="0">
                <a:solidFill>
                  <a:prstClr val="black"/>
                </a:solidFill>
                <a:latin typeface="游ゴシック" panose="020B0400000000000000" pitchFamily="50" charset="-128"/>
                <a:cs typeface="Arial" panose="020B0604020202020204" pitchFamily="34" charset="0"/>
              </a:rPr>
              <a:t>等向けポータルサイト（裏面参照）等をご参照ください。</a:t>
            </a:r>
            <a:endParaRPr lang="en-US" altLang="ja-JP" sz="1156" b="1" kern="100" dirty="0" smtClean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247642" indent="-247642" algn="just" defTabSz="1320759">
              <a:buFont typeface="Arial" panose="020B0604020202020204" pitchFamily="34" charset="0"/>
              <a:buChar char="•"/>
              <a:defRPr/>
            </a:pPr>
            <a:r>
              <a:rPr lang="ja-JP" altLang="en-US" sz="1156" kern="100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補助金の交付を受けるには</a:t>
            </a:r>
            <a:r>
              <a:rPr lang="ja-JP" altLang="en-US" sz="1156" b="1" kern="100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令和</a:t>
            </a:r>
            <a:r>
              <a:rPr lang="en-US" altLang="ja-JP" sz="1156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5</a:t>
            </a:r>
            <a:r>
              <a:rPr lang="ja-JP" altLang="en-US" sz="1156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年</a:t>
            </a:r>
            <a:r>
              <a:rPr lang="en-US" altLang="ja-JP" sz="1156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3</a:t>
            </a:r>
            <a:r>
              <a:rPr lang="ja-JP" altLang="en-US" sz="1156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月</a:t>
            </a:r>
            <a:r>
              <a:rPr lang="en-US" altLang="ja-JP" sz="1156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31</a:t>
            </a:r>
            <a:r>
              <a:rPr lang="ja-JP" altLang="en-US" sz="1156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日まで</a:t>
            </a:r>
            <a:r>
              <a:rPr lang="ja-JP" altLang="en-US" sz="1156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に補助対象事業を完了させ、</a:t>
            </a:r>
            <a:r>
              <a:rPr lang="ja-JP" altLang="en-US" sz="1156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令和</a:t>
            </a:r>
            <a:r>
              <a:rPr lang="en-US" altLang="ja-JP" sz="1156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5</a:t>
            </a:r>
            <a:r>
              <a:rPr lang="ja-JP" altLang="en-US" sz="1156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年</a:t>
            </a:r>
            <a:r>
              <a:rPr lang="en-US" altLang="ja-JP" sz="1156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6</a:t>
            </a:r>
            <a:r>
              <a:rPr lang="ja-JP" altLang="en-US" sz="1156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月</a:t>
            </a:r>
            <a:r>
              <a:rPr lang="en-US" altLang="ja-JP" sz="1156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30</a:t>
            </a:r>
            <a:r>
              <a:rPr lang="ja-JP" altLang="en-US" sz="1156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日まで</a:t>
            </a:r>
            <a:r>
              <a:rPr lang="ja-JP" altLang="en-US" sz="1156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に申請をお願いいたします。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2A31130-33EA-487E-A87C-F3269652CA67}"/>
              </a:ext>
            </a:extLst>
          </p:cNvPr>
          <p:cNvSpPr txBox="1"/>
          <p:nvPr/>
        </p:nvSpPr>
        <p:spPr>
          <a:xfrm>
            <a:off x="28575" y="83987"/>
            <a:ext cx="2831224" cy="581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589" b="1" dirty="0" smtClean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これから開設を</a:t>
            </a:r>
            <a:r>
              <a:rPr lang="ja-JP" altLang="en-US" sz="1589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予定している</a:t>
            </a:r>
            <a:endParaRPr lang="en-US" altLang="ja-JP" sz="1589" b="1" dirty="0">
              <a:solidFill>
                <a:srgbClr val="00206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589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医療機関・薬局の皆様へ</a:t>
            </a: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E4E2272A-DFA9-496F-918D-A1996CD26A3A}"/>
              </a:ext>
            </a:extLst>
          </p:cNvPr>
          <p:cNvGrpSpPr/>
          <p:nvPr/>
        </p:nvGrpSpPr>
        <p:grpSpPr>
          <a:xfrm>
            <a:off x="76592" y="3244364"/>
            <a:ext cx="6685878" cy="449159"/>
            <a:chOff x="303049" y="1415931"/>
            <a:chExt cx="4486714" cy="440581"/>
          </a:xfrm>
        </p:grpSpPr>
        <p:sp>
          <p:nvSpPr>
            <p:cNvPr id="40" name="四角形: 角を丸くする 19">
              <a:extLst>
                <a:ext uri="{FF2B5EF4-FFF2-40B4-BE49-F238E27FC236}">
                  <a16:creationId xmlns:a16="http://schemas.microsoft.com/office/drawing/2014/main" id="{A2EFE37C-2337-4E63-9D8D-BFBD5526C685}"/>
                </a:ext>
              </a:extLst>
            </p:cNvPr>
            <p:cNvSpPr/>
            <p:nvPr/>
          </p:nvSpPr>
          <p:spPr>
            <a:xfrm>
              <a:off x="336132" y="1456402"/>
              <a:ext cx="4453631" cy="400110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311">
                <a:solidFill>
                  <a:schemeClr val="bg1"/>
                </a:solidFill>
              </a:endParaRPr>
            </a:p>
          </p:txBody>
        </p:sp>
        <p:sp>
          <p:nvSpPr>
            <p:cNvPr id="41" name="四角形: 角を丸くする 18">
              <a:extLst>
                <a:ext uri="{FF2B5EF4-FFF2-40B4-BE49-F238E27FC236}">
                  <a16:creationId xmlns:a16="http://schemas.microsoft.com/office/drawing/2014/main" id="{F3ADADAA-1BDA-45A9-8892-243641614DA2}"/>
                </a:ext>
              </a:extLst>
            </p:cNvPr>
            <p:cNvSpPr/>
            <p:nvPr/>
          </p:nvSpPr>
          <p:spPr>
            <a:xfrm>
              <a:off x="303049" y="1415931"/>
              <a:ext cx="4453631" cy="400110"/>
            </a:xfrm>
            <a:prstGeom prst="roundRect">
              <a:avLst>
                <a:gd name="adj" fmla="val 50000"/>
              </a:avLst>
            </a:prstGeom>
            <a:solidFill>
              <a:srgbClr val="3C6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22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受付業務が便利に！</a:t>
              </a:r>
              <a:endParaRPr lang="ja-JP" altLang="en-US" sz="1733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290A4EA-4FA4-4A5F-BB5C-3F01F919D8C9}"/>
              </a:ext>
            </a:extLst>
          </p:cNvPr>
          <p:cNvSpPr txBox="1"/>
          <p:nvPr/>
        </p:nvSpPr>
        <p:spPr>
          <a:xfrm>
            <a:off x="1820022" y="4056479"/>
            <a:ext cx="4968408" cy="98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6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レセプトコンピュータ上で</a:t>
            </a:r>
            <a:r>
              <a:rPr lang="ja-JP" altLang="en-US" sz="1156" b="1" dirty="0">
                <a:highlight>
                  <a:srgbClr val="DCE6F2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患者の健康保険証の保険者番号・被保険者証記号・番号・⽣年⽉⽇の情報</a:t>
            </a:r>
            <a:r>
              <a:rPr lang="ja-JP" altLang="en-US" sz="1156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を⼊⼒することで、即座に資格の</a:t>
            </a:r>
            <a:r>
              <a:rPr lang="ja-JP" altLang="en-US" sz="115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有効性が確認でき、患者情報取得できます</a:t>
            </a:r>
            <a:r>
              <a:rPr lang="ja-JP" altLang="en-US" sz="1156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。（レセプトコンピュータの改修についてはシステムベンダーにご相談ください。）</a:t>
            </a:r>
            <a:endParaRPr lang="en-US" altLang="ja-JP" sz="1156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56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また、取得した資格情報・患者情報で、そのまま</a:t>
            </a:r>
            <a:r>
              <a:rPr lang="ja-JP" altLang="en-US" sz="115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患者登録できます</a:t>
            </a:r>
            <a:r>
              <a:rPr lang="ja-JP" altLang="en-US" sz="1156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</a:p>
        </p:txBody>
      </p:sp>
      <p:pic>
        <p:nvPicPr>
          <p:cNvPr id="43" name="図 42" descr="屋内, テーブル, 食品, 座る が含まれている画像&#10;&#10;自動的に生成された説明">
            <a:extLst>
              <a:ext uri="{FF2B5EF4-FFF2-40B4-BE49-F238E27FC236}">
                <a16:creationId xmlns:a16="http://schemas.microsoft.com/office/drawing/2014/main" id="{0B0CDCE2-5E7D-4A12-BCCB-82EED0AFB1C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236" y="4166393"/>
            <a:ext cx="1627197" cy="915298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AB596FE-E459-4EFE-9987-C8D31E4E7D62}"/>
              </a:ext>
            </a:extLst>
          </p:cNvPr>
          <p:cNvSpPr txBox="1"/>
          <p:nvPr/>
        </p:nvSpPr>
        <p:spPr>
          <a:xfrm>
            <a:off x="161310" y="3750335"/>
            <a:ext cx="4823946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42" indent="-247642">
              <a:buClr>
                <a:srgbClr val="00B0F0"/>
              </a:buClr>
              <a:buFont typeface="Wingdings" panose="05000000000000000000" pitchFamily="2" charset="2"/>
              <a:buChar char="n"/>
            </a:pPr>
            <a:r>
              <a:rPr lang="ja-JP" altLang="en-US" sz="1733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健康保険証の情報で即座に資格確認</a:t>
            </a: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BD732CF2-E67F-4CB9-81C3-033F1722003D}"/>
              </a:ext>
            </a:extLst>
          </p:cNvPr>
          <p:cNvGrpSpPr/>
          <p:nvPr/>
        </p:nvGrpSpPr>
        <p:grpSpPr>
          <a:xfrm>
            <a:off x="103427" y="5201019"/>
            <a:ext cx="6685878" cy="449159"/>
            <a:chOff x="303049" y="1415931"/>
            <a:chExt cx="4486714" cy="440581"/>
          </a:xfrm>
        </p:grpSpPr>
        <p:sp>
          <p:nvSpPr>
            <p:cNvPr id="46" name="四角形: 角を丸くする 27">
              <a:extLst>
                <a:ext uri="{FF2B5EF4-FFF2-40B4-BE49-F238E27FC236}">
                  <a16:creationId xmlns:a16="http://schemas.microsoft.com/office/drawing/2014/main" id="{5ADAD64B-874F-4641-9FE1-41890675BBBB}"/>
                </a:ext>
              </a:extLst>
            </p:cNvPr>
            <p:cNvSpPr/>
            <p:nvPr/>
          </p:nvSpPr>
          <p:spPr>
            <a:xfrm>
              <a:off x="336132" y="1456402"/>
              <a:ext cx="4453631" cy="400110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311">
                <a:solidFill>
                  <a:schemeClr val="bg1"/>
                </a:solidFill>
              </a:endParaRPr>
            </a:p>
          </p:txBody>
        </p:sp>
        <p:sp>
          <p:nvSpPr>
            <p:cNvPr id="47" name="四角形: 角を丸くする 28">
              <a:extLst>
                <a:ext uri="{FF2B5EF4-FFF2-40B4-BE49-F238E27FC236}">
                  <a16:creationId xmlns:a16="http://schemas.microsoft.com/office/drawing/2014/main" id="{770D3CFE-C1BA-4290-A348-4C8A11A09100}"/>
                </a:ext>
              </a:extLst>
            </p:cNvPr>
            <p:cNvSpPr/>
            <p:nvPr/>
          </p:nvSpPr>
          <p:spPr>
            <a:xfrm>
              <a:off x="303049" y="1415931"/>
              <a:ext cx="4453631" cy="400110"/>
            </a:xfrm>
            <a:prstGeom prst="roundRect">
              <a:avLst>
                <a:gd name="adj" fmla="val 50000"/>
              </a:avLst>
            </a:prstGeom>
            <a:solidFill>
              <a:srgbClr val="5FA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22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データに基づいた診療が可能に！</a:t>
              </a:r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55A1356-0C88-4D4A-9D88-3ECDD7447C54}"/>
              </a:ext>
            </a:extLst>
          </p:cNvPr>
          <p:cNvSpPr txBox="1"/>
          <p:nvPr/>
        </p:nvSpPr>
        <p:spPr>
          <a:xfrm>
            <a:off x="118765" y="6140962"/>
            <a:ext cx="4823946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42" indent="-247642">
              <a:buClr>
                <a:srgbClr val="02828C"/>
              </a:buClr>
              <a:buFont typeface="Wingdings" panose="05000000000000000000" pitchFamily="2" charset="2"/>
              <a:buChar char="n"/>
            </a:pPr>
            <a:r>
              <a:rPr lang="ja-JP" altLang="en-US" sz="1733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薬剤情報の閲覧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4934EA2-0A0B-43E1-BEF0-A83CE742154A}"/>
              </a:ext>
            </a:extLst>
          </p:cNvPr>
          <p:cNvSpPr txBox="1"/>
          <p:nvPr/>
        </p:nvSpPr>
        <p:spPr>
          <a:xfrm>
            <a:off x="140239" y="6431385"/>
            <a:ext cx="6636579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レセプト</a:t>
            </a:r>
            <a:r>
              <a:rPr lang="ja-JP" altLang="en-US" sz="1156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（医科・歯科・調剤・</a:t>
            </a:r>
            <a:r>
              <a:rPr lang="en-US" altLang="ja-JP" sz="1156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DPC</a:t>
            </a:r>
            <a:r>
              <a:rPr lang="ja-JP" altLang="en-US" sz="1156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）から</a:t>
            </a:r>
            <a:r>
              <a:rPr lang="ja-JP" altLang="en-US" sz="115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抽出し</a:t>
            </a:r>
            <a:r>
              <a:rPr lang="ja-JP" altLang="en-US" sz="1156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en-US" altLang="ja-JP" sz="1156" b="1" dirty="0">
                <a:highlight>
                  <a:srgbClr val="DCE6F2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156" b="1" dirty="0">
                <a:highlight>
                  <a:srgbClr val="DCE6F2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年間分</a:t>
            </a:r>
            <a:r>
              <a:rPr lang="en-US" altLang="ja-JP" sz="1156" b="1" dirty="0">
                <a:highlight>
                  <a:srgbClr val="DCE6F2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(※)</a:t>
            </a:r>
            <a:r>
              <a:rPr lang="ja-JP" altLang="en-US" sz="1156" b="1" dirty="0">
                <a:highlight>
                  <a:srgbClr val="DCE6F2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の薬剤情報が閲覧</a:t>
            </a:r>
            <a:r>
              <a:rPr lang="ja-JP" altLang="en-US" sz="1156" b="1" dirty="0" smtClean="0">
                <a:highlight>
                  <a:srgbClr val="DCE6F2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可能です</a:t>
            </a:r>
            <a:r>
              <a:rPr lang="ja-JP" altLang="en-US" sz="115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r>
              <a:rPr lang="ja-JP" altLang="en-US" sz="1156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en-US" altLang="ja-JP" sz="1156" dirty="0" smtClean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6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6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令和</a:t>
            </a:r>
            <a:r>
              <a:rPr lang="en-US" altLang="ja-JP" sz="6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6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6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  <a:r>
              <a:rPr lang="ja-JP" altLang="en-US" sz="6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月診療分から対象です。</a:t>
            </a:r>
            <a:endParaRPr lang="ja-JP" altLang="en-US" sz="6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FEC7C16-498E-4219-B96D-C0520639D87D}"/>
              </a:ext>
            </a:extLst>
          </p:cNvPr>
          <p:cNvSpPr txBox="1"/>
          <p:nvPr/>
        </p:nvSpPr>
        <p:spPr>
          <a:xfrm>
            <a:off x="103281" y="6777867"/>
            <a:ext cx="4823946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42" indent="-247642">
              <a:buClr>
                <a:srgbClr val="02828C"/>
              </a:buClr>
              <a:buFont typeface="Wingdings" panose="05000000000000000000" pitchFamily="2" charset="2"/>
              <a:buChar char="n"/>
            </a:pPr>
            <a:r>
              <a:rPr lang="ja-JP" altLang="en-US" sz="1733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特定健診等情報の閲覧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D58107E-A522-4E7D-A495-3FFF563851C8}"/>
              </a:ext>
            </a:extLst>
          </p:cNvPr>
          <p:cNvSpPr txBox="1"/>
          <p:nvPr/>
        </p:nvSpPr>
        <p:spPr>
          <a:xfrm>
            <a:off x="140495" y="7099283"/>
            <a:ext cx="6553634" cy="27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6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特定健診等</a:t>
            </a:r>
            <a:r>
              <a:rPr lang="ja-JP" altLang="en-US" sz="115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情報の閲覧</a:t>
            </a:r>
            <a:r>
              <a:rPr lang="ja-JP" altLang="en-US" sz="1156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では、</a:t>
            </a:r>
            <a:r>
              <a:rPr lang="ja-JP" altLang="en-US" sz="1156" b="1" dirty="0">
                <a:highlight>
                  <a:srgbClr val="DCE6F2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令和２年度分から順次登録された５年間分の情報が閲覧可能</a:t>
            </a:r>
            <a:r>
              <a:rPr lang="ja-JP" altLang="en-US" sz="1156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です。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0903256-141C-46BC-81E9-362C38BFEB38}"/>
              </a:ext>
            </a:extLst>
          </p:cNvPr>
          <p:cNvSpPr txBox="1"/>
          <p:nvPr/>
        </p:nvSpPr>
        <p:spPr>
          <a:xfrm>
            <a:off x="182850" y="5699426"/>
            <a:ext cx="6513225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患者</a:t>
            </a:r>
            <a:r>
              <a:rPr lang="ja-JP" altLang="en-US" sz="116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の持参したマイナンバーカードでの同意のもと、薬剤情報・特定健診等情報の閲覧ができるようになり、より多くの情報を元にした診療や服薬指導を行うことができます。</a:t>
            </a:r>
            <a:endParaRPr kumimoji="1" lang="ja-JP" altLang="en-US" sz="116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BD732CF2-E67F-4CB9-81C3-033F1722003D}"/>
              </a:ext>
            </a:extLst>
          </p:cNvPr>
          <p:cNvGrpSpPr/>
          <p:nvPr/>
        </p:nvGrpSpPr>
        <p:grpSpPr>
          <a:xfrm>
            <a:off x="98300" y="7444500"/>
            <a:ext cx="6682324" cy="760318"/>
            <a:chOff x="303049" y="1415931"/>
            <a:chExt cx="4484329" cy="418598"/>
          </a:xfrm>
        </p:grpSpPr>
        <p:sp>
          <p:nvSpPr>
            <p:cNvPr id="54" name="四角形: 角を丸くする 27">
              <a:extLst>
                <a:ext uri="{FF2B5EF4-FFF2-40B4-BE49-F238E27FC236}">
                  <a16:creationId xmlns:a16="http://schemas.microsoft.com/office/drawing/2014/main" id="{5ADAD64B-874F-4641-9FE1-41890675BBBB}"/>
                </a:ext>
              </a:extLst>
            </p:cNvPr>
            <p:cNvSpPr/>
            <p:nvPr/>
          </p:nvSpPr>
          <p:spPr>
            <a:xfrm>
              <a:off x="333747" y="1434419"/>
              <a:ext cx="4453631" cy="400110"/>
            </a:xfrm>
            <a:prstGeom prst="roundRect">
              <a:avLst>
                <a:gd name="adj" fmla="val 50000"/>
              </a:avLst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311">
                <a:solidFill>
                  <a:schemeClr val="bg1"/>
                </a:solidFill>
              </a:endParaRPr>
            </a:p>
          </p:txBody>
        </p:sp>
        <p:sp>
          <p:nvSpPr>
            <p:cNvPr id="55" name="四角形: 角を丸くする 28">
              <a:extLst>
                <a:ext uri="{FF2B5EF4-FFF2-40B4-BE49-F238E27FC236}">
                  <a16:creationId xmlns:a16="http://schemas.microsoft.com/office/drawing/2014/main" id="{770D3CFE-C1BA-4290-A348-4C8A11A09100}"/>
                </a:ext>
              </a:extLst>
            </p:cNvPr>
            <p:cNvSpPr/>
            <p:nvPr/>
          </p:nvSpPr>
          <p:spPr>
            <a:xfrm>
              <a:off x="303049" y="1415931"/>
              <a:ext cx="4453631" cy="400110"/>
            </a:xfrm>
            <a:prstGeom prst="roundRect">
              <a:avLst>
                <a:gd name="adj" fmla="val 50000"/>
              </a:avLst>
            </a:prstGeom>
            <a:solidFill>
              <a:srgbClr val="03B3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20" b="1" dirty="0" smtClean="0">
                  <a:solidFill>
                    <a:schemeClr val="bg1"/>
                  </a:solidFill>
                  <a:latin typeface="游ゴシック" panose="020B0400000000000000" pitchFamily="50" charset="-128"/>
                </a:rPr>
                <a:t>診療報酬・</a:t>
              </a:r>
              <a:r>
                <a:rPr lang="ja-JP" altLang="en-US" sz="2020" b="1" dirty="0">
                  <a:solidFill>
                    <a:schemeClr val="bg1"/>
                  </a:solidFill>
                  <a:latin typeface="游ゴシック" panose="020B0400000000000000" pitchFamily="50" charset="-128"/>
                </a:rPr>
                <a:t>調剤報酬で加算されます</a:t>
              </a:r>
              <a:r>
                <a:rPr lang="ja-JP" altLang="en-US" sz="2020" b="1" dirty="0" smtClean="0">
                  <a:solidFill>
                    <a:schemeClr val="bg1"/>
                  </a:solidFill>
                  <a:latin typeface="游ゴシック" panose="020B0400000000000000" pitchFamily="50" charset="-128"/>
                </a:rPr>
                <a:t>！</a:t>
              </a:r>
              <a:endParaRPr lang="en-US" altLang="ja-JP" sz="2020" b="1" dirty="0" smtClean="0">
                <a:solidFill>
                  <a:schemeClr val="bg1"/>
                </a:solidFill>
                <a:latin typeface="游ゴシック" panose="020B0400000000000000" pitchFamily="50" charset="-128"/>
              </a:endParaRPr>
            </a:p>
            <a:p>
              <a:pPr algn="ctr"/>
              <a:r>
                <a:rPr lang="ja-JP" altLang="en-US" sz="2020" b="1" dirty="0" smtClean="0">
                  <a:solidFill>
                    <a:schemeClr val="bg1"/>
                  </a:solidFill>
                  <a:latin typeface="游ゴシック" panose="020B0400000000000000" pitchFamily="50" charset="-128"/>
                </a:rPr>
                <a:t>導入</a:t>
              </a:r>
              <a:r>
                <a:rPr lang="ja-JP" altLang="en-US" sz="2020" b="1" dirty="0">
                  <a:solidFill>
                    <a:schemeClr val="bg1"/>
                  </a:solidFill>
                  <a:latin typeface="游ゴシック" panose="020B0400000000000000" pitchFamily="50" charset="-128"/>
                </a:rPr>
                <a:t>時には補助金も！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5983490" y="109885"/>
            <a:ext cx="7579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別添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18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B838C468-178A-4304-8570-2B1F99A5C12D}"/>
              </a:ext>
            </a:extLst>
          </p:cNvPr>
          <p:cNvSpPr/>
          <p:nvPr/>
        </p:nvSpPr>
        <p:spPr>
          <a:xfrm>
            <a:off x="-1" y="6775833"/>
            <a:ext cx="6858001" cy="884000"/>
          </a:xfrm>
          <a:prstGeom prst="rect">
            <a:avLst/>
          </a:prstGeom>
          <a:solidFill>
            <a:srgbClr val="17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22" b="1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オンライン資格確認導入に関する</a:t>
            </a:r>
            <a:endParaRPr lang="en-US" altLang="ja-JP" sz="2022" b="1"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022" b="1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手続き・各種申請は</a:t>
            </a:r>
            <a:r>
              <a:rPr lang="ja-JP" altLang="en-US" sz="2022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医療機関等向けポータルサイトで！</a:t>
            </a:r>
            <a:endParaRPr lang="en-US" altLang="ja-JP" sz="2022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8" name="正方形/長方形 16">
            <a:extLst>
              <a:ext uri="{FF2B5EF4-FFF2-40B4-BE49-F238E27FC236}">
                <a16:creationId xmlns:a16="http://schemas.microsoft.com/office/drawing/2014/main" id="{0973CAEB-DD4D-487B-B550-69EC46BBB453}"/>
              </a:ext>
            </a:extLst>
          </p:cNvPr>
          <p:cNvSpPr/>
          <p:nvPr/>
        </p:nvSpPr>
        <p:spPr>
          <a:xfrm>
            <a:off x="117116" y="8020393"/>
            <a:ext cx="3896174" cy="803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452" indent="-124452" defTabSz="818052">
              <a:buFont typeface="Arial" panose="020B0604020202020204" pitchFamily="34" charset="0"/>
              <a:buChar char="•"/>
              <a:defRPr/>
            </a:pPr>
            <a:r>
              <a:rPr lang="ja-JP" altLang="en-US" sz="1156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顔認証付きカードリーダー申込</a:t>
            </a:r>
            <a:endParaRPr lang="en-US" altLang="ja-JP" sz="1156" b="1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124452" indent="-124452" defTabSz="818052">
              <a:buFont typeface="Arial" panose="020B0604020202020204" pitchFamily="34" charset="0"/>
              <a:buChar char="•"/>
              <a:defRPr/>
            </a:pPr>
            <a:r>
              <a:rPr lang="ja-JP" altLang="en-US" sz="1156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オンライン資格確認利用申請</a:t>
            </a:r>
            <a:endParaRPr lang="en-US" altLang="ja-JP" sz="1156" b="1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124452" indent="-124452" defTabSz="818052">
              <a:buFont typeface="Arial" panose="020B0604020202020204" pitchFamily="34" charset="0"/>
              <a:buChar char="•"/>
              <a:defRPr/>
            </a:pPr>
            <a:r>
              <a:rPr lang="ja-JP" altLang="en-US" sz="1156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補助金申請</a:t>
            </a:r>
            <a:endParaRPr lang="en-US" altLang="ja-JP" sz="1156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124452" indent="-124452" defTabSz="818052">
              <a:buFont typeface="Arial" panose="020B0604020202020204" pitchFamily="34" charset="0"/>
              <a:buChar char="•"/>
              <a:defRPr/>
            </a:pPr>
            <a:r>
              <a:rPr lang="en-US" altLang="ja-JP" sz="1156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1156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準備作業の手引き</a:t>
            </a:r>
            <a:r>
              <a:rPr lang="en-US" altLang="ja-JP" sz="1156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』</a:t>
            </a:r>
            <a:r>
              <a:rPr lang="ja-JP" altLang="en-US" sz="1156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等ダウンロード</a:t>
            </a:r>
            <a:endParaRPr lang="en-US" altLang="ja-JP" sz="1156" b="1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9" name="Picture 71" descr="A picture containing black, drawing&#10;&#10;Description automatically generated">
            <a:extLst>
              <a:ext uri="{FF2B5EF4-FFF2-40B4-BE49-F238E27FC236}">
                <a16:creationId xmlns:a16="http://schemas.microsoft.com/office/drawing/2014/main" id="{8CF3BD91-441A-42A7-A3B2-805857380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465" y="7892557"/>
            <a:ext cx="1262771" cy="1262771"/>
          </a:xfrm>
          <a:prstGeom prst="rect">
            <a:avLst/>
          </a:prstGeom>
        </p:spPr>
      </p:pic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6D1DC818-5D5D-44CB-9549-E921ED9CF52F}"/>
              </a:ext>
            </a:extLst>
          </p:cNvPr>
          <p:cNvSpPr/>
          <p:nvPr/>
        </p:nvSpPr>
        <p:spPr>
          <a:xfrm>
            <a:off x="4271191" y="8771558"/>
            <a:ext cx="1357612" cy="47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79733" eaLnBrk="0" fontAlgn="base" hangingPunct="0">
              <a:spcAft>
                <a:spcPct val="0"/>
              </a:spcAft>
            </a:pPr>
            <a:r>
              <a:rPr lang="en-US" altLang="ja-JP" sz="1252"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lang="ja-JP" altLang="en-US" sz="1252">
                <a:latin typeface="Meiryo UI" panose="020B0604030504040204" pitchFamily="50" charset="-128"/>
                <a:ea typeface="Meiryo UI" panose="020B0604030504040204" pitchFamily="50" charset="-128"/>
              </a:rPr>
              <a:t>チャットボット</a:t>
            </a:r>
            <a:endParaRPr lang="en-US" altLang="ja-JP" sz="1252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1279733" eaLnBrk="0" fontAlgn="base" hangingPunct="0">
              <a:spcAft>
                <a:spcPct val="0"/>
              </a:spcAft>
            </a:pPr>
            <a:r>
              <a:rPr lang="ja-JP" altLang="en-US" sz="1252">
                <a:latin typeface="Meiryo UI" panose="020B0604030504040204" pitchFamily="50" charset="-128"/>
                <a:ea typeface="Meiryo UI" panose="020B0604030504040204" pitchFamily="50" charset="-128"/>
              </a:rPr>
              <a:t>「シカクくん」</a:t>
            </a:r>
          </a:p>
        </p:txBody>
      </p:sp>
      <p:sp>
        <p:nvSpPr>
          <p:cNvPr id="51" name="吹き出し: 角を丸めた四角形 64">
            <a:extLst>
              <a:ext uri="{FF2B5EF4-FFF2-40B4-BE49-F238E27FC236}">
                <a16:creationId xmlns:a16="http://schemas.microsoft.com/office/drawing/2014/main" id="{F3898785-BBF6-44DA-A3A2-42420DF13344}"/>
              </a:ext>
            </a:extLst>
          </p:cNvPr>
          <p:cNvSpPr/>
          <p:nvPr/>
        </p:nvSpPr>
        <p:spPr>
          <a:xfrm>
            <a:off x="2984050" y="7913593"/>
            <a:ext cx="1467996" cy="834687"/>
          </a:xfrm>
          <a:prstGeom prst="wedgeRoundRectCallout">
            <a:avLst>
              <a:gd name="adj1" fmla="val 56322"/>
              <a:gd name="adj2" fmla="val 21050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000" rIns="52000" rtlCol="0" anchor="ctr"/>
          <a:lstStyle/>
          <a:p>
            <a:pPr algn="ctr"/>
            <a:r>
              <a:rPr lang="en-US" altLang="ja-JP" sz="1156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lang="ja-JP" altLang="en-US" sz="1156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チャットボットの</a:t>
            </a:r>
            <a:r>
              <a:rPr lang="en-US" altLang="ja-JP" sz="1156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156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156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「シカク」です。</a:t>
            </a:r>
            <a:endParaRPr lang="en-US" altLang="ja-JP" sz="1156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156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1156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時間いつでも</a:t>
            </a:r>
            <a:endParaRPr lang="en-US" altLang="ja-JP" sz="1156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156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疑問に答えます！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B05228A4-A6DF-4DC6-971E-0B3C3BD492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33975" y="7797273"/>
            <a:ext cx="632044" cy="982419"/>
          </a:xfrm>
          <a:prstGeom prst="rect">
            <a:avLst/>
          </a:prstGeom>
        </p:spPr>
      </p:pic>
      <p:grpSp>
        <p:nvGrpSpPr>
          <p:cNvPr id="53" name="Group 57">
            <a:extLst>
              <a:ext uri="{FF2B5EF4-FFF2-40B4-BE49-F238E27FC236}">
                <a16:creationId xmlns:a16="http://schemas.microsoft.com/office/drawing/2014/main" id="{6BD0977B-3A40-4021-B640-CC606AF98C07}"/>
              </a:ext>
            </a:extLst>
          </p:cNvPr>
          <p:cNvGrpSpPr/>
          <p:nvPr/>
        </p:nvGrpSpPr>
        <p:grpSpPr>
          <a:xfrm>
            <a:off x="4426669" y="9388084"/>
            <a:ext cx="2312413" cy="370412"/>
            <a:chOff x="3591542" y="7870352"/>
            <a:chExt cx="2602653" cy="307802"/>
          </a:xfrm>
        </p:grpSpPr>
        <p:sp>
          <p:nvSpPr>
            <p:cNvPr id="54" name="テキスト ボックス 2">
              <a:extLst>
                <a:ext uri="{FF2B5EF4-FFF2-40B4-BE49-F238E27FC236}">
                  <a16:creationId xmlns:a16="http://schemas.microsoft.com/office/drawing/2014/main" id="{DB6A3796-998B-4160-B475-72998D39AD7B}"/>
                </a:ext>
              </a:extLst>
            </p:cNvPr>
            <p:cNvSpPr txBox="1"/>
            <p:nvPr/>
          </p:nvSpPr>
          <p:spPr>
            <a:xfrm>
              <a:off x="3591542" y="7870377"/>
              <a:ext cx="2602652" cy="307777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5111" rIns="75111" rtlCol="0" anchor="ctr">
              <a:noAutofit/>
            </a:bodyPr>
            <a:lstStyle/>
            <a:p>
              <a:r>
                <a:rPr lang="ja-JP" altLang="en-US" sz="1589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医療機関ポータル</a:t>
              </a:r>
            </a:p>
          </p:txBody>
        </p:sp>
        <p:sp>
          <p:nvSpPr>
            <p:cNvPr id="55" name="正方形/長方形 3">
              <a:extLst>
                <a:ext uri="{FF2B5EF4-FFF2-40B4-BE49-F238E27FC236}">
                  <a16:creationId xmlns:a16="http://schemas.microsoft.com/office/drawing/2014/main" id="{FC289B9A-9599-4982-B2D1-A0FC30F0122D}"/>
                </a:ext>
              </a:extLst>
            </p:cNvPr>
            <p:cNvSpPr/>
            <p:nvPr/>
          </p:nvSpPr>
          <p:spPr bwMode="auto">
            <a:xfrm>
              <a:off x="5582921" y="7870352"/>
              <a:ext cx="611274" cy="30777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5111" tIns="97644" rIns="75111" bIns="97644" rtlCol="0" anchor="ctr">
              <a:noAutofit/>
            </a:bodyPr>
            <a:lstStyle/>
            <a:p>
              <a:pPr algn="ctr" defTabSz="1907268"/>
              <a:r>
                <a:rPr lang="ja-JP" altLang="en-US" sz="1589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検索</a:t>
              </a:r>
            </a:p>
          </p:txBody>
        </p:sp>
      </p:grpSp>
      <p:sp>
        <p:nvSpPr>
          <p:cNvPr id="56" name="正方形/長方形 16">
            <a:extLst>
              <a:ext uri="{FF2B5EF4-FFF2-40B4-BE49-F238E27FC236}">
                <a16:creationId xmlns:a16="http://schemas.microsoft.com/office/drawing/2014/main" id="{636FF71F-B6EF-4B1A-9F58-A0294212CFAD}"/>
              </a:ext>
            </a:extLst>
          </p:cNvPr>
          <p:cNvSpPr/>
          <p:nvPr/>
        </p:nvSpPr>
        <p:spPr>
          <a:xfrm>
            <a:off x="715509" y="9504104"/>
            <a:ext cx="4111942" cy="311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377585" indent="-1377585" defTabSz="1181421">
              <a:defRPr/>
            </a:pPr>
            <a:r>
              <a:rPr lang="en-US" altLang="zh-TW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0800-0804583</a:t>
            </a:r>
            <a:r>
              <a:rPr lang="zh-TW" altLang="en-US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（通話無料）</a:t>
            </a:r>
            <a:r>
              <a:rPr lang="ja-JP" altLang="en-US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月～金</a:t>
            </a:r>
            <a:r>
              <a:rPr lang="zh-TW" altLang="en-US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zh-TW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zh-TW" altLang="en-US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zh-TW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00</a:t>
            </a:r>
            <a:r>
              <a:rPr lang="zh-TW" altLang="en-US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zh-TW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18</a:t>
            </a:r>
            <a:r>
              <a:rPr lang="zh-TW" altLang="en-US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zh-TW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00</a:t>
            </a:r>
          </a:p>
          <a:p>
            <a:pPr marL="1377585" indent="-1377585" defTabSz="1181421">
              <a:defRPr/>
            </a:pPr>
            <a:r>
              <a:rPr lang="ja-JP" altLang="en-US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　　（いずれも祝日を除く）　土　　   </a:t>
            </a:r>
            <a:r>
              <a:rPr lang="en-US" altLang="ja-JP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00</a:t>
            </a:r>
            <a:r>
              <a:rPr lang="ja-JP" altLang="en-US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16</a:t>
            </a:r>
            <a:r>
              <a:rPr lang="ja-JP" altLang="en-US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00</a:t>
            </a:r>
            <a:r>
              <a:rPr lang="ja-JP" altLang="en-US" sz="101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</a:t>
            </a:r>
            <a:endParaRPr lang="en-US" altLang="ja-JP" sz="101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正方形/長方形 16">
            <a:extLst>
              <a:ext uri="{FF2B5EF4-FFF2-40B4-BE49-F238E27FC236}">
                <a16:creationId xmlns:a16="http://schemas.microsoft.com/office/drawing/2014/main" id="{64F99EE9-E843-4EBB-9698-AAA17C669944}"/>
              </a:ext>
            </a:extLst>
          </p:cNvPr>
          <p:cNvSpPr/>
          <p:nvPr/>
        </p:nvSpPr>
        <p:spPr>
          <a:xfrm>
            <a:off x="720783" y="9265945"/>
            <a:ext cx="4302559" cy="1555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377585" indent="-1377585" defTabSz="1181421">
              <a:defRPr/>
            </a:pPr>
            <a:r>
              <a:rPr lang="en-US" altLang="ja-JP" sz="1011" u="sng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contact@iryohokenjyoho-portalsite.jp</a:t>
            </a:r>
            <a:r>
              <a:rPr lang="ja-JP" altLang="en-US" sz="101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01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　　　　</a:t>
            </a:r>
            <a:endParaRPr lang="en-US" altLang="ja-JP" sz="1011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C1CCF03-4839-4F02-8F95-7AED482DA236}"/>
              </a:ext>
            </a:extLst>
          </p:cNvPr>
          <p:cNvSpPr txBox="1"/>
          <p:nvPr/>
        </p:nvSpPr>
        <p:spPr>
          <a:xfrm>
            <a:off x="286762" y="8878181"/>
            <a:ext cx="4315999" cy="270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7585" indent="-1377585" defTabSz="1181421">
              <a:defRPr/>
            </a:pPr>
            <a:r>
              <a:rPr lang="ja-JP" altLang="en-US" sz="1156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お問合せ先：オンライン資格確認等コールセンター　　</a:t>
            </a:r>
            <a:endParaRPr lang="en-US" altLang="ja-JP" sz="1156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F8156FAF-5EE7-40E1-B57C-55A73AE0E3F7}"/>
              </a:ext>
            </a:extLst>
          </p:cNvPr>
          <p:cNvSpPr/>
          <p:nvPr/>
        </p:nvSpPr>
        <p:spPr>
          <a:xfrm>
            <a:off x="0" y="0"/>
            <a:ext cx="6858000" cy="1146022"/>
          </a:xfrm>
          <a:prstGeom prst="rect">
            <a:avLst/>
          </a:prstGeom>
          <a:solidFill>
            <a:srgbClr val="265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00" rIns="104000" rtlCol="0" anchor="ctr"/>
          <a:lstStyle/>
          <a:p>
            <a:pPr algn="ctr"/>
            <a:r>
              <a:rPr lang="ja-JP" altLang="en-US" sz="2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これからオンライン資格確認の</a:t>
            </a:r>
            <a:endParaRPr lang="en-US" altLang="ja-JP" sz="2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2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導入を検討される方へ</a:t>
            </a:r>
          </a:p>
        </p:txBody>
      </p:sp>
      <p:grpSp>
        <p:nvGrpSpPr>
          <p:cNvPr id="60" name="グラフィックス 12" descr="電話 枠線">
            <a:extLst>
              <a:ext uri="{FF2B5EF4-FFF2-40B4-BE49-F238E27FC236}">
                <a16:creationId xmlns:a16="http://schemas.microsoft.com/office/drawing/2014/main" id="{C8DFEA93-8EFF-4A79-A7C1-5AFC9167210A}"/>
              </a:ext>
            </a:extLst>
          </p:cNvPr>
          <p:cNvGrpSpPr/>
          <p:nvPr/>
        </p:nvGrpSpPr>
        <p:grpSpPr>
          <a:xfrm>
            <a:off x="352684" y="9423580"/>
            <a:ext cx="301123" cy="301123"/>
            <a:chOff x="247461" y="7635872"/>
            <a:chExt cx="208470" cy="208470"/>
          </a:xfrm>
        </p:grpSpPr>
        <p:sp>
          <p:nvSpPr>
            <p:cNvPr id="61" name="フリーフォーム: 図形 16">
              <a:extLst>
                <a:ext uri="{FF2B5EF4-FFF2-40B4-BE49-F238E27FC236}">
                  <a16:creationId xmlns:a16="http://schemas.microsoft.com/office/drawing/2014/main" id="{EBFA9A03-41BD-4D0B-A3C3-B42527D88F1E}"/>
                </a:ext>
              </a:extLst>
            </p:cNvPr>
            <p:cNvSpPr/>
            <p:nvPr/>
          </p:nvSpPr>
          <p:spPr>
            <a:xfrm>
              <a:off x="266989" y="7674962"/>
              <a:ext cx="170214" cy="59041"/>
            </a:xfrm>
            <a:custGeom>
              <a:avLst/>
              <a:gdLst>
                <a:gd name="connsiteX0" fmla="*/ 22431 w 170214"/>
                <a:gd name="connsiteY0" fmla="*/ 59041 h 59041"/>
                <a:gd name="connsiteX1" fmla="*/ 21508 w 170214"/>
                <a:gd name="connsiteY1" fmla="*/ 59002 h 59041"/>
                <a:gd name="connsiteX2" fmla="*/ 13386 w 170214"/>
                <a:gd name="connsiteY2" fmla="*/ 54202 h 59041"/>
                <a:gd name="connsiteX3" fmla="*/ 1877 w 170214"/>
                <a:gd name="connsiteY3" fmla="*/ 37277 h 59041"/>
                <a:gd name="connsiteX4" fmla="*/ 257 w 170214"/>
                <a:gd name="connsiteY4" fmla="*/ 28912 h 59041"/>
                <a:gd name="connsiteX5" fmla="*/ 5380 w 170214"/>
                <a:gd name="connsiteY5" fmla="*/ 21811 h 59041"/>
                <a:gd name="connsiteX6" fmla="*/ 164835 w 170214"/>
                <a:gd name="connsiteY6" fmla="*/ 21811 h 59041"/>
                <a:gd name="connsiteX7" fmla="*/ 164835 w 170214"/>
                <a:gd name="connsiteY7" fmla="*/ 21811 h 59041"/>
                <a:gd name="connsiteX8" fmla="*/ 169958 w 170214"/>
                <a:gd name="connsiteY8" fmla="*/ 28912 h 59041"/>
                <a:gd name="connsiteX9" fmla="*/ 168334 w 170214"/>
                <a:gd name="connsiteY9" fmla="*/ 37282 h 59041"/>
                <a:gd name="connsiteX10" fmla="*/ 156824 w 170214"/>
                <a:gd name="connsiteY10" fmla="*/ 54220 h 59041"/>
                <a:gd name="connsiteX11" fmla="*/ 141999 w 170214"/>
                <a:gd name="connsiteY11" fmla="*/ 57279 h 59041"/>
                <a:gd name="connsiteX12" fmla="*/ 140247 w 170214"/>
                <a:gd name="connsiteY12" fmla="*/ 55838 h 59041"/>
                <a:gd name="connsiteX13" fmla="*/ 129606 w 170214"/>
                <a:gd name="connsiteY13" fmla="*/ 45197 h 59041"/>
                <a:gd name="connsiteX14" fmla="*/ 126362 w 170214"/>
                <a:gd name="connsiteY14" fmla="*/ 37579 h 59041"/>
                <a:gd name="connsiteX15" fmla="*/ 126362 w 170214"/>
                <a:gd name="connsiteY15" fmla="*/ 28072 h 59041"/>
                <a:gd name="connsiteX16" fmla="*/ 43842 w 170214"/>
                <a:gd name="connsiteY16" fmla="*/ 28072 h 59041"/>
                <a:gd name="connsiteX17" fmla="*/ 43842 w 170214"/>
                <a:gd name="connsiteY17" fmla="*/ 37577 h 59041"/>
                <a:gd name="connsiteX18" fmla="*/ 40624 w 170214"/>
                <a:gd name="connsiteY18" fmla="*/ 45195 h 59041"/>
                <a:gd name="connsiteX19" fmla="*/ 29983 w 170214"/>
                <a:gd name="connsiteY19" fmla="*/ 55835 h 59041"/>
                <a:gd name="connsiteX20" fmla="*/ 22431 w 170214"/>
                <a:gd name="connsiteY20" fmla="*/ 59041 h 59041"/>
                <a:gd name="connsiteX21" fmla="*/ 85119 w 170214"/>
                <a:gd name="connsiteY21" fmla="*/ 4341 h 59041"/>
                <a:gd name="connsiteX22" fmla="*/ 7616 w 170214"/>
                <a:gd name="connsiteY22" fmla="*/ 25540 h 59041"/>
                <a:gd name="connsiteX23" fmla="*/ 4511 w 170214"/>
                <a:gd name="connsiteY23" fmla="*/ 29842 h 59041"/>
                <a:gd name="connsiteX24" fmla="*/ 5477 w 170214"/>
                <a:gd name="connsiteY24" fmla="*/ 34836 h 59041"/>
                <a:gd name="connsiteX25" fmla="*/ 16987 w 170214"/>
                <a:gd name="connsiteY25" fmla="*/ 51785 h 59041"/>
                <a:gd name="connsiteX26" fmla="*/ 21873 w 170214"/>
                <a:gd name="connsiteY26" fmla="*/ 54680 h 59041"/>
                <a:gd name="connsiteX27" fmla="*/ 26867 w 170214"/>
                <a:gd name="connsiteY27" fmla="*/ 52817 h 59041"/>
                <a:gd name="connsiteX28" fmla="*/ 37551 w 170214"/>
                <a:gd name="connsiteY28" fmla="*/ 42128 h 59041"/>
                <a:gd name="connsiteX29" fmla="*/ 39521 w 170214"/>
                <a:gd name="connsiteY29" fmla="*/ 37583 h 59041"/>
                <a:gd name="connsiteX30" fmla="*/ 39521 w 170214"/>
                <a:gd name="connsiteY30" fmla="*/ 24932 h 59041"/>
                <a:gd name="connsiteX31" fmla="*/ 41006 w 170214"/>
                <a:gd name="connsiteY31" fmla="*/ 24437 h 59041"/>
                <a:gd name="connsiteX32" fmla="*/ 129248 w 170214"/>
                <a:gd name="connsiteY32" fmla="*/ 24437 h 59041"/>
                <a:gd name="connsiteX33" fmla="*/ 130731 w 170214"/>
                <a:gd name="connsiteY33" fmla="*/ 24932 h 59041"/>
                <a:gd name="connsiteX34" fmla="*/ 130731 w 170214"/>
                <a:gd name="connsiteY34" fmla="*/ 37577 h 59041"/>
                <a:gd name="connsiteX35" fmla="*/ 132598 w 170214"/>
                <a:gd name="connsiteY35" fmla="*/ 42024 h 59041"/>
                <a:gd name="connsiteX36" fmla="*/ 143339 w 170214"/>
                <a:gd name="connsiteY36" fmla="*/ 52767 h 59041"/>
                <a:gd name="connsiteX37" fmla="*/ 152336 w 170214"/>
                <a:gd name="connsiteY37" fmla="*/ 52901 h 59041"/>
                <a:gd name="connsiteX38" fmla="*/ 153243 w 170214"/>
                <a:gd name="connsiteY38" fmla="*/ 51796 h 59041"/>
                <a:gd name="connsiteX39" fmla="*/ 164753 w 170214"/>
                <a:gd name="connsiteY39" fmla="*/ 34834 h 59041"/>
                <a:gd name="connsiteX40" fmla="*/ 165723 w 170214"/>
                <a:gd name="connsiteY40" fmla="*/ 29840 h 59041"/>
                <a:gd name="connsiteX41" fmla="*/ 162612 w 170214"/>
                <a:gd name="connsiteY41" fmla="*/ 25536 h 59041"/>
                <a:gd name="connsiteX42" fmla="*/ 85119 w 170214"/>
                <a:gd name="connsiteY42" fmla="*/ 4341 h 5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0214" h="59041">
                  <a:moveTo>
                    <a:pt x="22431" y="59041"/>
                  </a:moveTo>
                  <a:cubicBezTo>
                    <a:pt x="22127" y="59041"/>
                    <a:pt x="21818" y="59028"/>
                    <a:pt x="21508" y="59002"/>
                  </a:cubicBezTo>
                  <a:cubicBezTo>
                    <a:pt x="18208" y="58730"/>
                    <a:pt x="15215" y="56962"/>
                    <a:pt x="13386" y="54202"/>
                  </a:cubicBezTo>
                  <a:lnTo>
                    <a:pt x="1877" y="37277"/>
                  </a:lnTo>
                  <a:cubicBezTo>
                    <a:pt x="197" y="34835"/>
                    <a:pt x="-390" y="31805"/>
                    <a:pt x="257" y="28912"/>
                  </a:cubicBezTo>
                  <a:cubicBezTo>
                    <a:pt x="918" y="25943"/>
                    <a:pt x="2770" y="23375"/>
                    <a:pt x="5380" y="21811"/>
                  </a:cubicBezTo>
                  <a:cubicBezTo>
                    <a:pt x="54554" y="-7270"/>
                    <a:pt x="115661" y="-7270"/>
                    <a:pt x="164835" y="21811"/>
                  </a:cubicBezTo>
                  <a:lnTo>
                    <a:pt x="164835" y="21811"/>
                  </a:lnTo>
                  <a:cubicBezTo>
                    <a:pt x="167444" y="23376"/>
                    <a:pt x="169296" y="25943"/>
                    <a:pt x="169958" y="28912"/>
                  </a:cubicBezTo>
                  <a:cubicBezTo>
                    <a:pt x="170605" y="31807"/>
                    <a:pt x="170016" y="34839"/>
                    <a:pt x="168334" y="37282"/>
                  </a:cubicBezTo>
                  <a:lnTo>
                    <a:pt x="156824" y="54220"/>
                  </a:lnTo>
                  <a:cubicBezTo>
                    <a:pt x="153575" y="59158"/>
                    <a:pt x="146938" y="60528"/>
                    <a:pt x="141999" y="57279"/>
                  </a:cubicBezTo>
                  <a:cubicBezTo>
                    <a:pt x="141366" y="56862"/>
                    <a:pt x="140778" y="56379"/>
                    <a:pt x="140247" y="55838"/>
                  </a:cubicBezTo>
                  <a:lnTo>
                    <a:pt x="129606" y="45197"/>
                  </a:lnTo>
                  <a:cubicBezTo>
                    <a:pt x="127472" y="43248"/>
                    <a:pt x="126288" y="40469"/>
                    <a:pt x="126362" y="37579"/>
                  </a:cubicBezTo>
                  <a:lnTo>
                    <a:pt x="126362" y="28072"/>
                  </a:lnTo>
                  <a:cubicBezTo>
                    <a:pt x="99546" y="19352"/>
                    <a:pt x="70658" y="19352"/>
                    <a:pt x="43842" y="28072"/>
                  </a:cubicBezTo>
                  <a:lnTo>
                    <a:pt x="43842" y="37577"/>
                  </a:lnTo>
                  <a:cubicBezTo>
                    <a:pt x="43828" y="40444"/>
                    <a:pt x="42669" y="43186"/>
                    <a:pt x="40624" y="45195"/>
                  </a:cubicBezTo>
                  <a:lnTo>
                    <a:pt x="29983" y="55835"/>
                  </a:lnTo>
                  <a:cubicBezTo>
                    <a:pt x="28016" y="57899"/>
                    <a:pt x="25283" y="59059"/>
                    <a:pt x="22431" y="59041"/>
                  </a:cubicBezTo>
                  <a:close/>
                  <a:moveTo>
                    <a:pt x="85119" y="4341"/>
                  </a:moveTo>
                  <a:cubicBezTo>
                    <a:pt x="57849" y="4313"/>
                    <a:pt x="31076" y="11636"/>
                    <a:pt x="7616" y="25540"/>
                  </a:cubicBezTo>
                  <a:cubicBezTo>
                    <a:pt x="6029" y="26481"/>
                    <a:pt x="4905" y="28039"/>
                    <a:pt x="4511" y="29842"/>
                  </a:cubicBezTo>
                  <a:cubicBezTo>
                    <a:pt x="4124" y="31569"/>
                    <a:pt x="4474" y="33379"/>
                    <a:pt x="5477" y="34836"/>
                  </a:cubicBezTo>
                  <a:lnTo>
                    <a:pt x="16987" y="51785"/>
                  </a:lnTo>
                  <a:cubicBezTo>
                    <a:pt x="18085" y="53449"/>
                    <a:pt x="19886" y="54516"/>
                    <a:pt x="21873" y="54680"/>
                  </a:cubicBezTo>
                  <a:cubicBezTo>
                    <a:pt x="23736" y="54868"/>
                    <a:pt x="25582" y="54179"/>
                    <a:pt x="26867" y="52817"/>
                  </a:cubicBezTo>
                  <a:lnTo>
                    <a:pt x="37551" y="42128"/>
                  </a:lnTo>
                  <a:cubicBezTo>
                    <a:pt x="38787" y="40937"/>
                    <a:pt x="39497" y="39300"/>
                    <a:pt x="39521" y="37583"/>
                  </a:cubicBezTo>
                  <a:lnTo>
                    <a:pt x="39521" y="24932"/>
                  </a:lnTo>
                  <a:lnTo>
                    <a:pt x="41006" y="24437"/>
                  </a:lnTo>
                  <a:cubicBezTo>
                    <a:pt x="69627" y="14778"/>
                    <a:pt x="100627" y="14778"/>
                    <a:pt x="129248" y="24437"/>
                  </a:cubicBezTo>
                  <a:lnTo>
                    <a:pt x="130731" y="24932"/>
                  </a:lnTo>
                  <a:lnTo>
                    <a:pt x="130731" y="37577"/>
                  </a:lnTo>
                  <a:cubicBezTo>
                    <a:pt x="130674" y="39261"/>
                    <a:pt x="131356" y="40886"/>
                    <a:pt x="132598" y="42024"/>
                  </a:cubicBezTo>
                  <a:lnTo>
                    <a:pt x="143339" y="52767"/>
                  </a:lnTo>
                  <a:cubicBezTo>
                    <a:pt x="145787" y="55288"/>
                    <a:pt x="149815" y="55348"/>
                    <a:pt x="152336" y="52901"/>
                  </a:cubicBezTo>
                  <a:cubicBezTo>
                    <a:pt x="152679" y="52568"/>
                    <a:pt x="152984" y="52197"/>
                    <a:pt x="153243" y="51796"/>
                  </a:cubicBezTo>
                  <a:lnTo>
                    <a:pt x="164753" y="34834"/>
                  </a:lnTo>
                  <a:cubicBezTo>
                    <a:pt x="165758" y="33377"/>
                    <a:pt x="166110" y="31567"/>
                    <a:pt x="165723" y="29840"/>
                  </a:cubicBezTo>
                  <a:cubicBezTo>
                    <a:pt x="165330" y="28034"/>
                    <a:pt x="164203" y="26475"/>
                    <a:pt x="162612" y="25536"/>
                  </a:cubicBezTo>
                  <a:cubicBezTo>
                    <a:pt x="139155" y="11635"/>
                    <a:pt x="112386" y="4313"/>
                    <a:pt x="85119" y="4341"/>
                  </a:cubicBezTo>
                  <a:close/>
                </a:path>
              </a:pathLst>
            </a:custGeom>
            <a:solidFill>
              <a:srgbClr val="000000"/>
            </a:solidFill>
            <a:ln w="20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600"/>
            </a:p>
          </p:txBody>
        </p:sp>
        <p:sp>
          <p:nvSpPr>
            <p:cNvPr id="62" name="フリーフォーム: 図形 17">
              <a:extLst>
                <a:ext uri="{FF2B5EF4-FFF2-40B4-BE49-F238E27FC236}">
                  <a16:creationId xmlns:a16="http://schemas.microsoft.com/office/drawing/2014/main" id="{DEE8426C-79FD-44D3-89B5-44C8B7BF185B}"/>
                </a:ext>
              </a:extLst>
            </p:cNvPr>
            <p:cNvSpPr/>
            <p:nvPr/>
          </p:nvSpPr>
          <p:spPr>
            <a:xfrm>
              <a:off x="284793" y="7705362"/>
              <a:ext cx="134655" cy="97765"/>
            </a:xfrm>
            <a:custGeom>
              <a:avLst/>
              <a:gdLst>
                <a:gd name="connsiteX0" fmla="*/ 134638 w 134655"/>
                <a:gd name="connsiteY0" fmla="*/ 97766 h 97765"/>
                <a:gd name="connsiteX1" fmla="*/ 1 w 134655"/>
                <a:gd name="connsiteY1" fmla="*/ 97766 h 97765"/>
                <a:gd name="connsiteX2" fmla="*/ 1 w 134655"/>
                <a:gd name="connsiteY2" fmla="*/ 57375 h 97765"/>
                <a:gd name="connsiteX3" fmla="*/ 5632 w 134655"/>
                <a:gd name="connsiteY3" fmla="*/ 43457 h 97765"/>
                <a:gd name="connsiteX4" fmla="*/ 30397 w 134655"/>
                <a:gd name="connsiteY4" fmla="*/ 18675 h 97765"/>
                <a:gd name="connsiteX5" fmla="*/ 30397 w 134655"/>
                <a:gd name="connsiteY5" fmla="*/ 8686 h 97765"/>
                <a:gd name="connsiteX6" fmla="*/ 39083 w 134655"/>
                <a:gd name="connsiteY6" fmla="*/ 0 h 97765"/>
                <a:gd name="connsiteX7" fmla="*/ 40844 w 134655"/>
                <a:gd name="connsiteY7" fmla="*/ 0 h 97765"/>
                <a:gd name="connsiteX8" fmla="*/ 49530 w 134655"/>
                <a:gd name="connsiteY8" fmla="*/ 8686 h 97765"/>
                <a:gd name="connsiteX9" fmla="*/ 49530 w 134655"/>
                <a:gd name="connsiteY9" fmla="*/ 15225 h 97765"/>
                <a:gd name="connsiteX10" fmla="*/ 84683 w 134655"/>
                <a:gd name="connsiteY10" fmla="*/ 15225 h 97765"/>
                <a:gd name="connsiteX11" fmla="*/ 84683 w 134655"/>
                <a:gd name="connsiteY11" fmla="*/ 8686 h 97765"/>
                <a:gd name="connsiteX12" fmla="*/ 93370 w 134655"/>
                <a:gd name="connsiteY12" fmla="*/ 0 h 97765"/>
                <a:gd name="connsiteX13" fmla="*/ 95541 w 134655"/>
                <a:gd name="connsiteY13" fmla="*/ 0 h 97765"/>
                <a:gd name="connsiteX14" fmla="*/ 104227 w 134655"/>
                <a:gd name="connsiteY14" fmla="*/ 8686 h 97765"/>
                <a:gd name="connsiteX15" fmla="*/ 104227 w 134655"/>
                <a:gd name="connsiteY15" fmla="*/ 18675 h 97765"/>
                <a:gd name="connsiteX16" fmla="*/ 129009 w 134655"/>
                <a:gd name="connsiteY16" fmla="*/ 43225 h 97765"/>
                <a:gd name="connsiteX17" fmla="*/ 134655 w 134655"/>
                <a:gd name="connsiteY17" fmla="*/ 57147 h 97765"/>
                <a:gd name="connsiteX18" fmla="*/ 4344 w 134655"/>
                <a:gd name="connsiteY18" fmla="*/ 93423 h 97765"/>
                <a:gd name="connsiteX19" fmla="*/ 130295 w 134655"/>
                <a:gd name="connsiteY19" fmla="*/ 93423 h 97765"/>
                <a:gd name="connsiteX20" fmla="*/ 130295 w 134655"/>
                <a:gd name="connsiteY20" fmla="*/ 57158 h 97765"/>
                <a:gd name="connsiteX21" fmla="*/ 125937 w 134655"/>
                <a:gd name="connsiteY21" fmla="*/ 46313 h 97765"/>
                <a:gd name="connsiteX22" fmla="*/ 99891 w 134655"/>
                <a:gd name="connsiteY22" fmla="*/ 20473 h 97765"/>
                <a:gd name="connsiteX23" fmla="*/ 99891 w 134655"/>
                <a:gd name="connsiteY23" fmla="*/ 8686 h 97765"/>
                <a:gd name="connsiteX24" fmla="*/ 95548 w 134655"/>
                <a:gd name="connsiteY24" fmla="*/ 4343 h 97765"/>
                <a:gd name="connsiteX25" fmla="*/ 93376 w 134655"/>
                <a:gd name="connsiteY25" fmla="*/ 4343 h 97765"/>
                <a:gd name="connsiteX26" fmla="*/ 89033 w 134655"/>
                <a:gd name="connsiteY26" fmla="*/ 8686 h 97765"/>
                <a:gd name="connsiteX27" fmla="*/ 89033 w 134655"/>
                <a:gd name="connsiteY27" fmla="*/ 19568 h 97765"/>
                <a:gd name="connsiteX28" fmla="*/ 45187 w 134655"/>
                <a:gd name="connsiteY28" fmla="*/ 19568 h 97765"/>
                <a:gd name="connsiteX29" fmla="*/ 45187 w 134655"/>
                <a:gd name="connsiteY29" fmla="*/ 8686 h 97765"/>
                <a:gd name="connsiteX30" fmla="*/ 40844 w 134655"/>
                <a:gd name="connsiteY30" fmla="*/ 4343 h 97765"/>
                <a:gd name="connsiteX31" fmla="*/ 39083 w 134655"/>
                <a:gd name="connsiteY31" fmla="*/ 4343 h 97765"/>
                <a:gd name="connsiteX32" fmla="*/ 34740 w 134655"/>
                <a:gd name="connsiteY32" fmla="*/ 8686 h 97765"/>
                <a:gd name="connsiteX33" fmla="*/ 34740 w 134655"/>
                <a:gd name="connsiteY33" fmla="*/ 20467 h 97765"/>
                <a:gd name="connsiteX34" fmla="*/ 8696 w 134655"/>
                <a:gd name="connsiteY34" fmla="*/ 46526 h 97765"/>
                <a:gd name="connsiteX35" fmla="*/ 4338 w 134655"/>
                <a:gd name="connsiteY35" fmla="*/ 57384 h 9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4655" h="97765">
                  <a:moveTo>
                    <a:pt x="134638" y="97766"/>
                  </a:moveTo>
                  <a:lnTo>
                    <a:pt x="1" y="97766"/>
                  </a:lnTo>
                  <a:lnTo>
                    <a:pt x="1" y="57375"/>
                  </a:lnTo>
                  <a:cubicBezTo>
                    <a:pt x="-55" y="52170"/>
                    <a:pt x="1972" y="47159"/>
                    <a:pt x="5632" y="43457"/>
                  </a:cubicBezTo>
                  <a:lnTo>
                    <a:pt x="30397" y="18675"/>
                  </a:lnTo>
                  <a:lnTo>
                    <a:pt x="30397" y="8686"/>
                  </a:lnTo>
                  <a:cubicBezTo>
                    <a:pt x="30397" y="3889"/>
                    <a:pt x="34286" y="0"/>
                    <a:pt x="39083" y="0"/>
                  </a:cubicBezTo>
                  <a:lnTo>
                    <a:pt x="40844" y="0"/>
                  </a:lnTo>
                  <a:cubicBezTo>
                    <a:pt x="45641" y="0"/>
                    <a:pt x="49530" y="3889"/>
                    <a:pt x="49530" y="8686"/>
                  </a:cubicBezTo>
                  <a:lnTo>
                    <a:pt x="49530" y="15225"/>
                  </a:lnTo>
                  <a:lnTo>
                    <a:pt x="84683" y="15225"/>
                  </a:lnTo>
                  <a:lnTo>
                    <a:pt x="84683" y="8686"/>
                  </a:lnTo>
                  <a:cubicBezTo>
                    <a:pt x="84683" y="3889"/>
                    <a:pt x="88572" y="0"/>
                    <a:pt x="93370" y="0"/>
                  </a:cubicBezTo>
                  <a:lnTo>
                    <a:pt x="95541" y="0"/>
                  </a:lnTo>
                  <a:cubicBezTo>
                    <a:pt x="100338" y="0"/>
                    <a:pt x="104227" y="3889"/>
                    <a:pt x="104227" y="8686"/>
                  </a:cubicBezTo>
                  <a:lnTo>
                    <a:pt x="104227" y="18675"/>
                  </a:lnTo>
                  <a:lnTo>
                    <a:pt x="129009" y="43225"/>
                  </a:lnTo>
                  <a:cubicBezTo>
                    <a:pt x="132651" y="46941"/>
                    <a:pt x="134680" y="51944"/>
                    <a:pt x="134655" y="57147"/>
                  </a:cubicBezTo>
                  <a:close/>
                  <a:moveTo>
                    <a:pt x="4344" y="93423"/>
                  </a:moveTo>
                  <a:lnTo>
                    <a:pt x="130295" y="93423"/>
                  </a:lnTo>
                  <a:lnTo>
                    <a:pt x="130295" y="57158"/>
                  </a:lnTo>
                  <a:cubicBezTo>
                    <a:pt x="130325" y="53110"/>
                    <a:pt x="128759" y="49214"/>
                    <a:pt x="125937" y="46313"/>
                  </a:cubicBezTo>
                  <a:lnTo>
                    <a:pt x="99891" y="20473"/>
                  </a:lnTo>
                  <a:lnTo>
                    <a:pt x="99891" y="8686"/>
                  </a:lnTo>
                  <a:cubicBezTo>
                    <a:pt x="99891" y="6288"/>
                    <a:pt x="97946" y="4343"/>
                    <a:pt x="95548" y="4343"/>
                  </a:cubicBezTo>
                  <a:lnTo>
                    <a:pt x="93376" y="4343"/>
                  </a:lnTo>
                  <a:cubicBezTo>
                    <a:pt x="90977" y="4343"/>
                    <a:pt x="89033" y="6288"/>
                    <a:pt x="89033" y="8686"/>
                  </a:cubicBezTo>
                  <a:lnTo>
                    <a:pt x="89033" y="19568"/>
                  </a:lnTo>
                  <a:lnTo>
                    <a:pt x="45187" y="19568"/>
                  </a:lnTo>
                  <a:lnTo>
                    <a:pt x="45187" y="8686"/>
                  </a:lnTo>
                  <a:cubicBezTo>
                    <a:pt x="45187" y="6288"/>
                    <a:pt x="43243" y="4343"/>
                    <a:pt x="40844" y="4343"/>
                  </a:cubicBezTo>
                  <a:lnTo>
                    <a:pt x="39083" y="4343"/>
                  </a:lnTo>
                  <a:cubicBezTo>
                    <a:pt x="36684" y="4343"/>
                    <a:pt x="34740" y="6288"/>
                    <a:pt x="34740" y="8686"/>
                  </a:cubicBezTo>
                  <a:lnTo>
                    <a:pt x="34740" y="20467"/>
                  </a:lnTo>
                  <a:lnTo>
                    <a:pt x="8696" y="46526"/>
                  </a:lnTo>
                  <a:cubicBezTo>
                    <a:pt x="5832" y="49405"/>
                    <a:pt x="4259" y="53323"/>
                    <a:pt x="4338" y="57384"/>
                  </a:cubicBezTo>
                  <a:close/>
                </a:path>
              </a:pathLst>
            </a:custGeom>
            <a:solidFill>
              <a:srgbClr val="000000"/>
            </a:solidFill>
            <a:ln w="20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600"/>
            </a:p>
          </p:txBody>
        </p:sp>
        <p:sp>
          <p:nvSpPr>
            <p:cNvPr id="63" name="フリーフォーム: 図形 18">
              <a:extLst>
                <a:ext uri="{FF2B5EF4-FFF2-40B4-BE49-F238E27FC236}">
                  <a16:creationId xmlns:a16="http://schemas.microsoft.com/office/drawing/2014/main" id="{FCD77FCD-B0DC-4045-B354-F3AE3F203DE7}"/>
                </a:ext>
              </a:extLst>
            </p:cNvPr>
            <p:cNvSpPr/>
            <p:nvPr/>
          </p:nvSpPr>
          <p:spPr>
            <a:xfrm>
              <a:off x="365140" y="7740135"/>
              <a:ext cx="8686" cy="8686"/>
            </a:xfrm>
            <a:custGeom>
              <a:avLst/>
              <a:gdLst>
                <a:gd name="connsiteX0" fmla="*/ 4343 w 8686"/>
                <a:gd name="connsiteY0" fmla="*/ 4343 h 8686"/>
                <a:gd name="connsiteX1" fmla="*/ 4343 w 8686"/>
                <a:gd name="connsiteY1" fmla="*/ 4343 h 8686"/>
                <a:gd name="connsiteX2" fmla="*/ 4343 w 8686"/>
                <a:gd name="connsiteY2" fmla="*/ 4343 h 8686"/>
                <a:gd name="connsiteX3" fmla="*/ 4343 w 8686"/>
                <a:gd name="connsiteY3" fmla="*/ 4343 h 8686"/>
                <a:gd name="connsiteX4" fmla="*/ 4343 w 8686"/>
                <a:gd name="connsiteY4" fmla="*/ 4343 h 8686"/>
                <a:gd name="connsiteX5" fmla="*/ 8686 w 8686"/>
                <a:gd name="connsiteY5" fmla="*/ 0 h 8686"/>
                <a:gd name="connsiteX6" fmla="*/ 0 w 8686"/>
                <a:gd name="connsiteY6" fmla="*/ 0 h 8686"/>
                <a:gd name="connsiteX7" fmla="*/ 0 w 8686"/>
                <a:gd name="connsiteY7" fmla="*/ 8686 h 8686"/>
                <a:gd name="connsiteX8" fmla="*/ 8686 w 8686"/>
                <a:gd name="connsiteY8" fmla="*/ 8686 h 8686"/>
                <a:gd name="connsiteX9" fmla="*/ 8686 w 8686"/>
                <a:gd name="connsiteY9" fmla="*/ 0 h 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6" h="8686">
                  <a:moveTo>
                    <a:pt x="4343" y="4343"/>
                  </a:moveTo>
                  <a:lnTo>
                    <a:pt x="4343" y="4343"/>
                  </a:lnTo>
                  <a:lnTo>
                    <a:pt x="4343" y="4343"/>
                  </a:lnTo>
                  <a:lnTo>
                    <a:pt x="4343" y="4343"/>
                  </a:lnTo>
                  <a:lnTo>
                    <a:pt x="4343" y="4343"/>
                  </a:lnTo>
                  <a:moveTo>
                    <a:pt x="8686" y="0"/>
                  </a:moveTo>
                  <a:lnTo>
                    <a:pt x="0" y="0"/>
                  </a:lnTo>
                  <a:lnTo>
                    <a:pt x="0" y="8686"/>
                  </a:lnTo>
                  <a:lnTo>
                    <a:pt x="8686" y="8686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000000"/>
            </a:solidFill>
            <a:ln w="20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600"/>
            </a:p>
          </p:txBody>
        </p:sp>
        <p:sp>
          <p:nvSpPr>
            <p:cNvPr id="64" name="フリーフォーム: 図形 19">
              <a:extLst>
                <a:ext uri="{FF2B5EF4-FFF2-40B4-BE49-F238E27FC236}">
                  <a16:creationId xmlns:a16="http://schemas.microsoft.com/office/drawing/2014/main" id="{C2AD2160-D1CD-45E3-B83F-2F241C35DCF1}"/>
                </a:ext>
              </a:extLst>
            </p:cNvPr>
            <p:cNvSpPr/>
            <p:nvPr/>
          </p:nvSpPr>
          <p:spPr>
            <a:xfrm>
              <a:off x="365140" y="7757514"/>
              <a:ext cx="8686" cy="8686"/>
            </a:xfrm>
            <a:custGeom>
              <a:avLst/>
              <a:gdLst>
                <a:gd name="connsiteX0" fmla="*/ 4343 w 8686"/>
                <a:gd name="connsiteY0" fmla="*/ 4343 h 8686"/>
                <a:gd name="connsiteX1" fmla="*/ 4343 w 8686"/>
                <a:gd name="connsiteY1" fmla="*/ 4343 h 8686"/>
                <a:gd name="connsiteX2" fmla="*/ 8686 w 8686"/>
                <a:gd name="connsiteY2" fmla="*/ 0 h 8686"/>
                <a:gd name="connsiteX3" fmla="*/ 0 w 8686"/>
                <a:gd name="connsiteY3" fmla="*/ 0 h 8686"/>
                <a:gd name="connsiteX4" fmla="*/ 0 w 8686"/>
                <a:gd name="connsiteY4" fmla="*/ 8686 h 8686"/>
                <a:gd name="connsiteX5" fmla="*/ 8686 w 8686"/>
                <a:gd name="connsiteY5" fmla="*/ 8686 h 8686"/>
                <a:gd name="connsiteX6" fmla="*/ 8686 w 8686"/>
                <a:gd name="connsiteY6" fmla="*/ 0 h 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6" h="8686">
                  <a:moveTo>
                    <a:pt x="4343" y="4343"/>
                  </a:moveTo>
                  <a:lnTo>
                    <a:pt x="4343" y="4343"/>
                  </a:lnTo>
                  <a:moveTo>
                    <a:pt x="8686" y="0"/>
                  </a:moveTo>
                  <a:lnTo>
                    <a:pt x="0" y="0"/>
                  </a:lnTo>
                  <a:lnTo>
                    <a:pt x="0" y="8686"/>
                  </a:lnTo>
                  <a:lnTo>
                    <a:pt x="8686" y="8686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000000"/>
            </a:solidFill>
            <a:ln w="20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600"/>
            </a:p>
          </p:txBody>
        </p:sp>
        <p:sp>
          <p:nvSpPr>
            <p:cNvPr id="65" name="フリーフォーム: 図形 20">
              <a:extLst>
                <a:ext uri="{FF2B5EF4-FFF2-40B4-BE49-F238E27FC236}">
                  <a16:creationId xmlns:a16="http://schemas.microsoft.com/office/drawing/2014/main" id="{81CA755C-557B-4BB0-B0C8-2FDC5B5C182F}"/>
                </a:ext>
              </a:extLst>
            </p:cNvPr>
            <p:cNvSpPr/>
            <p:nvPr/>
          </p:nvSpPr>
          <p:spPr>
            <a:xfrm>
              <a:off x="365140" y="7774891"/>
              <a:ext cx="8686" cy="8686"/>
            </a:xfrm>
            <a:custGeom>
              <a:avLst/>
              <a:gdLst>
                <a:gd name="connsiteX0" fmla="*/ 4343 w 8686"/>
                <a:gd name="connsiteY0" fmla="*/ 4343 h 8686"/>
                <a:gd name="connsiteX1" fmla="*/ 4343 w 8686"/>
                <a:gd name="connsiteY1" fmla="*/ 4343 h 8686"/>
                <a:gd name="connsiteX2" fmla="*/ 8686 w 8686"/>
                <a:gd name="connsiteY2" fmla="*/ 0 h 8686"/>
                <a:gd name="connsiteX3" fmla="*/ 0 w 8686"/>
                <a:gd name="connsiteY3" fmla="*/ 0 h 8686"/>
                <a:gd name="connsiteX4" fmla="*/ 0 w 8686"/>
                <a:gd name="connsiteY4" fmla="*/ 8686 h 8686"/>
                <a:gd name="connsiteX5" fmla="*/ 8686 w 8686"/>
                <a:gd name="connsiteY5" fmla="*/ 8686 h 8686"/>
                <a:gd name="connsiteX6" fmla="*/ 8686 w 8686"/>
                <a:gd name="connsiteY6" fmla="*/ 0 h 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6" h="8686">
                  <a:moveTo>
                    <a:pt x="4343" y="4343"/>
                  </a:moveTo>
                  <a:lnTo>
                    <a:pt x="4343" y="4343"/>
                  </a:lnTo>
                  <a:moveTo>
                    <a:pt x="8686" y="0"/>
                  </a:moveTo>
                  <a:lnTo>
                    <a:pt x="0" y="0"/>
                  </a:lnTo>
                  <a:lnTo>
                    <a:pt x="0" y="8686"/>
                  </a:lnTo>
                  <a:lnTo>
                    <a:pt x="8686" y="8686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000000"/>
            </a:solidFill>
            <a:ln w="20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600"/>
            </a:p>
          </p:txBody>
        </p:sp>
        <p:sp>
          <p:nvSpPr>
            <p:cNvPr id="66" name="フリーフォーム: 図形 21">
              <a:extLst>
                <a:ext uri="{FF2B5EF4-FFF2-40B4-BE49-F238E27FC236}">
                  <a16:creationId xmlns:a16="http://schemas.microsoft.com/office/drawing/2014/main" id="{F03F1BD0-9656-45B1-B8AF-7B03E0C90632}"/>
                </a:ext>
              </a:extLst>
            </p:cNvPr>
            <p:cNvSpPr/>
            <p:nvPr/>
          </p:nvSpPr>
          <p:spPr>
            <a:xfrm>
              <a:off x="347767" y="7740135"/>
              <a:ext cx="8686" cy="8686"/>
            </a:xfrm>
            <a:custGeom>
              <a:avLst/>
              <a:gdLst>
                <a:gd name="connsiteX0" fmla="*/ 4343 w 8686"/>
                <a:gd name="connsiteY0" fmla="*/ 4343 h 8686"/>
                <a:gd name="connsiteX1" fmla="*/ 4343 w 8686"/>
                <a:gd name="connsiteY1" fmla="*/ 4343 h 8686"/>
                <a:gd name="connsiteX2" fmla="*/ 4343 w 8686"/>
                <a:gd name="connsiteY2" fmla="*/ 4343 h 8686"/>
                <a:gd name="connsiteX3" fmla="*/ 4343 w 8686"/>
                <a:gd name="connsiteY3" fmla="*/ 4343 h 8686"/>
                <a:gd name="connsiteX4" fmla="*/ 4343 w 8686"/>
                <a:gd name="connsiteY4" fmla="*/ 4343 h 8686"/>
                <a:gd name="connsiteX5" fmla="*/ 8686 w 8686"/>
                <a:gd name="connsiteY5" fmla="*/ 0 h 8686"/>
                <a:gd name="connsiteX6" fmla="*/ 0 w 8686"/>
                <a:gd name="connsiteY6" fmla="*/ 0 h 8686"/>
                <a:gd name="connsiteX7" fmla="*/ 0 w 8686"/>
                <a:gd name="connsiteY7" fmla="*/ 8686 h 8686"/>
                <a:gd name="connsiteX8" fmla="*/ 8686 w 8686"/>
                <a:gd name="connsiteY8" fmla="*/ 8686 h 8686"/>
                <a:gd name="connsiteX9" fmla="*/ 8686 w 8686"/>
                <a:gd name="connsiteY9" fmla="*/ 0 h 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6" h="8686">
                  <a:moveTo>
                    <a:pt x="4343" y="4343"/>
                  </a:moveTo>
                  <a:lnTo>
                    <a:pt x="4343" y="4343"/>
                  </a:lnTo>
                  <a:lnTo>
                    <a:pt x="4343" y="4343"/>
                  </a:lnTo>
                  <a:lnTo>
                    <a:pt x="4343" y="4343"/>
                  </a:lnTo>
                  <a:lnTo>
                    <a:pt x="4343" y="4343"/>
                  </a:lnTo>
                  <a:moveTo>
                    <a:pt x="8686" y="0"/>
                  </a:moveTo>
                  <a:lnTo>
                    <a:pt x="0" y="0"/>
                  </a:lnTo>
                  <a:lnTo>
                    <a:pt x="0" y="8686"/>
                  </a:lnTo>
                  <a:lnTo>
                    <a:pt x="8686" y="8686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000000"/>
            </a:solidFill>
            <a:ln w="20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600"/>
            </a:p>
          </p:txBody>
        </p:sp>
        <p:sp>
          <p:nvSpPr>
            <p:cNvPr id="67" name="フリーフォーム: 図形 22">
              <a:extLst>
                <a:ext uri="{FF2B5EF4-FFF2-40B4-BE49-F238E27FC236}">
                  <a16:creationId xmlns:a16="http://schemas.microsoft.com/office/drawing/2014/main" id="{D20C443F-4117-4D8E-93A5-7ECAF124B28D}"/>
                </a:ext>
              </a:extLst>
            </p:cNvPr>
            <p:cNvSpPr/>
            <p:nvPr/>
          </p:nvSpPr>
          <p:spPr>
            <a:xfrm>
              <a:off x="347767" y="7757514"/>
              <a:ext cx="8686" cy="8686"/>
            </a:xfrm>
            <a:custGeom>
              <a:avLst/>
              <a:gdLst>
                <a:gd name="connsiteX0" fmla="*/ 4343 w 8686"/>
                <a:gd name="connsiteY0" fmla="*/ 4343 h 8686"/>
                <a:gd name="connsiteX1" fmla="*/ 4343 w 8686"/>
                <a:gd name="connsiteY1" fmla="*/ 4343 h 8686"/>
                <a:gd name="connsiteX2" fmla="*/ 8686 w 8686"/>
                <a:gd name="connsiteY2" fmla="*/ 0 h 8686"/>
                <a:gd name="connsiteX3" fmla="*/ 0 w 8686"/>
                <a:gd name="connsiteY3" fmla="*/ 0 h 8686"/>
                <a:gd name="connsiteX4" fmla="*/ 0 w 8686"/>
                <a:gd name="connsiteY4" fmla="*/ 8686 h 8686"/>
                <a:gd name="connsiteX5" fmla="*/ 8686 w 8686"/>
                <a:gd name="connsiteY5" fmla="*/ 8686 h 8686"/>
                <a:gd name="connsiteX6" fmla="*/ 8686 w 8686"/>
                <a:gd name="connsiteY6" fmla="*/ 0 h 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6" h="8686">
                  <a:moveTo>
                    <a:pt x="4343" y="4343"/>
                  </a:moveTo>
                  <a:lnTo>
                    <a:pt x="4343" y="4343"/>
                  </a:lnTo>
                  <a:moveTo>
                    <a:pt x="8686" y="0"/>
                  </a:moveTo>
                  <a:lnTo>
                    <a:pt x="0" y="0"/>
                  </a:lnTo>
                  <a:lnTo>
                    <a:pt x="0" y="8686"/>
                  </a:lnTo>
                  <a:lnTo>
                    <a:pt x="8686" y="8686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000000"/>
            </a:solidFill>
            <a:ln w="20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600"/>
            </a:p>
          </p:txBody>
        </p:sp>
        <p:sp>
          <p:nvSpPr>
            <p:cNvPr id="68" name="フリーフォーム: 図形 23">
              <a:extLst>
                <a:ext uri="{FF2B5EF4-FFF2-40B4-BE49-F238E27FC236}">
                  <a16:creationId xmlns:a16="http://schemas.microsoft.com/office/drawing/2014/main" id="{EB49F40E-1FC5-405C-B813-D96671E020C9}"/>
                </a:ext>
              </a:extLst>
            </p:cNvPr>
            <p:cNvSpPr/>
            <p:nvPr/>
          </p:nvSpPr>
          <p:spPr>
            <a:xfrm>
              <a:off x="347767" y="7774891"/>
              <a:ext cx="8686" cy="8686"/>
            </a:xfrm>
            <a:custGeom>
              <a:avLst/>
              <a:gdLst>
                <a:gd name="connsiteX0" fmla="*/ 4343 w 8686"/>
                <a:gd name="connsiteY0" fmla="*/ 4343 h 8686"/>
                <a:gd name="connsiteX1" fmla="*/ 4343 w 8686"/>
                <a:gd name="connsiteY1" fmla="*/ 4343 h 8686"/>
                <a:gd name="connsiteX2" fmla="*/ 8686 w 8686"/>
                <a:gd name="connsiteY2" fmla="*/ 0 h 8686"/>
                <a:gd name="connsiteX3" fmla="*/ 0 w 8686"/>
                <a:gd name="connsiteY3" fmla="*/ 0 h 8686"/>
                <a:gd name="connsiteX4" fmla="*/ 0 w 8686"/>
                <a:gd name="connsiteY4" fmla="*/ 8686 h 8686"/>
                <a:gd name="connsiteX5" fmla="*/ 8686 w 8686"/>
                <a:gd name="connsiteY5" fmla="*/ 8686 h 8686"/>
                <a:gd name="connsiteX6" fmla="*/ 8686 w 8686"/>
                <a:gd name="connsiteY6" fmla="*/ 0 h 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6" h="8686">
                  <a:moveTo>
                    <a:pt x="4343" y="4343"/>
                  </a:moveTo>
                  <a:lnTo>
                    <a:pt x="4343" y="4343"/>
                  </a:lnTo>
                  <a:moveTo>
                    <a:pt x="8686" y="0"/>
                  </a:moveTo>
                  <a:lnTo>
                    <a:pt x="0" y="0"/>
                  </a:lnTo>
                  <a:lnTo>
                    <a:pt x="0" y="8686"/>
                  </a:lnTo>
                  <a:lnTo>
                    <a:pt x="8686" y="8686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000000"/>
            </a:solidFill>
            <a:ln w="20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600"/>
            </a:p>
          </p:txBody>
        </p:sp>
        <p:sp>
          <p:nvSpPr>
            <p:cNvPr id="69" name="フリーフォーム: 図形 24">
              <a:extLst>
                <a:ext uri="{FF2B5EF4-FFF2-40B4-BE49-F238E27FC236}">
                  <a16:creationId xmlns:a16="http://schemas.microsoft.com/office/drawing/2014/main" id="{E38DC8A1-3D02-4D09-A988-1624A6FDC053}"/>
                </a:ext>
              </a:extLst>
            </p:cNvPr>
            <p:cNvSpPr/>
            <p:nvPr/>
          </p:nvSpPr>
          <p:spPr>
            <a:xfrm>
              <a:off x="330392" y="7740135"/>
              <a:ext cx="8686" cy="8686"/>
            </a:xfrm>
            <a:custGeom>
              <a:avLst/>
              <a:gdLst>
                <a:gd name="connsiteX0" fmla="*/ 4343 w 8686"/>
                <a:gd name="connsiteY0" fmla="*/ 4343 h 8686"/>
                <a:gd name="connsiteX1" fmla="*/ 4343 w 8686"/>
                <a:gd name="connsiteY1" fmla="*/ 4343 h 8686"/>
                <a:gd name="connsiteX2" fmla="*/ 4343 w 8686"/>
                <a:gd name="connsiteY2" fmla="*/ 4343 h 8686"/>
                <a:gd name="connsiteX3" fmla="*/ 4343 w 8686"/>
                <a:gd name="connsiteY3" fmla="*/ 4343 h 8686"/>
                <a:gd name="connsiteX4" fmla="*/ 4343 w 8686"/>
                <a:gd name="connsiteY4" fmla="*/ 4343 h 8686"/>
                <a:gd name="connsiteX5" fmla="*/ 8686 w 8686"/>
                <a:gd name="connsiteY5" fmla="*/ 0 h 8686"/>
                <a:gd name="connsiteX6" fmla="*/ 0 w 8686"/>
                <a:gd name="connsiteY6" fmla="*/ 0 h 8686"/>
                <a:gd name="connsiteX7" fmla="*/ 0 w 8686"/>
                <a:gd name="connsiteY7" fmla="*/ 8686 h 8686"/>
                <a:gd name="connsiteX8" fmla="*/ 8686 w 8686"/>
                <a:gd name="connsiteY8" fmla="*/ 8686 h 8686"/>
                <a:gd name="connsiteX9" fmla="*/ 8686 w 8686"/>
                <a:gd name="connsiteY9" fmla="*/ 0 h 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6" h="8686">
                  <a:moveTo>
                    <a:pt x="4343" y="4343"/>
                  </a:moveTo>
                  <a:lnTo>
                    <a:pt x="4343" y="4343"/>
                  </a:lnTo>
                  <a:lnTo>
                    <a:pt x="4343" y="4343"/>
                  </a:lnTo>
                  <a:lnTo>
                    <a:pt x="4343" y="4343"/>
                  </a:lnTo>
                  <a:lnTo>
                    <a:pt x="4343" y="4343"/>
                  </a:lnTo>
                  <a:moveTo>
                    <a:pt x="8686" y="0"/>
                  </a:moveTo>
                  <a:lnTo>
                    <a:pt x="0" y="0"/>
                  </a:lnTo>
                  <a:lnTo>
                    <a:pt x="0" y="8686"/>
                  </a:lnTo>
                  <a:lnTo>
                    <a:pt x="8686" y="8686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000000"/>
            </a:solidFill>
            <a:ln w="20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600"/>
            </a:p>
          </p:txBody>
        </p:sp>
        <p:sp>
          <p:nvSpPr>
            <p:cNvPr id="70" name="フリーフォーム: 図形 25">
              <a:extLst>
                <a:ext uri="{FF2B5EF4-FFF2-40B4-BE49-F238E27FC236}">
                  <a16:creationId xmlns:a16="http://schemas.microsoft.com/office/drawing/2014/main" id="{A030195D-3CD7-47EF-9BDA-3CBF7247B1B1}"/>
                </a:ext>
              </a:extLst>
            </p:cNvPr>
            <p:cNvSpPr/>
            <p:nvPr/>
          </p:nvSpPr>
          <p:spPr>
            <a:xfrm>
              <a:off x="330392" y="7757514"/>
              <a:ext cx="8686" cy="8686"/>
            </a:xfrm>
            <a:custGeom>
              <a:avLst/>
              <a:gdLst>
                <a:gd name="connsiteX0" fmla="*/ 4343 w 8686"/>
                <a:gd name="connsiteY0" fmla="*/ 4343 h 8686"/>
                <a:gd name="connsiteX1" fmla="*/ 4343 w 8686"/>
                <a:gd name="connsiteY1" fmla="*/ 4343 h 8686"/>
                <a:gd name="connsiteX2" fmla="*/ 8686 w 8686"/>
                <a:gd name="connsiteY2" fmla="*/ 0 h 8686"/>
                <a:gd name="connsiteX3" fmla="*/ 0 w 8686"/>
                <a:gd name="connsiteY3" fmla="*/ 0 h 8686"/>
                <a:gd name="connsiteX4" fmla="*/ 0 w 8686"/>
                <a:gd name="connsiteY4" fmla="*/ 8686 h 8686"/>
                <a:gd name="connsiteX5" fmla="*/ 8686 w 8686"/>
                <a:gd name="connsiteY5" fmla="*/ 8686 h 8686"/>
                <a:gd name="connsiteX6" fmla="*/ 8686 w 8686"/>
                <a:gd name="connsiteY6" fmla="*/ 0 h 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6" h="8686">
                  <a:moveTo>
                    <a:pt x="4343" y="4343"/>
                  </a:moveTo>
                  <a:lnTo>
                    <a:pt x="4343" y="4343"/>
                  </a:lnTo>
                  <a:moveTo>
                    <a:pt x="8686" y="0"/>
                  </a:moveTo>
                  <a:lnTo>
                    <a:pt x="0" y="0"/>
                  </a:lnTo>
                  <a:lnTo>
                    <a:pt x="0" y="8686"/>
                  </a:lnTo>
                  <a:lnTo>
                    <a:pt x="8686" y="8686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000000"/>
            </a:solidFill>
            <a:ln w="20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600"/>
            </a:p>
          </p:txBody>
        </p:sp>
        <p:sp>
          <p:nvSpPr>
            <p:cNvPr id="71" name="フリーフォーム: 図形 26">
              <a:extLst>
                <a:ext uri="{FF2B5EF4-FFF2-40B4-BE49-F238E27FC236}">
                  <a16:creationId xmlns:a16="http://schemas.microsoft.com/office/drawing/2014/main" id="{B6702E50-4CE4-43DB-AE1F-FFD1B58AAC94}"/>
                </a:ext>
              </a:extLst>
            </p:cNvPr>
            <p:cNvSpPr/>
            <p:nvPr/>
          </p:nvSpPr>
          <p:spPr>
            <a:xfrm>
              <a:off x="330392" y="7774891"/>
              <a:ext cx="8686" cy="8686"/>
            </a:xfrm>
            <a:custGeom>
              <a:avLst/>
              <a:gdLst>
                <a:gd name="connsiteX0" fmla="*/ 4343 w 8686"/>
                <a:gd name="connsiteY0" fmla="*/ 4343 h 8686"/>
                <a:gd name="connsiteX1" fmla="*/ 4343 w 8686"/>
                <a:gd name="connsiteY1" fmla="*/ 4343 h 8686"/>
                <a:gd name="connsiteX2" fmla="*/ 8686 w 8686"/>
                <a:gd name="connsiteY2" fmla="*/ 0 h 8686"/>
                <a:gd name="connsiteX3" fmla="*/ 0 w 8686"/>
                <a:gd name="connsiteY3" fmla="*/ 0 h 8686"/>
                <a:gd name="connsiteX4" fmla="*/ 0 w 8686"/>
                <a:gd name="connsiteY4" fmla="*/ 8686 h 8686"/>
                <a:gd name="connsiteX5" fmla="*/ 8686 w 8686"/>
                <a:gd name="connsiteY5" fmla="*/ 8686 h 8686"/>
                <a:gd name="connsiteX6" fmla="*/ 8686 w 8686"/>
                <a:gd name="connsiteY6" fmla="*/ 0 h 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6" h="8686">
                  <a:moveTo>
                    <a:pt x="4343" y="4343"/>
                  </a:moveTo>
                  <a:lnTo>
                    <a:pt x="4343" y="4343"/>
                  </a:lnTo>
                  <a:moveTo>
                    <a:pt x="8686" y="0"/>
                  </a:moveTo>
                  <a:lnTo>
                    <a:pt x="0" y="0"/>
                  </a:lnTo>
                  <a:lnTo>
                    <a:pt x="0" y="8686"/>
                  </a:lnTo>
                  <a:lnTo>
                    <a:pt x="8686" y="8686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000000"/>
            </a:solidFill>
            <a:ln w="20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600"/>
            </a:p>
          </p:txBody>
        </p:sp>
      </p:grpSp>
      <p:sp>
        <p:nvSpPr>
          <p:cNvPr id="72" name="グラフィックス 9" descr="封筒 枠線">
            <a:extLst>
              <a:ext uri="{FF2B5EF4-FFF2-40B4-BE49-F238E27FC236}">
                <a16:creationId xmlns:a16="http://schemas.microsoft.com/office/drawing/2014/main" id="{7FCA39C0-5273-45C6-8C34-B7686DE64ED5}"/>
              </a:ext>
            </a:extLst>
          </p:cNvPr>
          <p:cNvSpPr/>
          <p:nvPr/>
        </p:nvSpPr>
        <p:spPr>
          <a:xfrm>
            <a:off x="384051" y="9258496"/>
            <a:ext cx="238388" cy="169381"/>
          </a:xfrm>
          <a:custGeom>
            <a:avLst/>
            <a:gdLst>
              <a:gd name="connsiteX0" fmla="*/ 0 w 165038"/>
              <a:gd name="connsiteY0" fmla="*/ 0 h 117264"/>
              <a:gd name="connsiteX1" fmla="*/ 0 w 165038"/>
              <a:gd name="connsiteY1" fmla="*/ 117264 h 117264"/>
              <a:gd name="connsiteX2" fmla="*/ 165039 w 165038"/>
              <a:gd name="connsiteY2" fmla="*/ 117264 h 117264"/>
              <a:gd name="connsiteX3" fmla="*/ 165039 w 165038"/>
              <a:gd name="connsiteY3" fmla="*/ 0 h 117264"/>
              <a:gd name="connsiteX4" fmla="*/ 87127 w 165038"/>
              <a:gd name="connsiteY4" fmla="*/ 74841 h 117264"/>
              <a:gd name="connsiteX5" fmla="*/ 77911 w 165038"/>
              <a:gd name="connsiteY5" fmla="*/ 74841 h 117264"/>
              <a:gd name="connsiteX6" fmla="*/ 7451 w 165038"/>
              <a:gd name="connsiteY6" fmla="*/ 4380 h 117264"/>
              <a:gd name="connsiteX7" fmla="*/ 7451 w 165038"/>
              <a:gd name="connsiteY7" fmla="*/ 4349 h 117264"/>
              <a:gd name="connsiteX8" fmla="*/ 7466 w 165038"/>
              <a:gd name="connsiteY8" fmla="*/ 4343 h 117264"/>
              <a:gd name="connsiteX9" fmla="*/ 157573 w 165038"/>
              <a:gd name="connsiteY9" fmla="*/ 4343 h 117264"/>
              <a:gd name="connsiteX10" fmla="*/ 157594 w 165038"/>
              <a:gd name="connsiteY10" fmla="*/ 4365 h 117264"/>
              <a:gd name="connsiteX11" fmla="*/ 157588 w 165038"/>
              <a:gd name="connsiteY11" fmla="*/ 4380 h 117264"/>
              <a:gd name="connsiteX12" fmla="*/ 55562 w 165038"/>
              <a:gd name="connsiteY12" fmla="*/ 58632 h 117264"/>
              <a:gd name="connsiteX13" fmla="*/ 4380 w 165038"/>
              <a:gd name="connsiteY13" fmla="*/ 109814 h 117264"/>
              <a:gd name="connsiteX14" fmla="*/ 4349 w 165038"/>
              <a:gd name="connsiteY14" fmla="*/ 109814 h 117264"/>
              <a:gd name="connsiteX15" fmla="*/ 4343 w 165038"/>
              <a:gd name="connsiteY15" fmla="*/ 109799 h 117264"/>
              <a:gd name="connsiteX16" fmla="*/ 4343 w 165038"/>
              <a:gd name="connsiteY16" fmla="*/ 7466 h 117264"/>
              <a:gd name="connsiteX17" fmla="*/ 4365 w 165038"/>
              <a:gd name="connsiteY17" fmla="*/ 7444 h 117264"/>
              <a:gd name="connsiteX18" fmla="*/ 4380 w 165038"/>
              <a:gd name="connsiteY18" fmla="*/ 7451 h 117264"/>
              <a:gd name="connsiteX19" fmla="*/ 58632 w 165038"/>
              <a:gd name="connsiteY19" fmla="*/ 61703 h 117264"/>
              <a:gd name="connsiteX20" fmla="*/ 74841 w 165038"/>
              <a:gd name="connsiteY20" fmla="*/ 77911 h 117264"/>
              <a:gd name="connsiteX21" fmla="*/ 90196 w 165038"/>
              <a:gd name="connsiteY21" fmla="*/ 77913 h 117264"/>
              <a:gd name="connsiteX22" fmla="*/ 90198 w 165038"/>
              <a:gd name="connsiteY22" fmla="*/ 77911 h 117264"/>
              <a:gd name="connsiteX23" fmla="*/ 106407 w 165038"/>
              <a:gd name="connsiteY23" fmla="*/ 61703 h 117264"/>
              <a:gd name="connsiteX24" fmla="*/ 157588 w 165038"/>
              <a:gd name="connsiteY24" fmla="*/ 112884 h 117264"/>
              <a:gd name="connsiteX25" fmla="*/ 157588 w 165038"/>
              <a:gd name="connsiteY25" fmla="*/ 112915 h 117264"/>
              <a:gd name="connsiteX26" fmla="*/ 157573 w 165038"/>
              <a:gd name="connsiteY26" fmla="*/ 112921 h 117264"/>
              <a:gd name="connsiteX27" fmla="*/ 7466 w 165038"/>
              <a:gd name="connsiteY27" fmla="*/ 112921 h 117264"/>
              <a:gd name="connsiteX28" fmla="*/ 7444 w 165038"/>
              <a:gd name="connsiteY28" fmla="*/ 112899 h 117264"/>
              <a:gd name="connsiteX29" fmla="*/ 7451 w 165038"/>
              <a:gd name="connsiteY29" fmla="*/ 112884 h 117264"/>
              <a:gd name="connsiteX30" fmla="*/ 109477 w 165038"/>
              <a:gd name="connsiteY30" fmla="*/ 58632 h 117264"/>
              <a:gd name="connsiteX31" fmla="*/ 160659 w 165038"/>
              <a:gd name="connsiteY31" fmla="*/ 7451 h 117264"/>
              <a:gd name="connsiteX32" fmla="*/ 160689 w 165038"/>
              <a:gd name="connsiteY32" fmla="*/ 7451 h 117264"/>
              <a:gd name="connsiteX33" fmla="*/ 160696 w 165038"/>
              <a:gd name="connsiteY33" fmla="*/ 7466 h 117264"/>
              <a:gd name="connsiteX34" fmla="*/ 160696 w 165038"/>
              <a:gd name="connsiteY34" fmla="*/ 109799 h 117264"/>
              <a:gd name="connsiteX35" fmla="*/ 160674 w 165038"/>
              <a:gd name="connsiteY35" fmla="*/ 109820 h 117264"/>
              <a:gd name="connsiteX36" fmla="*/ 160659 w 165038"/>
              <a:gd name="connsiteY36" fmla="*/ 109814 h 11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5038" h="117264">
                <a:moveTo>
                  <a:pt x="0" y="0"/>
                </a:moveTo>
                <a:lnTo>
                  <a:pt x="0" y="117264"/>
                </a:lnTo>
                <a:lnTo>
                  <a:pt x="165039" y="117264"/>
                </a:lnTo>
                <a:lnTo>
                  <a:pt x="165039" y="0"/>
                </a:lnTo>
                <a:close/>
                <a:moveTo>
                  <a:pt x="87127" y="74841"/>
                </a:moveTo>
                <a:cubicBezTo>
                  <a:pt x="84578" y="77375"/>
                  <a:pt x="80461" y="77375"/>
                  <a:pt x="77911" y="74841"/>
                </a:cubicBezTo>
                <a:lnTo>
                  <a:pt x="7451" y="4380"/>
                </a:lnTo>
                <a:cubicBezTo>
                  <a:pt x="7442" y="4372"/>
                  <a:pt x="7442" y="4358"/>
                  <a:pt x="7451" y="4349"/>
                </a:cubicBezTo>
                <a:cubicBezTo>
                  <a:pt x="7455" y="4346"/>
                  <a:pt x="7460" y="4343"/>
                  <a:pt x="7466" y="4343"/>
                </a:cubicBezTo>
                <a:lnTo>
                  <a:pt x="157573" y="4343"/>
                </a:lnTo>
                <a:cubicBezTo>
                  <a:pt x="157585" y="4343"/>
                  <a:pt x="157594" y="4353"/>
                  <a:pt x="157594" y="4365"/>
                </a:cubicBezTo>
                <a:cubicBezTo>
                  <a:pt x="157594" y="4371"/>
                  <a:pt x="157592" y="4376"/>
                  <a:pt x="157588" y="4380"/>
                </a:cubicBezTo>
                <a:close/>
                <a:moveTo>
                  <a:pt x="55562" y="58632"/>
                </a:moveTo>
                <a:lnTo>
                  <a:pt x="4380" y="109814"/>
                </a:lnTo>
                <a:cubicBezTo>
                  <a:pt x="4372" y="109822"/>
                  <a:pt x="4358" y="109822"/>
                  <a:pt x="4349" y="109814"/>
                </a:cubicBezTo>
                <a:cubicBezTo>
                  <a:pt x="4346" y="109809"/>
                  <a:pt x="4343" y="109804"/>
                  <a:pt x="4343" y="109799"/>
                </a:cubicBezTo>
                <a:lnTo>
                  <a:pt x="4343" y="7466"/>
                </a:lnTo>
                <a:cubicBezTo>
                  <a:pt x="4343" y="7454"/>
                  <a:pt x="4353" y="7444"/>
                  <a:pt x="4365" y="7444"/>
                </a:cubicBezTo>
                <a:cubicBezTo>
                  <a:pt x="4371" y="7445"/>
                  <a:pt x="4376" y="7447"/>
                  <a:pt x="4380" y="7451"/>
                </a:cubicBezTo>
                <a:close/>
                <a:moveTo>
                  <a:pt x="58632" y="61703"/>
                </a:moveTo>
                <a:lnTo>
                  <a:pt x="74841" y="77911"/>
                </a:lnTo>
                <a:cubicBezTo>
                  <a:pt x="79080" y="82152"/>
                  <a:pt x="85955" y="82153"/>
                  <a:pt x="90196" y="77913"/>
                </a:cubicBezTo>
                <a:cubicBezTo>
                  <a:pt x="90197" y="77913"/>
                  <a:pt x="90197" y="77912"/>
                  <a:pt x="90198" y="77911"/>
                </a:cubicBezTo>
                <a:lnTo>
                  <a:pt x="106407" y="61703"/>
                </a:lnTo>
                <a:lnTo>
                  <a:pt x="157588" y="112884"/>
                </a:lnTo>
                <a:cubicBezTo>
                  <a:pt x="157597" y="112893"/>
                  <a:pt x="157596" y="112907"/>
                  <a:pt x="157588" y="112915"/>
                </a:cubicBezTo>
                <a:cubicBezTo>
                  <a:pt x="157584" y="112919"/>
                  <a:pt x="157579" y="112921"/>
                  <a:pt x="157573" y="112921"/>
                </a:cubicBezTo>
                <a:lnTo>
                  <a:pt x="7466" y="112921"/>
                </a:lnTo>
                <a:cubicBezTo>
                  <a:pt x="7454" y="112921"/>
                  <a:pt x="7444" y="112911"/>
                  <a:pt x="7444" y="112899"/>
                </a:cubicBezTo>
                <a:cubicBezTo>
                  <a:pt x="7445" y="112894"/>
                  <a:pt x="7447" y="112888"/>
                  <a:pt x="7451" y="112884"/>
                </a:cubicBezTo>
                <a:close/>
                <a:moveTo>
                  <a:pt x="109477" y="58632"/>
                </a:moveTo>
                <a:lnTo>
                  <a:pt x="160659" y="7451"/>
                </a:lnTo>
                <a:cubicBezTo>
                  <a:pt x="160667" y="7442"/>
                  <a:pt x="160681" y="7442"/>
                  <a:pt x="160689" y="7451"/>
                </a:cubicBezTo>
                <a:cubicBezTo>
                  <a:pt x="160693" y="7455"/>
                  <a:pt x="160696" y="7460"/>
                  <a:pt x="160696" y="7466"/>
                </a:cubicBezTo>
                <a:lnTo>
                  <a:pt x="160696" y="109799"/>
                </a:lnTo>
                <a:cubicBezTo>
                  <a:pt x="160695" y="109810"/>
                  <a:pt x="160686" y="109820"/>
                  <a:pt x="160674" y="109820"/>
                </a:cubicBezTo>
                <a:cubicBezTo>
                  <a:pt x="160668" y="109820"/>
                  <a:pt x="160663" y="109818"/>
                  <a:pt x="160659" y="109814"/>
                </a:cubicBezTo>
                <a:close/>
              </a:path>
            </a:pathLst>
          </a:custGeom>
          <a:solidFill>
            <a:schemeClr val="tx1"/>
          </a:solidFill>
          <a:ln w="2084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 sz="260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FB69AF7-70F0-4222-948D-ADF8E224B8A0}"/>
              </a:ext>
            </a:extLst>
          </p:cNvPr>
          <p:cNvSpPr txBox="1"/>
          <p:nvPr/>
        </p:nvSpPr>
        <p:spPr>
          <a:xfrm>
            <a:off x="2473494" y="1622939"/>
            <a:ext cx="4361711" cy="936923"/>
          </a:xfrm>
          <a:prstGeom prst="rect">
            <a:avLst/>
          </a:prstGeom>
          <a:noFill/>
        </p:spPr>
        <p:txBody>
          <a:bodyPr wrap="square" lIns="52000" rIns="52000" rtlCol="0">
            <a:spAutoFit/>
          </a:bodyPr>
          <a:lstStyle/>
          <a:p>
            <a:r>
              <a:rPr lang="ja-JP" altLang="en-US" sz="1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これからオンライン資格確認を導入される方は、「医療機関等向けポータルサイト」へのアカウント登録を行い、同サイトより</a:t>
            </a:r>
            <a:r>
              <a:rPr lang="ja-JP" altLang="en-US" sz="1444" b="1" dirty="0">
                <a:solidFill>
                  <a:srgbClr val="002060"/>
                </a:solidFill>
                <a:highlight>
                  <a:srgbClr val="86C8E9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ご希望の顔認証付きカードリーダーをお申し込みください</a:t>
            </a:r>
            <a:r>
              <a:rPr lang="ja-JP" altLang="en-US" sz="1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E52BDF4F-010D-4632-8D98-76659AF87945}"/>
              </a:ext>
            </a:extLst>
          </p:cNvPr>
          <p:cNvSpPr txBox="1"/>
          <p:nvPr/>
        </p:nvSpPr>
        <p:spPr>
          <a:xfrm>
            <a:off x="219488" y="1209376"/>
            <a:ext cx="6638512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42" indent="-247642"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1733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まずは、顔認証付きカードリーダーをお申し込みください！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E76B78A-F41C-49E9-ABD1-25125D914252}"/>
              </a:ext>
            </a:extLst>
          </p:cNvPr>
          <p:cNvSpPr txBox="1"/>
          <p:nvPr/>
        </p:nvSpPr>
        <p:spPr>
          <a:xfrm>
            <a:off x="106570" y="4041521"/>
            <a:ext cx="6638512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42" indent="-247642"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1733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導入に向けた準備は「準備作業の手引き」をご参照ください</a:t>
            </a:r>
          </a:p>
        </p:txBody>
      </p: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FDF9D646-80C8-4A77-85A9-96D3A2037327}"/>
              </a:ext>
            </a:extLst>
          </p:cNvPr>
          <p:cNvGrpSpPr/>
          <p:nvPr/>
        </p:nvGrpSpPr>
        <p:grpSpPr>
          <a:xfrm>
            <a:off x="0" y="1672890"/>
            <a:ext cx="1782190" cy="1063921"/>
            <a:chOff x="477415" y="2273319"/>
            <a:chExt cx="3675942" cy="2194443"/>
          </a:xfrm>
        </p:grpSpPr>
        <p:pic>
          <p:nvPicPr>
            <p:cNvPr id="77" name="Picture 6">
              <a:extLst>
                <a:ext uri="{FF2B5EF4-FFF2-40B4-BE49-F238E27FC236}">
                  <a16:creationId xmlns:a16="http://schemas.microsoft.com/office/drawing/2014/main" id="{3312595B-F98B-444F-87C9-0E65949D74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8" t="817" r="12142"/>
            <a:stretch/>
          </p:blipFill>
          <p:spPr bwMode="auto">
            <a:xfrm>
              <a:off x="991402" y="2464067"/>
              <a:ext cx="2675823" cy="171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図 77" descr="モニター, 電子機器, テレビ, 表示 が含まれている画像&#10;&#10;自動的に生成された説明">
              <a:extLst>
                <a:ext uri="{FF2B5EF4-FFF2-40B4-BE49-F238E27FC236}">
                  <a16:creationId xmlns:a16="http://schemas.microsoft.com/office/drawing/2014/main" id="{F0FBE810-0EE1-4F12-856E-D78D79B42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15" y="2273319"/>
              <a:ext cx="3675942" cy="2194443"/>
            </a:xfrm>
            <a:prstGeom prst="rect">
              <a:avLst/>
            </a:prstGeom>
          </p:spPr>
        </p:pic>
      </p:grpSp>
      <p:pic>
        <p:nvPicPr>
          <p:cNvPr id="79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05953E1F-87BC-4B19-9D12-66F8C319E5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9" t="4218" r="26592" b="9514"/>
          <a:stretch/>
        </p:blipFill>
        <p:spPr>
          <a:xfrm>
            <a:off x="1739790" y="1853479"/>
            <a:ext cx="777279" cy="1019187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78CBBB8B-1C7B-406D-852E-23673486A83E}"/>
              </a:ext>
            </a:extLst>
          </p:cNvPr>
          <p:cNvSpPr txBox="1"/>
          <p:nvPr/>
        </p:nvSpPr>
        <p:spPr>
          <a:xfrm>
            <a:off x="2770609" y="4537811"/>
            <a:ext cx="4087391" cy="1359218"/>
          </a:xfrm>
          <a:prstGeom prst="rect">
            <a:avLst/>
          </a:prstGeom>
          <a:noFill/>
        </p:spPr>
        <p:txBody>
          <a:bodyPr wrap="square" lIns="52000" rIns="52000" rtlCol="0">
            <a:spAutoFit/>
          </a:bodyPr>
          <a:lstStyle/>
          <a:p>
            <a:r>
              <a:rPr lang="ja-JP" altLang="en-US" sz="1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顔認証付きカードリーダーを申し込んだ後は、</a:t>
            </a:r>
            <a:r>
              <a:rPr lang="ja-JP" altLang="en-US" sz="1444" b="1" dirty="0">
                <a:solidFill>
                  <a:srgbClr val="002060"/>
                </a:solidFill>
                <a:highlight>
                  <a:srgbClr val="86C8E9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システム業者へのご連絡や各種申請</a:t>
            </a:r>
            <a:r>
              <a:rPr lang="ja-JP" altLang="en-US" sz="1444" b="1" dirty="0">
                <a:highlight>
                  <a:srgbClr val="86C8E9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手続き</a:t>
            </a:r>
            <a:r>
              <a:rPr lang="ja-JP" altLang="en-US" sz="1444" b="1" dirty="0">
                <a:solidFill>
                  <a:srgbClr val="002060"/>
                </a:solidFill>
                <a:highlight>
                  <a:srgbClr val="86C8E9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が必要となります</a:t>
            </a:r>
            <a:r>
              <a:rPr lang="ja-JP" altLang="en-US" sz="1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sz="1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詳しくは「準備作業の手引き」をご確認いただき、手順に沿って導入準備を行ってください。</a:t>
            </a:r>
            <a:endParaRPr lang="en-US" altLang="ja-JP" sz="1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（左の二次元バーコードよりアクセスいただけます）</a:t>
            </a:r>
          </a:p>
        </p:txBody>
      </p:sp>
      <p:sp>
        <p:nvSpPr>
          <p:cNvPr id="81" name="四角形: 角を丸くする 29">
            <a:extLst>
              <a:ext uri="{FF2B5EF4-FFF2-40B4-BE49-F238E27FC236}">
                <a16:creationId xmlns:a16="http://schemas.microsoft.com/office/drawing/2014/main" id="{525D8585-9BE9-4D43-A899-1F2DD7F58240}"/>
              </a:ext>
            </a:extLst>
          </p:cNvPr>
          <p:cNvSpPr/>
          <p:nvPr/>
        </p:nvSpPr>
        <p:spPr>
          <a:xfrm>
            <a:off x="97253" y="3081441"/>
            <a:ext cx="3376672" cy="877434"/>
          </a:xfrm>
          <a:prstGeom prst="roundRect">
            <a:avLst>
              <a:gd name="adj" fmla="val 56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どの製品を選べばよいかお悩みの際は、 レセプトコンピュータの導入等でお取引のあるシステム業者にご相談ください。</a:t>
            </a:r>
          </a:p>
        </p:txBody>
      </p:sp>
      <p:pic>
        <p:nvPicPr>
          <p:cNvPr id="82" name="図 81" descr="QR コード&#10;&#10;自動的に生成された説明">
            <a:extLst>
              <a:ext uri="{FF2B5EF4-FFF2-40B4-BE49-F238E27FC236}">
                <a16:creationId xmlns:a16="http://schemas.microsoft.com/office/drawing/2014/main" id="{082EEB5E-37F9-412F-87D0-BECC64BE73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24" y="3024200"/>
            <a:ext cx="1022502" cy="1022502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FA208D1-D8B6-40A3-8AA0-915EC3716855}"/>
              </a:ext>
            </a:extLst>
          </p:cNvPr>
          <p:cNvSpPr txBox="1"/>
          <p:nvPr/>
        </p:nvSpPr>
        <p:spPr>
          <a:xfrm>
            <a:off x="98951" y="5658202"/>
            <a:ext cx="2552738" cy="4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56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オンライン資格確認導入に向けた準備作業の手引き</a:t>
            </a:r>
          </a:p>
        </p:txBody>
      </p:sp>
      <p:sp>
        <p:nvSpPr>
          <p:cNvPr id="84" name="矢印: 五方向 32">
            <a:extLst>
              <a:ext uri="{FF2B5EF4-FFF2-40B4-BE49-F238E27FC236}">
                <a16:creationId xmlns:a16="http://schemas.microsoft.com/office/drawing/2014/main" id="{931F2A82-16C5-434B-AB12-88343A860514}"/>
              </a:ext>
            </a:extLst>
          </p:cNvPr>
          <p:cNvSpPr/>
          <p:nvPr/>
        </p:nvSpPr>
        <p:spPr>
          <a:xfrm>
            <a:off x="3545110" y="3185439"/>
            <a:ext cx="2216555" cy="700024"/>
          </a:xfrm>
          <a:prstGeom prst="homePlate">
            <a:avLst>
              <a:gd name="adj" fmla="val 2806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000" rIns="52000" rtlCol="0" anchor="ctr"/>
          <a:lstStyle/>
          <a:p>
            <a:pPr algn="ctr"/>
            <a:r>
              <a:rPr lang="ja-JP" altLang="en-US" sz="1300" b="1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顔認証付きカードリーダーの機種・概要はこちらから</a:t>
            </a:r>
          </a:p>
        </p:txBody>
      </p:sp>
      <p:sp>
        <p:nvSpPr>
          <p:cNvPr id="85" name="グラフィックス 34" descr="Badge Question Mark 単色塗りつぶし">
            <a:extLst>
              <a:ext uri="{FF2B5EF4-FFF2-40B4-BE49-F238E27FC236}">
                <a16:creationId xmlns:a16="http://schemas.microsoft.com/office/drawing/2014/main" id="{DAC49BD8-01CF-4B75-8B6F-58E15CEAEAE9}"/>
              </a:ext>
            </a:extLst>
          </p:cNvPr>
          <p:cNvSpPr/>
          <p:nvPr/>
        </p:nvSpPr>
        <p:spPr>
          <a:xfrm>
            <a:off x="0" y="2932616"/>
            <a:ext cx="293676" cy="293676"/>
          </a:xfrm>
          <a:custGeom>
            <a:avLst/>
            <a:gdLst>
              <a:gd name="connsiteX0" fmla="*/ 101660 w 203314"/>
              <a:gd name="connsiteY0" fmla="*/ 0 h 203314"/>
              <a:gd name="connsiteX1" fmla="*/ 0 w 203314"/>
              <a:gd name="connsiteY1" fmla="*/ 101654 h 203314"/>
              <a:gd name="connsiteX2" fmla="*/ 101654 w 203314"/>
              <a:gd name="connsiteY2" fmla="*/ 203314 h 203314"/>
              <a:gd name="connsiteX3" fmla="*/ 203314 w 203314"/>
              <a:gd name="connsiteY3" fmla="*/ 101660 h 203314"/>
              <a:gd name="connsiteX4" fmla="*/ 203314 w 203314"/>
              <a:gd name="connsiteY4" fmla="*/ 101649 h 203314"/>
              <a:gd name="connsiteX5" fmla="*/ 101745 w 203314"/>
              <a:gd name="connsiteY5" fmla="*/ 0 h 203314"/>
              <a:gd name="connsiteX6" fmla="*/ 101660 w 203314"/>
              <a:gd name="connsiteY6" fmla="*/ 0 h 203314"/>
              <a:gd name="connsiteX7" fmla="*/ 112179 w 203314"/>
              <a:gd name="connsiteY7" fmla="*/ 156517 h 203314"/>
              <a:gd name="connsiteX8" fmla="*/ 106290 w 203314"/>
              <a:gd name="connsiteY8" fmla="*/ 162405 h 203314"/>
              <a:gd name="connsiteX9" fmla="*/ 101984 w 203314"/>
              <a:gd name="connsiteY9" fmla="*/ 163272 h 203314"/>
              <a:gd name="connsiteX10" fmla="*/ 94101 w 203314"/>
              <a:gd name="connsiteY10" fmla="*/ 160026 h 203314"/>
              <a:gd name="connsiteX11" fmla="*/ 91722 w 203314"/>
              <a:gd name="connsiteY11" fmla="*/ 156506 h 203314"/>
              <a:gd name="connsiteX12" fmla="*/ 90852 w 203314"/>
              <a:gd name="connsiteY12" fmla="*/ 152194 h 203314"/>
              <a:gd name="connsiteX13" fmla="*/ 94101 w 203314"/>
              <a:gd name="connsiteY13" fmla="*/ 144309 h 203314"/>
              <a:gd name="connsiteX14" fmla="*/ 109795 w 203314"/>
              <a:gd name="connsiteY14" fmla="*/ 144288 h 203314"/>
              <a:gd name="connsiteX15" fmla="*/ 109815 w 203314"/>
              <a:gd name="connsiteY15" fmla="*/ 144309 h 203314"/>
              <a:gd name="connsiteX16" fmla="*/ 109815 w 203314"/>
              <a:gd name="connsiteY16" fmla="*/ 144309 h 203314"/>
              <a:gd name="connsiteX17" fmla="*/ 112195 w 203314"/>
              <a:gd name="connsiteY17" fmla="*/ 147860 h 203314"/>
              <a:gd name="connsiteX18" fmla="*/ 113065 w 203314"/>
              <a:gd name="connsiteY18" fmla="*/ 152194 h 203314"/>
              <a:gd name="connsiteX19" fmla="*/ 112179 w 203314"/>
              <a:gd name="connsiteY19" fmla="*/ 156511 h 203314"/>
              <a:gd name="connsiteX20" fmla="*/ 121630 w 203314"/>
              <a:gd name="connsiteY20" fmla="*/ 109516 h 203314"/>
              <a:gd name="connsiteX21" fmla="*/ 109689 w 203314"/>
              <a:gd name="connsiteY21" fmla="*/ 130334 h 203314"/>
              <a:gd name="connsiteX22" fmla="*/ 93630 w 203314"/>
              <a:gd name="connsiteY22" fmla="*/ 130334 h 203314"/>
              <a:gd name="connsiteX23" fmla="*/ 113078 w 203314"/>
              <a:gd name="connsiteY23" fmla="*/ 95921 h 203314"/>
              <a:gd name="connsiteX24" fmla="*/ 119873 w 203314"/>
              <a:gd name="connsiteY24" fmla="*/ 66295 h 203314"/>
              <a:gd name="connsiteX25" fmla="*/ 90247 w 203314"/>
              <a:gd name="connsiteY25" fmla="*/ 59500 h 203314"/>
              <a:gd name="connsiteX26" fmla="*/ 80169 w 203314"/>
              <a:gd name="connsiteY26" fmla="*/ 77720 h 203314"/>
              <a:gd name="connsiteX27" fmla="*/ 64110 w 203314"/>
              <a:gd name="connsiteY27" fmla="*/ 77720 h 203314"/>
              <a:gd name="connsiteX28" fmla="*/ 101648 w 203314"/>
              <a:gd name="connsiteY28" fmla="*/ 40153 h 203314"/>
              <a:gd name="connsiteX29" fmla="*/ 139215 w 203314"/>
              <a:gd name="connsiteY29" fmla="*/ 77692 h 203314"/>
              <a:gd name="connsiteX30" fmla="*/ 121630 w 203314"/>
              <a:gd name="connsiteY30" fmla="*/ 109510 h 20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3314" h="203314">
                <a:moveTo>
                  <a:pt x="101660" y="0"/>
                </a:moveTo>
                <a:cubicBezTo>
                  <a:pt x="45516" y="-1"/>
                  <a:pt x="1" y="45511"/>
                  <a:pt x="0" y="101654"/>
                </a:cubicBezTo>
                <a:cubicBezTo>
                  <a:pt x="-1" y="157798"/>
                  <a:pt x="45511" y="203312"/>
                  <a:pt x="101654" y="203314"/>
                </a:cubicBezTo>
                <a:cubicBezTo>
                  <a:pt x="157798" y="203315"/>
                  <a:pt x="203313" y="157803"/>
                  <a:pt x="203314" y="101660"/>
                </a:cubicBezTo>
                <a:cubicBezTo>
                  <a:pt x="203314" y="101656"/>
                  <a:pt x="203314" y="101652"/>
                  <a:pt x="203314" y="101649"/>
                </a:cubicBezTo>
                <a:cubicBezTo>
                  <a:pt x="203336" y="45532"/>
                  <a:pt x="157862" y="22"/>
                  <a:pt x="101745" y="0"/>
                </a:cubicBezTo>
                <a:cubicBezTo>
                  <a:pt x="101717" y="0"/>
                  <a:pt x="101688" y="0"/>
                  <a:pt x="101660" y="0"/>
                </a:cubicBezTo>
                <a:close/>
                <a:moveTo>
                  <a:pt x="112179" y="156517"/>
                </a:moveTo>
                <a:cubicBezTo>
                  <a:pt x="111047" y="159164"/>
                  <a:pt x="108937" y="161273"/>
                  <a:pt x="106290" y="162405"/>
                </a:cubicBezTo>
                <a:cubicBezTo>
                  <a:pt x="104929" y="162984"/>
                  <a:pt x="103463" y="163279"/>
                  <a:pt x="101984" y="163272"/>
                </a:cubicBezTo>
                <a:cubicBezTo>
                  <a:pt x="99029" y="163278"/>
                  <a:pt x="96194" y="162110"/>
                  <a:pt x="94101" y="160026"/>
                </a:cubicBezTo>
                <a:cubicBezTo>
                  <a:pt x="93091" y="159014"/>
                  <a:pt x="92284" y="157820"/>
                  <a:pt x="91722" y="156506"/>
                </a:cubicBezTo>
                <a:cubicBezTo>
                  <a:pt x="91139" y="155143"/>
                  <a:pt x="90843" y="153676"/>
                  <a:pt x="90852" y="152194"/>
                </a:cubicBezTo>
                <a:cubicBezTo>
                  <a:pt x="90844" y="149238"/>
                  <a:pt x="92014" y="146401"/>
                  <a:pt x="94101" y="144309"/>
                </a:cubicBezTo>
                <a:cubicBezTo>
                  <a:pt x="98429" y="139969"/>
                  <a:pt x="105455" y="139960"/>
                  <a:pt x="109795" y="144288"/>
                </a:cubicBezTo>
                <a:cubicBezTo>
                  <a:pt x="109802" y="144295"/>
                  <a:pt x="109808" y="144302"/>
                  <a:pt x="109815" y="144309"/>
                </a:cubicBezTo>
                <a:lnTo>
                  <a:pt x="109815" y="144309"/>
                </a:lnTo>
                <a:cubicBezTo>
                  <a:pt x="110831" y="145328"/>
                  <a:pt x="111639" y="146534"/>
                  <a:pt x="112195" y="147860"/>
                </a:cubicBezTo>
                <a:cubicBezTo>
                  <a:pt x="112775" y="149231"/>
                  <a:pt x="113071" y="150705"/>
                  <a:pt x="113065" y="152194"/>
                </a:cubicBezTo>
                <a:cubicBezTo>
                  <a:pt x="113068" y="153679"/>
                  <a:pt x="112767" y="155148"/>
                  <a:pt x="112179" y="156511"/>
                </a:cubicBezTo>
                <a:close/>
                <a:moveTo>
                  <a:pt x="121630" y="109516"/>
                </a:moveTo>
                <a:cubicBezTo>
                  <a:pt x="114318" y="113924"/>
                  <a:pt x="109803" y="121797"/>
                  <a:pt x="109689" y="130334"/>
                </a:cubicBezTo>
                <a:lnTo>
                  <a:pt x="93630" y="130334"/>
                </a:lnTo>
                <a:cubicBezTo>
                  <a:pt x="93725" y="116272"/>
                  <a:pt x="101080" y="103257"/>
                  <a:pt x="113078" y="95921"/>
                </a:cubicBezTo>
                <a:cubicBezTo>
                  <a:pt x="123136" y="89616"/>
                  <a:pt x="126178" y="76352"/>
                  <a:pt x="119873" y="66295"/>
                </a:cubicBezTo>
                <a:cubicBezTo>
                  <a:pt x="113568" y="56237"/>
                  <a:pt x="100304" y="53195"/>
                  <a:pt x="90247" y="59500"/>
                </a:cubicBezTo>
                <a:cubicBezTo>
                  <a:pt x="83974" y="63432"/>
                  <a:pt x="80166" y="70316"/>
                  <a:pt x="80169" y="77720"/>
                </a:cubicBezTo>
                <a:lnTo>
                  <a:pt x="64110" y="77720"/>
                </a:lnTo>
                <a:cubicBezTo>
                  <a:pt x="64102" y="56980"/>
                  <a:pt x="80908" y="40161"/>
                  <a:pt x="101648" y="40153"/>
                </a:cubicBezTo>
                <a:cubicBezTo>
                  <a:pt x="122388" y="40146"/>
                  <a:pt x="139207" y="56952"/>
                  <a:pt x="139215" y="77692"/>
                </a:cubicBezTo>
                <a:cubicBezTo>
                  <a:pt x="139220" y="90618"/>
                  <a:pt x="132577" y="102637"/>
                  <a:pt x="121630" y="109510"/>
                </a:cubicBezTo>
                <a:close/>
              </a:path>
            </a:pathLst>
          </a:custGeom>
          <a:solidFill>
            <a:srgbClr val="2653A8"/>
          </a:solidFill>
          <a:ln w="258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 sz="2600"/>
          </a:p>
        </p:txBody>
      </p:sp>
      <p:sp>
        <p:nvSpPr>
          <p:cNvPr id="86" name="四角形: 角を丸くする 9">
            <a:extLst>
              <a:ext uri="{FF2B5EF4-FFF2-40B4-BE49-F238E27FC236}">
                <a16:creationId xmlns:a16="http://schemas.microsoft.com/office/drawing/2014/main" id="{0E7381B0-47EC-4BB2-BEDD-963546D94E51}"/>
              </a:ext>
            </a:extLst>
          </p:cNvPr>
          <p:cNvSpPr/>
          <p:nvPr/>
        </p:nvSpPr>
        <p:spPr>
          <a:xfrm>
            <a:off x="101809" y="7739971"/>
            <a:ext cx="2773514" cy="245005"/>
          </a:xfrm>
          <a:prstGeom prst="roundRect">
            <a:avLst>
              <a:gd name="adj" fmla="val 50000"/>
            </a:avLst>
          </a:prstGeom>
          <a:solidFill>
            <a:srgbClr val="3C6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000" rIns="52000" rtlCol="0" anchor="ctr"/>
          <a:lstStyle/>
          <a:p>
            <a:pPr algn="ctr" defTabSz="818052">
              <a:defRPr/>
            </a:pPr>
            <a:r>
              <a:rPr lang="ja-JP" altLang="en-US" sz="1156" b="1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ポータルサイトでできること</a:t>
            </a:r>
            <a:endParaRPr lang="en-US" altLang="ja-JP" sz="1156" b="1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1C43184-2E69-40FB-AA2F-7F70078EB734}"/>
              </a:ext>
            </a:extLst>
          </p:cNvPr>
          <p:cNvSpPr txBox="1"/>
          <p:nvPr/>
        </p:nvSpPr>
        <p:spPr>
          <a:xfrm>
            <a:off x="0" y="6244084"/>
            <a:ext cx="7245452" cy="3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42" indent="-247642"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1589" b="1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運用開始の準備ができたら、「運用開始日」の登録を行ってください！</a:t>
            </a:r>
          </a:p>
        </p:txBody>
      </p:sp>
      <p:pic>
        <p:nvPicPr>
          <p:cNvPr id="88" name="Picture 2">
            <a:extLst>
              <a:ext uri="{FF2B5EF4-FFF2-40B4-BE49-F238E27FC236}">
                <a16:creationId xmlns:a16="http://schemas.microsoft.com/office/drawing/2014/main" id="{3B9E6C2F-8BFB-40BF-9B38-EAA5AE44E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5" y="4574928"/>
            <a:ext cx="1007145" cy="100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739" y="4465790"/>
            <a:ext cx="1627679" cy="11268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4604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637</Words>
  <Application>Microsoft Office PowerPoint</Application>
  <PresentationFormat>A4 210 x 297 mm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白﨑 駿太(shirosaki-shunta.5j2)</dc:creator>
  <cp:lastModifiedBy>加藤 勝利(katou-katsutoshi.r30)</cp:lastModifiedBy>
  <cp:revision>18</cp:revision>
  <cp:lastPrinted>2022-03-04T02:02:26Z</cp:lastPrinted>
  <dcterms:created xsi:type="dcterms:W3CDTF">2022-03-04T01:49:54Z</dcterms:created>
  <dcterms:modified xsi:type="dcterms:W3CDTF">2022-03-28T07:49:06Z</dcterms:modified>
</cp:coreProperties>
</file>