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1"/>
  </p:notesMasterIdLst>
  <p:handoutMasterIdLst>
    <p:handoutMasterId r:id="rId12"/>
  </p:handoutMasterIdLst>
  <p:sldIdLst>
    <p:sldId id="256" r:id="rId2"/>
    <p:sldId id="290" r:id="rId3"/>
    <p:sldId id="288" r:id="rId4"/>
    <p:sldId id="291" r:id="rId5"/>
    <p:sldId id="292" r:id="rId6"/>
    <p:sldId id="294" r:id="rId7"/>
    <p:sldId id="295" r:id="rId8"/>
    <p:sldId id="293" r:id="rId9"/>
    <p:sldId id="289"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64A2"/>
    <a:srgbClr val="9BBB59"/>
    <a:srgbClr val="99CC00"/>
    <a:srgbClr val="2C4D75"/>
    <a:srgbClr val="C0504D"/>
    <a:srgbClr val="FBCBA3"/>
    <a:srgbClr val="4BACC6"/>
    <a:srgbClr val="4F81BD"/>
    <a:srgbClr val="2D6E8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25" autoAdjust="0"/>
    <p:restoredTop sz="93967" autoAdjust="0"/>
  </p:normalViewPr>
  <p:slideViewPr>
    <p:cSldViewPr>
      <p:cViewPr varScale="1">
        <p:scale>
          <a:sx n="69" d="100"/>
          <a:sy n="69" d="100"/>
        </p:scale>
        <p:origin x="1566" y="60"/>
      </p:cViewPr>
      <p:guideLst>
        <p:guide orient="horz" pos="2160"/>
        <p:guide pos="2880"/>
      </p:guideLst>
    </p:cSldViewPr>
  </p:slideViewPr>
  <p:notesTextViewPr>
    <p:cViewPr>
      <p:scale>
        <a:sx n="1" d="1"/>
        <a:sy n="1" d="1"/>
      </p:scale>
      <p:origin x="0" y="0"/>
    </p:cViewPr>
  </p:notesTextViewPr>
  <p:sorterViewPr>
    <p:cViewPr>
      <p:scale>
        <a:sx n="100" d="100"/>
        <a:sy n="100" d="100"/>
      </p:scale>
      <p:origin x="0" y="-5196"/>
    </p:cViewPr>
  </p:sorterViewPr>
  <p:notesViewPr>
    <p:cSldViewPr>
      <p:cViewPr varScale="1">
        <p:scale>
          <a:sx n="55" d="100"/>
          <a:sy n="55" d="100"/>
        </p:scale>
        <p:origin x="-2904"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5"/>
            <a:ext cx="2949787" cy="496967"/>
          </a:xfrm>
          <a:prstGeom prst="rect">
            <a:avLst/>
          </a:prstGeom>
        </p:spPr>
        <p:txBody>
          <a:bodyPr vert="horz" lIns="91390" tIns="45695" rIns="91390" bIns="4569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45" y="5"/>
            <a:ext cx="2949787" cy="496967"/>
          </a:xfrm>
          <a:prstGeom prst="rect">
            <a:avLst/>
          </a:prstGeom>
        </p:spPr>
        <p:txBody>
          <a:bodyPr vert="horz" lIns="91390" tIns="45695" rIns="91390" bIns="45695" rtlCol="0"/>
          <a:lstStyle>
            <a:lvl1pPr algn="r">
              <a:defRPr sz="1200"/>
            </a:lvl1pPr>
          </a:lstStyle>
          <a:p>
            <a:fld id="{D40C1DDC-7D39-4A46-8133-72105D441122}" type="datetimeFigureOut">
              <a:rPr kumimoji="1" lang="ja-JP" altLang="en-US" smtClean="0"/>
              <a:t>2021/12/17</a:t>
            </a:fld>
            <a:endParaRPr kumimoji="1" lang="ja-JP" altLang="en-US"/>
          </a:p>
        </p:txBody>
      </p:sp>
      <p:sp>
        <p:nvSpPr>
          <p:cNvPr id="4" name="フッター プレースホルダー 3"/>
          <p:cNvSpPr>
            <a:spLocks noGrp="1"/>
          </p:cNvSpPr>
          <p:nvPr>
            <p:ph type="ftr" sz="quarter" idx="2"/>
          </p:nvPr>
        </p:nvSpPr>
        <p:spPr>
          <a:xfrm>
            <a:off x="4" y="9440652"/>
            <a:ext cx="2949787" cy="496967"/>
          </a:xfrm>
          <a:prstGeom prst="rect">
            <a:avLst/>
          </a:prstGeom>
        </p:spPr>
        <p:txBody>
          <a:bodyPr vert="horz" lIns="91390" tIns="45695" rIns="91390" bIns="4569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45" y="9440652"/>
            <a:ext cx="2949787" cy="496967"/>
          </a:xfrm>
          <a:prstGeom prst="rect">
            <a:avLst/>
          </a:prstGeom>
        </p:spPr>
        <p:txBody>
          <a:bodyPr vert="horz" lIns="91390" tIns="45695" rIns="91390" bIns="45695" rtlCol="0" anchor="b"/>
          <a:lstStyle>
            <a:lvl1pPr algn="r">
              <a:defRPr sz="1200"/>
            </a:lvl1pPr>
          </a:lstStyle>
          <a:p>
            <a:fld id="{5BBBA179-73DE-41C4-B016-7119CC21238E}" type="slidenum">
              <a:rPr kumimoji="1" lang="ja-JP" altLang="en-US" smtClean="0"/>
              <a:t>‹#›</a:t>
            </a:fld>
            <a:endParaRPr kumimoji="1" lang="ja-JP" altLang="en-US"/>
          </a:p>
        </p:txBody>
      </p:sp>
    </p:spTree>
    <p:extLst>
      <p:ext uri="{BB962C8B-B14F-4D97-AF65-F5344CB8AC3E}">
        <p14:creationId xmlns:p14="http://schemas.microsoft.com/office/powerpoint/2010/main" val="6215561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5"/>
            <a:ext cx="2949574" cy="498475"/>
          </a:xfrm>
          <a:prstGeom prst="rect">
            <a:avLst/>
          </a:prstGeom>
        </p:spPr>
        <p:txBody>
          <a:bodyPr vert="horz" lIns="91390" tIns="45695" rIns="91390" bIns="456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5"/>
            <a:ext cx="2949574" cy="498475"/>
          </a:xfrm>
          <a:prstGeom prst="rect">
            <a:avLst/>
          </a:prstGeom>
        </p:spPr>
        <p:txBody>
          <a:bodyPr vert="horz" lIns="91390" tIns="45695" rIns="91390" bIns="45695" rtlCol="0"/>
          <a:lstStyle>
            <a:lvl1pPr algn="r">
              <a:defRPr sz="1200"/>
            </a:lvl1pPr>
          </a:lstStyle>
          <a:p>
            <a:fld id="{AC7F37D7-0DE0-4FB2-B127-73C22F47D48D}" type="datetimeFigureOut">
              <a:rPr kumimoji="1" lang="ja-JP" altLang="en-US" smtClean="0"/>
              <a:t>2021/12/17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390" tIns="45695" rIns="91390" bIns="45695" rtlCol="0" anchor="ctr"/>
          <a:lstStyle/>
          <a:p>
            <a:endParaRPr lang="ja-JP" altLang="en-US"/>
          </a:p>
        </p:txBody>
      </p:sp>
      <p:sp>
        <p:nvSpPr>
          <p:cNvPr id="5" name="ノート プレースホルダー 4"/>
          <p:cNvSpPr>
            <a:spLocks noGrp="1"/>
          </p:cNvSpPr>
          <p:nvPr>
            <p:ph type="body" sz="quarter" idx="3"/>
          </p:nvPr>
        </p:nvSpPr>
        <p:spPr>
          <a:xfrm>
            <a:off x="681044" y="4783140"/>
            <a:ext cx="5445125" cy="3913187"/>
          </a:xfrm>
          <a:prstGeom prst="rect">
            <a:avLst/>
          </a:prstGeom>
        </p:spPr>
        <p:txBody>
          <a:bodyPr vert="horz" lIns="91390" tIns="45695" rIns="91390" bIns="4569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7"/>
            <a:ext cx="2949574" cy="498475"/>
          </a:xfrm>
          <a:prstGeom prst="rect">
            <a:avLst/>
          </a:prstGeom>
        </p:spPr>
        <p:txBody>
          <a:bodyPr vert="horz" lIns="91390" tIns="45695" rIns="91390" bIns="456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7"/>
            <a:ext cx="2949574" cy="498475"/>
          </a:xfrm>
          <a:prstGeom prst="rect">
            <a:avLst/>
          </a:prstGeom>
        </p:spPr>
        <p:txBody>
          <a:bodyPr vert="horz" lIns="91390" tIns="45695" rIns="91390" bIns="45695" rtlCol="0" anchor="b"/>
          <a:lstStyle>
            <a:lvl1pPr algn="r">
              <a:defRPr sz="1200"/>
            </a:lvl1pPr>
          </a:lstStyle>
          <a:p>
            <a:fld id="{7062C96B-C22B-4C7F-B78F-4B64FDB9B4E8}" type="slidenum">
              <a:rPr kumimoji="1" lang="ja-JP" altLang="en-US" smtClean="0"/>
              <a:t>‹#›</a:t>
            </a:fld>
            <a:endParaRPr kumimoji="1" lang="ja-JP" altLang="en-US"/>
          </a:p>
        </p:txBody>
      </p:sp>
    </p:spTree>
    <p:extLst>
      <p:ext uri="{BB962C8B-B14F-4D97-AF65-F5344CB8AC3E}">
        <p14:creationId xmlns:p14="http://schemas.microsoft.com/office/powerpoint/2010/main" val="15030987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noAutofit/>
          </a:bodyPr>
          <a:lstStyle>
            <a:lvl1pPr>
              <a:defRPr sz="5400" b="1">
                <a:effectLst>
                  <a:outerShdw blurRad="38100" dist="38100" dir="2700000" algn="tl">
                    <a:srgbClr val="000000">
                      <a:alpha val="43137"/>
                    </a:srgbClr>
                  </a:outerShdw>
                </a:effectLst>
              </a:defRPr>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9741438-20AF-44DA-958A-7F9721478123}" type="datetime1">
              <a:rPr kumimoji="1" lang="ja-JP" altLang="en-US" smtClean="0"/>
              <a:t>2021/12/17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solidFill>
                  <a:schemeClr val="bg1"/>
                </a:solidFill>
              </a:defRPr>
            </a:lvl1pPr>
          </a:lstStyle>
          <a:p>
            <a:fld id="{5D74FC4F-2846-4FE1-90FA-DDF13E709B83}" type="slidenum">
              <a:rPr lang="ja-JP" altLang="en-US" smtClean="0"/>
              <a:pPr/>
              <a:t>‹#›</a:t>
            </a:fld>
            <a:endParaRPr lang="ja-JP" altLang="en-US" dirty="0"/>
          </a:p>
        </p:txBody>
      </p:sp>
      <p:sp>
        <p:nvSpPr>
          <p:cNvPr id="7" name="正方形/長方形 6"/>
          <p:cNvSpPr/>
          <p:nvPr userDrawn="1"/>
        </p:nvSpPr>
        <p:spPr>
          <a:xfrm rot="10800000">
            <a:off x="2232248" y="6453265"/>
            <a:ext cx="6948264" cy="28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 name="グループ化 7"/>
          <p:cNvGrpSpPr/>
          <p:nvPr userDrawn="1"/>
        </p:nvGrpSpPr>
        <p:grpSpPr>
          <a:xfrm>
            <a:off x="-36512" y="332656"/>
            <a:ext cx="2160240" cy="717600"/>
            <a:chOff x="-108760" y="332656"/>
            <a:chExt cx="2160240" cy="717600"/>
          </a:xfrm>
        </p:grpSpPr>
        <p:sp>
          <p:nvSpPr>
            <p:cNvPr id="9" name="正方形/長方形 8"/>
            <p:cNvSpPr/>
            <p:nvPr/>
          </p:nvSpPr>
          <p:spPr>
            <a:xfrm>
              <a:off x="-108760" y="3326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08760" y="4850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08760" y="6374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8520" y="7898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08760" y="9422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 name="Group 5"/>
          <p:cNvGrpSpPr>
            <a:grpSpLocks noChangeAspect="1"/>
          </p:cNvGrpSpPr>
          <p:nvPr userDrawn="1"/>
        </p:nvGrpSpPr>
        <p:grpSpPr bwMode="auto">
          <a:xfrm>
            <a:off x="251520" y="116632"/>
            <a:ext cx="549284" cy="549284"/>
            <a:chOff x="204" y="164"/>
            <a:chExt cx="346" cy="346"/>
          </a:xfrm>
        </p:grpSpPr>
        <p:sp>
          <p:nvSpPr>
            <p:cNvPr id="15" name="AutoShape 4"/>
            <p:cNvSpPr>
              <a:spLocks noChangeAspect="1" noChangeArrowheads="1" noTextEdit="1"/>
            </p:cNvSpPr>
            <p:nvPr/>
          </p:nvSpPr>
          <p:spPr bwMode="auto">
            <a:xfrm>
              <a:off x="204" y="164"/>
              <a:ext cx="282"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6" name="Picture 6"/>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4" y="164"/>
              <a:ext cx="346"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正方形/長方形 16"/>
          <p:cNvSpPr/>
          <p:nvPr userDrawn="1"/>
        </p:nvSpPr>
        <p:spPr>
          <a:xfrm rot="10800000">
            <a:off x="2221984" y="6345327"/>
            <a:ext cx="6948264" cy="36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userDrawn="1"/>
        </p:nvSpPr>
        <p:spPr>
          <a:xfrm>
            <a:off x="7596336" y="5949280"/>
            <a:ext cx="1465466" cy="461665"/>
          </a:xfrm>
          <a:prstGeom prst="rect">
            <a:avLst/>
          </a:prstGeom>
          <a:noFill/>
        </p:spPr>
        <p:txBody>
          <a:bodyPr wrap="none" rtlCol="0">
            <a:spAutoFit/>
          </a:bodyPr>
          <a:lstStyle/>
          <a:p>
            <a:r>
              <a:rPr kumimoji="1" lang="en-US" altLang="ja-JP" sz="2400" dirty="0" smtClean="0">
                <a:latin typeface="Eras Light ITC" panose="020B0402030504020804" pitchFamily="34" charset="0"/>
              </a:rPr>
              <a:t>GIFU CITY</a:t>
            </a:r>
            <a:endParaRPr kumimoji="1" lang="ja-JP" altLang="en-US" sz="2400" dirty="0">
              <a:latin typeface="Eras Light ITC" panose="020B0402030504020804" pitchFamily="34" charset="0"/>
            </a:endParaRPr>
          </a:p>
        </p:txBody>
      </p:sp>
    </p:spTree>
    <p:extLst>
      <p:ext uri="{BB962C8B-B14F-4D97-AF65-F5344CB8AC3E}">
        <p14:creationId xmlns:p14="http://schemas.microsoft.com/office/powerpoint/2010/main" val="332829951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3A8CA5A7-3DF0-41E3-9355-C8FCF201FA92}" type="datetime1">
              <a:rPr kumimoji="1" lang="ja-JP" altLang="en-US" smtClean="0"/>
              <a:t>2021/12/17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948264" y="6381328"/>
            <a:ext cx="2133600" cy="365125"/>
          </a:xfrm>
          <a:noFill/>
        </p:spPr>
        <p:txBody>
          <a:bodyPr/>
          <a:lstStyle>
            <a:lvl1pPr>
              <a:defRPr>
                <a:solidFill>
                  <a:schemeClr val="bg1"/>
                </a:solidFill>
              </a:defRPr>
            </a:lvl1pPr>
          </a:lstStyle>
          <a:p>
            <a:fld id="{5D74FC4F-2846-4FE1-90FA-DDF13E709B83}" type="slidenum">
              <a:rPr lang="ja-JP" altLang="en-US" smtClean="0"/>
              <a:pPr/>
              <a:t>‹#›</a:t>
            </a:fld>
            <a:endParaRPr lang="ja-JP" altLang="en-US" dirty="0"/>
          </a:p>
        </p:txBody>
      </p:sp>
      <p:sp>
        <p:nvSpPr>
          <p:cNvPr id="6" name="正方形/長方形 5"/>
          <p:cNvSpPr/>
          <p:nvPr userDrawn="1"/>
        </p:nvSpPr>
        <p:spPr>
          <a:xfrm rot="10800000">
            <a:off x="2232248" y="6453265"/>
            <a:ext cx="6948264" cy="28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p:cNvGrpSpPr/>
          <p:nvPr userDrawn="1"/>
        </p:nvGrpSpPr>
        <p:grpSpPr>
          <a:xfrm>
            <a:off x="-36512" y="332656"/>
            <a:ext cx="2160240" cy="717600"/>
            <a:chOff x="-108760" y="332656"/>
            <a:chExt cx="2160240" cy="717600"/>
          </a:xfrm>
        </p:grpSpPr>
        <p:sp>
          <p:nvSpPr>
            <p:cNvPr id="8" name="正方形/長方形 7"/>
            <p:cNvSpPr/>
            <p:nvPr/>
          </p:nvSpPr>
          <p:spPr>
            <a:xfrm>
              <a:off x="-108760" y="3326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08760" y="4850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08760" y="6374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08520" y="7898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8760" y="9422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Group 5"/>
          <p:cNvGrpSpPr>
            <a:grpSpLocks noChangeAspect="1"/>
          </p:cNvGrpSpPr>
          <p:nvPr userDrawn="1"/>
        </p:nvGrpSpPr>
        <p:grpSpPr bwMode="auto">
          <a:xfrm>
            <a:off x="251520" y="116632"/>
            <a:ext cx="549284" cy="549284"/>
            <a:chOff x="204" y="164"/>
            <a:chExt cx="346" cy="346"/>
          </a:xfrm>
        </p:grpSpPr>
        <p:sp>
          <p:nvSpPr>
            <p:cNvPr id="14" name="AutoShape 4"/>
            <p:cNvSpPr>
              <a:spLocks noChangeAspect="1" noChangeArrowheads="1" noTextEdit="1"/>
            </p:cNvSpPr>
            <p:nvPr/>
          </p:nvSpPr>
          <p:spPr bwMode="auto">
            <a:xfrm>
              <a:off x="204" y="164"/>
              <a:ext cx="282"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5" name="Picture 6"/>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4" y="164"/>
              <a:ext cx="346"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6" name="正方形/長方形 15"/>
          <p:cNvSpPr/>
          <p:nvPr userDrawn="1"/>
        </p:nvSpPr>
        <p:spPr>
          <a:xfrm rot="10800000">
            <a:off x="2221984" y="6345327"/>
            <a:ext cx="6948264" cy="36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userDrawn="1"/>
        </p:nvSpPr>
        <p:spPr>
          <a:xfrm>
            <a:off x="7596336" y="5949280"/>
            <a:ext cx="1465466" cy="461665"/>
          </a:xfrm>
          <a:prstGeom prst="rect">
            <a:avLst/>
          </a:prstGeom>
          <a:noFill/>
        </p:spPr>
        <p:txBody>
          <a:bodyPr wrap="none" rtlCol="0">
            <a:spAutoFit/>
          </a:bodyPr>
          <a:lstStyle/>
          <a:p>
            <a:r>
              <a:rPr kumimoji="1" lang="en-US" altLang="ja-JP" sz="2400" dirty="0" smtClean="0">
                <a:latin typeface="Eras Light ITC" panose="020B0402030504020804" pitchFamily="34" charset="0"/>
              </a:rPr>
              <a:t>GIFU CITY</a:t>
            </a:r>
            <a:endParaRPr kumimoji="1" lang="ja-JP" altLang="en-US" sz="2400" dirty="0">
              <a:latin typeface="Eras Light ITC" panose="020B0402030504020804" pitchFamily="34" charset="0"/>
            </a:endParaRPr>
          </a:p>
        </p:txBody>
      </p:sp>
      <p:sp>
        <p:nvSpPr>
          <p:cNvPr id="2" name="タイトル 1"/>
          <p:cNvSpPr>
            <a:spLocks noGrp="1"/>
          </p:cNvSpPr>
          <p:nvPr>
            <p:ph type="title"/>
          </p:nvPr>
        </p:nvSpPr>
        <p:spPr/>
        <p:txBody>
          <a:bodyPr/>
          <a:lstStyle>
            <a:lvl1pPr>
              <a:defRPr>
                <a:solidFill>
                  <a:schemeClr val="tx1"/>
                </a:solidFill>
              </a:defRPr>
            </a:lvl1p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158419013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CC8B3B-25D2-4991-BA04-704DBE8A1EF1}" type="datetime1">
              <a:rPr kumimoji="1" lang="ja-JP" altLang="en-US" smtClean="0"/>
              <a:t>2021/12/17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47817" y="6376243"/>
            <a:ext cx="2133600" cy="365125"/>
          </a:xfrm>
          <a:prstGeom prst="rect">
            <a:avLst/>
          </a:prstGeom>
        </p:spPr>
        <p:txBody>
          <a:bodyPr vert="horz" lIns="91440" tIns="45720" rIns="91440" bIns="45720" rtlCol="0" anchor="ctr"/>
          <a:lstStyle>
            <a:lvl1pPr algn="r">
              <a:defRPr sz="1800" b="1">
                <a:solidFill>
                  <a:schemeClr val="bg1">
                    <a:lumMod val="95000"/>
                  </a:schemeClr>
                </a:solidFill>
              </a:defRPr>
            </a:lvl1pPr>
          </a:lstStyle>
          <a:p>
            <a:fld id="{5D74FC4F-2846-4FE1-90FA-DDF13E709B83}" type="slidenum">
              <a:rPr lang="ja-JP" altLang="en-US" smtClean="0"/>
              <a:pPr/>
              <a:t>‹#›</a:t>
            </a:fld>
            <a:endParaRPr lang="ja-JP" altLang="en-US" dirty="0"/>
          </a:p>
        </p:txBody>
      </p:sp>
    </p:spTree>
    <p:extLst>
      <p:ext uri="{BB962C8B-B14F-4D97-AF65-F5344CB8AC3E}">
        <p14:creationId xmlns:p14="http://schemas.microsoft.com/office/powerpoint/2010/main" val="37100179"/>
      </p:ext>
    </p:extLst>
  </p:cSld>
  <p:clrMap bg1="lt1" tx1="dk1" bg2="lt2" tx2="dk2" accent1="accent1" accent2="accent2" accent3="accent3" accent4="accent4" accent5="accent5" accent6="accent6" hlink="hlink" folHlink="folHlink"/>
  <p:sldLayoutIdLst>
    <p:sldLayoutId id="2147483649" r:id="rId1"/>
    <p:sldLayoutId id="2147483654" r:id="rId2"/>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sz="3600" dirty="0"/>
              <a:t>調査</a:t>
            </a:r>
            <a:r>
              <a:rPr lang="ja-JP" altLang="en-US" sz="3600" dirty="0" smtClean="0"/>
              <a:t>報告書（案）の作成</a:t>
            </a:r>
            <a:r>
              <a:rPr kumimoji="1" lang="ja-JP" altLang="en-US" sz="3600" dirty="0" smtClean="0"/>
              <a:t>について</a:t>
            </a:r>
            <a:endParaRPr kumimoji="1" lang="ja-JP" altLang="en-US" sz="3600" dirty="0"/>
          </a:p>
        </p:txBody>
      </p:sp>
      <p:sp>
        <p:nvSpPr>
          <p:cNvPr id="3" name="サブタイトル 2"/>
          <p:cNvSpPr>
            <a:spLocks noGrp="1"/>
          </p:cNvSpPr>
          <p:nvPr>
            <p:ph type="subTitle" idx="1"/>
          </p:nvPr>
        </p:nvSpPr>
        <p:spPr/>
        <p:txBody>
          <a:bodyPr/>
          <a:lstStyle/>
          <a:p>
            <a:r>
              <a:rPr kumimoji="1" lang="ja-JP" altLang="en-US" dirty="0" smtClean="0">
                <a:latin typeface="+mj-ea"/>
                <a:ea typeface="+mj-ea"/>
              </a:rPr>
              <a:t>令和</a:t>
            </a:r>
            <a:r>
              <a:rPr kumimoji="1" lang="en-US" altLang="ja-JP" dirty="0" smtClean="0">
                <a:latin typeface="+mj-ea"/>
                <a:ea typeface="+mj-ea"/>
              </a:rPr>
              <a:t>3</a:t>
            </a:r>
            <a:r>
              <a:rPr kumimoji="1" lang="ja-JP" altLang="en-US" dirty="0" smtClean="0">
                <a:latin typeface="+mj-ea"/>
                <a:ea typeface="+mj-ea"/>
              </a:rPr>
              <a:t>年</a:t>
            </a:r>
            <a:r>
              <a:rPr kumimoji="1" lang="en-US" altLang="ja-JP" dirty="0" smtClean="0">
                <a:latin typeface="+mj-ea"/>
                <a:ea typeface="+mj-ea"/>
              </a:rPr>
              <a:t>12</a:t>
            </a:r>
            <a:r>
              <a:rPr kumimoji="1" lang="ja-JP" altLang="en-US" dirty="0" smtClean="0">
                <a:latin typeface="+mj-ea"/>
                <a:ea typeface="+mj-ea"/>
              </a:rPr>
              <a:t>月</a:t>
            </a:r>
            <a:r>
              <a:rPr lang="en-US" altLang="ja-JP" dirty="0" smtClean="0">
                <a:latin typeface="+mj-ea"/>
                <a:ea typeface="+mj-ea"/>
              </a:rPr>
              <a:t>21</a:t>
            </a:r>
            <a:r>
              <a:rPr kumimoji="1" lang="ja-JP" altLang="en-US" dirty="0" smtClean="0">
                <a:latin typeface="+mj-ea"/>
                <a:ea typeface="+mj-ea"/>
              </a:rPr>
              <a:t>日</a:t>
            </a:r>
            <a:endParaRPr kumimoji="1" lang="en-US" altLang="ja-JP" dirty="0" smtClean="0">
              <a:latin typeface="+mj-ea"/>
              <a:ea typeface="+mj-ea"/>
            </a:endParaRPr>
          </a:p>
          <a:p>
            <a:r>
              <a:rPr lang="ja-JP" altLang="en-US" sz="2800" dirty="0" smtClean="0">
                <a:latin typeface="+mj-ea"/>
                <a:ea typeface="+mj-ea"/>
              </a:rPr>
              <a:t>令和</a:t>
            </a:r>
            <a:r>
              <a:rPr lang="en-US" altLang="ja-JP" sz="2800" dirty="0" smtClean="0">
                <a:latin typeface="+mj-ea"/>
                <a:ea typeface="+mj-ea"/>
              </a:rPr>
              <a:t>3</a:t>
            </a:r>
            <a:r>
              <a:rPr lang="ja-JP" altLang="en-US" sz="2800" dirty="0" smtClean="0">
                <a:latin typeface="+mj-ea"/>
                <a:ea typeface="+mj-ea"/>
              </a:rPr>
              <a:t>年度第</a:t>
            </a:r>
            <a:r>
              <a:rPr lang="en-US" altLang="ja-JP" sz="2800" dirty="0">
                <a:latin typeface="+mj-ea"/>
                <a:ea typeface="+mj-ea"/>
              </a:rPr>
              <a:t>3</a:t>
            </a:r>
            <a:r>
              <a:rPr lang="ja-JP" altLang="en-US" sz="2800" dirty="0" smtClean="0">
                <a:latin typeface="+mj-ea"/>
                <a:ea typeface="+mj-ea"/>
              </a:rPr>
              <a:t>回外国人材受入れ</a:t>
            </a:r>
            <a:endParaRPr lang="en-US" altLang="ja-JP" sz="2800" dirty="0" smtClean="0">
              <a:latin typeface="+mj-ea"/>
              <a:ea typeface="+mj-ea"/>
            </a:endParaRPr>
          </a:p>
          <a:p>
            <a:r>
              <a:rPr lang="ja-JP" altLang="en-US" sz="2800" dirty="0" smtClean="0">
                <a:latin typeface="+mj-ea"/>
                <a:ea typeface="+mj-ea"/>
              </a:rPr>
              <a:t>に関する専門部会資料</a:t>
            </a:r>
            <a:endParaRPr kumimoji="1" lang="ja-JP" altLang="en-US" sz="2800" dirty="0">
              <a:latin typeface="+mj-ea"/>
              <a:ea typeface="+mj-ea"/>
            </a:endParaRPr>
          </a:p>
        </p:txBody>
      </p:sp>
      <p:sp>
        <p:nvSpPr>
          <p:cNvPr id="4" name="テキスト ボックス 3"/>
          <p:cNvSpPr txBox="1"/>
          <p:nvPr/>
        </p:nvSpPr>
        <p:spPr>
          <a:xfrm>
            <a:off x="7524328" y="332656"/>
            <a:ext cx="1224136" cy="504056"/>
          </a:xfrm>
          <a:prstGeom prst="rect">
            <a:avLst/>
          </a:prstGeom>
          <a:ln w="9525"/>
        </p:spPr>
        <p:style>
          <a:lnRef idx="2">
            <a:schemeClr val="dk1"/>
          </a:lnRef>
          <a:fillRef idx="1">
            <a:schemeClr val="lt1"/>
          </a:fillRef>
          <a:effectRef idx="0">
            <a:schemeClr val="dk1"/>
          </a:effectRef>
          <a:fontRef idx="minor">
            <a:schemeClr val="dk1"/>
          </a:fontRef>
        </p:style>
        <p:txBody>
          <a:bodyPr wrap="square" rtlCol="0" anchor="ctr" anchorCtr="1">
            <a:noAutofit/>
          </a:bodyPr>
          <a:lstStyle/>
          <a:p>
            <a:r>
              <a:rPr kumimoji="1" lang="ja-JP" altLang="en-US" sz="2000" dirty="0" smtClean="0"/>
              <a:t>資料１</a:t>
            </a:r>
            <a:endParaRPr kumimoji="1" lang="ja-JP" altLang="en-US" sz="2000" dirty="0"/>
          </a:p>
        </p:txBody>
      </p:sp>
    </p:spTree>
    <p:extLst>
      <p:ext uri="{BB962C8B-B14F-4D97-AF65-F5344CB8AC3E}">
        <p14:creationId xmlns:p14="http://schemas.microsoft.com/office/powerpoint/2010/main" val="833315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5D74FC4F-2846-4FE1-90FA-DDF13E709B83}" type="slidenum">
              <a:rPr lang="ja-JP" altLang="en-US" smtClean="0"/>
              <a:pPr/>
              <a:t>1</a:t>
            </a:fld>
            <a:endParaRPr lang="ja-JP" altLang="en-US" dirty="0"/>
          </a:p>
        </p:txBody>
      </p:sp>
      <p:sp>
        <p:nvSpPr>
          <p:cNvPr id="3" name="タイトル 2"/>
          <p:cNvSpPr>
            <a:spLocks noGrp="1"/>
          </p:cNvSpPr>
          <p:nvPr>
            <p:ph type="title"/>
          </p:nvPr>
        </p:nvSpPr>
        <p:spPr/>
        <p:txBody>
          <a:bodyPr/>
          <a:lstStyle/>
          <a:p>
            <a:r>
              <a:rPr kumimoji="1" lang="ja-JP" altLang="en-US" dirty="0" smtClean="0"/>
              <a:t>本日及び今後の予定</a:t>
            </a:r>
            <a:endParaRPr kumimoji="1" lang="ja-JP" altLang="en-US" dirty="0"/>
          </a:p>
        </p:txBody>
      </p:sp>
      <p:sp>
        <p:nvSpPr>
          <p:cNvPr id="6" name="テキスト ボックス 5"/>
          <p:cNvSpPr txBox="1"/>
          <p:nvPr/>
        </p:nvSpPr>
        <p:spPr>
          <a:xfrm>
            <a:off x="940271" y="1844824"/>
            <a:ext cx="6080125" cy="73866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kumimoji="1" lang="ja-JP" altLang="en-US" sz="1400" dirty="0" smtClean="0">
                <a:latin typeface="ＭＳ ゴシック" panose="020B0609070205080204" pitchFamily="49" charset="-128"/>
                <a:ea typeface="ＭＳ ゴシック" panose="020B0609070205080204" pitchFamily="49" charset="-128"/>
              </a:rPr>
              <a:t>・議　事　　外国人材受入れに関する調査報告書（案）について</a:t>
            </a:r>
            <a:endParaRPr kumimoji="1" lang="en-US" altLang="ja-JP" sz="1400" dirty="0" smtClean="0">
              <a:latin typeface="ＭＳ ゴシック" panose="020B0609070205080204" pitchFamily="49" charset="-128"/>
              <a:ea typeface="ＭＳ ゴシック" panose="020B0609070205080204" pitchFamily="49" charset="-128"/>
            </a:endParaRPr>
          </a:p>
          <a:p>
            <a:pPr>
              <a:lnSpc>
                <a:spcPct val="150000"/>
              </a:lnSpc>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（内容の確認及び審議）</a:t>
            </a:r>
            <a:endParaRPr lang="en-US" altLang="ja-JP" sz="1400" dirty="0">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799287" y="1482497"/>
            <a:ext cx="1440000" cy="307777"/>
          </a:xfrm>
          <a:prstGeom prst="rect">
            <a:avLst/>
          </a:prstGeom>
          <a:solidFill>
            <a:schemeClr val="accent4">
              <a:lumMod val="60000"/>
              <a:lumOff val="40000"/>
            </a:schemeClr>
          </a:solid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400" dirty="0" smtClean="0">
                <a:latin typeface="ＭＳ ゴシック" panose="020B0609070205080204" pitchFamily="49" charset="-128"/>
                <a:ea typeface="ＭＳ ゴシック" panose="020B0609070205080204" pitchFamily="49" charset="-128"/>
              </a:rPr>
              <a:t>第</a:t>
            </a:r>
            <a:r>
              <a:rPr lang="en-US" altLang="ja-JP" sz="1400" dirty="0">
                <a:latin typeface="ＭＳ ゴシック" panose="020B0609070205080204" pitchFamily="49" charset="-128"/>
                <a:ea typeface="ＭＳ ゴシック" panose="020B0609070205080204" pitchFamily="49" charset="-128"/>
              </a:rPr>
              <a:t>3</a:t>
            </a:r>
            <a:r>
              <a:rPr kumimoji="1" lang="ja-JP" altLang="en-US" sz="1400" dirty="0" smtClean="0">
                <a:latin typeface="ＭＳ ゴシック" panose="020B0609070205080204" pitchFamily="49" charset="-128"/>
                <a:ea typeface="ＭＳ ゴシック" panose="020B0609070205080204" pitchFamily="49" charset="-128"/>
              </a:rPr>
              <a:t>回専門部会</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2308299" y="1482497"/>
            <a:ext cx="608012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本日</a:t>
            </a:r>
            <a:r>
              <a:rPr lang="ja-JP" altLang="en-US" sz="1400" dirty="0" smtClean="0">
                <a:latin typeface="ＭＳ ゴシック" panose="020B0609070205080204" pitchFamily="49" charset="-128"/>
                <a:ea typeface="ＭＳ ゴシック" panose="020B0609070205080204" pitchFamily="49" charset="-128"/>
              </a:rPr>
              <a:t>）</a:t>
            </a:r>
            <a:endParaRPr kumimoji="1" lang="en-US" altLang="ja-JP" sz="1400" dirty="0" smtClean="0">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799287" y="4645853"/>
            <a:ext cx="2880000" cy="309600"/>
          </a:xfrm>
          <a:prstGeom prst="rect">
            <a:avLst/>
          </a:prstGeom>
          <a:solidFill>
            <a:schemeClr val="accent4">
              <a:lumMod val="60000"/>
              <a:lumOff val="40000"/>
            </a:schemeClr>
          </a:solid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dirty="0" smtClean="0">
                <a:latin typeface="ＭＳ ゴシック" panose="020B0609070205080204" pitchFamily="49" charset="-128"/>
                <a:ea typeface="ＭＳ ゴシック" panose="020B0609070205080204" pitchFamily="49" charset="-128"/>
              </a:rPr>
              <a:t>第</a:t>
            </a:r>
            <a:r>
              <a:rPr lang="en-US" altLang="ja-JP" sz="1400" dirty="0">
                <a:latin typeface="ＭＳ ゴシック" panose="020B0609070205080204" pitchFamily="49" charset="-128"/>
                <a:ea typeface="ＭＳ ゴシック" panose="020B0609070205080204" pitchFamily="49" charset="-128"/>
              </a:rPr>
              <a:t>2</a:t>
            </a:r>
            <a:r>
              <a:rPr lang="ja-JP" altLang="en-US" sz="1400" dirty="0" smtClean="0">
                <a:latin typeface="ＭＳ ゴシック" panose="020B0609070205080204" pitchFamily="49" charset="-128"/>
                <a:ea typeface="ＭＳ ゴシック" panose="020B0609070205080204" pitchFamily="49" charset="-128"/>
              </a:rPr>
              <a:t>回岐阜市多文化共生推進会議</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3707904" y="4645853"/>
            <a:ext cx="3312000"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（令和</a:t>
            </a:r>
            <a:r>
              <a:rPr lang="en-US" altLang="ja-JP" sz="1400" dirty="0" smtClean="0">
                <a:latin typeface="ＭＳ ゴシック" panose="020B0609070205080204" pitchFamily="49" charset="-128"/>
                <a:ea typeface="ＭＳ ゴシック" panose="020B0609070205080204" pitchFamily="49" charset="-128"/>
              </a:rPr>
              <a:t>4</a:t>
            </a:r>
            <a:r>
              <a:rPr lang="ja-JP" altLang="en-US" sz="1400" dirty="0" smtClean="0">
                <a:latin typeface="ＭＳ ゴシック" panose="020B0609070205080204" pitchFamily="49" charset="-128"/>
                <a:ea typeface="ＭＳ ゴシック" panose="020B0609070205080204" pitchFamily="49" charset="-128"/>
              </a:rPr>
              <a:t>年</a:t>
            </a:r>
            <a:r>
              <a:rPr lang="en-US" altLang="ja-JP" sz="1400" dirty="0">
                <a:latin typeface="ＭＳ ゴシック" panose="020B0609070205080204" pitchFamily="49" charset="-128"/>
                <a:ea typeface="ＭＳ ゴシック" panose="020B0609070205080204" pitchFamily="49" charset="-128"/>
              </a:rPr>
              <a:t>1</a:t>
            </a:r>
            <a:r>
              <a:rPr lang="ja-JP" altLang="en-US" sz="1400" dirty="0" smtClean="0">
                <a:latin typeface="ＭＳ ゴシック" panose="020B0609070205080204" pitchFamily="49" charset="-128"/>
                <a:ea typeface="ＭＳ ゴシック" panose="020B0609070205080204" pitchFamily="49" charset="-128"/>
              </a:rPr>
              <a:t>月開催</a:t>
            </a:r>
            <a:r>
              <a:rPr lang="ja-JP" altLang="en-US" sz="1400" dirty="0">
                <a:latin typeface="ＭＳ ゴシック" panose="020B0609070205080204" pitchFamily="49" charset="-128"/>
                <a:ea typeface="ＭＳ ゴシック" panose="020B0609070205080204" pitchFamily="49" charset="-128"/>
              </a:rPr>
              <a:t>予定</a:t>
            </a:r>
            <a:r>
              <a:rPr lang="ja-JP" altLang="en-US" sz="1400" dirty="0" smtClean="0">
                <a:latin typeface="ＭＳ ゴシック" panose="020B0609070205080204" pitchFamily="49" charset="-128"/>
                <a:ea typeface="ＭＳ ゴシック" panose="020B0609070205080204" pitchFamily="49" charset="-128"/>
              </a:rPr>
              <a:t>）</a:t>
            </a:r>
            <a:endParaRPr kumimoji="1" lang="en-US" altLang="ja-JP" sz="1400" dirty="0" smtClean="0">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940271" y="5008180"/>
            <a:ext cx="6080125" cy="41549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ja-JP" altLang="en-US" sz="1400" dirty="0" smtClean="0">
                <a:latin typeface="ＭＳ ゴシック" panose="020B0609070205080204" pitchFamily="49" charset="-128"/>
                <a:ea typeface="ＭＳ ゴシック" panose="020B0609070205080204" pitchFamily="49" charset="-128"/>
              </a:rPr>
              <a:t>・報　告　　</a:t>
            </a:r>
            <a:r>
              <a:rPr lang="ja-JP" altLang="en-US" sz="1400" dirty="0">
                <a:latin typeface="ＭＳ ゴシック" panose="020B0609070205080204" pitchFamily="49" charset="-128"/>
                <a:ea typeface="ＭＳ ゴシック" panose="020B0609070205080204" pitchFamily="49" charset="-128"/>
              </a:rPr>
              <a:t>外国人材受入れに関する</a:t>
            </a:r>
            <a:r>
              <a:rPr lang="ja-JP" altLang="en-US" sz="1400" dirty="0" smtClean="0">
                <a:latin typeface="ＭＳ ゴシック" panose="020B0609070205080204" pitchFamily="49" charset="-128"/>
                <a:ea typeface="ＭＳ ゴシック" panose="020B0609070205080204" pitchFamily="49" charset="-128"/>
              </a:rPr>
              <a:t>調査について</a:t>
            </a:r>
            <a:endParaRPr kumimoji="1" lang="en-US" altLang="ja-JP" sz="1400" dirty="0" smtClean="0">
              <a:latin typeface="ＭＳ ゴシック" panose="020B0609070205080204" pitchFamily="49" charset="-128"/>
              <a:ea typeface="ＭＳ ゴシック" panose="020B0609070205080204" pitchFamily="49" charset="-128"/>
            </a:endParaRPr>
          </a:p>
        </p:txBody>
      </p:sp>
      <p:sp>
        <p:nvSpPr>
          <p:cNvPr id="13" name="二等辺三角形 12"/>
          <p:cNvSpPr/>
          <p:nvPr/>
        </p:nvSpPr>
        <p:spPr>
          <a:xfrm flipV="1">
            <a:off x="3404269" y="3140968"/>
            <a:ext cx="1152128" cy="216024"/>
          </a:xfrm>
          <a:prstGeom prst="triangle">
            <a:avLst/>
          </a:prstGeom>
          <a:solidFill>
            <a:srgbClr val="FF0000"/>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テキスト ボックス 13"/>
          <p:cNvSpPr txBox="1"/>
          <p:nvPr/>
        </p:nvSpPr>
        <p:spPr>
          <a:xfrm>
            <a:off x="940271" y="3537072"/>
            <a:ext cx="6080125" cy="540000"/>
          </a:xfrm>
          <a:prstGeom prst="roundRect">
            <a:avLst/>
          </a:prstGeom>
          <a:solidFill>
            <a:schemeClr val="accent5">
              <a:lumMod val="20000"/>
              <a:lumOff val="80000"/>
            </a:schemeClr>
          </a:solidFill>
          <a:ln w="6350">
            <a:noFill/>
          </a:ln>
        </p:spPr>
        <p:style>
          <a:lnRef idx="2">
            <a:schemeClr val="dk1"/>
          </a:lnRef>
          <a:fillRef idx="1">
            <a:schemeClr val="lt1"/>
          </a:fillRef>
          <a:effectRef idx="0">
            <a:schemeClr val="dk1"/>
          </a:effectRef>
          <a:fontRef idx="minor">
            <a:schemeClr val="dk1"/>
          </a:fontRef>
        </p:style>
        <p:txBody>
          <a:bodyPr wrap="square" rtlCol="0" anchor="ctr" anchorCtr="1">
            <a:noAutofit/>
          </a:bodyPr>
          <a:lstStyle/>
          <a:p>
            <a:pPr algn="ctr">
              <a:lnSpc>
                <a:spcPct val="150000"/>
              </a:lnSpc>
            </a:pPr>
            <a:r>
              <a:rPr lang="ja-JP" altLang="en-US" sz="1400" dirty="0" smtClean="0">
                <a:latin typeface="ＭＳ ゴシック" panose="020B0609070205080204" pitchFamily="49" charset="-128"/>
                <a:ea typeface="ＭＳ ゴシック" panose="020B0609070205080204" pitchFamily="49" charset="-128"/>
              </a:rPr>
              <a:t>「外国</a:t>
            </a:r>
            <a:r>
              <a:rPr lang="ja-JP" altLang="en-US" sz="1400" dirty="0">
                <a:latin typeface="ＭＳ ゴシック" panose="020B0609070205080204" pitchFamily="49" charset="-128"/>
                <a:ea typeface="ＭＳ ゴシック" panose="020B0609070205080204" pitchFamily="49" charset="-128"/>
              </a:rPr>
              <a:t>人材</a:t>
            </a:r>
            <a:r>
              <a:rPr lang="ja-JP" altLang="en-US" sz="1400" dirty="0" smtClean="0">
                <a:latin typeface="ＭＳ ゴシック" panose="020B0609070205080204" pitchFamily="49" charset="-128"/>
                <a:ea typeface="ＭＳ ゴシック" panose="020B0609070205080204" pitchFamily="49" charset="-128"/>
              </a:rPr>
              <a:t>の受入れに関する調査報告書」の作成</a:t>
            </a:r>
            <a:endParaRPr lang="en-US" altLang="ja-JP" sz="1400" dirty="0">
              <a:latin typeface="ＭＳ ゴシック" panose="020B0609070205080204" pitchFamily="49" charset="-128"/>
              <a:ea typeface="ＭＳ ゴシック" panose="020B0609070205080204" pitchFamily="49" charset="-128"/>
            </a:endParaRPr>
          </a:p>
        </p:txBody>
      </p:sp>
      <p:sp>
        <p:nvSpPr>
          <p:cNvPr id="16" name="テキスト ボックス 15"/>
          <p:cNvSpPr txBox="1"/>
          <p:nvPr/>
        </p:nvSpPr>
        <p:spPr>
          <a:xfrm>
            <a:off x="3080333" y="2705721"/>
            <a:ext cx="1800000"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400" dirty="0" smtClean="0">
                <a:latin typeface="ＭＳ ゴシック" panose="020B0609070205080204" pitchFamily="49" charset="-128"/>
                <a:ea typeface="ＭＳ ゴシック" panose="020B0609070205080204" pitchFamily="49" charset="-128"/>
              </a:rPr>
              <a:t>意見の反映・修正</a:t>
            </a:r>
            <a:endParaRPr kumimoji="1" lang="en-US" altLang="ja-JP" sz="1400"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75283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これまでの審議等</a:t>
            </a:r>
            <a:endParaRPr kumimoji="1" lang="ja-JP" altLang="en-US" dirty="0"/>
          </a:p>
        </p:txBody>
      </p:sp>
      <p:sp>
        <p:nvSpPr>
          <p:cNvPr id="3" name="テキスト ボックス 2"/>
          <p:cNvSpPr txBox="1"/>
          <p:nvPr/>
        </p:nvSpPr>
        <p:spPr>
          <a:xfrm>
            <a:off x="958932" y="5471049"/>
            <a:ext cx="7110007" cy="630942"/>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・議　事　　外国人材受入れに関するアンケート調査の結果について</a:t>
            </a:r>
            <a:endParaRPr lang="en-US" altLang="ja-JP" sz="1400" dirty="0" smtClean="0">
              <a:latin typeface="ＭＳ ゴシック" panose="020B0609070205080204" pitchFamily="49" charset="-128"/>
              <a:ea typeface="ＭＳ ゴシック" panose="020B0609070205080204" pitchFamily="49" charset="-128"/>
            </a:endParaRPr>
          </a:p>
          <a:p>
            <a:pPr>
              <a:lnSpc>
                <a:spcPct val="150000"/>
              </a:lnSpc>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→調査結果の確認、現状、課題等に関する審議</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817948" y="5108721"/>
            <a:ext cx="1440000" cy="307777"/>
          </a:xfrm>
          <a:prstGeom prst="rect">
            <a:avLst/>
          </a:prstGeom>
          <a:solidFill>
            <a:schemeClr val="accent4">
              <a:lumMod val="60000"/>
              <a:lumOff val="40000"/>
            </a:schemeClr>
          </a:solid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400" dirty="0" smtClean="0">
                <a:latin typeface="ＭＳ ゴシック" panose="020B0609070205080204" pitchFamily="49" charset="-128"/>
                <a:ea typeface="ＭＳ ゴシック" panose="020B0609070205080204" pitchFamily="49" charset="-128"/>
              </a:rPr>
              <a:t>第</a:t>
            </a:r>
            <a:r>
              <a:rPr kumimoji="1" lang="en-US" altLang="ja-JP" sz="1400" dirty="0" smtClean="0">
                <a:latin typeface="ＭＳ ゴシック" panose="020B0609070205080204" pitchFamily="49" charset="-128"/>
                <a:ea typeface="ＭＳ ゴシック" panose="020B0609070205080204" pitchFamily="49" charset="-128"/>
              </a:rPr>
              <a:t>2</a:t>
            </a:r>
            <a:r>
              <a:rPr kumimoji="1" lang="ja-JP" altLang="en-US" sz="1400" dirty="0" smtClean="0">
                <a:latin typeface="ＭＳ ゴシック" panose="020B0609070205080204" pitchFamily="49" charset="-128"/>
                <a:ea typeface="ＭＳ ゴシック" panose="020B0609070205080204" pitchFamily="49" charset="-128"/>
              </a:rPr>
              <a:t>回専門部会</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5" name="テキスト ボックス 4"/>
          <p:cNvSpPr txBox="1"/>
          <p:nvPr/>
        </p:nvSpPr>
        <p:spPr>
          <a:xfrm>
            <a:off x="940271" y="1844824"/>
            <a:ext cx="6080125" cy="138499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ja-JP" altLang="en-US" sz="1400" dirty="0" smtClean="0">
                <a:latin typeface="ＭＳ ゴシック" panose="020B0609070205080204" pitchFamily="49" charset="-128"/>
                <a:ea typeface="ＭＳ ゴシック" panose="020B0609070205080204" pitchFamily="49" charset="-128"/>
              </a:rPr>
              <a:t>・会長の選任</a:t>
            </a:r>
            <a:endParaRPr lang="en-US" altLang="ja-JP" sz="1400" dirty="0" smtClean="0">
              <a:latin typeface="ＭＳ ゴシック" panose="020B0609070205080204" pitchFamily="49" charset="-128"/>
              <a:ea typeface="ＭＳ ゴシック" panose="020B0609070205080204" pitchFamily="49" charset="-128"/>
            </a:endParaRPr>
          </a:p>
          <a:p>
            <a:pPr>
              <a:lnSpc>
                <a:spcPct val="150000"/>
              </a:lnSpc>
            </a:pPr>
            <a:r>
              <a:rPr kumimoji="1" lang="ja-JP" altLang="en-US" sz="1400" dirty="0" smtClean="0">
                <a:latin typeface="ＭＳ ゴシック" panose="020B0609070205080204" pitchFamily="49" charset="-128"/>
                <a:ea typeface="ＭＳ ゴシック" panose="020B0609070205080204" pitchFamily="49" charset="-128"/>
              </a:rPr>
              <a:t>・議　事　　外国人材受入れに関するアンケート調査について</a:t>
            </a:r>
            <a:endParaRPr kumimoji="1" lang="en-US" altLang="ja-JP" sz="1400" dirty="0" smtClean="0">
              <a:latin typeface="ＭＳ ゴシック" panose="020B0609070205080204" pitchFamily="49" charset="-128"/>
              <a:ea typeface="ＭＳ ゴシック" panose="020B0609070205080204" pitchFamily="49" charset="-128"/>
            </a:endParaRPr>
          </a:p>
          <a:p>
            <a:pPr>
              <a:lnSpc>
                <a:spcPct val="150000"/>
              </a:lnSpc>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→実施概要・アンケートの質問事項について</a:t>
            </a:r>
            <a:r>
              <a:rPr lang="ja-JP" altLang="en-US" sz="1400" dirty="0">
                <a:latin typeface="ＭＳ ゴシック" panose="020B0609070205080204" pitchFamily="49" charset="-128"/>
                <a:ea typeface="ＭＳ ゴシック" panose="020B0609070205080204" pitchFamily="49" charset="-128"/>
              </a:rPr>
              <a:t>審議</a:t>
            </a:r>
            <a:endParaRPr lang="en-US" altLang="ja-JP" sz="14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400" dirty="0" smtClean="0">
                <a:latin typeface="ＭＳ ゴシック" panose="020B0609070205080204" pitchFamily="49" charset="-128"/>
                <a:ea typeface="ＭＳ ゴシック" panose="020B0609070205080204" pitchFamily="49" charset="-128"/>
              </a:rPr>
              <a:t>・その他　　外国人材受入れに関する各委員の意見等</a:t>
            </a:r>
            <a:endParaRPr kumimoji="1" lang="en-US" altLang="ja-JP" sz="1400" dirty="0" smtClean="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799287" y="1482497"/>
            <a:ext cx="1440000" cy="307777"/>
          </a:xfrm>
          <a:prstGeom prst="rect">
            <a:avLst/>
          </a:prstGeom>
          <a:solidFill>
            <a:schemeClr val="accent4">
              <a:lumMod val="60000"/>
              <a:lumOff val="40000"/>
            </a:schemeClr>
          </a:solid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400" dirty="0" smtClean="0">
                <a:latin typeface="ＭＳ ゴシック" panose="020B0609070205080204" pitchFamily="49" charset="-128"/>
                <a:ea typeface="ＭＳ ゴシック" panose="020B0609070205080204" pitchFamily="49" charset="-128"/>
              </a:rPr>
              <a:t>第</a:t>
            </a:r>
            <a:r>
              <a:rPr kumimoji="1" lang="en-US" altLang="ja-JP" sz="1400" dirty="0" smtClean="0">
                <a:latin typeface="ＭＳ ゴシック" panose="020B0609070205080204" pitchFamily="49" charset="-128"/>
                <a:ea typeface="ＭＳ ゴシック" panose="020B0609070205080204" pitchFamily="49" charset="-128"/>
              </a:rPr>
              <a:t>1</a:t>
            </a:r>
            <a:r>
              <a:rPr kumimoji="1" lang="ja-JP" altLang="en-US" sz="1400" dirty="0" smtClean="0">
                <a:latin typeface="ＭＳ ゴシック" panose="020B0609070205080204" pitchFamily="49" charset="-128"/>
                <a:ea typeface="ＭＳ ゴシック" panose="020B0609070205080204" pitchFamily="49" charset="-128"/>
              </a:rPr>
              <a:t>回専門部会</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1" name="スライド番号プレースホルダー 10"/>
          <p:cNvSpPr>
            <a:spLocks noGrp="1"/>
          </p:cNvSpPr>
          <p:nvPr>
            <p:ph type="sldNum" sz="quarter" idx="12"/>
          </p:nvPr>
        </p:nvSpPr>
        <p:spPr/>
        <p:txBody>
          <a:bodyPr/>
          <a:lstStyle/>
          <a:p>
            <a:fld id="{5D74FC4F-2846-4FE1-90FA-DDF13E709B83}" type="slidenum">
              <a:rPr lang="ja-JP" altLang="en-US" smtClean="0"/>
              <a:pPr/>
              <a:t>2</a:t>
            </a:fld>
            <a:endParaRPr lang="ja-JP" altLang="en-US"/>
          </a:p>
        </p:txBody>
      </p:sp>
      <p:sp>
        <p:nvSpPr>
          <p:cNvPr id="8" name="テキスト ボックス 7"/>
          <p:cNvSpPr txBox="1"/>
          <p:nvPr/>
        </p:nvSpPr>
        <p:spPr>
          <a:xfrm>
            <a:off x="2308299" y="1482497"/>
            <a:ext cx="608012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（開催：令和</a:t>
            </a:r>
            <a:r>
              <a:rPr lang="en-US" altLang="ja-JP" sz="1400" dirty="0" smtClean="0">
                <a:latin typeface="ＭＳ ゴシック" panose="020B0609070205080204" pitchFamily="49" charset="-128"/>
                <a:ea typeface="ＭＳ ゴシック" panose="020B0609070205080204" pitchFamily="49" charset="-128"/>
              </a:rPr>
              <a:t>3</a:t>
            </a:r>
            <a:r>
              <a:rPr lang="ja-JP" altLang="en-US" sz="1400" dirty="0" smtClean="0">
                <a:latin typeface="ＭＳ ゴシック" panose="020B0609070205080204" pitchFamily="49" charset="-128"/>
                <a:ea typeface="ＭＳ ゴシック" panose="020B0609070205080204" pitchFamily="49" charset="-128"/>
              </a:rPr>
              <a:t>年</a:t>
            </a:r>
            <a:r>
              <a:rPr lang="en-US" altLang="ja-JP" sz="1400" dirty="0" smtClean="0">
                <a:latin typeface="ＭＳ ゴシック" panose="020B0609070205080204" pitchFamily="49" charset="-128"/>
                <a:ea typeface="ＭＳ ゴシック" panose="020B0609070205080204" pitchFamily="49" charset="-128"/>
              </a:rPr>
              <a:t>6</a:t>
            </a:r>
            <a:r>
              <a:rPr lang="ja-JP" altLang="en-US" sz="1400" dirty="0" smtClean="0">
                <a:latin typeface="ＭＳ ゴシック" panose="020B0609070205080204" pitchFamily="49" charset="-128"/>
                <a:ea typeface="ＭＳ ゴシック" panose="020B0609070205080204" pitchFamily="49" charset="-128"/>
              </a:rPr>
              <a:t>月</a:t>
            </a:r>
            <a:r>
              <a:rPr lang="en-US" altLang="ja-JP" sz="1400" dirty="0" smtClean="0">
                <a:latin typeface="ＭＳ ゴシック" panose="020B0609070205080204" pitchFamily="49" charset="-128"/>
                <a:ea typeface="ＭＳ ゴシック" panose="020B0609070205080204" pitchFamily="49" charset="-128"/>
              </a:rPr>
              <a:t>25</a:t>
            </a:r>
            <a:r>
              <a:rPr lang="ja-JP" altLang="en-US" sz="1400" dirty="0" smtClean="0">
                <a:latin typeface="ＭＳ ゴシック" panose="020B0609070205080204" pitchFamily="49" charset="-128"/>
                <a:ea typeface="ＭＳ ゴシック" panose="020B0609070205080204" pitchFamily="49" charset="-128"/>
              </a:rPr>
              <a:t>日（金））</a:t>
            </a:r>
            <a:endParaRPr kumimoji="1" lang="en-US" altLang="ja-JP" sz="1400" dirty="0" smtClean="0">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2308299" y="5108721"/>
            <a:ext cx="608012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（開催：令和</a:t>
            </a:r>
            <a:r>
              <a:rPr lang="en-US" altLang="ja-JP" sz="1400" dirty="0" smtClean="0">
                <a:latin typeface="ＭＳ ゴシック" panose="020B0609070205080204" pitchFamily="49" charset="-128"/>
                <a:ea typeface="ＭＳ ゴシック" panose="020B0609070205080204" pitchFamily="49" charset="-128"/>
              </a:rPr>
              <a:t>3</a:t>
            </a:r>
            <a:r>
              <a:rPr lang="ja-JP" altLang="en-US" sz="1400" dirty="0" smtClean="0">
                <a:latin typeface="ＭＳ ゴシック" panose="020B0609070205080204" pitchFamily="49" charset="-128"/>
                <a:ea typeface="ＭＳ ゴシック" panose="020B0609070205080204" pitchFamily="49" charset="-128"/>
              </a:rPr>
              <a:t>年</a:t>
            </a:r>
            <a:r>
              <a:rPr lang="en-US" altLang="ja-JP" sz="1400" dirty="0">
                <a:latin typeface="ＭＳ ゴシック" panose="020B0609070205080204" pitchFamily="49" charset="-128"/>
                <a:ea typeface="ＭＳ ゴシック" panose="020B0609070205080204" pitchFamily="49" charset="-128"/>
              </a:rPr>
              <a:t>10</a:t>
            </a:r>
            <a:r>
              <a:rPr lang="ja-JP" altLang="en-US" sz="1400" dirty="0" smtClean="0">
                <a:latin typeface="ＭＳ ゴシック" panose="020B0609070205080204" pitchFamily="49" charset="-128"/>
                <a:ea typeface="ＭＳ ゴシック" panose="020B0609070205080204" pitchFamily="49" charset="-128"/>
              </a:rPr>
              <a:t>月</a:t>
            </a:r>
            <a:r>
              <a:rPr lang="en-US" altLang="ja-JP" sz="1400" dirty="0">
                <a:latin typeface="ＭＳ ゴシック" panose="020B0609070205080204" pitchFamily="49" charset="-128"/>
                <a:ea typeface="ＭＳ ゴシック" panose="020B0609070205080204" pitchFamily="49" charset="-128"/>
              </a:rPr>
              <a:t>27</a:t>
            </a:r>
            <a:r>
              <a:rPr lang="ja-JP" altLang="en-US" sz="1400" dirty="0" smtClean="0">
                <a:latin typeface="ＭＳ ゴシック" panose="020B0609070205080204" pitchFamily="49" charset="-128"/>
                <a:ea typeface="ＭＳ ゴシック" panose="020B0609070205080204" pitchFamily="49" charset="-128"/>
              </a:rPr>
              <a:t>日（水））</a:t>
            </a:r>
            <a:endParaRPr kumimoji="1" lang="en-US" altLang="ja-JP" sz="1400" dirty="0" smtClean="0">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799287" y="3482423"/>
            <a:ext cx="1440000" cy="307777"/>
          </a:xfrm>
          <a:prstGeom prst="rect">
            <a:avLst/>
          </a:prstGeom>
          <a:solidFill>
            <a:schemeClr val="accent4">
              <a:lumMod val="60000"/>
              <a:lumOff val="40000"/>
            </a:schemeClr>
          </a:solid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dirty="0" smtClean="0">
                <a:latin typeface="ＭＳ ゴシック" panose="020B0609070205080204" pitchFamily="49" charset="-128"/>
                <a:ea typeface="ＭＳ ゴシック" panose="020B0609070205080204" pitchFamily="49" charset="-128"/>
              </a:rPr>
              <a:t>アンケート調査</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2308299" y="3482423"/>
            <a:ext cx="608012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（実施：令和</a:t>
            </a:r>
            <a:r>
              <a:rPr lang="en-US" altLang="ja-JP" sz="1400" dirty="0" smtClean="0">
                <a:latin typeface="ＭＳ ゴシック" panose="020B0609070205080204" pitchFamily="49" charset="-128"/>
                <a:ea typeface="ＭＳ ゴシック" panose="020B0609070205080204" pitchFamily="49" charset="-128"/>
              </a:rPr>
              <a:t>3</a:t>
            </a:r>
            <a:r>
              <a:rPr lang="ja-JP" altLang="en-US" sz="1400" dirty="0" smtClean="0">
                <a:latin typeface="ＭＳ ゴシック" panose="020B0609070205080204" pitchFamily="49" charset="-128"/>
                <a:ea typeface="ＭＳ ゴシック" panose="020B0609070205080204" pitchFamily="49" charset="-128"/>
              </a:rPr>
              <a:t>年</a:t>
            </a:r>
            <a:r>
              <a:rPr lang="en-US" altLang="ja-JP" sz="1400" dirty="0">
                <a:latin typeface="ＭＳ ゴシック" panose="020B0609070205080204" pitchFamily="49" charset="-128"/>
                <a:ea typeface="ＭＳ ゴシック" panose="020B0609070205080204" pitchFamily="49" charset="-128"/>
              </a:rPr>
              <a:t>7</a:t>
            </a:r>
            <a:r>
              <a:rPr lang="ja-JP" altLang="en-US" sz="1400" dirty="0" smtClean="0">
                <a:latin typeface="ＭＳ ゴシック" panose="020B0609070205080204" pitchFamily="49" charset="-128"/>
                <a:ea typeface="ＭＳ ゴシック" panose="020B0609070205080204" pitchFamily="49" charset="-128"/>
              </a:rPr>
              <a:t>月</a:t>
            </a:r>
            <a:r>
              <a:rPr lang="en-US" altLang="ja-JP" sz="1400" dirty="0" smtClean="0">
                <a:latin typeface="ＭＳ ゴシック" panose="020B0609070205080204" pitchFamily="49" charset="-128"/>
                <a:ea typeface="ＭＳ ゴシック" panose="020B0609070205080204" pitchFamily="49" charset="-128"/>
              </a:rPr>
              <a:t>28</a:t>
            </a:r>
            <a:r>
              <a:rPr lang="ja-JP" altLang="en-US" sz="1400" dirty="0" smtClean="0">
                <a:latin typeface="ＭＳ ゴシック" panose="020B0609070205080204" pitchFamily="49" charset="-128"/>
                <a:ea typeface="ＭＳ ゴシック" panose="020B0609070205080204" pitchFamily="49" charset="-128"/>
              </a:rPr>
              <a:t>日から令和</a:t>
            </a:r>
            <a:r>
              <a:rPr lang="en-US" altLang="ja-JP" sz="1400" dirty="0">
                <a:latin typeface="ＭＳ ゴシック" panose="020B0609070205080204" pitchFamily="49" charset="-128"/>
                <a:ea typeface="ＭＳ ゴシック" panose="020B0609070205080204" pitchFamily="49" charset="-128"/>
              </a:rPr>
              <a:t>3</a:t>
            </a:r>
            <a:r>
              <a:rPr lang="ja-JP" altLang="en-US" sz="1400" dirty="0" smtClean="0">
                <a:latin typeface="ＭＳ ゴシック" panose="020B0609070205080204" pitchFamily="49" charset="-128"/>
                <a:ea typeface="ＭＳ ゴシック" panose="020B0609070205080204" pitchFamily="49" charset="-128"/>
              </a:rPr>
              <a:t>年</a:t>
            </a:r>
            <a:r>
              <a:rPr lang="en-US" altLang="ja-JP" sz="1400" dirty="0" smtClean="0">
                <a:latin typeface="ＭＳ ゴシック" panose="020B0609070205080204" pitchFamily="49" charset="-128"/>
                <a:ea typeface="ＭＳ ゴシック" panose="020B0609070205080204" pitchFamily="49" charset="-128"/>
              </a:rPr>
              <a:t>9</a:t>
            </a:r>
            <a:r>
              <a:rPr lang="ja-JP" altLang="en-US" sz="1400" dirty="0" smtClean="0">
                <a:latin typeface="ＭＳ ゴシック" panose="020B0609070205080204" pitchFamily="49" charset="-128"/>
                <a:ea typeface="ＭＳ ゴシック" panose="020B0609070205080204" pitchFamily="49" charset="-128"/>
              </a:rPr>
              <a:t>月</a:t>
            </a:r>
            <a:r>
              <a:rPr lang="en-US" altLang="ja-JP" sz="1400" dirty="0" smtClean="0">
                <a:latin typeface="ＭＳ ゴシック" panose="020B0609070205080204" pitchFamily="49" charset="-128"/>
                <a:ea typeface="ＭＳ ゴシック" panose="020B0609070205080204" pitchFamily="49" charset="-128"/>
              </a:rPr>
              <a:t>30</a:t>
            </a:r>
            <a:r>
              <a:rPr lang="ja-JP" altLang="en-US" sz="1400" dirty="0" smtClean="0">
                <a:latin typeface="ＭＳ ゴシック" panose="020B0609070205080204" pitchFamily="49" charset="-128"/>
                <a:ea typeface="ＭＳ ゴシック" panose="020B0609070205080204" pitchFamily="49" charset="-128"/>
              </a:rPr>
              <a:t>日）</a:t>
            </a:r>
            <a:endParaRPr kumimoji="1" lang="en-US" altLang="ja-JP" sz="1400" dirty="0" smtClean="0">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940271" y="3844750"/>
            <a:ext cx="6080125" cy="1061829"/>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ja-JP" altLang="en-US" sz="1400" dirty="0" smtClean="0">
                <a:latin typeface="ＭＳ ゴシック" panose="020B0609070205080204" pitchFamily="49" charset="-128"/>
                <a:ea typeface="ＭＳ ゴシック" panose="020B0609070205080204" pitchFamily="49" charset="-128"/>
              </a:rPr>
              <a:t>・基準日　　令和</a:t>
            </a:r>
            <a:r>
              <a:rPr lang="en-US" altLang="ja-JP" sz="1400" dirty="0" smtClean="0">
                <a:latin typeface="ＭＳ ゴシック" panose="020B0609070205080204" pitchFamily="49" charset="-128"/>
                <a:ea typeface="ＭＳ ゴシック" panose="020B0609070205080204" pitchFamily="49" charset="-128"/>
              </a:rPr>
              <a:t>3</a:t>
            </a:r>
            <a:r>
              <a:rPr lang="ja-JP" altLang="en-US" sz="1400" dirty="0" smtClean="0">
                <a:latin typeface="ＭＳ ゴシック" panose="020B0609070205080204" pitchFamily="49" charset="-128"/>
                <a:ea typeface="ＭＳ ゴシック" panose="020B0609070205080204" pitchFamily="49" charset="-128"/>
              </a:rPr>
              <a:t>年</a:t>
            </a:r>
            <a:r>
              <a:rPr lang="en-US" altLang="ja-JP" sz="1400" dirty="0" smtClean="0">
                <a:latin typeface="ＭＳ ゴシック" panose="020B0609070205080204" pitchFamily="49" charset="-128"/>
                <a:ea typeface="ＭＳ ゴシック" panose="020B0609070205080204" pitchFamily="49" charset="-128"/>
              </a:rPr>
              <a:t>7</a:t>
            </a:r>
            <a:r>
              <a:rPr lang="ja-JP" altLang="en-US" sz="1400" dirty="0" smtClean="0">
                <a:latin typeface="ＭＳ ゴシック" panose="020B0609070205080204" pitchFamily="49" charset="-128"/>
                <a:ea typeface="ＭＳ ゴシック" panose="020B0609070205080204" pitchFamily="49" charset="-128"/>
              </a:rPr>
              <a:t>月</a:t>
            </a:r>
            <a:r>
              <a:rPr lang="en-US" altLang="ja-JP" sz="1400" dirty="0" smtClean="0">
                <a:latin typeface="ＭＳ ゴシック" panose="020B0609070205080204" pitchFamily="49" charset="-128"/>
                <a:ea typeface="ＭＳ ゴシック" panose="020B0609070205080204" pitchFamily="49" charset="-128"/>
              </a:rPr>
              <a:t>1</a:t>
            </a:r>
            <a:r>
              <a:rPr lang="ja-JP" altLang="en-US" sz="1400" dirty="0" smtClean="0">
                <a:latin typeface="ＭＳ ゴシック" panose="020B0609070205080204" pitchFamily="49" charset="-128"/>
                <a:ea typeface="ＭＳ ゴシック" panose="020B0609070205080204" pitchFamily="49" charset="-128"/>
              </a:rPr>
              <a:t>日</a:t>
            </a:r>
            <a:endParaRPr lang="en-US" altLang="ja-JP" sz="1400" dirty="0">
              <a:latin typeface="ＭＳ ゴシック" panose="020B0609070205080204" pitchFamily="49" charset="-128"/>
              <a:ea typeface="ＭＳ ゴシック" panose="020B0609070205080204" pitchFamily="49" charset="-128"/>
            </a:endParaRPr>
          </a:p>
          <a:p>
            <a:pPr>
              <a:lnSpc>
                <a:spcPct val="150000"/>
              </a:lnSpc>
            </a:pPr>
            <a:r>
              <a:rPr lang="ja-JP" altLang="en-US" sz="1400" dirty="0" smtClean="0">
                <a:latin typeface="ＭＳ ゴシック" panose="020B0609070205080204" pitchFamily="49" charset="-128"/>
                <a:ea typeface="ＭＳ ゴシック" panose="020B0609070205080204" pitchFamily="49" charset="-128"/>
              </a:rPr>
              <a:t>・対　象　　市内の事業所</a:t>
            </a:r>
            <a:r>
              <a:rPr lang="en-US" altLang="ja-JP" sz="1400" dirty="0" smtClean="0">
                <a:latin typeface="ＭＳ ゴシック" panose="020B0609070205080204" pitchFamily="49" charset="-128"/>
                <a:ea typeface="ＭＳ ゴシック" panose="020B0609070205080204" pitchFamily="49" charset="-128"/>
              </a:rPr>
              <a:t>983</a:t>
            </a:r>
            <a:r>
              <a:rPr lang="ja-JP" altLang="en-US" sz="1400" dirty="0" smtClean="0">
                <a:latin typeface="ＭＳ ゴシック" panose="020B0609070205080204" pitchFamily="49" charset="-128"/>
                <a:ea typeface="ＭＳ ゴシック" panose="020B0609070205080204" pitchFamily="49" charset="-128"/>
              </a:rPr>
              <a:t>件</a:t>
            </a:r>
            <a:endParaRPr kumimoji="1" lang="en-US" altLang="ja-JP" sz="1400" dirty="0">
              <a:latin typeface="ＭＳ ゴシック" panose="020B0609070205080204" pitchFamily="49" charset="-128"/>
              <a:ea typeface="ＭＳ ゴシック" panose="020B0609070205080204" pitchFamily="49" charset="-128"/>
            </a:endParaRPr>
          </a:p>
          <a:p>
            <a:pPr>
              <a:lnSpc>
                <a:spcPct val="150000"/>
              </a:lnSpc>
            </a:pPr>
            <a:r>
              <a:rPr lang="ja-JP" altLang="en-US" sz="1400" dirty="0" smtClean="0">
                <a:latin typeface="ＭＳ ゴシック" panose="020B0609070205080204" pitchFamily="49" charset="-128"/>
                <a:ea typeface="ＭＳ ゴシック" panose="020B0609070205080204" pitchFamily="49" charset="-128"/>
              </a:rPr>
              <a:t>・回収状況　回収件数：</a:t>
            </a:r>
            <a:r>
              <a:rPr lang="en-US" altLang="ja-JP" sz="1400" dirty="0" smtClean="0">
                <a:latin typeface="ＭＳ ゴシック" panose="020B0609070205080204" pitchFamily="49" charset="-128"/>
                <a:ea typeface="ＭＳ ゴシック" panose="020B0609070205080204" pitchFamily="49" charset="-128"/>
              </a:rPr>
              <a:t>572</a:t>
            </a:r>
            <a:r>
              <a:rPr lang="ja-JP" altLang="en-US" sz="1400" dirty="0" smtClean="0">
                <a:latin typeface="ＭＳ ゴシック" panose="020B0609070205080204" pitchFamily="49" charset="-128"/>
                <a:ea typeface="ＭＳ ゴシック" panose="020B0609070205080204" pitchFamily="49" charset="-128"/>
              </a:rPr>
              <a:t>件　（回収率：</a:t>
            </a:r>
            <a:r>
              <a:rPr lang="en-US" altLang="ja-JP" sz="1400" dirty="0" smtClean="0">
                <a:latin typeface="ＭＳ ゴシック" panose="020B0609070205080204" pitchFamily="49" charset="-128"/>
                <a:ea typeface="ＭＳ ゴシック" panose="020B0609070205080204" pitchFamily="49" charset="-128"/>
              </a:rPr>
              <a:t>58.2</a:t>
            </a:r>
            <a:r>
              <a:rPr lang="ja-JP" altLang="en-US" sz="1400" dirty="0" smtClean="0">
                <a:latin typeface="ＭＳ ゴシック" panose="020B0609070205080204" pitchFamily="49" charset="-128"/>
                <a:ea typeface="ＭＳ ゴシック" panose="020B0609070205080204" pitchFamily="49" charset="-128"/>
              </a:rPr>
              <a:t>％）</a:t>
            </a:r>
            <a:endParaRPr kumimoji="1" lang="en-US" altLang="ja-JP" sz="1400"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604706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これまでの部会における各委員の意見等①</a:t>
            </a:r>
            <a:endParaRPr kumimoji="1" lang="ja-JP" altLang="en-US" sz="3200" dirty="0"/>
          </a:p>
        </p:txBody>
      </p:sp>
      <p:sp>
        <p:nvSpPr>
          <p:cNvPr id="5" name="テキスト ボックス 4"/>
          <p:cNvSpPr txBox="1"/>
          <p:nvPr/>
        </p:nvSpPr>
        <p:spPr>
          <a:xfrm>
            <a:off x="940271" y="1844824"/>
            <a:ext cx="7520161" cy="429348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400" dirty="0" smtClean="0">
                <a:latin typeface="HGS創英角ｺﾞｼｯｸUB" panose="020B0900000000000000" pitchFamily="50" charset="-128"/>
                <a:ea typeface="HGS創英角ｺﾞｼｯｸUB" panose="020B0900000000000000" pitchFamily="50" charset="-128"/>
              </a:rPr>
              <a:t>【</a:t>
            </a:r>
            <a:r>
              <a:rPr lang="ja-JP" altLang="ja-JP" sz="1400" dirty="0" smtClean="0">
                <a:latin typeface="HGS創英角ｺﾞｼｯｸUB" panose="020B0900000000000000" pitchFamily="50" charset="-128"/>
                <a:ea typeface="HGS創英角ｺﾞｼｯｸUB" panose="020B0900000000000000" pitchFamily="50" charset="-128"/>
              </a:rPr>
              <a:t>外国</a:t>
            </a:r>
            <a:r>
              <a:rPr lang="ja-JP" altLang="ja-JP" sz="1400" dirty="0">
                <a:latin typeface="HGS創英角ｺﾞｼｯｸUB" panose="020B0900000000000000" pitchFamily="50" charset="-128"/>
                <a:ea typeface="HGS創英角ｺﾞｼｯｸUB" panose="020B0900000000000000" pitchFamily="50" charset="-128"/>
              </a:rPr>
              <a:t>人材受入れに関する各委員の意見</a:t>
            </a:r>
            <a:r>
              <a:rPr lang="ja-JP" altLang="ja-JP" sz="1400" dirty="0" smtClean="0">
                <a:latin typeface="HGS創英角ｺﾞｼｯｸUB" panose="020B0900000000000000" pitchFamily="50" charset="-128"/>
                <a:ea typeface="HGS創英角ｺﾞｼｯｸUB" panose="020B0900000000000000" pitchFamily="50" charset="-128"/>
              </a:rPr>
              <a:t>等</a:t>
            </a:r>
            <a:r>
              <a:rPr lang="en-US" altLang="ja-JP" sz="1400" dirty="0" smtClean="0">
                <a:latin typeface="HGS創英角ｺﾞｼｯｸUB" panose="020B0900000000000000" pitchFamily="50" charset="-128"/>
                <a:ea typeface="HGS創英角ｺﾞｼｯｸUB" panose="020B0900000000000000" pitchFamily="50" charset="-128"/>
              </a:rPr>
              <a:t>】</a:t>
            </a:r>
          </a:p>
          <a:p>
            <a:pPr marL="108000" indent="-457200">
              <a:lnSpc>
                <a:spcPct val="150000"/>
              </a:lnSpc>
            </a:pPr>
            <a:r>
              <a:rPr lang="ja-JP" altLang="en-US" sz="1400" dirty="0" smtClean="0">
                <a:latin typeface="ＭＳ ゴシック" panose="020B0609070205080204" pitchFamily="49" charset="-128"/>
                <a:ea typeface="ＭＳ ゴシック" panose="020B0609070205080204" pitchFamily="49" charset="-128"/>
              </a:rPr>
              <a:t>・現在</a:t>
            </a:r>
            <a:r>
              <a:rPr lang="ja-JP" altLang="en-US" sz="1400" dirty="0">
                <a:latin typeface="ＭＳ ゴシック" panose="020B0609070205080204" pitchFamily="49" charset="-128"/>
                <a:ea typeface="ＭＳ ゴシック" panose="020B0609070205080204" pitchFamily="49" charset="-128"/>
              </a:rPr>
              <a:t>の日本は少子高齢化により人口減少社会となっており、特にマンパワーが求められる業種においては、外国人材に頼らざるを得ない</a:t>
            </a:r>
            <a:r>
              <a:rPr lang="ja-JP" altLang="en-US" sz="1400" dirty="0" smtClean="0">
                <a:latin typeface="ＭＳ ゴシック" panose="020B0609070205080204" pitchFamily="49" charset="-128"/>
                <a:ea typeface="ＭＳ ゴシック" panose="020B0609070205080204" pitchFamily="49" charset="-128"/>
              </a:rPr>
              <a:t>状況である。</a:t>
            </a:r>
            <a:r>
              <a:rPr lang="ja-JP" altLang="en-US" sz="1400" dirty="0">
                <a:latin typeface="ＭＳ ゴシック" panose="020B0609070205080204" pitchFamily="49" charset="-128"/>
                <a:ea typeface="ＭＳ ゴシック" panose="020B0609070205080204" pitchFamily="49" charset="-128"/>
              </a:rPr>
              <a:t>そういった背景から、現在は新型コロナウイルス感染症の影響があるものの、今後は岐阜市内に在住する外国人も増加していくことが予想されるため、多文化共生の推進が</a:t>
            </a:r>
            <a:r>
              <a:rPr lang="ja-JP" altLang="en-US" sz="1400" dirty="0" smtClean="0">
                <a:latin typeface="ＭＳ ゴシック" panose="020B0609070205080204" pitchFamily="49" charset="-128"/>
                <a:ea typeface="ＭＳ ゴシック" panose="020B0609070205080204" pitchFamily="49" charset="-128"/>
              </a:rPr>
              <a:t>重要である。</a:t>
            </a:r>
            <a:endParaRPr lang="en-US" altLang="ja-JP" sz="1400" dirty="0" smtClean="0">
              <a:latin typeface="ＭＳ ゴシック" panose="020B0609070205080204" pitchFamily="49" charset="-128"/>
              <a:ea typeface="ＭＳ ゴシック" panose="020B0609070205080204" pitchFamily="49" charset="-128"/>
            </a:endParaRPr>
          </a:p>
          <a:p>
            <a:pPr marL="108000" indent="-457200">
              <a:lnSpc>
                <a:spcPct val="150000"/>
              </a:lnSpc>
            </a:pPr>
            <a:endParaRPr lang="en-US" altLang="ja-JP" sz="1400" dirty="0" smtClean="0">
              <a:latin typeface="ＭＳ ゴシック" panose="020B0609070205080204" pitchFamily="49" charset="-128"/>
              <a:ea typeface="ＭＳ ゴシック" panose="020B0609070205080204" pitchFamily="49" charset="-128"/>
            </a:endParaRPr>
          </a:p>
          <a:p>
            <a:pPr marL="108000" indent="-457200">
              <a:lnSpc>
                <a:spcPct val="150000"/>
              </a:lnSpc>
            </a:pPr>
            <a:r>
              <a:rPr lang="ja-JP" altLang="en-US" sz="1400" dirty="0">
                <a:latin typeface="ＭＳ ゴシック" panose="020B0609070205080204" pitchFamily="49" charset="-128"/>
                <a:ea typeface="ＭＳ ゴシック" panose="020B0609070205080204" pitchFamily="49" charset="-128"/>
              </a:rPr>
              <a:t>・労働力としての外国人は重要と考えるが、都合よく雇用できる、</a:t>
            </a:r>
            <a:r>
              <a:rPr lang="ja-JP" altLang="en-US" sz="1400" dirty="0" smtClean="0">
                <a:latin typeface="ＭＳ ゴシック" panose="020B0609070205080204" pitchFamily="49" charset="-128"/>
                <a:ea typeface="ＭＳ ゴシック" panose="020B0609070205080204" pitchFamily="49" charset="-128"/>
              </a:rPr>
              <a:t>安い賃金で雇用</a:t>
            </a:r>
            <a:r>
              <a:rPr lang="ja-JP" altLang="en-US" sz="1400" dirty="0">
                <a:latin typeface="ＭＳ ゴシック" panose="020B0609070205080204" pitchFamily="49" charset="-128"/>
                <a:ea typeface="ＭＳ ゴシック" panose="020B0609070205080204" pitchFamily="49" charset="-128"/>
              </a:rPr>
              <a:t>できるということではなく、必要な人材として、また、地域住民の一人としても協力していく必要がある。</a:t>
            </a:r>
            <a:endParaRPr lang="en-US" altLang="ja-JP" sz="1400" dirty="0">
              <a:latin typeface="ＭＳ ゴシック" panose="020B0609070205080204" pitchFamily="49" charset="-128"/>
              <a:ea typeface="ＭＳ ゴシック" panose="020B0609070205080204" pitchFamily="49" charset="-128"/>
            </a:endParaRPr>
          </a:p>
          <a:p>
            <a:pPr marL="108000" indent="-457200">
              <a:lnSpc>
                <a:spcPct val="150000"/>
              </a:lnSpc>
            </a:pPr>
            <a:endParaRPr lang="en-US" altLang="ja-JP" sz="1400" dirty="0" smtClean="0">
              <a:latin typeface="ＭＳ ゴシック" panose="020B0609070205080204" pitchFamily="49" charset="-128"/>
              <a:ea typeface="ＭＳ ゴシック" panose="020B0609070205080204" pitchFamily="49" charset="-128"/>
            </a:endParaRPr>
          </a:p>
          <a:p>
            <a:pPr marL="108000" indent="-457200">
              <a:lnSpc>
                <a:spcPct val="150000"/>
              </a:lnSpc>
            </a:pP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今は日本で働きたいと</a:t>
            </a:r>
            <a:r>
              <a:rPr lang="ja-JP" altLang="en-US" sz="1400" dirty="0" smtClean="0">
                <a:latin typeface="ＭＳ ゴシック" panose="020B0609070205080204" pitchFamily="49" charset="-128"/>
                <a:ea typeface="ＭＳ ゴシック" panose="020B0609070205080204" pitchFamily="49" charset="-128"/>
              </a:rPr>
              <a:t>いう外国人</a:t>
            </a:r>
            <a:r>
              <a:rPr lang="ja-JP" altLang="en-US" sz="1400" dirty="0">
                <a:latin typeface="ＭＳ ゴシック" panose="020B0609070205080204" pitchFamily="49" charset="-128"/>
                <a:ea typeface="ＭＳ ゴシック" panose="020B0609070205080204" pitchFamily="49" charset="-128"/>
              </a:rPr>
              <a:t>が多くいると聞いているが、外国人が良い実感をもって母国に帰国しないと</a:t>
            </a: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日本</a:t>
            </a:r>
            <a:r>
              <a:rPr lang="ja-JP" altLang="en-US" sz="1400" dirty="0" smtClean="0">
                <a:latin typeface="ＭＳ ゴシック" panose="020B0609070205080204" pitchFamily="49" charset="-128"/>
                <a:ea typeface="ＭＳ ゴシック" panose="020B0609070205080204" pitchFamily="49" charset="-128"/>
              </a:rPr>
              <a:t>で働きたいと思う外国人</a:t>
            </a:r>
            <a:r>
              <a:rPr lang="ja-JP" altLang="en-US" sz="1400" dirty="0">
                <a:latin typeface="ＭＳ ゴシック" panose="020B0609070205080204" pitchFamily="49" charset="-128"/>
                <a:ea typeface="ＭＳ ゴシック" panose="020B0609070205080204" pitchFamily="49" charset="-128"/>
              </a:rPr>
              <a:t>が減って</a:t>
            </a:r>
            <a:r>
              <a:rPr lang="ja-JP" altLang="en-US" sz="1400" dirty="0" smtClean="0">
                <a:latin typeface="ＭＳ ゴシック" panose="020B0609070205080204" pitchFamily="49" charset="-128"/>
                <a:ea typeface="ＭＳ ゴシック" panose="020B0609070205080204" pitchFamily="49" charset="-128"/>
              </a:rPr>
              <a:t>しまう。外国人を低賃金</a:t>
            </a:r>
            <a:r>
              <a:rPr lang="ja-JP" altLang="en-US" sz="1400" dirty="0">
                <a:latin typeface="ＭＳ ゴシック" panose="020B0609070205080204" pitchFamily="49" charset="-128"/>
                <a:ea typeface="ＭＳ ゴシック" panose="020B0609070205080204" pitchFamily="49" charset="-128"/>
              </a:rPr>
              <a:t>の</a:t>
            </a:r>
            <a:r>
              <a:rPr lang="ja-JP" altLang="en-US" sz="1400" dirty="0" smtClean="0">
                <a:latin typeface="ＭＳ ゴシック" panose="020B0609070205080204" pitchFamily="49" charset="-128"/>
                <a:ea typeface="ＭＳ ゴシック" panose="020B0609070205080204" pitchFamily="49" charset="-128"/>
              </a:rPr>
              <a:t>労働者としてでは</a:t>
            </a:r>
            <a:r>
              <a:rPr lang="ja-JP" altLang="en-US" sz="1400" dirty="0">
                <a:latin typeface="ＭＳ ゴシック" panose="020B0609070205080204" pitchFamily="49" charset="-128"/>
                <a:ea typeface="ＭＳ ゴシック" panose="020B0609070205080204" pitchFamily="49" charset="-128"/>
              </a:rPr>
              <a:t>なく、同じ仲間としてとらえることが</a:t>
            </a:r>
            <a:r>
              <a:rPr lang="ja-JP" altLang="en-US" sz="1400" dirty="0" smtClean="0">
                <a:latin typeface="ＭＳ ゴシック" panose="020B0609070205080204" pitchFamily="49" charset="-128"/>
                <a:ea typeface="ＭＳ ゴシック" panose="020B0609070205080204" pitchFamily="49" charset="-128"/>
              </a:rPr>
              <a:t>重要である。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799287" y="1482497"/>
            <a:ext cx="1440000" cy="307777"/>
          </a:xfrm>
          <a:prstGeom prst="rect">
            <a:avLst/>
          </a:prstGeom>
          <a:solidFill>
            <a:schemeClr val="accent4">
              <a:lumMod val="60000"/>
              <a:lumOff val="40000"/>
            </a:schemeClr>
          </a:solid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400" dirty="0" smtClean="0">
                <a:latin typeface="ＭＳ ゴシック" panose="020B0609070205080204" pitchFamily="49" charset="-128"/>
                <a:ea typeface="ＭＳ ゴシック" panose="020B0609070205080204" pitchFamily="49" charset="-128"/>
              </a:rPr>
              <a:t>第</a:t>
            </a:r>
            <a:r>
              <a:rPr kumimoji="1" lang="en-US" altLang="ja-JP" sz="1400" dirty="0" smtClean="0">
                <a:latin typeface="ＭＳ ゴシック" panose="020B0609070205080204" pitchFamily="49" charset="-128"/>
                <a:ea typeface="ＭＳ ゴシック" panose="020B0609070205080204" pitchFamily="49" charset="-128"/>
              </a:rPr>
              <a:t>1</a:t>
            </a:r>
            <a:r>
              <a:rPr kumimoji="1" lang="ja-JP" altLang="en-US" sz="1400" dirty="0" smtClean="0">
                <a:latin typeface="ＭＳ ゴシック" panose="020B0609070205080204" pitchFamily="49" charset="-128"/>
                <a:ea typeface="ＭＳ ゴシック" panose="020B0609070205080204" pitchFamily="49" charset="-128"/>
              </a:rPr>
              <a:t>回</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1" name="スライド番号プレースホルダー 10"/>
          <p:cNvSpPr>
            <a:spLocks noGrp="1"/>
          </p:cNvSpPr>
          <p:nvPr>
            <p:ph type="sldNum" sz="quarter" idx="12"/>
          </p:nvPr>
        </p:nvSpPr>
        <p:spPr/>
        <p:txBody>
          <a:bodyPr/>
          <a:lstStyle/>
          <a:p>
            <a:fld id="{5D74FC4F-2846-4FE1-90FA-DDF13E709B83}" type="slidenum">
              <a:rPr lang="ja-JP" altLang="en-US" smtClean="0"/>
              <a:pPr/>
              <a:t>3</a:t>
            </a:fld>
            <a:endParaRPr lang="ja-JP" altLang="en-US"/>
          </a:p>
        </p:txBody>
      </p:sp>
    </p:spTree>
    <p:extLst>
      <p:ext uri="{BB962C8B-B14F-4D97-AF65-F5344CB8AC3E}">
        <p14:creationId xmlns:p14="http://schemas.microsoft.com/office/powerpoint/2010/main" val="31938090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これまでの部会における各委員の意見等②</a:t>
            </a:r>
            <a:endParaRPr kumimoji="1" lang="ja-JP" altLang="en-US" sz="3200" dirty="0"/>
          </a:p>
        </p:txBody>
      </p:sp>
      <p:sp>
        <p:nvSpPr>
          <p:cNvPr id="5" name="テキスト ボックス 4"/>
          <p:cNvSpPr txBox="1"/>
          <p:nvPr/>
        </p:nvSpPr>
        <p:spPr>
          <a:xfrm>
            <a:off x="940271" y="1869390"/>
            <a:ext cx="7520161" cy="3000821"/>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400" dirty="0" smtClean="0">
                <a:latin typeface="HGS創英角ｺﾞｼｯｸUB" panose="020B0900000000000000" pitchFamily="50" charset="-128"/>
                <a:ea typeface="HGS創英角ｺﾞｼｯｸUB" panose="020B0900000000000000" pitchFamily="50" charset="-128"/>
              </a:rPr>
              <a:t>【</a:t>
            </a:r>
            <a:r>
              <a:rPr lang="ja-JP" altLang="en-US" sz="1400" dirty="0" smtClean="0">
                <a:latin typeface="HGS創英角ｺﾞｼｯｸUB" panose="020B0900000000000000" pitchFamily="50" charset="-128"/>
                <a:ea typeface="HGS創英角ｺﾞｼｯｸUB" panose="020B0900000000000000" pitchFamily="50" charset="-128"/>
              </a:rPr>
              <a:t>アンケートの質問項目等</a:t>
            </a:r>
            <a:r>
              <a:rPr lang="en-US" altLang="ja-JP" sz="1400" dirty="0" smtClean="0">
                <a:latin typeface="HGS創英角ｺﾞｼｯｸUB" panose="020B0900000000000000" pitchFamily="50" charset="-128"/>
                <a:ea typeface="HGS創英角ｺﾞｼｯｸUB" panose="020B0900000000000000" pitchFamily="50" charset="-128"/>
              </a:rPr>
              <a:t>】</a:t>
            </a:r>
          </a:p>
          <a:p>
            <a:pPr marL="108000" indent="-457200">
              <a:lnSpc>
                <a:spcPct val="150000"/>
              </a:lnSpc>
            </a:pP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アンケートの在留</a:t>
            </a:r>
            <a:r>
              <a:rPr lang="ja-JP" altLang="en-US" sz="1400" dirty="0" smtClean="0">
                <a:latin typeface="ＭＳ ゴシック" panose="020B0609070205080204" pitchFamily="49" charset="-128"/>
                <a:ea typeface="ＭＳ ゴシック" panose="020B0609070205080204" pitchFamily="49" charset="-128"/>
              </a:rPr>
              <a:t>資格の項目について、高度</a:t>
            </a:r>
            <a:r>
              <a:rPr lang="ja-JP" altLang="en-US" sz="1400" dirty="0">
                <a:latin typeface="ＭＳ ゴシック" panose="020B0609070205080204" pitchFamily="49" charset="-128"/>
                <a:ea typeface="ＭＳ ゴシック" panose="020B0609070205080204" pitchFamily="49" charset="-128"/>
              </a:rPr>
              <a:t>専門</a:t>
            </a:r>
            <a:r>
              <a:rPr lang="ja-JP" altLang="en-US" sz="1400" dirty="0" smtClean="0">
                <a:latin typeface="ＭＳ ゴシック" panose="020B0609070205080204" pitchFamily="49" charset="-128"/>
                <a:ea typeface="ＭＳ ゴシック" panose="020B0609070205080204" pitchFamily="49" charset="-128"/>
              </a:rPr>
              <a:t>職を回答の一つに追加</a:t>
            </a:r>
            <a:r>
              <a:rPr lang="ja-JP" altLang="en-US" sz="1400" dirty="0">
                <a:latin typeface="ＭＳ ゴシック" panose="020B0609070205080204" pitchFamily="49" charset="-128"/>
                <a:ea typeface="ＭＳ ゴシック" panose="020B0609070205080204" pitchFamily="49" charset="-128"/>
              </a:rPr>
              <a:t>する</a:t>
            </a:r>
            <a:r>
              <a:rPr lang="ja-JP" altLang="en-US" sz="1400" dirty="0" smtClean="0">
                <a:latin typeface="ＭＳ ゴシック" panose="020B0609070205080204" pitchFamily="49" charset="-128"/>
                <a:ea typeface="ＭＳ ゴシック" panose="020B0609070205080204" pitchFamily="49" charset="-128"/>
              </a:rPr>
              <a:t>べきである。</a:t>
            </a:r>
            <a:endParaRPr lang="en-US" altLang="ja-JP" sz="1400" dirty="0" smtClean="0">
              <a:latin typeface="ＭＳ ゴシック" panose="020B0609070205080204" pitchFamily="49" charset="-128"/>
              <a:ea typeface="ＭＳ ゴシック" panose="020B0609070205080204" pitchFamily="49" charset="-128"/>
            </a:endParaRPr>
          </a:p>
          <a:p>
            <a:pPr marL="108000" indent="-457200">
              <a:lnSpc>
                <a:spcPct val="150000"/>
              </a:lnSpc>
            </a:pPr>
            <a:endParaRPr lang="en-US" altLang="ja-JP" sz="1400" dirty="0">
              <a:latin typeface="ＭＳ ゴシック" panose="020B0609070205080204" pitchFamily="49" charset="-128"/>
              <a:ea typeface="ＭＳ ゴシック" panose="020B0609070205080204" pitchFamily="49" charset="-128"/>
            </a:endParaRPr>
          </a:p>
          <a:p>
            <a:pPr marL="108000" indent="-457200">
              <a:lnSpc>
                <a:spcPct val="150000"/>
              </a:lnSpc>
            </a:pP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外国人を雇用した</a:t>
            </a:r>
            <a:r>
              <a:rPr lang="ja-JP" altLang="en-US" sz="1400" dirty="0" smtClean="0">
                <a:latin typeface="ＭＳ ゴシック" panose="020B0609070205080204" pitchFamily="49" charset="-128"/>
                <a:ea typeface="ＭＳ ゴシック" panose="020B0609070205080204" pitchFamily="49" charset="-128"/>
              </a:rPr>
              <a:t>理由のほ</a:t>
            </a:r>
            <a:r>
              <a:rPr lang="ja-JP" altLang="en-US" sz="1400" dirty="0">
                <a:latin typeface="ＭＳ ゴシック" panose="020B0609070205080204" pitchFamily="49" charset="-128"/>
                <a:ea typeface="ＭＳ ゴシック" panose="020B0609070205080204" pitchFamily="49" charset="-128"/>
              </a:rPr>
              <a:t>か</a:t>
            </a: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具体的</a:t>
            </a:r>
            <a:r>
              <a:rPr lang="ja-JP" altLang="en-US" sz="1400" dirty="0" smtClean="0">
                <a:latin typeface="ＭＳ ゴシック" panose="020B0609070205080204" pitchFamily="49" charset="-128"/>
                <a:ea typeface="ＭＳ ゴシック" panose="020B0609070205080204" pitchFamily="49" charset="-128"/>
              </a:rPr>
              <a:t>な雇用に至る経緯を尋ねた</a:t>
            </a:r>
            <a:r>
              <a:rPr lang="ja-JP" altLang="en-US" sz="1400" dirty="0">
                <a:latin typeface="ＭＳ ゴシック" panose="020B0609070205080204" pitchFamily="49" charset="-128"/>
                <a:ea typeface="ＭＳ ゴシック" panose="020B0609070205080204" pitchFamily="49" charset="-128"/>
              </a:rPr>
              <a:t>方</a:t>
            </a:r>
            <a:r>
              <a:rPr lang="ja-JP" altLang="en-US" sz="1400" dirty="0" smtClean="0">
                <a:latin typeface="ＭＳ ゴシック" panose="020B0609070205080204" pitchFamily="49" charset="-128"/>
                <a:ea typeface="ＭＳ ゴシック" panose="020B0609070205080204" pitchFamily="49" charset="-128"/>
              </a:rPr>
              <a:t>がよい。今後の施策への反映や取組</a:t>
            </a:r>
            <a:r>
              <a:rPr lang="ja-JP" altLang="en-US" sz="1400" dirty="0">
                <a:latin typeface="ＭＳ ゴシック" panose="020B0609070205080204" pitchFamily="49" charset="-128"/>
                <a:ea typeface="ＭＳ ゴシック" panose="020B0609070205080204" pitchFamily="49" charset="-128"/>
              </a:rPr>
              <a:t>に</a:t>
            </a:r>
            <a:r>
              <a:rPr lang="ja-JP" altLang="en-US" sz="1400" dirty="0" smtClean="0">
                <a:latin typeface="ＭＳ ゴシック" panose="020B0609070205080204" pitchFamily="49" charset="-128"/>
                <a:ea typeface="ＭＳ ゴシック" panose="020B0609070205080204" pitchFamily="49" charset="-128"/>
              </a:rPr>
              <a:t>つながっていく。</a:t>
            </a:r>
            <a:endParaRPr lang="en-US" altLang="ja-JP" sz="1400" dirty="0" smtClean="0">
              <a:latin typeface="ＭＳ ゴシック" panose="020B0609070205080204" pitchFamily="49" charset="-128"/>
              <a:ea typeface="ＭＳ ゴシック" panose="020B0609070205080204" pitchFamily="49" charset="-128"/>
            </a:endParaRPr>
          </a:p>
          <a:p>
            <a:pPr marL="108000" indent="-457200">
              <a:lnSpc>
                <a:spcPct val="150000"/>
              </a:lnSpc>
            </a:pPr>
            <a:endParaRPr lang="en-US" altLang="ja-JP" sz="1400" dirty="0" smtClean="0">
              <a:latin typeface="ＭＳ ゴシック" panose="020B0609070205080204" pitchFamily="49" charset="-128"/>
              <a:ea typeface="ＭＳ ゴシック" panose="020B0609070205080204" pitchFamily="49" charset="-128"/>
            </a:endParaRPr>
          </a:p>
          <a:p>
            <a:pPr marL="108000" indent="-457200">
              <a:lnSpc>
                <a:spcPct val="150000"/>
              </a:lnSpc>
            </a:pP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新型コロナウイルス感染症の</a:t>
            </a:r>
            <a:r>
              <a:rPr lang="ja-JP" altLang="en-US" sz="1400" dirty="0" smtClean="0">
                <a:latin typeface="ＭＳ ゴシック" panose="020B0609070205080204" pitchFamily="49" charset="-128"/>
                <a:ea typeface="ＭＳ ゴシック" panose="020B0609070205080204" pitchFamily="49" charset="-128"/>
              </a:rPr>
              <a:t>影響につい</a:t>
            </a:r>
            <a:r>
              <a:rPr lang="ja-JP" altLang="en-US" sz="1400" dirty="0">
                <a:latin typeface="ＭＳ ゴシック" panose="020B0609070205080204" pitchFamily="49" charset="-128"/>
                <a:ea typeface="ＭＳ ゴシック" panose="020B0609070205080204" pitchFamily="49" charset="-128"/>
              </a:rPr>
              <a:t>て</a:t>
            </a: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コロナ前</a:t>
            </a:r>
            <a:r>
              <a:rPr lang="ja-JP" altLang="en-US" sz="1400" dirty="0" smtClean="0">
                <a:latin typeface="ＭＳ ゴシック" panose="020B0609070205080204" pitchFamily="49" charset="-128"/>
                <a:ea typeface="ＭＳ ゴシック" panose="020B0609070205080204" pitchFamily="49" charset="-128"/>
              </a:rPr>
              <a:t>、コロナ禍の中、</a:t>
            </a:r>
            <a:r>
              <a:rPr lang="ja-JP" altLang="en-US" sz="1400" dirty="0">
                <a:latin typeface="ＭＳ ゴシック" panose="020B0609070205080204" pitchFamily="49" charset="-128"/>
                <a:ea typeface="ＭＳ ゴシック" panose="020B0609070205080204" pitchFamily="49" charset="-128"/>
              </a:rPr>
              <a:t>コロナ後で、</a:t>
            </a:r>
            <a:r>
              <a:rPr lang="ja-JP" altLang="en-US" sz="1400" dirty="0" smtClean="0">
                <a:latin typeface="ＭＳ ゴシック" panose="020B0609070205080204" pitchFamily="49" charset="-128"/>
                <a:ea typeface="ＭＳ ゴシック" panose="020B0609070205080204" pitchFamily="49" charset="-128"/>
              </a:rPr>
              <a:t>回答が変化する。回答</a:t>
            </a:r>
            <a:r>
              <a:rPr lang="ja-JP" altLang="en-US" sz="1400" dirty="0">
                <a:latin typeface="ＭＳ ゴシック" panose="020B0609070205080204" pitchFamily="49" charset="-128"/>
                <a:ea typeface="ＭＳ ゴシック" panose="020B0609070205080204" pitchFamily="49" charset="-128"/>
              </a:rPr>
              <a:t>を依頼する</a:t>
            </a:r>
            <a:r>
              <a:rPr lang="ja-JP" altLang="en-US" sz="1400" dirty="0" smtClean="0">
                <a:latin typeface="ＭＳ ゴシック" panose="020B0609070205080204" pitchFamily="49" charset="-128"/>
                <a:ea typeface="ＭＳ ゴシック" panose="020B0609070205080204" pitchFamily="49" charset="-128"/>
              </a:rPr>
              <a:t>際、</a:t>
            </a:r>
            <a:r>
              <a:rPr lang="ja-JP" altLang="en-US" sz="1400" dirty="0">
                <a:latin typeface="ＭＳ ゴシック" panose="020B0609070205080204" pitchFamily="49" charset="-128"/>
                <a:ea typeface="ＭＳ ゴシック" panose="020B0609070205080204" pitchFamily="49" charset="-128"/>
              </a:rPr>
              <a:t>どのような前提で回答して</a:t>
            </a:r>
            <a:r>
              <a:rPr lang="ja-JP" altLang="en-US" sz="1400" dirty="0" smtClean="0">
                <a:latin typeface="ＭＳ ゴシック" panose="020B0609070205080204" pitchFamily="49" charset="-128"/>
                <a:ea typeface="ＭＳ ゴシック" panose="020B0609070205080204" pitchFamily="49" charset="-128"/>
              </a:rPr>
              <a:t>もらうか</a:t>
            </a:r>
            <a:r>
              <a:rPr lang="ja-JP" altLang="en-US" sz="1400" dirty="0">
                <a:latin typeface="ＭＳ ゴシック" panose="020B0609070205080204" pitchFamily="49" charset="-128"/>
                <a:ea typeface="ＭＳ ゴシック" panose="020B0609070205080204" pitchFamily="49" charset="-128"/>
              </a:rPr>
              <a:t>を分かりやすく示して</a:t>
            </a:r>
            <a:r>
              <a:rPr lang="ja-JP" altLang="en-US" sz="1400" dirty="0" smtClean="0">
                <a:latin typeface="ＭＳ ゴシック" panose="020B0609070205080204" pitchFamily="49" charset="-128"/>
                <a:ea typeface="ＭＳ ゴシック" panose="020B0609070205080204" pitchFamily="49" charset="-128"/>
              </a:rPr>
              <a:t>おくことが必要</a:t>
            </a:r>
            <a:r>
              <a:rPr lang="ja-JP" altLang="en-US" sz="1400" dirty="0">
                <a:latin typeface="ＭＳ ゴシック" panose="020B0609070205080204" pitchFamily="49" charset="-128"/>
                <a:ea typeface="ＭＳ ゴシック" panose="020B0609070205080204" pitchFamily="49" charset="-128"/>
              </a:rPr>
              <a:t>で</a:t>
            </a:r>
            <a:r>
              <a:rPr lang="ja-JP" altLang="en-US" sz="1400" dirty="0" smtClean="0">
                <a:latin typeface="ＭＳ ゴシック" panose="020B0609070205080204" pitchFamily="49" charset="-128"/>
                <a:ea typeface="ＭＳ ゴシック" panose="020B0609070205080204" pitchFamily="49" charset="-128"/>
              </a:rPr>
              <a:t>ある。</a:t>
            </a:r>
            <a:endParaRPr kumimoji="1" lang="en-US" altLang="ja-JP" sz="1100" dirty="0" smtClean="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799287" y="1477343"/>
            <a:ext cx="1440000" cy="307777"/>
          </a:xfrm>
          <a:prstGeom prst="rect">
            <a:avLst/>
          </a:prstGeom>
          <a:solidFill>
            <a:schemeClr val="accent4">
              <a:lumMod val="60000"/>
              <a:lumOff val="40000"/>
            </a:schemeClr>
          </a:solid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400" dirty="0" smtClean="0">
                <a:latin typeface="ＭＳ ゴシック" panose="020B0609070205080204" pitchFamily="49" charset="-128"/>
                <a:ea typeface="ＭＳ ゴシック" panose="020B0609070205080204" pitchFamily="49" charset="-128"/>
              </a:rPr>
              <a:t>第</a:t>
            </a:r>
            <a:r>
              <a:rPr kumimoji="1" lang="en-US" altLang="ja-JP" sz="1400" dirty="0" smtClean="0">
                <a:latin typeface="ＭＳ ゴシック" panose="020B0609070205080204" pitchFamily="49" charset="-128"/>
                <a:ea typeface="ＭＳ ゴシック" panose="020B0609070205080204" pitchFamily="49" charset="-128"/>
              </a:rPr>
              <a:t>1</a:t>
            </a:r>
            <a:r>
              <a:rPr kumimoji="1" lang="ja-JP" altLang="en-US" sz="1400" dirty="0" smtClean="0">
                <a:latin typeface="ＭＳ ゴシック" panose="020B0609070205080204" pitchFamily="49" charset="-128"/>
                <a:ea typeface="ＭＳ ゴシック" panose="020B0609070205080204" pitchFamily="49" charset="-128"/>
              </a:rPr>
              <a:t>回</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1" name="スライド番号プレースホルダー 10"/>
          <p:cNvSpPr>
            <a:spLocks noGrp="1"/>
          </p:cNvSpPr>
          <p:nvPr>
            <p:ph type="sldNum" sz="quarter" idx="12"/>
          </p:nvPr>
        </p:nvSpPr>
        <p:spPr/>
        <p:txBody>
          <a:bodyPr/>
          <a:lstStyle/>
          <a:p>
            <a:fld id="{5D74FC4F-2846-4FE1-90FA-DDF13E709B83}" type="slidenum">
              <a:rPr lang="ja-JP" altLang="en-US" smtClean="0"/>
              <a:pPr/>
              <a:t>4</a:t>
            </a:fld>
            <a:endParaRPr lang="ja-JP" altLang="en-US"/>
          </a:p>
        </p:txBody>
      </p:sp>
      <p:sp>
        <p:nvSpPr>
          <p:cNvPr id="7" name="二等辺三角形 6"/>
          <p:cNvSpPr/>
          <p:nvPr/>
        </p:nvSpPr>
        <p:spPr>
          <a:xfrm rot="16200000" flipV="1">
            <a:off x="1187624" y="5157232"/>
            <a:ext cx="360000" cy="360000"/>
          </a:xfrm>
          <a:prstGeom prst="triangle">
            <a:avLst/>
          </a:prstGeom>
          <a:solidFill>
            <a:srgbClr val="FF0000"/>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1690076" y="5167955"/>
            <a:ext cx="6770356" cy="338554"/>
          </a:xfrm>
          <a:prstGeom prst="rect">
            <a:avLst/>
          </a:prstGeom>
          <a:solidFill>
            <a:srgbClr val="FFFFCC"/>
          </a:solidFill>
        </p:spPr>
        <p:txBody>
          <a:bodyPr wrap="square" rtlCol="0">
            <a:spAutoFit/>
          </a:bodyPr>
          <a:lstStyle/>
          <a:p>
            <a:pPr marL="108000" indent="-457200"/>
            <a:r>
              <a:rPr lang="ja-JP" altLang="en-US" sz="1600" dirty="0" smtClean="0"/>
              <a:t>　アンケートを修正</a:t>
            </a:r>
            <a:endParaRPr lang="en-US" altLang="ja-JP" sz="1600" dirty="0" smtClean="0"/>
          </a:p>
        </p:txBody>
      </p:sp>
      <p:sp>
        <p:nvSpPr>
          <p:cNvPr id="8" name="テキスト ボックス 7"/>
          <p:cNvSpPr txBox="1"/>
          <p:nvPr/>
        </p:nvSpPr>
        <p:spPr>
          <a:xfrm>
            <a:off x="2408016" y="1423482"/>
            <a:ext cx="6080125" cy="41549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ctr" anchorCtr="0">
            <a:spAutoFit/>
          </a:bodyPr>
          <a:lstStyle/>
          <a:p>
            <a:pPr>
              <a:lnSpc>
                <a:spcPct val="150000"/>
              </a:lnSpc>
            </a:pPr>
            <a:r>
              <a:rPr lang="ja-JP" altLang="en-US" sz="1400" dirty="0" smtClean="0">
                <a:latin typeface="ＭＳ ゴシック" panose="020B0609070205080204" pitchFamily="49" charset="-128"/>
                <a:ea typeface="ＭＳ ゴシック" panose="020B0609070205080204" pitchFamily="49" charset="-128"/>
              </a:rPr>
              <a:t>→実施概要・アンケートの質問事項について</a:t>
            </a:r>
            <a:r>
              <a:rPr lang="ja-JP" altLang="en-US" sz="1400" dirty="0">
                <a:latin typeface="ＭＳ ゴシック" panose="020B0609070205080204" pitchFamily="49" charset="-128"/>
                <a:ea typeface="ＭＳ ゴシック" panose="020B0609070205080204" pitchFamily="49" charset="-128"/>
              </a:rPr>
              <a:t>審議</a:t>
            </a:r>
            <a:endParaRPr lang="en-US" altLang="ja-JP"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50883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これまでの部会における各委員の意見等③</a:t>
            </a:r>
            <a:endParaRPr kumimoji="1" lang="ja-JP" altLang="en-US" sz="3200" dirty="0"/>
          </a:p>
        </p:txBody>
      </p:sp>
      <p:sp>
        <p:nvSpPr>
          <p:cNvPr id="5" name="テキスト ボックス 4"/>
          <p:cNvSpPr txBox="1"/>
          <p:nvPr/>
        </p:nvSpPr>
        <p:spPr>
          <a:xfrm>
            <a:off x="940271" y="1844824"/>
            <a:ext cx="7520161" cy="487056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108000" indent="-457200">
              <a:lnSpc>
                <a:spcPct val="150000"/>
              </a:lnSpc>
            </a:pPr>
            <a:r>
              <a:rPr lang="en-US" altLang="ja-JP" sz="1400" dirty="0" smtClean="0">
                <a:latin typeface="HGP創英角ｺﾞｼｯｸUB" panose="020B0900000000000000" pitchFamily="50" charset="-128"/>
                <a:ea typeface="HGP創英角ｺﾞｼｯｸUB" panose="020B0900000000000000" pitchFamily="50" charset="-128"/>
              </a:rPr>
              <a:t>【</a:t>
            </a:r>
            <a:r>
              <a:rPr lang="ja-JP" altLang="en-US" sz="1400" dirty="0">
                <a:latin typeface="HGP創英角ｺﾞｼｯｸUB" panose="020B0900000000000000" pitchFamily="50" charset="-128"/>
                <a:ea typeface="HGP創英角ｺﾞｼｯｸUB" panose="020B0900000000000000" pitchFamily="50" charset="-128"/>
              </a:rPr>
              <a:t>雇用</a:t>
            </a:r>
            <a:r>
              <a:rPr lang="ja-JP" altLang="en-US" sz="1400" dirty="0" smtClean="0">
                <a:latin typeface="HGP創英角ｺﾞｼｯｸUB" panose="020B0900000000000000" pitchFamily="50" charset="-128"/>
                <a:ea typeface="HGP創英角ｺﾞｼｯｸUB" panose="020B0900000000000000" pitchFamily="50" charset="-128"/>
              </a:rPr>
              <a:t>の状況</a:t>
            </a:r>
            <a:r>
              <a:rPr lang="en-US" altLang="ja-JP" sz="1400" dirty="0" smtClean="0">
                <a:latin typeface="HGP創英角ｺﾞｼｯｸUB" panose="020B0900000000000000" pitchFamily="50" charset="-128"/>
                <a:ea typeface="HGP創英角ｺﾞｼｯｸUB" panose="020B0900000000000000" pitchFamily="50" charset="-128"/>
              </a:rPr>
              <a:t>】</a:t>
            </a:r>
            <a:endParaRPr lang="en-US" altLang="ja-JP" sz="1400" dirty="0">
              <a:latin typeface="HGP創英角ｺﾞｼｯｸUB" panose="020B0900000000000000" pitchFamily="50" charset="-128"/>
              <a:ea typeface="HGP創英角ｺﾞｼｯｸUB" panose="020B0900000000000000" pitchFamily="50" charset="-128"/>
            </a:endParaRPr>
          </a:p>
          <a:p>
            <a:pPr marL="108000" indent="-457200">
              <a:lnSpc>
                <a:spcPct val="150000"/>
              </a:lnSpc>
            </a:pPr>
            <a:r>
              <a:rPr lang="ja-JP" altLang="en-US" sz="1400" dirty="0">
                <a:latin typeface="ＭＳ ゴシック" panose="020B0609070205080204" pitchFamily="49" charset="-128"/>
                <a:ea typeface="ＭＳ ゴシック" panose="020B0609070205080204" pitchFamily="49" charset="-128"/>
              </a:rPr>
              <a:t>・従業員数が多い</a:t>
            </a:r>
            <a:r>
              <a:rPr lang="ja-JP" altLang="en-US" sz="1400" dirty="0" smtClean="0">
                <a:latin typeface="ＭＳ ゴシック" panose="020B0609070205080204" pitchFamily="49" charset="-128"/>
                <a:ea typeface="ＭＳ ゴシック" panose="020B0609070205080204" pitchFamily="49" charset="-128"/>
              </a:rPr>
              <a:t>事業所は</a:t>
            </a:r>
            <a:r>
              <a:rPr lang="ja-JP" altLang="en-US" sz="1400" dirty="0">
                <a:latin typeface="ＭＳ ゴシック" panose="020B0609070205080204" pitchFamily="49" charset="-128"/>
                <a:ea typeface="ＭＳ ゴシック" panose="020B0609070205080204" pitchFamily="49" charset="-128"/>
              </a:rPr>
              <a:t>マンパワーに頼らざるを得ない業種</a:t>
            </a:r>
            <a:r>
              <a:rPr lang="ja-JP" altLang="en-US" sz="1400" dirty="0" smtClean="0">
                <a:latin typeface="ＭＳ ゴシック" panose="020B0609070205080204" pitchFamily="49" charset="-128"/>
                <a:ea typeface="ＭＳ ゴシック" panose="020B0609070205080204" pitchFamily="49" charset="-128"/>
              </a:rPr>
              <a:t>もある一方で、従業員数が</a:t>
            </a:r>
            <a:r>
              <a:rPr lang="en-US" altLang="ja-JP" sz="1400" dirty="0" smtClean="0">
                <a:latin typeface="ＭＳ ゴシック" panose="020B0609070205080204" pitchFamily="49" charset="-128"/>
                <a:ea typeface="ＭＳ ゴシック" panose="020B0609070205080204" pitchFamily="49" charset="-128"/>
              </a:rPr>
              <a:t>10</a:t>
            </a:r>
            <a:r>
              <a:rPr lang="ja-JP" altLang="en-US" sz="1400" dirty="0">
                <a:latin typeface="ＭＳ ゴシック" panose="020B0609070205080204" pitchFamily="49" charset="-128"/>
                <a:ea typeface="ＭＳ ゴシック" panose="020B0609070205080204" pitchFamily="49" charset="-128"/>
              </a:rPr>
              <a:t>人</a:t>
            </a:r>
            <a:r>
              <a:rPr lang="ja-JP" altLang="en-US" sz="1400" dirty="0" smtClean="0">
                <a:latin typeface="ＭＳ ゴシック" panose="020B0609070205080204" pitchFamily="49" charset="-128"/>
                <a:ea typeface="ＭＳ ゴシック" panose="020B0609070205080204" pitchFamily="49" charset="-128"/>
              </a:rPr>
              <a:t>未満の事業所で</a:t>
            </a:r>
            <a:r>
              <a:rPr lang="ja-JP" altLang="en-US" sz="1400" dirty="0">
                <a:latin typeface="ＭＳ ゴシック" panose="020B0609070205080204" pitchFamily="49" charset="-128"/>
                <a:ea typeface="ＭＳ ゴシック" panose="020B0609070205080204" pitchFamily="49" charset="-128"/>
              </a:rPr>
              <a:t>あれば、日本人だけで対応できることも多いのではないか。</a:t>
            </a:r>
            <a:endParaRPr lang="en-US" altLang="ja-JP" sz="1400" dirty="0" smtClean="0">
              <a:latin typeface="ＭＳ ゴシック" panose="020B0609070205080204" pitchFamily="49" charset="-128"/>
              <a:ea typeface="ＭＳ ゴシック" panose="020B0609070205080204" pitchFamily="49" charset="-128"/>
            </a:endParaRPr>
          </a:p>
          <a:p>
            <a:pPr marL="108000" indent="-457200">
              <a:lnSpc>
                <a:spcPct val="150000"/>
              </a:lnSpc>
            </a:pPr>
            <a:r>
              <a:rPr lang="ja-JP" altLang="en-US" sz="1400" dirty="0" smtClean="0">
                <a:latin typeface="ＭＳ ゴシック" panose="020B0609070205080204" pitchFamily="49" charset="-128"/>
                <a:ea typeface="ＭＳ ゴシック" panose="020B0609070205080204" pitchFamily="49" charset="-128"/>
              </a:rPr>
              <a:t>・事業所規模別に外国人</a:t>
            </a:r>
            <a:r>
              <a:rPr lang="ja-JP" altLang="en-US" sz="1400" dirty="0">
                <a:latin typeface="ＭＳ ゴシック" panose="020B0609070205080204" pitchFamily="49" charset="-128"/>
                <a:ea typeface="ＭＳ ゴシック" panose="020B0609070205080204" pitchFamily="49" charset="-128"/>
              </a:rPr>
              <a:t>雇用</a:t>
            </a:r>
            <a:r>
              <a:rPr lang="ja-JP" altLang="en-US" sz="1400" dirty="0" smtClean="0">
                <a:latin typeface="ＭＳ ゴシック" panose="020B0609070205080204" pitchFamily="49" charset="-128"/>
                <a:ea typeface="ＭＳ ゴシック" panose="020B0609070205080204" pitchFamily="49" charset="-128"/>
              </a:rPr>
              <a:t>の進捗状況を検証するため</a:t>
            </a:r>
            <a:r>
              <a:rPr lang="ja-JP" altLang="en-US" sz="1400" dirty="0">
                <a:latin typeface="ＭＳ ゴシック" panose="020B0609070205080204" pitchFamily="49" charset="-128"/>
                <a:ea typeface="ＭＳ ゴシック" panose="020B0609070205080204" pitchFamily="49" charset="-128"/>
              </a:rPr>
              <a:t>には</a:t>
            </a:r>
            <a:r>
              <a:rPr lang="ja-JP" altLang="en-US" sz="1400" dirty="0" smtClean="0">
                <a:latin typeface="ＭＳ ゴシック" panose="020B0609070205080204" pitchFamily="49" charset="-128"/>
                <a:ea typeface="ＭＳ ゴシック" panose="020B0609070205080204" pitchFamily="49" charset="-128"/>
              </a:rPr>
              <a:t>、事業所内の従業</a:t>
            </a:r>
            <a:r>
              <a:rPr lang="ja-JP" altLang="en-US" sz="1400" dirty="0">
                <a:latin typeface="ＭＳ ゴシック" panose="020B0609070205080204" pitchFamily="49" charset="-128"/>
                <a:ea typeface="ＭＳ ゴシック" panose="020B0609070205080204" pitchFamily="49" charset="-128"/>
              </a:rPr>
              <a:t>員数</a:t>
            </a:r>
            <a:r>
              <a:rPr lang="ja-JP" altLang="en-US" sz="1400" dirty="0" smtClean="0">
                <a:latin typeface="ＭＳ ゴシック" panose="020B0609070205080204" pitchFamily="49" charset="-128"/>
                <a:ea typeface="ＭＳ ゴシック" panose="020B0609070205080204" pitchFamily="49" charset="-128"/>
              </a:rPr>
              <a:t>全体に占める外国人</a:t>
            </a:r>
            <a:r>
              <a:rPr lang="ja-JP" altLang="en-US" sz="1400" dirty="0">
                <a:latin typeface="ＭＳ ゴシック" panose="020B0609070205080204" pitchFamily="49" charset="-128"/>
                <a:ea typeface="ＭＳ ゴシック" panose="020B0609070205080204" pitchFamily="49" charset="-128"/>
              </a:rPr>
              <a:t>の割合等も分析する必要がある。</a:t>
            </a:r>
            <a:endParaRPr lang="en-US" altLang="ja-JP" sz="1400" dirty="0">
              <a:latin typeface="HGP創英角ｺﾞｼｯｸUB" panose="020B0900000000000000" pitchFamily="50" charset="-128"/>
              <a:ea typeface="HGP創英角ｺﾞｼｯｸUB" panose="020B0900000000000000" pitchFamily="50" charset="-128"/>
            </a:endParaRPr>
          </a:p>
          <a:p>
            <a:pPr marL="108000" indent="-457200">
              <a:lnSpc>
                <a:spcPct val="150000"/>
              </a:lnSpc>
            </a:pPr>
            <a:endParaRPr lang="en-US" altLang="ja-JP" sz="1400" dirty="0" smtClean="0">
              <a:latin typeface="HGP創英角ｺﾞｼｯｸUB" panose="020B0900000000000000" pitchFamily="50" charset="-128"/>
              <a:ea typeface="HGP創英角ｺﾞｼｯｸUB" panose="020B0900000000000000" pitchFamily="50" charset="-128"/>
            </a:endParaRPr>
          </a:p>
          <a:p>
            <a:pPr marL="108000" indent="-457200">
              <a:lnSpc>
                <a:spcPct val="150000"/>
              </a:lnSpc>
            </a:pPr>
            <a:r>
              <a:rPr lang="en-US" altLang="ja-JP" sz="1400" dirty="0" smtClean="0">
                <a:latin typeface="HGP創英角ｺﾞｼｯｸUB" panose="020B0900000000000000" pitchFamily="50" charset="-128"/>
                <a:ea typeface="HGP創英角ｺﾞｼｯｸUB" panose="020B0900000000000000" pitchFamily="50" charset="-128"/>
              </a:rPr>
              <a:t>【</a:t>
            </a:r>
            <a:r>
              <a:rPr lang="ja-JP" altLang="en-US" sz="1400" dirty="0" smtClean="0">
                <a:latin typeface="HGP創英角ｺﾞｼｯｸUB" panose="020B0900000000000000" pitchFamily="50" charset="-128"/>
                <a:ea typeface="HGP創英角ｺﾞｼｯｸUB" panose="020B0900000000000000" pitchFamily="50" charset="-128"/>
              </a:rPr>
              <a:t>雇用する理由等</a:t>
            </a:r>
            <a:r>
              <a:rPr lang="en-US" altLang="ja-JP" sz="1400" dirty="0">
                <a:latin typeface="HGP創英角ｺﾞｼｯｸUB" panose="020B0900000000000000" pitchFamily="50" charset="-128"/>
                <a:ea typeface="HGP創英角ｺﾞｼｯｸUB" panose="020B0900000000000000" pitchFamily="50" charset="-128"/>
              </a:rPr>
              <a:t>】</a:t>
            </a:r>
            <a:endParaRPr lang="en-US" altLang="ja-JP" sz="1400" dirty="0" smtClean="0">
              <a:latin typeface="HGP創英角ｺﾞｼｯｸUB" panose="020B0900000000000000" pitchFamily="50" charset="-128"/>
              <a:ea typeface="HGP創英角ｺﾞｼｯｸUB" panose="020B0900000000000000" pitchFamily="50" charset="-128"/>
            </a:endParaRPr>
          </a:p>
          <a:p>
            <a:pPr marL="108000" indent="-457200">
              <a:lnSpc>
                <a:spcPct val="150000"/>
              </a:lnSpc>
            </a:pPr>
            <a:r>
              <a:rPr lang="ja-JP" altLang="en-US" sz="1400" dirty="0" smtClean="0">
                <a:latin typeface="ＭＳ ゴシック" panose="020B0609070205080204" pitchFamily="49" charset="-128"/>
                <a:ea typeface="ＭＳ ゴシック" panose="020B0609070205080204" pitchFamily="49" charset="-128"/>
              </a:rPr>
              <a:t>・介護分野では人手不足が深刻で、ベトナム人がここ最近多く雇用されている。介護施設の施設長自らが、ベトナムへ行って労働者の雇用ルートを確保している状況と聞いている。雇用している事業所数は微増であるものの、外国人労働者の人数は平成</a:t>
            </a:r>
            <a:r>
              <a:rPr lang="en-US" altLang="ja-JP" sz="1400" dirty="0" smtClean="0">
                <a:latin typeface="ＭＳ ゴシック" panose="020B0609070205080204" pitchFamily="49" charset="-128"/>
                <a:ea typeface="ＭＳ ゴシック" panose="020B0609070205080204" pitchFamily="49" charset="-128"/>
              </a:rPr>
              <a:t>30</a:t>
            </a:r>
            <a:r>
              <a:rPr lang="ja-JP" altLang="en-US" sz="1400" dirty="0" smtClean="0">
                <a:latin typeface="ＭＳ ゴシック" panose="020B0609070205080204" pitchFamily="49" charset="-128"/>
                <a:ea typeface="ＭＳ ゴシック" panose="020B0609070205080204" pitchFamily="49" charset="-128"/>
              </a:rPr>
              <a:t>年と比較すると倍増している。</a:t>
            </a:r>
            <a:endParaRPr lang="en-US" altLang="ja-JP" sz="1400" dirty="0">
              <a:latin typeface="ＭＳ ゴシック" panose="020B0609070205080204" pitchFamily="49" charset="-128"/>
              <a:ea typeface="ＭＳ ゴシック" panose="020B0609070205080204" pitchFamily="49" charset="-128"/>
            </a:endParaRPr>
          </a:p>
          <a:p>
            <a:pPr marL="108000" indent="-457200">
              <a:lnSpc>
                <a:spcPct val="150000"/>
              </a:lnSpc>
            </a:pPr>
            <a:r>
              <a:rPr lang="ja-JP" altLang="en-US" sz="1400" dirty="0">
                <a:latin typeface="ＭＳ ゴシック" panose="020B0609070205080204" pitchFamily="49" charset="-128"/>
                <a:ea typeface="ＭＳ ゴシック" panose="020B0609070205080204" pitchFamily="49" charset="-128"/>
              </a:rPr>
              <a:t>・担当職員を外国人とすることについて、</a:t>
            </a:r>
            <a:r>
              <a:rPr lang="ja-JP" altLang="en-US" sz="1400" dirty="0" smtClean="0">
                <a:latin typeface="ＭＳ ゴシック" panose="020B0609070205080204" pitchFamily="49" charset="-128"/>
                <a:ea typeface="ＭＳ ゴシック" panose="020B0609070205080204" pitchFamily="49" charset="-128"/>
              </a:rPr>
              <a:t>当初取引先に難色</a:t>
            </a:r>
            <a:r>
              <a:rPr lang="ja-JP" altLang="en-US" sz="1400" dirty="0">
                <a:latin typeface="ＭＳ ゴシック" panose="020B0609070205080204" pitchFamily="49" charset="-128"/>
                <a:ea typeface="ＭＳ ゴシック" panose="020B0609070205080204" pitchFamily="49" charset="-128"/>
              </a:rPr>
              <a:t>を示されたケースであっても、その後の評判は良くなることも多く、日本語</a:t>
            </a:r>
            <a:r>
              <a:rPr lang="ja-JP" altLang="en-US" sz="1400" dirty="0" smtClean="0">
                <a:latin typeface="ＭＳ ゴシック" panose="020B0609070205080204" pitchFamily="49" charset="-128"/>
                <a:ea typeface="ＭＳ ゴシック" panose="020B0609070205080204" pitchFamily="49" charset="-128"/>
              </a:rPr>
              <a:t>の</a:t>
            </a:r>
            <a:r>
              <a:rPr lang="ja-JP" altLang="en-US" sz="1400" dirty="0">
                <a:latin typeface="ＭＳ ゴシック" panose="020B0609070205080204" pitchFamily="49" charset="-128"/>
                <a:ea typeface="ＭＳ ゴシック" panose="020B0609070205080204" pitchFamily="49" charset="-128"/>
              </a:rPr>
              <a:t>課題</a:t>
            </a:r>
            <a:r>
              <a:rPr lang="ja-JP" altLang="en-US" sz="1400" dirty="0" smtClean="0">
                <a:latin typeface="ＭＳ ゴシック" panose="020B0609070205080204" pitchFamily="49" charset="-128"/>
                <a:ea typeface="ＭＳ ゴシック" panose="020B0609070205080204" pitchFamily="49" charset="-128"/>
              </a:rPr>
              <a:t>は</a:t>
            </a:r>
            <a:r>
              <a:rPr lang="ja-JP" altLang="en-US" sz="1400" dirty="0">
                <a:latin typeface="ＭＳ ゴシック" panose="020B0609070205080204" pitchFamily="49" charset="-128"/>
                <a:ea typeface="ＭＳ ゴシック" panose="020B0609070205080204" pitchFamily="49" charset="-128"/>
              </a:rPr>
              <a:t>あるものの、外国人職員は評判が良い。</a:t>
            </a:r>
            <a:endParaRPr lang="en-US" altLang="ja-JP" sz="1400" dirty="0">
              <a:latin typeface="ＭＳ ゴシック" panose="020B0609070205080204" pitchFamily="49" charset="-128"/>
              <a:ea typeface="ＭＳ ゴシック" panose="020B0609070205080204" pitchFamily="49" charset="-128"/>
            </a:endParaRPr>
          </a:p>
          <a:p>
            <a:pPr marL="108000" indent="-457200">
              <a:lnSpc>
                <a:spcPct val="150000"/>
              </a:lnSpc>
            </a:pPr>
            <a:endParaRPr kumimoji="1" lang="en-US" altLang="ja-JP" sz="1100" dirty="0" smtClean="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799287" y="1482497"/>
            <a:ext cx="1440000" cy="307777"/>
          </a:xfrm>
          <a:prstGeom prst="rect">
            <a:avLst/>
          </a:prstGeom>
          <a:solidFill>
            <a:schemeClr val="accent4">
              <a:lumMod val="60000"/>
              <a:lumOff val="40000"/>
            </a:schemeClr>
          </a:solid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400" dirty="0" smtClean="0">
                <a:latin typeface="ＭＳ ゴシック" panose="020B0609070205080204" pitchFamily="49" charset="-128"/>
                <a:ea typeface="ＭＳ ゴシック" panose="020B0609070205080204" pitchFamily="49" charset="-128"/>
              </a:rPr>
              <a:t>第</a:t>
            </a:r>
            <a:r>
              <a:rPr lang="en-US" altLang="ja-JP" sz="1400" dirty="0">
                <a:latin typeface="ＭＳ ゴシック" panose="020B0609070205080204" pitchFamily="49" charset="-128"/>
                <a:ea typeface="ＭＳ ゴシック" panose="020B0609070205080204" pitchFamily="49" charset="-128"/>
              </a:rPr>
              <a:t>2</a:t>
            </a:r>
            <a:r>
              <a:rPr kumimoji="1" lang="ja-JP" altLang="en-US" sz="1400" dirty="0" smtClean="0">
                <a:latin typeface="ＭＳ ゴシック" panose="020B0609070205080204" pitchFamily="49" charset="-128"/>
                <a:ea typeface="ＭＳ ゴシック" panose="020B0609070205080204" pitchFamily="49" charset="-128"/>
              </a:rPr>
              <a:t>回</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1" name="スライド番号プレースホルダー 10"/>
          <p:cNvSpPr>
            <a:spLocks noGrp="1"/>
          </p:cNvSpPr>
          <p:nvPr>
            <p:ph type="sldNum" sz="quarter" idx="12"/>
          </p:nvPr>
        </p:nvSpPr>
        <p:spPr/>
        <p:txBody>
          <a:bodyPr/>
          <a:lstStyle/>
          <a:p>
            <a:fld id="{5D74FC4F-2846-4FE1-90FA-DDF13E709B83}" type="slidenum">
              <a:rPr lang="ja-JP" altLang="en-US" smtClean="0"/>
              <a:pPr/>
              <a:t>5</a:t>
            </a:fld>
            <a:endParaRPr lang="ja-JP" altLang="en-US"/>
          </a:p>
        </p:txBody>
      </p:sp>
      <p:sp>
        <p:nvSpPr>
          <p:cNvPr id="7" name="テキスト ボックス 6"/>
          <p:cNvSpPr txBox="1"/>
          <p:nvPr/>
        </p:nvSpPr>
        <p:spPr>
          <a:xfrm>
            <a:off x="2239287" y="1482496"/>
            <a:ext cx="7110007"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　→アンケート調査結果を踏まえ、現状、課題等について審議</a:t>
            </a:r>
            <a:endParaRPr lang="en-US" altLang="ja-JP" sz="1400"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663994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これまでの部会における各委員の意見等④</a:t>
            </a:r>
            <a:endParaRPr kumimoji="1" lang="ja-JP" altLang="en-US" sz="3200" dirty="0"/>
          </a:p>
        </p:txBody>
      </p:sp>
      <p:sp>
        <p:nvSpPr>
          <p:cNvPr id="5" name="テキスト ボックス 4"/>
          <p:cNvSpPr txBox="1"/>
          <p:nvPr/>
        </p:nvSpPr>
        <p:spPr>
          <a:xfrm>
            <a:off x="940271" y="1844824"/>
            <a:ext cx="7520161" cy="429348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400" dirty="0" smtClean="0">
                <a:latin typeface="HGS創英角ｺﾞｼｯｸUB" panose="020B0900000000000000" pitchFamily="50" charset="-128"/>
                <a:ea typeface="HGS創英角ｺﾞｼｯｸUB" panose="020B0900000000000000" pitchFamily="50" charset="-128"/>
              </a:rPr>
              <a:t>【</a:t>
            </a:r>
            <a:r>
              <a:rPr lang="ja-JP" altLang="en-US" sz="1400" dirty="0" smtClean="0">
                <a:latin typeface="HGS創英角ｺﾞｼｯｸUB" panose="020B0900000000000000" pitchFamily="50" charset="-128"/>
                <a:ea typeface="HGS創英角ｺﾞｼｯｸUB" panose="020B0900000000000000" pitchFamily="50" charset="-128"/>
              </a:rPr>
              <a:t>受入れに係る課題等</a:t>
            </a:r>
            <a:r>
              <a:rPr lang="en-US" altLang="ja-JP" sz="1400" dirty="0" smtClean="0">
                <a:latin typeface="HGS創英角ｺﾞｼｯｸUB" panose="020B0900000000000000" pitchFamily="50" charset="-128"/>
                <a:ea typeface="HGS創英角ｺﾞｼｯｸUB" panose="020B0900000000000000" pitchFamily="50" charset="-128"/>
              </a:rPr>
              <a:t>】</a:t>
            </a:r>
          </a:p>
          <a:p>
            <a:pPr marL="108000" indent="-457200">
              <a:lnSpc>
                <a:spcPct val="150000"/>
              </a:lnSpc>
            </a:pPr>
            <a:r>
              <a:rPr lang="ja-JP" altLang="en-US" sz="1400" dirty="0">
                <a:latin typeface="ＭＳ ゴシック" panose="020B0609070205080204" pitchFamily="49" charset="-128"/>
                <a:ea typeface="ＭＳ ゴシック" panose="020B0609070205080204" pitchFamily="49" charset="-128"/>
              </a:rPr>
              <a:t>・岐阜市だけでなく、全国的にベトナム人は増加しているが、ベトナム人にとって日本語能力は大きな</a:t>
            </a:r>
            <a:r>
              <a:rPr lang="ja-JP" altLang="en-US" sz="1400" dirty="0" smtClean="0">
                <a:latin typeface="ＭＳ ゴシック" panose="020B0609070205080204" pitchFamily="49" charset="-128"/>
                <a:ea typeface="ＭＳ ゴシック" panose="020B0609070205080204" pitchFamily="49" charset="-128"/>
              </a:rPr>
              <a:t>課題</a:t>
            </a:r>
            <a:endParaRPr lang="en-US" altLang="ja-JP" sz="1400" dirty="0">
              <a:latin typeface="ＭＳ ゴシック" panose="020B0609070205080204" pitchFamily="49" charset="-128"/>
              <a:ea typeface="ＭＳ ゴシック" panose="020B0609070205080204" pitchFamily="49" charset="-128"/>
            </a:endParaRPr>
          </a:p>
          <a:p>
            <a:pPr marL="108000" indent="-457200">
              <a:lnSpc>
                <a:spcPct val="150000"/>
              </a:lnSpc>
            </a:pPr>
            <a:r>
              <a:rPr lang="ja-JP" altLang="en-US" sz="1400" dirty="0">
                <a:latin typeface="ＭＳ ゴシック" panose="020B0609070205080204" pitchFamily="49" charset="-128"/>
                <a:ea typeface="ＭＳ ゴシック" panose="020B0609070205080204" pitchFamily="49" charset="-128"/>
              </a:rPr>
              <a:t>・事業者は事業者として、日本語教育を行っており、技能実習や特定技能であれば、監理団体や</a:t>
            </a:r>
            <a:r>
              <a:rPr lang="ja-JP" altLang="en-US" sz="1400" dirty="0" smtClean="0">
                <a:latin typeface="ＭＳ ゴシック" panose="020B0609070205080204" pitchFamily="49" charset="-128"/>
                <a:ea typeface="ＭＳ ゴシック" panose="020B0609070205080204" pitchFamily="49" charset="-128"/>
              </a:rPr>
              <a:t>受入れ</a:t>
            </a:r>
            <a:r>
              <a:rPr lang="ja-JP" altLang="en-US" sz="1400" dirty="0">
                <a:latin typeface="ＭＳ ゴシック" panose="020B0609070205080204" pitchFamily="49" charset="-128"/>
                <a:ea typeface="ＭＳ ゴシック" panose="020B0609070205080204" pitchFamily="49" charset="-128"/>
              </a:rPr>
              <a:t>事業所</a:t>
            </a: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登録支援機関が外国人のサポートの一部を担うこととなって</a:t>
            </a:r>
            <a:r>
              <a:rPr lang="ja-JP" altLang="en-US" sz="1400" dirty="0" smtClean="0">
                <a:latin typeface="ＭＳ ゴシック" panose="020B0609070205080204" pitchFamily="49" charset="-128"/>
                <a:ea typeface="ＭＳ ゴシック" panose="020B0609070205080204" pitchFamily="49" charset="-128"/>
              </a:rPr>
              <a:t>いるた</a:t>
            </a:r>
            <a:r>
              <a:rPr lang="ja-JP" altLang="en-US" sz="1400" dirty="0">
                <a:latin typeface="ＭＳ ゴシック" panose="020B0609070205080204" pitchFamily="49" charset="-128"/>
                <a:ea typeface="ＭＳ ゴシック" panose="020B0609070205080204" pitchFamily="49" charset="-128"/>
              </a:rPr>
              <a:t>め</a:t>
            </a:r>
            <a:r>
              <a:rPr lang="ja-JP" altLang="en-US" sz="1400" dirty="0" smtClean="0">
                <a:latin typeface="ＭＳ ゴシック" panose="020B0609070205080204" pitchFamily="49" charset="-128"/>
                <a:ea typeface="ＭＳ ゴシック" panose="020B0609070205080204" pitchFamily="49" charset="-128"/>
              </a:rPr>
              <a:t>、役割分担が必要</a:t>
            </a:r>
            <a:r>
              <a:rPr lang="ja-JP" altLang="en-US" sz="1400" dirty="0">
                <a:latin typeface="ＭＳ ゴシック" panose="020B0609070205080204" pitchFamily="49" charset="-128"/>
                <a:ea typeface="ＭＳ ゴシック" panose="020B0609070205080204" pitchFamily="49" charset="-128"/>
              </a:rPr>
              <a:t>ではないか</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a:latin typeface="ＭＳ ゴシック" panose="020B0609070205080204" pitchFamily="49" charset="-128"/>
              <a:ea typeface="ＭＳ ゴシック" panose="020B0609070205080204" pitchFamily="49" charset="-128"/>
            </a:endParaRPr>
          </a:p>
          <a:p>
            <a:pPr marL="108000" indent="-457200">
              <a:lnSpc>
                <a:spcPct val="150000"/>
              </a:lnSpc>
            </a:pPr>
            <a:r>
              <a:rPr lang="ja-JP" altLang="en-US" sz="1400" dirty="0">
                <a:latin typeface="ＭＳ ゴシック" panose="020B0609070205080204" pitchFamily="49" charset="-128"/>
                <a:ea typeface="ＭＳ ゴシック" panose="020B0609070205080204" pitchFamily="49" charset="-128"/>
              </a:rPr>
              <a:t>・日本語学習支援について、日常会話で用いられる日本語に加えて、それぞれの業種で</a:t>
            </a:r>
            <a:r>
              <a:rPr lang="ja-JP" altLang="en-US" sz="1400" dirty="0" smtClean="0">
                <a:latin typeface="ＭＳ ゴシック" panose="020B0609070205080204" pitchFamily="49" charset="-128"/>
                <a:ea typeface="ＭＳ ゴシック" panose="020B0609070205080204" pitchFamily="49" charset="-128"/>
              </a:rPr>
              <a:t>専門用語の習得が</a:t>
            </a:r>
            <a:r>
              <a:rPr lang="ja-JP" altLang="en-US" sz="1400" dirty="0">
                <a:latin typeface="ＭＳ ゴシック" panose="020B0609070205080204" pitchFamily="49" charset="-128"/>
                <a:ea typeface="ＭＳ ゴシック" panose="020B0609070205080204" pitchFamily="49" charset="-128"/>
              </a:rPr>
              <a:t>求められることも</a:t>
            </a:r>
            <a:r>
              <a:rPr lang="ja-JP" altLang="en-US" sz="1400" dirty="0" smtClean="0">
                <a:latin typeface="ＭＳ ゴシック" panose="020B0609070205080204" pitchFamily="49" charset="-128"/>
                <a:ea typeface="ＭＳ ゴシック" panose="020B0609070205080204" pitchFamily="49" charset="-128"/>
              </a:rPr>
              <a:t>多い。日本語</a:t>
            </a:r>
            <a:r>
              <a:rPr lang="ja-JP" altLang="en-US" sz="1400" dirty="0">
                <a:latin typeface="ＭＳ ゴシック" panose="020B0609070205080204" pitchFamily="49" charset="-128"/>
                <a:ea typeface="ＭＳ ゴシック" panose="020B0609070205080204" pitchFamily="49" charset="-128"/>
              </a:rPr>
              <a:t>講座に</a:t>
            </a:r>
            <a:r>
              <a:rPr lang="ja-JP" altLang="en-US" sz="1400" dirty="0" smtClean="0">
                <a:latin typeface="ＭＳ ゴシック" panose="020B0609070205080204" pitchFamily="49" charset="-128"/>
                <a:ea typeface="ＭＳ ゴシック" panose="020B0609070205080204" pitchFamily="49" charset="-128"/>
              </a:rPr>
              <a:t>おいて、</a:t>
            </a:r>
            <a:r>
              <a:rPr lang="ja-JP" altLang="en-US" sz="1400" dirty="0">
                <a:latin typeface="ＭＳ ゴシック" panose="020B0609070205080204" pitchFamily="49" charset="-128"/>
                <a:ea typeface="ＭＳ ゴシック" panose="020B0609070205080204" pitchFamily="49" charset="-128"/>
              </a:rPr>
              <a:t>例えば、宿泊業のための日本語講座等、テーマを設けて実施することがあってもよいのではないか</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a:latin typeface="ＭＳ ゴシック" panose="020B0609070205080204" pitchFamily="49" charset="-128"/>
              <a:ea typeface="ＭＳ ゴシック" panose="020B0609070205080204" pitchFamily="49" charset="-128"/>
            </a:endParaRPr>
          </a:p>
          <a:p>
            <a:pPr marL="108000" indent="-457200">
              <a:lnSpc>
                <a:spcPct val="150000"/>
              </a:lnSpc>
            </a:pPr>
            <a:r>
              <a:rPr lang="ja-JP" altLang="en-US" sz="1400" dirty="0">
                <a:latin typeface="ＭＳ ゴシック" panose="020B0609070205080204" pitchFamily="49" charset="-128"/>
                <a:ea typeface="ＭＳ ゴシック" panose="020B0609070205080204" pitchFamily="49" charset="-128"/>
              </a:rPr>
              <a:t>・コミュニケーションに関することが課題と</a:t>
            </a:r>
            <a:r>
              <a:rPr lang="ja-JP" altLang="en-US" sz="1400" dirty="0" smtClean="0">
                <a:latin typeface="ＭＳ ゴシック" panose="020B0609070205080204" pitchFamily="49" charset="-128"/>
                <a:ea typeface="ＭＳ ゴシック" panose="020B0609070205080204" pitchFamily="49" charset="-128"/>
              </a:rPr>
              <a:t>して挙げられているが、これは外国人労働者側</a:t>
            </a:r>
            <a:r>
              <a:rPr lang="ja-JP" altLang="en-US" sz="1400" dirty="0">
                <a:latin typeface="ＭＳ ゴシック" panose="020B0609070205080204" pitchFamily="49" charset="-128"/>
                <a:ea typeface="ＭＳ ゴシック" panose="020B0609070205080204" pitchFamily="49" charset="-128"/>
              </a:rPr>
              <a:t>のみの</a:t>
            </a:r>
            <a:r>
              <a:rPr lang="ja-JP" altLang="en-US" sz="1400" dirty="0" smtClean="0">
                <a:latin typeface="ＭＳ ゴシック" panose="020B0609070205080204" pitchFamily="49" charset="-128"/>
                <a:ea typeface="ＭＳ ゴシック" panose="020B0609070205080204" pitchFamily="49" charset="-128"/>
              </a:rPr>
              <a:t>課題では</a:t>
            </a:r>
            <a:r>
              <a:rPr lang="ja-JP" altLang="en-US" sz="1400" dirty="0">
                <a:latin typeface="ＭＳ ゴシック" panose="020B0609070205080204" pitchFamily="49" charset="-128"/>
                <a:ea typeface="ＭＳ ゴシック" panose="020B0609070205080204" pitchFamily="49" charset="-128"/>
              </a:rPr>
              <a:t>なく、</a:t>
            </a:r>
            <a:r>
              <a:rPr lang="ja-JP" altLang="en-US" sz="1400" dirty="0" smtClean="0">
                <a:latin typeface="ＭＳ ゴシック" panose="020B0609070205080204" pitchFamily="49" charset="-128"/>
                <a:ea typeface="ＭＳ ゴシック" panose="020B0609070205080204" pitchFamily="49" charset="-128"/>
              </a:rPr>
              <a:t>受け入れ側</a:t>
            </a:r>
            <a:r>
              <a:rPr lang="ja-JP" altLang="en-US" sz="1400" dirty="0">
                <a:latin typeface="ＭＳ ゴシック" panose="020B0609070205080204" pitchFamily="49" charset="-128"/>
                <a:ea typeface="ＭＳ ゴシック" panose="020B0609070205080204" pitchFamily="49" charset="-128"/>
              </a:rPr>
              <a:t>の日本人の課題でもある。日本人が外国人に対し、興味や関心を</a:t>
            </a:r>
            <a:r>
              <a:rPr lang="ja-JP" altLang="en-US" sz="1400" dirty="0" smtClean="0">
                <a:latin typeface="ＭＳ ゴシック" panose="020B0609070205080204" pitchFamily="49" charset="-128"/>
                <a:ea typeface="ＭＳ ゴシック" panose="020B0609070205080204" pitchFamily="49" charset="-128"/>
              </a:rPr>
              <a:t>もって理解しようとする</a:t>
            </a:r>
            <a:r>
              <a:rPr lang="ja-JP" altLang="en-US" sz="1400" dirty="0">
                <a:latin typeface="ＭＳ ゴシック" panose="020B0609070205080204" pitchFamily="49" charset="-128"/>
                <a:ea typeface="ＭＳ ゴシック" panose="020B0609070205080204" pitchFamily="49" charset="-128"/>
              </a:rPr>
              <a:t>こともコミュニケーションを円滑にする重要な</a:t>
            </a:r>
            <a:r>
              <a:rPr lang="ja-JP" altLang="en-US" sz="1400" dirty="0" smtClean="0">
                <a:latin typeface="ＭＳ ゴシック" panose="020B0609070205080204" pitchFamily="49" charset="-128"/>
                <a:ea typeface="ＭＳ ゴシック" panose="020B0609070205080204" pitchFamily="49" charset="-128"/>
              </a:rPr>
              <a:t>要素と考えられる。</a:t>
            </a:r>
            <a:endParaRPr lang="en-US" altLang="ja-JP" sz="1400" dirty="0">
              <a:latin typeface="ＭＳ ゴシック" panose="020B0609070205080204" pitchFamily="49" charset="-128"/>
              <a:ea typeface="ＭＳ ゴシック" panose="020B0609070205080204" pitchFamily="49" charset="-128"/>
            </a:endParaRPr>
          </a:p>
        </p:txBody>
      </p:sp>
      <p:sp>
        <p:nvSpPr>
          <p:cNvPr id="11" name="スライド番号プレースホルダー 10"/>
          <p:cNvSpPr>
            <a:spLocks noGrp="1"/>
          </p:cNvSpPr>
          <p:nvPr>
            <p:ph type="sldNum" sz="quarter" idx="12"/>
          </p:nvPr>
        </p:nvSpPr>
        <p:spPr/>
        <p:txBody>
          <a:bodyPr/>
          <a:lstStyle/>
          <a:p>
            <a:fld id="{5D74FC4F-2846-4FE1-90FA-DDF13E709B83}" type="slidenum">
              <a:rPr lang="ja-JP" altLang="en-US" smtClean="0"/>
              <a:pPr/>
              <a:t>6</a:t>
            </a:fld>
            <a:endParaRPr lang="ja-JP" altLang="en-US"/>
          </a:p>
        </p:txBody>
      </p:sp>
      <p:sp>
        <p:nvSpPr>
          <p:cNvPr id="7" name="テキスト ボックス 6"/>
          <p:cNvSpPr txBox="1"/>
          <p:nvPr/>
        </p:nvSpPr>
        <p:spPr>
          <a:xfrm>
            <a:off x="799287" y="1482497"/>
            <a:ext cx="1440000" cy="307777"/>
          </a:xfrm>
          <a:prstGeom prst="rect">
            <a:avLst/>
          </a:prstGeom>
          <a:solidFill>
            <a:schemeClr val="accent4">
              <a:lumMod val="60000"/>
              <a:lumOff val="40000"/>
            </a:schemeClr>
          </a:solid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400" dirty="0" smtClean="0">
                <a:latin typeface="ＭＳ ゴシック" panose="020B0609070205080204" pitchFamily="49" charset="-128"/>
                <a:ea typeface="ＭＳ ゴシック" panose="020B0609070205080204" pitchFamily="49" charset="-128"/>
              </a:rPr>
              <a:t>第</a:t>
            </a:r>
            <a:r>
              <a:rPr lang="en-US" altLang="ja-JP" sz="1400" dirty="0">
                <a:latin typeface="ＭＳ ゴシック" panose="020B0609070205080204" pitchFamily="49" charset="-128"/>
                <a:ea typeface="ＭＳ ゴシック" panose="020B0609070205080204" pitchFamily="49" charset="-128"/>
              </a:rPr>
              <a:t>2</a:t>
            </a:r>
            <a:r>
              <a:rPr kumimoji="1" lang="ja-JP" altLang="en-US" sz="1400" dirty="0" smtClean="0">
                <a:latin typeface="ＭＳ ゴシック" panose="020B0609070205080204" pitchFamily="49" charset="-128"/>
                <a:ea typeface="ＭＳ ゴシック" panose="020B0609070205080204" pitchFamily="49" charset="-128"/>
              </a:rPr>
              <a:t>回</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84788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これまでの部会における各委員の意見⑤</a:t>
            </a:r>
            <a:endParaRPr kumimoji="1" lang="ja-JP" altLang="en-US" sz="3200" dirty="0"/>
          </a:p>
        </p:txBody>
      </p:sp>
      <p:sp>
        <p:nvSpPr>
          <p:cNvPr id="5" name="テキスト ボックス 4"/>
          <p:cNvSpPr txBox="1"/>
          <p:nvPr/>
        </p:nvSpPr>
        <p:spPr>
          <a:xfrm>
            <a:off x="940271" y="1844824"/>
            <a:ext cx="7520161" cy="332398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108000" indent="-457200">
              <a:lnSpc>
                <a:spcPct val="150000"/>
              </a:lnSpc>
            </a:pPr>
            <a:r>
              <a:rPr lang="en-US" altLang="ja-JP" sz="1400" dirty="0" smtClean="0">
                <a:latin typeface="HGS創英角ｺﾞｼｯｸUB" panose="020B0900000000000000" pitchFamily="50" charset="-128"/>
                <a:ea typeface="HGS創英角ｺﾞｼｯｸUB" panose="020B0900000000000000" pitchFamily="50" charset="-128"/>
              </a:rPr>
              <a:t>【</a:t>
            </a:r>
            <a:r>
              <a:rPr lang="ja-JP" altLang="en-US" sz="1400" dirty="0" smtClean="0">
                <a:latin typeface="HGS創英角ｺﾞｼｯｸUB" panose="020B0900000000000000" pitchFamily="50" charset="-128"/>
                <a:ea typeface="HGS創英角ｺﾞｼｯｸUB" panose="020B0900000000000000" pitchFamily="50" charset="-128"/>
              </a:rPr>
              <a:t>その他</a:t>
            </a:r>
            <a:r>
              <a:rPr lang="en-US" altLang="ja-JP" sz="1400" dirty="0" smtClean="0">
                <a:latin typeface="HGS創英角ｺﾞｼｯｸUB" panose="020B0900000000000000" pitchFamily="50" charset="-128"/>
                <a:ea typeface="HGS創英角ｺﾞｼｯｸUB" panose="020B0900000000000000" pitchFamily="50" charset="-128"/>
              </a:rPr>
              <a:t>】</a:t>
            </a:r>
          </a:p>
          <a:p>
            <a:pPr marL="108000" indent="-457200">
              <a:lnSpc>
                <a:spcPct val="150000"/>
              </a:lnSpc>
            </a:pPr>
            <a:r>
              <a:rPr lang="ja-JP" altLang="en-US" sz="1400" dirty="0">
                <a:latin typeface="ＭＳ ゴシック" panose="020B0609070205080204" pitchFamily="49" charset="-128"/>
                <a:ea typeface="ＭＳ ゴシック" panose="020B0609070205080204" pitchFamily="49" charset="-128"/>
              </a:rPr>
              <a:t>・外国人が住宅</a:t>
            </a:r>
            <a:r>
              <a:rPr lang="ja-JP" altLang="en-US" sz="1400" dirty="0" smtClean="0">
                <a:latin typeface="ＭＳ ゴシック" panose="020B0609070205080204" pitchFamily="49" charset="-128"/>
                <a:ea typeface="ＭＳ ゴシック" panose="020B0609070205080204" pitchFamily="49" charset="-128"/>
              </a:rPr>
              <a:t>を</a:t>
            </a:r>
            <a:r>
              <a:rPr lang="ja-JP" altLang="en-US" sz="1400" dirty="0">
                <a:latin typeface="ＭＳ ゴシック" panose="020B0609070205080204" pitchFamily="49" charset="-128"/>
                <a:ea typeface="ＭＳ ゴシック" panose="020B0609070205080204" pitchFamily="49" charset="-128"/>
              </a:rPr>
              <a:t>賃借</a:t>
            </a:r>
            <a:r>
              <a:rPr lang="ja-JP" altLang="en-US" sz="1400" dirty="0" smtClean="0">
                <a:latin typeface="ＭＳ ゴシック" panose="020B0609070205080204" pitchFamily="49" charset="-128"/>
                <a:ea typeface="ＭＳ ゴシック" panose="020B0609070205080204" pitchFamily="49" charset="-128"/>
              </a:rPr>
              <a:t>しよう</a:t>
            </a:r>
            <a:r>
              <a:rPr lang="ja-JP" altLang="en-US" sz="1400" dirty="0">
                <a:latin typeface="ＭＳ ゴシック" panose="020B0609070205080204" pitchFamily="49" charset="-128"/>
                <a:ea typeface="ＭＳ ゴシック" panose="020B0609070205080204" pitchFamily="49" charset="-128"/>
              </a:rPr>
              <a:t>とした際に</a:t>
            </a: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家主</a:t>
            </a:r>
            <a:r>
              <a:rPr lang="ja-JP" altLang="en-US" sz="1400" dirty="0" smtClean="0">
                <a:latin typeface="ＭＳ ゴシック" panose="020B0609070205080204" pitchFamily="49" charset="-128"/>
                <a:ea typeface="ＭＳ ゴシック" panose="020B0609070205080204" pitchFamily="49" charset="-128"/>
              </a:rPr>
              <a:t>に</a:t>
            </a:r>
            <a:r>
              <a:rPr lang="ja-JP" altLang="en-US" sz="1400" dirty="0">
                <a:latin typeface="ＭＳ ゴシック" panose="020B0609070205080204" pitchFamily="49" charset="-128"/>
                <a:ea typeface="ＭＳ ゴシック" panose="020B0609070205080204" pitchFamily="49" charset="-128"/>
              </a:rPr>
              <a:t>敬遠</a:t>
            </a:r>
            <a:r>
              <a:rPr lang="ja-JP" altLang="en-US" sz="1400" dirty="0" smtClean="0">
                <a:latin typeface="ＭＳ ゴシック" panose="020B0609070205080204" pitchFamily="49" charset="-128"/>
                <a:ea typeface="ＭＳ ゴシック" panose="020B0609070205080204" pitchFamily="49" charset="-128"/>
              </a:rPr>
              <a:t>されるなどの事例が発生している。</a:t>
            </a:r>
            <a:endParaRPr lang="en-US" altLang="ja-JP" sz="1400" dirty="0">
              <a:latin typeface="ＭＳ ゴシック" panose="020B0609070205080204" pitchFamily="49" charset="-128"/>
              <a:ea typeface="ＭＳ ゴシック" panose="020B0609070205080204" pitchFamily="49" charset="-128"/>
            </a:endParaRPr>
          </a:p>
          <a:p>
            <a:pPr marL="108000" indent="-457200">
              <a:lnSpc>
                <a:spcPct val="150000"/>
              </a:lnSpc>
            </a:pPr>
            <a:endParaRPr lang="en-US" altLang="ja-JP" sz="1400" dirty="0" smtClean="0">
              <a:latin typeface="ＭＳ ゴシック" panose="020B0609070205080204" pitchFamily="49" charset="-128"/>
              <a:ea typeface="ＭＳ ゴシック" panose="020B0609070205080204" pitchFamily="49" charset="-128"/>
            </a:endParaRPr>
          </a:p>
          <a:p>
            <a:pPr marL="108000" indent="-457200">
              <a:lnSpc>
                <a:spcPct val="150000"/>
              </a:lnSpc>
            </a:pP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特定技能、技能実習、在留資格「介護」等、介護分野で就労できる在留資格は数が多く、その違いも分かりにくく、難しい。</a:t>
            </a:r>
            <a:endParaRPr lang="en-US" altLang="ja-JP" sz="1400" dirty="0">
              <a:latin typeface="ＭＳ ゴシック" panose="020B0609070205080204" pitchFamily="49" charset="-128"/>
              <a:ea typeface="ＭＳ ゴシック" panose="020B0609070205080204" pitchFamily="49" charset="-128"/>
            </a:endParaRPr>
          </a:p>
          <a:p>
            <a:pPr marL="108000" indent="-457200">
              <a:lnSpc>
                <a:spcPct val="150000"/>
              </a:lnSpc>
            </a:pPr>
            <a:endParaRPr lang="en-US" altLang="ja-JP" sz="1400" dirty="0">
              <a:latin typeface="ＭＳ ゴシック" panose="020B0609070205080204" pitchFamily="49" charset="-128"/>
              <a:ea typeface="ＭＳ ゴシック" panose="020B0609070205080204" pitchFamily="49" charset="-128"/>
            </a:endParaRPr>
          </a:p>
          <a:p>
            <a:pPr marL="108000" indent="-457200">
              <a:lnSpc>
                <a:spcPct val="150000"/>
              </a:lnSpc>
            </a:pP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外国人労働者を、安価な労働力として扱うべきでは</a:t>
            </a:r>
            <a:r>
              <a:rPr lang="ja-JP" altLang="en-US" sz="1400" dirty="0" smtClean="0">
                <a:latin typeface="ＭＳ ゴシック" panose="020B0609070205080204" pitchFamily="49" charset="-128"/>
                <a:ea typeface="ＭＳ ゴシック" panose="020B0609070205080204" pitchFamily="49" charset="-128"/>
              </a:rPr>
              <a:t>ない。彼ら</a:t>
            </a:r>
            <a:r>
              <a:rPr lang="ja-JP" altLang="en-US" sz="1400" dirty="0">
                <a:latin typeface="ＭＳ ゴシック" panose="020B0609070205080204" pitchFamily="49" charset="-128"/>
                <a:ea typeface="ＭＳ ゴシック" panose="020B0609070205080204" pitchFamily="49" charset="-128"/>
              </a:rPr>
              <a:t>はいずれ母国に</a:t>
            </a:r>
            <a:r>
              <a:rPr lang="ja-JP" altLang="en-US" sz="1400" dirty="0" smtClean="0">
                <a:latin typeface="ＭＳ ゴシック" panose="020B0609070205080204" pitchFamily="49" charset="-128"/>
                <a:ea typeface="ＭＳ ゴシック" panose="020B0609070205080204" pitchFamily="49" charset="-128"/>
              </a:rPr>
              <a:t>帰ることか</a:t>
            </a:r>
            <a:r>
              <a:rPr lang="ja-JP" altLang="en-US" sz="1400" dirty="0">
                <a:latin typeface="ＭＳ ゴシック" panose="020B0609070205080204" pitchFamily="49" charset="-128"/>
                <a:ea typeface="ＭＳ ゴシック" panose="020B0609070205080204" pitchFamily="49" charset="-128"/>
              </a:rPr>
              <a:t>ら</a:t>
            </a:r>
            <a:r>
              <a:rPr lang="ja-JP" altLang="en-US" sz="1400" dirty="0" smtClean="0">
                <a:latin typeface="ＭＳ ゴシック" panose="020B0609070205080204" pitchFamily="49" charset="-128"/>
                <a:ea typeface="ＭＳ ゴシック" panose="020B0609070205080204" pitchFamily="49" charset="-128"/>
              </a:rPr>
              <a:t>、岐阜市に</a:t>
            </a:r>
            <a:r>
              <a:rPr lang="ja-JP" altLang="en-US" sz="1400" dirty="0">
                <a:latin typeface="ＭＳ ゴシック" panose="020B0609070205080204" pitchFamily="49" charset="-128"/>
                <a:ea typeface="ＭＳ ゴシック" panose="020B0609070205080204" pitchFamily="49" charset="-128"/>
              </a:rPr>
              <a:t>とって観光親善大使とも言える。外国人を雇用</a:t>
            </a:r>
            <a:r>
              <a:rPr lang="ja-JP" altLang="en-US" sz="1400" dirty="0" smtClean="0">
                <a:latin typeface="ＭＳ ゴシック" panose="020B0609070205080204" pitchFamily="49" charset="-128"/>
                <a:ea typeface="ＭＳ ゴシック" panose="020B0609070205080204" pitchFamily="49" charset="-128"/>
              </a:rPr>
              <a:t>する場合、</a:t>
            </a:r>
            <a:r>
              <a:rPr lang="ja-JP" altLang="en-US" sz="1400" dirty="0">
                <a:latin typeface="ＭＳ ゴシック" panose="020B0609070205080204" pitchFamily="49" charset="-128"/>
                <a:ea typeface="ＭＳ ゴシック" panose="020B0609070205080204" pitchFamily="49" charset="-128"/>
              </a:rPr>
              <a:t>岐阜は空気も水も</a:t>
            </a:r>
            <a:r>
              <a:rPr lang="ja-JP" altLang="en-US" sz="1400" dirty="0" smtClean="0">
                <a:latin typeface="ＭＳ ゴシック" panose="020B0609070205080204" pitchFamily="49" charset="-128"/>
                <a:ea typeface="ＭＳ ゴシック" panose="020B0609070205080204" pitchFamily="49" charset="-128"/>
              </a:rPr>
              <a:t>美味しく、</a:t>
            </a:r>
            <a:r>
              <a:rPr lang="ja-JP" altLang="en-US" sz="1400" dirty="0">
                <a:latin typeface="ＭＳ ゴシック" panose="020B0609070205080204" pitchFamily="49" charset="-128"/>
                <a:ea typeface="ＭＳ ゴシック" panose="020B0609070205080204" pitchFamily="49" charset="-128"/>
              </a:rPr>
              <a:t>治安も良いところだと説明しているが</a:t>
            </a: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今後</a:t>
            </a:r>
            <a:r>
              <a:rPr lang="ja-JP" altLang="en-US" sz="1400" dirty="0" smtClean="0">
                <a:latin typeface="ＭＳ ゴシック" panose="020B0609070205080204" pitchFamily="49" charset="-128"/>
                <a:ea typeface="ＭＳ ゴシック" panose="020B0609070205080204" pitchFamily="49" charset="-128"/>
              </a:rPr>
              <a:t>も数多くの外国人</a:t>
            </a:r>
            <a:r>
              <a:rPr lang="ja-JP" altLang="en-US" sz="1400" dirty="0">
                <a:latin typeface="ＭＳ ゴシック" panose="020B0609070205080204" pitchFamily="49" charset="-128"/>
                <a:ea typeface="ＭＳ ゴシック" panose="020B0609070205080204" pitchFamily="49" charset="-128"/>
              </a:rPr>
              <a:t>にそう</a:t>
            </a:r>
            <a:r>
              <a:rPr lang="ja-JP" altLang="en-US" sz="1400" dirty="0" smtClean="0">
                <a:latin typeface="ＭＳ ゴシック" panose="020B0609070205080204" pitchFamily="49" charset="-128"/>
                <a:ea typeface="ＭＳ ゴシック" panose="020B0609070205080204" pitchFamily="49" charset="-128"/>
              </a:rPr>
              <a:t>いった岐阜市の良いところを</a:t>
            </a:r>
            <a:r>
              <a:rPr lang="en-US" altLang="ja-JP" sz="1400" dirty="0" smtClean="0">
                <a:latin typeface="ＭＳ ゴシック" panose="020B0609070205080204" pitchFamily="49" charset="-128"/>
                <a:ea typeface="ＭＳ ゴシック" panose="020B0609070205080204" pitchFamily="49" charset="-128"/>
              </a:rPr>
              <a:t>PR</a:t>
            </a:r>
            <a:r>
              <a:rPr lang="ja-JP" altLang="en-US" sz="1400" dirty="0" smtClean="0">
                <a:latin typeface="ＭＳ ゴシック" panose="020B0609070205080204" pitchFamily="49" charset="-128"/>
                <a:ea typeface="ＭＳ ゴシック" panose="020B0609070205080204" pitchFamily="49" charset="-128"/>
              </a:rPr>
              <a:t>できるとよい。</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11" name="スライド番号プレースホルダー 10"/>
          <p:cNvSpPr>
            <a:spLocks noGrp="1"/>
          </p:cNvSpPr>
          <p:nvPr>
            <p:ph type="sldNum" sz="quarter" idx="12"/>
          </p:nvPr>
        </p:nvSpPr>
        <p:spPr/>
        <p:txBody>
          <a:bodyPr/>
          <a:lstStyle/>
          <a:p>
            <a:fld id="{5D74FC4F-2846-4FE1-90FA-DDF13E709B83}" type="slidenum">
              <a:rPr lang="ja-JP" altLang="en-US" smtClean="0"/>
              <a:pPr/>
              <a:t>7</a:t>
            </a:fld>
            <a:endParaRPr lang="ja-JP" altLang="en-US"/>
          </a:p>
        </p:txBody>
      </p:sp>
      <p:sp>
        <p:nvSpPr>
          <p:cNvPr id="7" name="テキスト ボックス 6"/>
          <p:cNvSpPr txBox="1"/>
          <p:nvPr/>
        </p:nvSpPr>
        <p:spPr>
          <a:xfrm>
            <a:off x="799287" y="1482497"/>
            <a:ext cx="1440000" cy="307777"/>
          </a:xfrm>
          <a:prstGeom prst="rect">
            <a:avLst/>
          </a:prstGeom>
          <a:solidFill>
            <a:schemeClr val="accent4">
              <a:lumMod val="60000"/>
              <a:lumOff val="40000"/>
            </a:schemeClr>
          </a:solid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400" dirty="0" smtClean="0">
                <a:latin typeface="ＭＳ ゴシック" panose="020B0609070205080204" pitchFamily="49" charset="-128"/>
                <a:ea typeface="ＭＳ ゴシック" panose="020B0609070205080204" pitchFamily="49" charset="-128"/>
              </a:rPr>
              <a:t>第</a:t>
            </a:r>
            <a:r>
              <a:rPr lang="en-US" altLang="ja-JP" sz="1400" dirty="0">
                <a:latin typeface="ＭＳ ゴシック" panose="020B0609070205080204" pitchFamily="49" charset="-128"/>
                <a:ea typeface="ＭＳ ゴシック" panose="020B0609070205080204" pitchFamily="49" charset="-128"/>
              </a:rPr>
              <a:t>2</a:t>
            </a:r>
            <a:r>
              <a:rPr kumimoji="1" lang="ja-JP" altLang="en-US" sz="1400" dirty="0" smtClean="0">
                <a:latin typeface="ＭＳ ゴシック" panose="020B0609070205080204" pitchFamily="49" charset="-128"/>
                <a:ea typeface="ＭＳ ゴシック" panose="020B0609070205080204" pitchFamily="49" charset="-128"/>
              </a:rPr>
              <a:t>回</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2106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5D74FC4F-2846-4FE1-90FA-DDF13E709B83}" type="slidenum">
              <a:rPr lang="ja-JP" altLang="en-US" smtClean="0"/>
              <a:pPr/>
              <a:t>8</a:t>
            </a:fld>
            <a:endParaRPr lang="ja-JP" altLang="en-US" dirty="0"/>
          </a:p>
        </p:txBody>
      </p:sp>
      <p:sp>
        <p:nvSpPr>
          <p:cNvPr id="3" name="タイトル 2"/>
          <p:cNvSpPr>
            <a:spLocks noGrp="1"/>
          </p:cNvSpPr>
          <p:nvPr>
            <p:ph type="title"/>
          </p:nvPr>
        </p:nvSpPr>
        <p:spPr/>
        <p:txBody>
          <a:bodyPr/>
          <a:lstStyle/>
          <a:p>
            <a:r>
              <a:rPr kumimoji="1" lang="ja-JP" altLang="en-US" dirty="0" smtClean="0"/>
              <a:t>調査報告書（案）</a:t>
            </a:r>
            <a:r>
              <a:rPr lang="ja-JP" altLang="en-US" dirty="0" smtClean="0"/>
              <a:t>の概要</a:t>
            </a:r>
            <a:endParaRPr kumimoji="1" lang="ja-JP" altLang="en-US" dirty="0"/>
          </a:p>
        </p:txBody>
      </p:sp>
      <p:sp>
        <p:nvSpPr>
          <p:cNvPr id="4" name="テキスト ボックス 3"/>
          <p:cNvSpPr txBox="1"/>
          <p:nvPr/>
        </p:nvSpPr>
        <p:spPr>
          <a:xfrm>
            <a:off x="940271" y="1474906"/>
            <a:ext cx="7880201" cy="397031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ja-JP" altLang="en-US" sz="1400" dirty="0" smtClean="0">
                <a:solidFill>
                  <a:schemeClr val="tx1"/>
                </a:solidFill>
                <a:latin typeface="HG創英角ｺﾞｼｯｸUB" panose="020B0909000000000000" pitchFamily="49" charset="-128"/>
                <a:ea typeface="HG創英角ｺﾞｼｯｸUB" panose="020B0909000000000000" pitchFamily="49" charset="-128"/>
              </a:rPr>
              <a:t>報告</a:t>
            </a:r>
            <a:endParaRPr lang="en-US" altLang="ja-JP" sz="1400" dirty="0" smtClean="0">
              <a:solidFill>
                <a:schemeClr val="tx1"/>
              </a:solidFill>
              <a:latin typeface="HG創英角ｺﾞｼｯｸUB" panose="020B0909000000000000" pitchFamily="49" charset="-128"/>
              <a:ea typeface="HG創英角ｺﾞｼｯｸUB" panose="020B0909000000000000" pitchFamily="49" charset="-128"/>
            </a:endParaRPr>
          </a:p>
          <a:p>
            <a:pPr>
              <a:lnSpc>
                <a:spcPct val="150000"/>
              </a:lnSpc>
            </a:pPr>
            <a:r>
              <a:rPr lang="ja-JP" altLang="en-US" sz="1400" dirty="0">
                <a:solidFill>
                  <a:schemeClr val="tx1"/>
                </a:solidFill>
                <a:latin typeface="ＭＳ ゴシック" panose="020B0609070205080204" pitchFamily="49" charset="-128"/>
                <a:ea typeface="ＭＳ ゴシック" panose="020B0609070205080204" pitchFamily="49" charset="-128"/>
              </a:rPr>
              <a:t>・アンケート結果を踏まえた本市の</a:t>
            </a:r>
            <a:r>
              <a:rPr lang="ja-JP" altLang="en-US" sz="1400" dirty="0" smtClean="0">
                <a:solidFill>
                  <a:schemeClr val="tx1"/>
                </a:solidFill>
                <a:latin typeface="ＭＳ ゴシック" panose="020B0609070205080204" pitchFamily="49" charset="-128"/>
                <a:ea typeface="ＭＳ ゴシック" panose="020B0609070205080204" pitchFamily="49" charset="-128"/>
              </a:rPr>
              <a:t>現状</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a:lnSpc>
                <a:spcPct val="150000"/>
              </a:lnSpc>
            </a:pPr>
            <a:r>
              <a:rPr lang="ja-JP" altLang="en-US" sz="1400" dirty="0">
                <a:solidFill>
                  <a:schemeClr val="tx1"/>
                </a:solidFill>
                <a:latin typeface="ＭＳ ゴシック" panose="020B0609070205080204" pitchFamily="49" charset="-128"/>
                <a:ea typeface="ＭＳ ゴシック" panose="020B0609070205080204" pitchFamily="49" charset="-128"/>
              </a:rPr>
              <a:t>・アンケート結果を踏まえた本市の</a:t>
            </a:r>
            <a:r>
              <a:rPr lang="ja-JP" altLang="en-US" sz="1400" dirty="0" smtClean="0">
                <a:solidFill>
                  <a:schemeClr val="tx1"/>
                </a:solidFill>
                <a:latin typeface="ＭＳ ゴシック" panose="020B0609070205080204" pitchFamily="49" charset="-128"/>
                <a:ea typeface="ＭＳ ゴシック" panose="020B0609070205080204" pitchFamily="49" charset="-128"/>
              </a:rPr>
              <a:t>課題</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a:lnSpc>
                <a:spcPct val="150000"/>
              </a:lnSpc>
            </a:pPr>
            <a:r>
              <a:rPr lang="ja-JP" altLang="en-US" sz="1400" dirty="0">
                <a:solidFill>
                  <a:schemeClr val="tx1"/>
                </a:solidFill>
                <a:latin typeface="ＭＳ ゴシック" panose="020B0609070205080204" pitchFamily="49" charset="-128"/>
                <a:ea typeface="ＭＳ ゴシック" panose="020B0609070205080204" pitchFamily="49" charset="-128"/>
              </a:rPr>
              <a:t>・今後の多文化</a:t>
            </a:r>
            <a:r>
              <a:rPr lang="ja-JP" altLang="en-US" sz="1400" dirty="0" smtClean="0">
                <a:solidFill>
                  <a:schemeClr val="tx1"/>
                </a:solidFill>
                <a:latin typeface="ＭＳ ゴシック" panose="020B0609070205080204" pitchFamily="49" charset="-128"/>
                <a:ea typeface="ＭＳ ゴシック" panose="020B0609070205080204" pitchFamily="49" charset="-128"/>
              </a:rPr>
              <a:t>共生推進に</a:t>
            </a:r>
            <a:r>
              <a:rPr lang="ja-JP" altLang="en-US" sz="1400" dirty="0">
                <a:solidFill>
                  <a:schemeClr val="tx1"/>
                </a:solidFill>
                <a:latin typeface="ＭＳ ゴシック" panose="020B0609070205080204" pitchFamily="49" charset="-128"/>
                <a:ea typeface="ＭＳ ゴシック" panose="020B0609070205080204" pitchFamily="49" charset="-128"/>
              </a:rPr>
              <a:t>ついて</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a:lnSpc>
                <a:spcPct val="150000"/>
              </a:lnSpc>
            </a:pPr>
            <a:endParaRPr lang="en-US" altLang="ja-JP" sz="1400" dirty="0" smtClean="0">
              <a:solidFill>
                <a:schemeClr val="tx1"/>
              </a:solidFill>
              <a:latin typeface="HG創英角ｺﾞｼｯｸUB" panose="020B0909000000000000" pitchFamily="49" charset="-128"/>
              <a:ea typeface="HG創英角ｺﾞｼｯｸUB" panose="020B0909000000000000" pitchFamily="49" charset="-128"/>
            </a:endParaRPr>
          </a:p>
          <a:p>
            <a:pPr>
              <a:lnSpc>
                <a:spcPct val="150000"/>
              </a:lnSpc>
            </a:pPr>
            <a:r>
              <a:rPr lang="ja-JP" altLang="en-US" sz="1400" dirty="0" smtClean="0">
                <a:solidFill>
                  <a:schemeClr val="tx1"/>
                </a:solidFill>
                <a:latin typeface="HG創英角ｺﾞｼｯｸUB" panose="020B0909000000000000" pitchFamily="49" charset="-128"/>
                <a:ea typeface="HG創英角ｺﾞｼｯｸUB" panose="020B0909000000000000" pitchFamily="49" charset="-128"/>
              </a:rPr>
              <a:t>調査</a:t>
            </a:r>
            <a:r>
              <a:rPr lang="ja-JP" altLang="en-US" sz="1400" dirty="0">
                <a:solidFill>
                  <a:schemeClr val="tx1"/>
                </a:solidFill>
                <a:latin typeface="HG創英角ｺﾞｼｯｸUB" panose="020B0909000000000000" pitchFamily="49" charset="-128"/>
                <a:ea typeface="HG創英角ｺﾞｼｯｸUB" panose="020B0909000000000000" pitchFamily="49" charset="-128"/>
              </a:rPr>
              <a:t>・検討の経過</a:t>
            </a:r>
            <a:endParaRPr lang="en-US" altLang="ja-JP" sz="1400" dirty="0">
              <a:solidFill>
                <a:schemeClr val="tx1"/>
              </a:solidFill>
              <a:latin typeface="HG創英角ｺﾞｼｯｸUB" panose="020B0909000000000000" pitchFamily="49" charset="-128"/>
              <a:ea typeface="HG創英角ｺﾞｼｯｸUB" panose="020B0909000000000000" pitchFamily="49" charset="-128"/>
            </a:endParaRPr>
          </a:p>
          <a:p>
            <a:pPr>
              <a:lnSpc>
                <a:spcPct val="150000"/>
              </a:lnSpc>
            </a:pPr>
            <a:r>
              <a:rPr lang="ja-JP" altLang="en-US" sz="1400" dirty="0" smtClean="0">
                <a:solidFill>
                  <a:schemeClr val="tx1"/>
                </a:solidFill>
                <a:latin typeface="ＭＳ ゴシック" panose="020B0609070205080204" pitchFamily="49" charset="-128"/>
                <a:ea typeface="ＭＳ ゴシック" panose="020B0609070205080204" pitchFamily="49" charset="-128"/>
              </a:rPr>
              <a:t>　１</a:t>
            </a:r>
            <a:r>
              <a:rPr lang="ja-JP" altLang="en-US" sz="1400" dirty="0">
                <a:solidFill>
                  <a:schemeClr val="tx1"/>
                </a:solidFill>
                <a:latin typeface="ＭＳ ゴシック" panose="020B0609070205080204" pitchFamily="49" charset="-128"/>
                <a:ea typeface="ＭＳ ゴシック" panose="020B0609070205080204" pitchFamily="49" charset="-128"/>
              </a:rPr>
              <a:t>　アンケート調査の実施概要及び質問項目についての</a:t>
            </a:r>
            <a:r>
              <a:rPr lang="ja-JP" altLang="en-US" sz="1400" dirty="0" smtClean="0">
                <a:solidFill>
                  <a:schemeClr val="tx1"/>
                </a:solidFill>
                <a:latin typeface="ＭＳ ゴシック" panose="020B0609070205080204" pitchFamily="49" charset="-128"/>
                <a:ea typeface="ＭＳ ゴシック" panose="020B0609070205080204" pitchFamily="49" charset="-128"/>
              </a:rPr>
              <a:t>検討</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a:lnSpc>
                <a:spcPct val="150000"/>
              </a:lnSpc>
            </a:pPr>
            <a:r>
              <a:rPr lang="ja-JP" altLang="en-US" sz="1400" dirty="0" smtClean="0">
                <a:solidFill>
                  <a:schemeClr val="tx1"/>
                </a:solidFill>
                <a:latin typeface="ＭＳ ゴシック" panose="020B0609070205080204" pitchFamily="49" charset="-128"/>
                <a:ea typeface="ＭＳ ゴシック" panose="020B0609070205080204" pitchFamily="49" charset="-128"/>
              </a:rPr>
              <a:t>　２</a:t>
            </a:r>
            <a:r>
              <a:rPr lang="ja-JP" altLang="en-US" sz="1400" dirty="0">
                <a:solidFill>
                  <a:schemeClr val="tx1"/>
                </a:solidFill>
                <a:latin typeface="ＭＳ ゴシック" panose="020B0609070205080204" pitchFamily="49" charset="-128"/>
                <a:ea typeface="ＭＳ ゴシック" panose="020B0609070205080204" pitchFamily="49" charset="-128"/>
              </a:rPr>
              <a:t>　アンケート調査の実施及び結果に</a:t>
            </a:r>
            <a:r>
              <a:rPr lang="ja-JP" altLang="en-US" sz="1400" dirty="0" smtClean="0">
                <a:solidFill>
                  <a:schemeClr val="tx1"/>
                </a:solidFill>
                <a:latin typeface="ＭＳ ゴシック" panose="020B0609070205080204" pitchFamily="49" charset="-128"/>
                <a:ea typeface="ＭＳ ゴシック" panose="020B0609070205080204" pitchFamily="49" charset="-128"/>
              </a:rPr>
              <a:t>ついて</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a:lnSpc>
                <a:spcPct val="150000"/>
              </a:lnSpc>
            </a:pP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ja-JP" altLang="en-US" sz="1400" dirty="0">
                <a:solidFill>
                  <a:schemeClr val="tx1"/>
                </a:solidFill>
                <a:latin typeface="ＭＳ ゴシック" panose="020B0609070205080204" pitchFamily="49" charset="-128"/>
                <a:ea typeface="ＭＳ ゴシック" panose="020B0609070205080204" pitchFamily="49" charset="-128"/>
              </a:rPr>
              <a:t>１）　実施</a:t>
            </a:r>
            <a:r>
              <a:rPr lang="ja-JP" altLang="en-US" sz="1400" dirty="0" smtClean="0">
                <a:solidFill>
                  <a:schemeClr val="tx1"/>
                </a:solidFill>
                <a:latin typeface="ＭＳ ゴシック" panose="020B0609070205080204" pitchFamily="49" charset="-128"/>
                <a:ea typeface="ＭＳ ゴシック" panose="020B0609070205080204" pitchFamily="49" charset="-128"/>
              </a:rPr>
              <a:t>概要</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a:lnSpc>
                <a:spcPct val="150000"/>
              </a:lnSpc>
            </a:pP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ja-JP" altLang="en-US" sz="1400" dirty="0">
                <a:solidFill>
                  <a:schemeClr val="tx1"/>
                </a:solidFill>
                <a:latin typeface="ＭＳ ゴシック" panose="020B0609070205080204" pitchFamily="49" charset="-128"/>
                <a:ea typeface="ＭＳ ゴシック" panose="020B0609070205080204" pitchFamily="49" charset="-128"/>
              </a:rPr>
              <a:t>２）　調査</a:t>
            </a:r>
            <a:r>
              <a:rPr lang="ja-JP" altLang="en-US" sz="1400" dirty="0" smtClean="0">
                <a:solidFill>
                  <a:schemeClr val="tx1"/>
                </a:solidFill>
                <a:latin typeface="ＭＳ ゴシック" panose="020B0609070205080204" pitchFamily="49" charset="-128"/>
                <a:ea typeface="ＭＳ ゴシック" panose="020B0609070205080204" pitchFamily="49" charset="-128"/>
              </a:rPr>
              <a:t>項目</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a:lnSpc>
                <a:spcPct val="150000"/>
              </a:lnSpc>
            </a:pP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ja-JP" altLang="en-US" sz="1400" dirty="0">
                <a:solidFill>
                  <a:schemeClr val="tx1"/>
                </a:solidFill>
                <a:latin typeface="ＭＳ ゴシック" panose="020B0609070205080204" pitchFamily="49" charset="-128"/>
                <a:ea typeface="ＭＳ ゴシック" panose="020B0609070205080204" pitchFamily="49" charset="-128"/>
              </a:rPr>
              <a:t>３）　調査結果の</a:t>
            </a:r>
            <a:r>
              <a:rPr lang="ja-JP" altLang="en-US" sz="1400" dirty="0" smtClean="0">
                <a:solidFill>
                  <a:schemeClr val="tx1"/>
                </a:solidFill>
                <a:latin typeface="ＭＳ ゴシック" panose="020B0609070205080204" pitchFamily="49" charset="-128"/>
                <a:ea typeface="ＭＳ ゴシック" panose="020B0609070205080204" pitchFamily="49" charset="-128"/>
              </a:rPr>
              <a:t>概要</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a:lnSpc>
                <a:spcPct val="150000"/>
              </a:lnSpc>
            </a:pPr>
            <a:r>
              <a:rPr lang="ja-JP" altLang="en-US" sz="1400" dirty="0" smtClean="0">
                <a:solidFill>
                  <a:schemeClr val="tx1"/>
                </a:solidFill>
                <a:latin typeface="ＭＳ ゴシック" panose="020B0609070205080204" pitchFamily="49" charset="-128"/>
                <a:ea typeface="ＭＳ ゴシック" panose="020B0609070205080204" pitchFamily="49" charset="-128"/>
              </a:rPr>
              <a:t>　３　</a:t>
            </a:r>
            <a:r>
              <a:rPr lang="ja-JP" altLang="en-US" sz="1400" dirty="0">
                <a:solidFill>
                  <a:schemeClr val="tx1"/>
                </a:solidFill>
                <a:latin typeface="ＭＳ ゴシック" panose="020B0609070205080204" pitchFamily="49" charset="-128"/>
                <a:ea typeface="ＭＳ ゴシック" panose="020B0609070205080204" pitchFamily="49" charset="-128"/>
              </a:rPr>
              <a:t>アンケート調査結果を踏まえた、現状、課題等についての</a:t>
            </a:r>
            <a:r>
              <a:rPr lang="ja-JP" altLang="en-US" sz="1400" dirty="0" smtClean="0">
                <a:solidFill>
                  <a:schemeClr val="tx1"/>
                </a:solidFill>
                <a:latin typeface="ＭＳ ゴシック" panose="020B0609070205080204" pitchFamily="49" charset="-128"/>
                <a:ea typeface="ＭＳ ゴシック" panose="020B0609070205080204" pitchFamily="49" charset="-128"/>
              </a:rPr>
              <a:t>考察</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sp>
        <p:nvSpPr>
          <p:cNvPr id="5" name="テキスト ボックス 4"/>
          <p:cNvSpPr txBox="1"/>
          <p:nvPr/>
        </p:nvSpPr>
        <p:spPr>
          <a:xfrm>
            <a:off x="5130264" y="5669384"/>
            <a:ext cx="3636000" cy="307777"/>
          </a:xfrm>
          <a:prstGeom prst="rect">
            <a:avLst/>
          </a:prstGeom>
          <a:solidFill>
            <a:schemeClr val="bg1"/>
          </a:solidFill>
          <a:ln>
            <a:solidFill>
              <a:schemeClr val="tx1"/>
            </a:solidFill>
          </a:ln>
        </p:spPr>
        <p:style>
          <a:lnRef idx="2">
            <a:schemeClr val="dk1"/>
          </a:lnRef>
          <a:fillRef idx="1">
            <a:schemeClr val="lt1"/>
          </a:fillRef>
          <a:effectRef idx="0">
            <a:schemeClr val="dk1"/>
          </a:effectRef>
          <a:fontRef idx="minor">
            <a:schemeClr val="dk1"/>
          </a:fontRef>
        </p:style>
        <p:txBody>
          <a:bodyPr wrap="square" rtlCol="0" anchor="ctr" anchorCtr="1">
            <a:spAutoFit/>
          </a:bodyPr>
          <a:lstStyle/>
          <a:p>
            <a:pPr algn="ctr"/>
            <a:r>
              <a:rPr lang="ja-JP" altLang="en-US" sz="1400" dirty="0" smtClean="0">
                <a:latin typeface="ＭＳ ゴシック" panose="020B0609070205080204" pitchFamily="49" charset="-128"/>
                <a:ea typeface="ＭＳ ゴシック" panose="020B0609070205080204" pitchFamily="49" charset="-128"/>
              </a:rPr>
              <a:t>→　資料２　にて詳細説明</a:t>
            </a:r>
            <a:endParaRPr kumimoji="1" lang="en-US" altLang="ja-JP" sz="1400"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904332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5674</TotalTime>
  <Words>1379</Words>
  <Application>Microsoft Office PowerPoint</Application>
  <PresentationFormat>画面に合わせる (4:3)</PresentationFormat>
  <Paragraphs>96</Paragraphs>
  <Slides>9</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vt:i4>
      </vt:variant>
    </vt:vector>
  </HeadingPairs>
  <TitlesOfParts>
    <vt:vector size="19" baseType="lpstr">
      <vt:lpstr>HGP創英角ｺﾞｼｯｸUB</vt:lpstr>
      <vt:lpstr>HGS創英角ｺﾞｼｯｸUB</vt:lpstr>
      <vt:lpstr>HG創英角ｺﾞｼｯｸUB</vt:lpstr>
      <vt:lpstr>ＭＳ Ｐゴシック</vt:lpstr>
      <vt:lpstr>ＭＳ ゴシック</vt:lpstr>
      <vt:lpstr>游ゴシック</vt:lpstr>
      <vt:lpstr>Arial</vt:lpstr>
      <vt:lpstr>Calibri</vt:lpstr>
      <vt:lpstr>Eras Light ITC</vt:lpstr>
      <vt:lpstr>Office ​​テーマ</vt:lpstr>
      <vt:lpstr>調査報告書（案）の作成について</vt:lpstr>
      <vt:lpstr>本日及び今後の予定</vt:lpstr>
      <vt:lpstr>これまでの審議等</vt:lpstr>
      <vt:lpstr>これまでの部会における各委員の意見等①</vt:lpstr>
      <vt:lpstr>これまでの部会における各委員の意見等②</vt:lpstr>
      <vt:lpstr>これまでの部会における各委員の意見等③</vt:lpstr>
      <vt:lpstr>これまでの部会における各委員の意見等④</vt:lpstr>
      <vt:lpstr>これまでの部会における各委員の意見⑤</vt:lpstr>
      <vt:lpstr>調査報告書（案）の概要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RENTAI</dc:creator>
  <cp:lastModifiedBy>gifu</cp:lastModifiedBy>
  <cp:revision>349</cp:revision>
  <cp:lastPrinted>2021-12-17T07:33:48Z</cp:lastPrinted>
  <dcterms:created xsi:type="dcterms:W3CDTF">2015-01-19T04:13:25Z</dcterms:created>
  <dcterms:modified xsi:type="dcterms:W3CDTF">2021-12-17T07:33:51Z</dcterms:modified>
</cp:coreProperties>
</file>