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0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1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5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9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30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1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2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3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8" r:id="rId3"/>
    <p:sldId id="270" r:id="rId4"/>
    <p:sldId id="259" r:id="rId5"/>
    <p:sldId id="294" r:id="rId6"/>
    <p:sldId id="272" r:id="rId7"/>
    <p:sldId id="282" r:id="rId8"/>
    <p:sldId id="271" r:id="rId9"/>
    <p:sldId id="279" r:id="rId10"/>
    <p:sldId id="281" r:id="rId11"/>
    <p:sldId id="269" r:id="rId12"/>
    <p:sldId id="264" r:id="rId13"/>
    <p:sldId id="274" r:id="rId14"/>
    <p:sldId id="275" r:id="rId15"/>
    <p:sldId id="284" r:id="rId16"/>
    <p:sldId id="273" r:id="rId17"/>
    <p:sldId id="268" r:id="rId18"/>
    <p:sldId id="266" r:id="rId19"/>
    <p:sldId id="263" r:id="rId20"/>
    <p:sldId id="265" r:id="rId21"/>
    <p:sldId id="295" r:id="rId22"/>
    <p:sldId id="296" r:id="rId23"/>
    <p:sldId id="267" r:id="rId24"/>
    <p:sldId id="276" r:id="rId25"/>
    <p:sldId id="283" r:id="rId26"/>
    <p:sldId id="290" r:id="rId27"/>
    <p:sldId id="291" r:id="rId28"/>
    <p:sldId id="292" r:id="rId2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9BBB59"/>
    <a:srgbClr val="99CC00"/>
    <a:srgbClr val="2C4D75"/>
    <a:srgbClr val="C0504D"/>
    <a:srgbClr val="FBCBA3"/>
    <a:srgbClr val="4BACC6"/>
    <a:srgbClr val="4F81BD"/>
    <a:srgbClr val="2D6E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5" autoAdjust="0"/>
    <p:restoredTop sz="93967" autoAdjust="0"/>
  </p:normalViewPr>
  <p:slideViewPr>
    <p:cSldViewPr>
      <p:cViewPr varScale="1">
        <p:scale>
          <a:sx n="69" d="100"/>
          <a:sy n="69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6"/>
    </p:cViewPr>
  </p:sorter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12450;&#12531;&#12465;&#12540;&#12488;&#35519;&#26619;\&#12450;&#12531;&#12465;&#12540;&#12488;\11&#20998;&#26512;\&#24467;&#26989;&#21729;&#12372;&#12392;&#65288;&#20171;&#35703;&#6528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12450;&#12531;&#12465;&#12540;&#12488;&#35519;&#26619;\&#12450;&#12531;&#12465;&#12540;&#12488;\11&#20998;&#26512;\&#24467;&#26989;&#21729;&#25968;&#12372;&#12392;&#65288;&#21830;&#24037;&#26989;&#652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ifu-city.local\gifu\&#20869;&#37096;_&#25152;&#23646;&#35506;&#20849;&#26377;&#12501;&#12457;&#12523;&#12480;&#65298;\0660060\&#22269;&#38555;\2505&#12288;&#22810;&#25991;&#21270;&#20849;&#29983;&#25512;&#36914;&#31561;&#22522;&#26412;&#35336;&#30011;\&#65288;&#20206;&#31216;&#65289;&#23696;&#38428;&#24066;&#22810;&#25991;&#21270;&#20849;&#29983;&#25512;&#36914;&#20250;&#35696;\&#20250;&#35696;\R3\02&#23554;&#38272;&#37096;&#20250;\&#31532;2&#22238;\&#36039;&#26009;\&#12487;&#12540;&#12479;&#208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15-4C31-B9C4-4763D71F1098}"/>
              </c:ext>
            </c:extLst>
          </c:dPt>
          <c:dPt>
            <c:idx val="1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15-4C31-B9C4-4763D71F1098}"/>
              </c:ext>
            </c:extLst>
          </c:dPt>
          <c:dLbls>
            <c:dLbl>
              <c:idx val="1"/>
              <c:layout>
                <c:manualLayout>
                  <c:x val="4.8420615468409589E-2"/>
                  <c:y val="-0.236399248548215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41775599128538"/>
                      <c:h val="0.226056781424231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115-4C31-B9C4-4763D71F10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雇用の状況!$A$4:$A$5</c:f>
              <c:strCache>
                <c:ptCount val="2"/>
                <c:pt idx="0">
                  <c:v>雇用している</c:v>
                </c:pt>
                <c:pt idx="1">
                  <c:v>雇用していない</c:v>
                </c:pt>
              </c:strCache>
            </c:strRef>
          </c:cat>
          <c:val>
            <c:numRef>
              <c:f>雇用の状況!$B$4:$B$5</c:f>
              <c:numCache>
                <c:formatCode>General</c:formatCode>
                <c:ptCount val="2"/>
                <c:pt idx="0">
                  <c:v>112</c:v>
                </c:pt>
                <c:pt idx="1">
                  <c:v>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15-4C31-B9C4-4763D71F109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F3-4C99-B204-4231856678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F3-4C99-B204-4231856678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F3-4C99-B204-4231856678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F3-4C99-B204-4231856678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8F3-4C99-B204-4231856678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8F3-4C99-B204-4231856678D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8F3-4C99-B204-4231856678D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8F3-4C99-B204-4231856678D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8F3-4C99-B204-4231856678DC}"/>
              </c:ext>
            </c:extLst>
          </c:dPt>
          <c:dLbls>
            <c:dLbl>
              <c:idx val="3"/>
              <c:layout>
                <c:manualLayout>
                  <c:x val="6.5661237925173699E-2"/>
                  <c:y val="-8.69486807911620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729532333750635"/>
                      <c:h val="0.14328199005043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8F3-4C99-B204-4231856678D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F3-4C99-B204-4231856678DC}"/>
                </c:ext>
              </c:extLst>
            </c:dLbl>
            <c:dLbl>
              <c:idx val="6"/>
              <c:layout>
                <c:manualLayout>
                  <c:x val="-4.5797093118315667E-2"/>
                  <c:y val="-0.1046581561054838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F3-4C99-B204-4231856678D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F3-4C99-B204-4231856678DC}"/>
                </c:ext>
              </c:extLst>
            </c:dLbl>
            <c:dLbl>
              <c:idx val="8"/>
              <c:layout>
                <c:manualLayout>
                  <c:x val="-7.6733043077195889E-2"/>
                  <c:y val="9.094940214270423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F3-4C99-B204-4231856678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国籍の分析!$A$3:$A$11</c:f>
              <c:strCache>
                <c:ptCount val="9"/>
                <c:pt idx="0">
                  <c:v>ベトナム</c:v>
                </c:pt>
                <c:pt idx="1">
                  <c:v>フィリピン</c:v>
                </c:pt>
                <c:pt idx="2">
                  <c:v>中国</c:v>
                </c:pt>
                <c:pt idx="3">
                  <c:v>インドネシア</c:v>
                </c:pt>
                <c:pt idx="4">
                  <c:v>ネパール</c:v>
                </c:pt>
                <c:pt idx="5">
                  <c:v>ミャンマー</c:v>
                </c:pt>
                <c:pt idx="6">
                  <c:v>韓国</c:v>
                </c:pt>
                <c:pt idx="7">
                  <c:v>アメリカ</c:v>
                </c:pt>
                <c:pt idx="8">
                  <c:v>その他</c:v>
                </c:pt>
              </c:strCache>
            </c:strRef>
          </c:cat>
          <c:val>
            <c:numRef>
              <c:f>国籍の分析!$F$3:$F$11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8F3-4C99-B204-4231856678D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96-4EC7-A49A-28AC07061C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96-4EC7-A49A-28AC07061C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96-4EC7-A49A-28AC07061C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996-4EC7-A49A-28AC07061C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996-4EC7-A49A-28AC07061C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996-4EC7-A49A-28AC07061C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996-4EC7-A49A-28AC07061C4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996-4EC7-A49A-28AC07061C4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996-4EC7-A49A-28AC07061C4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96-4EC7-A49A-28AC07061C4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96-4EC7-A49A-28AC07061C4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96-4EC7-A49A-28AC07061C46}"/>
                </c:ext>
              </c:extLst>
            </c:dLbl>
            <c:dLbl>
              <c:idx val="6"/>
              <c:layout>
                <c:manualLayout>
                  <c:x val="-5.6233675444900717E-3"/>
                  <c:y val="5.03046793569746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96-4EC7-A49A-28AC07061C4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96-4EC7-A49A-28AC07061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国籍の分析!$A$3:$A$11</c:f>
              <c:strCache>
                <c:ptCount val="9"/>
                <c:pt idx="0">
                  <c:v>ベトナム</c:v>
                </c:pt>
                <c:pt idx="1">
                  <c:v>フィリピン</c:v>
                </c:pt>
                <c:pt idx="2">
                  <c:v>中国</c:v>
                </c:pt>
                <c:pt idx="3">
                  <c:v>インドネシア</c:v>
                </c:pt>
                <c:pt idx="4">
                  <c:v>ネパール</c:v>
                </c:pt>
                <c:pt idx="5">
                  <c:v>ミャンマー</c:v>
                </c:pt>
                <c:pt idx="6">
                  <c:v>韓国</c:v>
                </c:pt>
                <c:pt idx="7">
                  <c:v>アメリカ</c:v>
                </c:pt>
                <c:pt idx="8">
                  <c:v>その他</c:v>
                </c:pt>
              </c:strCache>
            </c:strRef>
          </c:cat>
          <c:val>
            <c:numRef>
              <c:f>国籍の分析!$G$3:$G$11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996-4EC7-A49A-28AC07061C4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C7-4B0D-9D3E-87C32CEF842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C7-4B0D-9D3E-87C32CEF842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8C7-4B0D-9D3E-87C32CEF842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8C7-4B0D-9D3E-87C32CEF842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8C7-4B0D-9D3E-87C32CEF842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8C7-4B0D-9D3E-87C32CEF842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8C7-4B0D-9D3E-87C32CEF842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8C7-4B0D-9D3E-87C32CEF842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8C7-4B0D-9D3E-87C32CEF8428}"/>
              </c:ext>
            </c:extLst>
          </c:dPt>
          <c:dLbls>
            <c:dLbl>
              <c:idx val="2"/>
              <c:spPr>
                <a:noFill/>
                <a:ln w="19050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8C7-4B0D-9D3E-87C32CEF8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被雇用者の属性②!$A$3:$A$11</c:f>
              <c:strCache>
                <c:ptCount val="9"/>
                <c:pt idx="0">
                  <c:v>身分に基づく在留資格</c:v>
                </c:pt>
                <c:pt idx="1">
                  <c:v>技能実習</c:v>
                </c:pt>
                <c:pt idx="2">
                  <c:v>技術・人文知識・
国際業務</c:v>
                </c:pt>
                <c:pt idx="3">
                  <c:v>特定技能</c:v>
                </c:pt>
                <c:pt idx="4">
                  <c:v>留学</c:v>
                </c:pt>
                <c:pt idx="5">
                  <c:v>その他</c:v>
                </c:pt>
                <c:pt idx="6">
                  <c:v>介護</c:v>
                </c:pt>
                <c:pt idx="7">
                  <c:v>特定活動</c:v>
                </c:pt>
                <c:pt idx="8">
                  <c:v>高度専門職</c:v>
                </c:pt>
              </c:strCache>
            </c:strRef>
          </c:cat>
          <c:val>
            <c:numRef>
              <c:f>被雇用者の属性②!$B$3:$B$11</c:f>
              <c:numCache>
                <c:formatCode>General</c:formatCode>
                <c:ptCount val="9"/>
                <c:pt idx="0">
                  <c:v>133</c:v>
                </c:pt>
                <c:pt idx="1">
                  <c:v>106</c:v>
                </c:pt>
                <c:pt idx="2">
                  <c:v>56</c:v>
                </c:pt>
                <c:pt idx="3">
                  <c:v>46</c:v>
                </c:pt>
                <c:pt idx="4">
                  <c:v>33</c:v>
                </c:pt>
                <c:pt idx="5">
                  <c:v>18</c:v>
                </c:pt>
                <c:pt idx="6">
                  <c:v>12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8C7-4B0D-9D3E-87C32CEF8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83492760"/>
        <c:axId val="583492104"/>
      </c:barChart>
      <c:catAx>
        <c:axId val="583492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3492104"/>
        <c:crosses val="autoZero"/>
        <c:auto val="1"/>
        <c:lblAlgn val="ctr"/>
        <c:lblOffset val="100"/>
        <c:noMultiLvlLbl val="0"/>
      </c:catAx>
      <c:valAx>
        <c:axId val="58349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3492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C8-43F2-AFBB-7C7047786B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C8-43F2-AFBB-7C7047786B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C8-43F2-AFBB-7C7047786B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C8-43F2-AFBB-7C7047786B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AC8-43F2-AFBB-7C7047786B0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AC8-43F2-AFBB-7C7047786B0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AC8-43F2-AFBB-7C7047786B0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AC8-43F2-AFBB-7C7047786B0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AC8-43F2-AFBB-7C7047786B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在留資格の比較!$A$3:$A$11</c:f>
              <c:strCache>
                <c:ptCount val="9"/>
                <c:pt idx="0">
                  <c:v>技能実習</c:v>
                </c:pt>
                <c:pt idx="1">
                  <c:v>技術・人文知識・
国際業務</c:v>
                </c:pt>
                <c:pt idx="2">
                  <c:v>身分に基づく在留資格
（永住者等）</c:v>
                </c:pt>
                <c:pt idx="3">
                  <c:v>特定技能</c:v>
                </c:pt>
                <c:pt idx="4">
                  <c:v>留学</c:v>
                </c:pt>
                <c:pt idx="5">
                  <c:v>介護</c:v>
                </c:pt>
                <c:pt idx="6">
                  <c:v>特定活動（ＥＰＡ）</c:v>
                </c:pt>
                <c:pt idx="7">
                  <c:v>高度専門職</c:v>
                </c:pt>
                <c:pt idx="8">
                  <c:v>その他</c:v>
                </c:pt>
              </c:strCache>
            </c:strRef>
          </c:cat>
          <c:val>
            <c:numRef>
              <c:f>在留資格の比較!$G$3:$G$11</c:f>
              <c:numCache>
                <c:formatCode>General</c:formatCode>
                <c:ptCount val="9"/>
                <c:pt idx="0">
                  <c:v>4</c:v>
                </c:pt>
                <c:pt idx="2">
                  <c:v>8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AC8-43F2-AFBB-7C7047786B0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5F-4353-BCD9-C7022EC1B0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5F-4353-BCD9-C7022EC1B0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5F-4353-BCD9-C7022EC1B0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5F-4353-BCD9-C7022EC1B0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5F-4353-BCD9-C7022EC1B0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5F-4353-BCD9-C7022EC1B04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5F-4353-BCD9-C7022EC1B04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15F-4353-BCD9-C7022EC1B04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15F-4353-BCD9-C7022EC1B048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 w="19050">
                  <a:solidFill>
                    <a:srgbClr val="FF0000"/>
                  </a:solidFill>
                  <a:prstDash val="sysDash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A15F-4353-BCD9-C7022EC1B04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5F-4353-BCD9-C7022EC1B048}"/>
                </c:ext>
              </c:extLst>
            </c:dLbl>
            <c:dLbl>
              <c:idx val="3"/>
              <c:layout>
                <c:manualLayout>
                  <c:x val="5.1879099095615222E-2"/>
                  <c:y val="-6.7695726495726499E-2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rgbClr val="FF0000"/>
                  </a:solidFill>
                  <a:prstDash val="sysDash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3127086908248"/>
                      <c:h val="9.2307692307692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15F-4353-BCD9-C7022EC1B048}"/>
                </c:ext>
              </c:extLst>
            </c:dLbl>
            <c:dLbl>
              <c:idx val="5"/>
              <c:layout>
                <c:manualLayout>
                  <c:x val="-0.11933391049398437"/>
                  <c:y val="1.35683760683760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5F-4353-BCD9-C7022EC1B048}"/>
                </c:ext>
              </c:extLst>
            </c:dLbl>
            <c:dLbl>
              <c:idx val="6"/>
              <c:layout>
                <c:manualLayout>
                  <c:x val="2.0751639638246104E-2"/>
                  <c:y val="1.22117521367521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2822176694492566"/>
                      <c:h val="0.137854700854700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15F-4353-BCD9-C7022EC1B048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15F-4353-BCD9-C7022EC1B048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15F-4353-BCD9-C7022EC1B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在留資格の比較!$A$3:$A$11</c:f>
              <c:strCache>
                <c:ptCount val="9"/>
                <c:pt idx="0">
                  <c:v>技能実習</c:v>
                </c:pt>
                <c:pt idx="1">
                  <c:v>技術・人文知識・
国際業務</c:v>
                </c:pt>
                <c:pt idx="2">
                  <c:v>身分に基づく在留資格
（永住者等）</c:v>
                </c:pt>
                <c:pt idx="3">
                  <c:v>特定技能</c:v>
                </c:pt>
                <c:pt idx="4">
                  <c:v>留学</c:v>
                </c:pt>
                <c:pt idx="5">
                  <c:v>介護</c:v>
                </c:pt>
                <c:pt idx="6">
                  <c:v>特定活動（ＥＰＡ）</c:v>
                </c:pt>
                <c:pt idx="7">
                  <c:v>高度専門職</c:v>
                </c:pt>
                <c:pt idx="8">
                  <c:v>その他</c:v>
                </c:pt>
              </c:strCache>
            </c:strRef>
          </c:cat>
          <c:val>
            <c:numRef>
              <c:f>在留資格の比較!$D$3:$D$11</c:f>
              <c:numCache>
                <c:formatCode>General</c:formatCode>
                <c:ptCount val="9"/>
                <c:pt idx="0">
                  <c:v>52</c:v>
                </c:pt>
                <c:pt idx="2">
                  <c:v>76</c:v>
                </c:pt>
                <c:pt idx="3">
                  <c:v>37</c:v>
                </c:pt>
                <c:pt idx="4">
                  <c:v>27</c:v>
                </c:pt>
                <c:pt idx="5">
                  <c:v>12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15F-4353-BCD9-C7022EC1B0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A1-4B49-8EBB-CD766C6CD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A1-4B49-8EBB-CD766C6CD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A1-4B49-8EBB-CD766C6CD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A1-4B49-8EBB-CD766C6CD2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EA1-4B49-8EBB-CD766C6CD2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EA1-4B49-8EBB-CD766C6CD26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EA1-4B49-8EBB-CD766C6CD26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EA1-4B49-8EBB-CD766C6CD26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EA1-4B49-8EBB-CD766C6CD261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A1-4B49-8EBB-CD766C6CD261}"/>
                </c:ext>
              </c:extLst>
            </c:dLbl>
            <c:dLbl>
              <c:idx val="1"/>
              <c:layout>
                <c:manualLayout>
                  <c:x val="4.8420492489240873E-2"/>
                  <c:y val="2.03525641025641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20758556851458"/>
                      <c:h val="0.207596153846153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EA1-4B49-8EBB-CD766C6CD261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A1-4B49-8EBB-CD766C6CD26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A1-4B49-8EBB-CD766C6CD261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A1-4B49-8EBB-CD766C6CD26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A1-4B49-8EBB-CD766C6CD261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A1-4B49-8EBB-CD766C6CD2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在留資格の比較!$A$3:$A$11</c:f>
              <c:strCache>
                <c:ptCount val="9"/>
                <c:pt idx="0">
                  <c:v>技能実習</c:v>
                </c:pt>
                <c:pt idx="1">
                  <c:v>技術・人文知識・
国際業務</c:v>
                </c:pt>
                <c:pt idx="2">
                  <c:v>身分に基づく在留資格
（永住者等）</c:v>
                </c:pt>
                <c:pt idx="3">
                  <c:v>特定技能</c:v>
                </c:pt>
                <c:pt idx="4">
                  <c:v>留学</c:v>
                </c:pt>
                <c:pt idx="5">
                  <c:v>介護</c:v>
                </c:pt>
                <c:pt idx="6">
                  <c:v>特定活動（ＥＰＡ）</c:v>
                </c:pt>
                <c:pt idx="7">
                  <c:v>高度専門職</c:v>
                </c:pt>
                <c:pt idx="8">
                  <c:v>その他</c:v>
                </c:pt>
              </c:strCache>
            </c:strRef>
          </c:cat>
          <c:val>
            <c:numRef>
              <c:f>在留資格の比較!$E$3:$E$11</c:f>
              <c:numCache>
                <c:formatCode>General</c:formatCode>
                <c:ptCount val="9"/>
                <c:pt idx="1">
                  <c:v>2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EA1-4B49-8EBB-CD766C6CD26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A9-4BD1-907B-3440BCF5A7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A9-4BD1-907B-3440BCF5A7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A9-4BD1-907B-3440BCF5A7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A9-4BD1-907B-3440BCF5A7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DA9-4BD1-907B-3440BCF5A7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DA9-4BD1-907B-3440BCF5A79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DA9-4BD1-907B-3440BCF5A79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DA9-4BD1-907B-3440BCF5A79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DA9-4BD1-907B-3440BCF5A79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A9-4BD1-907B-3440BCF5A79D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0203020207797"/>
                      <c:h val="0.207596065129886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DA9-4BD1-907B-3440BCF5A79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A9-4BD1-907B-3440BCF5A79D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A9-4BD1-907B-3440BCF5A79D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A9-4BD1-907B-3440BCF5A79D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DA9-4BD1-907B-3440BCF5A79D}"/>
                </c:ext>
              </c:extLst>
            </c:dLbl>
            <c:dLbl>
              <c:idx val="8"/>
              <c:layout>
                <c:manualLayout>
                  <c:x val="-0.30500117238594021"/>
                  <c:y val="3.124870459457067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DA9-4BD1-907B-3440BCF5A7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在留資格の比較!$A$3:$A$11</c:f>
              <c:strCache>
                <c:ptCount val="9"/>
                <c:pt idx="0">
                  <c:v>技能実習</c:v>
                </c:pt>
                <c:pt idx="1">
                  <c:v>技術・人文知識・
国際業務</c:v>
                </c:pt>
                <c:pt idx="2">
                  <c:v>身分に基づく在留資格
（永住者等）</c:v>
                </c:pt>
                <c:pt idx="3">
                  <c:v>特定技能</c:v>
                </c:pt>
                <c:pt idx="4">
                  <c:v>留学</c:v>
                </c:pt>
                <c:pt idx="5">
                  <c:v>介護</c:v>
                </c:pt>
                <c:pt idx="6">
                  <c:v>特定活動（ＥＰＡ）</c:v>
                </c:pt>
                <c:pt idx="7">
                  <c:v>高度専門職</c:v>
                </c:pt>
                <c:pt idx="8">
                  <c:v>その他</c:v>
                </c:pt>
              </c:strCache>
            </c:strRef>
          </c:cat>
          <c:val>
            <c:numRef>
              <c:f>在留資格の比較!$F$3:$F$11</c:f>
              <c:numCache>
                <c:formatCode>General</c:formatCode>
                <c:ptCount val="9"/>
                <c:pt idx="1">
                  <c:v>17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DA9-4BD1-907B-3440BCF5A79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AC-4BCF-BD5F-9233CC1982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AC-4BCF-BD5F-9233CC1982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AC-4BCF-BD5F-9233CC1982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AC-4BCF-BD5F-9233CC1982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5AC-4BCF-BD5F-9233CC19820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5AC-4BCF-BD5F-9233CC19820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5AC-4BCF-BD5F-9233CC19820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5AC-4BCF-BD5F-9233CC19820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5AC-4BCF-BD5F-9233CC198202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 w="19050">
                  <a:solidFill>
                    <a:srgbClr val="FF0000"/>
                  </a:solidFill>
                  <a:prstDash val="sysDash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5AC-4BCF-BD5F-9233CC198202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09810596353648"/>
                      <c:h val="0.207596153846153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5AC-4BCF-BD5F-9233CC198202}"/>
                </c:ext>
              </c:extLst>
            </c:dLbl>
            <c:dLbl>
              <c:idx val="2"/>
              <c:layout>
                <c:manualLayout>
                  <c:x val="6.2355681469411922E-3"/>
                  <c:y val="0.2287175213675213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1481993867645"/>
                      <c:h val="0.270282051282051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5AC-4BCF-BD5F-9233CC198202}"/>
                </c:ext>
              </c:extLst>
            </c:dLbl>
            <c:dLbl>
              <c:idx val="3"/>
              <c:layout>
                <c:manualLayout>
                  <c:x val="-0.14322471220716562"/>
                  <c:y val="0.1302568376068375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AC-4BCF-BD5F-9233CC198202}"/>
                </c:ext>
              </c:extLst>
            </c:dLbl>
            <c:dLbl>
              <c:idx val="4"/>
              <c:layout>
                <c:manualLayout>
                  <c:x val="-0.25063759548954123"/>
                  <c:y val="6.41397435897435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AC-4BCF-BD5F-9233CC198202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5AC-4BCF-BD5F-9233CC198202}"/>
                </c:ext>
              </c:extLst>
            </c:dLbl>
            <c:dLbl>
              <c:idx val="6"/>
              <c:layout>
                <c:manualLayout>
                  <c:x val="0.11759262461672777"/>
                  <c:y val="2.03525641025641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95922520676069"/>
                      <c:h val="0.126185897435897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45AC-4BCF-BD5F-9233CC198202}"/>
                </c:ext>
              </c:extLst>
            </c:dLbl>
            <c:dLbl>
              <c:idx val="7"/>
              <c:layout>
                <c:manualLayout>
                  <c:x val="-0.1962004891613533"/>
                  <c:y val="8.2767094017094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AC-4BCF-BD5F-9233CC19820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5AC-4BCF-BD5F-9233CC1982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在留資格の比較!$A$3:$A$11</c:f>
              <c:strCache>
                <c:ptCount val="9"/>
                <c:pt idx="0">
                  <c:v>技能実習</c:v>
                </c:pt>
                <c:pt idx="1">
                  <c:v>技術・人文知識・
国際業務</c:v>
                </c:pt>
                <c:pt idx="2">
                  <c:v>身分に基づく在留資格
（永住者等）</c:v>
                </c:pt>
                <c:pt idx="3">
                  <c:v>特定技能</c:v>
                </c:pt>
                <c:pt idx="4">
                  <c:v>留学</c:v>
                </c:pt>
                <c:pt idx="5">
                  <c:v>介護</c:v>
                </c:pt>
                <c:pt idx="6">
                  <c:v>特定活動（ＥＰＡ）</c:v>
                </c:pt>
                <c:pt idx="7">
                  <c:v>高度専門職</c:v>
                </c:pt>
                <c:pt idx="8">
                  <c:v>その他</c:v>
                </c:pt>
              </c:strCache>
            </c:strRef>
          </c:cat>
          <c:val>
            <c:numRef>
              <c:f>在留資格の比較!$C$3:$C$11</c:f>
              <c:numCache>
                <c:formatCode>General</c:formatCode>
                <c:ptCount val="9"/>
                <c:pt idx="0">
                  <c:v>50</c:v>
                </c:pt>
                <c:pt idx="1">
                  <c:v>37</c:v>
                </c:pt>
                <c:pt idx="2">
                  <c:v>28</c:v>
                </c:pt>
                <c:pt idx="3">
                  <c:v>6</c:v>
                </c:pt>
                <c:pt idx="4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5AC-4BCF-BD5F-9233CC19820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47594050743664E-2"/>
          <c:y val="8.8285420197402348E-2"/>
          <c:w val="0.83026137357830276"/>
          <c:h val="0.499193935624803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被雇用者の属性③!$B$3</c:f>
              <c:strCache>
                <c:ptCount val="1"/>
                <c:pt idx="0">
                  <c:v>商工業等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0-68B3-472D-ADA8-9D44CBFA72CD}"/>
              </c:ext>
            </c:extLst>
          </c:dPt>
          <c:dLbls>
            <c:dLbl>
              <c:idx val="3"/>
              <c:layout>
                <c:manualLayout>
                  <c:x val="0.05"/>
                  <c:y val="-2.09602950945481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31-4891-A74B-39BF9E137FD7}"/>
                </c:ext>
              </c:extLst>
            </c:dLbl>
            <c:dLbl>
              <c:idx val="4"/>
              <c:layout>
                <c:manualLayout>
                  <c:x val="6.1111111111111012E-2"/>
                  <c:y val="-2.44536776103063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31-4891-A74B-39BF9E137FD7}"/>
                </c:ext>
              </c:extLst>
            </c:dLbl>
            <c:dLbl>
              <c:idx val="5"/>
              <c:layout>
                <c:manualLayout>
                  <c:x val="6.1111111111111109E-2"/>
                  <c:y val="-2.4453677610306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31-4891-A74B-39BF9E137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被雇用者の属性③!$A$4:$A$9</c:f>
              <c:strCache>
                <c:ptCount val="6"/>
                <c:pt idx="0">
                  <c:v>正社員</c:v>
                </c:pt>
                <c:pt idx="1">
                  <c:v>パート・アルバイト</c:v>
                </c:pt>
                <c:pt idx="2">
                  <c:v>契約社員</c:v>
                </c:pt>
                <c:pt idx="3">
                  <c:v>派遣職員</c:v>
                </c:pt>
                <c:pt idx="4">
                  <c:v>非常勤職員</c:v>
                </c:pt>
                <c:pt idx="5">
                  <c:v>短時間正社員</c:v>
                </c:pt>
              </c:strCache>
            </c:strRef>
          </c:cat>
          <c:val>
            <c:numRef>
              <c:f>被雇用者の属性③!$B$4:$B$9</c:f>
              <c:numCache>
                <c:formatCode>General</c:formatCode>
                <c:ptCount val="6"/>
                <c:pt idx="0">
                  <c:v>123</c:v>
                </c:pt>
                <c:pt idx="1">
                  <c:v>33</c:v>
                </c:pt>
                <c:pt idx="2">
                  <c:v>33</c:v>
                </c:pt>
                <c:pt idx="3">
                  <c:v>7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31-4891-A74B-39BF9E137FD7}"/>
            </c:ext>
          </c:extLst>
        </c:ser>
        <c:ser>
          <c:idx val="1"/>
          <c:order val="1"/>
          <c:tx>
            <c:strRef>
              <c:f>被雇用者の属性③!$C$3</c:f>
              <c:strCache>
                <c:ptCount val="1"/>
                <c:pt idx="0">
                  <c:v>介護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68B3-472D-ADA8-9D44CBFA72CD}"/>
              </c:ext>
            </c:extLst>
          </c:dPt>
          <c:dLbls>
            <c:dLbl>
              <c:idx val="2"/>
              <c:layout>
                <c:manualLayout>
                  <c:x val="4.4444444444444342E-2"/>
                  <c:y val="-3.84272076733385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31-4891-A74B-39BF9E137FD7}"/>
                </c:ext>
              </c:extLst>
            </c:dLbl>
            <c:dLbl>
              <c:idx val="3"/>
              <c:layout>
                <c:manualLayout>
                  <c:x val="5.8333333333333334E-2"/>
                  <c:y val="-6.98676503151609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31-4891-A74B-39BF9E137FD7}"/>
                </c:ext>
              </c:extLst>
            </c:dLbl>
            <c:dLbl>
              <c:idx val="4"/>
              <c:layout>
                <c:manualLayout>
                  <c:x val="5.8333333333333334E-2"/>
                  <c:y val="-5.58941202521286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31-4891-A74B-39BF9E137FD7}"/>
                </c:ext>
              </c:extLst>
            </c:dLbl>
            <c:dLbl>
              <c:idx val="5"/>
              <c:layout>
                <c:manualLayout>
                  <c:x val="5.8333333333333438E-2"/>
                  <c:y val="-0.1013080929569833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31-4891-A74B-39BF9E137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被雇用者の属性③!$A$4:$A$9</c:f>
              <c:strCache>
                <c:ptCount val="6"/>
                <c:pt idx="0">
                  <c:v>正社員</c:v>
                </c:pt>
                <c:pt idx="1">
                  <c:v>パート・アルバイト</c:v>
                </c:pt>
                <c:pt idx="2">
                  <c:v>契約社員</c:v>
                </c:pt>
                <c:pt idx="3">
                  <c:v>派遣職員</c:v>
                </c:pt>
                <c:pt idx="4">
                  <c:v>非常勤職員</c:v>
                </c:pt>
                <c:pt idx="5">
                  <c:v>短時間正社員</c:v>
                </c:pt>
              </c:strCache>
            </c:strRef>
          </c:cat>
          <c:val>
            <c:numRef>
              <c:f>被雇用者の属性③!$C$4:$C$9</c:f>
              <c:numCache>
                <c:formatCode>General</c:formatCode>
                <c:ptCount val="6"/>
                <c:pt idx="0">
                  <c:v>108</c:v>
                </c:pt>
                <c:pt idx="1">
                  <c:v>60</c:v>
                </c:pt>
                <c:pt idx="2">
                  <c:v>8</c:v>
                </c:pt>
                <c:pt idx="3">
                  <c:v>10</c:v>
                </c:pt>
                <c:pt idx="4">
                  <c:v>16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31-4891-A74B-39BF9E137F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9024616"/>
        <c:axId val="529026256"/>
      </c:barChart>
      <c:catAx>
        <c:axId val="52902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026256"/>
        <c:crosses val="autoZero"/>
        <c:auto val="1"/>
        <c:lblAlgn val="ctr"/>
        <c:lblOffset val="100"/>
        <c:noMultiLvlLbl val="0"/>
      </c:catAx>
      <c:valAx>
        <c:axId val="52902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024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5875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D7-4093-8ED1-E12EE5F837F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2E4-492E-9CEC-DD8A1884F78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E4-492E-9CEC-DD8A1884F78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2E4-492E-9CEC-DD8A1884F78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E4-492E-9CEC-DD8A1884F78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2E4-492E-9CEC-DD8A1884F78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2E4-492E-9CEC-DD8A1884F7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雇用する理由!$A$4:$A$10</c:f>
              <c:strCache>
                <c:ptCount val="7"/>
                <c:pt idx="0">
                  <c:v>マンパワー不足解消</c:v>
                </c:pt>
                <c:pt idx="1">
                  <c:v>真面目で熱心な人が多い</c:v>
                </c:pt>
                <c:pt idx="2">
                  <c:v>優秀な人材の確保</c:v>
                </c:pt>
                <c:pt idx="3">
                  <c:v>社会貢献・国際貢献</c:v>
                </c:pt>
                <c:pt idx="4">
                  <c:v>職場の活性化等</c:v>
                </c:pt>
                <c:pt idx="5">
                  <c:v>職員へのよい刺激</c:v>
                </c:pt>
                <c:pt idx="6">
                  <c:v>その他</c:v>
                </c:pt>
              </c:strCache>
            </c:strRef>
          </c:cat>
          <c:val>
            <c:numRef>
              <c:f>雇用する理由!$B$4:$B$10</c:f>
              <c:numCache>
                <c:formatCode>General</c:formatCode>
                <c:ptCount val="7"/>
                <c:pt idx="0">
                  <c:v>102</c:v>
                </c:pt>
                <c:pt idx="1">
                  <c:v>51</c:v>
                </c:pt>
                <c:pt idx="2">
                  <c:v>46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D7-4093-8ED1-E12EE5F83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"/>
        <c:axId val="455434672"/>
        <c:axId val="455435000"/>
      </c:barChart>
      <c:catAx>
        <c:axId val="45543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5435000"/>
        <c:crosses val="autoZero"/>
        <c:auto val="1"/>
        <c:lblAlgn val="ctr"/>
        <c:lblOffset val="100"/>
        <c:noMultiLvlLbl val="0"/>
      </c:catAx>
      <c:valAx>
        <c:axId val="45543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543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/>
      </a:solidFill>
      <a:prstDash val="solid"/>
    </a:ln>
    <a:effectLst/>
  </c:spPr>
  <c:txPr>
    <a:bodyPr rot="0" vert="eaVert"/>
    <a:lstStyle/>
    <a:p>
      <a:pPr>
        <a:defRPr>
          <a:solidFill>
            <a:schemeClr val="tx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DB-45F4-A25B-344C6881C4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DB-45F4-A25B-344C6881C462}"/>
              </c:ext>
            </c:extLst>
          </c:dPt>
          <c:dPt>
            <c:idx val="2"/>
            <c:bubble3D val="0"/>
            <c:spPr>
              <a:solidFill>
                <a:srgbClr val="8064A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DB-45F4-A25B-344C6881C462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DB-45F4-A25B-344C6881C462}"/>
              </c:ext>
            </c:extLst>
          </c:dPt>
          <c:dLbls>
            <c:dLbl>
              <c:idx val="1"/>
              <c:layout>
                <c:manualLayout>
                  <c:x val="3.1127450980392157E-2"/>
                  <c:y val="-3.57745370370370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23774509803922"/>
                      <c:h val="0.423333333333333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CDB-45F4-A25B-344C6881C462}"/>
                </c:ext>
              </c:extLst>
            </c:dLbl>
            <c:dLbl>
              <c:idx val="2"/>
              <c:layout>
                <c:manualLayout>
                  <c:x val="3.1391339869281047E-2"/>
                  <c:y val="0.356135185185185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DB-45F4-A25B-344C6881C462}"/>
                </c:ext>
              </c:extLst>
            </c:dLbl>
            <c:dLbl>
              <c:idx val="3"/>
              <c:layout>
                <c:manualLayout>
                  <c:x val="9.36806917211329E-2"/>
                  <c:y val="-0.198900462962962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8763616557734"/>
                      <c:h val="0.220486111111111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CDB-45F4-A25B-344C6881C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雇用の状況!$A$18:$A$21</c:f>
              <c:strCache>
                <c:ptCount val="4"/>
                <c:pt idx="0">
                  <c:v>雇用している</c:v>
                </c:pt>
                <c:pt idx="1">
                  <c:v>過去３年間の間に雇用していたが、現在は雇用していない</c:v>
                </c:pt>
                <c:pt idx="2">
                  <c:v>3年より前に雇用していたが、現在は雇用していない</c:v>
                </c:pt>
                <c:pt idx="3">
                  <c:v>雇用していない</c:v>
                </c:pt>
              </c:strCache>
            </c:strRef>
          </c:cat>
          <c:val>
            <c:numRef>
              <c:f>雇用の状況!$B$18:$B$21</c:f>
              <c:numCache>
                <c:formatCode>General</c:formatCode>
                <c:ptCount val="4"/>
                <c:pt idx="0">
                  <c:v>68</c:v>
                </c:pt>
                <c:pt idx="1">
                  <c:v>2</c:v>
                </c:pt>
                <c:pt idx="2">
                  <c:v>7</c:v>
                </c:pt>
                <c:pt idx="3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DB-45F4-A25B-344C6881C4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22-40DE-8799-E17C6AAA3F5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22-40DE-8799-E17C6AAA3F5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D22-40DE-8799-E17C6AAA3F5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D22-40DE-8799-E17C6AAA3F5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D22-40DE-8799-E17C6AAA3F5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D22-40DE-8799-E17C6AAA3F5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D22-40DE-8799-E17C6AAA3F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雇用の方法①!$A$4:$A$10</c:f>
              <c:strCache>
                <c:ptCount val="7"/>
                <c:pt idx="0">
                  <c:v>人材サービス企業、
監理団体等</c:v>
                </c:pt>
                <c:pt idx="1">
                  <c:v>他の事業者</c:v>
                </c:pt>
                <c:pt idx="2">
                  <c:v>ハローワーク</c:v>
                </c:pt>
                <c:pt idx="3">
                  <c:v>大学・専門学校等</c:v>
                </c:pt>
                <c:pt idx="4">
                  <c:v>国・県等のモデル事業</c:v>
                </c:pt>
                <c:pt idx="5">
                  <c:v>セミナー等</c:v>
                </c:pt>
                <c:pt idx="6">
                  <c:v>その他</c:v>
                </c:pt>
              </c:strCache>
            </c:strRef>
          </c:cat>
          <c:val>
            <c:numRef>
              <c:f>雇用の方法①!$B$4:$B$10</c:f>
              <c:numCache>
                <c:formatCode>General</c:formatCode>
                <c:ptCount val="7"/>
                <c:pt idx="0">
                  <c:v>51</c:v>
                </c:pt>
                <c:pt idx="1">
                  <c:v>34</c:v>
                </c:pt>
                <c:pt idx="2">
                  <c:v>16</c:v>
                </c:pt>
                <c:pt idx="3">
                  <c:v>13</c:v>
                </c:pt>
                <c:pt idx="4">
                  <c:v>8</c:v>
                </c:pt>
                <c:pt idx="5">
                  <c:v>2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22-40DE-8799-E17C6AAA3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0383576"/>
        <c:axId val="490384232"/>
      </c:barChart>
      <c:catAx>
        <c:axId val="490383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0384232"/>
        <c:crosses val="autoZero"/>
        <c:auto val="1"/>
        <c:lblAlgn val="ctr"/>
        <c:lblOffset val="100"/>
        <c:noMultiLvlLbl val="0"/>
      </c:catAx>
      <c:valAx>
        <c:axId val="49038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0383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雇用の方法②!$A$4:$A$12</c:f>
              <c:strCache>
                <c:ptCount val="9"/>
                <c:pt idx="0">
                  <c:v>監理団体を通じて</c:v>
                </c:pt>
                <c:pt idx="1">
                  <c:v>自社で直接</c:v>
                </c:pt>
                <c:pt idx="2">
                  <c:v>自社従業員、
取引先、知人等</c:v>
                </c:pt>
                <c:pt idx="3">
                  <c:v>ハローワーク等
の公的機関</c:v>
                </c:pt>
                <c:pt idx="4">
                  <c:v>労働者派遣事業者</c:v>
                </c:pt>
                <c:pt idx="5">
                  <c:v>民間の職業紹介業者</c:v>
                </c:pt>
                <c:pt idx="6">
                  <c:v>大学、専門学校等</c:v>
                </c:pt>
                <c:pt idx="7">
                  <c:v>所属する同業者団体等</c:v>
                </c:pt>
                <c:pt idx="8">
                  <c:v>その他</c:v>
                </c:pt>
              </c:strCache>
            </c:strRef>
          </c:cat>
          <c:val>
            <c:numRef>
              <c:f>雇用の方法②!$B$4:$B$12</c:f>
              <c:numCache>
                <c:formatCode>General</c:formatCode>
                <c:ptCount val="9"/>
                <c:pt idx="0">
                  <c:v>44</c:v>
                </c:pt>
                <c:pt idx="1">
                  <c:v>41</c:v>
                </c:pt>
                <c:pt idx="2">
                  <c:v>30</c:v>
                </c:pt>
                <c:pt idx="3">
                  <c:v>23</c:v>
                </c:pt>
                <c:pt idx="4">
                  <c:v>21</c:v>
                </c:pt>
                <c:pt idx="5">
                  <c:v>18</c:v>
                </c:pt>
                <c:pt idx="6">
                  <c:v>16</c:v>
                </c:pt>
                <c:pt idx="7">
                  <c:v>12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82-4505-AFD4-1B4CBE936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"/>
        <c:axId val="455434672"/>
        <c:axId val="455435000"/>
      </c:barChart>
      <c:catAx>
        <c:axId val="45543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455435000"/>
        <c:crosses val="autoZero"/>
        <c:auto val="1"/>
        <c:lblAlgn val="ctr"/>
        <c:lblOffset val="100"/>
        <c:noMultiLvlLbl val="0"/>
      </c:catAx>
      <c:valAx>
        <c:axId val="45543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+mn-ea"/>
                <a:cs typeface="+mn-cs"/>
              </a:defRPr>
            </a:pPr>
            <a:endParaRPr lang="ja-JP"/>
          </a:p>
        </c:txPr>
        <c:crossAx val="4554346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baseline="0">
          <a:latin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D6-4782-AA17-6C7A07870C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2-E7D6-4782-AA17-6C7A07870C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雇用の方法③!$A$4:$A$11</c:f>
              <c:strCache>
                <c:ptCount val="8"/>
                <c:pt idx="0">
                  <c:v>監理団体</c:v>
                </c:pt>
                <c:pt idx="1">
                  <c:v>必要がないため、相談していない</c:v>
                </c:pt>
                <c:pt idx="2">
                  <c:v>労働局（ハローワーク・
労働基準監督署含む）</c:v>
                </c:pt>
                <c:pt idx="3">
                  <c:v>出入国在留管理庁</c:v>
                </c:pt>
                <c:pt idx="4">
                  <c:v>人材サービス企業</c:v>
                </c:pt>
                <c:pt idx="5">
                  <c:v>他の経営者・事業者</c:v>
                </c:pt>
                <c:pt idx="6">
                  <c:v>適当な相談先がないため、相談していない</c:v>
                </c:pt>
                <c:pt idx="7">
                  <c:v>その他</c:v>
                </c:pt>
              </c:strCache>
            </c:strRef>
          </c:cat>
          <c:val>
            <c:numRef>
              <c:f>雇用の方法③!$B$4:$B$11</c:f>
              <c:numCache>
                <c:formatCode>General</c:formatCode>
                <c:ptCount val="8"/>
                <c:pt idx="0">
                  <c:v>39</c:v>
                </c:pt>
                <c:pt idx="1">
                  <c:v>33</c:v>
                </c:pt>
                <c:pt idx="2">
                  <c:v>24</c:v>
                </c:pt>
                <c:pt idx="3">
                  <c:v>17</c:v>
                </c:pt>
                <c:pt idx="4">
                  <c:v>16</c:v>
                </c:pt>
                <c:pt idx="5">
                  <c:v>13</c:v>
                </c:pt>
                <c:pt idx="6">
                  <c:v>11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D6-4782-AA17-6C7A07870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"/>
        <c:axId val="455434672"/>
        <c:axId val="455435000"/>
      </c:barChart>
      <c:catAx>
        <c:axId val="45543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455435000"/>
        <c:crosses val="autoZero"/>
        <c:auto val="1"/>
        <c:lblAlgn val="ctr"/>
        <c:lblOffset val="100"/>
        <c:noMultiLvlLbl val="0"/>
      </c:catAx>
      <c:valAx>
        <c:axId val="45543500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54346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E4-4D81-A54F-ACCA58DB6C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雇用に対する考え方!$I$4:$I$13</c:f>
              <c:strCache>
                <c:ptCount val="10"/>
                <c:pt idx="0">
                  <c:v>介護福祉士や初任者研修等の有資格者であれば採用したい</c:v>
                </c:pt>
                <c:pt idx="1">
                  <c:v>日本人の配偶者などの永住者等であれば採用したい</c:v>
                </c:pt>
                <c:pt idx="2">
                  <c:v>日本語を話すことができるのであれば採用したい</c:v>
                </c:pt>
                <c:pt idx="3">
                  <c:v>外国人介護職員は採用したくない</c:v>
                </c:pt>
                <c:pt idx="4">
                  <c:v>技能実習制度に基づく受け入れであれば採用したい</c:v>
                </c:pt>
                <c:pt idx="5">
                  <c:v>特定技能制度に基づく受け入れであれば採用したい</c:v>
                </c:pt>
                <c:pt idx="6">
                  <c:v>資格等に関わらず積極的に外国人介護職員を採用したい</c:v>
                </c:pt>
                <c:pt idx="7">
                  <c:v>ＥＰＡ（経済連携協定）に基づく受け入れであれば採用したい</c:v>
                </c:pt>
                <c:pt idx="8">
                  <c:v>外国人留学生であれば採用したい</c:v>
                </c:pt>
                <c:pt idx="9">
                  <c:v>わからない</c:v>
                </c:pt>
              </c:strCache>
            </c:strRef>
          </c:cat>
          <c:val>
            <c:numRef>
              <c:f>雇用に対する考え方!$J$4:$J$13</c:f>
              <c:numCache>
                <c:formatCode>General</c:formatCode>
                <c:ptCount val="10"/>
                <c:pt idx="0">
                  <c:v>87</c:v>
                </c:pt>
                <c:pt idx="1">
                  <c:v>61</c:v>
                </c:pt>
                <c:pt idx="2">
                  <c:v>50</c:v>
                </c:pt>
                <c:pt idx="3">
                  <c:v>47</c:v>
                </c:pt>
                <c:pt idx="4">
                  <c:v>21</c:v>
                </c:pt>
                <c:pt idx="5">
                  <c:v>21</c:v>
                </c:pt>
                <c:pt idx="6">
                  <c:v>19</c:v>
                </c:pt>
                <c:pt idx="7">
                  <c:v>11</c:v>
                </c:pt>
                <c:pt idx="8">
                  <c:v>3</c:v>
                </c:pt>
                <c:pt idx="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E4-4D81-A54F-ACCA58DB6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"/>
        <c:axId val="455434672"/>
        <c:axId val="455435000"/>
      </c:barChart>
      <c:catAx>
        <c:axId val="45543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5435000"/>
        <c:crosses val="autoZero"/>
        <c:auto val="1"/>
        <c:lblAlgn val="ctr"/>
        <c:lblOffset val="100"/>
        <c:noMultiLvlLbl val="0"/>
      </c:catAx>
      <c:valAx>
        <c:axId val="45543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543467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C0-4A29-A074-22B2DF3AED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'雇用に対する考え方 (2)'!$A$4:$A$8</c:f>
              <c:strCache>
                <c:ptCount val="5"/>
                <c:pt idx="0">
                  <c:v>現在よりも人数を増やして雇用を継続したい</c:v>
                </c:pt>
                <c:pt idx="1">
                  <c:v>現在と同じ人数程度で雇用を継続したい</c:v>
                </c:pt>
                <c:pt idx="2">
                  <c:v>現在よりも人数を減らして雇用を継続したい</c:v>
                </c:pt>
                <c:pt idx="3">
                  <c:v>今後は雇用を中止したい</c:v>
                </c:pt>
                <c:pt idx="4">
                  <c:v>その他</c:v>
                </c:pt>
              </c:strCache>
            </c:strRef>
          </c:cat>
          <c:val>
            <c:numRef>
              <c:f>'雇用に対する考え方 (2)'!$B$4:$B$8</c:f>
              <c:numCache>
                <c:formatCode>General</c:formatCode>
                <c:ptCount val="5"/>
                <c:pt idx="0">
                  <c:v>12</c:v>
                </c:pt>
                <c:pt idx="1">
                  <c:v>19</c:v>
                </c:pt>
                <c:pt idx="2">
                  <c:v>4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C0-4A29-A074-22B2DF3AE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918344"/>
        <c:axId val="533913096"/>
      </c:barChart>
      <c:catAx>
        <c:axId val="533918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3913096"/>
        <c:crosses val="autoZero"/>
        <c:auto val="1"/>
        <c:lblAlgn val="ctr"/>
        <c:lblOffset val="100"/>
        <c:noMultiLvlLbl val="0"/>
      </c:catAx>
      <c:valAx>
        <c:axId val="53391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391834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9E-4C8D-BED3-B6FF9F36D84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4-659E-4C8D-BED3-B6FF9F36D8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59E-4C8D-BED3-B6FF9F36D84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9E-4C8D-BED3-B6FF9F36D8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行政に求める支援!$A$4:$A$15</c:f>
              <c:strCache>
                <c:ptCount val="12"/>
                <c:pt idx="0">
                  <c:v>日本語学習支援</c:v>
                </c:pt>
                <c:pt idx="1">
                  <c:v>制度・手続の相談</c:v>
                </c:pt>
                <c:pt idx="2">
                  <c:v>特にない</c:v>
                </c:pt>
                <c:pt idx="3">
                  <c:v>生活環境の提供</c:v>
                </c:pt>
                <c:pt idx="4">
                  <c:v>職員や家族の日本での
生活に対する支援</c:v>
                </c:pt>
                <c:pt idx="5">
                  <c:v>通知文書等の多言語化</c:v>
                </c:pt>
                <c:pt idx="6">
                  <c:v>地域社会との交流・
共生に向けた支援</c:v>
                </c:pt>
                <c:pt idx="7">
                  <c:v>研修会等への講師の派遣</c:v>
                </c:pt>
                <c:pt idx="8">
                  <c:v>他事業所の事例の紹介</c:v>
                </c:pt>
                <c:pt idx="9">
                  <c:v>雇用の仲介又は
仲介事業者の紹介</c:v>
                </c:pt>
                <c:pt idx="10">
                  <c:v>行政書士等の
専門家の紹介</c:v>
                </c:pt>
                <c:pt idx="11">
                  <c:v>その他</c:v>
                </c:pt>
              </c:strCache>
            </c:strRef>
          </c:cat>
          <c:val>
            <c:numRef>
              <c:f>行政に求める支援!$B$4:$B$15</c:f>
              <c:numCache>
                <c:formatCode>General</c:formatCode>
                <c:ptCount val="12"/>
                <c:pt idx="0">
                  <c:v>183</c:v>
                </c:pt>
                <c:pt idx="1">
                  <c:v>151</c:v>
                </c:pt>
                <c:pt idx="2">
                  <c:v>147</c:v>
                </c:pt>
                <c:pt idx="3">
                  <c:v>122</c:v>
                </c:pt>
                <c:pt idx="4">
                  <c:v>92</c:v>
                </c:pt>
                <c:pt idx="5">
                  <c:v>60</c:v>
                </c:pt>
                <c:pt idx="6">
                  <c:v>59</c:v>
                </c:pt>
                <c:pt idx="7">
                  <c:v>56</c:v>
                </c:pt>
                <c:pt idx="8">
                  <c:v>50</c:v>
                </c:pt>
                <c:pt idx="9">
                  <c:v>40</c:v>
                </c:pt>
                <c:pt idx="10">
                  <c:v>16</c:v>
                </c:pt>
                <c:pt idx="1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E-4C8D-BED3-B6FF9F36D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"/>
        <c:axId val="455434672"/>
        <c:axId val="455435000"/>
      </c:barChart>
      <c:catAx>
        <c:axId val="45543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5435000"/>
        <c:crosses val="autoZero"/>
        <c:auto val="1"/>
        <c:lblAlgn val="ctr"/>
        <c:lblOffset val="100"/>
        <c:noMultiLvlLbl val="0"/>
      </c:catAx>
      <c:valAx>
        <c:axId val="45543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543467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5D-484F-A9EE-14246B711B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5D-484F-A9EE-14246B711B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5D-484F-A9EE-14246B711B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5D-484F-A9EE-14246B711B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5D-484F-A9EE-14246B711B3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35D-484F-A9EE-14246B711B3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35D-484F-A9EE-14246B711B3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35D-484F-A9EE-14246B711B3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35D-484F-A9EE-14246B711B3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35D-484F-A9EE-14246B711B3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35D-484F-A9EE-14246B711B3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35D-484F-A9EE-14246B711B3D}"/>
              </c:ext>
            </c:extLst>
          </c:dPt>
          <c:dLbls>
            <c:dLbl>
              <c:idx val="0"/>
              <c:layout>
                <c:manualLayout>
                  <c:x val="0.11571111111111111"/>
                  <c:y val="0.108700163398692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680555555555558"/>
                      <c:h val="0.108946078431372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35D-484F-A9EE-14246B711B3D}"/>
                </c:ext>
              </c:extLst>
            </c:dLbl>
            <c:dLbl>
              <c:idx val="1"/>
              <c:layout>
                <c:manualLayout>
                  <c:x val="4.1307999999999997E-2"/>
                  <c:y val="0.1696605392156863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5D-484F-A9EE-14246B711B3D}"/>
                </c:ext>
              </c:extLst>
            </c:dLbl>
            <c:dLbl>
              <c:idx val="3"/>
              <c:layout>
                <c:manualLayout>
                  <c:x val="7.1961000000000025E-2"/>
                  <c:y val="4.91446078431372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31288888888883"/>
                      <c:h val="0.1976593137254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35D-484F-A9EE-14246B711B3D}"/>
                </c:ext>
              </c:extLst>
            </c:dLbl>
            <c:dLbl>
              <c:idx val="5"/>
              <c:layout>
                <c:manualLayout>
                  <c:x val="-7.8779111111111105E-2"/>
                  <c:y val="0.240915849673202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215555555555556"/>
                      <c:h val="0.157193627450980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35D-484F-A9EE-14246B711B3D}"/>
                </c:ext>
              </c:extLst>
            </c:dLbl>
            <c:dLbl>
              <c:idx val="6"/>
              <c:layout>
                <c:manualLayout>
                  <c:x val="-0.10383981481481482"/>
                  <c:y val="0.23760029064255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59259259259254"/>
                      <c:h val="0.157193668330685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35D-484F-A9EE-14246B711B3D}"/>
                </c:ext>
              </c:extLst>
            </c:dLbl>
            <c:dLbl>
              <c:idx val="8"/>
              <c:layout>
                <c:manualLayout>
                  <c:x val="-0.19976866666666665"/>
                  <c:y val="0.164716094771241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368888888888888"/>
                      <c:h val="0.157193627450980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935D-484F-A9EE-14246B711B3D}"/>
                </c:ext>
              </c:extLst>
            </c:dLbl>
            <c:dLbl>
              <c:idx val="9"/>
              <c:layout>
                <c:manualLayout>
                  <c:x val="-0.12813683127572018"/>
                  <c:y val="5.206938071687752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294259259259258"/>
                      <c:h val="0.186764754452299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935D-484F-A9EE-14246B711B3D}"/>
                </c:ext>
              </c:extLst>
            </c:dLbl>
            <c:dLbl>
              <c:idx val="11"/>
              <c:layout>
                <c:manualLayout>
                  <c:x val="0.21692777777777777"/>
                  <c:y val="1.16727941176470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35D-484F-A9EE-14246B711B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支援の分析!$A$3:$A$14</c:f>
              <c:strCache>
                <c:ptCount val="12"/>
                <c:pt idx="0">
                  <c:v>日本語学習支援</c:v>
                </c:pt>
                <c:pt idx="1">
                  <c:v>制度・手続の相談</c:v>
                </c:pt>
                <c:pt idx="2">
                  <c:v>特にない</c:v>
                </c:pt>
                <c:pt idx="3">
                  <c:v>生活環境の提供</c:v>
                </c:pt>
                <c:pt idx="4">
                  <c:v>職員や家族の生活に対する支援</c:v>
                </c:pt>
                <c:pt idx="5">
                  <c:v>生活情報冊子等の多言語化</c:v>
                </c:pt>
                <c:pt idx="6">
                  <c:v>地域社会との交流・共生</c:v>
                </c:pt>
                <c:pt idx="7">
                  <c:v>講師派遣</c:v>
                </c:pt>
                <c:pt idx="8">
                  <c:v>他事業所の事例の紹介</c:v>
                </c:pt>
                <c:pt idx="9">
                  <c:v>仲介又は仲介事業者の紹介</c:v>
                </c:pt>
                <c:pt idx="10">
                  <c:v>その他</c:v>
                </c:pt>
                <c:pt idx="11">
                  <c:v>専門家の紹介</c:v>
                </c:pt>
              </c:strCache>
            </c:strRef>
          </c:cat>
          <c:val>
            <c:numRef>
              <c:f>支援の分析!$C$3:$C$14</c:f>
              <c:numCache>
                <c:formatCode>General</c:formatCode>
                <c:ptCount val="12"/>
                <c:pt idx="0">
                  <c:v>22</c:v>
                </c:pt>
                <c:pt idx="1">
                  <c:v>23</c:v>
                </c:pt>
                <c:pt idx="2">
                  <c:v>62</c:v>
                </c:pt>
                <c:pt idx="3">
                  <c:v>17</c:v>
                </c:pt>
                <c:pt idx="4">
                  <c:v>17</c:v>
                </c:pt>
                <c:pt idx="5">
                  <c:v>5</c:v>
                </c:pt>
                <c:pt idx="6">
                  <c:v>14</c:v>
                </c:pt>
                <c:pt idx="7">
                  <c:v>2</c:v>
                </c:pt>
                <c:pt idx="8">
                  <c:v>8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35D-484F-A9EE-14246B711B3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6F-46CF-82DD-74E092833F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6F-46CF-82DD-74E092833F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6F-46CF-82DD-74E092833F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6F-46CF-82DD-74E092833F1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6F-46CF-82DD-74E092833F1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86F-46CF-82DD-74E092833F1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86F-46CF-82DD-74E092833F1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86F-46CF-82DD-74E092833F1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86F-46CF-82DD-74E092833F1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86F-46CF-82DD-74E092833F1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86F-46CF-82DD-74E092833F1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86F-46CF-82DD-74E092833F13}"/>
              </c:ext>
            </c:extLst>
          </c:dPt>
          <c:dLbls>
            <c:dLbl>
              <c:idx val="0"/>
              <c:layout>
                <c:manualLayout>
                  <c:x val="-7.6831584362139924E-2"/>
                  <c:y val="0.200451388888888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6F-46CF-82DD-74E092833F13}"/>
                </c:ext>
              </c:extLst>
            </c:dLbl>
            <c:dLbl>
              <c:idx val="1"/>
              <c:layout>
                <c:manualLayout>
                  <c:x val="-2.6131584362139918E-2"/>
                  <c:y val="-2.76488970588235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06790123456788"/>
                      <c:h val="0.2036254084967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86F-46CF-82DD-74E092833F13}"/>
                </c:ext>
              </c:extLst>
            </c:dLbl>
            <c:dLbl>
              <c:idx val="3"/>
              <c:layout>
                <c:manualLayout>
                  <c:x val="6.0102880658436213E-2"/>
                  <c:y val="-1.04064542483660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75925925925926"/>
                      <c:h val="0.17898284313725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6F-46CF-82DD-74E092833F13}"/>
                </c:ext>
              </c:extLst>
            </c:dLbl>
            <c:dLbl>
              <c:idx val="5"/>
              <c:layout>
                <c:manualLayout>
                  <c:x val="-6.9942489711934161E-2"/>
                  <c:y val="3.85600490196078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121399176954732"/>
                      <c:h val="0.167050653594771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86F-46CF-82DD-74E092833F13}"/>
                </c:ext>
              </c:extLst>
            </c:dLbl>
            <c:dLbl>
              <c:idx val="6"/>
              <c:layout>
                <c:manualLayout>
                  <c:x val="-0.127"/>
                  <c:y val="-2.5039624183006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93333333333333"/>
                      <c:h val="0.140073529411764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86F-46CF-82DD-74E092833F13}"/>
                </c:ext>
              </c:extLst>
            </c:dLbl>
            <c:dLbl>
              <c:idx val="7"/>
              <c:layout>
                <c:manualLayout>
                  <c:x val="-8.7205444444444447E-2"/>
                  <c:y val="1.288562091503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6F-46CF-82DD-74E092833F13}"/>
                </c:ext>
              </c:extLst>
            </c:dLbl>
            <c:dLbl>
              <c:idx val="8"/>
              <c:layout>
                <c:manualLayout>
                  <c:x val="-0.14753718518518519"/>
                  <c:y val="6.2508169934640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27407407407405"/>
                      <c:h val="0.146299019607843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86F-46CF-82DD-74E092833F13}"/>
                </c:ext>
              </c:extLst>
            </c:dLbl>
            <c:dLbl>
              <c:idx val="9"/>
              <c:layout>
                <c:manualLayout>
                  <c:x val="-2.926748971193438E-3"/>
                  <c:y val="1.94546568627450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5742798353909"/>
                      <c:h val="0.159528186274509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C86F-46CF-82DD-74E092833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支援の分析!$A$3:$A$14</c:f>
              <c:strCache>
                <c:ptCount val="12"/>
                <c:pt idx="0">
                  <c:v>日本語学習支援</c:v>
                </c:pt>
                <c:pt idx="1">
                  <c:v>制度・手続の相談</c:v>
                </c:pt>
                <c:pt idx="2">
                  <c:v>特にない</c:v>
                </c:pt>
                <c:pt idx="3">
                  <c:v>生活環境の提供</c:v>
                </c:pt>
                <c:pt idx="4">
                  <c:v>職員や家族の生活に対する支援</c:v>
                </c:pt>
                <c:pt idx="5">
                  <c:v>生活情報冊子等の多言語化</c:v>
                </c:pt>
                <c:pt idx="6">
                  <c:v>地域社会との交流・共生</c:v>
                </c:pt>
                <c:pt idx="7">
                  <c:v>講師派遣</c:v>
                </c:pt>
                <c:pt idx="8">
                  <c:v>他事業所の事例の紹介</c:v>
                </c:pt>
                <c:pt idx="9">
                  <c:v>仲介又は仲介事業者の紹介</c:v>
                </c:pt>
                <c:pt idx="10">
                  <c:v>その他</c:v>
                </c:pt>
                <c:pt idx="11">
                  <c:v>専門家の紹介</c:v>
                </c:pt>
              </c:strCache>
            </c:strRef>
          </c:cat>
          <c:val>
            <c:numRef>
              <c:f>支援の分析!$D$3:$D$14</c:f>
              <c:numCache>
                <c:formatCode>General</c:formatCode>
                <c:ptCount val="12"/>
                <c:pt idx="0">
                  <c:v>147</c:v>
                </c:pt>
                <c:pt idx="1">
                  <c:v>118</c:v>
                </c:pt>
                <c:pt idx="2">
                  <c:v>61</c:v>
                </c:pt>
                <c:pt idx="3">
                  <c:v>91</c:v>
                </c:pt>
                <c:pt idx="4">
                  <c:v>66</c:v>
                </c:pt>
                <c:pt idx="5">
                  <c:v>49</c:v>
                </c:pt>
                <c:pt idx="6">
                  <c:v>39</c:v>
                </c:pt>
                <c:pt idx="7">
                  <c:v>53</c:v>
                </c:pt>
                <c:pt idx="8">
                  <c:v>39</c:v>
                </c:pt>
                <c:pt idx="9">
                  <c:v>33</c:v>
                </c:pt>
                <c:pt idx="10">
                  <c:v>22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86F-46CF-82DD-74E092833F1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17-43F1-9DF7-3F7E368018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17-43F1-9DF7-3F7E368018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17-43F1-9DF7-3F7E368018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17-43F1-9DF7-3F7E368018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A17-43F1-9DF7-3F7E368018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A17-43F1-9DF7-3F7E3680185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A17-43F1-9DF7-3F7E3680185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A17-43F1-9DF7-3F7E3680185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A17-43F1-9DF7-3F7E3680185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A17-43F1-9DF7-3F7E3680185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A17-43F1-9DF7-3F7E3680185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A17-43F1-9DF7-3F7E36801858}"/>
              </c:ext>
            </c:extLst>
          </c:dPt>
          <c:dLbls>
            <c:dLbl>
              <c:idx val="3"/>
              <c:layout>
                <c:manualLayout>
                  <c:x val="-5.6929888888888891E-2"/>
                  <c:y val="0.125711192810457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17-43F1-9DF7-3F7E36801858}"/>
                </c:ext>
              </c:extLst>
            </c:dLbl>
            <c:dLbl>
              <c:idx val="4"/>
              <c:layout>
                <c:manualLayout>
                  <c:x val="-7.588765432098768E-2"/>
                  <c:y val="0.145495506535947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8209876543208"/>
                      <c:h val="0.146299019607843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A17-43F1-9DF7-3F7E36801858}"/>
                </c:ext>
              </c:extLst>
            </c:dLbl>
            <c:dLbl>
              <c:idx val="5"/>
              <c:layout>
                <c:manualLayout>
                  <c:x val="-0.14027489711934155"/>
                  <c:y val="7.13247549019607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53909465020577"/>
                      <c:h val="0.182873774509803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A17-43F1-9DF7-3F7E36801858}"/>
                </c:ext>
              </c:extLst>
            </c:dLbl>
            <c:dLbl>
              <c:idx val="7"/>
              <c:layout>
                <c:manualLayout>
                  <c:x val="-0.13836327160493828"/>
                  <c:y val="3.40964052287581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17-43F1-9DF7-3F7E36801858}"/>
                </c:ext>
              </c:extLst>
            </c:dLbl>
            <c:dLbl>
              <c:idx val="9"/>
              <c:layout>
                <c:manualLayout>
                  <c:x val="-8.4184465020576138E-2"/>
                  <c:y val="2.37843137254901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166666666666667"/>
                      <c:h val="0.123472222222222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A17-43F1-9DF7-3F7E36801858}"/>
                </c:ext>
              </c:extLst>
            </c:dLbl>
            <c:dLbl>
              <c:idx val="10"/>
              <c:layout>
                <c:manualLayout>
                  <c:x val="-0.10536656378600823"/>
                  <c:y val="-5.87581699346405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A17-43F1-9DF7-3F7E36801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支援の分析!$A$3:$A$14</c:f>
              <c:strCache>
                <c:ptCount val="12"/>
                <c:pt idx="0">
                  <c:v>日本語学習支援</c:v>
                </c:pt>
                <c:pt idx="1">
                  <c:v>制度・手続の相談</c:v>
                </c:pt>
                <c:pt idx="2">
                  <c:v>特にない</c:v>
                </c:pt>
                <c:pt idx="3">
                  <c:v>生活環境の提供</c:v>
                </c:pt>
                <c:pt idx="4">
                  <c:v>職員や家族の生活に対する支援</c:v>
                </c:pt>
                <c:pt idx="5">
                  <c:v>生活情報冊子等の多言語化</c:v>
                </c:pt>
                <c:pt idx="6">
                  <c:v>地域社会との交流・共生</c:v>
                </c:pt>
                <c:pt idx="7">
                  <c:v>講師派遣</c:v>
                </c:pt>
                <c:pt idx="8">
                  <c:v>他事業所の事例の紹介</c:v>
                </c:pt>
                <c:pt idx="9">
                  <c:v>仲介又は仲介事業者の紹介</c:v>
                </c:pt>
                <c:pt idx="10">
                  <c:v>その他</c:v>
                </c:pt>
                <c:pt idx="11">
                  <c:v>専門家の紹介</c:v>
                </c:pt>
              </c:strCache>
            </c:strRef>
          </c:cat>
          <c:val>
            <c:numRef>
              <c:f>支援の分析!$F$3:$F$14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A17-43F1-9DF7-3F7E3680185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4C-4214-BED4-BEAF52A8BF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4C-4214-BED4-BEAF52A8BF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4C-4214-BED4-BEAF52A8BF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4C-4214-BED4-BEAF52A8BF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74C-4214-BED4-BEAF52A8BF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74C-4214-BED4-BEAF52A8BF7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74C-4214-BED4-BEAF52A8BF7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74C-4214-BED4-BEAF52A8BF7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74C-4214-BED4-BEAF52A8BF7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74C-4214-BED4-BEAF52A8BF7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74C-4214-BED4-BEAF52A8BF7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74C-4214-BED4-BEAF52A8BF7F}"/>
              </c:ext>
            </c:extLst>
          </c:dPt>
          <c:dLbls>
            <c:dLbl>
              <c:idx val="0"/>
              <c:layout>
                <c:manualLayout>
                  <c:x val="1.9436213991769539E-2"/>
                  <c:y val="6.81352124183006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023395061728394"/>
                      <c:h val="0.123472222222222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74C-4214-BED4-BEAF52A8BF7F}"/>
                </c:ext>
              </c:extLst>
            </c:dLbl>
            <c:dLbl>
              <c:idx val="1"/>
              <c:layout>
                <c:manualLayout>
                  <c:x val="-6.4516049382716045E-2"/>
                  <c:y val="7.06821895424836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4C-4214-BED4-BEAF52A8BF7F}"/>
                </c:ext>
              </c:extLst>
            </c:dLbl>
            <c:dLbl>
              <c:idx val="2"/>
              <c:layout>
                <c:manualLayout>
                  <c:x val="-8.7992695473251031E-2"/>
                  <c:y val="-5.29824346405228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4C-4214-BED4-BEAF52A8BF7F}"/>
                </c:ext>
              </c:extLst>
            </c:dLbl>
            <c:dLbl>
              <c:idx val="5"/>
              <c:layout>
                <c:manualLayout>
                  <c:x val="-0.12992674897119338"/>
                  <c:y val="-2.40706699346405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05761316872427"/>
                      <c:h val="0.155637254901960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74C-4214-BED4-BEAF52A8BF7F}"/>
                </c:ext>
              </c:extLst>
            </c:dLbl>
            <c:dLbl>
              <c:idx val="6"/>
              <c:layout>
                <c:manualLayout>
                  <c:x val="-3.8115658436214006E-2"/>
                  <c:y val="-4.3609885620914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406090534979421"/>
                      <c:h val="0.23449346405228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74C-4214-BED4-BEAF52A8BF7F}"/>
                </c:ext>
              </c:extLst>
            </c:dLbl>
            <c:dLbl>
              <c:idx val="8"/>
              <c:layout>
                <c:manualLayout>
                  <c:x val="-8.4666666666666675E-3"/>
                  <c:y val="-5.97822712418300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97777777777779"/>
                      <c:h val="0.159528186274509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74C-4214-BED4-BEAF52A8BF7F}"/>
                </c:ext>
              </c:extLst>
            </c:dLbl>
            <c:dLbl>
              <c:idx val="9"/>
              <c:layout>
                <c:manualLayout>
                  <c:x val="-4.018930041152264E-2"/>
                  <c:y val="-7.05367647058823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734567901234567"/>
                      <c:h val="0.123472222222222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74C-4214-BED4-BEAF52A8BF7F}"/>
                </c:ext>
              </c:extLst>
            </c:dLbl>
            <c:dLbl>
              <c:idx val="10"/>
              <c:layout>
                <c:manualLayout>
                  <c:x val="-3.1313333333333332E-3"/>
                  <c:y val="4.001633986928104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74C-4214-BED4-BEAF52A8BF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支援の分析!$A$3:$A$14</c:f>
              <c:strCache>
                <c:ptCount val="12"/>
                <c:pt idx="0">
                  <c:v>日本語学習支援</c:v>
                </c:pt>
                <c:pt idx="1">
                  <c:v>制度・手続の相談</c:v>
                </c:pt>
                <c:pt idx="2">
                  <c:v>特にない</c:v>
                </c:pt>
                <c:pt idx="3">
                  <c:v>生活環境の提供</c:v>
                </c:pt>
                <c:pt idx="4">
                  <c:v>職員や家族の生活に対する支援</c:v>
                </c:pt>
                <c:pt idx="5">
                  <c:v>生活情報冊子等の多言語化</c:v>
                </c:pt>
                <c:pt idx="6">
                  <c:v>地域社会との交流・共生</c:v>
                </c:pt>
                <c:pt idx="7">
                  <c:v>講師派遣</c:v>
                </c:pt>
                <c:pt idx="8">
                  <c:v>他事業所の事例の紹介</c:v>
                </c:pt>
                <c:pt idx="9">
                  <c:v>仲介又は仲介事業者の紹介</c:v>
                </c:pt>
                <c:pt idx="10">
                  <c:v>その他</c:v>
                </c:pt>
                <c:pt idx="11">
                  <c:v>専門家の紹介</c:v>
                </c:pt>
              </c:strCache>
            </c:strRef>
          </c:cat>
          <c:val>
            <c:numRef>
              <c:f>支援の分析!$G$3:$G$14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74C-4214-BED4-BEAF52A8BF7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2C-45B9-85DE-4155B764475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2C-45B9-85DE-4155B76447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2C-45B9-85DE-4155B764475E}"/>
              </c:ext>
            </c:extLst>
          </c:dPt>
          <c:dLbls>
            <c:dLbl>
              <c:idx val="2"/>
              <c:layout>
                <c:manualLayout>
                  <c:x val="0.11719934640522876"/>
                  <c:y val="-4.63240740740740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2C-45B9-85DE-4155B76447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雇用の状況!$A$11:$A$13</c:f>
              <c:strCache>
                <c:ptCount val="3"/>
                <c:pt idx="0">
                  <c:v>雇用している</c:v>
                </c:pt>
                <c:pt idx="1">
                  <c:v>現在は雇用していないが、今後、雇用の予定・希望がある</c:v>
                </c:pt>
                <c:pt idx="2">
                  <c:v>現在は雇用していない（今後も雇用の予定・希望はない）</c:v>
                </c:pt>
              </c:strCache>
            </c:strRef>
          </c:cat>
          <c:val>
            <c:numRef>
              <c:f>雇用の状況!$B$11:$B$13</c:f>
              <c:numCache>
                <c:formatCode>General</c:formatCode>
                <c:ptCount val="3"/>
                <c:pt idx="0">
                  <c:v>44</c:v>
                </c:pt>
                <c:pt idx="1">
                  <c:v>16</c:v>
                </c:pt>
                <c:pt idx="2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2C-45B9-85DE-4155B764475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B1-437B-B82A-EEEBE2C674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B1-437B-B82A-EEEBE2C674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B1-437B-B82A-EEEBE2C674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B1-437B-B82A-EEEBE2C674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B1-437B-B82A-EEEBE2C674A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B1-437B-B82A-EEEBE2C674A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FB1-437B-B82A-EEEBE2C674A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FB1-437B-B82A-EEEBE2C674A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FB1-437B-B82A-EEEBE2C674A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FB1-437B-B82A-EEEBE2C674A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FB1-437B-B82A-EEEBE2C674A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FB1-437B-B82A-EEEBE2C674A4}"/>
              </c:ext>
            </c:extLst>
          </c:dPt>
          <c:dLbls>
            <c:dLbl>
              <c:idx val="0"/>
              <c:layout>
                <c:manualLayout>
                  <c:x val="-6.9234156378600822E-2"/>
                  <c:y val="9.88325163398692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B1-437B-B82A-EEEBE2C674A4}"/>
                </c:ext>
              </c:extLst>
            </c:dLbl>
            <c:dLbl>
              <c:idx val="1"/>
              <c:layout>
                <c:manualLayout>
                  <c:x val="-0.11939411111111112"/>
                  <c:y val="1.84146241830065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B1-437B-B82A-EEEBE2C674A4}"/>
                </c:ext>
              </c:extLst>
            </c:dLbl>
            <c:dLbl>
              <c:idx val="3"/>
              <c:layout>
                <c:manualLayout>
                  <c:x val="-7.5313666666666668E-2"/>
                  <c:y val="-8.35923202614379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B1-437B-B82A-EEEBE2C674A4}"/>
                </c:ext>
              </c:extLst>
            </c:dLbl>
            <c:dLbl>
              <c:idx val="4"/>
              <c:layout>
                <c:manualLayout>
                  <c:x val="-4.6158230452674906E-2"/>
                  <c:y val="0.186218137254901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8216049382716"/>
                      <c:h val="0.177426470588235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FB1-437B-B82A-EEEBE2C674A4}"/>
                </c:ext>
              </c:extLst>
            </c:dLbl>
            <c:dLbl>
              <c:idx val="5"/>
              <c:layout>
                <c:manualLayout>
                  <c:x val="-0.11377983539094651"/>
                  <c:y val="0.206432598039215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553497942386832"/>
                      <c:h val="0.20855392156862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FB1-437B-B82A-EEEBE2C674A4}"/>
                </c:ext>
              </c:extLst>
            </c:dLbl>
            <c:dLbl>
              <c:idx val="6"/>
              <c:layout>
                <c:manualLayout>
                  <c:x val="-8.6234567901234571E-2"/>
                  <c:y val="0.142667483660130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188168724279836"/>
                      <c:h val="0.159528186274509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FB1-437B-B82A-EEEBE2C674A4}"/>
                </c:ext>
              </c:extLst>
            </c:dLbl>
            <c:dLbl>
              <c:idx val="7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B1-437B-B82A-EEEBE2C674A4}"/>
                </c:ext>
              </c:extLst>
            </c:dLbl>
            <c:dLbl>
              <c:idx val="8"/>
              <c:layout>
                <c:manualLayout>
                  <c:x val="-0.12543209876543218"/>
                  <c:y val="5.187908496732025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4"/>
                      <c:h val="0.159528186274509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BFB1-437B-B82A-EEEBE2C674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支援の分析!$A$3:$A$14</c:f>
              <c:strCache>
                <c:ptCount val="12"/>
                <c:pt idx="0">
                  <c:v>日本語学習支援</c:v>
                </c:pt>
                <c:pt idx="1">
                  <c:v>制度・手続の相談</c:v>
                </c:pt>
                <c:pt idx="2">
                  <c:v>特にない</c:v>
                </c:pt>
                <c:pt idx="3">
                  <c:v>生活環境の提供</c:v>
                </c:pt>
                <c:pt idx="4">
                  <c:v>職員や家族の生活に対する支援</c:v>
                </c:pt>
                <c:pt idx="5">
                  <c:v>生活情報冊子等の多言語化</c:v>
                </c:pt>
                <c:pt idx="6">
                  <c:v>地域社会との交流・共生</c:v>
                </c:pt>
                <c:pt idx="7">
                  <c:v>講師派遣</c:v>
                </c:pt>
                <c:pt idx="8">
                  <c:v>他事業所の事例の紹介</c:v>
                </c:pt>
                <c:pt idx="9">
                  <c:v>仲介又は仲介事業者の紹介</c:v>
                </c:pt>
                <c:pt idx="10">
                  <c:v>その他</c:v>
                </c:pt>
                <c:pt idx="11">
                  <c:v>専門家の紹介</c:v>
                </c:pt>
              </c:strCache>
            </c:strRef>
          </c:cat>
          <c:val>
            <c:numRef>
              <c:f>支援の分析!$E$3:$E$14</c:f>
              <c:numCache>
                <c:formatCode>General</c:formatCode>
                <c:ptCount val="12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10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FB1-437B-B82A-EEEBE2C674A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'（介護比較）雇用状況の変化'!$B$13</c:f>
              <c:strCache>
                <c:ptCount val="1"/>
                <c:pt idx="0">
                  <c:v>平成30年度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'（介護比較）雇用状況の変化'!$A$14:$A$17</c:f>
              <c:strCache>
                <c:ptCount val="4"/>
                <c:pt idx="0">
                  <c:v>雇用している</c:v>
                </c:pt>
                <c:pt idx="1">
                  <c:v>過去３年間の間に雇用していたが、現在は雇用していない</c:v>
                </c:pt>
                <c:pt idx="2">
                  <c:v>３年より前に雇用していたが、現在は雇用していない</c:v>
                </c:pt>
                <c:pt idx="3">
                  <c:v>雇用していない</c:v>
                </c:pt>
              </c:strCache>
            </c:strRef>
          </c:cat>
          <c:val>
            <c:numRef>
              <c:f>'（介護比較）雇用状況の変化'!$B$14:$B$17</c:f>
              <c:numCache>
                <c:formatCode>General</c:formatCode>
                <c:ptCount val="4"/>
                <c:pt idx="0">
                  <c:v>46</c:v>
                </c:pt>
                <c:pt idx="1">
                  <c:v>12</c:v>
                </c:pt>
                <c:pt idx="3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2C-47D7-AB4B-29EC94B6B950}"/>
            </c:ext>
          </c:extLst>
        </c:ser>
        <c:ser>
          <c:idx val="1"/>
          <c:order val="1"/>
          <c:tx>
            <c:strRef>
              <c:f>'（介護比較）雇用状況の変化'!$C$13</c:f>
              <c:strCache>
                <c:ptCount val="1"/>
                <c:pt idx="0">
                  <c:v>令和3年度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'（介護比較）雇用状況の変化'!$A$14:$A$17</c:f>
              <c:strCache>
                <c:ptCount val="4"/>
                <c:pt idx="0">
                  <c:v>雇用している</c:v>
                </c:pt>
                <c:pt idx="1">
                  <c:v>過去３年間の間に雇用していたが、現在は雇用していない</c:v>
                </c:pt>
                <c:pt idx="2">
                  <c:v>３年より前に雇用していたが、現在は雇用していない</c:v>
                </c:pt>
                <c:pt idx="3">
                  <c:v>雇用していない</c:v>
                </c:pt>
              </c:strCache>
            </c:strRef>
          </c:cat>
          <c:val>
            <c:numRef>
              <c:f>'（介護比較）雇用状況の変化'!$C$14:$C$17</c:f>
              <c:numCache>
                <c:formatCode>General</c:formatCode>
                <c:ptCount val="4"/>
                <c:pt idx="0">
                  <c:v>68</c:v>
                </c:pt>
                <c:pt idx="1">
                  <c:v>2</c:v>
                </c:pt>
                <c:pt idx="2">
                  <c:v>7</c:v>
                </c:pt>
                <c:pt idx="3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2C-47D7-AB4B-29EC94B6B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692304"/>
        <c:axId val="547690336"/>
      </c:barChart>
      <c:catAx>
        <c:axId val="54769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690336"/>
        <c:crosses val="autoZero"/>
        <c:auto val="1"/>
        <c:lblAlgn val="ctr"/>
        <c:lblOffset val="100"/>
        <c:noMultiLvlLbl val="0"/>
      </c:catAx>
      <c:valAx>
        <c:axId val="547690336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69230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'（介護比較）国籍の変化'!$B$2</c:f>
              <c:strCache>
                <c:ptCount val="1"/>
                <c:pt idx="0">
                  <c:v>平成30年度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'（介護比較）国籍の変化'!$A$3:$A$14</c:f>
              <c:strCache>
                <c:ptCount val="12"/>
                <c:pt idx="0">
                  <c:v>フィリピン</c:v>
                </c:pt>
                <c:pt idx="1">
                  <c:v>インドネシア</c:v>
                </c:pt>
                <c:pt idx="2">
                  <c:v>キルギス共和国</c:v>
                </c:pt>
                <c:pt idx="3">
                  <c:v>中国</c:v>
                </c:pt>
                <c:pt idx="4">
                  <c:v>ベトナム</c:v>
                </c:pt>
                <c:pt idx="5">
                  <c:v>ネパール</c:v>
                </c:pt>
                <c:pt idx="6">
                  <c:v>韓国</c:v>
                </c:pt>
                <c:pt idx="7">
                  <c:v>ブラジル</c:v>
                </c:pt>
                <c:pt idx="8">
                  <c:v>ペルー</c:v>
                </c:pt>
                <c:pt idx="9">
                  <c:v>タイ</c:v>
                </c:pt>
                <c:pt idx="10">
                  <c:v>ミャンマー</c:v>
                </c:pt>
                <c:pt idx="11">
                  <c:v>その他</c:v>
                </c:pt>
              </c:strCache>
            </c:strRef>
          </c:cat>
          <c:val>
            <c:numRef>
              <c:f>'（介護比較）国籍の変化'!$B$3:$B$14</c:f>
              <c:numCache>
                <c:formatCode>General</c:formatCode>
                <c:ptCount val="12"/>
                <c:pt idx="0">
                  <c:v>52</c:v>
                </c:pt>
                <c:pt idx="1">
                  <c:v>17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45-4682-AF83-62BB7F2A90F0}"/>
            </c:ext>
          </c:extLst>
        </c:ser>
        <c:ser>
          <c:idx val="1"/>
          <c:order val="1"/>
          <c:tx>
            <c:strRef>
              <c:f>'（介護比較）国籍の変化'!$C$2</c:f>
              <c:strCache>
                <c:ptCount val="1"/>
                <c:pt idx="0">
                  <c:v>令和3年度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'（介護比較）国籍の変化'!$A$3:$A$14</c:f>
              <c:strCache>
                <c:ptCount val="12"/>
                <c:pt idx="0">
                  <c:v>フィリピン</c:v>
                </c:pt>
                <c:pt idx="1">
                  <c:v>インドネシア</c:v>
                </c:pt>
                <c:pt idx="2">
                  <c:v>キルギス共和国</c:v>
                </c:pt>
                <c:pt idx="3">
                  <c:v>中国</c:v>
                </c:pt>
                <c:pt idx="4">
                  <c:v>ベトナム</c:v>
                </c:pt>
                <c:pt idx="5">
                  <c:v>ネパール</c:v>
                </c:pt>
                <c:pt idx="6">
                  <c:v>韓国</c:v>
                </c:pt>
                <c:pt idx="7">
                  <c:v>ブラジル</c:v>
                </c:pt>
                <c:pt idx="8">
                  <c:v>ペルー</c:v>
                </c:pt>
                <c:pt idx="9">
                  <c:v>タイ</c:v>
                </c:pt>
                <c:pt idx="10">
                  <c:v>ミャンマー</c:v>
                </c:pt>
                <c:pt idx="11">
                  <c:v>その他</c:v>
                </c:pt>
              </c:strCache>
            </c:strRef>
          </c:cat>
          <c:val>
            <c:numRef>
              <c:f>'（介護比較）国籍の変化'!$C$3:$C$14</c:f>
              <c:numCache>
                <c:formatCode>General</c:formatCode>
                <c:ptCount val="12"/>
                <c:pt idx="0">
                  <c:v>78</c:v>
                </c:pt>
                <c:pt idx="1">
                  <c:v>24</c:v>
                </c:pt>
                <c:pt idx="2">
                  <c:v>4</c:v>
                </c:pt>
                <c:pt idx="3">
                  <c:v>21</c:v>
                </c:pt>
                <c:pt idx="4">
                  <c:v>61</c:v>
                </c:pt>
                <c:pt idx="5">
                  <c:v>9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6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45-4682-AF83-62BB7F2A9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692304"/>
        <c:axId val="547690336"/>
      </c:barChart>
      <c:catAx>
        <c:axId val="54769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690336"/>
        <c:crosses val="autoZero"/>
        <c:auto val="1"/>
        <c:lblAlgn val="ctr"/>
        <c:lblOffset val="100"/>
        <c:noMultiLvlLbl val="0"/>
      </c:catAx>
      <c:valAx>
        <c:axId val="54769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6923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'（介護比較）在留資格の変化'!$B$2</c:f>
              <c:strCache>
                <c:ptCount val="1"/>
                <c:pt idx="0">
                  <c:v>平成30年度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'（介護比較）在留資格の変化'!$A$3:$A$9</c:f>
              <c:strCache>
                <c:ptCount val="7"/>
                <c:pt idx="0">
                  <c:v>特定技能</c:v>
                </c:pt>
                <c:pt idx="1">
                  <c:v>技能実習生</c:v>
                </c:pt>
                <c:pt idx="2">
                  <c:v>介護</c:v>
                </c:pt>
                <c:pt idx="3">
                  <c:v>特定活動
（経済連携協定（ＥＰＡ））</c:v>
                </c:pt>
                <c:pt idx="4">
                  <c:v>身分に基づく在留資格
（永住者等）</c:v>
                </c:pt>
                <c:pt idx="5">
                  <c:v>留学</c:v>
                </c:pt>
                <c:pt idx="6">
                  <c:v>その他</c:v>
                </c:pt>
              </c:strCache>
            </c:strRef>
          </c:cat>
          <c:val>
            <c:numRef>
              <c:f>'（介護比較）在留資格の変化'!$B$3:$B$9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63</c:v>
                </c:pt>
                <c:pt idx="5">
                  <c:v>29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5F-49CB-86D6-4850170563A2}"/>
            </c:ext>
          </c:extLst>
        </c:ser>
        <c:ser>
          <c:idx val="1"/>
          <c:order val="1"/>
          <c:tx>
            <c:strRef>
              <c:f>'（介護比較）在留資格の変化'!$C$2</c:f>
              <c:strCache>
                <c:ptCount val="1"/>
                <c:pt idx="0">
                  <c:v>令和3年度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'（介護比較）在留資格の変化'!$A$3:$A$9</c:f>
              <c:strCache>
                <c:ptCount val="7"/>
                <c:pt idx="0">
                  <c:v>特定技能</c:v>
                </c:pt>
                <c:pt idx="1">
                  <c:v>技能実習生</c:v>
                </c:pt>
                <c:pt idx="2">
                  <c:v>介護</c:v>
                </c:pt>
                <c:pt idx="3">
                  <c:v>特定活動
（経済連携協定（ＥＰＡ））</c:v>
                </c:pt>
                <c:pt idx="4">
                  <c:v>身分に基づく在留資格
（永住者等）</c:v>
                </c:pt>
                <c:pt idx="5">
                  <c:v>留学</c:v>
                </c:pt>
                <c:pt idx="6">
                  <c:v>その他</c:v>
                </c:pt>
              </c:strCache>
            </c:strRef>
          </c:cat>
          <c:val>
            <c:numRef>
              <c:f>'（介護比較）在留資格の変化'!$C$3:$C$9</c:f>
              <c:numCache>
                <c:formatCode>General</c:formatCode>
                <c:ptCount val="7"/>
                <c:pt idx="0">
                  <c:v>37</c:v>
                </c:pt>
                <c:pt idx="1">
                  <c:v>52</c:v>
                </c:pt>
                <c:pt idx="2">
                  <c:v>12</c:v>
                </c:pt>
                <c:pt idx="3">
                  <c:v>2</c:v>
                </c:pt>
                <c:pt idx="4">
                  <c:v>76</c:v>
                </c:pt>
                <c:pt idx="5">
                  <c:v>27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5F-49CB-86D6-485017056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692304"/>
        <c:axId val="547690336"/>
      </c:barChart>
      <c:catAx>
        <c:axId val="54769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690336"/>
        <c:crosses val="autoZero"/>
        <c:auto val="1"/>
        <c:lblAlgn val="ctr"/>
        <c:lblOffset val="100"/>
        <c:noMultiLvlLbl val="0"/>
      </c:catAx>
      <c:valAx>
        <c:axId val="54769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6923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3257575757576"/>
          <c:y val="0.26154944444444445"/>
          <c:w val="0.85258964646464641"/>
          <c:h val="0.485676111111111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従業員別の分析!$A$3</c:f>
              <c:strCache>
                <c:ptCount val="1"/>
                <c:pt idx="0">
                  <c:v>雇用している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従業員別の分析!$B$2:$E$2</c:f>
              <c:strCache>
                <c:ptCount val="4"/>
                <c:pt idx="0">
                  <c:v>10人未満</c:v>
                </c:pt>
                <c:pt idx="1">
                  <c:v>10人～50人未満</c:v>
                </c:pt>
                <c:pt idx="2">
                  <c:v>50人～100人未満</c:v>
                </c:pt>
                <c:pt idx="3">
                  <c:v>100人～200人未満</c:v>
                </c:pt>
              </c:strCache>
            </c:strRef>
          </c:cat>
          <c:val>
            <c:numRef>
              <c:f>従業員別の分析!$B$3:$E$3</c:f>
              <c:numCache>
                <c:formatCode>General</c:formatCode>
                <c:ptCount val="4"/>
                <c:pt idx="0">
                  <c:v>7</c:v>
                </c:pt>
                <c:pt idx="1">
                  <c:v>40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0-458F-8D1F-F042C8E754B1}"/>
            </c:ext>
          </c:extLst>
        </c:ser>
        <c:ser>
          <c:idx val="1"/>
          <c:order val="1"/>
          <c:tx>
            <c:strRef>
              <c:f>従業員別の分析!$A$4</c:f>
              <c:strCache>
                <c:ptCount val="1"/>
                <c:pt idx="0">
                  <c:v>過去３年間の間に雇用していたが、現在は雇用していない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F0-458F-8D1F-F042C8E754B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F0-458F-8D1F-F042C8E754B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F0-458F-8D1F-F042C8E75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従業員別の分析!$B$2:$E$2</c:f>
              <c:strCache>
                <c:ptCount val="4"/>
                <c:pt idx="0">
                  <c:v>10人未満</c:v>
                </c:pt>
                <c:pt idx="1">
                  <c:v>10人～50人未満</c:v>
                </c:pt>
                <c:pt idx="2">
                  <c:v>50人～100人未満</c:v>
                </c:pt>
                <c:pt idx="3">
                  <c:v>100人～200人未満</c:v>
                </c:pt>
              </c:strCache>
            </c:strRef>
          </c:cat>
          <c:val>
            <c:numRef>
              <c:f>従業員別の分析!$B$4:$E$4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0-458F-8D1F-F042C8E754B1}"/>
            </c:ext>
          </c:extLst>
        </c:ser>
        <c:ser>
          <c:idx val="2"/>
          <c:order val="2"/>
          <c:tx>
            <c:strRef>
              <c:f>従業員別の分析!$A$5</c:f>
              <c:strCache>
                <c:ptCount val="1"/>
                <c:pt idx="0">
                  <c:v>3年より前に雇用していたが、現在は雇用していない</c:v>
                </c:pt>
              </c:strCache>
            </c:strRef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F0-458F-8D1F-F042C8E75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従業員別の分析!$B$2:$E$2</c:f>
              <c:strCache>
                <c:ptCount val="4"/>
                <c:pt idx="0">
                  <c:v>10人未満</c:v>
                </c:pt>
                <c:pt idx="1">
                  <c:v>10人～50人未満</c:v>
                </c:pt>
                <c:pt idx="2">
                  <c:v>50人～100人未満</c:v>
                </c:pt>
                <c:pt idx="3">
                  <c:v>100人～200人未満</c:v>
                </c:pt>
              </c:strCache>
            </c:strRef>
          </c:cat>
          <c:val>
            <c:numRef>
              <c:f>従業員別の分析!$B$5:$E$5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F0-458F-8D1F-F042C8E754B1}"/>
            </c:ext>
          </c:extLst>
        </c:ser>
        <c:ser>
          <c:idx val="3"/>
          <c:order val="3"/>
          <c:tx>
            <c:strRef>
              <c:f>従業員別の分析!$A$6</c:f>
              <c:strCache>
                <c:ptCount val="1"/>
                <c:pt idx="0">
                  <c:v>雇用していない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従業員別の分析!$B$2:$E$2</c:f>
              <c:strCache>
                <c:ptCount val="4"/>
                <c:pt idx="0">
                  <c:v>10人未満</c:v>
                </c:pt>
                <c:pt idx="1">
                  <c:v>10人～50人未満</c:v>
                </c:pt>
                <c:pt idx="2">
                  <c:v>50人～100人未満</c:v>
                </c:pt>
                <c:pt idx="3">
                  <c:v>100人～200人未満</c:v>
                </c:pt>
              </c:strCache>
            </c:strRef>
          </c:cat>
          <c:val>
            <c:numRef>
              <c:f>従業員別の分析!$B$6:$E$6</c:f>
              <c:numCache>
                <c:formatCode>General</c:formatCode>
                <c:ptCount val="4"/>
                <c:pt idx="0">
                  <c:v>78</c:v>
                </c:pt>
                <c:pt idx="1">
                  <c:v>187</c:v>
                </c:pt>
                <c:pt idx="2">
                  <c:v>28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F0-458F-8D1F-F042C8E754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0531664"/>
        <c:axId val="610524448"/>
      </c:barChart>
      <c:catAx>
        <c:axId val="61053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0524448"/>
        <c:crosses val="autoZero"/>
        <c:auto val="1"/>
        <c:lblAlgn val="ctr"/>
        <c:lblOffset val="100"/>
        <c:noMultiLvlLbl val="0"/>
      </c:catAx>
      <c:valAx>
        <c:axId val="61052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0531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3257575757576"/>
          <c:y val="0.25833916666666668"/>
          <c:w val="0.85258964646464641"/>
          <c:h val="0.4888863888888889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従業員ごとの傾向!$A$3</c:f>
              <c:strCache>
                <c:ptCount val="1"/>
                <c:pt idx="0">
                  <c:v>雇用している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従業員ごとの傾向!$B$2:$G$2</c:f>
              <c:strCache>
                <c:ptCount val="6"/>
                <c:pt idx="0">
                  <c:v>10人未満</c:v>
                </c:pt>
                <c:pt idx="1">
                  <c:v>10人～50人未満</c:v>
                </c:pt>
                <c:pt idx="2">
                  <c:v>50人～100人未満</c:v>
                </c:pt>
                <c:pt idx="3">
                  <c:v>100人～200人未満</c:v>
                </c:pt>
                <c:pt idx="4">
                  <c:v>200人～300人未満</c:v>
                </c:pt>
                <c:pt idx="5">
                  <c:v>300人以上</c:v>
                </c:pt>
              </c:strCache>
            </c:strRef>
          </c:cat>
          <c:val>
            <c:numRef>
              <c:f>従業員ごとの傾向!$B$3:$G$3</c:f>
              <c:numCache>
                <c:formatCode>General</c:formatCode>
                <c:ptCount val="6"/>
                <c:pt idx="0">
                  <c:v>6</c:v>
                </c:pt>
                <c:pt idx="1">
                  <c:v>13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7-4144-9BF7-81D642FE24E8}"/>
            </c:ext>
          </c:extLst>
        </c:ser>
        <c:ser>
          <c:idx val="1"/>
          <c:order val="1"/>
          <c:tx>
            <c:strRef>
              <c:f>従業員ごとの傾向!$A$4</c:f>
              <c:strCache>
                <c:ptCount val="1"/>
                <c:pt idx="0">
                  <c:v>現在は雇用していないが、今後、雇用の予定・希望がある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従業員ごとの傾向!$B$2:$G$2</c:f>
              <c:strCache>
                <c:ptCount val="6"/>
                <c:pt idx="0">
                  <c:v>10人未満</c:v>
                </c:pt>
                <c:pt idx="1">
                  <c:v>10人～50人未満</c:v>
                </c:pt>
                <c:pt idx="2">
                  <c:v>50人～100人未満</c:v>
                </c:pt>
                <c:pt idx="3">
                  <c:v>100人～200人未満</c:v>
                </c:pt>
                <c:pt idx="4">
                  <c:v>200人～300人未満</c:v>
                </c:pt>
                <c:pt idx="5">
                  <c:v>300人以上</c:v>
                </c:pt>
              </c:strCache>
            </c:strRef>
          </c:cat>
          <c:val>
            <c:numRef>
              <c:f>従業員ごとの傾向!$B$4:$G$4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47-4144-9BF7-81D642FE24E8}"/>
            </c:ext>
          </c:extLst>
        </c:ser>
        <c:ser>
          <c:idx val="2"/>
          <c:order val="2"/>
          <c:tx>
            <c:strRef>
              <c:f>従業員ごとの傾向!$A$5</c:f>
              <c:strCache>
                <c:ptCount val="1"/>
                <c:pt idx="0">
                  <c:v>現在は雇用していない（今後も雇用の予定・希望はない）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従業員ごとの傾向!$B$2:$G$2</c:f>
              <c:strCache>
                <c:ptCount val="6"/>
                <c:pt idx="0">
                  <c:v>10人未満</c:v>
                </c:pt>
                <c:pt idx="1">
                  <c:v>10人～50人未満</c:v>
                </c:pt>
                <c:pt idx="2">
                  <c:v>50人～100人未満</c:v>
                </c:pt>
                <c:pt idx="3">
                  <c:v>100人～200人未満</c:v>
                </c:pt>
                <c:pt idx="4">
                  <c:v>200人～300人未満</c:v>
                </c:pt>
                <c:pt idx="5">
                  <c:v>300人以上</c:v>
                </c:pt>
              </c:strCache>
            </c:strRef>
          </c:cat>
          <c:val>
            <c:numRef>
              <c:f>従業員ごとの傾向!$B$5:$G$5</c:f>
              <c:numCache>
                <c:formatCode>General</c:formatCode>
                <c:ptCount val="6"/>
                <c:pt idx="0">
                  <c:v>67</c:v>
                </c:pt>
                <c:pt idx="1">
                  <c:v>54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47-4144-9BF7-81D642FE24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0531664"/>
        <c:axId val="610524448"/>
      </c:barChart>
      <c:catAx>
        <c:axId val="61053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0524448"/>
        <c:crosses val="autoZero"/>
        <c:auto val="1"/>
        <c:lblAlgn val="ctr"/>
        <c:lblOffset val="100"/>
        <c:noMultiLvlLbl val="0"/>
      </c:catAx>
      <c:valAx>
        <c:axId val="61052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0531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929267676767676"/>
          <c:y val="2.1166666666666667E-2"/>
          <c:w val="0.77272777777777779"/>
          <c:h val="0.216005833333333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54-4084-87A0-3589EC090C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54-4084-87A0-3589EC090C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54-4084-87A0-3589EC090C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D54-4084-87A0-3589EC090C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D54-4084-87A0-3589EC090C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D54-4084-87A0-3589EC090C0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D54-4084-87A0-3589EC090C0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D54-4084-87A0-3589EC090C0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D54-4084-87A0-3589EC090C07}"/>
              </c:ext>
            </c:extLst>
          </c:dPt>
          <c:dLbls>
            <c:dLbl>
              <c:idx val="3"/>
              <c:layout>
                <c:manualLayout>
                  <c:x val="-2.9025607033117382E-2"/>
                  <c:y val="-1.93474358974358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54-4084-87A0-3589EC090C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被雇用者の属性①!$D$3:$D$11</c:f>
              <c:strCache>
                <c:ptCount val="9"/>
                <c:pt idx="0">
                  <c:v>ベトナム</c:v>
                </c:pt>
                <c:pt idx="1">
                  <c:v>フィリピン</c:v>
                </c:pt>
                <c:pt idx="2">
                  <c:v>中国</c:v>
                </c:pt>
                <c:pt idx="3">
                  <c:v>インドネシア</c:v>
                </c:pt>
                <c:pt idx="4">
                  <c:v>ネパール</c:v>
                </c:pt>
                <c:pt idx="5">
                  <c:v>ミャンマー</c:v>
                </c:pt>
                <c:pt idx="6">
                  <c:v>韓国</c:v>
                </c:pt>
                <c:pt idx="7">
                  <c:v>アメリカ</c:v>
                </c:pt>
                <c:pt idx="8">
                  <c:v>その他</c:v>
                </c:pt>
              </c:strCache>
            </c:strRef>
          </c:cat>
          <c:val>
            <c:numRef>
              <c:f>被雇用者の属性①!$E$3:$E$11</c:f>
              <c:numCache>
                <c:formatCode>General</c:formatCode>
                <c:ptCount val="9"/>
                <c:pt idx="0">
                  <c:v>117</c:v>
                </c:pt>
                <c:pt idx="1">
                  <c:v>112</c:v>
                </c:pt>
                <c:pt idx="2">
                  <c:v>68</c:v>
                </c:pt>
                <c:pt idx="3">
                  <c:v>42</c:v>
                </c:pt>
                <c:pt idx="4">
                  <c:v>15</c:v>
                </c:pt>
                <c:pt idx="5">
                  <c:v>10</c:v>
                </c:pt>
                <c:pt idx="6">
                  <c:v>9</c:v>
                </c:pt>
                <c:pt idx="7">
                  <c:v>5</c:v>
                </c:pt>
                <c:pt idx="8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D54-4084-87A0-3589EC090C0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E7-4640-A8CD-4EA1DB686F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E7-4640-A8CD-4EA1DB686F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E7-4640-A8CD-4EA1DB686F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E7-4640-A8CD-4EA1DB686F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4E7-4640-A8CD-4EA1DB686F3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4E7-4640-A8CD-4EA1DB686F3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4E7-4640-A8CD-4EA1DB686F3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4E7-4640-A8CD-4EA1DB686F3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4E7-4640-A8CD-4EA1DB686F39}"/>
              </c:ext>
            </c:extLst>
          </c:dPt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E7-4640-A8CD-4EA1DB686F3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E7-4640-A8CD-4EA1DB686F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国籍の分析!$A$3:$A$11</c:f>
              <c:strCache>
                <c:ptCount val="9"/>
                <c:pt idx="0">
                  <c:v>ベトナム</c:v>
                </c:pt>
                <c:pt idx="1">
                  <c:v>フィリピン</c:v>
                </c:pt>
                <c:pt idx="2">
                  <c:v>中国</c:v>
                </c:pt>
                <c:pt idx="3">
                  <c:v>インドネシア</c:v>
                </c:pt>
                <c:pt idx="4">
                  <c:v>ネパール</c:v>
                </c:pt>
                <c:pt idx="5">
                  <c:v>ミャンマー</c:v>
                </c:pt>
                <c:pt idx="6">
                  <c:v>韓国</c:v>
                </c:pt>
                <c:pt idx="7">
                  <c:v>アメリカ</c:v>
                </c:pt>
                <c:pt idx="8">
                  <c:v>その他</c:v>
                </c:pt>
              </c:strCache>
            </c:strRef>
          </c:cat>
          <c:val>
            <c:numRef>
              <c:f>国籍の分析!$D$3:$D$11</c:f>
              <c:numCache>
                <c:formatCode>General</c:formatCode>
                <c:ptCount val="9"/>
                <c:pt idx="0">
                  <c:v>61</c:v>
                </c:pt>
                <c:pt idx="1">
                  <c:v>78</c:v>
                </c:pt>
                <c:pt idx="2">
                  <c:v>21</c:v>
                </c:pt>
                <c:pt idx="3">
                  <c:v>24</c:v>
                </c:pt>
                <c:pt idx="4">
                  <c:v>9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4E7-4640-A8CD-4EA1DB686F3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FB-4335-9CCB-58CE6AD552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FB-4335-9CCB-58CE6AD552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FB-4335-9CCB-58CE6AD552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FB-4335-9CCB-58CE6AD552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FB-4335-9CCB-58CE6AD552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FB-4335-9CCB-58CE6AD552A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FB-4335-9CCB-58CE6AD552A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FB-4335-9CCB-58CE6AD552A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BFB-4335-9CCB-58CE6AD552AB}"/>
              </c:ext>
            </c:extLst>
          </c:dPt>
          <c:dLbls>
            <c:dLbl>
              <c:idx val="3"/>
              <c:layout>
                <c:manualLayout>
                  <c:x val="-1.5401420316290944E-2"/>
                  <c:y val="4.404316239316239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FB-4335-9CCB-58CE6AD552AB}"/>
                </c:ext>
              </c:extLst>
            </c:dLbl>
            <c:dLbl>
              <c:idx val="4"/>
              <c:layout>
                <c:manualLayout>
                  <c:x val="-2.8566184250050176E-2"/>
                  <c:y val="-2.84367521367521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FB-4335-9CCB-58CE6AD552AB}"/>
                </c:ext>
              </c:extLst>
            </c:dLbl>
            <c:dLbl>
              <c:idx val="5"/>
              <c:layout>
                <c:manualLayout>
                  <c:x val="-0.10600956046011997"/>
                  <c:y val="-7.27008547008547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FB-4335-9CCB-58CE6AD552A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FB-4335-9CCB-58CE6AD552AB}"/>
                </c:ext>
              </c:extLst>
            </c:dLbl>
            <c:dLbl>
              <c:idx val="7"/>
              <c:layout>
                <c:manualLayout>
                  <c:x val="3.8744836259486999E-2"/>
                  <c:y val="-4.272606837606837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FB-4335-9CCB-58CE6AD552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国籍の分析!$A$3:$A$11</c:f>
              <c:strCache>
                <c:ptCount val="9"/>
                <c:pt idx="0">
                  <c:v>ベトナム</c:v>
                </c:pt>
                <c:pt idx="1">
                  <c:v>フィリピン</c:v>
                </c:pt>
                <c:pt idx="2">
                  <c:v>中国</c:v>
                </c:pt>
                <c:pt idx="3">
                  <c:v>インドネシア</c:v>
                </c:pt>
                <c:pt idx="4">
                  <c:v>ネパール</c:v>
                </c:pt>
                <c:pt idx="5">
                  <c:v>ミャンマー</c:v>
                </c:pt>
                <c:pt idx="6">
                  <c:v>韓国</c:v>
                </c:pt>
                <c:pt idx="7">
                  <c:v>アメリカ</c:v>
                </c:pt>
                <c:pt idx="8">
                  <c:v>その他</c:v>
                </c:pt>
              </c:strCache>
            </c:strRef>
          </c:cat>
          <c:val>
            <c:numRef>
              <c:f>国籍の分析!$C$3:$C$11</c:f>
              <c:numCache>
                <c:formatCode>General</c:formatCode>
                <c:ptCount val="9"/>
                <c:pt idx="0">
                  <c:v>50</c:v>
                </c:pt>
                <c:pt idx="1">
                  <c:v>17</c:v>
                </c:pt>
                <c:pt idx="2">
                  <c:v>36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  <c:pt idx="7">
                  <c:v>5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BFB-4335-9CCB-58CE6AD552A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6A-4DF3-820E-665187590B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6A-4DF3-820E-665187590B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6A-4DF3-820E-665187590B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6A-4DF3-820E-665187590B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D6A-4DF3-820E-665187590B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D6A-4DF3-820E-665187590B7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D6A-4DF3-820E-665187590B7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D6A-4DF3-820E-665187590B7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D6A-4DF3-820E-665187590B70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4D6A-4DF3-820E-665187590B7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6A-4DF3-820E-665187590B7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6A-4DF3-820E-665187590B7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6A-4DF3-820E-665187590B7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D6A-4DF3-820E-665187590B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国籍の分析!$A$3:$A$11</c:f>
              <c:strCache>
                <c:ptCount val="9"/>
                <c:pt idx="0">
                  <c:v>ベトナム</c:v>
                </c:pt>
                <c:pt idx="1">
                  <c:v>フィリピン</c:v>
                </c:pt>
                <c:pt idx="2">
                  <c:v>中国</c:v>
                </c:pt>
                <c:pt idx="3">
                  <c:v>インドネシア</c:v>
                </c:pt>
                <c:pt idx="4">
                  <c:v>ネパール</c:v>
                </c:pt>
                <c:pt idx="5">
                  <c:v>ミャンマー</c:v>
                </c:pt>
                <c:pt idx="6">
                  <c:v>韓国</c:v>
                </c:pt>
                <c:pt idx="7">
                  <c:v>アメリカ</c:v>
                </c:pt>
                <c:pt idx="8">
                  <c:v>その他</c:v>
                </c:pt>
              </c:strCache>
            </c:strRef>
          </c:cat>
          <c:val>
            <c:numRef>
              <c:f>国籍の分析!$E$3:$E$11</c:f>
              <c:numCache>
                <c:formatCode>General</c:formatCode>
                <c:ptCount val="9"/>
                <c:pt idx="0">
                  <c:v>4</c:v>
                </c:pt>
                <c:pt idx="1">
                  <c:v>9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D6A-4DF3-820E-665187590B7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7" cy="496967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4" y="4"/>
            <a:ext cx="2949787" cy="496967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r">
              <a:defRPr sz="1200"/>
            </a:lvl1pPr>
          </a:lstStyle>
          <a:p>
            <a:fld id="{D40C1DDC-7D39-4A46-8133-72105D441122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651"/>
            <a:ext cx="2949787" cy="496967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4" y="9440651"/>
            <a:ext cx="2949787" cy="496967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r">
              <a:defRPr sz="1200"/>
            </a:lvl1pPr>
          </a:lstStyle>
          <a:p>
            <a:fld id="{5BBBA179-73DE-41C4-B016-7119CC21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55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574" cy="498475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4"/>
            <a:ext cx="2949574" cy="498475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r">
              <a:defRPr sz="1200"/>
            </a:lvl1pPr>
          </a:lstStyle>
          <a:p>
            <a:fld id="{AC7F37D7-0DE0-4FB2-B127-73C22F47D48D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699" rIns="91399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83140"/>
            <a:ext cx="5445125" cy="3913187"/>
          </a:xfrm>
          <a:prstGeom prst="rect">
            <a:avLst/>
          </a:prstGeom>
        </p:spPr>
        <p:txBody>
          <a:bodyPr vert="horz" lIns="91399" tIns="45699" rIns="91399" bIns="456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6"/>
            <a:ext cx="2949574" cy="498475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4" cy="498475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r">
              <a:defRPr sz="1200"/>
            </a:lvl1pPr>
          </a:lstStyle>
          <a:p>
            <a:fld id="{7062C96B-C22B-4C7F-B78F-4B64FDB9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09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C96B-C22B-4C7F-B78F-4B64FDB9B4E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03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438-20AF-44DA-958A-7F9721478123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74FC4F-2846-4FE1-90FA-DDF13E709B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 rot="10800000">
            <a:off x="2232248" y="6453265"/>
            <a:ext cx="6948264" cy="288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-36512" y="332656"/>
            <a:ext cx="2160240" cy="717600"/>
            <a:chOff x="-108760" y="332656"/>
            <a:chExt cx="2160240" cy="717600"/>
          </a:xfrm>
        </p:grpSpPr>
        <p:sp>
          <p:nvSpPr>
            <p:cNvPr id="9" name="正方形/長方形 8"/>
            <p:cNvSpPr/>
            <p:nvPr/>
          </p:nvSpPr>
          <p:spPr>
            <a:xfrm>
              <a:off x="-108760" y="3326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-108760" y="4850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108760" y="6374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-108520" y="7898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-108760" y="9422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Group 5"/>
          <p:cNvGrpSpPr>
            <a:grpSpLocks noChangeAspect="1"/>
          </p:cNvGrpSpPr>
          <p:nvPr userDrawn="1"/>
        </p:nvGrpSpPr>
        <p:grpSpPr bwMode="auto">
          <a:xfrm>
            <a:off x="251520" y="116632"/>
            <a:ext cx="549284" cy="549284"/>
            <a:chOff x="204" y="164"/>
            <a:chExt cx="346" cy="346"/>
          </a:xfrm>
        </p:grpSpPr>
        <p:sp>
          <p:nvSpPr>
            <p:cNvPr id="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64"/>
              <a:ext cx="28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4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正方形/長方形 16"/>
          <p:cNvSpPr/>
          <p:nvPr userDrawn="1"/>
        </p:nvSpPr>
        <p:spPr>
          <a:xfrm rot="10800000">
            <a:off x="2221984" y="6345327"/>
            <a:ext cx="6948264" cy="36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7596336" y="594928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Light ITC" panose="020B0402030504020804" pitchFamily="34" charset="0"/>
              </a:rPr>
              <a:t>GIFU CITY</a:t>
            </a:r>
            <a:endParaRPr kumimoji="1" lang="ja-JP" altLang="en-US" sz="2400" dirty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99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A5A7-3DF0-41E3-9355-C8FCF201FA92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74FC4F-2846-4FE1-90FA-DDF13E709B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正方形/長方形 5"/>
          <p:cNvSpPr/>
          <p:nvPr userDrawn="1"/>
        </p:nvSpPr>
        <p:spPr>
          <a:xfrm rot="10800000">
            <a:off x="2232248" y="6453265"/>
            <a:ext cx="6948264" cy="288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-36512" y="332656"/>
            <a:ext cx="2160240" cy="717600"/>
            <a:chOff x="-108760" y="332656"/>
            <a:chExt cx="2160240" cy="717600"/>
          </a:xfrm>
        </p:grpSpPr>
        <p:sp>
          <p:nvSpPr>
            <p:cNvPr id="8" name="正方形/長方形 7"/>
            <p:cNvSpPr/>
            <p:nvPr/>
          </p:nvSpPr>
          <p:spPr>
            <a:xfrm>
              <a:off x="-108760" y="3326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-108760" y="4850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-108760" y="6374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108520" y="7898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-108760" y="9422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Group 5"/>
          <p:cNvGrpSpPr>
            <a:grpSpLocks noChangeAspect="1"/>
          </p:cNvGrpSpPr>
          <p:nvPr userDrawn="1"/>
        </p:nvGrpSpPr>
        <p:grpSpPr bwMode="auto">
          <a:xfrm>
            <a:off x="251520" y="116632"/>
            <a:ext cx="549284" cy="549284"/>
            <a:chOff x="204" y="164"/>
            <a:chExt cx="346" cy="346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64"/>
              <a:ext cx="28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4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正方形/長方形 15"/>
          <p:cNvSpPr/>
          <p:nvPr userDrawn="1"/>
        </p:nvSpPr>
        <p:spPr>
          <a:xfrm rot="10800000">
            <a:off x="2221984" y="6345327"/>
            <a:ext cx="6948264" cy="36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96336" y="594928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Light ITC" panose="020B0402030504020804" pitchFamily="34" charset="0"/>
              </a:rPr>
              <a:t>GIFU CITY</a:t>
            </a:r>
            <a:endParaRPr kumimoji="1" lang="ja-JP" altLang="en-US" sz="2400" dirty="0">
              <a:latin typeface="Eras Light ITC" panose="020B04020305040208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19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8B3B-25D2-4991-BA04-704DBE8A1EF1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47817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D74FC4F-2846-4FE1-90FA-DDF13E709B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7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3600" dirty="0" smtClean="0"/>
              <a:t>外国人材受入れに関する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アンケート調査の結果について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  <a:ea typeface="+mj-ea"/>
              </a:rPr>
              <a:t>令和</a:t>
            </a:r>
            <a:r>
              <a:rPr kumimoji="1" lang="en-US" altLang="ja-JP" dirty="0" smtClean="0">
                <a:latin typeface="+mj-ea"/>
                <a:ea typeface="+mj-ea"/>
              </a:rPr>
              <a:t>3</a:t>
            </a:r>
            <a:r>
              <a:rPr kumimoji="1" lang="ja-JP" altLang="en-US" dirty="0" smtClean="0">
                <a:latin typeface="+mj-ea"/>
                <a:ea typeface="+mj-ea"/>
              </a:rPr>
              <a:t>年</a:t>
            </a:r>
            <a:r>
              <a:rPr kumimoji="1" lang="en-US" altLang="ja-JP" dirty="0" smtClean="0">
                <a:latin typeface="+mj-ea"/>
                <a:ea typeface="+mj-ea"/>
              </a:rPr>
              <a:t>10</a:t>
            </a:r>
            <a:r>
              <a:rPr kumimoji="1" lang="ja-JP" altLang="en-US" dirty="0" smtClean="0">
                <a:latin typeface="+mj-ea"/>
                <a:ea typeface="+mj-ea"/>
              </a:rPr>
              <a:t>月</a:t>
            </a:r>
            <a:r>
              <a:rPr kumimoji="1" lang="en-US" altLang="ja-JP" dirty="0" smtClean="0">
                <a:latin typeface="+mj-ea"/>
                <a:ea typeface="+mj-ea"/>
              </a:rPr>
              <a:t>27</a:t>
            </a:r>
            <a:r>
              <a:rPr kumimoji="1" lang="ja-JP" altLang="en-US" dirty="0" smtClean="0">
                <a:latin typeface="+mj-ea"/>
                <a:ea typeface="+mj-ea"/>
              </a:rPr>
              <a:t>日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令和</a:t>
            </a:r>
            <a:r>
              <a:rPr lang="en-US" altLang="ja-JP" sz="2800" dirty="0" smtClean="0">
                <a:latin typeface="+mj-ea"/>
                <a:ea typeface="+mj-ea"/>
              </a:rPr>
              <a:t>3</a:t>
            </a:r>
            <a:r>
              <a:rPr lang="ja-JP" altLang="en-US" sz="2800" dirty="0" smtClean="0">
                <a:latin typeface="+mj-ea"/>
                <a:ea typeface="+mj-ea"/>
              </a:rPr>
              <a:t>年度第</a:t>
            </a:r>
            <a:r>
              <a:rPr lang="en-US" altLang="ja-JP" sz="2800" dirty="0" smtClean="0">
                <a:latin typeface="+mj-ea"/>
                <a:ea typeface="+mj-ea"/>
              </a:rPr>
              <a:t>2</a:t>
            </a:r>
            <a:r>
              <a:rPr lang="ja-JP" altLang="en-US" sz="2800" dirty="0" smtClean="0">
                <a:latin typeface="+mj-ea"/>
                <a:ea typeface="+mj-ea"/>
              </a:rPr>
              <a:t>回外国人材受入れ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に関する専門部会資料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333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外国人労働者の属性③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3608" y="1241536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雇用形態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35400"/>
              </p:ext>
            </p:extLst>
          </p:nvPr>
        </p:nvGraphicFramePr>
        <p:xfrm>
          <a:off x="511992" y="1765313"/>
          <a:ext cx="3600000" cy="3537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504">
                  <a:extLst>
                    <a:ext uri="{9D8B030D-6E8A-4147-A177-3AD203B41FA5}">
                      <a16:colId xmlns:a16="http://schemas.microsoft.com/office/drawing/2014/main" val="2942552469"/>
                    </a:ext>
                  </a:extLst>
                </a:gridCol>
                <a:gridCol w="538496">
                  <a:extLst>
                    <a:ext uri="{9D8B030D-6E8A-4147-A177-3AD203B41FA5}">
                      <a16:colId xmlns:a16="http://schemas.microsoft.com/office/drawing/2014/main" val="865328545"/>
                    </a:ext>
                  </a:extLst>
                </a:gridCol>
              </a:tblGrid>
              <a:tr h="505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正社員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231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226658"/>
                  </a:ext>
                </a:extLst>
              </a:tr>
              <a:tr h="505307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パートタイム労働者・アルバイト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93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60430658"/>
                  </a:ext>
                </a:extLst>
              </a:tr>
              <a:tr h="5053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+mj-ea"/>
                          <a:ea typeface="+mj-ea"/>
                        </a:rPr>
                        <a:t>契約社員（有期労働契約）</a:t>
                      </a:r>
                      <a:endParaRPr lang="zh-TW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41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4994733"/>
                  </a:ext>
                </a:extLst>
              </a:tr>
              <a:tr h="505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派遣職員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17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5621151"/>
                  </a:ext>
                </a:extLst>
              </a:tr>
              <a:tr h="505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非常勤職員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8165670"/>
                  </a:ext>
                </a:extLst>
              </a:tr>
              <a:tr h="5053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+mj-ea"/>
                          <a:ea typeface="+mj-ea"/>
                        </a:rPr>
                        <a:t>短時間正社員</a:t>
                      </a:r>
                      <a:endParaRPr lang="zh-TW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1402269"/>
                  </a:ext>
                </a:extLst>
              </a:tr>
              <a:tr h="505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effectLst/>
                          <a:latin typeface="+mj-ea"/>
                          <a:ea typeface="+mj-ea"/>
                        </a:rPr>
                        <a:t>合計</a:t>
                      </a:r>
                      <a:endParaRPr lang="zh-TW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+mj-ea"/>
                          <a:ea typeface="+mj-ea"/>
                        </a:rPr>
                        <a:t>402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6246677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57200" y="5507940"/>
            <a:ext cx="79428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・正社員が半数以上を占める。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商工業等：質問３－③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介護施設：質問３－④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312971"/>
              </p:ext>
            </p:extLst>
          </p:nvPr>
        </p:nvGraphicFramePr>
        <p:xfrm>
          <a:off x="4518249" y="1980000"/>
          <a:ext cx="4572000" cy="332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48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雇用する理由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4" y="1241537"/>
            <a:ext cx="1692633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する理由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5373216"/>
            <a:ext cx="8147248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/>
              <a:t>・人手不足解消のためという回答が特に多いが、真面目で熱心な人が多い、優秀な人材の確保といった能力を求める理由も多く寄せられた。</a:t>
            </a:r>
            <a:endParaRPr lang="en-US" altLang="ja-JP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095950"/>
              </p:ext>
            </p:extLst>
          </p:nvPr>
        </p:nvGraphicFramePr>
        <p:xfrm>
          <a:off x="431094" y="1613213"/>
          <a:ext cx="4500946" cy="34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2967">
                  <a:extLst>
                    <a:ext uri="{9D8B030D-6E8A-4147-A177-3AD203B41FA5}">
                      <a16:colId xmlns:a16="http://schemas.microsoft.com/office/drawing/2014/main" val="2099361638"/>
                    </a:ext>
                  </a:extLst>
                </a:gridCol>
                <a:gridCol w="627979">
                  <a:extLst>
                    <a:ext uri="{9D8B030D-6E8A-4147-A177-3AD203B41FA5}">
                      <a16:colId xmlns:a16="http://schemas.microsoft.com/office/drawing/2014/main" val="215337109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マンパワー（人手）不足解消のため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102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551810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真面目で熱心な人が多いため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51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97099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優秀な人材を確保するため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46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8877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社会貢献・国際貢献のため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738749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職場の活性化等を見込んで（商工等のみ）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20783589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職員へのよい刺激を見込んで（介護のみ）</a:t>
                      </a:r>
                      <a:endParaRPr lang="ja-JP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27805080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業務上必要な言語が堪能であるため（商工等のみ）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2825851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</a:rPr>
                        <a:t>人件費の効率化を図るため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35913816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>
                          <a:effectLst/>
                        </a:rPr>
                        <a:t>人材育成の見直しの機会のため（介護のみ）</a:t>
                      </a:r>
                      <a:endParaRPr lang="ja-JP" altLang="en-US" sz="1400" b="0" i="0" u="none" strike="noStrike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23920264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>
                          <a:effectLst/>
                        </a:rPr>
                        <a:t>海外での事業展開に対応するため（商工等のみ）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11964406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>
                          <a:effectLst/>
                        </a:rPr>
                        <a:t>利用者へのよい刺激を見込んで（介護のみ）</a:t>
                      </a:r>
                      <a:endParaRPr lang="ja-JP" altLang="en-US" sz="1400" b="0" i="0" u="none" strike="noStrike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13457818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>
                          <a:effectLst/>
                        </a:rPr>
                        <a:t>その他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1911809938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商工業等：質問７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介護施設：質問４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656493"/>
              </p:ext>
            </p:extLst>
          </p:nvPr>
        </p:nvGraphicFramePr>
        <p:xfrm>
          <a:off x="5220072" y="1980000"/>
          <a:ext cx="3672000" cy="308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23727" y="12415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512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雇用</a:t>
            </a:r>
            <a:r>
              <a:rPr lang="ja-JP" altLang="en-US" dirty="0" smtClean="0"/>
              <a:t>の方法等①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4" y="1241537"/>
            <a:ext cx="1692633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具体的なきっかけ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647572"/>
              </p:ext>
            </p:extLst>
          </p:nvPr>
        </p:nvGraphicFramePr>
        <p:xfrm>
          <a:off x="411412" y="1743854"/>
          <a:ext cx="4320000" cy="3269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0546">
                  <a:extLst>
                    <a:ext uri="{9D8B030D-6E8A-4147-A177-3AD203B41FA5}">
                      <a16:colId xmlns:a16="http://schemas.microsoft.com/office/drawing/2014/main" val="3797767820"/>
                    </a:ext>
                  </a:extLst>
                </a:gridCol>
                <a:gridCol w="879454">
                  <a:extLst>
                    <a:ext uri="{9D8B030D-6E8A-4147-A177-3AD203B41FA5}">
                      <a16:colId xmlns:a16="http://schemas.microsoft.com/office/drawing/2014/main" val="1211616327"/>
                    </a:ext>
                  </a:extLst>
                </a:gridCol>
              </a:tblGrid>
              <a:tr h="46704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人材サービス企業、監理団体等からの提案</a:t>
                      </a: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51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11785426"/>
                  </a:ext>
                </a:extLst>
              </a:tr>
              <a:tr h="46704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他の事業者から話を聞いて</a:t>
                      </a: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424675"/>
                  </a:ext>
                </a:extLst>
              </a:tr>
              <a:tr h="46704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ハローワークからの提案</a:t>
                      </a: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8752786"/>
                  </a:ext>
                </a:extLst>
              </a:tr>
              <a:tr h="46704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大学・専門学校等からの提案</a:t>
                      </a: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6393292"/>
                  </a:ext>
                </a:extLst>
              </a:tr>
              <a:tr h="46704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国・県等のモデル事業の案内</a:t>
                      </a: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9220401"/>
                  </a:ext>
                </a:extLst>
              </a:tr>
              <a:tr h="46704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セミナー等で話を聞いて</a:t>
                      </a: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4321465"/>
                  </a:ext>
                </a:extLst>
              </a:tr>
              <a:tr h="46704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118133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11412" y="5259683"/>
            <a:ext cx="8444588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 smtClean="0">
                <a:latin typeface="+mj-ea"/>
                <a:ea typeface="+mj-ea"/>
              </a:rPr>
              <a:t>・「人材サービス企業、監理団体等の提案」が最も多く、「他の事業所から話を聞いて」が続いて多く回答された。</a:t>
            </a:r>
            <a:endParaRPr kumimoji="1" lang="ja-JP" altLang="en-US" dirty="0">
              <a:latin typeface="+mj-ea"/>
              <a:ea typeface="+mj-ea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401133"/>
              </p:ext>
            </p:extLst>
          </p:nvPr>
        </p:nvGraphicFramePr>
        <p:xfrm>
          <a:off x="5148000" y="1980000"/>
          <a:ext cx="3682885" cy="2849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商工業等：質問８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介護施設：質問５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67744" y="12415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67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雇用</a:t>
            </a:r>
            <a:r>
              <a:rPr lang="ja-JP" altLang="en-US" dirty="0" smtClean="0"/>
              <a:t>の方法等②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1241535"/>
            <a:ext cx="1692633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募集方法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23109"/>
              </p:ext>
            </p:extLst>
          </p:nvPr>
        </p:nvGraphicFramePr>
        <p:xfrm>
          <a:off x="431094" y="1712421"/>
          <a:ext cx="4320000" cy="33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0866">
                  <a:extLst>
                    <a:ext uri="{9D8B030D-6E8A-4147-A177-3AD203B41FA5}">
                      <a16:colId xmlns:a16="http://schemas.microsoft.com/office/drawing/2014/main" val="3448832773"/>
                    </a:ext>
                  </a:extLst>
                </a:gridCol>
                <a:gridCol w="539134">
                  <a:extLst>
                    <a:ext uri="{9D8B030D-6E8A-4147-A177-3AD203B41FA5}">
                      <a16:colId xmlns:a16="http://schemas.microsoft.com/office/drawing/2014/main" val="2226054694"/>
                    </a:ext>
                  </a:extLst>
                </a:gridCol>
              </a:tblGrid>
              <a:tr h="3816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監理団体を通じて（技能実習生の受入れ）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44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48551057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自社で直接（現地法人等による募集を含む）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41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2106564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</a:rPr>
                        <a:t>自社従業員、取引先、知人等からの紹介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475289"/>
                  </a:ext>
                </a:extLst>
              </a:tr>
              <a:tr h="40574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</a:rPr>
                        <a:t>ハローワーク、外国人雇用サービスセンター等公的機関を通じて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23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3804450"/>
                  </a:ext>
                </a:extLst>
              </a:tr>
              <a:tr h="43239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</a:rPr>
                        <a:t>労働者派遣事業者を通じて（外国人職員を派遣労働者として受入れ）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21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20951"/>
                  </a:ext>
                </a:extLst>
              </a:tr>
              <a:tr h="31918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</a:rPr>
                        <a:t>民間の職業紹介業者を通じて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18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19550746"/>
                  </a:ext>
                </a:extLst>
              </a:tr>
              <a:tr h="31918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</a:rPr>
                        <a:t>大学、専門学校等を通じて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9902222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</a:rPr>
                        <a:t>所属する同業者団体や業界団体、組合等を通じて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12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7583686"/>
                  </a:ext>
                </a:extLst>
              </a:tr>
              <a:tr h="3191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その他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8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6803155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11497" y="5229200"/>
            <a:ext cx="8408975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 smtClean="0"/>
              <a:t>・監理団体、ハローワーク、派遣事業者等を通じた募集、自社で直接、従業員等の紹介によるなど多様な募集状況が伺われた。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商工業等：質問９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介護施設：質問７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111558"/>
              </p:ext>
            </p:extLst>
          </p:nvPr>
        </p:nvGraphicFramePr>
        <p:xfrm>
          <a:off x="5148473" y="1980000"/>
          <a:ext cx="3672000" cy="303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5736" y="12415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98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雇用</a:t>
            </a:r>
            <a:r>
              <a:rPr lang="ja-JP" altLang="en-US" dirty="0" smtClean="0"/>
              <a:t>の方法等③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1498" y="5550273"/>
            <a:ext cx="79428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・監理団体が最も多く、相談の必要がないという回答がそれに続いた。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04654"/>
              </p:ext>
            </p:extLst>
          </p:nvPr>
        </p:nvGraphicFramePr>
        <p:xfrm>
          <a:off x="411498" y="1748116"/>
          <a:ext cx="4320000" cy="34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9034">
                  <a:extLst>
                    <a:ext uri="{9D8B030D-6E8A-4147-A177-3AD203B41FA5}">
                      <a16:colId xmlns:a16="http://schemas.microsoft.com/office/drawing/2014/main" val="2062125599"/>
                    </a:ext>
                  </a:extLst>
                </a:gridCol>
                <a:gridCol w="990966">
                  <a:extLst>
                    <a:ext uri="{9D8B030D-6E8A-4147-A177-3AD203B41FA5}">
                      <a16:colId xmlns:a16="http://schemas.microsoft.com/office/drawing/2014/main" val="397748416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監理団体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39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018346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相談の必要がないため、相談していない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809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労働局（ハローワーク・労働基準監督署含む）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7386932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3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出入国在留管理庁</a:t>
                      </a:r>
                      <a:endParaRPr lang="zh-CN" altLang="en-US" sz="13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17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19371964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人材サービス企業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23885928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他の経営者・事業者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304931476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適当な相談先がないため、相談していない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33725632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行政書士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2805228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300" u="none" strike="noStrike" dirty="0">
                          <a:effectLst/>
                          <a:latin typeface="+mn-ea"/>
                          <a:ea typeface="+mn-ea"/>
                        </a:rPr>
                        <a:t>登録支援機関</a:t>
                      </a:r>
                      <a:endParaRPr lang="zh-TW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38490844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地方自治体（県・市）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21231746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上記以外の国の機関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20277775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+mn-ea"/>
                          <a:ea typeface="+mn-ea"/>
                        </a:rPr>
                        <a:t>金融機関</a:t>
                      </a:r>
                      <a:endParaRPr lang="ja-JP" altLang="en-US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3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636707104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11498" y="1294618"/>
            <a:ext cx="1692633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先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10</a:t>
            </a: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介護施設：質問６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415195"/>
              </p:ext>
            </p:extLst>
          </p:nvPr>
        </p:nvGraphicFramePr>
        <p:xfrm>
          <a:off x="5170425" y="1980000"/>
          <a:ext cx="3672000" cy="322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95736" y="12946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23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雇用して良かったこと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4000" y="1296000"/>
            <a:ext cx="2124682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雇用してよかった点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4000" y="5373216"/>
            <a:ext cx="7942876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/>
              <a:t>・真面目で</a:t>
            </a:r>
            <a:r>
              <a:rPr lang="ja-JP" altLang="en-US" dirty="0" smtClean="0"/>
              <a:t>積極的、</a:t>
            </a:r>
            <a:r>
              <a:rPr lang="ja-JP" altLang="en-US" dirty="0"/>
              <a:t>職場の刺激になった等、人材として高評価な回答が多く寄せられている。また、人手不足の解消につながったという意見も多く寄せられた。</a:t>
            </a:r>
            <a:endParaRPr lang="en-US" altLang="ja-JP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01189"/>
              </p:ext>
            </p:extLst>
          </p:nvPr>
        </p:nvGraphicFramePr>
        <p:xfrm>
          <a:off x="504000" y="1772816"/>
          <a:ext cx="7669298" cy="3470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5162">
                  <a:extLst>
                    <a:ext uri="{9D8B030D-6E8A-4147-A177-3AD203B41FA5}">
                      <a16:colId xmlns:a16="http://schemas.microsoft.com/office/drawing/2014/main" val="209936163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32495074"/>
                    </a:ext>
                  </a:extLst>
                </a:gridCol>
              </a:tblGrid>
              <a:tr h="49573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</a:rPr>
                        <a:t>真面目で積極的に働いてくれること。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181056"/>
                  </a:ext>
                </a:extLst>
              </a:tr>
              <a:tr h="49573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人手不足の解消につながった。</a:t>
                      </a:r>
                      <a:endParaRPr lang="en-US" altLang="ja-JP" sz="1600" b="0" i="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210362"/>
                  </a:ext>
                </a:extLst>
              </a:tr>
              <a:tr h="495739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職場の刺激になった、職場の雰囲気が良くなった。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9403783"/>
                  </a:ext>
                </a:extLst>
              </a:tr>
              <a:tr h="49573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業務の質や業績向上に貢献してくれている。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4111734072"/>
                  </a:ext>
                </a:extLst>
              </a:tr>
              <a:tr h="49573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明るい、優しい、丁寧な人であること。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958893755"/>
                  </a:ext>
                </a:extLst>
              </a:tr>
              <a:tr h="49573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利用者に優しい、愛情をもって接してくれる。（介護施設のみの回答）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2078358987"/>
                  </a:ext>
                </a:extLst>
              </a:tr>
              <a:tr h="495739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3603801052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771800" y="1296000"/>
            <a:ext cx="3568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自由回答項目のため、回答を要約し、集計</a:t>
            </a:r>
            <a:r>
              <a:rPr lang="en-US" altLang="ja-JP" sz="1400" dirty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4249" y="1124744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商工業等：質問５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12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17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雇用</a:t>
            </a:r>
            <a:r>
              <a:rPr lang="ja-JP" altLang="en-US" dirty="0" smtClean="0"/>
              <a:t>に対する考え方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2" y="1241537"/>
            <a:ext cx="2808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介護施設のみ、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雇用の有無に関わらず質問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3876" y="5378229"/>
            <a:ext cx="8029696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/>
              <a:t>・有資格者を採用したいとの意見が最も多く、続いて永住者等や日本語が話せる人という意見が多く寄せられた。</a:t>
            </a:r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92886"/>
              </p:ext>
            </p:extLst>
          </p:nvPr>
        </p:nvGraphicFramePr>
        <p:xfrm>
          <a:off x="453876" y="1841778"/>
          <a:ext cx="4406156" cy="3459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6206">
                  <a:extLst>
                    <a:ext uri="{9D8B030D-6E8A-4147-A177-3AD203B41FA5}">
                      <a16:colId xmlns:a16="http://schemas.microsoft.com/office/drawing/2014/main" val="3370938329"/>
                    </a:ext>
                  </a:extLst>
                </a:gridCol>
                <a:gridCol w="429950">
                  <a:extLst>
                    <a:ext uri="{9D8B030D-6E8A-4147-A177-3AD203B41FA5}">
                      <a16:colId xmlns:a16="http://schemas.microsoft.com/office/drawing/2014/main" val="833041885"/>
                    </a:ext>
                  </a:extLst>
                </a:gridCol>
              </a:tblGrid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介護福祉士や初任者研修等の有資格者であれば採用したい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87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1512659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日本人の配偶者などの永住者等であれば採用したい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61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66375027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日本語を話すことができるのであれば採用したい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50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61957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技能実習制度に基づく受け入れであれば採用したい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21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8878852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特定技能制度に基づく受け入れであれば採用したい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21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4936827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資格等に関わらず積極的に外国人介護職員を採用したい</a:t>
                      </a:r>
                      <a:endParaRPr lang="ja-JP" altLang="en-US" sz="1200" b="0" i="0" u="none" strike="noStrike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19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272399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ＥＰＡ（経済連携協定）に基づく受け入れであれば採用したい</a:t>
                      </a:r>
                      <a:endParaRPr lang="ja-JP" altLang="en-US" sz="1200" b="0" i="0" u="none" strike="noStrike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11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9993544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外国人留学生であれば採用したい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1222571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外国人介護職員は採用したくない</a:t>
                      </a:r>
                      <a:endParaRPr lang="ja-JP" altLang="en-US" sz="1200" b="0" i="0" u="none" strike="noStrike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47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5480851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わからない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95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872658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　</a:t>
            </a:r>
            <a:r>
              <a:rPr kumimoji="1" lang="en-US" altLang="ja-JP" sz="1400" dirty="0" smtClean="0">
                <a:latin typeface="+mj-ea"/>
                <a:ea typeface="+mj-ea"/>
              </a:rPr>
              <a:t>―</a:t>
            </a: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14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15</a:t>
            </a:fld>
            <a:endParaRPr lang="ja-JP" altLang="en-US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382203"/>
              </p:ext>
            </p:extLst>
          </p:nvPr>
        </p:nvGraphicFramePr>
        <p:xfrm>
          <a:off x="5004048" y="1999974"/>
          <a:ext cx="3816425" cy="3301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0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雇用</a:t>
            </a:r>
            <a:r>
              <a:rPr lang="ja-JP" altLang="en-US" dirty="0" smtClean="0"/>
              <a:t>に対する考え方②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2000" y="1263874"/>
            <a:ext cx="280831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商工業等の事業者で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現在、雇用中の場合に限り質問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4608" y="5291916"/>
            <a:ext cx="7891808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・雇用中の事業者で雇用を中止したいという意見は少数であった。</a:t>
            </a:r>
            <a:endParaRPr lang="en-US" altLang="ja-JP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88728"/>
              </p:ext>
            </p:extLst>
          </p:nvPr>
        </p:nvGraphicFramePr>
        <p:xfrm>
          <a:off x="457200" y="1984773"/>
          <a:ext cx="3891213" cy="2657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1213">
                  <a:extLst>
                    <a:ext uri="{9D8B030D-6E8A-4147-A177-3AD203B41FA5}">
                      <a16:colId xmlns:a16="http://schemas.microsoft.com/office/drawing/2014/main" val="178704432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671963974"/>
                    </a:ext>
                  </a:extLst>
                </a:gridCol>
              </a:tblGrid>
              <a:tr h="53158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現在よりも人数を増やして雇用を継続したい</a:t>
                      </a:r>
                      <a:endParaRPr lang="ja-JP" altLang="en-US" sz="14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12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3119902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現在と同じ人数程度で雇用を継続したい</a:t>
                      </a:r>
                      <a:endParaRPr lang="ja-JP" altLang="en-US" sz="14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19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018812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現在よりも人数を減らして雇用を継続したい</a:t>
                      </a:r>
                      <a:endParaRPr lang="ja-JP" altLang="en-US" sz="14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353175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今後は雇用を中止したい</a:t>
                      </a:r>
                      <a:endParaRPr lang="ja-JP" altLang="en-US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326470"/>
                  </a:ext>
                </a:extLst>
              </a:tr>
              <a:tr h="531585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9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969125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12</a:t>
            </a: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　</a:t>
            </a:r>
            <a:r>
              <a:rPr kumimoji="1" lang="en-US" altLang="ja-JP" sz="1400" dirty="0" smtClean="0">
                <a:latin typeface="+mj-ea"/>
                <a:ea typeface="+mj-ea"/>
              </a:rPr>
              <a:t>―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16</a:t>
            </a:fld>
            <a:endParaRPr lang="ja-JP" altLang="en-US"/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237688"/>
              </p:ext>
            </p:extLst>
          </p:nvPr>
        </p:nvGraphicFramePr>
        <p:xfrm>
          <a:off x="4601269" y="1986750"/>
          <a:ext cx="41249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事業者</a:t>
            </a:r>
            <a:r>
              <a:rPr lang="ja-JP" altLang="en-US" dirty="0" smtClean="0"/>
              <a:t>、外国人労働者の課題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6016" y="1609055"/>
            <a:ext cx="324036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職員が困っている、不安に感じていること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2889" y="1609055"/>
            <a:ext cx="193666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に関する課題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2889" y="5651956"/>
            <a:ext cx="79428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・コミュニケーション、日本語に関する課題が多く寄せられた。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90944"/>
              </p:ext>
            </p:extLst>
          </p:nvPr>
        </p:nvGraphicFramePr>
        <p:xfrm>
          <a:off x="4716016" y="1991642"/>
          <a:ext cx="3763741" cy="3597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0498">
                  <a:extLst>
                    <a:ext uri="{9D8B030D-6E8A-4147-A177-3AD203B41FA5}">
                      <a16:colId xmlns:a16="http://schemas.microsoft.com/office/drawing/2014/main" val="918273036"/>
                    </a:ext>
                  </a:extLst>
                </a:gridCol>
                <a:gridCol w="583243">
                  <a:extLst>
                    <a:ext uri="{9D8B030D-6E8A-4147-A177-3AD203B41FA5}">
                      <a16:colId xmlns:a16="http://schemas.microsoft.com/office/drawing/2014/main" val="2295716818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日本人職員とのコミュニケーション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57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281837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介護記録の作成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52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80476337"/>
                  </a:ext>
                </a:extLst>
              </a:tr>
              <a:tr h="3578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顧客・取引先（利用者及びその家族）等とのコミュニケーション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41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9180352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日本語学習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421901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技能・業務知識の習得（理解）</a:t>
                      </a:r>
                      <a:endParaRPr lang="ja-JP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29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423569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資格取得や研修</a:t>
                      </a:r>
                      <a:endParaRPr lang="ja-JP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1656772692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日本での生活習慣等への対応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8746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他の外国人職員とのコミュニケーション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797853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待遇・賃金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7614869"/>
                  </a:ext>
                </a:extLst>
              </a:tr>
              <a:tr h="357843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困っていることや不安に感じていることはほとんどない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28176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地域住民とのコミュニケーション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88599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外国人職員の家族の日本での生活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48940589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439" marR="7439" marT="7439" marB="0" anchor="ctr"/>
                </a:tc>
                <a:extLst>
                  <a:ext uri="{0D108BD9-81ED-4DB2-BD59-A6C34878D82A}">
                    <a16:rowId xmlns:a16="http://schemas.microsoft.com/office/drawing/2014/main" val="190001682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67768"/>
              </p:ext>
            </p:extLst>
          </p:nvPr>
        </p:nvGraphicFramePr>
        <p:xfrm>
          <a:off x="431019" y="1978106"/>
          <a:ext cx="3744416" cy="359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3467">
                  <a:extLst>
                    <a:ext uri="{9D8B030D-6E8A-4147-A177-3AD203B41FA5}">
                      <a16:colId xmlns:a16="http://schemas.microsoft.com/office/drawing/2014/main" val="4279012482"/>
                    </a:ext>
                  </a:extLst>
                </a:gridCol>
                <a:gridCol w="530949">
                  <a:extLst>
                    <a:ext uri="{9D8B030D-6E8A-4147-A177-3AD203B41FA5}">
                      <a16:colId xmlns:a16="http://schemas.microsoft.com/office/drawing/2014/main" val="2797147494"/>
                    </a:ext>
                  </a:extLst>
                </a:gridCol>
              </a:tblGrid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日本語文章力・読解力の不足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82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2855948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日本人職員とのコミュニケーション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59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210232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顧客・取引先等とのコミュニケーション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50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4022292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外国人職員の精神的なサポート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66667961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仕事への取り組み方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27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185656439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宗教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や生活習慣等への対応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26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3414104677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受け入れ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に係る費用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25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470332021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生活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環境の提供（住居の確保等）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3739065677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在留資格により、就業期間や就労時間が制限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23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3929398837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資格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取得支援や研修（日本語指導者の確保含む）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21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849555551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技能・業務知識の習得（理解）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19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4243643266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在留資格の手続き（更新含む）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14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2670787686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>
                          <a:effectLst/>
                          <a:latin typeface="+mn-ea"/>
                          <a:ea typeface="+mn-ea"/>
                        </a:rPr>
                        <a:t>外国人職員の待遇・賃金</a:t>
                      </a:r>
                      <a:endParaRPr lang="ja-JP" alt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3039926074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>
                          <a:effectLst/>
                          <a:latin typeface="+mn-ea"/>
                          <a:ea typeface="+mn-ea"/>
                        </a:rPr>
                        <a:t>離職率の高さ</a:t>
                      </a:r>
                      <a:endParaRPr lang="ja-JP" alt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327758161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>
                          <a:effectLst/>
                          <a:latin typeface="+mn-ea"/>
                          <a:ea typeface="+mn-ea"/>
                        </a:rPr>
                        <a:t>地域社会の理解、地域社会との共生</a:t>
                      </a:r>
                      <a:endParaRPr lang="ja-JP" alt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611085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他の外国人職員とのコミュニケーション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462832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受け入れ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に関わる関係機関との連携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6954358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>
                          <a:effectLst/>
                          <a:latin typeface="+mn-ea"/>
                          <a:ea typeface="+mn-ea"/>
                        </a:rPr>
                        <a:t>利用者及びその家族等の不安感（介護のみ）</a:t>
                      </a:r>
                      <a:endParaRPr lang="ja-JP" alt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631666782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>
                          <a:effectLst/>
                          <a:latin typeface="+mn-ea"/>
                          <a:ea typeface="+mn-ea"/>
                        </a:rPr>
                        <a:t>課題はほとんどない</a:t>
                      </a:r>
                      <a:endParaRPr lang="ja-JP" altLang="en-US" sz="105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2269299294"/>
                  </a:ext>
                </a:extLst>
              </a:tr>
              <a:tr h="1798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endParaRPr lang="ja-JP" altLang="en-US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en-US" altLang="ja-JP" sz="105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835" marR="4835" marT="4835" marB="0" anchor="ctr"/>
                </a:tc>
                <a:extLst>
                  <a:ext uri="{0D108BD9-81ED-4DB2-BD59-A6C34878D82A}">
                    <a16:rowId xmlns:a16="http://schemas.microsoft.com/office/drawing/2014/main" val="69753448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83757" y="1170509"/>
            <a:ext cx="3096000" cy="340519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商工業等：質問４　介護施設：質問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11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9435" y="1170509"/>
            <a:ext cx="3096000" cy="340519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</a:t>
            </a:r>
            <a:r>
              <a:rPr kumimoji="1" lang="en-US" altLang="ja-JP" sz="1400" dirty="0" smtClean="0">
                <a:latin typeface="+mj-ea"/>
                <a:ea typeface="+mj-ea"/>
              </a:rPr>
              <a:t>6</a:t>
            </a:r>
            <a:r>
              <a:rPr kumimoji="1" lang="ja-JP" altLang="en-US" sz="1400" dirty="0" smtClean="0">
                <a:latin typeface="+mj-ea"/>
                <a:ea typeface="+mj-ea"/>
              </a:rPr>
              <a:t>　介護施設：質問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10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59556" y="160905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56376" y="160905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38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雇用していない等の理由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4" y="1296000"/>
            <a:ext cx="516241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雇用していない、人数を減らしたい又は雇用を中止したい理由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5610726"/>
            <a:ext cx="7942876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600" dirty="0" smtClean="0"/>
              <a:t>・</a:t>
            </a:r>
            <a:r>
              <a:rPr lang="ja-JP" altLang="en-US" sz="1600" dirty="0"/>
              <a:t>雇用</a:t>
            </a:r>
            <a:r>
              <a:rPr lang="ja-JP" altLang="en-US" sz="1600" dirty="0" smtClean="0"/>
              <a:t>している際の</a:t>
            </a:r>
            <a:r>
              <a:rPr lang="ja-JP" altLang="en-US" sz="1600" dirty="0"/>
              <a:t>課題と同様にコミュニケーション、日本語に関する意見が多く寄せられた。</a:t>
            </a:r>
            <a:endParaRPr lang="en-US" altLang="ja-JP" sz="160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17190"/>
              </p:ext>
            </p:extLst>
          </p:nvPr>
        </p:nvGraphicFramePr>
        <p:xfrm>
          <a:off x="431094" y="1844824"/>
          <a:ext cx="3708858" cy="365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9021">
                  <a:extLst>
                    <a:ext uri="{9D8B030D-6E8A-4147-A177-3AD203B41FA5}">
                      <a16:colId xmlns:a16="http://schemas.microsoft.com/office/drawing/2014/main" val="2604335822"/>
                    </a:ext>
                  </a:extLst>
                </a:gridCol>
                <a:gridCol w="529837">
                  <a:extLst>
                    <a:ext uri="{9D8B030D-6E8A-4147-A177-3AD203B41FA5}">
                      <a16:colId xmlns:a16="http://schemas.microsoft.com/office/drawing/2014/main" val="2825282097"/>
                    </a:ext>
                  </a:extLst>
                </a:gridCol>
              </a:tblGrid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日本人職員とのコミュニケーションに課題が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ある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83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7999654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日本語文章力・読解力の不足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79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10044665"/>
                  </a:ext>
                </a:extLst>
              </a:tr>
              <a:tr h="34818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顧客・取引先（利用者及びその家族）等とのコミュニケーションに課題が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ある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75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598505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日本人の職員確保を優先している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68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43320333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労働者が充足している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59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927799711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精神的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なサポートが難しい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41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1991416293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宗教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や生活習慣等への対応が難しい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39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1963588565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生活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環境の提供（住居の確保等）が難しい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35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999320777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受け入れ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に係る費用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32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2507426097"/>
                  </a:ext>
                </a:extLst>
              </a:tr>
              <a:tr h="34818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技能・業務知識の習得に課題があるから（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商工業等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のみ）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3482945437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外国人職員採用に対する不安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1749280563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在留資格の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手続きに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費用や労力がかかる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29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127661194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外国人職員に対する情報量の不足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26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1192567166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61991"/>
              </p:ext>
            </p:extLst>
          </p:nvPr>
        </p:nvGraphicFramePr>
        <p:xfrm>
          <a:off x="4537720" y="1844824"/>
          <a:ext cx="3780000" cy="3403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6043358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825282097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資格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取得支援や研修に費用や労力がかかる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25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82362648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利用者及びその家族等の不安感（介護のみ）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22</a:t>
                      </a:r>
                      <a:endParaRPr lang="en-US" altLang="ja-JP" sz="1200" b="0" i="0" u="none" strike="noStrike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351928758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関わる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関係機関との連携が難しい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20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397292340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仕事への取り組み方に課題が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ある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18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291435626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外国人職員の待遇・賃金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18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46535564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在留資格により、就労期間や就労時間が制限されて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いる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9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48444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他の外国人職員とのコミュニケーションに課題があるから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61518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地域社会の理解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・共生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が難しい（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商工業等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のみ）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8202698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過去に失踪などトラブル等が生じた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14855608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顧客・取引先等からの評判（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商工業等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のみ）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195120903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離職率が高い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502631693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23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845" marR="3845" marT="3845" marB="0" anchor="ctr"/>
                </a:tc>
                <a:extLst>
                  <a:ext uri="{0D108BD9-81ED-4DB2-BD59-A6C34878D82A}">
                    <a16:rowId xmlns:a16="http://schemas.microsoft.com/office/drawing/2014/main" val="3774351717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804248" y="1144265"/>
            <a:ext cx="1907752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13</a:t>
            </a:r>
            <a:endParaRPr lang="en-US" altLang="ja-JP" sz="1400" dirty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15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75872" y="1314529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739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調査概要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0345" y="2552820"/>
            <a:ext cx="711000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日から令和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　（調査基準日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：令和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9361" y="2198673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期間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684" y="1844526"/>
            <a:ext cx="60801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外国人材の受入れについて、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本市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の状況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や課題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を調査する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0700" y="1490379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0700" y="3830704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0556" y="4184851"/>
            <a:ext cx="804624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市内の事業者　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983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（介護施設は全件、商工業は無作為抽出により選定）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（内訳）商工業：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293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件、介護施設：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585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農業：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宿泊業：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医療（病院）：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115" y="3261114"/>
            <a:ext cx="80588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アンケート用紙［商工業、農業、宿泊業及び医療分野（以下「商工業等」という。）は別紙１、介護施設（介護事業所含む。以下同じ。）は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別紙２］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の郵送による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131" y="2906967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0700" y="4723664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7891" y="5077811"/>
            <a:ext cx="8046244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件数　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572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率　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58.2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7544" y="5431958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4735" y="5786100"/>
            <a:ext cx="804624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回収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したアンケートに複数回答があった項目、未記入の項目及び不明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の回答等があったため、各数値の合計が一致しないことがあります。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04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行政</a:t>
            </a:r>
            <a:r>
              <a:rPr lang="ja-JP" altLang="en-US" dirty="0" smtClean="0"/>
              <a:t>に求める支援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5373216"/>
            <a:ext cx="7942876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・日本語学習支援、制度・手続の相談、住居の確保が上位に。</a:t>
            </a:r>
            <a:endParaRPr lang="en-US" altLang="ja-JP" dirty="0" smtClean="0"/>
          </a:p>
          <a:p>
            <a:r>
              <a:rPr kumimoji="1" lang="ja-JP" altLang="en-US" dirty="0" smtClean="0"/>
              <a:t>・特に求める支援はないとの回答も多く寄せられた。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076053"/>
              </p:ext>
            </p:extLst>
          </p:nvPr>
        </p:nvGraphicFramePr>
        <p:xfrm>
          <a:off x="459757" y="1613219"/>
          <a:ext cx="4472283" cy="3628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3424">
                  <a:extLst>
                    <a:ext uri="{9D8B030D-6E8A-4147-A177-3AD203B41FA5}">
                      <a16:colId xmlns:a16="http://schemas.microsoft.com/office/drawing/2014/main" val="3323843291"/>
                    </a:ext>
                  </a:extLst>
                </a:gridCol>
                <a:gridCol w="608859">
                  <a:extLst>
                    <a:ext uri="{9D8B030D-6E8A-4147-A177-3AD203B41FA5}">
                      <a16:colId xmlns:a16="http://schemas.microsoft.com/office/drawing/2014/main" val="1798300286"/>
                    </a:ext>
                  </a:extLst>
                </a:gridCol>
              </a:tblGrid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日本語学習支援</a:t>
                      </a:r>
                      <a:endParaRPr lang="zh-TW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183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56349082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外国人雇用に関する制度・手続の相談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151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75531319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特にない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147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3021283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生活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環境の提供（住居の確保等）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122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07554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家族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の日本での生活に対する支援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92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07053864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通知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文書、生活情報冊子等の多言語化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1681811204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地域社会との交流・共生に向けた支援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818080562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研修会等への講師の派遣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1265849252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他事業所の外国人材活用事例の紹介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765975806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雇用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の仲介又は仲介事業者の紹介</a:t>
                      </a:r>
                      <a:endParaRPr lang="ja-JP" altLang="en-US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1464966098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行政書士、社会保険労務士等の専門家の紹介</a:t>
                      </a:r>
                      <a:endParaRPr lang="ja-JP" altLang="en-US" sz="12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4287945455"/>
                  </a:ext>
                </a:extLst>
              </a:tr>
              <a:tr h="30236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endParaRPr lang="ja-JP" altLang="en-US" sz="12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059" marR="8059" marT="8059" marB="0" anchor="ctr"/>
                </a:tc>
                <a:extLst>
                  <a:ext uri="{0D108BD9-81ED-4DB2-BD59-A6C34878D82A}">
                    <a16:rowId xmlns:a16="http://schemas.microsoft.com/office/drawing/2014/main" val="3403397136"/>
                  </a:ext>
                </a:extLst>
              </a:tr>
            </a:tbl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372185"/>
              </p:ext>
            </p:extLst>
          </p:nvPr>
        </p:nvGraphicFramePr>
        <p:xfrm>
          <a:off x="5182375" y="1998629"/>
          <a:ext cx="3813947" cy="3242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2889" y="1196752"/>
            <a:ext cx="4005095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にあたりどのような支援を希望するか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62295" y="119675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複数回答可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24472" y="1170509"/>
            <a:ext cx="3096000" cy="340519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14</a:t>
            </a:r>
            <a:r>
              <a:rPr kumimoji="1" lang="ja-JP" altLang="en-US" sz="1400" dirty="0" smtClean="0">
                <a:latin typeface="+mj-ea"/>
                <a:ea typeface="+mj-ea"/>
              </a:rPr>
              <a:t>　介護施設：質問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16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43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22340" y="132187"/>
            <a:ext cx="2628000" cy="408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業種間の比較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lang="ja-JP" altLang="en-US" dirty="0" smtClean="0"/>
              <a:t>行政に求める支援</a:t>
            </a:r>
            <a:r>
              <a:rPr kumimoji="1"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11560" y="4005064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宿泊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63405" y="4046459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>
                <a:latin typeface="+mn-ea"/>
              </a:rPr>
              <a:t>27</a:t>
            </a:r>
            <a:r>
              <a:rPr lang="ja-JP" altLang="en-US" sz="1200" dirty="0">
                <a:latin typeface="+mn-ea"/>
              </a:rPr>
              <a:t>件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90420" y="1271136"/>
            <a:ext cx="1008000" cy="3083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42265" y="1297018"/>
            <a:ext cx="1007722" cy="277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182</a:t>
            </a:r>
            <a:r>
              <a:rPr lang="ja-JP" altLang="en-US" sz="1200" dirty="0" smtClean="0">
                <a:latin typeface="+mn-ea"/>
              </a:rPr>
              <a:t>件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223967"/>
              </p:ext>
            </p:extLst>
          </p:nvPr>
        </p:nvGraphicFramePr>
        <p:xfrm>
          <a:off x="4556139" y="1646632"/>
          <a:ext cx="4860000" cy="245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37998" y="1271136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89843" y="1298667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729</a:t>
            </a:r>
            <a:r>
              <a:rPr lang="ja-JP" altLang="en-US" sz="1200" dirty="0" smtClean="0">
                <a:latin typeface="+mn-ea"/>
              </a:rPr>
              <a:t>件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229429"/>
              </p:ext>
            </p:extLst>
          </p:nvPr>
        </p:nvGraphicFramePr>
        <p:xfrm>
          <a:off x="395536" y="1633577"/>
          <a:ext cx="486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グラフ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604749"/>
              </p:ext>
            </p:extLst>
          </p:nvPr>
        </p:nvGraphicFramePr>
        <p:xfrm>
          <a:off x="395536" y="4394516"/>
          <a:ext cx="486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32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22340" y="132187"/>
            <a:ext cx="2628000" cy="408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業種間の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比較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lang="ja-JP" altLang="en-US" dirty="0" smtClean="0"/>
              <a:t>行政に求める支援</a:t>
            </a:r>
            <a:r>
              <a:rPr kumimoji="1" lang="ja-JP" altLang="en-US" dirty="0" smtClean="0"/>
              <a:t>」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18384" y="1614823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1070" y="1614823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70230" y="1645601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4</a:t>
            </a:r>
            <a:r>
              <a:rPr lang="en-US" altLang="ja-JP" sz="1200" dirty="0">
                <a:latin typeface="+mn-ea"/>
              </a:rPr>
              <a:t>1</a:t>
            </a:r>
            <a:r>
              <a:rPr lang="ja-JP" altLang="en-US" sz="1200" dirty="0">
                <a:latin typeface="+mn-ea"/>
              </a:rPr>
              <a:t>件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22915" y="1645601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>
                <a:latin typeface="+mn-ea"/>
              </a:rPr>
              <a:t>28</a:t>
            </a:r>
            <a:r>
              <a:rPr lang="ja-JP" altLang="en-US" sz="1200" dirty="0">
                <a:latin typeface="+mn-ea"/>
              </a:rPr>
              <a:t>件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36" name="グラフ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183217"/>
              </p:ext>
            </p:extLst>
          </p:nvPr>
        </p:nvGraphicFramePr>
        <p:xfrm>
          <a:off x="576000" y="1989112"/>
          <a:ext cx="486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57199" y="4697849"/>
            <a:ext cx="8262937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・業種に関わらず、日本語学習支援を求める意見は多い。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・商工業分野で「特にない」が多い。</a:t>
            </a:r>
            <a:endParaRPr kumimoji="1" lang="en-US" altLang="ja-JP" sz="1600" dirty="0" smtClean="0"/>
          </a:p>
          <a:p>
            <a:pPr marL="108000" indent="-457200"/>
            <a:r>
              <a:rPr lang="ja-JP" altLang="en-US" sz="1600" dirty="0" smtClean="0"/>
              <a:t>・その他、「</a:t>
            </a:r>
            <a:r>
              <a:rPr lang="ja-JP" altLang="en-US" sz="1600" dirty="0"/>
              <a:t>雇用の有無」に</a:t>
            </a:r>
            <a:r>
              <a:rPr lang="ja-JP" altLang="en-US" sz="1600" dirty="0" smtClean="0"/>
              <a:t>より回答</a:t>
            </a:r>
            <a:r>
              <a:rPr lang="ja-JP" altLang="en-US" sz="1600" dirty="0"/>
              <a:t>を分析したところ、雇用の有無に関わらず、日本語学習支援を求める意見は多く</a:t>
            </a:r>
            <a:r>
              <a:rPr lang="ja-JP" altLang="en-US" sz="1600" dirty="0" smtClean="0"/>
              <a:t>、「従業</a:t>
            </a:r>
            <a:r>
              <a:rPr lang="ja-JP" altLang="en-US" sz="1600" dirty="0"/>
              <a:t>員数</a:t>
            </a:r>
            <a:r>
              <a:rPr lang="ja-JP" altLang="en-US" sz="1600" dirty="0" smtClean="0"/>
              <a:t>別」で回答を分析</a:t>
            </a:r>
            <a:r>
              <a:rPr lang="ja-JP" altLang="en-US" sz="1600" dirty="0"/>
              <a:t>したところ</a:t>
            </a:r>
            <a:r>
              <a:rPr lang="ja-JP" altLang="en-US" sz="1600" dirty="0" smtClean="0"/>
              <a:t>、支援内容について大きな違いはなかった。</a:t>
            </a:r>
            <a:endParaRPr lang="en-US" altLang="ja-JP" sz="1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122640"/>
              </p:ext>
            </p:extLst>
          </p:nvPr>
        </p:nvGraphicFramePr>
        <p:xfrm>
          <a:off x="4536000" y="1989112"/>
          <a:ext cx="486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30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新型コロナウイルス感染症の影響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5373216"/>
            <a:ext cx="7942876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/>
              <a:t>・特に影響がなかったという意見も多数寄せられたが</a:t>
            </a:r>
            <a:r>
              <a:rPr lang="ja-JP" altLang="en-US" dirty="0" smtClean="0"/>
              <a:t>、採用予定者が入国できない等、出入国</a:t>
            </a:r>
            <a:r>
              <a:rPr lang="ja-JP" altLang="en-US" dirty="0"/>
              <a:t>の制限に起因すると思われる</a:t>
            </a:r>
            <a:r>
              <a:rPr lang="ja-JP" altLang="en-US" dirty="0" smtClean="0"/>
              <a:t>回答が多く</a:t>
            </a:r>
            <a:r>
              <a:rPr lang="ja-JP" altLang="en-US" dirty="0"/>
              <a:t>寄せられた。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816664"/>
              </p:ext>
            </p:extLst>
          </p:nvPr>
        </p:nvGraphicFramePr>
        <p:xfrm>
          <a:off x="504000" y="1628801"/>
          <a:ext cx="7745143" cy="3612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000">
                  <a:extLst>
                    <a:ext uri="{9D8B030D-6E8A-4147-A177-3AD203B41FA5}">
                      <a16:colId xmlns:a16="http://schemas.microsoft.com/office/drawing/2014/main" val="2259171896"/>
                    </a:ext>
                  </a:extLst>
                </a:gridCol>
                <a:gridCol w="545143">
                  <a:extLst>
                    <a:ext uri="{9D8B030D-6E8A-4147-A177-3AD203B41FA5}">
                      <a16:colId xmlns:a16="http://schemas.microsoft.com/office/drawing/2014/main" val="1160916956"/>
                    </a:ext>
                  </a:extLst>
                </a:gridCol>
              </a:tblGrid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採用予定者が入国できなかった（できていない）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35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25983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雇用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（雇用予定）はあるが、特に影響はない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23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91493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採用活動に支障が出た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03688889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職員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が帰国できなくなった（できていない）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14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067466"/>
                  </a:ext>
                </a:extLst>
              </a:tr>
              <a:tr h="30881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文化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の違いに苦慮している（感染予防のためのプライベートでの制限等）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13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4090841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職員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が帰国した（帰国したまま来日していない）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4075291936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職員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が離職した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1466748360"/>
                  </a:ext>
                </a:extLst>
              </a:tr>
              <a:tr h="30881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日本人の採用が進んだ結果、外国人職員の採用を控えた（控えている）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1577866847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外国人職員を雇えなくなった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4152722455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衛生管理の対応説明に苦慮している（</a:t>
                      </a:r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介護施設のみ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1830238101"/>
                  </a:ext>
                </a:extLst>
              </a:tr>
              <a:tr h="30881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外国人職員を雇用していない（</a:t>
                      </a:r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採用予定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もない）ため、影響はない（</a:t>
                      </a:r>
                      <a:r>
                        <a:rPr lang="ja-JP" altLang="en-US" sz="1600" u="none" strike="noStrike" dirty="0" smtClean="0">
                          <a:effectLst/>
                          <a:latin typeface="+mj-ea"/>
                          <a:ea typeface="+mj-ea"/>
                        </a:rPr>
                        <a:t>介護施設のみ</a:t>
                      </a:r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alt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4286080236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わからない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33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1424342272"/>
                  </a:ext>
                </a:extLst>
              </a:tr>
              <a:tr h="26863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lang="en-US" altLang="ja-JP" sz="16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7191" marR="7191" marT="7191" marB="0" anchor="ctr"/>
                </a:tc>
                <a:extLst>
                  <a:ext uri="{0D108BD9-81ED-4DB2-BD59-A6C34878D82A}">
                    <a16:rowId xmlns:a16="http://schemas.microsoft.com/office/drawing/2014/main" val="3485932319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616000" y="1208795"/>
            <a:ext cx="3096000" cy="340519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11</a:t>
            </a:r>
            <a:r>
              <a:rPr kumimoji="1" lang="ja-JP" altLang="en-US" sz="1400" dirty="0" smtClean="0">
                <a:latin typeface="+mj-ea"/>
                <a:ea typeface="+mj-ea"/>
              </a:rPr>
              <a:t>　介護施設：質問</a:t>
            </a:r>
            <a:r>
              <a:rPr kumimoji="1" lang="en-US" altLang="ja-JP" sz="1400" dirty="0" smtClean="0">
                <a:latin typeface="+mj-ea"/>
                <a:ea typeface="+mj-ea"/>
              </a:rPr>
              <a:t>13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4000" y="1241537"/>
            <a:ext cx="388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外国人雇用にどのような影響があったか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14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今回</a:t>
            </a:r>
            <a:r>
              <a:rPr lang="ja-JP" altLang="en-US" sz="3200" dirty="0" smtClean="0"/>
              <a:t>の調査から読み取れること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1556792"/>
            <a:ext cx="8435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雇用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marL="108000" indent="-457200"/>
            <a:r>
              <a:rPr kumimoji="1" lang="ja-JP" altLang="en-US" dirty="0" smtClean="0">
                <a:latin typeface="+mj-ea"/>
                <a:ea typeface="+mj-ea"/>
              </a:rPr>
              <a:t>・約２割の事業所</a:t>
            </a:r>
            <a:r>
              <a:rPr lang="ja-JP" altLang="en-US" dirty="0" smtClean="0">
                <a:latin typeface="+mj-ea"/>
                <a:ea typeface="+mj-ea"/>
              </a:rPr>
              <a:t>で外国人が雇用されており、従業員数が多い事業所ほど外国人労働者の雇用が進んでいる。</a:t>
            </a:r>
            <a:endParaRPr lang="en-US" altLang="ja-JP" dirty="0" smtClean="0">
              <a:latin typeface="+mj-ea"/>
              <a:ea typeface="+mj-ea"/>
            </a:endParaRPr>
          </a:p>
          <a:p>
            <a:pPr marL="108000" indent="-457200"/>
            <a:endParaRPr kumimoji="1" lang="en-US" altLang="ja-JP" dirty="0" smtClean="0">
              <a:latin typeface="+mj-ea"/>
              <a:ea typeface="+mj-ea"/>
            </a:endParaRPr>
          </a:p>
          <a:p>
            <a:pPr marL="108000" indent="-457200"/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在留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資格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08000" indent="-457200"/>
            <a:r>
              <a:rPr lang="ja-JP" altLang="en-US" dirty="0" smtClean="0">
                <a:latin typeface="+mj-ea"/>
                <a:ea typeface="+mj-ea"/>
              </a:rPr>
              <a:t>・平成</a:t>
            </a:r>
            <a:r>
              <a:rPr lang="en-US" altLang="ja-JP" dirty="0">
                <a:latin typeface="+mj-ea"/>
                <a:ea typeface="+mj-ea"/>
              </a:rPr>
              <a:t>31</a:t>
            </a:r>
            <a:r>
              <a:rPr lang="ja-JP" altLang="en-US" dirty="0" smtClean="0">
                <a:latin typeface="+mj-ea"/>
                <a:ea typeface="+mj-ea"/>
              </a:rPr>
              <a:t>年に新設された特定技能の資格による雇用の進展が伺える。</a:t>
            </a:r>
            <a:endParaRPr lang="en-US" altLang="ja-JP" dirty="0" smtClean="0">
              <a:latin typeface="+mj-ea"/>
              <a:ea typeface="+mj-ea"/>
            </a:endParaRPr>
          </a:p>
          <a:p>
            <a:pPr marL="108000" indent="-457200"/>
            <a:endParaRPr kumimoji="1" lang="en-US" altLang="ja-JP" dirty="0" smtClean="0">
              <a:latin typeface="+mj-ea"/>
              <a:ea typeface="+mj-ea"/>
            </a:endParaRPr>
          </a:p>
          <a:p>
            <a:pPr marL="108000" indent="-457200"/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雇用する主な理由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08000" indent="-457200"/>
            <a:r>
              <a:rPr lang="ja-JP" altLang="en-US" dirty="0" smtClean="0">
                <a:latin typeface="+mj-ea"/>
                <a:ea typeface="+mj-ea"/>
              </a:rPr>
              <a:t>・マンパワー不足を</a:t>
            </a:r>
            <a:r>
              <a:rPr lang="ja-JP" altLang="en-US" dirty="0">
                <a:latin typeface="+mj-ea"/>
                <a:ea typeface="+mj-ea"/>
              </a:rPr>
              <a:t>理由</a:t>
            </a:r>
            <a:r>
              <a:rPr lang="ja-JP" altLang="en-US" dirty="0" smtClean="0">
                <a:latin typeface="+mj-ea"/>
                <a:ea typeface="+mj-ea"/>
              </a:rPr>
              <a:t>とする回答が約</a:t>
            </a:r>
            <a:r>
              <a:rPr lang="en-US" altLang="ja-JP" dirty="0">
                <a:latin typeface="+mj-ea"/>
                <a:ea typeface="+mj-ea"/>
              </a:rPr>
              <a:t>4</a:t>
            </a:r>
            <a:r>
              <a:rPr lang="ja-JP" altLang="en-US" dirty="0">
                <a:latin typeface="+mj-ea"/>
                <a:ea typeface="+mj-ea"/>
              </a:rPr>
              <a:t>割</a:t>
            </a:r>
            <a:r>
              <a:rPr lang="ja-JP" altLang="en-US" dirty="0" smtClean="0">
                <a:latin typeface="+mj-ea"/>
                <a:ea typeface="+mj-ea"/>
              </a:rPr>
              <a:t>を占め、人手不足の状況が伺える。</a:t>
            </a:r>
            <a:endParaRPr lang="en-US" altLang="ja-JP" dirty="0">
              <a:latin typeface="+mj-ea"/>
              <a:ea typeface="+mj-ea"/>
            </a:endParaRPr>
          </a:p>
          <a:p>
            <a:pPr marL="108000" indent="-457200"/>
            <a:endParaRPr kumimoji="1" lang="en-US" altLang="ja-JP" dirty="0">
              <a:latin typeface="+mj-ea"/>
              <a:ea typeface="+mj-ea"/>
            </a:endParaRPr>
          </a:p>
          <a:p>
            <a:pPr marL="108000" indent="-457200"/>
            <a:r>
              <a:rPr lang="en-US" altLang="ja-JP" dirty="0" smtClean="0">
                <a:latin typeface="+mj-ea"/>
                <a:ea typeface="+mj-ea"/>
              </a:rPr>
              <a:t>【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marL="108000" indent="-457200"/>
            <a:r>
              <a:rPr lang="ja-JP" altLang="en-US" dirty="0" smtClean="0">
                <a:latin typeface="+mj-ea"/>
                <a:ea typeface="+mj-ea"/>
              </a:rPr>
              <a:t>・現在雇用している事業者、雇用していない事業者共に</a:t>
            </a:r>
            <a:r>
              <a:rPr kumimoji="1" lang="ja-JP" altLang="en-US" dirty="0" smtClean="0">
                <a:latin typeface="+mj-ea"/>
                <a:ea typeface="+mj-ea"/>
              </a:rPr>
              <a:t>、「コミュニケーション」、「日本語」が課題と回答されており、行政に求める支援も日本語学習支援が最多である。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18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30</a:t>
            </a:r>
            <a:r>
              <a:rPr lang="ja-JP" altLang="en-US" dirty="0" smtClean="0"/>
              <a:t>年度介護保険課調査との比較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7891" y="1556792"/>
            <a:ext cx="8046244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岐阜市介護保険課が平成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年度に実施した調査結果（以下「平成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年度介護保険課調査」という。）と共通の質問について、変化を確認することを目的として比較を行った。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0556" y="3319823"/>
            <a:ext cx="8251924" cy="2585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調査対象：市内介護保険事業所・施設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調査基準日：平成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回収結果：全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546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事業所中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358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事業所が回答（回収率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65.6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今回の調査（基準日：令和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回収結果：全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585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事業所中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372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事業所が回答（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率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63.6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2780928"/>
            <a:ext cx="3168352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年度介護保険課調査の概要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24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雇用状況の変化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00" y="1196752"/>
            <a:ext cx="1346086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雇用の有無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" y="5661248"/>
            <a:ext cx="79428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r>
              <a:rPr lang="ja-JP" altLang="en-US" dirty="0"/>
              <a:t>雇用</a:t>
            </a:r>
            <a:r>
              <a:rPr lang="ja-JP" altLang="en-US" dirty="0" smtClean="0"/>
              <a:t>している事業所が増加傾向にある。</a:t>
            </a:r>
            <a:endParaRPr lang="en-US" altLang="ja-JP" dirty="0" smtClean="0"/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946180"/>
              </p:ext>
            </p:extLst>
          </p:nvPr>
        </p:nvGraphicFramePr>
        <p:xfrm>
          <a:off x="4139952" y="1700808"/>
          <a:ext cx="4546848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20996"/>
              </p:ext>
            </p:extLst>
          </p:nvPr>
        </p:nvGraphicFramePr>
        <p:xfrm>
          <a:off x="539552" y="1700808"/>
          <a:ext cx="3268438" cy="2666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438">
                  <a:extLst>
                    <a:ext uri="{9D8B030D-6E8A-4147-A177-3AD203B41FA5}">
                      <a16:colId xmlns:a16="http://schemas.microsoft.com/office/drawing/2014/main" val="50816219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5234494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40848934"/>
                    </a:ext>
                  </a:extLst>
                </a:gridCol>
              </a:tblGrid>
              <a:tr h="59501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令和</a:t>
                      </a:r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830921"/>
                  </a:ext>
                </a:extLst>
              </a:tr>
              <a:tr h="44050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雇用している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46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68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553034"/>
                  </a:ext>
                </a:extLst>
              </a:tr>
              <a:tr h="59501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過去３年間の間に雇用していたが、現在は雇用していない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12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57596897"/>
                  </a:ext>
                </a:extLst>
              </a:tr>
              <a:tr h="59501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３年より前に雇用していたが、現在は雇用していない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+mj-ea"/>
                          <a:ea typeface="+mj-ea"/>
                        </a:rPr>
                        <a:t>―</a:t>
                      </a: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0396217"/>
                  </a:ext>
                </a:extLst>
              </a:tr>
              <a:tr h="44050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雇用していない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300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295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8065454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39552" y="4581128"/>
            <a:ext cx="3268438" cy="7927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marL="108000" indent="-457200"/>
            <a:r>
              <a:rPr lang="en-US" altLang="ja-JP" sz="1100" dirty="0" smtClean="0">
                <a:latin typeface="+mj-ea"/>
                <a:ea typeface="+mj-ea"/>
              </a:rPr>
              <a:t>※</a:t>
            </a:r>
            <a:r>
              <a:rPr lang="ja-JP" altLang="en-US" sz="1100" dirty="0" smtClean="0">
                <a:latin typeface="+mj-ea"/>
                <a:ea typeface="+mj-ea"/>
              </a:rPr>
              <a:t>平成</a:t>
            </a:r>
            <a:r>
              <a:rPr lang="en-US" altLang="ja-JP" sz="1100" dirty="0" smtClean="0">
                <a:latin typeface="+mj-ea"/>
                <a:ea typeface="+mj-ea"/>
              </a:rPr>
              <a:t>30</a:t>
            </a:r>
            <a:r>
              <a:rPr lang="ja-JP" altLang="en-US" sz="1100" dirty="0" smtClean="0">
                <a:latin typeface="+mj-ea"/>
                <a:ea typeface="+mj-ea"/>
              </a:rPr>
              <a:t>年度の調査では、「</a:t>
            </a:r>
            <a:r>
              <a:rPr lang="ja-JP" altLang="en-US" sz="1100" dirty="0">
                <a:latin typeface="+mj-ea"/>
              </a:rPr>
              <a:t>３年より前に</a:t>
            </a:r>
            <a:r>
              <a:rPr lang="ja-JP" altLang="en-US" sz="1100" dirty="0" smtClean="0">
                <a:latin typeface="+mj-ea"/>
              </a:rPr>
              <a:t>雇用して</a:t>
            </a:r>
            <a:r>
              <a:rPr lang="ja-JP" altLang="en-US" sz="1100" dirty="0">
                <a:latin typeface="+mj-ea"/>
              </a:rPr>
              <a:t>いたが、現在は雇用して</a:t>
            </a:r>
            <a:r>
              <a:rPr lang="ja-JP" altLang="en-US" sz="1100" dirty="0" smtClean="0">
                <a:latin typeface="+mj-ea"/>
              </a:rPr>
              <a:t>いない</a:t>
            </a:r>
            <a:r>
              <a:rPr lang="ja-JP" altLang="en-US" sz="1100" dirty="0" smtClean="0">
                <a:latin typeface="+mj-ea"/>
                <a:ea typeface="+mj-ea"/>
              </a:rPr>
              <a:t>」の選択肢は設定していない。</a:t>
            </a:r>
            <a:endParaRPr lang="ja-JP" altLang="en-US" sz="1100" dirty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04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外国人労働者の「国籍」の変化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9200" y="1195200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国籍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77759" y="5081654"/>
            <a:ext cx="514350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 smtClean="0">
                <a:latin typeface="+mj-ea"/>
                <a:ea typeface="+mj-ea"/>
              </a:rPr>
              <a:t>・</a:t>
            </a:r>
            <a:r>
              <a:rPr lang="en-US" altLang="ja-JP" dirty="0" smtClean="0">
                <a:latin typeface="+mj-ea"/>
                <a:ea typeface="+mj-ea"/>
              </a:rPr>
              <a:t>3</a:t>
            </a:r>
            <a:r>
              <a:rPr lang="ja-JP" altLang="en-US" dirty="0" smtClean="0">
                <a:latin typeface="+mj-ea"/>
                <a:ea typeface="+mj-ea"/>
              </a:rPr>
              <a:t>年間で外国人労働者の雇用人数が倍増しており、国籍別ではベトナムが大幅に増加している。</a:t>
            </a:r>
            <a:endParaRPr lang="en-US" altLang="ja-JP" dirty="0" smtClean="0">
              <a:latin typeface="+mj-ea"/>
              <a:ea typeface="+mj-ea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266372"/>
              </p:ext>
            </p:extLst>
          </p:nvPr>
        </p:nvGraphicFramePr>
        <p:xfrm>
          <a:off x="3477759" y="1784792"/>
          <a:ext cx="5143500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085426" y="2122269"/>
            <a:ext cx="1366292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+mj-ea"/>
                <a:ea typeface="+mj-ea"/>
              </a:rPr>
              <a:t>【</a:t>
            </a:r>
            <a:r>
              <a:rPr kumimoji="1" lang="ja-JP" altLang="en-US" sz="1050" dirty="0" smtClean="0">
                <a:latin typeface="+mj-ea"/>
                <a:ea typeface="+mj-ea"/>
              </a:rPr>
              <a:t>合計</a:t>
            </a:r>
            <a:r>
              <a:rPr kumimoji="1" lang="en-US" altLang="ja-JP" sz="1050" dirty="0" smtClean="0">
                <a:latin typeface="+mj-ea"/>
                <a:ea typeface="+mj-ea"/>
              </a:rPr>
              <a:t>】</a:t>
            </a:r>
          </a:p>
          <a:p>
            <a:r>
              <a:rPr lang="ja-JP" altLang="en-US" sz="1050" dirty="0" smtClean="0">
                <a:latin typeface="+mj-ea"/>
                <a:ea typeface="+mj-ea"/>
              </a:rPr>
              <a:t>平成</a:t>
            </a:r>
            <a:r>
              <a:rPr lang="en-US" altLang="ja-JP" sz="1050" dirty="0" smtClean="0">
                <a:latin typeface="+mj-ea"/>
                <a:ea typeface="+mj-ea"/>
              </a:rPr>
              <a:t>30</a:t>
            </a:r>
            <a:r>
              <a:rPr lang="ja-JP" altLang="en-US" sz="1050" dirty="0" smtClean="0">
                <a:latin typeface="+mj-ea"/>
                <a:ea typeface="+mj-ea"/>
              </a:rPr>
              <a:t>年度：</a:t>
            </a:r>
            <a:r>
              <a:rPr lang="en-US" altLang="ja-JP" sz="1050" dirty="0" smtClean="0">
                <a:latin typeface="+mj-ea"/>
                <a:ea typeface="+mj-ea"/>
              </a:rPr>
              <a:t>105</a:t>
            </a:r>
            <a:r>
              <a:rPr lang="ja-JP" altLang="en-US" sz="1050" dirty="0" smtClean="0">
                <a:latin typeface="+mj-ea"/>
                <a:ea typeface="+mj-ea"/>
              </a:rPr>
              <a:t>人</a:t>
            </a:r>
            <a:endParaRPr kumimoji="1"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 smtClean="0">
                <a:latin typeface="+mj-ea"/>
                <a:ea typeface="+mj-ea"/>
              </a:rPr>
              <a:t>令和</a:t>
            </a:r>
            <a:r>
              <a:rPr lang="en-US" altLang="ja-JP" sz="1050" dirty="0" smtClean="0">
                <a:latin typeface="+mj-ea"/>
                <a:ea typeface="+mj-ea"/>
              </a:rPr>
              <a:t>3</a:t>
            </a:r>
            <a:r>
              <a:rPr lang="ja-JP" altLang="en-US" sz="1050" dirty="0" smtClean="0">
                <a:latin typeface="+mj-ea"/>
                <a:ea typeface="+mj-ea"/>
              </a:rPr>
              <a:t>年度：</a:t>
            </a:r>
            <a:r>
              <a:rPr lang="en-US" altLang="ja-JP" sz="1050" dirty="0" smtClean="0">
                <a:latin typeface="+mj-ea"/>
                <a:ea typeface="+mj-ea"/>
              </a:rPr>
              <a:t>206</a:t>
            </a:r>
            <a:r>
              <a:rPr lang="ja-JP" altLang="en-US" sz="1050" dirty="0" smtClean="0">
                <a:latin typeface="+mj-ea"/>
                <a:ea typeface="+mj-ea"/>
              </a:rPr>
              <a:t>人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75312"/>
              </p:ext>
            </p:extLst>
          </p:nvPr>
        </p:nvGraphicFramePr>
        <p:xfrm>
          <a:off x="709647" y="1772816"/>
          <a:ext cx="2422193" cy="4104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623">
                  <a:extLst>
                    <a:ext uri="{9D8B030D-6E8A-4147-A177-3AD203B41FA5}">
                      <a16:colId xmlns:a16="http://schemas.microsoft.com/office/drawing/2014/main" val="4093718620"/>
                    </a:ext>
                  </a:extLst>
                </a:gridCol>
                <a:gridCol w="718785">
                  <a:extLst>
                    <a:ext uri="{9D8B030D-6E8A-4147-A177-3AD203B41FA5}">
                      <a16:colId xmlns:a16="http://schemas.microsoft.com/office/drawing/2014/main" val="3289803011"/>
                    </a:ext>
                  </a:extLst>
                </a:gridCol>
                <a:gridCol w="718785">
                  <a:extLst>
                    <a:ext uri="{9D8B030D-6E8A-4147-A177-3AD203B41FA5}">
                      <a16:colId xmlns:a16="http://schemas.microsoft.com/office/drawing/2014/main" val="3977070762"/>
                    </a:ext>
                  </a:extLst>
                </a:gridCol>
              </a:tblGrid>
              <a:tr h="38632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9339537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フィリピン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52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78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591635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インドネシア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17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5467341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キルギス共和国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3732564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中国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806632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ベトナム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61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044003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ネパール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19611236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韓国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5069442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ブラジル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5668652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ペルー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3655967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タイ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905205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ミャンマー</a:t>
                      </a:r>
                      <a:endParaRPr lang="ja-JP" alt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3500910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928754"/>
                  </a:ext>
                </a:extLst>
              </a:tr>
              <a:tr h="28601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105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206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973811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06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「在留資格」の変化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8842" y="5661248"/>
            <a:ext cx="7942876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・特定技能、技能実習、在留資格「介護」の制度を活用した受入れが浸透し始めている。</a:t>
            </a:r>
            <a:endParaRPr lang="en-US" altLang="ja-JP" sz="1600" dirty="0" smtClean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992041"/>
              </p:ext>
            </p:extLst>
          </p:nvPr>
        </p:nvGraphicFramePr>
        <p:xfrm>
          <a:off x="3507838" y="1690343"/>
          <a:ext cx="5143500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09646" y="1196752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在留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資格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77030"/>
              </p:ext>
            </p:extLst>
          </p:nvPr>
        </p:nvGraphicFramePr>
        <p:xfrm>
          <a:off x="676234" y="1690345"/>
          <a:ext cx="2664000" cy="3171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259154828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399985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99476139"/>
                    </a:ext>
                  </a:extLst>
                </a:gridCol>
              </a:tblGrid>
              <a:tr h="42620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令和</a:t>
                      </a:r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492626"/>
                  </a:ext>
                </a:extLst>
              </a:tr>
              <a:tr h="3155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特定技能</a:t>
                      </a:r>
                      <a:endParaRPr lang="ja-JP" alt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―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37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15506235"/>
                  </a:ext>
                </a:extLst>
              </a:tr>
              <a:tr h="3155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技能実習生</a:t>
                      </a:r>
                      <a:endParaRPr lang="ja-JP" alt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52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5970562"/>
                  </a:ext>
                </a:extLst>
              </a:tr>
              <a:tr h="3155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+mj-ea"/>
                          <a:ea typeface="+mj-ea"/>
                        </a:rPr>
                        <a:t>在留資格「介護」</a:t>
                      </a:r>
                      <a:endParaRPr lang="ja-JP" alt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12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835699"/>
                  </a:ext>
                </a:extLst>
              </a:tr>
              <a:tr h="42620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 dirty="0">
                          <a:effectLst/>
                          <a:latin typeface="+mj-ea"/>
                          <a:ea typeface="+mj-ea"/>
                        </a:rPr>
                        <a:t>特定活動（経済連携協定（ＥＰＡ））</a:t>
                      </a:r>
                      <a:endParaRPr lang="zh-TW" alt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11270777"/>
                  </a:ext>
                </a:extLst>
              </a:tr>
              <a:tr h="4262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身分に基づく在留資格（永住者等）</a:t>
                      </a:r>
                      <a:endParaRPr lang="ja-JP" alt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j-ea"/>
                          <a:ea typeface="+mj-ea"/>
                        </a:rPr>
                        <a:t>63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76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4353754"/>
                  </a:ext>
                </a:extLst>
              </a:tr>
              <a:tr h="3155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留学</a:t>
                      </a:r>
                      <a:endParaRPr lang="ja-JP" alt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j-ea"/>
                          <a:ea typeface="+mj-ea"/>
                        </a:rPr>
                        <a:t>29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27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499522"/>
                  </a:ext>
                </a:extLst>
              </a:tr>
              <a:tr h="31553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j-ea"/>
                          <a:ea typeface="+mj-ea"/>
                        </a:rPr>
                        <a:t>13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0491631"/>
                  </a:ext>
                </a:extLst>
              </a:tr>
              <a:tr h="31553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  <a:latin typeface="+mj-ea"/>
                          <a:ea typeface="+mj-ea"/>
                        </a:rPr>
                        <a:t>105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  <a:latin typeface="+mj-ea"/>
                          <a:ea typeface="+mj-ea"/>
                        </a:rPr>
                        <a:t>206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2719230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709646" y="4988542"/>
            <a:ext cx="7941692" cy="5293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※</a:t>
            </a:r>
            <a:r>
              <a:rPr lang="ja-JP" altLang="en-US" sz="1200" dirty="0" smtClean="0">
                <a:latin typeface="+mj-ea"/>
                <a:ea typeface="+mj-ea"/>
              </a:rPr>
              <a:t>　特定技能は平成</a:t>
            </a:r>
            <a:r>
              <a:rPr lang="en-US" altLang="ja-JP" sz="1200" dirty="0" smtClean="0">
                <a:latin typeface="+mj-ea"/>
                <a:ea typeface="+mj-ea"/>
              </a:rPr>
              <a:t>31</a:t>
            </a:r>
            <a:r>
              <a:rPr lang="ja-JP" altLang="en-US" sz="1200" dirty="0" smtClean="0">
                <a:latin typeface="+mj-ea"/>
                <a:ea typeface="+mj-ea"/>
              </a:rPr>
              <a:t>年</a:t>
            </a:r>
            <a:r>
              <a:rPr lang="en-US" altLang="ja-JP" sz="1200" dirty="0" smtClean="0">
                <a:latin typeface="+mj-ea"/>
                <a:ea typeface="+mj-ea"/>
              </a:rPr>
              <a:t>4</a:t>
            </a:r>
            <a:r>
              <a:rPr lang="ja-JP" altLang="en-US" sz="1200" dirty="0" smtClean="0">
                <a:latin typeface="+mj-ea"/>
                <a:ea typeface="+mj-ea"/>
              </a:rPr>
              <a:t>月、技能実習（介護）は平成</a:t>
            </a:r>
            <a:r>
              <a:rPr lang="en-US" altLang="ja-JP" sz="1200" dirty="0">
                <a:latin typeface="+mj-ea"/>
                <a:ea typeface="+mj-ea"/>
              </a:rPr>
              <a:t>29</a:t>
            </a:r>
            <a:r>
              <a:rPr lang="ja-JP" altLang="en-US" sz="1200" dirty="0" smtClean="0">
                <a:latin typeface="+mj-ea"/>
                <a:ea typeface="+mj-ea"/>
              </a:rPr>
              <a:t>年</a:t>
            </a:r>
            <a:r>
              <a:rPr lang="en-US" altLang="ja-JP" sz="1200" dirty="0">
                <a:latin typeface="+mj-ea"/>
                <a:ea typeface="+mj-ea"/>
              </a:rPr>
              <a:t>11</a:t>
            </a:r>
            <a:r>
              <a:rPr lang="ja-JP" altLang="en-US" sz="1200" dirty="0" smtClean="0">
                <a:latin typeface="+mj-ea"/>
                <a:ea typeface="+mj-ea"/>
              </a:rPr>
              <a:t>月、介護は平成</a:t>
            </a:r>
            <a:r>
              <a:rPr lang="en-US" altLang="ja-JP" sz="1200" dirty="0" smtClean="0">
                <a:latin typeface="+mj-ea"/>
                <a:ea typeface="+mj-ea"/>
              </a:rPr>
              <a:t>29</a:t>
            </a:r>
            <a:r>
              <a:rPr lang="ja-JP" altLang="en-US" sz="1200" dirty="0" smtClean="0">
                <a:latin typeface="+mj-ea"/>
                <a:ea typeface="+mj-ea"/>
              </a:rPr>
              <a:t>年</a:t>
            </a:r>
            <a:r>
              <a:rPr lang="en-US" altLang="ja-JP" sz="1200" dirty="0" smtClean="0">
                <a:latin typeface="+mj-ea"/>
                <a:ea typeface="+mj-ea"/>
              </a:rPr>
              <a:t>9</a:t>
            </a:r>
            <a:r>
              <a:rPr lang="ja-JP" altLang="en-US" sz="1200" dirty="0" smtClean="0">
                <a:latin typeface="+mj-ea"/>
                <a:ea typeface="+mj-ea"/>
              </a:rPr>
              <a:t>月からそれぞれ制度開始</a:t>
            </a:r>
            <a:endParaRPr lang="en-US" altLang="ja-JP" sz="1200" dirty="0" smtClean="0">
              <a:latin typeface="+mj-ea"/>
              <a:ea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9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回答者の属性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5" y="1241537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55976" y="5118283"/>
            <a:ext cx="4536503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介護施設の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372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件を含むため、医療・福祉の分野が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最多となっている。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000" indent="-457200"/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・従業員数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人未満が大半を占めた。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971418"/>
              </p:ext>
            </p:extLst>
          </p:nvPr>
        </p:nvGraphicFramePr>
        <p:xfrm>
          <a:off x="457200" y="1700808"/>
          <a:ext cx="3610744" cy="4392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6428">
                  <a:extLst>
                    <a:ext uri="{9D8B030D-6E8A-4147-A177-3AD203B41FA5}">
                      <a16:colId xmlns:a16="http://schemas.microsoft.com/office/drawing/2014/main" val="4129966754"/>
                    </a:ext>
                  </a:extLst>
                </a:gridCol>
                <a:gridCol w="614316">
                  <a:extLst>
                    <a:ext uri="{9D8B030D-6E8A-4147-A177-3AD203B41FA5}">
                      <a16:colId xmlns:a16="http://schemas.microsoft.com/office/drawing/2014/main" val="3774741903"/>
                    </a:ext>
                  </a:extLst>
                </a:gridCol>
              </a:tblGrid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医療・福祉（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介護施設含む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392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17016515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卸売業・小売業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33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500590446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製造業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32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4150565143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建設業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25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2957295409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宿泊業、飲食サービス業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23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523038691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農業・林業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18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253398600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その他サービス業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1033928883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不動産業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9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922592325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教育・学習支援業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8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3221596271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生活関連サービス業、娯楽業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3970749602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運輸業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3286406731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金融業・保険業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2576363203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電気・ガス・熱供給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3906675890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情報通信業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3021012732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967461217"/>
                  </a:ext>
                </a:extLst>
              </a:tr>
              <a:tr h="2745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j-ea"/>
                          <a:ea typeface="+mj-ea"/>
                        </a:rPr>
                        <a:t>合計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j-ea"/>
                          <a:ea typeface="+mj-ea"/>
                        </a:rPr>
                        <a:t>578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1797162415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85175"/>
              </p:ext>
            </p:extLst>
          </p:nvPr>
        </p:nvGraphicFramePr>
        <p:xfrm>
          <a:off x="4582570" y="1686113"/>
          <a:ext cx="2630363" cy="3166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0363">
                  <a:extLst>
                    <a:ext uri="{9D8B030D-6E8A-4147-A177-3AD203B41FA5}">
                      <a16:colId xmlns:a16="http://schemas.microsoft.com/office/drawing/2014/main" val="9569820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31494374"/>
                    </a:ext>
                  </a:extLst>
                </a:gridCol>
              </a:tblGrid>
              <a:tr h="3919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165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8702356"/>
                  </a:ext>
                </a:extLst>
              </a:tr>
              <a:tr h="3919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人～</a:t>
                      </a:r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300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9367823"/>
                  </a:ext>
                </a:extLst>
              </a:tr>
              <a:tr h="3919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人～</a:t>
                      </a:r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61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1214307"/>
                  </a:ext>
                </a:extLst>
              </a:tr>
              <a:tr h="42296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人～</a:t>
                      </a:r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200</a:t>
                      </a:r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6870449"/>
                  </a:ext>
                </a:extLst>
              </a:tr>
              <a:tr h="3919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200</a:t>
                      </a:r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人～</a:t>
                      </a:r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300</a:t>
                      </a:r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5514194"/>
                  </a:ext>
                </a:extLst>
              </a:tr>
              <a:tr h="3919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300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人以上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9245114"/>
                  </a:ext>
                </a:extLst>
              </a:tr>
              <a:tr h="3919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未回答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7946086"/>
                  </a:ext>
                </a:extLst>
              </a:tr>
              <a:tr h="3919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合計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572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1200972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4582570" y="1241536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員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89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外国人</a:t>
            </a:r>
            <a:r>
              <a:rPr lang="ja-JP" altLang="en-US" dirty="0"/>
              <a:t>の</a:t>
            </a:r>
            <a:r>
              <a:rPr lang="ja-JP" altLang="en-US" dirty="0" smtClean="0"/>
              <a:t>雇用状況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5" y="1321023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全体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2570" y="1303256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工業等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96833" y="1303255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介護施設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5651956"/>
            <a:ext cx="79428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r>
              <a:rPr lang="ja-JP" altLang="en-US" dirty="0" smtClean="0">
                <a:latin typeface="+mn-ea"/>
              </a:rPr>
              <a:t>約</a:t>
            </a:r>
            <a:r>
              <a:rPr lang="en-US" altLang="ja-JP" dirty="0" smtClean="0">
                <a:latin typeface="+mn-ea"/>
              </a:rPr>
              <a:t>2</a:t>
            </a:r>
            <a:r>
              <a:rPr lang="ja-JP" altLang="en-US" dirty="0" smtClean="0">
                <a:latin typeface="+mn-ea"/>
              </a:rPr>
              <a:t>割の</a:t>
            </a:r>
            <a:r>
              <a:rPr lang="ja-JP" altLang="en-US" dirty="0" smtClean="0"/>
              <a:t>事業者において、外国人を雇用している。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69791"/>
              </p:ext>
            </p:extLst>
          </p:nvPr>
        </p:nvGraphicFramePr>
        <p:xfrm>
          <a:off x="431095" y="1677078"/>
          <a:ext cx="2160000" cy="1287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60313532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62744774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雇用している</a:t>
                      </a:r>
                      <a:endParaRPr lang="ja-JP" altLang="en-US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112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956880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雇用していない</a:t>
                      </a:r>
                      <a:endParaRPr lang="ja-JP" altLang="en-US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456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73928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effectLst/>
                          <a:latin typeface="+mj-ea"/>
                          <a:ea typeface="+mj-ea"/>
                        </a:rPr>
                        <a:t>合計</a:t>
                      </a:r>
                      <a:endParaRPr lang="ja-JP" altLang="en-US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effectLst/>
                          <a:latin typeface="+mj-ea"/>
                          <a:ea typeface="+mj-ea"/>
                        </a:rPr>
                        <a:t>568</a:t>
                      </a:r>
                      <a:endParaRPr lang="en-US" altLang="ja-JP" sz="14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4762791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518954"/>
              </p:ext>
            </p:extLst>
          </p:nvPr>
        </p:nvGraphicFramePr>
        <p:xfrm>
          <a:off x="5702570" y="1677077"/>
          <a:ext cx="2700000" cy="1761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5805216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5109559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雇用している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44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extLst>
                  <a:ext uri="{0D108BD9-81ED-4DB2-BD59-A6C34878D82A}">
                    <a16:rowId xmlns:a16="http://schemas.microsoft.com/office/drawing/2014/main" val="1486645895"/>
                  </a:ext>
                </a:extLst>
              </a:tr>
              <a:tr h="4671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現在は雇用していないが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、</a:t>
                      </a:r>
                      <a:endParaRPr lang="en-US" altLang="ja-JP" sz="12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今後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、雇用の予定・希望がある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extLst>
                  <a:ext uri="{0D108BD9-81ED-4DB2-BD59-A6C34878D82A}">
                    <a16:rowId xmlns:a16="http://schemas.microsoft.com/office/drawing/2014/main" val="3687415486"/>
                  </a:ext>
                </a:extLst>
              </a:tr>
              <a:tr h="4671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現在は雇用して</a:t>
                      </a:r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いない</a:t>
                      </a:r>
                      <a:endParaRPr lang="en-US" altLang="ja-JP" sz="12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今後も雇用の予定・希望はない）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136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extLst>
                  <a:ext uri="{0D108BD9-81ED-4DB2-BD59-A6C34878D82A}">
                    <a16:rowId xmlns:a16="http://schemas.microsoft.com/office/drawing/2014/main" val="287183164"/>
                  </a:ext>
                </a:extLst>
              </a:tr>
              <a:tr h="4671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j-ea"/>
                          <a:ea typeface="+mj-ea"/>
                        </a:rPr>
                        <a:t>合計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j-ea"/>
                          <a:ea typeface="+mj-ea"/>
                        </a:rPr>
                        <a:t>196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930" marR="8930" marT="8930" marB="0" anchor="ctr"/>
                </a:tc>
                <a:extLst>
                  <a:ext uri="{0D108BD9-81ED-4DB2-BD59-A6C34878D82A}">
                    <a16:rowId xmlns:a16="http://schemas.microsoft.com/office/drawing/2014/main" val="2833641139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96365"/>
              </p:ext>
            </p:extLst>
          </p:nvPr>
        </p:nvGraphicFramePr>
        <p:xfrm>
          <a:off x="2796833" y="1677901"/>
          <a:ext cx="2700000" cy="1753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047444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15209895"/>
                    </a:ext>
                  </a:extLst>
                </a:gridCol>
              </a:tblGrid>
              <a:tr h="307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雇用している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68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extLst>
                  <a:ext uri="{0D108BD9-81ED-4DB2-BD59-A6C34878D82A}">
                    <a16:rowId xmlns:a16="http://schemas.microsoft.com/office/drawing/2014/main" val="2394885824"/>
                  </a:ext>
                </a:extLst>
              </a:tr>
              <a:tr h="416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過去３年間の間に雇用していたが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、現在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は雇用していない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extLst>
                  <a:ext uri="{0D108BD9-81ED-4DB2-BD59-A6C34878D82A}">
                    <a16:rowId xmlns:a16="http://schemas.microsoft.com/office/drawing/2014/main" val="2236945344"/>
                  </a:ext>
                </a:extLst>
              </a:tr>
              <a:tr h="41603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年より前に雇用していたが</a:t>
                      </a: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endParaRPr lang="en-US" altLang="ja-JP" sz="12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現在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は雇用していない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extLst>
                  <a:ext uri="{0D108BD9-81ED-4DB2-BD59-A6C34878D82A}">
                    <a16:rowId xmlns:a16="http://schemas.microsoft.com/office/drawing/2014/main" val="210985681"/>
                  </a:ext>
                </a:extLst>
              </a:tr>
              <a:tr h="307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雇用していない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295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extLst>
                  <a:ext uri="{0D108BD9-81ED-4DB2-BD59-A6C34878D82A}">
                    <a16:rowId xmlns:a16="http://schemas.microsoft.com/office/drawing/2014/main" val="1217072415"/>
                  </a:ext>
                </a:extLst>
              </a:tr>
              <a:tr h="307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合計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372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811" marR="8811" marT="8811" marB="0" anchor="ctr"/>
                </a:tc>
                <a:extLst>
                  <a:ext uri="{0D108BD9-81ED-4DB2-BD59-A6C34878D82A}">
                    <a16:rowId xmlns:a16="http://schemas.microsoft.com/office/drawing/2014/main" val="613981687"/>
                  </a:ext>
                </a:extLst>
              </a:tr>
            </a:tbl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00628"/>
              </p:ext>
            </p:extLst>
          </p:nvPr>
        </p:nvGraphicFramePr>
        <p:xfrm>
          <a:off x="-144905" y="3471691"/>
          <a:ext cx="3672000" cy="214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7020745" y="617870"/>
            <a:ext cx="1799727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商工業等：質問１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655296"/>
              </p:ext>
            </p:extLst>
          </p:nvPr>
        </p:nvGraphicFramePr>
        <p:xfrm>
          <a:off x="2310833" y="3460598"/>
          <a:ext cx="3672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3</a:t>
            </a:fld>
            <a:endParaRPr lang="ja-JP" altLang="en-US"/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760509"/>
              </p:ext>
            </p:extLst>
          </p:nvPr>
        </p:nvGraphicFramePr>
        <p:xfrm>
          <a:off x="5496833" y="3460598"/>
          <a:ext cx="3672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47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外国人</a:t>
            </a:r>
            <a:r>
              <a:rPr lang="ja-JP" altLang="en-US" dirty="0"/>
              <a:t>の</a:t>
            </a:r>
            <a:r>
              <a:rPr lang="ja-JP" altLang="en-US" dirty="0" smtClean="0"/>
              <a:t>雇用状況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5" y="1261361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6015" y="1261361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工業等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7555" y="5435932"/>
            <a:ext cx="815845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dirty="0" smtClean="0"/>
              <a:t>・</a:t>
            </a:r>
            <a:r>
              <a:rPr lang="ja-JP" altLang="en-US" dirty="0"/>
              <a:t>従業</a:t>
            </a:r>
            <a:r>
              <a:rPr lang="ja-JP" altLang="en-US" dirty="0" smtClean="0"/>
              <a:t>員数の多い事業者が、外国人労働者の雇用が進んでいる傾向が伺える。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20745" y="617870"/>
            <a:ext cx="1799727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商工業等：質問１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介護施設：質問１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2340" y="132187"/>
            <a:ext cx="2628000" cy="408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従業員数別の比較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257545"/>
              </p:ext>
            </p:extLst>
          </p:nvPr>
        </p:nvGraphicFramePr>
        <p:xfrm>
          <a:off x="539553" y="1701208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78886" y="1292139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kumimoji="1" lang="en-US" altLang="ja-JP" sz="1200" dirty="0" smtClean="0">
                <a:latin typeface="+mn-ea"/>
              </a:rPr>
              <a:t>3</a:t>
            </a:r>
            <a:r>
              <a:rPr lang="en-US" altLang="ja-JP" sz="1200" dirty="0" smtClean="0">
                <a:latin typeface="+mn-ea"/>
              </a:rPr>
              <a:t>71</a:t>
            </a:r>
            <a:r>
              <a:rPr lang="ja-JP" altLang="en-US" sz="1200" dirty="0" smtClean="0">
                <a:latin typeface="+mn-ea"/>
              </a:rPr>
              <a:t>件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63528" y="1292139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193</a:t>
            </a:r>
            <a:r>
              <a:rPr lang="ja-JP" altLang="en-US" sz="1200" dirty="0" smtClean="0">
                <a:latin typeface="+mn-ea"/>
              </a:rPr>
              <a:t>件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739127"/>
              </p:ext>
            </p:extLst>
          </p:nvPr>
        </p:nvGraphicFramePr>
        <p:xfrm>
          <a:off x="4621024" y="1701208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44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外国人労働者の属性①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095" y="1241537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国籍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5651956"/>
            <a:ext cx="79428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・ベトナム、フィリピン、中国、インドネシア</a:t>
            </a:r>
            <a:r>
              <a:rPr lang="ja-JP" altLang="en-US" dirty="0"/>
              <a:t>で</a:t>
            </a:r>
            <a:r>
              <a:rPr lang="en-US" altLang="ja-JP" dirty="0" smtClean="0">
                <a:latin typeface="+mj-ea"/>
                <a:ea typeface="+mj-ea"/>
              </a:rPr>
              <a:t>8</a:t>
            </a:r>
            <a:r>
              <a:rPr lang="ja-JP" altLang="en-US" dirty="0" smtClean="0">
                <a:latin typeface="+mj-ea"/>
                <a:ea typeface="+mj-ea"/>
              </a:rPr>
              <a:t>割を</a:t>
            </a:r>
            <a:r>
              <a:rPr lang="ja-JP" altLang="en-US" dirty="0" smtClean="0"/>
              <a:t>占める。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49623"/>
              </p:ext>
            </p:extLst>
          </p:nvPr>
        </p:nvGraphicFramePr>
        <p:xfrm>
          <a:off x="481732" y="1628800"/>
          <a:ext cx="1800000" cy="3815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9685">
                  <a:extLst>
                    <a:ext uri="{9D8B030D-6E8A-4147-A177-3AD203B41FA5}">
                      <a16:colId xmlns:a16="http://schemas.microsoft.com/office/drawing/2014/main" val="1052625214"/>
                    </a:ext>
                  </a:extLst>
                </a:gridCol>
                <a:gridCol w="550315">
                  <a:extLst>
                    <a:ext uri="{9D8B030D-6E8A-4147-A177-3AD203B41FA5}">
                      <a16:colId xmlns:a16="http://schemas.microsoft.com/office/drawing/2014/main" val="298607013"/>
                    </a:ext>
                  </a:extLst>
                </a:gridCol>
              </a:tblGrid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ベトナム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117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084649708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フィリピン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112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977372336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中国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68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957948382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インドネシア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42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723754257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ネパール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21715720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ミャンマー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638225848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韓国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9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187335274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アメリカ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en-US" altLang="ja-JP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302620467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カンボジア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4085046224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+mj-ea"/>
                          <a:ea typeface="+mj-ea"/>
                        </a:rPr>
                        <a:t>キルギス共和国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047326182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ブラジル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297284222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j-ea"/>
                          <a:ea typeface="+mj-ea"/>
                        </a:rPr>
                        <a:t>イギリス</a:t>
                      </a:r>
                      <a:endParaRPr lang="ja-JP" altLang="en-US" sz="1200" b="0" i="0" u="none" strike="noStrike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992529149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スリランカ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39005024"/>
                  </a:ext>
                </a:extLst>
              </a:tr>
              <a:tr h="2725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j-ea"/>
                          <a:ea typeface="+mj-ea"/>
                        </a:rPr>
                        <a:t>ウクライナ</a:t>
                      </a:r>
                      <a:endParaRPr lang="ja-JP" altLang="en-US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1200" b="0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404808158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38612"/>
              </p:ext>
            </p:extLst>
          </p:nvPr>
        </p:nvGraphicFramePr>
        <p:xfrm>
          <a:off x="2814866" y="1628801"/>
          <a:ext cx="1800000" cy="389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9683">
                  <a:extLst>
                    <a:ext uri="{9D8B030D-6E8A-4147-A177-3AD203B41FA5}">
                      <a16:colId xmlns:a16="http://schemas.microsoft.com/office/drawing/2014/main" val="1052625214"/>
                    </a:ext>
                  </a:extLst>
                </a:gridCol>
                <a:gridCol w="550317">
                  <a:extLst>
                    <a:ext uri="{9D8B030D-6E8A-4147-A177-3AD203B41FA5}">
                      <a16:colId xmlns:a16="http://schemas.microsoft.com/office/drawing/2014/main" val="298607013"/>
                    </a:ext>
                  </a:extLst>
                </a:gridCol>
              </a:tblGrid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オーストラリア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503740405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カザフスタン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3497561767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スウェーデン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4294111593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セネガル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743772237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タイ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492639265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台湾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541429811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朝鮮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93622546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トルコ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19641202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ナイジェリア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884287520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フランス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3449691685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ペルー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264839080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マレーシア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3749633807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ロシア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096538035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不明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2940062562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合計</a:t>
                      </a: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effectLst/>
                          <a:latin typeface="+mn-ea"/>
                          <a:ea typeface="+mn-ea"/>
                        </a:rPr>
                        <a:t>412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335" marR="3335" marT="3335" marB="0" anchor="ctr"/>
                </a:tc>
                <a:extLst>
                  <a:ext uri="{0D108BD9-81ED-4DB2-BD59-A6C34878D82A}">
                    <a16:rowId xmlns:a16="http://schemas.microsoft.com/office/drawing/2014/main" val="1286248611"/>
                  </a:ext>
                </a:extLst>
              </a:tr>
            </a:tbl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340830"/>
              </p:ext>
            </p:extLst>
          </p:nvPr>
        </p:nvGraphicFramePr>
        <p:xfrm>
          <a:off x="5148000" y="1980000"/>
          <a:ext cx="3671999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商工業等：質問３－①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介護施設：質問３－①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89424" y="1587907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412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54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22340" y="132187"/>
            <a:ext cx="2628000" cy="408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業種間の比較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外国人労働者の「</a:t>
            </a:r>
            <a:r>
              <a:rPr lang="ja-JP" altLang="en-US" sz="4000" dirty="0"/>
              <a:t>国籍</a:t>
            </a:r>
            <a:r>
              <a:rPr kumimoji="1" lang="ja-JP" altLang="en-US" sz="4000" dirty="0" smtClean="0"/>
              <a:t>」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20372" y="1288688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6680" y="1276321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20372" y="4005064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88872" y="1295536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宿泊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26680" y="3986237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40152" y="4432548"/>
            <a:ext cx="2880320" cy="160043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400" dirty="0"/>
              <a:t>・</a:t>
            </a:r>
            <a:r>
              <a:rPr lang="ja-JP" altLang="en-US" sz="1400" dirty="0" smtClean="0"/>
              <a:t>フィリピン、中国、インドネシア国籍</a:t>
            </a:r>
            <a:r>
              <a:rPr lang="ja-JP" altLang="en-US" sz="1400" dirty="0"/>
              <a:t>は全ての分野</a:t>
            </a:r>
            <a:r>
              <a:rPr lang="ja-JP" altLang="en-US" sz="1400" dirty="0" smtClean="0"/>
              <a:t>に含まれる。</a:t>
            </a:r>
            <a:endParaRPr lang="en-US" altLang="ja-JP" sz="1400" dirty="0"/>
          </a:p>
          <a:p>
            <a:pPr marL="108000" indent="-457200"/>
            <a:r>
              <a:rPr lang="ja-JP" altLang="en-US" sz="1400" dirty="0"/>
              <a:t>・ベトナムは医療以外の分野に含まれ</a:t>
            </a:r>
            <a:r>
              <a:rPr lang="ja-JP" altLang="en-US" sz="1400" dirty="0" smtClean="0"/>
              <a:t>、介護、商工業分野に</a:t>
            </a:r>
            <a:r>
              <a:rPr lang="ja-JP" altLang="en-US" sz="1400" dirty="0"/>
              <a:t>おいて特に多い。</a:t>
            </a:r>
            <a:endParaRPr lang="en-US" altLang="ja-JP" sz="1400" dirty="0"/>
          </a:p>
          <a:p>
            <a:pPr marL="108000" indent="-457200"/>
            <a:r>
              <a:rPr lang="ja-JP" altLang="en-US" sz="1400" dirty="0"/>
              <a:t>・インドネシアは介護、医療分野において多い。</a:t>
            </a:r>
            <a:endParaRPr lang="en-US" altLang="ja-JP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8931" y="1302156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kumimoji="1" lang="en-US" altLang="ja-JP" sz="1200" dirty="0" smtClean="0">
                <a:latin typeface="+mn-ea"/>
              </a:rPr>
              <a:t>206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90755" y="1302156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>
                <a:latin typeface="+mn-ea"/>
              </a:rPr>
              <a:t>132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90755" y="4017015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17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77387" y="1302156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28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78931" y="4017015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29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32" name="グラフ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521069"/>
              </p:ext>
            </p:extLst>
          </p:nvPr>
        </p:nvGraphicFramePr>
        <p:xfrm>
          <a:off x="179512" y="1623600"/>
          <a:ext cx="3671999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559532"/>
              </p:ext>
            </p:extLst>
          </p:nvPr>
        </p:nvGraphicFramePr>
        <p:xfrm>
          <a:off x="2786400" y="1623600"/>
          <a:ext cx="3671999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グラフ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171577"/>
              </p:ext>
            </p:extLst>
          </p:nvPr>
        </p:nvGraphicFramePr>
        <p:xfrm>
          <a:off x="2786400" y="4356000"/>
          <a:ext cx="3671999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4" name="グラフ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439863"/>
              </p:ext>
            </p:extLst>
          </p:nvPr>
        </p:nvGraphicFramePr>
        <p:xfrm>
          <a:off x="5364497" y="1623600"/>
          <a:ext cx="3671999" cy="23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グラフ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40616"/>
              </p:ext>
            </p:extLst>
          </p:nvPr>
        </p:nvGraphicFramePr>
        <p:xfrm>
          <a:off x="179512" y="4356000"/>
          <a:ext cx="3671999" cy="23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80720" y="4039180"/>
            <a:ext cx="2052000" cy="25391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1050" dirty="0" smtClean="0">
                <a:latin typeface="+mn-ea"/>
              </a:rPr>
              <a:t>※</a:t>
            </a:r>
            <a:r>
              <a:rPr kumimoji="1" lang="ja-JP" altLang="en-US" sz="1050" smtClean="0">
                <a:latin typeface="+mn-ea"/>
              </a:rPr>
              <a:t>国籍</a:t>
            </a:r>
            <a:r>
              <a:rPr lang="ja-JP" altLang="en-US" sz="1050" smtClean="0">
                <a:latin typeface="+mn-ea"/>
              </a:rPr>
              <a:t>横</a:t>
            </a:r>
            <a:r>
              <a:rPr lang="ja-JP" altLang="en-US" sz="1050" dirty="0" smtClean="0">
                <a:latin typeface="+mn-ea"/>
              </a:rPr>
              <a:t>の数字は人数</a:t>
            </a:r>
            <a:endParaRPr kumimoji="1" lang="ja-JP" altLang="en-US" sz="10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050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外国人労働者の属性②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3608" y="1241536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在留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資格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" y="5230941"/>
            <a:ext cx="7942876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・身分に基づく在留資格が最多で、次いで技能実習も多い。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・技術・人文知識・国際業務、特定技能も全体の</a:t>
            </a:r>
            <a:r>
              <a:rPr lang="en-US" altLang="ja-JP" dirty="0" smtClean="0">
                <a:latin typeface="+mj-ea"/>
                <a:ea typeface="+mj-ea"/>
              </a:rPr>
              <a:t>10</a:t>
            </a:r>
            <a:r>
              <a:rPr lang="ja-JP" altLang="en-US" dirty="0" smtClean="0">
                <a:latin typeface="+mj-ea"/>
                <a:ea typeface="+mj-ea"/>
              </a:rPr>
              <a:t>％以上を占めた。</a:t>
            </a:r>
            <a:endParaRPr lang="en-US" altLang="ja-JP" dirty="0" smtClean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04249" y="1268760"/>
            <a:ext cx="2016224" cy="5788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商工業等：質問３－②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介護施設：質問３－②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18729"/>
              </p:ext>
            </p:extLst>
          </p:nvPr>
        </p:nvGraphicFramePr>
        <p:xfrm>
          <a:off x="516964" y="1680990"/>
          <a:ext cx="3694996" cy="341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725">
                  <a:extLst>
                    <a:ext uri="{9D8B030D-6E8A-4147-A177-3AD203B41FA5}">
                      <a16:colId xmlns:a16="http://schemas.microsoft.com/office/drawing/2014/main" val="768715041"/>
                    </a:ext>
                  </a:extLst>
                </a:gridCol>
                <a:gridCol w="1209271">
                  <a:extLst>
                    <a:ext uri="{9D8B030D-6E8A-4147-A177-3AD203B41FA5}">
                      <a16:colId xmlns:a16="http://schemas.microsoft.com/office/drawing/2014/main" val="1878526972"/>
                    </a:ext>
                  </a:extLst>
                </a:gridCol>
              </a:tblGrid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身分に基づく在留資格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133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4401835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技能実習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106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2404943"/>
                  </a:ext>
                </a:extLst>
              </a:tr>
              <a:tr h="44607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技術・人文知識</a:t>
                      </a:r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・国際</a:t>
                      </a:r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業務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56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55538818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特定技能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46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74340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留学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33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3083701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2233753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介護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12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389188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特定活動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9250177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高度専門職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7566131"/>
                  </a:ext>
                </a:extLst>
              </a:tr>
              <a:tr h="330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合計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410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2947238"/>
                  </a:ext>
                </a:extLst>
              </a:tr>
            </a:tbl>
          </a:graphicData>
        </a:graphic>
      </p:graphicFrame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271906"/>
              </p:ext>
            </p:extLst>
          </p:nvPr>
        </p:nvGraphicFramePr>
        <p:xfrm>
          <a:off x="4860032" y="1979999"/>
          <a:ext cx="3671999" cy="311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75684" y="1567825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410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09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グラフ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204560"/>
              </p:ext>
            </p:extLst>
          </p:nvPr>
        </p:nvGraphicFramePr>
        <p:xfrm>
          <a:off x="179512" y="4356269"/>
          <a:ext cx="3671999" cy="23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256855"/>
              </p:ext>
            </p:extLst>
          </p:nvPr>
        </p:nvGraphicFramePr>
        <p:xfrm>
          <a:off x="179512" y="1623600"/>
          <a:ext cx="3671999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822340" y="132187"/>
            <a:ext cx="2628000" cy="4086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業種間の比較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外国人労働者の「在留資格」</a:t>
            </a:r>
            <a:endParaRPr kumimoji="1" lang="ja-JP" altLang="en-US" sz="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2341" y="6480826"/>
            <a:ext cx="302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+mj-ea"/>
                <a:ea typeface="+mj-ea"/>
              </a:rPr>
              <a:t>※</a:t>
            </a:r>
            <a:r>
              <a:rPr kumimoji="1" lang="ja-JP" altLang="en-US" sz="1000" dirty="0" smtClean="0">
                <a:latin typeface="+mj-ea"/>
                <a:ea typeface="+mj-ea"/>
              </a:rPr>
              <a:t>その他は在留資格「医療」（</a:t>
            </a:r>
            <a:r>
              <a:rPr kumimoji="1" lang="en-US" altLang="ja-JP" sz="1000" dirty="0" smtClean="0">
                <a:latin typeface="+mj-ea"/>
                <a:ea typeface="+mj-ea"/>
              </a:rPr>
              <a:t>7</a:t>
            </a:r>
            <a:r>
              <a:rPr kumimoji="1" lang="ja-JP" altLang="en-US" sz="1000" dirty="0" smtClean="0">
                <a:latin typeface="+mj-ea"/>
                <a:ea typeface="+mj-ea"/>
              </a:rPr>
              <a:t>名）</a:t>
            </a:r>
            <a:r>
              <a:rPr lang="ja-JP" altLang="en-US" sz="1000" dirty="0">
                <a:latin typeface="+mj-ea"/>
                <a:ea typeface="+mj-ea"/>
              </a:rPr>
              <a:t>及</a:t>
            </a:r>
            <a:r>
              <a:rPr lang="ja-JP" altLang="en-US" sz="1000" dirty="0" smtClean="0">
                <a:latin typeface="+mj-ea"/>
                <a:ea typeface="+mj-ea"/>
              </a:rPr>
              <a:t>び</a:t>
            </a:r>
            <a:r>
              <a:rPr kumimoji="1" lang="ja-JP" altLang="en-US" sz="1000" dirty="0" smtClean="0">
                <a:latin typeface="+mj-ea"/>
                <a:ea typeface="+mj-ea"/>
              </a:rPr>
              <a:t>不明</a:t>
            </a:r>
            <a:r>
              <a:rPr lang="ja-JP" altLang="en-US" sz="1000" dirty="0" smtClean="0">
                <a:latin typeface="+mj-ea"/>
                <a:ea typeface="+mj-ea"/>
              </a:rPr>
              <a:t>（</a:t>
            </a:r>
            <a:r>
              <a:rPr lang="en-US" altLang="ja-JP" sz="1000" dirty="0" smtClean="0">
                <a:latin typeface="+mj-ea"/>
                <a:ea typeface="+mj-ea"/>
              </a:rPr>
              <a:t>10</a:t>
            </a:r>
            <a:r>
              <a:rPr lang="ja-JP" altLang="en-US" sz="1000" dirty="0" smtClean="0">
                <a:latin typeface="+mj-ea"/>
                <a:ea typeface="+mj-ea"/>
              </a:rPr>
              <a:t>名）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56176" y="4451628"/>
            <a:ext cx="2880320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600" dirty="0" smtClean="0"/>
              <a:t>・全ての分野に共通して、身分に基づく在留資格が多い。</a:t>
            </a:r>
            <a:endParaRPr lang="en-US" altLang="ja-JP" sz="1600" dirty="0" smtClean="0"/>
          </a:p>
          <a:p>
            <a:pPr marL="108000" indent="-457200"/>
            <a:r>
              <a:rPr lang="ja-JP" altLang="en-US" sz="1600" dirty="0" smtClean="0"/>
              <a:t>・介護、商工業分野</a:t>
            </a:r>
            <a:r>
              <a:rPr lang="ja-JP" altLang="en-US" sz="1600" dirty="0"/>
              <a:t>において技能実習が多く、介護分野において</a:t>
            </a:r>
            <a:r>
              <a:rPr lang="ja-JP" altLang="en-US" sz="1600" dirty="0" smtClean="0"/>
              <a:t>は、新設された特定</a:t>
            </a:r>
            <a:r>
              <a:rPr lang="ja-JP" altLang="en-US" sz="1600" dirty="0"/>
              <a:t>技能も多い。</a:t>
            </a:r>
            <a:endParaRPr lang="en-US" altLang="ja-JP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8312" y="1303200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介護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18800" y="1303200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18800" y="4027584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92400" y="1302156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kumimoji="1" lang="en-US" altLang="ja-JP" sz="1200" dirty="0" smtClean="0">
                <a:latin typeface="+mn-ea"/>
              </a:rPr>
              <a:t>132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80312" y="1302156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206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92400" y="4053438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17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487697" y="1303200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宿泊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28312" y="4005064"/>
            <a:ext cx="1008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679297" y="1302156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26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80312" y="4035842"/>
            <a:ext cx="10077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合計：</a:t>
            </a:r>
            <a:r>
              <a:rPr lang="en-US" altLang="ja-JP" sz="1200" dirty="0" smtClean="0">
                <a:latin typeface="+mn-ea"/>
              </a:rPr>
              <a:t>29</a:t>
            </a:r>
            <a:r>
              <a:rPr kumimoji="1" lang="ja-JP" altLang="en-US" sz="1200" dirty="0" smtClean="0">
                <a:latin typeface="+mn-ea"/>
              </a:rPr>
              <a:t>人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34" name="グラフ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669137"/>
              </p:ext>
            </p:extLst>
          </p:nvPr>
        </p:nvGraphicFramePr>
        <p:xfrm>
          <a:off x="2890800" y="4356269"/>
          <a:ext cx="3671999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グラフ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12910"/>
              </p:ext>
            </p:extLst>
          </p:nvPr>
        </p:nvGraphicFramePr>
        <p:xfrm>
          <a:off x="5364497" y="1623600"/>
          <a:ext cx="3671999" cy="234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958071"/>
              </p:ext>
            </p:extLst>
          </p:nvPr>
        </p:nvGraphicFramePr>
        <p:xfrm>
          <a:off x="2784600" y="1622905"/>
          <a:ext cx="3671999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64322" y="4077072"/>
            <a:ext cx="2417095" cy="25391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ja-JP" sz="1050" dirty="0">
                <a:latin typeface="+mn-ea"/>
              </a:rPr>
              <a:t>※</a:t>
            </a:r>
            <a:r>
              <a:rPr lang="ja-JP" altLang="en-US" sz="1050" dirty="0" smtClean="0">
                <a:latin typeface="+mn-ea"/>
              </a:rPr>
              <a:t>在留資格横の数字は人数</a:t>
            </a:r>
            <a:endParaRPr kumimoji="1" lang="ja-JP" altLang="en-US" sz="10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391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3688</Words>
  <Application>Microsoft Office PowerPoint</Application>
  <PresentationFormat>画面に合わせる (4:3)</PresentationFormat>
  <Paragraphs>779</Paragraphs>
  <Slides>28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7" baseType="lpstr">
      <vt:lpstr>HGP創英角ｺﾞｼｯｸUB</vt:lpstr>
      <vt:lpstr>HG創英角ｺﾞｼｯｸUB</vt:lpstr>
      <vt:lpstr>ＭＳ Ｐゴシック</vt:lpstr>
      <vt:lpstr>ＭＳ ゴシック</vt:lpstr>
      <vt:lpstr>游ゴシック</vt:lpstr>
      <vt:lpstr>Arial</vt:lpstr>
      <vt:lpstr>Calibri</vt:lpstr>
      <vt:lpstr>Eras Light ITC</vt:lpstr>
      <vt:lpstr>Office ​​テーマ</vt:lpstr>
      <vt:lpstr>外国人材受入れに関する アンケート調査の結果について</vt:lpstr>
      <vt:lpstr>調査概要</vt:lpstr>
      <vt:lpstr>回答者の属性</vt:lpstr>
      <vt:lpstr>外国人の雇用状況</vt:lpstr>
      <vt:lpstr>外国人の雇用状況</vt:lpstr>
      <vt:lpstr>外国人労働者の属性①</vt:lpstr>
      <vt:lpstr>外国人労働者の「国籍」</vt:lpstr>
      <vt:lpstr>外国人労働者の属性②</vt:lpstr>
      <vt:lpstr>外国人労働者の「在留資格」</vt:lpstr>
      <vt:lpstr>外国人労働者の属性③</vt:lpstr>
      <vt:lpstr>雇用する理由</vt:lpstr>
      <vt:lpstr>雇用の方法等①</vt:lpstr>
      <vt:lpstr>雇用の方法等②</vt:lpstr>
      <vt:lpstr>雇用の方法等③</vt:lpstr>
      <vt:lpstr>雇用して良かったこと</vt:lpstr>
      <vt:lpstr>雇用に対する考え方</vt:lpstr>
      <vt:lpstr>雇用に対する考え方②</vt:lpstr>
      <vt:lpstr>事業者、外国人労働者の課題</vt:lpstr>
      <vt:lpstr>雇用していない等の理由</vt:lpstr>
      <vt:lpstr>行政に求める支援</vt:lpstr>
      <vt:lpstr>「行政に求める支援」</vt:lpstr>
      <vt:lpstr>「行政に求める支援」</vt:lpstr>
      <vt:lpstr>新型コロナウイルス感染症の影響</vt:lpstr>
      <vt:lpstr>今回の調査から読み取れること</vt:lpstr>
      <vt:lpstr>平成30年度介護保険課調査との比較</vt:lpstr>
      <vt:lpstr>雇用状況の変化</vt:lpstr>
      <vt:lpstr>外国人労働者の「国籍」の変化</vt:lpstr>
      <vt:lpstr>「在留資格」の変化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RENTAI</dc:creator>
  <cp:lastModifiedBy>gifu</cp:lastModifiedBy>
  <cp:revision>281</cp:revision>
  <cp:lastPrinted>2021-10-25T08:14:29Z</cp:lastPrinted>
  <dcterms:created xsi:type="dcterms:W3CDTF">2015-01-19T04:13:25Z</dcterms:created>
  <dcterms:modified xsi:type="dcterms:W3CDTF">2021-10-27T06:29:33Z</dcterms:modified>
</cp:coreProperties>
</file>