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charts/chart6.xml" ContentType="application/vnd.openxmlformats-officedocument.drawingml.chart+xml"/>
  <Override PartName="/ppt/charts/style6.xml" ContentType="application/vnd.ms-office.chartstyle+xml"/>
  <Override PartName="/ppt/charts/colors6.xml" ContentType="application/vnd.ms-office.chartcolorstyle+xml"/>
  <Override PartName="/ppt/charts/chart7.xml" ContentType="application/vnd.openxmlformats-officedocument.drawingml.chart+xml"/>
  <Override PartName="/ppt/charts/style7.xml" ContentType="application/vnd.ms-office.chartstyle+xml"/>
  <Override PartName="/ppt/charts/colors7.xml" ContentType="application/vnd.ms-office.chartcolorstyle+xml"/>
  <Override PartName="/ppt/charts/chart8.xml" ContentType="application/vnd.openxmlformats-officedocument.drawingml.chart+xml"/>
  <Override PartName="/ppt/charts/style8.xml" ContentType="application/vnd.ms-office.chartstyle+xml"/>
  <Override PartName="/ppt/charts/colors8.xml" ContentType="application/vnd.ms-office.chartcolorstyle+xml"/>
  <Override PartName="/ppt/charts/chart9.xml" ContentType="application/vnd.openxmlformats-officedocument.drawingml.chart+xml"/>
  <Override PartName="/ppt/charts/chart10.xml" ContentType="application/vnd.openxmlformats-officedocument.drawingml.chart+xml"/>
  <Override PartName="/ppt/charts/chart11.xml" ContentType="application/vnd.openxmlformats-officedocument.drawingml.chart+xml"/>
  <Override PartName="/ppt/charts/style9.xml" ContentType="application/vnd.ms-office.chartstyle+xml"/>
  <Override PartName="/ppt/charts/colors9.xml" ContentType="application/vnd.ms-office.chartcolorstyle+xml"/>
  <Override PartName="/ppt/charts/chart12.xml" ContentType="application/vnd.openxmlformats-officedocument.drawingml.chart+xml"/>
  <Override PartName="/ppt/charts/style10.xml" ContentType="application/vnd.ms-office.chartstyle+xml"/>
  <Override PartName="/ppt/charts/colors10.xml" ContentType="application/vnd.ms-office.chartcolorstyle+xml"/>
  <Override PartName="/ppt/notesSlides/notesSlide1.xml" ContentType="application/vnd.openxmlformats-officedocument.presentationml.notesSlide+xml"/>
  <Override PartName="/ppt/charts/chart13.xml" ContentType="application/vnd.openxmlformats-officedocument.drawingml.chart+xml"/>
  <Override PartName="/ppt/charts/style11.xml" ContentType="application/vnd.ms-office.chartstyle+xml"/>
  <Override PartName="/ppt/charts/colors11.xml" ContentType="application/vnd.ms-office.chartcolorstyle+xml"/>
  <Override PartName="/ppt/charts/chart14.xml" ContentType="application/vnd.openxmlformats-officedocument.drawingml.chart+xml"/>
  <Override PartName="/ppt/charts/chart15.xml" ContentType="application/vnd.openxmlformats-officedocument.drawingml.chart+xml"/>
  <Override PartName="/ppt/charts/style12.xml" ContentType="application/vnd.ms-office.chartstyle+xml"/>
  <Override PartName="/ppt/charts/colors12.xml" ContentType="application/vnd.ms-office.chartcolorstyle+xml"/>
  <Override PartName="/ppt/charts/chart16.xml" ContentType="application/vnd.openxmlformats-officedocument.drawingml.chart+xml"/>
  <Override PartName="/ppt/charts/style13.xml" ContentType="application/vnd.ms-office.chartstyle+xml"/>
  <Override PartName="/ppt/charts/colors13.xml" ContentType="application/vnd.ms-office.chartcolorstyle+xml"/>
  <Override PartName="/ppt/charts/chart17.xml" ContentType="application/vnd.openxmlformats-officedocument.drawingml.chart+xml"/>
  <Override PartName="/ppt/charts/chart18.xml" ContentType="application/vnd.openxmlformats-officedocument.drawingml.chart+xml"/>
  <Override PartName="/ppt/charts/style14.xml" ContentType="application/vnd.ms-office.chartstyle+xml"/>
  <Override PartName="/ppt/charts/colors14.xml" ContentType="application/vnd.ms-office.chartcolorstyle+xml"/>
  <Override PartName="/ppt/charts/chart19.xml" ContentType="application/vnd.openxmlformats-officedocument.drawingml.chart+xml"/>
  <Override PartName="/ppt/charts/style15.xml" ContentType="application/vnd.ms-office.chartstyle+xml"/>
  <Override PartName="/ppt/charts/colors15.xml" ContentType="application/vnd.ms-office.chartcolorstyle+xml"/>
  <Override PartName="/ppt/charts/chart20.xml" ContentType="application/vnd.openxmlformats-officedocument.drawingml.chart+xml"/>
  <Override PartName="/ppt/charts/style16.xml" ContentType="application/vnd.ms-office.chartstyle+xml"/>
  <Override PartName="/ppt/charts/colors16.xml" ContentType="application/vnd.ms-office.chartcolorstyle+xml"/>
  <Override PartName="/ppt/charts/chart21.xml" ContentType="application/vnd.openxmlformats-officedocument.drawingml.chart+xml"/>
  <Override PartName="/ppt/charts/style17.xml" ContentType="application/vnd.ms-office.chartstyle+xml"/>
  <Override PartName="/ppt/charts/colors17.xml" ContentType="application/vnd.ms-office.chartcolorstyle+xml"/>
  <Override PartName="/ppt/charts/chart22.xml" ContentType="application/vnd.openxmlformats-officedocument.drawingml.chart+xml"/>
  <Override PartName="/ppt/charts/style18.xml" ContentType="application/vnd.ms-office.chartstyle+xml"/>
  <Override PartName="/ppt/charts/colors18.xml" ContentType="application/vnd.ms-office.chartcolorstyle+xml"/>
  <Override PartName="/ppt/charts/chart23.xml" ContentType="application/vnd.openxmlformats-officedocument.drawingml.chart+xml"/>
  <Override PartName="/ppt/charts/style19.xml" ContentType="application/vnd.ms-office.chartstyle+xml"/>
  <Override PartName="/ppt/charts/colors19.xml" ContentType="application/vnd.ms-office.chartcolorstyle+xml"/>
  <Override PartName="/ppt/charts/chart24.xml" ContentType="application/vnd.openxmlformats-officedocument.drawingml.chart+xml"/>
  <Override PartName="/ppt/charts/style20.xml" ContentType="application/vnd.ms-office.chartstyle+xml"/>
  <Override PartName="/ppt/charts/colors20.xml" ContentType="application/vnd.ms-office.chartcolorstyle+xml"/>
  <Override PartName="/ppt/charts/chart25.xml" ContentType="application/vnd.openxmlformats-officedocument.drawingml.chart+xml"/>
  <Override PartName="/ppt/charts/style21.xml" ContentType="application/vnd.ms-office.chartstyle+xml"/>
  <Override PartName="/ppt/charts/colors21.xml" ContentType="application/vnd.ms-office.chartcolorstyle+xml"/>
  <Override PartName="/ppt/charts/chart26.xml" ContentType="application/vnd.openxmlformats-officedocument.drawingml.chart+xml"/>
  <Override PartName="/ppt/charts/style22.xml" ContentType="application/vnd.ms-office.chartstyle+xml"/>
  <Override PartName="/ppt/charts/colors22.xml" ContentType="application/vnd.ms-office.chartcolorstyle+xml"/>
  <Override PartName="/ppt/charts/chart27.xml" ContentType="application/vnd.openxmlformats-officedocument.drawingml.chart+xml"/>
  <Override PartName="/ppt/charts/style23.xml" ContentType="application/vnd.ms-office.chartstyle+xml"/>
  <Override PartName="/ppt/charts/colors23.xml" ContentType="application/vnd.ms-office.chartcolorstyle+xml"/>
  <Override PartName="/ppt/charts/chart28.xml" ContentType="application/vnd.openxmlformats-officedocument.drawingml.chart+xml"/>
  <Override PartName="/ppt/charts/style24.xml" ContentType="application/vnd.ms-office.chartstyle+xml"/>
  <Override PartName="/ppt/charts/colors24.xml" ContentType="application/vnd.ms-office.chartcolorstyle+xml"/>
  <Override PartName="/ppt/charts/chart29.xml" ContentType="application/vnd.openxmlformats-officedocument.drawingml.chart+xml"/>
  <Override PartName="/ppt/charts/style25.xml" ContentType="application/vnd.ms-office.chartstyle+xml"/>
  <Override PartName="/ppt/charts/colors25.xml" ContentType="application/vnd.ms-office.chartcolorstyle+xml"/>
  <Override PartName="/ppt/charts/chart30.xml" ContentType="application/vnd.openxmlformats-officedocument.drawingml.chart+xml"/>
  <Override PartName="/ppt/charts/style26.xml" ContentType="application/vnd.ms-office.chartstyle+xml"/>
  <Override PartName="/ppt/charts/colors26.xml" ContentType="application/vnd.ms-office.chartcolorstyle+xml"/>
  <Override PartName="/ppt/charts/chart31.xml" ContentType="application/vnd.openxmlformats-officedocument.drawingml.chart+xml"/>
  <Override PartName="/ppt/charts/style27.xml" ContentType="application/vnd.ms-office.chartstyle+xml"/>
  <Override PartName="/ppt/charts/colors27.xml" ContentType="application/vnd.ms-office.chartcolorstyle+xml"/>
  <Override PartName="/ppt/charts/chart32.xml" ContentType="application/vnd.openxmlformats-officedocument.drawingml.chart+xml"/>
  <Override PartName="/ppt/charts/style28.xml" ContentType="application/vnd.ms-office.chartstyle+xml"/>
  <Override PartName="/ppt/charts/colors28.xml" ContentType="application/vnd.ms-office.chartcolorstyle+xml"/>
  <Override PartName="/ppt/charts/chart33.xml" ContentType="application/vnd.openxmlformats-officedocument.drawingml.chart+xml"/>
  <Override PartName="/ppt/charts/style29.xml" ContentType="application/vnd.ms-office.chartstyle+xml"/>
  <Override PartName="/ppt/charts/colors29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howSpecialPlsOnTitleSld="0" saveSubsetFonts="1">
  <p:sldMasterIdLst>
    <p:sldMasterId id="2147483648" r:id="rId1"/>
  </p:sldMasterIdLst>
  <p:notesMasterIdLst>
    <p:notesMasterId r:id="rId30"/>
  </p:notesMasterIdLst>
  <p:handoutMasterIdLst>
    <p:handoutMasterId r:id="rId31"/>
  </p:handoutMasterIdLst>
  <p:sldIdLst>
    <p:sldId id="256" r:id="rId2"/>
    <p:sldId id="288" r:id="rId3"/>
    <p:sldId id="270" r:id="rId4"/>
    <p:sldId id="259" r:id="rId5"/>
    <p:sldId id="294" r:id="rId6"/>
    <p:sldId id="272" r:id="rId7"/>
    <p:sldId id="282" r:id="rId8"/>
    <p:sldId id="271" r:id="rId9"/>
    <p:sldId id="279" r:id="rId10"/>
    <p:sldId id="281" r:id="rId11"/>
    <p:sldId id="269" r:id="rId12"/>
    <p:sldId id="264" r:id="rId13"/>
    <p:sldId id="274" r:id="rId14"/>
    <p:sldId id="275" r:id="rId15"/>
    <p:sldId id="284" r:id="rId16"/>
    <p:sldId id="273" r:id="rId17"/>
    <p:sldId id="268" r:id="rId18"/>
    <p:sldId id="266" r:id="rId19"/>
    <p:sldId id="263" r:id="rId20"/>
    <p:sldId id="265" r:id="rId21"/>
    <p:sldId id="295" r:id="rId22"/>
    <p:sldId id="296" r:id="rId23"/>
    <p:sldId id="267" r:id="rId24"/>
    <p:sldId id="276" r:id="rId25"/>
    <p:sldId id="283" r:id="rId26"/>
    <p:sldId id="290" r:id="rId27"/>
    <p:sldId id="291" r:id="rId28"/>
    <p:sldId id="292" r:id="rId29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31" userDrawn="1">
          <p15:clr>
            <a:srgbClr val="A4A3A4"/>
          </p15:clr>
        </p15:guide>
        <p15:guide id="2" pos="2145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064A2"/>
    <a:srgbClr val="9BBB59"/>
    <a:srgbClr val="99CC00"/>
    <a:srgbClr val="2C4D75"/>
    <a:srgbClr val="C0504D"/>
    <a:srgbClr val="FBCBA3"/>
    <a:srgbClr val="4BACC6"/>
    <a:srgbClr val="4F81BD"/>
    <a:srgbClr val="2D6E80"/>
    <a:srgbClr val="FF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825" autoAdjust="0"/>
    <p:restoredTop sz="93967" autoAdjust="0"/>
  </p:normalViewPr>
  <p:slideViewPr>
    <p:cSldViewPr>
      <p:cViewPr varScale="1">
        <p:scale>
          <a:sx n="69" d="100"/>
          <a:sy n="69" d="100"/>
        </p:scale>
        <p:origin x="156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-5196"/>
    </p:cViewPr>
  </p:sorterViewPr>
  <p:notesViewPr>
    <p:cSldViewPr>
      <p:cViewPr varScale="1">
        <p:scale>
          <a:sx n="55" d="100"/>
          <a:sy n="55" d="100"/>
        </p:scale>
        <p:origin x="-2904" y="-96"/>
      </p:cViewPr>
      <p:guideLst>
        <p:guide orient="horz" pos="3131"/>
        <p:guide pos="2145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notesMaster" Target="notesMasters/notesMaster1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10.xml.rels><?xml version="1.0" encoding="UTF-8" standalone="yes"?>
<Relationships xmlns="http://schemas.openxmlformats.org/package/2006/relationships"><Relationship Id="rId1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/Relationships>
</file>

<file path=ppt/charts/_rels/chart1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9.xml"/><Relationship Id="rId1" Type="http://schemas.microsoft.com/office/2011/relationships/chartStyle" Target="style9.xml"/></Relationships>
</file>

<file path=ppt/charts/_rels/chart1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0.xml"/><Relationship Id="rId1" Type="http://schemas.microsoft.com/office/2011/relationships/chartStyle" Target="style10.xml"/></Relationships>
</file>

<file path=ppt/charts/_rels/chart1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1.xml"/><Relationship Id="rId1" Type="http://schemas.microsoft.com/office/2011/relationships/chartStyle" Target="style11.xm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/Relationships>
</file>

<file path=ppt/charts/_rels/chart1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2.xml"/><Relationship Id="rId1" Type="http://schemas.microsoft.com/office/2011/relationships/chartStyle" Target="style12.xml"/></Relationships>
</file>

<file path=ppt/charts/_rels/chart1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3.xml"/><Relationship Id="rId1" Type="http://schemas.microsoft.com/office/2011/relationships/chartStyle" Target="style13.xml"/></Relationships>
</file>

<file path=ppt/charts/_rels/chart17.xml.rels><?xml version="1.0" encoding="UTF-8" standalone="yes"?>
<Relationships xmlns="http://schemas.openxmlformats.org/package/2006/relationships"><Relationship Id="rId1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/Relationships>
</file>

<file path=ppt/charts/_rels/chart1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4.xml"/><Relationship Id="rId1" Type="http://schemas.microsoft.com/office/2011/relationships/chartStyle" Target="style14.xml"/></Relationships>
</file>

<file path=ppt/charts/_rels/chart19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5.xml"/><Relationship Id="rId1" Type="http://schemas.microsoft.com/office/2011/relationships/chartStyle" Target="style15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_rels/chart20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6.xml"/><Relationship Id="rId1" Type="http://schemas.microsoft.com/office/2011/relationships/chartStyle" Target="style16.xml"/></Relationships>
</file>

<file path=ppt/charts/_rels/chart2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7.xml"/><Relationship Id="rId1" Type="http://schemas.microsoft.com/office/2011/relationships/chartStyle" Target="style17.xml"/></Relationships>
</file>

<file path=ppt/charts/_rels/chart2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8.xml"/><Relationship Id="rId1" Type="http://schemas.microsoft.com/office/2011/relationships/chartStyle" Target="style18.xml"/></Relationships>
</file>

<file path=ppt/charts/_rels/chart2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19.xml"/><Relationship Id="rId1" Type="http://schemas.microsoft.com/office/2011/relationships/chartStyle" Target="style19.xml"/></Relationships>
</file>

<file path=ppt/charts/_rels/chart2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0.xml"/><Relationship Id="rId1" Type="http://schemas.microsoft.com/office/2011/relationships/chartStyle" Target="style20.xml"/></Relationships>
</file>

<file path=ppt/charts/_rels/chart2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1.xml"/><Relationship Id="rId1" Type="http://schemas.microsoft.com/office/2011/relationships/chartStyle" Target="style21.xml"/></Relationships>
</file>

<file path=ppt/charts/_rels/chart2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2.xml"/><Relationship Id="rId1" Type="http://schemas.microsoft.com/office/2011/relationships/chartStyle" Target="style22.xml"/></Relationships>
</file>

<file path=ppt/charts/_rels/chart27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3.xml"/><Relationship Id="rId1" Type="http://schemas.microsoft.com/office/2011/relationships/chartStyle" Target="style23.xml"/></Relationships>
</file>

<file path=ppt/charts/_rels/chart2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4.xml"/><Relationship Id="rId1" Type="http://schemas.microsoft.com/office/2011/relationships/chartStyle" Target="style24.xml"/></Relationships>
</file>

<file path=ppt/charts/_rels/chart29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5.xml"/><Relationship Id="rId1" Type="http://schemas.microsoft.com/office/2011/relationships/chartStyle" Target="style25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3.xml"/><Relationship Id="rId1" Type="http://schemas.microsoft.com/office/2011/relationships/chartStyle" Target="style3.xml"/></Relationships>
</file>

<file path=ppt/charts/_rels/chart30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6.xml"/><Relationship Id="rId1" Type="http://schemas.microsoft.com/office/2011/relationships/chartStyle" Target="style26.xml"/></Relationships>
</file>

<file path=ppt/charts/_rels/chart31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7.xml"/><Relationship Id="rId1" Type="http://schemas.microsoft.com/office/2011/relationships/chartStyle" Target="style27.xml"/></Relationships>
</file>

<file path=ppt/charts/_rels/chart32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8.xml"/><Relationship Id="rId1" Type="http://schemas.microsoft.com/office/2011/relationships/chartStyle" Target="style28.xml"/></Relationships>
</file>

<file path=ppt/charts/_rels/chart33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29.xml"/><Relationship Id="rId1" Type="http://schemas.microsoft.com/office/2011/relationships/chartStyle" Target="style29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12450;&#12531;&#12465;&#12540;&#12488;&#35519;&#26619;\&#12450;&#12531;&#12465;&#12540;&#12488;\11&#20998;&#26512;\&#24467;&#26989;&#21729;&#12372;&#12392;&#65288;&#20171;&#35703;&#65289;.xlsx" TargetMode="External"/><Relationship Id="rId2" Type="http://schemas.microsoft.com/office/2011/relationships/chartColorStyle" Target="colors4.xml"/><Relationship Id="rId1" Type="http://schemas.microsoft.com/office/2011/relationships/chartStyle" Target="style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12450;&#12531;&#12465;&#12540;&#12488;&#35519;&#26619;\&#12450;&#12531;&#12465;&#12540;&#12488;\11&#20998;&#26512;\&#24467;&#26989;&#21729;&#25968;&#12372;&#12392;&#65288;&#21830;&#24037;&#26989;&#65289;.xlsx" TargetMode="External"/><Relationship Id="rId2" Type="http://schemas.microsoft.com/office/2011/relationships/chartColorStyle" Target="colors5.xml"/><Relationship Id="rId1" Type="http://schemas.microsoft.com/office/2011/relationships/chartStyle" Target="style5.xml"/></Relationships>
</file>

<file path=ppt/charts/_rels/chart6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6.xml"/><Relationship Id="rId1" Type="http://schemas.microsoft.com/office/2011/relationships/chartStyle" Target="style6.xml"/></Relationships>
</file>

<file path=ppt/charts/_rels/chart7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7.xml"/><Relationship Id="rId1" Type="http://schemas.microsoft.com/office/2011/relationships/chartStyle" Target="style7.xml"/></Relationships>
</file>

<file path=ppt/charts/_rels/chart8.xml.rels><?xml version="1.0" encoding="UTF-8" standalone="yes"?>
<Relationships xmlns="http://schemas.openxmlformats.org/package/2006/relationships"><Relationship Id="rId3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Relationship Id="rId2" Type="http://schemas.microsoft.com/office/2011/relationships/chartColorStyle" Target="colors8.xml"/><Relationship Id="rId1" Type="http://schemas.microsoft.com/office/2011/relationships/chartStyle" Target="style8.xml"/></Relationships>
</file>

<file path=ppt/charts/_rels/chart9.xml.rels><?xml version="1.0" encoding="UTF-8" standalone="yes"?>
<Relationships xmlns="http://schemas.openxmlformats.org/package/2006/relationships"><Relationship Id="rId1" Type="http://schemas.openxmlformats.org/officeDocument/2006/relationships/oleObject" Target="file:///\\gifu-city.local\gifu\&#20869;&#37096;_&#25152;&#23646;&#35506;&#20849;&#26377;&#12501;&#12457;&#12523;&#12480;&#65298;\0660060\&#22269;&#38555;\2505&#12288;&#22810;&#25991;&#21270;&#20849;&#29983;&#25512;&#36914;&#31561;&#22522;&#26412;&#35336;&#30011;\&#65288;&#20206;&#31216;&#65289;&#23696;&#38428;&#24066;&#22810;&#25991;&#21270;&#20849;&#29983;&#25512;&#36914;&#20250;&#35696;\&#20250;&#35696;\R3\02&#23554;&#38272;&#37096;&#20250;\&#31532;2&#22238;\&#36039;&#26009;\&#12487;&#12540;&#12479;&#20803;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115-4C31-B9C4-4763D71F1098}"/>
              </c:ext>
            </c:extLst>
          </c:dPt>
          <c:dPt>
            <c:idx val="1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115-4C31-B9C4-4763D71F1098}"/>
              </c:ext>
            </c:extLst>
          </c:dPt>
          <c:dLbls>
            <c:dLbl>
              <c:idx val="1"/>
              <c:layout>
                <c:manualLayout>
                  <c:x val="4.8420615468409589E-2"/>
                  <c:y val="-0.2363992485482155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841775599128538"/>
                      <c:h val="0.226056781424231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1115-4C31-B9C4-4763D71F109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雇用の状況!$A$4:$A$5</c:f>
              <c:strCache>
                <c:ptCount val="2"/>
                <c:pt idx="0">
                  <c:v>雇用している</c:v>
                </c:pt>
                <c:pt idx="1">
                  <c:v>雇用していない</c:v>
                </c:pt>
              </c:strCache>
            </c:strRef>
          </c:cat>
          <c:val>
            <c:numRef>
              <c:f>雇用の状況!$B$4:$B$5</c:f>
              <c:numCache>
                <c:formatCode>General</c:formatCode>
                <c:ptCount val="2"/>
                <c:pt idx="0">
                  <c:v>112</c:v>
                </c:pt>
                <c:pt idx="1">
                  <c:v>456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115-4C31-B9C4-4763D71F109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08F3-4C99-B204-4231856678DC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08F3-4C99-B204-4231856678DC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08F3-4C99-B204-4231856678DC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08F3-4C99-B204-4231856678DC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08F3-4C99-B204-4231856678DC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08F3-4C99-B204-4231856678DC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08F3-4C99-B204-4231856678DC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08F3-4C99-B204-4231856678DC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08F3-4C99-B204-4231856678DC}"/>
              </c:ext>
            </c:extLst>
          </c:dPt>
          <c:dLbls>
            <c:dLbl>
              <c:idx val="3"/>
              <c:layout>
                <c:manualLayout>
                  <c:x val="6.5661237925173699E-2"/>
                  <c:y val="-8.6948680791162063E-3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2729532333750635"/>
                      <c:h val="0.1432819900504316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08F3-4C99-B204-4231856678DC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08F3-4C99-B204-4231856678DC}"/>
                </c:ext>
              </c:extLst>
            </c:dLbl>
            <c:dLbl>
              <c:idx val="6"/>
              <c:layout>
                <c:manualLayout>
                  <c:x val="-4.5797093118315667E-2"/>
                  <c:y val="-0.1046581561054838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08F3-4C99-B204-4231856678DC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08F3-4C99-B204-4231856678DC}"/>
                </c:ext>
              </c:extLst>
            </c:dLbl>
            <c:dLbl>
              <c:idx val="8"/>
              <c:layout>
                <c:manualLayout>
                  <c:x val="-7.6733043077195889E-2"/>
                  <c:y val="9.094940214270423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08F3-4C99-B204-4231856678DC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国籍の分析!$A$3:$A$11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国籍の分析!$F$3:$F$11</c:f>
              <c:numCache>
                <c:formatCode>General</c:formatCode>
                <c:ptCount val="9"/>
                <c:pt idx="0">
                  <c:v>2</c:v>
                </c:pt>
                <c:pt idx="1">
                  <c:v>3</c:v>
                </c:pt>
                <c:pt idx="2">
                  <c:v>7</c:v>
                </c:pt>
                <c:pt idx="3">
                  <c:v>1</c:v>
                </c:pt>
                <c:pt idx="4">
                  <c:v>4</c:v>
                </c:pt>
                <c:pt idx="5">
                  <c:v>0</c:v>
                </c:pt>
                <c:pt idx="6">
                  <c:v>5</c:v>
                </c:pt>
                <c:pt idx="7">
                  <c:v>0</c:v>
                </c:pt>
                <c:pt idx="8">
                  <c:v>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08F3-4C99-B204-4231856678DC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996-4EC7-A49A-28AC07061C46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996-4EC7-A49A-28AC07061C46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996-4EC7-A49A-28AC07061C46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996-4EC7-A49A-28AC07061C46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996-4EC7-A49A-28AC07061C46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996-4EC7-A49A-28AC07061C46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996-4EC7-A49A-28AC07061C46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996-4EC7-A49A-28AC07061C46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996-4EC7-A49A-28AC07061C46}"/>
              </c:ext>
            </c:extLst>
          </c:dPt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9996-4EC7-A49A-28AC07061C46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9996-4EC7-A49A-28AC07061C46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9996-4EC7-A49A-28AC07061C46}"/>
                </c:ext>
              </c:extLst>
            </c:dLbl>
            <c:dLbl>
              <c:idx val="6"/>
              <c:layout>
                <c:manualLayout>
                  <c:x val="-5.6233675444900717E-3"/>
                  <c:y val="5.030467935697463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9996-4EC7-A49A-28AC07061C46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9996-4EC7-A49A-28AC07061C46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国籍の分析!$A$3:$A$11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国籍の分析!$G$3:$G$11</c:f>
              <c:numCache>
                <c:formatCode>General</c:formatCode>
                <c:ptCount val="9"/>
                <c:pt idx="0">
                  <c:v>0</c:v>
                </c:pt>
                <c:pt idx="1">
                  <c:v>5</c:v>
                </c:pt>
                <c:pt idx="2">
                  <c:v>3</c:v>
                </c:pt>
                <c:pt idx="3">
                  <c:v>10</c:v>
                </c:pt>
                <c:pt idx="4">
                  <c:v>0</c:v>
                </c:pt>
                <c:pt idx="5">
                  <c:v>0</c:v>
                </c:pt>
                <c:pt idx="6">
                  <c:v>4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9996-4EC7-A49A-28AC07061C46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48C7-4B0D-9D3E-87C32CEF8428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48C7-4B0D-9D3E-87C32CEF8428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48C7-4B0D-9D3E-87C32CEF8428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48C7-4B0D-9D3E-87C32CEF8428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48C7-4B0D-9D3E-87C32CEF8428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48C7-4B0D-9D3E-87C32CEF8428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48C7-4B0D-9D3E-87C32CEF8428}"/>
              </c:ext>
            </c:extLst>
          </c:dPt>
          <c:dPt>
            <c:idx val="7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F-48C7-4B0D-9D3E-87C32CEF8428}"/>
              </c:ext>
            </c:extLst>
          </c:dPt>
          <c:dPt>
            <c:idx val="8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11-48C7-4B0D-9D3E-87C32CEF8428}"/>
              </c:ext>
            </c:extLst>
          </c:dPt>
          <c:dLbls>
            <c:dLbl>
              <c:idx val="2"/>
              <c:spPr>
                <a:noFill/>
                <a:ln w="19050"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sp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+mn-lt"/>
                      <a:ea typeface="+mn-ea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6="http://schemas.microsoft.com/office/drawing/2014/chart" uri="{C3380CC4-5D6E-409C-BE32-E72D297353CC}">
                  <c16:uniqueId val="{00000005-48C7-4B0D-9D3E-87C32CEF842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Ref>
              <c:f>被雇用者の属性②!$A$3:$A$11</c:f>
              <c:strCache>
                <c:ptCount val="9"/>
                <c:pt idx="0">
                  <c:v>身分に基づく在留資格</c:v>
                </c:pt>
                <c:pt idx="1">
                  <c:v>技能実習</c:v>
                </c:pt>
                <c:pt idx="2">
                  <c:v>技術・人文知識・
国際業務</c:v>
                </c:pt>
                <c:pt idx="3">
                  <c:v>特定技能</c:v>
                </c:pt>
                <c:pt idx="4">
                  <c:v>留学</c:v>
                </c:pt>
                <c:pt idx="5">
                  <c:v>その他</c:v>
                </c:pt>
                <c:pt idx="6">
                  <c:v>介護</c:v>
                </c:pt>
                <c:pt idx="7">
                  <c:v>特定活動</c:v>
                </c:pt>
                <c:pt idx="8">
                  <c:v>高度専門職</c:v>
                </c:pt>
              </c:strCache>
            </c:strRef>
          </c:cat>
          <c:val>
            <c:numRef>
              <c:f>被雇用者の属性②!$B$3:$B$11</c:f>
              <c:numCache>
                <c:formatCode>General</c:formatCode>
                <c:ptCount val="9"/>
                <c:pt idx="0">
                  <c:v>133</c:v>
                </c:pt>
                <c:pt idx="1">
                  <c:v>106</c:v>
                </c:pt>
                <c:pt idx="2">
                  <c:v>56</c:v>
                </c:pt>
                <c:pt idx="3">
                  <c:v>46</c:v>
                </c:pt>
                <c:pt idx="4">
                  <c:v>33</c:v>
                </c:pt>
                <c:pt idx="5">
                  <c:v>18</c:v>
                </c:pt>
                <c:pt idx="6">
                  <c:v>12</c:v>
                </c:pt>
                <c:pt idx="7">
                  <c:v>4</c:v>
                </c:pt>
                <c:pt idx="8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8C7-4B0D-9D3E-87C32CEF842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583492760"/>
        <c:axId val="583492104"/>
      </c:barChart>
      <c:catAx>
        <c:axId val="583492760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3492104"/>
        <c:crosses val="autoZero"/>
        <c:auto val="1"/>
        <c:lblAlgn val="ctr"/>
        <c:lblOffset val="100"/>
        <c:noMultiLvlLbl val="0"/>
      </c:catAx>
      <c:valAx>
        <c:axId val="58349210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83492760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AC8-43F2-AFBB-7C7047786B0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AC8-43F2-AFBB-7C7047786B0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AC8-43F2-AFBB-7C7047786B0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AC8-43F2-AFBB-7C7047786B0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AC8-43F2-AFBB-7C7047786B0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AC8-43F2-AFBB-7C7047786B0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AC8-43F2-AFBB-7C7047786B0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AC8-43F2-AFBB-7C7047786B0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AC8-43F2-AFBB-7C7047786B0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在留資格の比較!$A$3:$A$11</c:f>
              <c:strCache>
                <c:ptCount val="9"/>
                <c:pt idx="0">
                  <c:v>技能実習</c:v>
                </c:pt>
                <c:pt idx="1">
                  <c:v>技術・人文知識・
国際業務</c:v>
                </c:pt>
                <c:pt idx="2">
                  <c:v>身分に基づく在留資格
（永住者等）</c:v>
                </c:pt>
                <c:pt idx="3">
                  <c:v>特定技能</c:v>
                </c:pt>
                <c:pt idx="4">
                  <c:v>留学</c:v>
                </c:pt>
                <c:pt idx="5">
                  <c:v>介護</c:v>
                </c:pt>
                <c:pt idx="6">
                  <c:v>特定活動（ＥＰＡ）</c:v>
                </c:pt>
                <c:pt idx="7">
                  <c:v>高度専門職</c:v>
                </c:pt>
                <c:pt idx="8">
                  <c:v>その他</c:v>
                </c:pt>
              </c:strCache>
            </c:strRef>
          </c:cat>
          <c:val>
            <c:numRef>
              <c:f>在留資格の比較!$G$3:$G$11</c:f>
              <c:numCache>
                <c:formatCode>General</c:formatCode>
                <c:ptCount val="9"/>
                <c:pt idx="0">
                  <c:v>4</c:v>
                </c:pt>
                <c:pt idx="2">
                  <c:v>8</c:v>
                </c:pt>
                <c:pt idx="8">
                  <c:v>17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AC8-43F2-AFBB-7C7047786B0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A15F-4353-BCD9-C7022EC1B04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A15F-4353-BCD9-C7022EC1B04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A15F-4353-BCD9-C7022EC1B04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A15F-4353-BCD9-C7022EC1B04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A15F-4353-BCD9-C7022EC1B04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A15F-4353-BCD9-C7022EC1B04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A15F-4353-BCD9-C7022EC1B04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A15F-4353-BCD9-C7022EC1B04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A15F-4353-BCD9-C7022EC1B048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 w="19050">
                  <a:solidFill>
                    <a:srgbClr val="FF0000"/>
                  </a:solidFill>
                  <a:prstDash val="sysDash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A15F-4353-BCD9-C7022EC1B048}"/>
                </c:ext>
              </c:extLst>
            </c:dLbl>
            <c:dLbl>
              <c:idx val="1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A15F-4353-BCD9-C7022EC1B048}"/>
                </c:ext>
              </c:extLst>
            </c:dLbl>
            <c:dLbl>
              <c:idx val="3"/>
              <c:layout>
                <c:manualLayout>
                  <c:x val="5.1879099095615222E-2"/>
                  <c:y val="-6.7695726495726499E-2"/>
                </c:manualLayout>
              </c:layout>
              <c:spPr>
                <a:solidFill>
                  <a:schemeClr val="bg1"/>
                </a:solidFill>
                <a:ln w="19050">
                  <a:solidFill>
                    <a:srgbClr val="FF0000"/>
                  </a:solidFill>
                  <a:prstDash val="sysDash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663127086908248"/>
                      <c:h val="9.2307692307692299E-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A15F-4353-BCD9-C7022EC1B048}"/>
                </c:ext>
              </c:extLst>
            </c:dLbl>
            <c:dLbl>
              <c:idx val="5"/>
              <c:layout>
                <c:manualLayout>
                  <c:x val="-0.11933391049398437"/>
                  <c:y val="1.3568376068376069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A15F-4353-BCD9-C7022EC1B048}"/>
                </c:ext>
              </c:extLst>
            </c:dLbl>
            <c:dLbl>
              <c:idx val="6"/>
              <c:layout>
                <c:manualLayout>
                  <c:x val="2.0751639638246104E-2"/>
                  <c:y val="1.2211752136752137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  <c15:layout>
                    <c:manualLayout>
                      <c:w val="0.32822176694492566"/>
                      <c:h val="0.1378547008547008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A15F-4353-BCD9-C7022EC1B048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A15F-4353-BCD9-C7022EC1B048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A15F-4353-BCD9-C7022EC1B04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在留資格の比較!$A$3:$A$11</c:f>
              <c:strCache>
                <c:ptCount val="9"/>
                <c:pt idx="0">
                  <c:v>技能実習</c:v>
                </c:pt>
                <c:pt idx="1">
                  <c:v>技術・人文知識・
国際業務</c:v>
                </c:pt>
                <c:pt idx="2">
                  <c:v>身分に基づく在留資格
（永住者等）</c:v>
                </c:pt>
                <c:pt idx="3">
                  <c:v>特定技能</c:v>
                </c:pt>
                <c:pt idx="4">
                  <c:v>留学</c:v>
                </c:pt>
                <c:pt idx="5">
                  <c:v>介護</c:v>
                </c:pt>
                <c:pt idx="6">
                  <c:v>特定活動（ＥＰＡ）</c:v>
                </c:pt>
                <c:pt idx="7">
                  <c:v>高度専門職</c:v>
                </c:pt>
                <c:pt idx="8">
                  <c:v>その他</c:v>
                </c:pt>
              </c:strCache>
            </c:strRef>
          </c:cat>
          <c:val>
            <c:numRef>
              <c:f>在留資格の比較!$D$3:$D$11</c:f>
              <c:numCache>
                <c:formatCode>General</c:formatCode>
                <c:ptCount val="9"/>
                <c:pt idx="0">
                  <c:v>52</c:v>
                </c:pt>
                <c:pt idx="2">
                  <c:v>76</c:v>
                </c:pt>
                <c:pt idx="3">
                  <c:v>37</c:v>
                </c:pt>
                <c:pt idx="4">
                  <c:v>27</c:v>
                </c:pt>
                <c:pt idx="5">
                  <c:v>12</c:v>
                </c:pt>
                <c:pt idx="6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A15F-4353-BCD9-C7022EC1B04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8EA1-4B49-8EBB-CD766C6CD261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8EA1-4B49-8EBB-CD766C6CD261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8EA1-4B49-8EBB-CD766C6CD261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8EA1-4B49-8EBB-CD766C6CD261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8EA1-4B49-8EBB-CD766C6CD261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8EA1-4B49-8EBB-CD766C6CD261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8EA1-4B49-8EBB-CD766C6CD261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8EA1-4B49-8EBB-CD766C6CD261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8EA1-4B49-8EBB-CD766C6CD261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8EA1-4B49-8EBB-CD766C6CD261}"/>
                </c:ext>
              </c:extLst>
            </c:dLbl>
            <c:dLbl>
              <c:idx val="1"/>
              <c:layout>
                <c:manualLayout>
                  <c:x val="4.8420492489240873E-2"/>
                  <c:y val="2.03525641025641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20758556851458"/>
                      <c:h val="0.207596153846153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8EA1-4B49-8EBB-CD766C6CD261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8EA1-4B49-8EBB-CD766C6CD261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8EA1-4B49-8EBB-CD766C6CD261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8EA1-4B49-8EBB-CD766C6CD261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8EA1-4B49-8EBB-CD766C6CD261}"/>
                </c:ext>
              </c:extLst>
            </c:dLbl>
            <c:dLbl>
              <c:idx val="8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8EA1-4B49-8EBB-CD766C6CD26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在留資格の比較!$A$3:$A$11</c:f>
              <c:strCache>
                <c:ptCount val="9"/>
                <c:pt idx="0">
                  <c:v>技能実習</c:v>
                </c:pt>
                <c:pt idx="1">
                  <c:v>技術・人文知識・
国際業務</c:v>
                </c:pt>
                <c:pt idx="2">
                  <c:v>身分に基づく在留資格
（永住者等）</c:v>
                </c:pt>
                <c:pt idx="3">
                  <c:v>特定技能</c:v>
                </c:pt>
                <c:pt idx="4">
                  <c:v>留学</c:v>
                </c:pt>
                <c:pt idx="5">
                  <c:v>介護</c:v>
                </c:pt>
                <c:pt idx="6">
                  <c:v>特定活動（ＥＰＡ）</c:v>
                </c:pt>
                <c:pt idx="7">
                  <c:v>高度専門職</c:v>
                </c:pt>
                <c:pt idx="8">
                  <c:v>その他</c:v>
                </c:pt>
              </c:strCache>
            </c:strRef>
          </c:cat>
          <c:val>
            <c:numRef>
              <c:f>在留資格の比較!$E$3:$E$11</c:f>
              <c:numCache>
                <c:formatCode>General</c:formatCode>
                <c:ptCount val="9"/>
                <c:pt idx="1">
                  <c:v>2</c:v>
                </c:pt>
                <c:pt idx="2">
                  <c:v>13</c:v>
                </c:pt>
                <c:pt idx="3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8EA1-4B49-8EBB-CD766C6CD261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DA9-4BD1-907B-3440BCF5A79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DA9-4BD1-907B-3440BCF5A79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DA9-4BD1-907B-3440BCF5A79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DA9-4BD1-907B-3440BCF5A79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5DA9-4BD1-907B-3440BCF5A79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5DA9-4BD1-907B-3440BCF5A79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5DA9-4BD1-907B-3440BCF5A79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5DA9-4BD1-907B-3440BCF5A79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5DA9-4BD1-907B-3440BCF5A79D}"/>
              </c:ext>
            </c:extLst>
          </c:dPt>
          <c:dLbls>
            <c:dLbl>
              <c:idx val="0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5DA9-4BD1-907B-3440BCF5A79D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5490203020207797"/>
                      <c:h val="0.207596065129886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DA9-4BD1-907B-3440BCF5A79D}"/>
                </c:ext>
              </c:extLst>
            </c:dLbl>
            <c:dLbl>
              <c:idx val="4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5DA9-4BD1-907B-3440BCF5A79D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5DA9-4BD1-907B-3440BCF5A79D}"/>
                </c:ext>
              </c:extLst>
            </c:dLbl>
            <c:dLbl>
              <c:idx val="6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5DA9-4BD1-907B-3440BCF5A79D}"/>
                </c:ext>
              </c:extLst>
            </c:dLbl>
            <c:dLbl>
              <c:idx val="7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5DA9-4BD1-907B-3440BCF5A79D}"/>
                </c:ext>
              </c:extLst>
            </c:dLbl>
            <c:dLbl>
              <c:idx val="8"/>
              <c:layout>
                <c:manualLayout>
                  <c:x val="-0.30500117238594021"/>
                  <c:y val="3.124870459457067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5DA9-4BD1-907B-3440BCF5A79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在留資格の比較!$A$3:$A$11</c:f>
              <c:strCache>
                <c:ptCount val="9"/>
                <c:pt idx="0">
                  <c:v>技能実習</c:v>
                </c:pt>
                <c:pt idx="1">
                  <c:v>技術・人文知識・
国際業務</c:v>
                </c:pt>
                <c:pt idx="2">
                  <c:v>身分に基づく在留資格
（永住者等）</c:v>
                </c:pt>
                <c:pt idx="3">
                  <c:v>特定技能</c:v>
                </c:pt>
                <c:pt idx="4">
                  <c:v>留学</c:v>
                </c:pt>
                <c:pt idx="5">
                  <c:v>介護</c:v>
                </c:pt>
                <c:pt idx="6">
                  <c:v>特定活動（ＥＰＡ）</c:v>
                </c:pt>
                <c:pt idx="7">
                  <c:v>高度専門職</c:v>
                </c:pt>
                <c:pt idx="8">
                  <c:v>その他</c:v>
                </c:pt>
              </c:strCache>
            </c:strRef>
          </c:cat>
          <c:val>
            <c:numRef>
              <c:f>在留資格の比較!$F$3:$F$11</c:f>
              <c:numCache>
                <c:formatCode>General</c:formatCode>
                <c:ptCount val="9"/>
                <c:pt idx="1">
                  <c:v>17</c:v>
                </c:pt>
                <c:pt idx="2">
                  <c:v>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5DA9-4BD1-907B-3440BCF5A79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5AC-4BCF-BD5F-9233CC19820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5AC-4BCF-BD5F-9233CC198202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5AC-4BCF-BD5F-9233CC198202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5AC-4BCF-BD5F-9233CC198202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5AC-4BCF-BD5F-9233CC198202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5AC-4BCF-BD5F-9233CC198202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5AC-4BCF-BD5F-9233CC198202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5AC-4BCF-BD5F-9233CC198202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5AC-4BCF-BD5F-9233CC198202}"/>
              </c:ext>
            </c:extLst>
          </c:dPt>
          <c:dLbls>
            <c:dLbl>
              <c:idx val="0"/>
              <c:spPr>
                <a:solidFill>
                  <a:schemeClr val="bg1"/>
                </a:solidFill>
                <a:ln w="19050">
                  <a:solidFill>
                    <a:srgbClr val="FF0000"/>
                  </a:solidFill>
                  <a:prstDash val="sysDash"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+mn-ea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1-45AC-4BCF-BD5F-9233CC198202}"/>
                </c:ext>
              </c:extLst>
            </c:dLbl>
            <c:dLbl>
              <c:idx val="1"/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509810596353648"/>
                      <c:h val="0.2075961538461538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45AC-4BCF-BD5F-9233CC198202}"/>
                </c:ext>
              </c:extLst>
            </c:dLbl>
            <c:dLbl>
              <c:idx val="2"/>
              <c:layout>
                <c:manualLayout>
                  <c:x val="6.2355681469411922E-3"/>
                  <c:y val="0.22871752136752135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1881481993867645"/>
                      <c:h val="0.2702820512820512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5-45AC-4BCF-BD5F-9233CC198202}"/>
                </c:ext>
              </c:extLst>
            </c:dLbl>
            <c:dLbl>
              <c:idx val="3"/>
              <c:layout>
                <c:manualLayout>
                  <c:x val="-0.14322471220716562"/>
                  <c:y val="0.13025683760683759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5AC-4BCF-BD5F-9233CC198202}"/>
                </c:ext>
              </c:extLst>
            </c:dLbl>
            <c:dLbl>
              <c:idx val="4"/>
              <c:layout>
                <c:manualLayout>
                  <c:x val="-0.25063759548954123"/>
                  <c:y val="6.4139743589743586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5AC-4BCF-BD5F-9233CC198202}"/>
                </c:ext>
              </c:extLst>
            </c:dLbl>
            <c:dLbl>
              <c:idx val="5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5AC-4BCF-BD5F-9233CC198202}"/>
                </c:ext>
              </c:extLst>
            </c:dLbl>
            <c:dLbl>
              <c:idx val="6"/>
              <c:layout>
                <c:manualLayout>
                  <c:x val="0.11759262461672777"/>
                  <c:y val="2.0352564102564103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7495922520676069"/>
                      <c:h val="0.1261858974358974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45AC-4BCF-BD5F-9233CC198202}"/>
                </c:ext>
              </c:extLst>
            </c:dLbl>
            <c:dLbl>
              <c:idx val="7"/>
              <c:layout>
                <c:manualLayout>
                  <c:x val="-0.1962004891613533"/>
                  <c:y val="8.276709401709402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5AC-4BCF-BD5F-9233CC198202}"/>
                </c:ext>
              </c:extLst>
            </c:dLbl>
            <c:dLbl>
              <c:idx val="8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1-45AC-4BCF-BD5F-9233CC19820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+mn-ea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在留資格の比較!$A$3:$A$11</c:f>
              <c:strCache>
                <c:ptCount val="9"/>
                <c:pt idx="0">
                  <c:v>技能実習</c:v>
                </c:pt>
                <c:pt idx="1">
                  <c:v>技術・人文知識・
国際業務</c:v>
                </c:pt>
                <c:pt idx="2">
                  <c:v>身分に基づく在留資格
（永住者等）</c:v>
                </c:pt>
                <c:pt idx="3">
                  <c:v>特定技能</c:v>
                </c:pt>
                <c:pt idx="4">
                  <c:v>留学</c:v>
                </c:pt>
                <c:pt idx="5">
                  <c:v>介護</c:v>
                </c:pt>
                <c:pt idx="6">
                  <c:v>特定活動（ＥＰＡ）</c:v>
                </c:pt>
                <c:pt idx="7">
                  <c:v>高度専門職</c:v>
                </c:pt>
                <c:pt idx="8">
                  <c:v>その他</c:v>
                </c:pt>
              </c:strCache>
            </c:strRef>
          </c:cat>
          <c:val>
            <c:numRef>
              <c:f>在留資格の比較!$C$3:$C$11</c:f>
              <c:numCache>
                <c:formatCode>General</c:formatCode>
                <c:ptCount val="9"/>
                <c:pt idx="0">
                  <c:v>50</c:v>
                </c:pt>
                <c:pt idx="1">
                  <c:v>37</c:v>
                </c:pt>
                <c:pt idx="2">
                  <c:v>28</c:v>
                </c:pt>
                <c:pt idx="3">
                  <c:v>6</c:v>
                </c:pt>
                <c:pt idx="4">
                  <c:v>6</c:v>
                </c:pt>
                <c:pt idx="6">
                  <c:v>2</c:v>
                </c:pt>
                <c:pt idx="7">
                  <c:v>2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5AC-4BCF-BD5F-9233CC19820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hart1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9247594050743664E-2"/>
          <c:y val="8.8285420197402348E-2"/>
          <c:w val="0.83026137357830276"/>
          <c:h val="0.49919393562480396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被雇用者の属性③!$B$3</c:f>
              <c:strCache>
                <c:ptCount val="1"/>
                <c:pt idx="0">
                  <c:v>商工業等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0-68B3-472D-ADA8-9D44CBFA72CD}"/>
              </c:ext>
            </c:extLst>
          </c:dPt>
          <c:dLbls>
            <c:dLbl>
              <c:idx val="3"/>
              <c:layout>
                <c:manualLayout>
                  <c:x val="0.05"/>
                  <c:y val="-2.0960295094548196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0-2431-4891-A74B-39BF9E137FD7}"/>
                </c:ext>
              </c:extLst>
            </c:dLbl>
            <c:dLbl>
              <c:idx val="4"/>
              <c:layout>
                <c:manualLayout>
                  <c:x val="6.1111111111111012E-2"/>
                  <c:y val="-2.445367761030636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2431-4891-A74B-39BF9E137FD7}"/>
                </c:ext>
              </c:extLst>
            </c:dLbl>
            <c:dLbl>
              <c:idx val="5"/>
              <c:layout>
                <c:manualLayout>
                  <c:x val="6.1111111111111109E-2"/>
                  <c:y val="-2.445367761030624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2-2431-4891-A74B-39BF9E137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被雇用者の属性③!$A$4:$A$9</c:f>
              <c:strCache>
                <c:ptCount val="6"/>
                <c:pt idx="0">
                  <c:v>正社員</c:v>
                </c:pt>
                <c:pt idx="1">
                  <c:v>パート・アルバイト</c:v>
                </c:pt>
                <c:pt idx="2">
                  <c:v>契約社員</c:v>
                </c:pt>
                <c:pt idx="3">
                  <c:v>派遣職員</c:v>
                </c:pt>
                <c:pt idx="4">
                  <c:v>非常勤職員</c:v>
                </c:pt>
                <c:pt idx="5">
                  <c:v>短時間正社員</c:v>
                </c:pt>
              </c:strCache>
            </c:strRef>
          </c:cat>
          <c:val>
            <c:numRef>
              <c:f>被雇用者の属性③!$B$4:$B$9</c:f>
              <c:numCache>
                <c:formatCode>General</c:formatCode>
                <c:ptCount val="6"/>
                <c:pt idx="0">
                  <c:v>123</c:v>
                </c:pt>
                <c:pt idx="1">
                  <c:v>33</c:v>
                </c:pt>
                <c:pt idx="2">
                  <c:v>33</c:v>
                </c:pt>
                <c:pt idx="3">
                  <c:v>7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2431-4891-A74B-39BF9E137FD7}"/>
            </c:ext>
          </c:extLst>
        </c:ser>
        <c:ser>
          <c:idx val="1"/>
          <c:order val="1"/>
          <c:tx>
            <c:strRef>
              <c:f>被雇用者の属性③!$C$3</c:f>
              <c:strCache>
                <c:ptCount val="1"/>
                <c:pt idx="0">
                  <c:v>介護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2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8B3-472D-ADA8-9D44CBFA72CD}"/>
              </c:ext>
            </c:extLst>
          </c:dPt>
          <c:dLbls>
            <c:dLbl>
              <c:idx val="2"/>
              <c:layout>
                <c:manualLayout>
                  <c:x val="4.4444444444444342E-2"/>
                  <c:y val="-3.8427207673338543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2431-4891-A74B-39BF9E137FD7}"/>
                </c:ext>
              </c:extLst>
            </c:dLbl>
            <c:dLbl>
              <c:idx val="3"/>
              <c:layout>
                <c:manualLayout>
                  <c:x val="5.8333333333333334E-2"/>
                  <c:y val="-6.9867650315160928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431-4891-A74B-39BF9E137FD7}"/>
                </c:ext>
              </c:extLst>
            </c:dLbl>
            <c:dLbl>
              <c:idx val="4"/>
              <c:layout>
                <c:manualLayout>
                  <c:x val="5.8333333333333334E-2"/>
                  <c:y val="-5.5894120252128691E-2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2431-4891-A74B-39BF9E137FD7}"/>
                </c:ext>
              </c:extLst>
            </c:dLbl>
            <c:dLbl>
              <c:idx val="5"/>
              <c:layout>
                <c:manualLayout>
                  <c:x val="5.8333333333333438E-2"/>
                  <c:y val="-0.10130809295698333"/>
                </c:manualLayout>
              </c:layout>
              <c:dLblPos val="ctr"/>
              <c:showLegendKey val="0"/>
              <c:showVal val="1"/>
              <c:showCatName val="0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431-4891-A74B-39BF9E137FD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被雇用者の属性③!$A$4:$A$9</c:f>
              <c:strCache>
                <c:ptCount val="6"/>
                <c:pt idx="0">
                  <c:v>正社員</c:v>
                </c:pt>
                <c:pt idx="1">
                  <c:v>パート・アルバイト</c:v>
                </c:pt>
                <c:pt idx="2">
                  <c:v>契約社員</c:v>
                </c:pt>
                <c:pt idx="3">
                  <c:v>派遣職員</c:v>
                </c:pt>
                <c:pt idx="4">
                  <c:v>非常勤職員</c:v>
                </c:pt>
                <c:pt idx="5">
                  <c:v>短時間正社員</c:v>
                </c:pt>
              </c:strCache>
            </c:strRef>
          </c:cat>
          <c:val>
            <c:numRef>
              <c:f>被雇用者の属性③!$C$4:$C$9</c:f>
              <c:numCache>
                <c:formatCode>General</c:formatCode>
                <c:ptCount val="6"/>
                <c:pt idx="0">
                  <c:v>108</c:v>
                </c:pt>
                <c:pt idx="1">
                  <c:v>60</c:v>
                </c:pt>
                <c:pt idx="2">
                  <c:v>8</c:v>
                </c:pt>
                <c:pt idx="3">
                  <c:v>10</c:v>
                </c:pt>
                <c:pt idx="4">
                  <c:v>16</c:v>
                </c:pt>
                <c:pt idx="5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2431-4891-A74B-39BF9E137FD7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529024616"/>
        <c:axId val="529026256"/>
      </c:barChart>
      <c:catAx>
        <c:axId val="52902461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9026256"/>
        <c:crosses val="autoZero"/>
        <c:auto val="1"/>
        <c:lblAlgn val="ctr"/>
        <c:lblOffset val="100"/>
        <c:noMultiLvlLbl val="0"/>
      </c:catAx>
      <c:valAx>
        <c:axId val="52902625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29024616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1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solidFill>
                <a:schemeClr val="tx1"/>
              </a:solidFill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5875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CED7-4093-8ED1-E12EE5F837FC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02E4-492E-9CEC-DD8A1884F78A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02E4-492E-9CEC-DD8A1884F78A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4-02E4-492E-9CEC-DD8A1884F78A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02E4-492E-9CEC-DD8A1884F78A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6-02E4-492E-9CEC-DD8A1884F78A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02E4-492E-9CEC-DD8A1884F78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雇用する理由!$A$4:$A$10</c:f>
              <c:strCache>
                <c:ptCount val="7"/>
                <c:pt idx="0">
                  <c:v>マンパワー不足解消</c:v>
                </c:pt>
                <c:pt idx="1">
                  <c:v>真面目で熱心な人が多い</c:v>
                </c:pt>
                <c:pt idx="2">
                  <c:v>優秀な人材の確保</c:v>
                </c:pt>
                <c:pt idx="3">
                  <c:v>社会貢献・国際貢献</c:v>
                </c:pt>
                <c:pt idx="4">
                  <c:v>職場の活性化等</c:v>
                </c:pt>
                <c:pt idx="5">
                  <c:v>職員へのよい刺激</c:v>
                </c:pt>
                <c:pt idx="6">
                  <c:v>その他</c:v>
                </c:pt>
              </c:strCache>
            </c:strRef>
          </c:cat>
          <c:val>
            <c:numRef>
              <c:f>雇用する理由!$B$4:$B$10</c:f>
              <c:numCache>
                <c:formatCode>General</c:formatCode>
                <c:ptCount val="7"/>
                <c:pt idx="0">
                  <c:v>102</c:v>
                </c:pt>
                <c:pt idx="1">
                  <c:v>51</c:v>
                </c:pt>
                <c:pt idx="2">
                  <c:v>46</c:v>
                </c:pt>
                <c:pt idx="3">
                  <c:v>12</c:v>
                </c:pt>
                <c:pt idx="4">
                  <c:v>11</c:v>
                </c:pt>
                <c:pt idx="5">
                  <c:v>11</c:v>
                </c:pt>
                <c:pt idx="6">
                  <c:v>30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ED7-4093-8ED1-E12EE5F837F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455434672"/>
        <c:axId val="455435000"/>
      </c:barChart>
      <c:catAx>
        <c:axId val="45543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5000"/>
        <c:crosses val="autoZero"/>
        <c:auto val="1"/>
        <c:lblAlgn val="ctr"/>
        <c:lblOffset val="100"/>
        <c:noMultiLvlLbl val="0"/>
      </c:catAx>
      <c:valAx>
        <c:axId val="45543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4672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lt1"/>
    </a:solidFill>
    <a:ln w="9525" cap="flat" cmpd="sng" algn="ctr">
      <a:solidFill>
        <a:schemeClr val="dk1"/>
      </a:solidFill>
      <a:prstDash val="solid"/>
    </a:ln>
    <a:effectLst/>
  </c:spPr>
  <c:txPr>
    <a:bodyPr rot="0" vert="eaVert"/>
    <a:lstStyle/>
    <a:p>
      <a:pPr>
        <a:defRPr>
          <a:solidFill>
            <a:schemeClr val="tx1"/>
          </a:solidFill>
          <a:latin typeface="+mn-lt"/>
          <a:ea typeface="+mn-ea"/>
          <a:cs typeface="+mn-cs"/>
        </a:defRPr>
      </a:pPr>
      <a:endParaRPr lang="ja-JP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5CDB-45F4-A25B-344C6881C462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5CDB-45F4-A25B-344C6881C462}"/>
              </c:ext>
            </c:extLst>
          </c:dPt>
          <c:dPt>
            <c:idx val="2"/>
            <c:bubble3D val="0"/>
            <c:spPr>
              <a:solidFill>
                <a:srgbClr val="8064A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5CDB-45F4-A25B-344C6881C462}"/>
              </c:ext>
            </c:extLst>
          </c:dPt>
          <c:dPt>
            <c:idx val="3"/>
            <c:bubble3D val="0"/>
            <c:spPr>
              <a:solidFill>
                <a:srgbClr val="9BBB59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5CDB-45F4-A25B-344C6881C462}"/>
              </c:ext>
            </c:extLst>
          </c:dPt>
          <c:dLbls>
            <c:dLbl>
              <c:idx val="1"/>
              <c:layout>
                <c:manualLayout>
                  <c:x val="3.1127450980392157E-2"/>
                  <c:y val="-3.57745370370370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4123774509803922"/>
                      <c:h val="0.4233333333333333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5CDB-45F4-A25B-344C6881C462}"/>
                </c:ext>
              </c:extLst>
            </c:dLbl>
            <c:dLbl>
              <c:idx val="2"/>
              <c:layout>
                <c:manualLayout>
                  <c:x val="3.1391339869281047E-2"/>
                  <c:y val="0.35613518518518517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5CDB-45F4-A25B-344C6881C462}"/>
                </c:ext>
              </c:extLst>
            </c:dLbl>
            <c:dLbl>
              <c:idx val="3"/>
              <c:layout>
                <c:manualLayout>
                  <c:x val="9.36806917211329E-2"/>
                  <c:y val="-0.19890046296296296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>
                  <c15:layout>
                    <c:manualLayout>
                      <c:w val="0.2818763616557734"/>
                      <c:h val="0.22048611111111113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5CDB-45F4-A25B-344C6881C462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雇用の状況!$A$18:$A$21</c:f>
              <c:strCache>
                <c:ptCount val="4"/>
                <c:pt idx="0">
                  <c:v>雇用している</c:v>
                </c:pt>
                <c:pt idx="1">
                  <c:v>過去３年間の間に雇用していたが、現在は雇用していない</c:v>
                </c:pt>
                <c:pt idx="2">
                  <c:v>3年より前に雇用していたが、現在は雇用していない</c:v>
                </c:pt>
                <c:pt idx="3">
                  <c:v>雇用していない</c:v>
                </c:pt>
              </c:strCache>
            </c:strRef>
          </c:cat>
          <c:val>
            <c:numRef>
              <c:f>雇用の状況!$B$18:$B$21</c:f>
              <c:numCache>
                <c:formatCode>General</c:formatCode>
                <c:ptCount val="4"/>
                <c:pt idx="0">
                  <c:v>68</c:v>
                </c:pt>
                <c:pt idx="1">
                  <c:v>2</c:v>
                </c:pt>
                <c:pt idx="2">
                  <c:v>7</c:v>
                </c:pt>
                <c:pt idx="3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8-5CDB-45F4-A25B-344C6881C462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 w="19050"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BD22-40DE-8799-E17C6AAA3F55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3-BD22-40DE-8799-E17C6AAA3F55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5-BD22-40DE-8799-E17C6AAA3F55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7-BD22-40DE-8799-E17C6AAA3F55}"/>
              </c:ext>
            </c:extLst>
          </c:dPt>
          <c:dPt>
            <c:idx val="4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9-BD22-40DE-8799-E17C6AAA3F55}"/>
              </c:ext>
            </c:extLst>
          </c:dPt>
          <c:dPt>
            <c:idx val="5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B-BD22-40DE-8799-E17C6AAA3F55}"/>
              </c:ext>
            </c:extLst>
          </c:dPt>
          <c:dPt>
            <c:idx val="6"/>
            <c:invertIfNegative val="0"/>
            <c:bubble3D val="0"/>
            <c:spPr>
              <a:solidFill>
                <a:schemeClr val="accent1"/>
              </a:solidFill>
              <a:ln w="19050"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D-BD22-40DE-8799-E17C6AAA3F55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雇用の方法①!$A$4:$A$10</c:f>
              <c:strCache>
                <c:ptCount val="7"/>
                <c:pt idx="0">
                  <c:v>人材サービス企業、
監理団体等</c:v>
                </c:pt>
                <c:pt idx="1">
                  <c:v>他の事業者</c:v>
                </c:pt>
                <c:pt idx="2">
                  <c:v>ハローワーク</c:v>
                </c:pt>
                <c:pt idx="3">
                  <c:v>大学・専門学校等</c:v>
                </c:pt>
                <c:pt idx="4">
                  <c:v>国・県等のモデル事業</c:v>
                </c:pt>
                <c:pt idx="5">
                  <c:v>セミナー等</c:v>
                </c:pt>
                <c:pt idx="6">
                  <c:v>その他</c:v>
                </c:pt>
              </c:strCache>
            </c:strRef>
          </c:cat>
          <c:val>
            <c:numRef>
              <c:f>雇用の方法①!$B$4:$B$10</c:f>
              <c:numCache>
                <c:formatCode>General</c:formatCode>
                <c:ptCount val="7"/>
                <c:pt idx="0">
                  <c:v>51</c:v>
                </c:pt>
                <c:pt idx="1">
                  <c:v>34</c:v>
                </c:pt>
                <c:pt idx="2">
                  <c:v>16</c:v>
                </c:pt>
                <c:pt idx="3">
                  <c:v>13</c:v>
                </c:pt>
                <c:pt idx="4">
                  <c:v>8</c:v>
                </c:pt>
                <c:pt idx="5">
                  <c:v>2</c:v>
                </c:pt>
                <c:pt idx="6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E-BD22-40DE-8799-E17C6AAA3F5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490383576"/>
        <c:axId val="490384232"/>
      </c:barChart>
      <c:catAx>
        <c:axId val="490383576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0384232"/>
        <c:crosses val="autoZero"/>
        <c:auto val="1"/>
        <c:lblAlgn val="ctr"/>
        <c:lblOffset val="100"/>
        <c:noMultiLvlLbl val="0"/>
      </c:catAx>
      <c:valAx>
        <c:axId val="49038423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903835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雇用の方法②!$A$4:$A$12</c:f>
              <c:strCache>
                <c:ptCount val="9"/>
                <c:pt idx="0">
                  <c:v>監理団体を通じて</c:v>
                </c:pt>
                <c:pt idx="1">
                  <c:v>自社で直接</c:v>
                </c:pt>
                <c:pt idx="2">
                  <c:v>自社従業員、
取引先、知人等</c:v>
                </c:pt>
                <c:pt idx="3">
                  <c:v>ハローワーク等
の公的機関</c:v>
                </c:pt>
                <c:pt idx="4">
                  <c:v>労働者派遣事業者</c:v>
                </c:pt>
                <c:pt idx="5">
                  <c:v>民間の職業紹介業者</c:v>
                </c:pt>
                <c:pt idx="6">
                  <c:v>大学、専門学校等</c:v>
                </c:pt>
                <c:pt idx="7">
                  <c:v>所属する同業者団体等</c:v>
                </c:pt>
                <c:pt idx="8">
                  <c:v>その他</c:v>
                </c:pt>
              </c:strCache>
            </c:strRef>
          </c:cat>
          <c:val>
            <c:numRef>
              <c:f>雇用の方法②!$B$4:$B$12</c:f>
              <c:numCache>
                <c:formatCode>General</c:formatCode>
                <c:ptCount val="9"/>
                <c:pt idx="0">
                  <c:v>44</c:v>
                </c:pt>
                <c:pt idx="1">
                  <c:v>41</c:v>
                </c:pt>
                <c:pt idx="2">
                  <c:v>30</c:v>
                </c:pt>
                <c:pt idx="3">
                  <c:v>23</c:v>
                </c:pt>
                <c:pt idx="4">
                  <c:v>21</c:v>
                </c:pt>
                <c:pt idx="5">
                  <c:v>18</c:v>
                </c:pt>
                <c:pt idx="6">
                  <c:v>16</c:v>
                </c:pt>
                <c:pt idx="7">
                  <c:v>12</c:v>
                </c:pt>
                <c:pt idx="8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D282-4505-AFD4-1B4CBE936F7E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455434672"/>
        <c:axId val="455435000"/>
      </c:barChart>
      <c:catAx>
        <c:axId val="45543467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455435000"/>
        <c:crosses val="autoZero"/>
        <c:auto val="1"/>
        <c:lblAlgn val="ctr"/>
        <c:lblOffset val="100"/>
        <c:noMultiLvlLbl val="0"/>
      </c:catAx>
      <c:valAx>
        <c:axId val="45543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+mn-ea"/>
                <a:cs typeface="+mn-cs"/>
              </a:defRPr>
            </a:pPr>
            <a:endParaRPr lang="ja-JP"/>
          </a:p>
        </c:txPr>
        <c:crossAx val="4554346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 baseline="0">
          <a:latin typeface="ＭＳ Ｐゴシック" panose="020B0600070205080204" pitchFamily="50" charset="-128"/>
        </a:defRPr>
      </a:pPr>
      <a:endParaRPr lang="ja-JP"/>
    </a:p>
  </c:txPr>
  <c:externalData r:id="rId3">
    <c:autoUpdate val="0"/>
  </c:externalData>
</c:chartSpace>
</file>

<file path=ppt/charts/chart2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E7D6-4782-AA17-6C7A07870C41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2-E7D6-4782-AA17-6C7A07870C41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雇用の方法③!$A$4:$A$11</c:f>
              <c:strCache>
                <c:ptCount val="8"/>
                <c:pt idx="0">
                  <c:v>監理団体</c:v>
                </c:pt>
                <c:pt idx="1">
                  <c:v>必要がないため、相談していない</c:v>
                </c:pt>
                <c:pt idx="2">
                  <c:v>労働局（ハローワーク・
労働基準監督署含む）</c:v>
                </c:pt>
                <c:pt idx="3">
                  <c:v>出入国在留管理庁</c:v>
                </c:pt>
                <c:pt idx="4">
                  <c:v>人材サービス企業</c:v>
                </c:pt>
                <c:pt idx="5">
                  <c:v>他の経営者・事業者</c:v>
                </c:pt>
                <c:pt idx="6">
                  <c:v>適当な相談先がないため、相談していない</c:v>
                </c:pt>
                <c:pt idx="7">
                  <c:v>その他</c:v>
                </c:pt>
              </c:strCache>
            </c:strRef>
          </c:cat>
          <c:val>
            <c:numRef>
              <c:f>雇用の方法③!$B$4:$B$11</c:f>
              <c:numCache>
                <c:formatCode>General</c:formatCode>
                <c:ptCount val="8"/>
                <c:pt idx="0">
                  <c:v>39</c:v>
                </c:pt>
                <c:pt idx="1">
                  <c:v>33</c:v>
                </c:pt>
                <c:pt idx="2">
                  <c:v>24</c:v>
                </c:pt>
                <c:pt idx="3">
                  <c:v>17</c:v>
                </c:pt>
                <c:pt idx="4">
                  <c:v>16</c:v>
                </c:pt>
                <c:pt idx="5">
                  <c:v>13</c:v>
                </c:pt>
                <c:pt idx="6">
                  <c:v>11</c:v>
                </c:pt>
                <c:pt idx="7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E7D6-4782-AA17-6C7A07870C4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455434672"/>
        <c:axId val="455435000"/>
      </c:barChart>
      <c:catAx>
        <c:axId val="45543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ＭＳ Ｐゴシック" panose="020B0600070205080204" pitchFamily="50" charset="-128"/>
                <a:ea typeface="ＭＳ Ｐゴシック" panose="020B0600070205080204" pitchFamily="50" charset="-128"/>
                <a:cs typeface="+mn-cs"/>
              </a:defRPr>
            </a:pPr>
            <a:endParaRPr lang="ja-JP"/>
          </a:p>
        </c:txPr>
        <c:crossAx val="455435000"/>
        <c:crosses val="autoZero"/>
        <c:auto val="1"/>
        <c:lblAlgn val="ctr"/>
        <c:lblOffset val="100"/>
        <c:noMultiLvlLbl val="0"/>
      </c:catAx>
      <c:valAx>
        <c:axId val="455435000"/>
        <c:scaling>
          <c:orientation val="minMax"/>
          <c:max val="4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4672"/>
        <c:crosses val="autoZero"/>
        <c:crossBetween val="between"/>
        <c:majorUnit val="1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F2E4-4D81-A54F-ACCA58DB6C0A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雇用に対する考え方!$I$4:$I$13</c:f>
              <c:strCache>
                <c:ptCount val="10"/>
                <c:pt idx="0">
                  <c:v>介護福祉士や初任者研修等の有資格者であれば採用したい</c:v>
                </c:pt>
                <c:pt idx="1">
                  <c:v>日本人の配偶者などの永住者等であれば採用したい</c:v>
                </c:pt>
                <c:pt idx="2">
                  <c:v>日本語を話すことができるのであれば採用したい</c:v>
                </c:pt>
                <c:pt idx="3">
                  <c:v>外国人介護職員は採用したくない</c:v>
                </c:pt>
                <c:pt idx="4">
                  <c:v>技能実習制度に基づく受け入れであれば採用したい</c:v>
                </c:pt>
                <c:pt idx="5">
                  <c:v>特定技能制度に基づく受け入れであれば採用したい</c:v>
                </c:pt>
                <c:pt idx="6">
                  <c:v>資格等に関わらず積極的に外国人介護職員を採用したい</c:v>
                </c:pt>
                <c:pt idx="7">
                  <c:v>ＥＰＡ（経済連携協定）に基づく受け入れであれば採用したい</c:v>
                </c:pt>
                <c:pt idx="8">
                  <c:v>外国人留学生であれば採用したい</c:v>
                </c:pt>
                <c:pt idx="9">
                  <c:v>わからない</c:v>
                </c:pt>
              </c:strCache>
            </c:strRef>
          </c:cat>
          <c:val>
            <c:numRef>
              <c:f>雇用に対する考え方!$J$4:$J$13</c:f>
              <c:numCache>
                <c:formatCode>General</c:formatCode>
                <c:ptCount val="10"/>
                <c:pt idx="0">
                  <c:v>87</c:v>
                </c:pt>
                <c:pt idx="1">
                  <c:v>61</c:v>
                </c:pt>
                <c:pt idx="2">
                  <c:v>50</c:v>
                </c:pt>
                <c:pt idx="3">
                  <c:v>47</c:v>
                </c:pt>
                <c:pt idx="4">
                  <c:v>21</c:v>
                </c:pt>
                <c:pt idx="5">
                  <c:v>21</c:v>
                </c:pt>
                <c:pt idx="6">
                  <c:v>19</c:v>
                </c:pt>
                <c:pt idx="7">
                  <c:v>11</c:v>
                </c:pt>
                <c:pt idx="8">
                  <c:v>3</c:v>
                </c:pt>
                <c:pt idx="9">
                  <c:v>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F2E4-4D81-A54F-ACCA58DB6C0A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455434672"/>
        <c:axId val="455435000"/>
      </c:barChart>
      <c:catAx>
        <c:axId val="45543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5000"/>
        <c:crosses val="autoZero"/>
        <c:auto val="1"/>
        <c:lblAlgn val="ctr"/>
        <c:lblOffset val="100"/>
        <c:noMultiLvlLbl val="0"/>
      </c:catAx>
      <c:valAx>
        <c:axId val="45543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4672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28C0-4A29-A074-22B2DF3AED07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'雇用に対する考え方 (2)'!$A$4:$A$8</c:f>
              <c:strCache>
                <c:ptCount val="5"/>
                <c:pt idx="0">
                  <c:v>現在よりも人数を増やして雇用を継続したい</c:v>
                </c:pt>
                <c:pt idx="1">
                  <c:v>現在と同じ人数程度で雇用を継続したい</c:v>
                </c:pt>
                <c:pt idx="2">
                  <c:v>現在よりも人数を減らして雇用を継続したい</c:v>
                </c:pt>
                <c:pt idx="3">
                  <c:v>今後は雇用を中止したい</c:v>
                </c:pt>
                <c:pt idx="4">
                  <c:v>その他</c:v>
                </c:pt>
              </c:strCache>
            </c:strRef>
          </c:cat>
          <c:val>
            <c:numRef>
              <c:f>'雇用に対する考え方 (2)'!$B$4:$B$8</c:f>
              <c:numCache>
                <c:formatCode>General</c:formatCode>
                <c:ptCount val="5"/>
                <c:pt idx="0">
                  <c:v>12</c:v>
                </c:pt>
                <c:pt idx="1">
                  <c:v>19</c:v>
                </c:pt>
                <c:pt idx="2">
                  <c:v>4</c:v>
                </c:pt>
                <c:pt idx="3">
                  <c:v>3</c:v>
                </c:pt>
                <c:pt idx="4">
                  <c:v>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28C0-4A29-A074-22B2DF3AED07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33918344"/>
        <c:axId val="533913096"/>
      </c:barChart>
      <c:catAx>
        <c:axId val="5339183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3913096"/>
        <c:crosses val="autoZero"/>
        <c:auto val="1"/>
        <c:lblAlgn val="ctr"/>
        <c:lblOffset val="100"/>
        <c:noMultiLvlLbl val="0"/>
      </c:catAx>
      <c:valAx>
        <c:axId val="53391309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33918344"/>
        <c:crosses val="autoZero"/>
        <c:crossBetween val="between"/>
        <c:majorUnit val="5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Pt>
            <c:idx val="0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1-659E-4C8D-BED3-B6FF9F36D846}"/>
              </c:ext>
            </c:extLst>
          </c:dPt>
          <c:dPt>
            <c:idx val="1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4-659E-4C8D-BED3-B6FF9F36D846}"/>
              </c:ext>
            </c:extLst>
          </c:dPt>
          <c:dPt>
            <c:idx val="2"/>
            <c:invertIfNegative val="0"/>
            <c:bubble3D val="0"/>
            <c:spPr>
              <a:solidFill>
                <a:schemeClr val="accent1"/>
              </a:solidFill>
              <a:ln>
                <a:noFill/>
              </a:ln>
              <a:effectLst/>
            </c:spPr>
            <c:extLst>
              <c:ext xmlns:c16="http://schemas.microsoft.com/office/drawing/2014/chart" uri="{C3380CC4-5D6E-409C-BE32-E72D297353CC}">
                <c16:uniqueId val="{00000002-659E-4C8D-BED3-B6FF9F36D846}"/>
              </c:ext>
            </c:extLst>
          </c:dPt>
          <c:dPt>
            <c:idx val="3"/>
            <c:invertIfNegative val="0"/>
            <c:bubble3D val="0"/>
            <c:spPr>
              <a:solidFill>
                <a:schemeClr val="accent1"/>
              </a:solidFill>
              <a:ln w="19050">
                <a:solidFill>
                  <a:srgbClr val="FF0000"/>
                </a:solidFill>
                <a:prstDash val="sysDash"/>
              </a:ln>
              <a:effectLst/>
            </c:spPr>
            <c:extLst>
              <c:ext xmlns:c16="http://schemas.microsoft.com/office/drawing/2014/chart" uri="{C3380CC4-5D6E-409C-BE32-E72D297353CC}">
                <c16:uniqueId val="{00000003-659E-4C8D-BED3-B6FF9F36D846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行政に求める支援!$A$4:$A$15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職員や家族の日本での
生活に対する支援</c:v>
                </c:pt>
                <c:pt idx="5">
                  <c:v>通知文書等の多言語化</c:v>
                </c:pt>
                <c:pt idx="6">
                  <c:v>地域社会との交流・
共生に向けた支援</c:v>
                </c:pt>
                <c:pt idx="7">
                  <c:v>研修会等への講師の派遣</c:v>
                </c:pt>
                <c:pt idx="8">
                  <c:v>他事業所の事例の紹介</c:v>
                </c:pt>
                <c:pt idx="9">
                  <c:v>雇用の仲介又は
仲介事業者の紹介</c:v>
                </c:pt>
                <c:pt idx="10">
                  <c:v>行政書士等の
専門家の紹介</c:v>
                </c:pt>
                <c:pt idx="11">
                  <c:v>その他</c:v>
                </c:pt>
              </c:strCache>
            </c:strRef>
          </c:cat>
          <c:val>
            <c:numRef>
              <c:f>行政に求める支援!$B$4:$B$15</c:f>
              <c:numCache>
                <c:formatCode>General</c:formatCode>
                <c:ptCount val="12"/>
                <c:pt idx="0">
                  <c:v>183</c:v>
                </c:pt>
                <c:pt idx="1">
                  <c:v>151</c:v>
                </c:pt>
                <c:pt idx="2">
                  <c:v>147</c:v>
                </c:pt>
                <c:pt idx="3">
                  <c:v>122</c:v>
                </c:pt>
                <c:pt idx="4">
                  <c:v>92</c:v>
                </c:pt>
                <c:pt idx="5">
                  <c:v>60</c:v>
                </c:pt>
                <c:pt idx="6">
                  <c:v>59</c:v>
                </c:pt>
                <c:pt idx="7">
                  <c:v>56</c:v>
                </c:pt>
                <c:pt idx="8">
                  <c:v>50</c:v>
                </c:pt>
                <c:pt idx="9">
                  <c:v>40</c:v>
                </c:pt>
                <c:pt idx="10">
                  <c:v>16</c:v>
                </c:pt>
                <c:pt idx="11">
                  <c:v>31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659E-4C8D-BED3-B6FF9F36D846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overlap val="10"/>
        <c:axId val="455434672"/>
        <c:axId val="455435000"/>
      </c:barChart>
      <c:catAx>
        <c:axId val="455434672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8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5000"/>
        <c:crosses val="autoZero"/>
        <c:auto val="1"/>
        <c:lblAlgn val="ctr"/>
        <c:lblOffset val="100"/>
        <c:noMultiLvlLbl val="0"/>
      </c:catAx>
      <c:valAx>
        <c:axId val="45543500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455434672"/>
        <c:crosses val="autoZero"/>
        <c:crossBetween val="between"/>
        <c:majorUnit val="50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935D-484F-A9EE-14246B711B3D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935D-484F-A9EE-14246B711B3D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935D-484F-A9EE-14246B711B3D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935D-484F-A9EE-14246B711B3D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935D-484F-A9EE-14246B711B3D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935D-484F-A9EE-14246B711B3D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935D-484F-A9EE-14246B711B3D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935D-484F-A9EE-14246B711B3D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935D-484F-A9EE-14246B711B3D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935D-484F-A9EE-14246B711B3D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935D-484F-A9EE-14246B711B3D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935D-484F-A9EE-14246B711B3D}"/>
              </c:ext>
            </c:extLst>
          </c:dPt>
          <c:dLbls>
            <c:dLbl>
              <c:idx val="0"/>
              <c:layout>
                <c:manualLayout>
                  <c:x val="0.11571111111111111"/>
                  <c:y val="0.1087001633986928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7680555555555558"/>
                      <c:h val="0.1089460784313725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935D-484F-A9EE-14246B711B3D}"/>
                </c:ext>
              </c:extLst>
            </c:dLbl>
            <c:dLbl>
              <c:idx val="1"/>
              <c:layout>
                <c:manualLayout>
                  <c:x val="4.1307999999999997E-2"/>
                  <c:y val="0.1696605392156863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935D-484F-A9EE-14246B711B3D}"/>
                </c:ext>
              </c:extLst>
            </c:dLbl>
            <c:dLbl>
              <c:idx val="3"/>
              <c:layout>
                <c:manualLayout>
                  <c:x val="7.1961000000000025E-2"/>
                  <c:y val="4.914460784313725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31288888888883"/>
                      <c:h val="0.19765931372549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935D-484F-A9EE-14246B711B3D}"/>
                </c:ext>
              </c:extLst>
            </c:dLbl>
            <c:dLbl>
              <c:idx val="5"/>
              <c:layout>
                <c:manualLayout>
                  <c:x val="-7.8779111111111105E-2"/>
                  <c:y val="0.2409158496732026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215555555555556"/>
                      <c:h val="0.157193627450980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935D-484F-A9EE-14246B711B3D}"/>
                </c:ext>
              </c:extLst>
            </c:dLbl>
            <c:dLbl>
              <c:idx val="6"/>
              <c:layout>
                <c:manualLayout>
                  <c:x val="-0.10383981481481482"/>
                  <c:y val="0.237600290642557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559259259259254"/>
                      <c:h val="0.1571936683306850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935D-484F-A9EE-14246B711B3D}"/>
                </c:ext>
              </c:extLst>
            </c:dLbl>
            <c:dLbl>
              <c:idx val="8"/>
              <c:layout>
                <c:manualLayout>
                  <c:x val="-0.19976866666666665"/>
                  <c:y val="0.1647160947712418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368888888888888"/>
                      <c:h val="0.15719362745098037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935D-484F-A9EE-14246B711B3D}"/>
                </c:ext>
              </c:extLst>
            </c:dLbl>
            <c:dLbl>
              <c:idx val="9"/>
              <c:layout>
                <c:manualLayout>
                  <c:x val="-0.12813683127572018"/>
                  <c:y val="5.2069380716877525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294259259259258"/>
                      <c:h val="0.1867647544522990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935D-484F-A9EE-14246B711B3D}"/>
                </c:ext>
              </c:extLst>
            </c:dLbl>
            <c:dLbl>
              <c:idx val="11"/>
              <c:layout>
                <c:manualLayout>
                  <c:x val="0.21692777777777777"/>
                  <c:y val="1.1672794117647059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7-935D-484F-A9EE-14246B711B3D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支援の分析!$A$3:$A$14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職員や家族の生活に対する支援</c:v>
                </c:pt>
                <c:pt idx="5">
                  <c:v>生活情報冊子等の多言語化</c:v>
                </c:pt>
                <c:pt idx="6">
                  <c:v>地域社会との交流・共生</c:v>
                </c:pt>
                <c:pt idx="7">
                  <c:v>講師派遣</c:v>
                </c:pt>
                <c:pt idx="8">
                  <c:v>他事業所の事例の紹介</c:v>
                </c:pt>
                <c:pt idx="9">
                  <c:v>仲介又は仲介事業者の紹介</c:v>
                </c:pt>
                <c:pt idx="10">
                  <c:v>その他</c:v>
                </c:pt>
                <c:pt idx="11">
                  <c:v>専門家の紹介</c:v>
                </c:pt>
              </c:strCache>
            </c:strRef>
          </c:cat>
          <c:val>
            <c:numRef>
              <c:f>支援の分析!$C$3:$C$14</c:f>
              <c:numCache>
                <c:formatCode>General</c:formatCode>
                <c:ptCount val="12"/>
                <c:pt idx="0">
                  <c:v>22</c:v>
                </c:pt>
                <c:pt idx="1">
                  <c:v>23</c:v>
                </c:pt>
                <c:pt idx="2">
                  <c:v>62</c:v>
                </c:pt>
                <c:pt idx="3">
                  <c:v>17</c:v>
                </c:pt>
                <c:pt idx="4">
                  <c:v>17</c:v>
                </c:pt>
                <c:pt idx="5">
                  <c:v>5</c:v>
                </c:pt>
                <c:pt idx="6">
                  <c:v>14</c:v>
                </c:pt>
                <c:pt idx="7">
                  <c:v>2</c:v>
                </c:pt>
                <c:pt idx="8">
                  <c:v>8</c:v>
                </c:pt>
                <c:pt idx="9">
                  <c:v>4</c:v>
                </c:pt>
                <c:pt idx="10">
                  <c:v>4</c:v>
                </c:pt>
                <c:pt idx="11">
                  <c:v>4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935D-484F-A9EE-14246B711B3D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86F-46CF-82DD-74E092833F13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86F-46CF-82DD-74E092833F13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86F-46CF-82DD-74E092833F13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86F-46CF-82DD-74E092833F13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86F-46CF-82DD-74E092833F13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86F-46CF-82DD-74E092833F13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86F-46CF-82DD-74E092833F13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86F-46CF-82DD-74E092833F13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86F-46CF-82DD-74E092833F13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C86F-46CF-82DD-74E092833F13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C86F-46CF-82DD-74E092833F13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C86F-46CF-82DD-74E092833F13}"/>
              </c:ext>
            </c:extLst>
          </c:dPt>
          <c:dLbls>
            <c:dLbl>
              <c:idx val="0"/>
              <c:layout>
                <c:manualLayout>
                  <c:x val="-7.6831584362139924E-2"/>
                  <c:y val="0.20045138888888889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C86F-46CF-82DD-74E092833F13}"/>
                </c:ext>
              </c:extLst>
            </c:dLbl>
            <c:dLbl>
              <c:idx val="1"/>
              <c:layout>
                <c:manualLayout>
                  <c:x val="-2.6131584362139918E-2"/>
                  <c:y val="-2.764889705882352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9206790123456788"/>
                      <c:h val="0.2036254084967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3-C86F-46CF-82DD-74E092833F13}"/>
                </c:ext>
              </c:extLst>
            </c:dLbl>
            <c:dLbl>
              <c:idx val="3"/>
              <c:layout>
                <c:manualLayout>
                  <c:x val="6.0102880658436213E-2"/>
                  <c:y val="-1.040645424836601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175925925925926"/>
                      <c:h val="0.178982843137254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7-C86F-46CF-82DD-74E092833F13}"/>
                </c:ext>
              </c:extLst>
            </c:dLbl>
            <c:dLbl>
              <c:idx val="5"/>
              <c:layout>
                <c:manualLayout>
                  <c:x val="-6.9942489711934161E-2"/>
                  <c:y val="3.856004901960784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121399176954732"/>
                      <c:h val="0.16705065359477125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C86F-46CF-82DD-74E092833F13}"/>
                </c:ext>
              </c:extLst>
            </c:dLbl>
            <c:dLbl>
              <c:idx val="6"/>
              <c:layout>
                <c:manualLayout>
                  <c:x val="-0.127"/>
                  <c:y val="-2.50396241830064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393333333333333"/>
                      <c:h val="0.1400735294117647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C86F-46CF-82DD-74E092833F13}"/>
                </c:ext>
              </c:extLst>
            </c:dLbl>
            <c:dLbl>
              <c:idx val="7"/>
              <c:layout>
                <c:manualLayout>
                  <c:x val="-8.7205444444444447E-2"/>
                  <c:y val="1.2885620915032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C86F-46CF-82DD-74E092833F13}"/>
                </c:ext>
              </c:extLst>
            </c:dLbl>
            <c:dLbl>
              <c:idx val="8"/>
              <c:layout>
                <c:manualLayout>
                  <c:x val="-0.14753718518518519"/>
                  <c:y val="6.250816993464052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027407407407405"/>
                      <c:h val="0.14629901960784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C86F-46CF-82DD-74E092833F13}"/>
                </c:ext>
              </c:extLst>
            </c:dLbl>
            <c:dLbl>
              <c:idx val="9"/>
              <c:layout>
                <c:manualLayout>
                  <c:x val="-2.926748971193438E-3"/>
                  <c:y val="1.945465686274509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35742798353909"/>
                      <c:h val="0.159528186274509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C86F-46CF-82DD-74E092833F13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支援の分析!$A$3:$A$14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職員や家族の生活に対する支援</c:v>
                </c:pt>
                <c:pt idx="5">
                  <c:v>生活情報冊子等の多言語化</c:v>
                </c:pt>
                <c:pt idx="6">
                  <c:v>地域社会との交流・共生</c:v>
                </c:pt>
                <c:pt idx="7">
                  <c:v>講師派遣</c:v>
                </c:pt>
                <c:pt idx="8">
                  <c:v>他事業所の事例の紹介</c:v>
                </c:pt>
                <c:pt idx="9">
                  <c:v>仲介又は仲介事業者の紹介</c:v>
                </c:pt>
                <c:pt idx="10">
                  <c:v>その他</c:v>
                </c:pt>
                <c:pt idx="11">
                  <c:v>専門家の紹介</c:v>
                </c:pt>
              </c:strCache>
            </c:strRef>
          </c:cat>
          <c:val>
            <c:numRef>
              <c:f>支援の分析!$D$3:$D$14</c:f>
              <c:numCache>
                <c:formatCode>General</c:formatCode>
                <c:ptCount val="12"/>
                <c:pt idx="0">
                  <c:v>147</c:v>
                </c:pt>
                <c:pt idx="1">
                  <c:v>118</c:v>
                </c:pt>
                <c:pt idx="2">
                  <c:v>61</c:v>
                </c:pt>
                <c:pt idx="3">
                  <c:v>91</c:v>
                </c:pt>
                <c:pt idx="4">
                  <c:v>66</c:v>
                </c:pt>
                <c:pt idx="5">
                  <c:v>49</c:v>
                </c:pt>
                <c:pt idx="6">
                  <c:v>39</c:v>
                </c:pt>
                <c:pt idx="7">
                  <c:v>53</c:v>
                </c:pt>
                <c:pt idx="8">
                  <c:v>39</c:v>
                </c:pt>
                <c:pt idx="9">
                  <c:v>33</c:v>
                </c:pt>
                <c:pt idx="10">
                  <c:v>22</c:v>
                </c:pt>
                <c:pt idx="11">
                  <c:v>11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C86F-46CF-82DD-74E092833F13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A17-43F1-9DF7-3F7E3680185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A17-43F1-9DF7-3F7E36801858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A17-43F1-9DF7-3F7E36801858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FA17-43F1-9DF7-3F7E36801858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FA17-43F1-9DF7-3F7E36801858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FA17-43F1-9DF7-3F7E36801858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FA17-43F1-9DF7-3F7E36801858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FA17-43F1-9DF7-3F7E36801858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FA17-43F1-9DF7-3F7E36801858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FA17-43F1-9DF7-3F7E36801858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FA17-43F1-9DF7-3F7E36801858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FA17-43F1-9DF7-3F7E36801858}"/>
              </c:ext>
            </c:extLst>
          </c:dPt>
          <c:dLbls>
            <c:dLbl>
              <c:idx val="3"/>
              <c:layout>
                <c:manualLayout>
                  <c:x val="-5.6929888888888891E-2"/>
                  <c:y val="0.12571119281045751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FA17-43F1-9DF7-3F7E36801858}"/>
                </c:ext>
              </c:extLst>
            </c:dLbl>
            <c:dLbl>
              <c:idx val="4"/>
              <c:layout>
                <c:manualLayout>
                  <c:x val="-7.588765432098768E-2"/>
                  <c:y val="0.1454955065359476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798209876543208"/>
                      <c:h val="0.1462990196078431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FA17-43F1-9DF7-3F7E36801858}"/>
                </c:ext>
              </c:extLst>
            </c:dLbl>
            <c:dLbl>
              <c:idx val="5"/>
              <c:layout>
                <c:manualLayout>
                  <c:x val="-0.14027489711934155"/>
                  <c:y val="7.1324754901960788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6253909465020577"/>
                      <c:h val="0.18287377450980391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FA17-43F1-9DF7-3F7E36801858}"/>
                </c:ext>
              </c:extLst>
            </c:dLbl>
            <c:dLbl>
              <c:idx val="7"/>
              <c:layout>
                <c:manualLayout>
                  <c:x val="-0.13836327160493828"/>
                  <c:y val="3.40964052287581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FA17-43F1-9DF7-3F7E36801858}"/>
                </c:ext>
              </c:extLst>
            </c:dLbl>
            <c:dLbl>
              <c:idx val="9"/>
              <c:layout>
                <c:manualLayout>
                  <c:x val="-8.4184465020576138E-2"/>
                  <c:y val="2.378431372549018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166666666666667"/>
                      <c:h val="0.123472222222222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FA17-43F1-9DF7-3F7E36801858}"/>
                </c:ext>
              </c:extLst>
            </c:dLbl>
            <c:dLbl>
              <c:idx val="10"/>
              <c:layout>
                <c:manualLayout>
                  <c:x val="-0.10536656378600823"/>
                  <c:y val="-5.87581699346405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FA17-43F1-9DF7-3F7E36801858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支援の分析!$A$3:$A$14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職員や家族の生活に対する支援</c:v>
                </c:pt>
                <c:pt idx="5">
                  <c:v>生活情報冊子等の多言語化</c:v>
                </c:pt>
                <c:pt idx="6">
                  <c:v>地域社会との交流・共生</c:v>
                </c:pt>
                <c:pt idx="7">
                  <c:v>講師派遣</c:v>
                </c:pt>
                <c:pt idx="8">
                  <c:v>他事業所の事例の紹介</c:v>
                </c:pt>
                <c:pt idx="9">
                  <c:v>仲介又は仲介事業者の紹介</c:v>
                </c:pt>
                <c:pt idx="10">
                  <c:v>その他</c:v>
                </c:pt>
                <c:pt idx="11">
                  <c:v>専門家の紹介</c:v>
                </c:pt>
              </c:strCache>
            </c:strRef>
          </c:cat>
          <c:val>
            <c:numRef>
              <c:f>支援の分析!$F$3:$F$14</c:f>
              <c:numCache>
                <c:formatCode>General</c:formatCode>
                <c:ptCount val="12"/>
                <c:pt idx="0">
                  <c:v>2</c:v>
                </c:pt>
                <c:pt idx="1">
                  <c:v>3</c:v>
                </c:pt>
                <c:pt idx="2">
                  <c:v>13</c:v>
                </c:pt>
                <c:pt idx="3">
                  <c:v>2</c:v>
                </c:pt>
                <c:pt idx="4">
                  <c:v>1</c:v>
                </c:pt>
                <c:pt idx="5">
                  <c:v>1</c:v>
                </c:pt>
                <c:pt idx="7">
                  <c:v>1</c:v>
                </c:pt>
                <c:pt idx="9">
                  <c:v>1</c:v>
                </c:pt>
                <c:pt idx="10">
                  <c:v>2</c:v>
                </c:pt>
                <c:pt idx="11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FA17-43F1-9DF7-3F7E36801858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74C-4214-BED4-BEAF52A8BF7F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74C-4214-BED4-BEAF52A8BF7F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74C-4214-BED4-BEAF52A8BF7F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74C-4214-BED4-BEAF52A8BF7F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74C-4214-BED4-BEAF52A8BF7F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74C-4214-BED4-BEAF52A8BF7F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74C-4214-BED4-BEAF52A8BF7F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74C-4214-BED4-BEAF52A8BF7F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74C-4214-BED4-BEAF52A8BF7F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274C-4214-BED4-BEAF52A8BF7F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274C-4214-BED4-BEAF52A8BF7F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274C-4214-BED4-BEAF52A8BF7F}"/>
              </c:ext>
            </c:extLst>
          </c:dPt>
          <c:dLbls>
            <c:dLbl>
              <c:idx val="0"/>
              <c:layout>
                <c:manualLayout>
                  <c:x val="1.9436213991769539E-2"/>
                  <c:y val="6.813521241830064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0023395061728394"/>
                      <c:h val="0.123472222222222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1-274C-4214-BED4-BEAF52A8BF7F}"/>
                </c:ext>
              </c:extLst>
            </c:dLbl>
            <c:dLbl>
              <c:idx val="1"/>
              <c:layout>
                <c:manualLayout>
                  <c:x val="-6.4516049382716045E-2"/>
                  <c:y val="7.068218954248366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274C-4214-BED4-BEAF52A8BF7F}"/>
                </c:ext>
              </c:extLst>
            </c:dLbl>
            <c:dLbl>
              <c:idx val="2"/>
              <c:layout>
                <c:manualLayout>
                  <c:x val="-8.7992695473251031E-2"/>
                  <c:y val="-5.29824346405228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274C-4214-BED4-BEAF52A8BF7F}"/>
                </c:ext>
              </c:extLst>
            </c:dLbl>
            <c:dLbl>
              <c:idx val="5"/>
              <c:layout>
                <c:manualLayout>
                  <c:x val="-0.12992674897119338"/>
                  <c:y val="-2.4070669934640524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605761316872427"/>
                      <c:h val="0.155637254901960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274C-4214-BED4-BEAF52A8BF7F}"/>
                </c:ext>
              </c:extLst>
            </c:dLbl>
            <c:dLbl>
              <c:idx val="6"/>
              <c:layout>
                <c:manualLayout>
                  <c:x val="-3.8115658436214006E-2"/>
                  <c:y val="-4.3609885620914994E-2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4406090534979421"/>
                      <c:h val="0.23449346405228758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274C-4214-BED4-BEAF52A8BF7F}"/>
                </c:ext>
              </c:extLst>
            </c:dLbl>
            <c:dLbl>
              <c:idx val="8"/>
              <c:layout>
                <c:manualLayout>
                  <c:x val="-8.4666666666666675E-3"/>
                  <c:y val="-5.9782271241830068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7497777777777779"/>
                      <c:h val="0.159528186274509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274C-4214-BED4-BEAF52A8BF7F}"/>
                </c:ext>
              </c:extLst>
            </c:dLbl>
            <c:dLbl>
              <c:idx val="9"/>
              <c:layout>
                <c:manualLayout>
                  <c:x val="-4.018930041152264E-2"/>
                  <c:y val="-7.0536764705882382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2734567901234567"/>
                      <c:h val="0.1234722222222221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3-274C-4214-BED4-BEAF52A8BF7F}"/>
                </c:ext>
              </c:extLst>
            </c:dLbl>
            <c:dLbl>
              <c:idx val="10"/>
              <c:layout>
                <c:manualLayout>
                  <c:x val="-3.1313333333333332E-3"/>
                  <c:y val="4.0016339869281044E-3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15-274C-4214-BED4-BEAF52A8BF7F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支援の分析!$A$3:$A$14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職員や家族の生活に対する支援</c:v>
                </c:pt>
                <c:pt idx="5">
                  <c:v>生活情報冊子等の多言語化</c:v>
                </c:pt>
                <c:pt idx="6">
                  <c:v>地域社会との交流・共生</c:v>
                </c:pt>
                <c:pt idx="7">
                  <c:v>講師派遣</c:v>
                </c:pt>
                <c:pt idx="8">
                  <c:v>他事業所の事例の紹介</c:v>
                </c:pt>
                <c:pt idx="9">
                  <c:v>仲介又は仲介事業者の紹介</c:v>
                </c:pt>
                <c:pt idx="10">
                  <c:v>その他</c:v>
                </c:pt>
                <c:pt idx="11">
                  <c:v>専門家の紹介</c:v>
                </c:pt>
              </c:strCache>
            </c:strRef>
          </c:cat>
          <c:val>
            <c:numRef>
              <c:f>支援の分析!$G$3:$G$14</c:f>
              <c:numCache>
                <c:formatCode>General</c:formatCode>
                <c:ptCount val="12"/>
                <c:pt idx="0">
                  <c:v>4</c:v>
                </c:pt>
                <c:pt idx="1">
                  <c:v>3</c:v>
                </c:pt>
                <c:pt idx="2">
                  <c:v>5</c:v>
                </c:pt>
                <c:pt idx="3">
                  <c:v>2</c:v>
                </c:pt>
                <c:pt idx="4">
                  <c:v>3</c:v>
                </c:pt>
                <c:pt idx="5">
                  <c:v>2</c:v>
                </c:pt>
                <c:pt idx="6">
                  <c:v>2</c:v>
                </c:pt>
                <c:pt idx="8">
                  <c:v>2</c:v>
                </c:pt>
                <c:pt idx="9">
                  <c:v>2</c:v>
                </c:pt>
                <c:pt idx="10">
                  <c:v>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274C-4214-BED4-BEAF52A8BF7F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F22C-45B9-85DE-4155B764475E}"/>
              </c:ext>
            </c:extLst>
          </c:dPt>
          <c:dPt>
            <c:idx val="1"/>
            <c:bubble3D val="0"/>
            <c:spPr>
              <a:solidFill>
                <a:srgbClr val="FFC000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F22C-45B9-85DE-4155B764475E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F22C-45B9-85DE-4155B764475E}"/>
              </c:ext>
            </c:extLst>
          </c:dPt>
          <c:dLbls>
            <c:dLbl>
              <c:idx val="2"/>
              <c:layout>
                <c:manualLayout>
                  <c:x val="0.11719934640522876"/>
                  <c:y val="-4.6324074074074073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F22C-45B9-85DE-4155B764475E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雇用の状況!$A$11:$A$13</c:f>
              <c:strCache>
                <c:ptCount val="3"/>
                <c:pt idx="0">
                  <c:v>雇用している</c:v>
                </c:pt>
                <c:pt idx="1">
                  <c:v>現在は雇用していないが、今後、雇用の予定・希望がある</c:v>
                </c:pt>
                <c:pt idx="2">
                  <c:v>現在は雇用していない（今後も雇用の予定・希望はない）</c:v>
                </c:pt>
              </c:strCache>
            </c:strRef>
          </c:cat>
          <c:val>
            <c:numRef>
              <c:f>雇用の状況!$B$11:$B$13</c:f>
              <c:numCache>
                <c:formatCode>General</c:formatCode>
                <c:ptCount val="3"/>
                <c:pt idx="0">
                  <c:v>44</c:v>
                </c:pt>
                <c:pt idx="1">
                  <c:v>16</c:v>
                </c:pt>
                <c:pt idx="2">
                  <c:v>136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6-F22C-45B9-85DE-4155B764475E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0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BFB1-437B-B82A-EEEBE2C674A4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BFB1-437B-B82A-EEEBE2C674A4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BFB1-437B-B82A-EEEBE2C674A4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BFB1-437B-B82A-EEEBE2C674A4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BFB1-437B-B82A-EEEBE2C674A4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BFB1-437B-B82A-EEEBE2C674A4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BFB1-437B-B82A-EEEBE2C674A4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BFB1-437B-B82A-EEEBE2C674A4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BFB1-437B-B82A-EEEBE2C674A4}"/>
              </c:ext>
            </c:extLst>
          </c:dPt>
          <c:dPt>
            <c:idx val="9"/>
            <c:bubble3D val="0"/>
            <c:spPr>
              <a:solidFill>
                <a:schemeClr val="accent4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3-BFB1-437B-B82A-EEEBE2C674A4}"/>
              </c:ext>
            </c:extLst>
          </c:dPt>
          <c:dPt>
            <c:idx val="10"/>
            <c:bubble3D val="0"/>
            <c:spPr>
              <a:solidFill>
                <a:schemeClr val="accent5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5-BFB1-437B-B82A-EEEBE2C674A4}"/>
              </c:ext>
            </c:extLst>
          </c:dPt>
          <c:dPt>
            <c:idx val="11"/>
            <c:bubble3D val="0"/>
            <c:spPr>
              <a:solidFill>
                <a:schemeClr val="accent6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7-BFB1-437B-B82A-EEEBE2C674A4}"/>
              </c:ext>
            </c:extLst>
          </c:dPt>
          <c:dLbls>
            <c:dLbl>
              <c:idx val="0"/>
              <c:layout>
                <c:manualLayout>
                  <c:x val="-6.9234156378600822E-2"/>
                  <c:y val="9.8832516339869281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1-BFB1-437B-B82A-EEEBE2C674A4}"/>
                </c:ext>
              </c:extLst>
            </c:dLbl>
            <c:dLbl>
              <c:idx val="1"/>
              <c:layout>
                <c:manualLayout>
                  <c:x val="-0.11939411111111112"/>
                  <c:y val="1.8414624183006535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3-BFB1-437B-B82A-EEEBE2C674A4}"/>
                </c:ext>
              </c:extLst>
            </c:dLbl>
            <c:dLbl>
              <c:idx val="3"/>
              <c:layout>
                <c:manualLayout>
                  <c:x val="-7.5313666666666668E-2"/>
                  <c:y val="-8.3592320261437911E-2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BFB1-437B-B82A-EEEBE2C674A4}"/>
                </c:ext>
              </c:extLst>
            </c:dLbl>
            <c:dLbl>
              <c:idx val="4"/>
              <c:layout>
                <c:manualLayout>
                  <c:x val="-4.6158230452674906E-2"/>
                  <c:y val="0.18621813725490197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158216049382716"/>
                      <c:h val="0.17742647058823532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9-BFB1-437B-B82A-EEEBE2C674A4}"/>
                </c:ext>
              </c:extLst>
            </c:dLbl>
            <c:dLbl>
              <c:idx val="5"/>
              <c:layout>
                <c:manualLayout>
                  <c:x val="-0.11377983539094651"/>
                  <c:y val="0.20643259803921565"/>
                </c:manualLayout>
              </c:layout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8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18553497942386832"/>
                      <c:h val="0.2085539215686274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B-BFB1-437B-B82A-EEEBE2C674A4}"/>
                </c:ext>
              </c:extLst>
            </c:dLbl>
            <c:dLbl>
              <c:idx val="6"/>
              <c:layout>
                <c:manualLayout>
                  <c:x val="-8.6234567901234571E-2"/>
                  <c:y val="0.14266748366013071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31188168724279836"/>
                      <c:h val="0.159528186274509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0D-BFB1-437B-B82A-EEEBE2C674A4}"/>
                </c:ext>
              </c:extLst>
            </c:dLbl>
            <c:dLbl>
              <c:idx val="7"/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BFB1-437B-B82A-EEEBE2C674A4}"/>
                </c:ext>
              </c:extLst>
            </c:dLbl>
            <c:dLbl>
              <c:idx val="8"/>
              <c:layout>
                <c:manualLayout>
                  <c:x val="-0.12543209876543218"/>
                  <c:y val="5.1879084967320259E-3"/>
                </c:manualLayout>
              </c:layout>
              <c:showLegendKey val="0"/>
              <c:showVal val="0"/>
              <c:showCatName val="1"/>
              <c:showSerName val="0"/>
              <c:showPercent val="1"/>
              <c:showBubbleSize val="0"/>
              <c:separator>, </c:separator>
              <c:extLst>
                <c:ext xmlns:c15="http://schemas.microsoft.com/office/drawing/2012/chart" uri="{CE6537A1-D6FC-4f65-9D91-7224C49458BB}">
                  <c15:layout>
                    <c:manualLayout>
                      <c:w val="0.254"/>
                      <c:h val="0.15952818627450979"/>
                    </c:manualLayout>
                  </c15:layout>
                </c:ext>
                <c:ext xmlns:c16="http://schemas.microsoft.com/office/drawing/2014/chart" uri="{C3380CC4-5D6E-409C-BE32-E72D297353CC}">
                  <c16:uniqueId val="{00000011-BFB1-437B-B82A-EEEBE2C674A4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8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eparator>, </c:separator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支援の分析!$A$3:$A$14</c:f>
              <c:strCache>
                <c:ptCount val="12"/>
                <c:pt idx="0">
                  <c:v>日本語学習支援</c:v>
                </c:pt>
                <c:pt idx="1">
                  <c:v>制度・手続の相談</c:v>
                </c:pt>
                <c:pt idx="2">
                  <c:v>特にない</c:v>
                </c:pt>
                <c:pt idx="3">
                  <c:v>生活環境の提供</c:v>
                </c:pt>
                <c:pt idx="4">
                  <c:v>職員や家族の生活に対する支援</c:v>
                </c:pt>
                <c:pt idx="5">
                  <c:v>生活情報冊子等の多言語化</c:v>
                </c:pt>
                <c:pt idx="6">
                  <c:v>地域社会との交流・共生</c:v>
                </c:pt>
                <c:pt idx="7">
                  <c:v>講師派遣</c:v>
                </c:pt>
                <c:pt idx="8">
                  <c:v>他事業所の事例の紹介</c:v>
                </c:pt>
                <c:pt idx="9">
                  <c:v>仲介又は仲介事業者の紹介</c:v>
                </c:pt>
                <c:pt idx="10">
                  <c:v>その他</c:v>
                </c:pt>
                <c:pt idx="11">
                  <c:v>専門家の紹介</c:v>
                </c:pt>
              </c:strCache>
            </c:strRef>
          </c:cat>
          <c:val>
            <c:numRef>
              <c:f>支援の分析!$E$3:$E$14</c:f>
              <c:numCache>
                <c:formatCode>General</c:formatCode>
                <c:ptCount val="12"/>
                <c:pt idx="0">
                  <c:v>8</c:v>
                </c:pt>
                <c:pt idx="1">
                  <c:v>4</c:v>
                </c:pt>
                <c:pt idx="2">
                  <c:v>6</c:v>
                </c:pt>
                <c:pt idx="3">
                  <c:v>10</c:v>
                </c:pt>
                <c:pt idx="4">
                  <c:v>5</c:v>
                </c:pt>
                <c:pt idx="5">
                  <c:v>3</c:v>
                </c:pt>
                <c:pt idx="6">
                  <c:v>4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8-BFB1-437B-B82A-EEEBE2C674A4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'（介護比較）雇用状況の変化'!$B$13</c:f>
              <c:strCache>
                <c:ptCount val="1"/>
                <c:pt idx="0">
                  <c:v>平成30年度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'（介護比較）雇用状況の変化'!$A$14:$A$17</c:f>
              <c:strCache>
                <c:ptCount val="4"/>
                <c:pt idx="0">
                  <c:v>雇用している</c:v>
                </c:pt>
                <c:pt idx="1">
                  <c:v>過去３年間の間に雇用していたが、現在は雇用していない</c:v>
                </c:pt>
                <c:pt idx="2">
                  <c:v>３年より前に雇用していたが、現在は雇用していない</c:v>
                </c:pt>
                <c:pt idx="3">
                  <c:v>雇用していない</c:v>
                </c:pt>
              </c:strCache>
            </c:strRef>
          </c:cat>
          <c:val>
            <c:numRef>
              <c:f>'（介護比較）雇用状況の変化'!$B$14:$B$17</c:f>
              <c:numCache>
                <c:formatCode>General</c:formatCode>
                <c:ptCount val="4"/>
                <c:pt idx="0">
                  <c:v>46</c:v>
                </c:pt>
                <c:pt idx="1">
                  <c:v>12</c:v>
                </c:pt>
                <c:pt idx="3">
                  <c:v>300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282C-47D7-AB4B-29EC94B6B950}"/>
            </c:ext>
          </c:extLst>
        </c:ser>
        <c:ser>
          <c:idx val="1"/>
          <c:order val="1"/>
          <c:tx>
            <c:strRef>
              <c:f>'（介護比較）雇用状況の変化'!$C$13</c:f>
              <c:strCache>
                <c:ptCount val="1"/>
                <c:pt idx="0">
                  <c:v>令和3年度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'（介護比較）雇用状況の変化'!$A$14:$A$17</c:f>
              <c:strCache>
                <c:ptCount val="4"/>
                <c:pt idx="0">
                  <c:v>雇用している</c:v>
                </c:pt>
                <c:pt idx="1">
                  <c:v>過去３年間の間に雇用していたが、現在は雇用していない</c:v>
                </c:pt>
                <c:pt idx="2">
                  <c:v>３年より前に雇用していたが、現在は雇用していない</c:v>
                </c:pt>
                <c:pt idx="3">
                  <c:v>雇用していない</c:v>
                </c:pt>
              </c:strCache>
            </c:strRef>
          </c:cat>
          <c:val>
            <c:numRef>
              <c:f>'（介護比較）雇用状況の変化'!$C$14:$C$17</c:f>
              <c:numCache>
                <c:formatCode>General</c:formatCode>
                <c:ptCount val="4"/>
                <c:pt idx="0">
                  <c:v>68</c:v>
                </c:pt>
                <c:pt idx="1">
                  <c:v>2</c:v>
                </c:pt>
                <c:pt idx="2">
                  <c:v>7</c:v>
                </c:pt>
                <c:pt idx="3">
                  <c:v>295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282C-47D7-AB4B-29EC94B6B95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692304"/>
        <c:axId val="547690336"/>
      </c:barChart>
      <c:catAx>
        <c:axId val="54769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0336"/>
        <c:crosses val="autoZero"/>
        <c:auto val="1"/>
        <c:lblAlgn val="ctr"/>
        <c:lblOffset val="100"/>
        <c:noMultiLvlLbl val="0"/>
      </c:catAx>
      <c:valAx>
        <c:axId val="547690336"/>
        <c:scaling>
          <c:orientation val="minMax"/>
          <c:max val="300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2304"/>
        <c:crosses val="autoZero"/>
        <c:crossBetween val="between"/>
        <c:majorUnit val="10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3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'（介護比較）国籍の変化'!$B$2</c:f>
              <c:strCache>
                <c:ptCount val="1"/>
                <c:pt idx="0">
                  <c:v>平成30年度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'（介護比較）国籍の変化'!$A$3:$A$14</c:f>
              <c:strCache>
                <c:ptCount val="12"/>
                <c:pt idx="0">
                  <c:v>フィリピン</c:v>
                </c:pt>
                <c:pt idx="1">
                  <c:v>インドネシア</c:v>
                </c:pt>
                <c:pt idx="2">
                  <c:v>キルギス共和国</c:v>
                </c:pt>
                <c:pt idx="3">
                  <c:v>中国</c:v>
                </c:pt>
                <c:pt idx="4">
                  <c:v>ベトナム</c:v>
                </c:pt>
                <c:pt idx="5">
                  <c:v>ネパール</c:v>
                </c:pt>
                <c:pt idx="6">
                  <c:v>韓国</c:v>
                </c:pt>
                <c:pt idx="7">
                  <c:v>ブラジル</c:v>
                </c:pt>
                <c:pt idx="8">
                  <c:v>ペルー</c:v>
                </c:pt>
                <c:pt idx="9">
                  <c:v>タイ</c:v>
                </c:pt>
                <c:pt idx="10">
                  <c:v>ミャンマー</c:v>
                </c:pt>
                <c:pt idx="11">
                  <c:v>その他</c:v>
                </c:pt>
              </c:strCache>
            </c:strRef>
          </c:cat>
          <c:val>
            <c:numRef>
              <c:f>'（介護比較）国籍の変化'!$B$3:$B$14</c:f>
              <c:numCache>
                <c:formatCode>General</c:formatCode>
                <c:ptCount val="12"/>
                <c:pt idx="0">
                  <c:v>52</c:v>
                </c:pt>
                <c:pt idx="1">
                  <c:v>17</c:v>
                </c:pt>
                <c:pt idx="2">
                  <c:v>8</c:v>
                </c:pt>
                <c:pt idx="3">
                  <c:v>8</c:v>
                </c:pt>
                <c:pt idx="4">
                  <c:v>8</c:v>
                </c:pt>
                <c:pt idx="5">
                  <c:v>5</c:v>
                </c:pt>
                <c:pt idx="6">
                  <c:v>2</c:v>
                </c:pt>
                <c:pt idx="7">
                  <c:v>2</c:v>
                </c:pt>
                <c:pt idx="8">
                  <c:v>2</c:v>
                </c:pt>
                <c:pt idx="9">
                  <c:v>1</c:v>
                </c:pt>
                <c:pt idx="10">
                  <c:v>0</c:v>
                </c:pt>
                <c:pt idx="11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545-4682-AF83-62BB7F2A90F0}"/>
            </c:ext>
          </c:extLst>
        </c:ser>
        <c:ser>
          <c:idx val="1"/>
          <c:order val="1"/>
          <c:tx>
            <c:strRef>
              <c:f>'（介護比較）国籍の変化'!$C$2</c:f>
              <c:strCache>
                <c:ptCount val="1"/>
                <c:pt idx="0">
                  <c:v>令和3年度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'（介護比較）国籍の変化'!$A$3:$A$14</c:f>
              <c:strCache>
                <c:ptCount val="12"/>
                <c:pt idx="0">
                  <c:v>フィリピン</c:v>
                </c:pt>
                <c:pt idx="1">
                  <c:v>インドネシア</c:v>
                </c:pt>
                <c:pt idx="2">
                  <c:v>キルギス共和国</c:v>
                </c:pt>
                <c:pt idx="3">
                  <c:v>中国</c:v>
                </c:pt>
                <c:pt idx="4">
                  <c:v>ベトナム</c:v>
                </c:pt>
                <c:pt idx="5">
                  <c:v>ネパール</c:v>
                </c:pt>
                <c:pt idx="6">
                  <c:v>韓国</c:v>
                </c:pt>
                <c:pt idx="7">
                  <c:v>ブラジル</c:v>
                </c:pt>
                <c:pt idx="8">
                  <c:v>ペルー</c:v>
                </c:pt>
                <c:pt idx="9">
                  <c:v>タイ</c:v>
                </c:pt>
                <c:pt idx="10">
                  <c:v>ミャンマー</c:v>
                </c:pt>
                <c:pt idx="11">
                  <c:v>その他</c:v>
                </c:pt>
              </c:strCache>
            </c:strRef>
          </c:cat>
          <c:val>
            <c:numRef>
              <c:f>'（介護比較）国籍の変化'!$C$3:$C$14</c:f>
              <c:numCache>
                <c:formatCode>General</c:formatCode>
                <c:ptCount val="12"/>
                <c:pt idx="0">
                  <c:v>78</c:v>
                </c:pt>
                <c:pt idx="1">
                  <c:v>24</c:v>
                </c:pt>
                <c:pt idx="2">
                  <c:v>4</c:v>
                </c:pt>
                <c:pt idx="3">
                  <c:v>21</c:v>
                </c:pt>
                <c:pt idx="4">
                  <c:v>61</c:v>
                </c:pt>
                <c:pt idx="5">
                  <c:v>9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  <c:pt idx="9">
                  <c:v>0</c:v>
                </c:pt>
                <c:pt idx="10">
                  <c:v>6</c:v>
                </c:pt>
                <c:pt idx="11">
                  <c:v>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545-4682-AF83-62BB7F2A90F0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692304"/>
        <c:axId val="547690336"/>
      </c:barChart>
      <c:catAx>
        <c:axId val="54769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0336"/>
        <c:crosses val="autoZero"/>
        <c:auto val="1"/>
        <c:lblAlgn val="ctr"/>
        <c:lblOffset val="100"/>
        <c:noMultiLvlLbl val="0"/>
      </c:catAx>
      <c:valAx>
        <c:axId val="54769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23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>
          <a:solidFill>
            <a:schemeClr val="tx1"/>
          </a:solidFill>
        </a:defRPr>
      </a:pPr>
      <a:endParaRPr lang="ja-JP"/>
    </a:p>
  </c:txPr>
  <c:externalData r:id="rId3">
    <c:autoUpdate val="0"/>
  </c:externalData>
</c:chartSpace>
</file>

<file path=ppt/charts/chart3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'（介護比較）在留資格の変化'!$B$2</c:f>
              <c:strCache>
                <c:ptCount val="1"/>
                <c:pt idx="0">
                  <c:v>平成30年度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'（介護比較）在留資格の変化'!$A$3:$A$9</c:f>
              <c:strCache>
                <c:ptCount val="7"/>
                <c:pt idx="0">
                  <c:v>特定技能</c:v>
                </c:pt>
                <c:pt idx="1">
                  <c:v>技能実習生</c:v>
                </c:pt>
                <c:pt idx="2">
                  <c:v>介護</c:v>
                </c:pt>
                <c:pt idx="3">
                  <c:v>特定活動
（経済連携協定（ＥＰＡ））</c:v>
                </c:pt>
                <c:pt idx="4">
                  <c:v>身分に基づく在留資格
（永住者等）</c:v>
                </c:pt>
                <c:pt idx="5">
                  <c:v>留学</c:v>
                </c:pt>
                <c:pt idx="6">
                  <c:v>その他</c:v>
                </c:pt>
              </c:strCache>
            </c:strRef>
          </c:cat>
          <c:val>
            <c:numRef>
              <c:f>'（介護比較）在留資格の変化'!$B$3:$B$9</c:f>
              <c:numCache>
                <c:formatCode>General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0</c:v>
                </c:pt>
                <c:pt idx="4">
                  <c:v>63</c:v>
                </c:pt>
                <c:pt idx="5">
                  <c:v>29</c:v>
                </c:pt>
                <c:pt idx="6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8B5F-49CB-86D6-4850170563A2}"/>
            </c:ext>
          </c:extLst>
        </c:ser>
        <c:ser>
          <c:idx val="1"/>
          <c:order val="1"/>
          <c:tx>
            <c:strRef>
              <c:f>'（介護比較）在留資格の変化'!$C$2</c:f>
              <c:strCache>
                <c:ptCount val="1"/>
                <c:pt idx="0">
                  <c:v>令和3年度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'（介護比較）在留資格の変化'!$A$3:$A$9</c:f>
              <c:strCache>
                <c:ptCount val="7"/>
                <c:pt idx="0">
                  <c:v>特定技能</c:v>
                </c:pt>
                <c:pt idx="1">
                  <c:v>技能実習生</c:v>
                </c:pt>
                <c:pt idx="2">
                  <c:v>介護</c:v>
                </c:pt>
                <c:pt idx="3">
                  <c:v>特定活動
（経済連携協定（ＥＰＡ））</c:v>
                </c:pt>
                <c:pt idx="4">
                  <c:v>身分に基づく在留資格
（永住者等）</c:v>
                </c:pt>
                <c:pt idx="5">
                  <c:v>留学</c:v>
                </c:pt>
                <c:pt idx="6">
                  <c:v>その他</c:v>
                </c:pt>
              </c:strCache>
            </c:strRef>
          </c:cat>
          <c:val>
            <c:numRef>
              <c:f>'（介護比較）在留資格の変化'!$C$3:$C$9</c:f>
              <c:numCache>
                <c:formatCode>General</c:formatCode>
                <c:ptCount val="7"/>
                <c:pt idx="0">
                  <c:v>37</c:v>
                </c:pt>
                <c:pt idx="1">
                  <c:v>52</c:v>
                </c:pt>
                <c:pt idx="2">
                  <c:v>12</c:v>
                </c:pt>
                <c:pt idx="3">
                  <c:v>2</c:v>
                </c:pt>
                <c:pt idx="4">
                  <c:v>76</c:v>
                </c:pt>
                <c:pt idx="5">
                  <c:v>27</c:v>
                </c:pt>
                <c:pt idx="6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8B5F-49CB-86D6-4850170563A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547692304"/>
        <c:axId val="547690336"/>
      </c:barChart>
      <c:catAx>
        <c:axId val="54769230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0" spcFirstLastPara="1" vertOverflow="ellipsis" vert="eaVert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0336"/>
        <c:crosses val="autoZero"/>
        <c:auto val="1"/>
        <c:lblAlgn val="ctr"/>
        <c:lblOffset val="100"/>
        <c:noMultiLvlLbl val="0"/>
      </c:catAx>
      <c:valAx>
        <c:axId val="54769033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547692304"/>
        <c:crosses val="autoZero"/>
        <c:crossBetween val="between"/>
        <c:majorUnit val="20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+mn-lt"/>
              <a:ea typeface="+mn-ea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3257575757576"/>
          <c:y val="0.26154944444444445"/>
          <c:w val="0.85258964646464641"/>
          <c:h val="0.48567611111111103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従業員別の分析!$A$3</c:f>
              <c:strCache>
                <c:ptCount val="1"/>
                <c:pt idx="0">
                  <c:v>雇用している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従業員別の分析!$B$2:$E$2</c:f>
              <c:strCache>
                <c:ptCount val="4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</c:strCache>
            </c:strRef>
          </c:cat>
          <c:val>
            <c:numRef>
              <c:f>従業員別の分析!$B$3:$E$3</c:f>
              <c:numCache>
                <c:formatCode>General</c:formatCode>
                <c:ptCount val="4"/>
                <c:pt idx="0">
                  <c:v>7</c:v>
                </c:pt>
                <c:pt idx="1">
                  <c:v>40</c:v>
                </c:pt>
                <c:pt idx="2">
                  <c:v>16</c:v>
                </c:pt>
                <c:pt idx="3">
                  <c:v>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4EF0-458F-8D1F-F042C8E754B1}"/>
            </c:ext>
          </c:extLst>
        </c:ser>
        <c:ser>
          <c:idx val="1"/>
          <c:order val="1"/>
          <c:tx>
            <c:strRef>
              <c:f>従業員別の分析!$A$4</c:f>
              <c:strCache>
                <c:ptCount val="1"/>
                <c:pt idx="0">
                  <c:v>過去３年間の間に雇用していたが、現在は雇用していない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dLbl>
              <c:idx val="0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5-4EF0-458F-8D1F-F042C8E754B1}"/>
                </c:ext>
              </c:extLst>
            </c:dLbl>
            <c:dLbl>
              <c:idx val="1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4-4EF0-458F-8D1F-F042C8E754B1}"/>
                </c:ext>
              </c:extLst>
            </c:dLbl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4EF0-458F-8D1F-F042C8E75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従業員別の分析!$B$2:$E$2</c:f>
              <c:strCache>
                <c:ptCount val="4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</c:strCache>
            </c:strRef>
          </c:cat>
          <c:val>
            <c:numRef>
              <c:f>従業員別の分析!$B$4:$E$4</c:f>
              <c:numCache>
                <c:formatCode>General</c:formatCode>
                <c:ptCount val="4"/>
                <c:pt idx="0">
                  <c:v>0</c:v>
                </c:pt>
                <c:pt idx="1">
                  <c:v>0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4EF0-458F-8D1F-F042C8E754B1}"/>
            </c:ext>
          </c:extLst>
        </c:ser>
        <c:ser>
          <c:idx val="2"/>
          <c:order val="2"/>
          <c:tx>
            <c:strRef>
              <c:f>従業員別の分析!$A$5</c:f>
              <c:strCache>
                <c:ptCount val="1"/>
                <c:pt idx="0">
                  <c:v>3年より前に雇用していたが、現在は雇用していない</c:v>
                </c:pt>
              </c:strCache>
            </c:strRef>
          </c:tx>
          <c:spPr>
            <a:solidFill>
              <a:srgbClr val="8064A2"/>
            </a:solidFill>
            <a:ln>
              <a:noFill/>
            </a:ln>
            <a:effectLst/>
          </c:spPr>
          <c:invertIfNegative val="0"/>
          <c:dLbls>
            <c:dLbl>
              <c:idx val="3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6-4EF0-458F-8D1F-F042C8E754B1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従業員別の分析!$B$2:$E$2</c:f>
              <c:strCache>
                <c:ptCount val="4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</c:strCache>
            </c:strRef>
          </c:cat>
          <c:val>
            <c:numRef>
              <c:f>従業員別の分析!$B$5:$E$5</c:f>
              <c:numCache>
                <c:formatCode>General</c:formatCode>
                <c:ptCount val="4"/>
                <c:pt idx="0">
                  <c:v>1</c:v>
                </c:pt>
                <c:pt idx="1">
                  <c:v>4</c:v>
                </c:pt>
                <c:pt idx="2">
                  <c:v>2</c:v>
                </c:pt>
                <c:pt idx="3">
                  <c:v>0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4EF0-458F-8D1F-F042C8E754B1}"/>
            </c:ext>
          </c:extLst>
        </c:ser>
        <c:ser>
          <c:idx val="3"/>
          <c:order val="3"/>
          <c:tx>
            <c:strRef>
              <c:f>従業員別の分析!$A$6</c:f>
              <c:strCache>
                <c:ptCount val="1"/>
                <c:pt idx="0">
                  <c:v>雇用していない</c:v>
                </c:pt>
              </c:strCache>
            </c:strRef>
          </c:tx>
          <c:spPr>
            <a:solidFill>
              <a:srgbClr val="9BBB59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従業員別の分析!$B$2:$E$2</c:f>
              <c:strCache>
                <c:ptCount val="4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</c:strCache>
            </c:strRef>
          </c:cat>
          <c:val>
            <c:numRef>
              <c:f>従業員別の分析!$B$6:$E$6</c:f>
              <c:numCache>
                <c:formatCode>General</c:formatCode>
                <c:ptCount val="4"/>
                <c:pt idx="0">
                  <c:v>78</c:v>
                </c:pt>
                <c:pt idx="1">
                  <c:v>187</c:v>
                </c:pt>
                <c:pt idx="2">
                  <c:v>28</c:v>
                </c:pt>
                <c:pt idx="3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4EF0-458F-8D1F-F042C8E754B1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0531664"/>
        <c:axId val="610524448"/>
      </c:barChart>
      <c:catAx>
        <c:axId val="61053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524448"/>
        <c:crosses val="autoZero"/>
        <c:auto val="1"/>
        <c:lblAlgn val="ctr"/>
        <c:lblOffset val="100"/>
        <c:noMultiLvlLbl val="0"/>
      </c:catAx>
      <c:valAx>
        <c:axId val="61052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531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1213257575757576"/>
          <c:y val="0.25833916666666668"/>
          <c:w val="0.85258964646464641"/>
          <c:h val="0.48888638888888897"/>
        </c:manualLayout>
      </c:layout>
      <c:barChart>
        <c:barDir val="col"/>
        <c:grouping val="percentStacked"/>
        <c:varyColors val="0"/>
        <c:ser>
          <c:idx val="0"/>
          <c:order val="0"/>
          <c:tx>
            <c:strRef>
              <c:f>従業員ごとの傾向!$A$3</c:f>
              <c:strCache>
                <c:ptCount val="1"/>
                <c:pt idx="0">
                  <c:v>雇用している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従業員ごとの傾向!$B$2:$G$2</c:f>
              <c:strCache>
                <c:ptCount val="6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  <c:pt idx="4">
                  <c:v>200人～300人未満</c:v>
                </c:pt>
                <c:pt idx="5">
                  <c:v>300人以上</c:v>
                </c:pt>
              </c:strCache>
            </c:strRef>
          </c:cat>
          <c:val>
            <c:numRef>
              <c:f>従業員ごとの傾向!$B$3:$G$3</c:f>
              <c:numCache>
                <c:formatCode>General</c:formatCode>
                <c:ptCount val="6"/>
                <c:pt idx="0">
                  <c:v>6</c:v>
                </c:pt>
                <c:pt idx="1">
                  <c:v>13</c:v>
                </c:pt>
                <c:pt idx="2">
                  <c:v>6</c:v>
                </c:pt>
                <c:pt idx="3">
                  <c:v>4</c:v>
                </c:pt>
                <c:pt idx="4">
                  <c:v>6</c:v>
                </c:pt>
                <c:pt idx="5">
                  <c:v>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C647-4144-9BF7-81D642FE24E8}"/>
            </c:ext>
          </c:extLst>
        </c:ser>
        <c:ser>
          <c:idx val="1"/>
          <c:order val="1"/>
          <c:tx>
            <c:strRef>
              <c:f>従業員ごとの傾向!$A$4</c:f>
              <c:strCache>
                <c:ptCount val="1"/>
                <c:pt idx="0">
                  <c:v>現在は雇用していないが、今後、雇用の予定・希望がある</c:v>
                </c:pt>
              </c:strCache>
            </c:strRef>
          </c:tx>
          <c:spPr>
            <a:solidFill>
              <a:srgbClr val="FFC000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従業員ごとの傾向!$B$2:$G$2</c:f>
              <c:strCache>
                <c:ptCount val="6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  <c:pt idx="4">
                  <c:v>200人～300人未満</c:v>
                </c:pt>
                <c:pt idx="5">
                  <c:v>300人以上</c:v>
                </c:pt>
              </c:strCache>
            </c:strRef>
          </c:cat>
          <c:val>
            <c:numRef>
              <c:f>従業員ごとの傾向!$B$4:$G$4</c:f>
              <c:numCache>
                <c:formatCode>General</c:formatCode>
                <c:ptCount val="6"/>
                <c:pt idx="0">
                  <c:v>7</c:v>
                </c:pt>
                <c:pt idx="1">
                  <c:v>6</c:v>
                </c:pt>
                <c:pt idx="2">
                  <c:v>1</c:v>
                </c:pt>
                <c:pt idx="3">
                  <c:v>1</c:v>
                </c:pt>
                <c:pt idx="4">
                  <c:v>0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647-4144-9BF7-81D642FE24E8}"/>
            </c:ext>
          </c:extLst>
        </c:ser>
        <c:ser>
          <c:idx val="2"/>
          <c:order val="2"/>
          <c:tx>
            <c:strRef>
              <c:f>従業員ごとの傾向!$A$5</c:f>
              <c:strCache>
                <c:ptCount val="1"/>
                <c:pt idx="0">
                  <c:v>現在は雇用していない（今後も雇用の予定・希望はない）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pPr>
                <a:endParaRPr lang="ja-JP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strRef>
              <c:f>従業員ごとの傾向!$B$2:$G$2</c:f>
              <c:strCache>
                <c:ptCount val="6"/>
                <c:pt idx="0">
                  <c:v>10人未満</c:v>
                </c:pt>
                <c:pt idx="1">
                  <c:v>10人～50人未満</c:v>
                </c:pt>
                <c:pt idx="2">
                  <c:v>50人～100人未満</c:v>
                </c:pt>
                <c:pt idx="3">
                  <c:v>100人～200人未満</c:v>
                </c:pt>
                <c:pt idx="4">
                  <c:v>200人～300人未満</c:v>
                </c:pt>
                <c:pt idx="5">
                  <c:v>300人以上</c:v>
                </c:pt>
              </c:strCache>
            </c:strRef>
          </c:cat>
          <c:val>
            <c:numRef>
              <c:f>従業員ごとの傾向!$B$5:$G$5</c:f>
              <c:numCache>
                <c:formatCode>General</c:formatCode>
                <c:ptCount val="6"/>
                <c:pt idx="0">
                  <c:v>67</c:v>
                </c:pt>
                <c:pt idx="1">
                  <c:v>54</c:v>
                </c:pt>
                <c:pt idx="2">
                  <c:v>6</c:v>
                </c:pt>
                <c:pt idx="3">
                  <c:v>5</c:v>
                </c:pt>
                <c:pt idx="4">
                  <c:v>1</c:v>
                </c:pt>
                <c:pt idx="5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C647-4144-9BF7-81D642FE24E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</c:dLbls>
        <c:gapWidth val="150"/>
        <c:overlap val="100"/>
        <c:axId val="610531664"/>
        <c:axId val="610524448"/>
      </c:barChart>
      <c:catAx>
        <c:axId val="61053166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524448"/>
        <c:crosses val="autoZero"/>
        <c:auto val="1"/>
        <c:lblAlgn val="ctr"/>
        <c:lblOffset val="100"/>
        <c:noMultiLvlLbl val="0"/>
      </c:catAx>
      <c:valAx>
        <c:axId val="610524448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pPr>
            <a:endParaRPr lang="ja-JP"/>
          </a:p>
        </c:txPr>
        <c:crossAx val="610531664"/>
        <c:crosses val="autoZero"/>
        <c:crossBetween val="between"/>
        <c:majorUnit val="0.2"/>
      </c:valAx>
      <c:spPr>
        <a:noFill/>
        <a:ln>
          <a:noFill/>
        </a:ln>
        <a:effectLst/>
      </c:spPr>
    </c:plotArea>
    <c:legend>
      <c:legendPos val="t"/>
      <c:layout>
        <c:manualLayout>
          <c:xMode val="edge"/>
          <c:yMode val="edge"/>
          <c:x val="0.13929267676767676"/>
          <c:y val="2.1166666666666667E-2"/>
          <c:w val="0.77272777777777779"/>
          <c:h val="0.21600583333333331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/>
              </a:solidFill>
              <a:latin typeface="ＭＳ Ｐゴシック" panose="020B0600070205080204" pitchFamily="50" charset="-128"/>
              <a:ea typeface="ＭＳ Ｐゴシック" panose="020B0600070205080204" pitchFamily="50" charset="-128"/>
              <a:cs typeface="+mn-cs"/>
            </a:defRPr>
          </a:pPr>
          <a:endParaRPr lang="ja-JP"/>
        </a:p>
      </c:txPr>
    </c:legend>
    <c:plotVisOnly val="1"/>
    <c:dispBlanksAs val="gap"/>
    <c:showDLblsOverMax val="0"/>
  </c:chart>
  <c:spPr>
    <a:noFill/>
    <a:ln>
      <a:solidFill>
        <a:schemeClr val="tx1"/>
      </a:solidFill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CD54-4084-87A0-3589EC090C07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CD54-4084-87A0-3589EC090C07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CD54-4084-87A0-3589EC090C07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CD54-4084-87A0-3589EC090C07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CD54-4084-87A0-3589EC090C07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CD54-4084-87A0-3589EC090C07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CD54-4084-87A0-3589EC090C07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CD54-4084-87A0-3589EC090C07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CD54-4084-87A0-3589EC090C07}"/>
              </c:ext>
            </c:extLst>
          </c:dPt>
          <c:dLbls>
            <c:dLbl>
              <c:idx val="3"/>
              <c:layout>
                <c:manualLayout>
                  <c:x val="-2.9025607033117382E-2"/>
                  <c:y val="-1.9347435897435896E-2"/>
                </c:manualLayout>
              </c:layout>
              <c:dLblPos val="bestFit"/>
              <c:showLegendKey val="0"/>
              <c:showVal val="0"/>
              <c:showCatName val="1"/>
              <c:showSerName val="0"/>
              <c:showPercent val="1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CD54-4084-87A0-3589EC090C07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0"/>
            <c:showCatName val="1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被雇用者の属性①!$D$3:$D$11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被雇用者の属性①!$E$3:$E$11</c:f>
              <c:numCache>
                <c:formatCode>General</c:formatCode>
                <c:ptCount val="9"/>
                <c:pt idx="0">
                  <c:v>117</c:v>
                </c:pt>
                <c:pt idx="1">
                  <c:v>112</c:v>
                </c:pt>
                <c:pt idx="2">
                  <c:v>68</c:v>
                </c:pt>
                <c:pt idx="3">
                  <c:v>42</c:v>
                </c:pt>
                <c:pt idx="4">
                  <c:v>15</c:v>
                </c:pt>
                <c:pt idx="5">
                  <c:v>10</c:v>
                </c:pt>
                <c:pt idx="6">
                  <c:v>9</c:v>
                </c:pt>
                <c:pt idx="7">
                  <c:v>5</c:v>
                </c:pt>
                <c:pt idx="8">
                  <c:v>29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CD54-4084-87A0-3589EC090C07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solidFill>
      <a:schemeClr val="bg1"/>
    </a:solidFill>
    <a:ln w="9525" cap="flat" cmpd="sng" algn="ctr">
      <a:solidFill>
        <a:sysClr val="windowText" lastClr="000000"/>
      </a:solidFill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4E7-4640-A8CD-4EA1DB686F39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4E7-4640-A8CD-4EA1DB686F39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14E7-4640-A8CD-4EA1DB686F39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14E7-4640-A8CD-4EA1DB686F39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14E7-4640-A8CD-4EA1DB686F39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14E7-4640-A8CD-4EA1DB686F39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14E7-4640-A8CD-4EA1DB686F39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14E7-4640-A8CD-4EA1DB686F39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14E7-4640-A8CD-4EA1DB686F39}"/>
              </c:ext>
            </c:extLst>
          </c:dPt>
          <c:dLbls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14E7-4640-A8CD-4EA1DB686F39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14E7-4640-A8CD-4EA1DB686F39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国籍の分析!$A$3:$A$11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国籍の分析!$D$3:$D$11</c:f>
              <c:numCache>
                <c:formatCode>General</c:formatCode>
                <c:ptCount val="9"/>
                <c:pt idx="0">
                  <c:v>61</c:v>
                </c:pt>
                <c:pt idx="1">
                  <c:v>78</c:v>
                </c:pt>
                <c:pt idx="2">
                  <c:v>21</c:v>
                </c:pt>
                <c:pt idx="3">
                  <c:v>24</c:v>
                </c:pt>
                <c:pt idx="4">
                  <c:v>9</c:v>
                </c:pt>
                <c:pt idx="5">
                  <c:v>6</c:v>
                </c:pt>
                <c:pt idx="6">
                  <c:v>0</c:v>
                </c:pt>
                <c:pt idx="7">
                  <c:v>0</c:v>
                </c:pt>
                <c:pt idx="8">
                  <c:v>7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14E7-4640-A8CD-4EA1DB686F39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2BFB-4335-9CCB-58CE6AD552AB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2BFB-4335-9CCB-58CE6AD552AB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2BFB-4335-9CCB-58CE6AD552AB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2BFB-4335-9CCB-58CE6AD552AB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2BFB-4335-9CCB-58CE6AD552AB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2BFB-4335-9CCB-58CE6AD552AB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2BFB-4335-9CCB-58CE6AD552AB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2BFB-4335-9CCB-58CE6AD552AB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2BFB-4335-9CCB-58CE6AD552AB}"/>
              </c:ext>
            </c:extLst>
          </c:dPt>
          <c:dLbls>
            <c:dLbl>
              <c:idx val="3"/>
              <c:layout>
                <c:manualLayout>
                  <c:x val="-1.5401420316290944E-2"/>
                  <c:y val="4.4043162393162395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7-2BFB-4335-9CCB-58CE6AD552AB}"/>
                </c:ext>
              </c:extLst>
            </c:dLbl>
            <c:dLbl>
              <c:idx val="4"/>
              <c:layout>
                <c:manualLayout>
                  <c:x val="-2.8566184250050176E-2"/>
                  <c:y val="-2.843675213675213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2BFB-4335-9CCB-58CE6AD552AB}"/>
                </c:ext>
              </c:extLst>
            </c:dLbl>
            <c:dLbl>
              <c:idx val="5"/>
              <c:layout>
                <c:manualLayout>
                  <c:x val="-0.10600956046011997"/>
                  <c:y val="-7.2700854700854731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2BFB-4335-9CCB-58CE6AD552AB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2BFB-4335-9CCB-58CE6AD552AB}"/>
                </c:ext>
              </c:extLst>
            </c:dLbl>
            <c:dLbl>
              <c:idx val="7"/>
              <c:layout>
                <c:manualLayout>
                  <c:x val="3.8744836259486999E-2"/>
                  <c:y val="-4.2726068376068377E-2"/>
                </c:manualLayout>
              </c:layout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2BFB-4335-9CCB-58CE6AD552AB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国籍の分析!$A$3:$A$11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国籍の分析!$C$3:$C$11</c:f>
              <c:numCache>
                <c:formatCode>General</c:formatCode>
                <c:ptCount val="9"/>
                <c:pt idx="0">
                  <c:v>50</c:v>
                </c:pt>
                <c:pt idx="1">
                  <c:v>17</c:v>
                </c:pt>
                <c:pt idx="2">
                  <c:v>36</c:v>
                </c:pt>
                <c:pt idx="3">
                  <c:v>5</c:v>
                </c:pt>
                <c:pt idx="4">
                  <c:v>2</c:v>
                </c:pt>
                <c:pt idx="5">
                  <c:v>4</c:v>
                </c:pt>
                <c:pt idx="6">
                  <c:v>0</c:v>
                </c:pt>
                <c:pt idx="7">
                  <c:v>5</c:v>
                </c:pt>
                <c:pt idx="8">
                  <c:v>13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2BFB-4335-9CCB-58CE6AD552AB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3">
    <c:autoUpdate val="0"/>
  </c:externalData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ja-JP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pieChart>
        <c:varyColors val="1"/>
        <c:ser>
          <c:idx val="0"/>
          <c:order val="0"/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4D6A-4DF3-820E-665187590B70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4D6A-4DF3-820E-665187590B70}"/>
              </c:ext>
            </c:extLst>
          </c:dPt>
          <c:dPt>
            <c:idx val="2"/>
            <c:bubble3D val="0"/>
            <c:spPr>
              <a:solidFill>
                <a:schemeClr val="accent3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5-4D6A-4DF3-820E-665187590B70}"/>
              </c:ext>
            </c:extLst>
          </c:dPt>
          <c:dPt>
            <c:idx val="3"/>
            <c:bubble3D val="0"/>
            <c:spPr>
              <a:solidFill>
                <a:schemeClr val="accent4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7-4D6A-4DF3-820E-665187590B70}"/>
              </c:ext>
            </c:extLst>
          </c:dPt>
          <c:dPt>
            <c:idx val="4"/>
            <c:bubble3D val="0"/>
            <c:spPr>
              <a:solidFill>
                <a:schemeClr val="accent5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9-4D6A-4DF3-820E-665187590B70}"/>
              </c:ext>
            </c:extLst>
          </c:dPt>
          <c:dPt>
            <c:idx val="5"/>
            <c:bubble3D val="0"/>
            <c:spPr>
              <a:solidFill>
                <a:schemeClr val="accent6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B-4D6A-4DF3-820E-665187590B70}"/>
              </c:ext>
            </c:extLst>
          </c:dPt>
          <c:dPt>
            <c:idx val="6"/>
            <c:bubble3D val="0"/>
            <c:spPr>
              <a:solidFill>
                <a:schemeClr val="accent1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D-4D6A-4DF3-820E-665187590B70}"/>
              </c:ext>
            </c:extLst>
          </c:dPt>
          <c:dPt>
            <c:idx val="7"/>
            <c:bubble3D val="0"/>
            <c:spPr>
              <a:solidFill>
                <a:schemeClr val="accent2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F-4D6A-4DF3-820E-665187590B70}"/>
              </c:ext>
            </c:extLst>
          </c:dPt>
          <c:dPt>
            <c:idx val="8"/>
            <c:bubble3D val="0"/>
            <c:spPr>
              <a:solidFill>
                <a:schemeClr val="accent3">
                  <a:lumMod val="60000"/>
                </a:schemeClr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11-4D6A-4DF3-820E-665187590B70}"/>
              </c:ext>
            </c:extLst>
          </c:dPt>
          <c:dLbls>
            <c:dLbl>
              <c:idx val="3"/>
              <c:spPr>
                <a:noFill/>
                <a:ln>
                  <a:noFill/>
                </a:ln>
                <a:effectLst/>
              </c:spPr>
              <c:txPr>
                <a:bodyPr rot="0" spcFirstLastPara="1" vertOverflow="ellipsis" vert="horz" wrap="square" lIns="38100" tIns="19050" rIns="38100" bIns="19050" anchor="ctr" anchorCtr="1">
                  <a:noAutofit/>
                </a:bodyPr>
                <a:lstStyle/>
                <a:p>
                  <a:pPr>
                    <a:defRPr sz="900" b="0" i="0" u="none" strike="noStrike" kern="1200" baseline="0">
                      <a:solidFill>
                        <a:schemeClr val="tx1"/>
                      </a:solidFill>
                      <a:latin typeface="ＭＳ Ｐゴシック" panose="020B0600070205080204" pitchFamily="50" charset="-128"/>
                      <a:ea typeface="ＭＳ Ｐゴシック" panose="020B0600070205080204" pitchFamily="50" charset="-128"/>
                      <a:cs typeface="+mn-cs"/>
                    </a:defRPr>
                  </a:pPr>
                  <a:endParaRPr lang="ja-JP"/>
                </a:p>
              </c:txPr>
              <c:dLblPos val="bestFit"/>
              <c:showLegendKey val="0"/>
              <c:showVal val="1"/>
              <c:showCatName val="1"/>
              <c:showSerName val="0"/>
              <c:showPercent val="0"/>
              <c:showBubbleSize val="0"/>
              <c:extLst>
                <c:ext xmlns:c15="http://schemas.microsoft.com/office/drawing/2012/chart" uri="{CE6537A1-D6FC-4f65-9D91-7224C49458BB}">
                  <c15:spPr xmlns:c15="http://schemas.microsoft.com/office/drawing/2012/chart">
                    <a:prstGeom prst="rect">
                      <a:avLst/>
                    </a:prstGeom>
                  </c15:spPr>
                </c:ext>
                <c:ext xmlns:c16="http://schemas.microsoft.com/office/drawing/2014/chart" uri="{C3380CC4-5D6E-409C-BE32-E72D297353CC}">
                  <c16:uniqueId val="{00000007-4D6A-4DF3-820E-665187590B70}"/>
                </c:ext>
              </c:extLst>
            </c:dLbl>
            <c:dLbl>
              <c:idx val="4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9-4D6A-4DF3-820E-665187590B70}"/>
                </c:ext>
              </c:extLst>
            </c:dLbl>
            <c:dLbl>
              <c:idx val="5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B-4D6A-4DF3-820E-665187590B70}"/>
                </c:ext>
              </c:extLst>
            </c:dLbl>
            <c:dLbl>
              <c:idx val="6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D-4D6A-4DF3-820E-665187590B70}"/>
                </c:ext>
              </c:extLst>
            </c:dLbl>
            <c:dLbl>
              <c:idx val="7"/>
              <c:delete val="1"/>
              <c:extLst>
                <c:ext xmlns:c15="http://schemas.microsoft.com/office/drawing/2012/chart" uri="{CE6537A1-D6FC-4f65-9D91-7224C49458BB}"/>
                <c:ext xmlns:c16="http://schemas.microsoft.com/office/drawing/2014/chart" uri="{C3380CC4-5D6E-409C-BE32-E72D297353CC}">
                  <c16:uniqueId val="{0000000F-4D6A-4DF3-820E-665187590B70}"/>
                </c:ext>
              </c:extLst>
            </c:dLbl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/>
                    </a:solidFill>
                    <a:latin typeface="ＭＳ Ｐゴシック" panose="020B0600070205080204" pitchFamily="50" charset="-128"/>
                    <a:ea typeface="ＭＳ Ｐゴシック" panose="020B0600070205080204" pitchFamily="50" charset="-128"/>
                    <a:cs typeface="+mn-cs"/>
                  </a:defRPr>
                </a:pPr>
                <a:endParaRPr lang="ja-JP"/>
              </a:p>
            </c:txPr>
            <c:dLblPos val="bestFit"/>
            <c:showLegendKey val="0"/>
            <c:showVal val="1"/>
            <c:showCatName val="1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国籍の分析!$A$3:$A$11</c:f>
              <c:strCache>
                <c:ptCount val="9"/>
                <c:pt idx="0">
                  <c:v>ベトナム</c:v>
                </c:pt>
                <c:pt idx="1">
                  <c:v>フィリピン</c:v>
                </c:pt>
                <c:pt idx="2">
                  <c:v>中国</c:v>
                </c:pt>
                <c:pt idx="3">
                  <c:v>インドネシア</c:v>
                </c:pt>
                <c:pt idx="4">
                  <c:v>ネパール</c:v>
                </c:pt>
                <c:pt idx="5">
                  <c:v>ミャンマー</c:v>
                </c:pt>
                <c:pt idx="6">
                  <c:v>韓国</c:v>
                </c:pt>
                <c:pt idx="7">
                  <c:v>アメリカ</c:v>
                </c:pt>
                <c:pt idx="8">
                  <c:v>その他</c:v>
                </c:pt>
              </c:strCache>
            </c:strRef>
          </c:cat>
          <c:val>
            <c:numRef>
              <c:f>国籍の分析!$E$3:$E$11</c:f>
              <c:numCache>
                <c:formatCode>General</c:formatCode>
                <c:ptCount val="9"/>
                <c:pt idx="0">
                  <c:v>4</c:v>
                </c:pt>
                <c:pt idx="1">
                  <c:v>9</c:v>
                </c:pt>
                <c:pt idx="2">
                  <c:v>1</c:v>
                </c:pt>
                <c:pt idx="3">
                  <c:v>2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  <c:pt idx="7">
                  <c:v>0</c:v>
                </c:pt>
                <c:pt idx="8">
                  <c:v>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12-4D6A-4DF3-820E-665187590B70}"/>
            </c:ext>
          </c:extLst>
        </c:ser>
        <c:dLbls>
          <c:dLblPos val="bestFit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 w="9525" cap="flat" cmpd="sng" algn="ctr">
      <a:noFill/>
      <a:round/>
    </a:ln>
    <a:effectLst/>
  </c:spPr>
  <c:txPr>
    <a:bodyPr/>
    <a:lstStyle/>
    <a:p>
      <a:pPr>
        <a:defRPr/>
      </a:pPr>
      <a:endParaRPr lang="ja-JP"/>
    </a:p>
  </c:txPr>
  <c:externalData r:id="rId1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1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0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6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7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8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9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0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5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1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0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2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4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5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7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8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9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6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7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8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9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4" y="4"/>
            <a:ext cx="2949787" cy="496967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quarter" idx="1"/>
          </p:nvPr>
        </p:nvSpPr>
        <p:spPr>
          <a:xfrm>
            <a:off x="3855844" y="4"/>
            <a:ext cx="2949787" cy="496967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r">
              <a:defRPr sz="1200"/>
            </a:lvl1pPr>
          </a:lstStyle>
          <a:p>
            <a:fld id="{D40C1DDC-7D39-4A46-8133-72105D441122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2"/>
          </p:nvPr>
        </p:nvSpPr>
        <p:spPr>
          <a:xfrm>
            <a:off x="4" y="9440651"/>
            <a:ext cx="2949787" cy="496967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3"/>
          </p:nvPr>
        </p:nvSpPr>
        <p:spPr>
          <a:xfrm>
            <a:off x="3855844" y="9440651"/>
            <a:ext cx="2949787" cy="496967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r">
              <a:defRPr sz="1200"/>
            </a:lvl1pPr>
          </a:lstStyle>
          <a:p>
            <a:fld id="{5BBBA179-73DE-41C4-B016-7119CC21238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15561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2" y="4"/>
            <a:ext cx="2949574" cy="498475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41" y="4"/>
            <a:ext cx="2949574" cy="498475"/>
          </a:xfrm>
          <a:prstGeom prst="rect">
            <a:avLst/>
          </a:prstGeom>
        </p:spPr>
        <p:txBody>
          <a:bodyPr vert="horz" lIns="91399" tIns="45699" rIns="91399" bIns="45699" rtlCol="0"/>
          <a:lstStyle>
            <a:lvl1pPr algn="r">
              <a:defRPr sz="1200"/>
            </a:lvl1pPr>
          </a:lstStyle>
          <a:p>
            <a:fld id="{AC7F37D7-0DE0-4FB2-B127-73C22F47D48D}" type="datetimeFigureOut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8400" y="1243013"/>
            <a:ext cx="447040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399" tIns="45699" rIns="91399" bIns="45699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43" y="4783140"/>
            <a:ext cx="5445125" cy="3913187"/>
          </a:xfrm>
          <a:prstGeom prst="rect">
            <a:avLst/>
          </a:prstGeom>
        </p:spPr>
        <p:txBody>
          <a:bodyPr vert="horz" lIns="91399" tIns="45699" rIns="91399" bIns="45699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2" y="9440866"/>
            <a:ext cx="2949574" cy="498475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41" y="9440866"/>
            <a:ext cx="2949574" cy="498475"/>
          </a:xfrm>
          <a:prstGeom prst="rect">
            <a:avLst/>
          </a:prstGeom>
        </p:spPr>
        <p:txBody>
          <a:bodyPr vert="horz" lIns="91399" tIns="45699" rIns="91399" bIns="45699" rtlCol="0" anchor="b"/>
          <a:lstStyle>
            <a:lvl1pPr algn="r">
              <a:defRPr sz="1200"/>
            </a:lvl1pPr>
          </a:lstStyle>
          <a:p>
            <a:fld id="{7062C96B-C22B-4C7F-B78F-4B64FDB9B4E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030987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062C96B-C22B-4C7F-B78F-4B64FDB9B4E8}" type="slidenum">
              <a:rPr kumimoji="1" lang="ja-JP" altLang="en-US" smtClean="0"/>
              <a:t>8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16039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>
            <a:noAutofit/>
          </a:bodyPr>
          <a:lstStyle>
            <a:lvl1pPr>
              <a:defRPr sz="5400" b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741438-20AF-44DA-958A-7F9721478123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7" name="正方形/長方形 6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8" name="グループ化 7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9" name="正方形/長方形 8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3" name="正方形/長方形 12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4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5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6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7" name="正方形/長方形 16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282995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8CA5A7-3DF0-41E3-9355-C8FCF201FA92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>
          <a:xfrm>
            <a:off x="6948264" y="6381328"/>
            <a:ext cx="2133600" cy="365125"/>
          </a:xfrm>
          <a:noFill/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  <p:sp>
        <p:nvSpPr>
          <p:cNvPr id="6" name="正方形/長方形 5"/>
          <p:cNvSpPr/>
          <p:nvPr userDrawn="1"/>
        </p:nvSpPr>
        <p:spPr>
          <a:xfrm rot="10800000">
            <a:off x="2232248" y="6453265"/>
            <a:ext cx="6948264" cy="288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pSp>
        <p:nvGrpSpPr>
          <p:cNvPr id="7" name="グループ化 6"/>
          <p:cNvGrpSpPr/>
          <p:nvPr userDrawn="1"/>
        </p:nvGrpSpPr>
        <p:grpSpPr>
          <a:xfrm>
            <a:off x="-36512" y="332656"/>
            <a:ext cx="2160240" cy="717600"/>
            <a:chOff x="-108760" y="332656"/>
            <a:chExt cx="2160240" cy="717600"/>
          </a:xfrm>
        </p:grpSpPr>
        <p:sp>
          <p:nvSpPr>
            <p:cNvPr id="8" name="正方形/長方形 7"/>
            <p:cNvSpPr/>
            <p:nvPr/>
          </p:nvSpPr>
          <p:spPr>
            <a:xfrm>
              <a:off x="-108760" y="3326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9" name="正方形/長方形 8"/>
            <p:cNvSpPr/>
            <p:nvPr/>
          </p:nvSpPr>
          <p:spPr>
            <a:xfrm>
              <a:off x="-108760" y="4850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-108760" y="6374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1" name="正方形/長方形 10"/>
            <p:cNvSpPr/>
            <p:nvPr/>
          </p:nvSpPr>
          <p:spPr>
            <a:xfrm>
              <a:off x="-108520" y="7898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12" name="正方形/長方形 11"/>
            <p:cNvSpPr/>
            <p:nvPr/>
          </p:nvSpPr>
          <p:spPr>
            <a:xfrm>
              <a:off x="-108760" y="942256"/>
              <a:ext cx="2160000" cy="108000"/>
            </a:xfrm>
            <a:prstGeom prst="rect">
              <a:avLst/>
            </a:prstGeom>
            <a:gradFill flip="none" rotWithShape="1">
              <a:gsLst>
                <a:gs pos="0">
                  <a:srgbClr val="0000FF"/>
                </a:gs>
                <a:gs pos="35000">
                  <a:srgbClr val="4F81BD">
                    <a:tint val="44500"/>
                    <a:satMod val="160000"/>
                  </a:srgbClr>
                </a:gs>
                <a:gs pos="85000">
                  <a:schemeClr val="bg1"/>
                </a:gs>
              </a:gsLst>
              <a:lin ang="0" scaled="1"/>
              <a:tileRect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grpSp>
        <p:nvGrpSpPr>
          <p:cNvPr id="13" name="Group 5"/>
          <p:cNvGrpSpPr>
            <a:grpSpLocks noChangeAspect="1"/>
          </p:cNvGrpSpPr>
          <p:nvPr userDrawn="1"/>
        </p:nvGrpSpPr>
        <p:grpSpPr bwMode="auto">
          <a:xfrm>
            <a:off x="251520" y="116632"/>
            <a:ext cx="549284" cy="549284"/>
            <a:chOff x="204" y="164"/>
            <a:chExt cx="346" cy="346"/>
          </a:xfrm>
        </p:grpSpPr>
        <p:sp>
          <p:nvSpPr>
            <p:cNvPr id="14" name="AutoShape 4"/>
            <p:cNvSpPr>
              <a:spLocks noChangeAspect="1" noChangeArrowheads="1" noTextEdit="1"/>
            </p:cNvSpPr>
            <p:nvPr/>
          </p:nvSpPr>
          <p:spPr bwMode="auto">
            <a:xfrm>
              <a:off x="204" y="164"/>
              <a:ext cx="282" cy="28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ja-JP" altLang="en-US"/>
            </a:p>
          </p:txBody>
        </p:sp>
        <p:pic>
          <p:nvPicPr>
            <p:cNvPr id="15" name="Picture 6"/>
            <p:cNvPicPr>
              <a:picLocks noChangeAspect="1" noChangeArrowheads="1"/>
            </p:cNvPicPr>
            <p:nvPr/>
          </p:nvPicPr>
          <p:blipFill>
            <a:blip r:embed="rId2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4" y="164"/>
              <a:ext cx="346" cy="34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16" name="正方形/長方形 15"/>
          <p:cNvSpPr/>
          <p:nvPr userDrawn="1"/>
        </p:nvSpPr>
        <p:spPr>
          <a:xfrm rot="10800000">
            <a:off x="2221984" y="6345327"/>
            <a:ext cx="6948264" cy="36000"/>
          </a:xfrm>
          <a:prstGeom prst="rect">
            <a:avLst/>
          </a:prstGeom>
          <a:gradFill flip="none" rotWithShape="1">
            <a:gsLst>
              <a:gs pos="0">
                <a:srgbClr val="0000FF"/>
              </a:gs>
              <a:gs pos="35000">
                <a:srgbClr val="4F81BD">
                  <a:tint val="44500"/>
                  <a:satMod val="160000"/>
                </a:srgbClr>
              </a:gs>
              <a:gs pos="85000">
                <a:schemeClr val="bg1"/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テキスト ボックス 16"/>
          <p:cNvSpPr txBox="1"/>
          <p:nvPr userDrawn="1"/>
        </p:nvSpPr>
        <p:spPr>
          <a:xfrm>
            <a:off x="7596336" y="5949280"/>
            <a:ext cx="146546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Eras Light ITC" panose="020B0402030504020804" pitchFamily="34" charset="0"/>
              </a:rPr>
              <a:t>GIFU CITY</a:t>
            </a:r>
            <a:endParaRPr kumimoji="1" lang="ja-JP" altLang="en-US" sz="2400" dirty="0">
              <a:latin typeface="Eras Light ITC" panose="020B0402030504020804" pitchFamily="34" charset="0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8419013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CC8B3B-25D2-4991-BA04-704DBE8A1EF1}" type="datetime1">
              <a:rPr kumimoji="1" lang="ja-JP" altLang="en-US" smtClean="0"/>
              <a:t>2021/10/27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 dirty="0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47817" y="6376243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800" b="1">
                <a:solidFill>
                  <a:schemeClr val="bg1">
                    <a:lumMod val="95000"/>
                  </a:schemeClr>
                </a:solidFill>
              </a:defRPr>
            </a:lvl1pPr>
          </a:lstStyle>
          <a:p>
            <a:fld id="{5D74FC4F-2846-4FE1-90FA-DDF13E709B83}" type="slidenum">
              <a:rPr lang="ja-JP" altLang="en-US" smtClean="0"/>
              <a:pPr/>
              <a:t>‹#›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71001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4" r:id="rId2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4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7.xml"/><Relationship Id="rId2" Type="http://schemas.openxmlformats.org/officeDocument/2006/relationships/chart" Target="../charts/chart26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2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0.xml"/><Relationship Id="rId2" Type="http://schemas.openxmlformats.org/officeDocument/2006/relationships/chart" Target="../charts/chart29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8.xml"/><Relationship Id="rId2" Type="http://schemas.openxmlformats.org/officeDocument/2006/relationships/chart" Target="../charts/chart7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1.xml"/><Relationship Id="rId5" Type="http://schemas.openxmlformats.org/officeDocument/2006/relationships/chart" Target="../charts/chart10.xml"/><Relationship Id="rId4" Type="http://schemas.openxmlformats.org/officeDocument/2006/relationships/chart" Target="../charts/char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2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7" Type="http://schemas.openxmlformats.org/officeDocument/2006/relationships/chart" Target="../charts/chart17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16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ja-JP" altLang="en-US" sz="3600" dirty="0" smtClean="0"/>
              <a:t>外国人材受入れに関する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アンケート調査の結果について</a:t>
            </a:r>
            <a:endParaRPr kumimoji="1" lang="ja-JP" altLang="en-US" sz="36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>
                <a:latin typeface="+mj-ea"/>
                <a:ea typeface="+mj-ea"/>
              </a:rPr>
              <a:t>令和</a:t>
            </a:r>
            <a:r>
              <a:rPr kumimoji="1" lang="en-US" altLang="ja-JP" dirty="0" smtClean="0">
                <a:latin typeface="+mj-ea"/>
                <a:ea typeface="+mj-ea"/>
              </a:rPr>
              <a:t>3</a:t>
            </a:r>
            <a:r>
              <a:rPr kumimoji="1" lang="ja-JP" altLang="en-US" dirty="0" smtClean="0">
                <a:latin typeface="+mj-ea"/>
                <a:ea typeface="+mj-ea"/>
              </a:rPr>
              <a:t>年</a:t>
            </a:r>
            <a:r>
              <a:rPr kumimoji="1" lang="en-US" altLang="ja-JP" dirty="0" smtClean="0">
                <a:latin typeface="+mj-ea"/>
                <a:ea typeface="+mj-ea"/>
              </a:rPr>
              <a:t>10</a:t>
            </a:r>
            <a:r>
              <a:rPr kumimoji="1" lang="ja-JP" altLang="en-US" dirty="0" smtClean="0">
                <a:latin typeface="+mj-ea"/>
                <a:ea typeface="+mj-ea"/>
              </a:rPr>
              <a:t>月</a:t>
            </a:r>
            <a:r>
              <a:rPr kumimoji="1" lang="en-US" altLang="ja-JP" dirty="0" smtClean="0">
                <a:latin typeface="+mj-ea"/>
                <a:ea typeface="+mj-ea"/>
              </a:rPr>
              <a:t>27</a:t>
            </a:r>
            <a:r>
              <a:rPr kumimoji="1" lang="ja-JP" altLang="en-US" dirty="0" smtClean="0">
                <a:latin typeface="+mj-ea"/>
                <a:ea typeface="+mj-ea"/>
              </a:rPr>
              <a:t>日</a:t>
            </a:r>
            <a:endParaRPr kumimoji="1" lang="en-US" altLang="ja-JP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令和</a:t>
            </a:r>
            <a:r>
              <a:rPr lang="en-US" altLang="ja-JP" sz="2800" dirty="0" smtClean="0">
                <a:latin typeface="+mj-ea"/>
                <a:ea typeface="+mj-ea"/>
              </a:rPr>
              <a:t>3</a:t>
            </a:r>
            <a:r>
              <a:rPr lang="ja-JP" altLang="en-US" sz="2800" dirty="0" smtClean="0">
                <a:latin typeface="+mj-ea"/>
                <a:ea typeface="+mj-ea"/>
              </a:rPr>
              <a:t>年度第</a:t>
            </a:r>
            <a:r>
              <a:rPr lang="en-US" altLang="ja-JP" sz="2800" dirty="0" smtClean="0">
                <a:latin typeface="+mj-ea"/>
                <a:ea typeface="+mj-ea"/>
              </a:rPr>
              <a:t>2</a:t>
            </a:r>
            <a:r>
              <a:rPr lang="ja-JP" altLang="en-US" sz="2800" dirty="0" smtClean="0">
                <a:latin typeface="+mj-ea"/>
                <a:ea typeface="+mj-ea"/>
              </a:rPr>
              <a:t>回外国人材受入れ</a:t>
            </a:r>
            <a:endParaRPr lang="en-US" altLang="ja-JP" sz="2800" dirty="0" smtClean="0">
              <a:latin typeface="+mj-ea"/>
              <a:ea typeface="+mj-ea"/>
            </a:endParaRPr>
          </a:p>
          <a:p>
            <a:r>
              <a:rPr lang="ja-JP" altLang="en-US" sz="2800" dirty="0" smtClean="0">
                <a:latin typeface="+mj-ea"/>
                <a:ea typeface="+mj-ea"/>
              </a:rPr>
              <a:t>に関する専門部会資料</a:t>
            </a:r>
            <a:endParaRPr kumimoji="1" lang="ja-JP" altLang="en-US" sz="28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8333159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外国人労働者の属性③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3608" y="124153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雇用形態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25035400"/>
              </p:ext>
            </p:extLst>
          </p:nvPr>
        </p:nvGraphicFramePr>
        <p:xfrm>
          <a:off x="511992" y="1765313"/>
          <a:ext cx="3600000" cy="3537149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061504">
                  <a:extLst>
                    <a:ext uri="{9D8B030D-6E8A-4147-A177-3AD203B41FA5}">
                      <a16:colId xmlns:a16="http://schemas.microsoft.com/office/drawing/2014/main" val="2942552469"/>
                    </a:ext>
                  </a:extLst>
                </a:gridCol>
                <a:gridCol w="538496">
                  <a:extLst>
                    <a:ext uri="{9D8B030D-6E8A-4147-A177-3AD203B41FA5}">
                      <a16:colId xmlns:a16="http://schemas.microsoft.com/office/drawing/2014/main" val="865328545"/>
                    </a:ext>
                  </a:extLst>
                </a:gridCol>
              </a:tblGrid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正社員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231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518226658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パートタイム労働者・アルバイト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93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660430658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+mj-ea"/>
                          <a:ea typeface="+mj-ea"/>
                        </a:rPr>
                        <a:t>契約社員（有期労働契約）</a:t>
                      </a:r>
                      <a:endParaRPr lang="zh-TW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41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304994733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派遣職員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17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115621151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非常勤職員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38165670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600" u="none" strike="noStrike" dirty="0">
                          <a:effectLst/>
                          <a:latin typeface="+mj-ea"/>
                          <a:ea typeface="+mj-ea"/>
                        </a:rPr>
                        <a:t>短時間正社員</a:t>
                      </a:r>
                      <a:endParaRPr lang="zh-TW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91402269"/>
                  </a:ext>
                </a:extLst>
              </a:tr>
              <a:tr h="50530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600" b="0" i="0" u="none" strike="noStrike" dirty="0" smtClean="0"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zh-TW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+mj-ea"/>
                          <a:ea typeface="+mj-ea"/>
                        </a:rPr>
                        <a:t>402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0624667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457200" y="5507940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・正社員が半数以上を占める。</a:t>
            </a:r>
            <a:endParaRPr lang="en-US" altLang="ja-JP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商工業等：質問３－③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介護施設：質問３－④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41312971"/>
              </p:ext>
            </p:extLst>
          </p:nvPr>
        </p:nvGraphicFramePr>
        <p:xfrm>
          <a:off x="4518249" y="1980000"/>
          <a:ext cx="4572000" cy="332246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9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24853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雇用する理由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4" y="1241537"/>
            <a:ext cx="169263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する理由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373216"/>
            <a:ext cx="814724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/>
              <a:t>・人手不足解消のためという回答が特に多いが、真面目で熱心な人が多い、優秀な人材の確保といった能力を求める理由も多く寄せられた。</a:t>
            </a:r>
            <a:endParaRPr lang="en-US" altLang="ja-JP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40095950"/>
              </p:ext>
            </p:extLst>
          </p:nvPr>
        </p:nvGraphicFramePr>
        <p:xfrm>
          <a:off x="431094" y="1613213"/>
          <a:ext cx="4500946" cy="345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72967">
                  <a:extLst>
                    <a:ext uri="{9D8B030D-6E8A-4147-A177-3AD203B41FA5}">
                      <a16:colId xmlns:a16="http://schemas.microsoft.com/office/drawing/2014/main" val="2099361638"/>
                    </a:ext>
                  </a:extLst>
                </a:gridCol>
                <a:gridCol w="627979">
                  <a:extLst>
                    <a:ext uri="{9D8B030D-6E8A-4147-A177-3AD203B41FA5}">
                      <a16:colId xmlns:a16="http://schemas.microsoft.com/office/drawing/2014/main" val="2153371096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マンパワー（人手）不足解消のため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102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95518105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真面目で熱心な人が多いため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51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24970997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優秀な人材を確保するため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46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1188775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社会貢献・国際貢献のため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738749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職場の活性化等を見込んで（商工等のみ）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207835898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職員へのよい刺激を見込んで（介護のみ）</a:t>
                      </a:r>
                      <a:endParaRPr lang="ja-JP" altLang="en-US" sz="1400" b="0" i="0" u="none" strike="noStrike" dirty="0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278050803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業務上必要な言語が堪能であるため（商工等のみ）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28258515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</a:rPr>
                        <a:t>人件費の効率化を図るため</a:t>
                      </a:r>
                      <a:endParaRPr lang="ja-JP" altLang="en-US" sz="14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359138161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</a:rPr>
                        <a:t>人材育成の見直しの機会のため（介護のみ）</a:t>
                      </a:r>
                      <a:endParaRPr lang="ja-JP" altLang="en-US" sz="1400" b="0" i="0" u="none" strike="noStrike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2392026428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</a:rPr>
                        <a:t>海外での事業展開に対応するため（商工等のみ）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1964406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</a:rPr>
                        <a:t>利用者へのよい刺激を見込んで（介護のみ）</a:t>
                      </a:r>
                      <a:endParaRPr lang="ja-JP" altLang="en-US" sz="1400" b="0" i="0" u="none" strike="noStrike">
                        <a:solidFill>
                          <a:srgbClr val="FF0000"/>
                        </a:solidFill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endParaRPr lang="en-US" altLang="ja-JP" sz="14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34578180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</a:rPr>
                        <a:t>その他</a:t>
                      </a:r>
                      <a:endParaRPr lang="ja-JP" altLang="en-US" sz="14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911809938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商工業等：質問７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介護施設：質問４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86656493"/>
              </p:ext>
            </p:extLst>
          </p:nvPr>
        </p:nvGraphicFramePr>
        <p:xfrm>
          <a:off x="5220072" y="1980000"/>
          <a:ext cx="3672000" cy="308921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10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23727" y="12415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51271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雇用</a:t>
            </a:r>
            <a:r>
              <a:rPr lang="ja-JP" altLang="en-US" dirty="0" smtClean="0"/>
              <a:t>の方法等①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4" y="1241537"/>
            <a:ext cx="169263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具体的なきっかけ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12647572"/>
              </p:ext>
            </p:extLst>
          </p:nvPr>
        </p:nvGraphicFramePr>
        <p:xfrm>
          <a:off x="411412" y="1743854"/>
          <a:ext cx="4320000" cy="32693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440546">
                  <a:extLst>
                    <a:ext uri="{9D8B030D-6E8A-4147-A177-3AD203B41FA5}">
                      <a16:colId xmlns:a16="http://schemas.microsoft.com/office/drawing/2014/main" val="3797767820"/>
                    </a:ext>
                  </a:extLst>
                </a:gridCol>
                <a:gridCol w="879454">
                  <a:extLst>
                    <a:ext uri="{9D8B030D-6E8A-4147-A177-3AD203B41FA5}">
                      <a16:colId xmlns:a16="http://schemas.microsoft.com/office/drawing/2014/main" val="1211616327"/>
                    </a:ext>
                  </a:extLst>
                </a:gridCol>
              </a:tblGrid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人材サービス企業、監理団体等からの提案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51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11785426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他の事業者から話を聞いて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34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578424675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ハローワークからの提案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88752786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大学・専門学校等からの提案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6393292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国・県等のモデル事業の案内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39220401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セミナー等で話を聞いて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474321465"/>
                  </a:ext>
                </a:extLst>
              </a:tr>
              <a:tr h="467046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ja-JP" sz="14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11181333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11412" y="5259683"/>
            <a:ext cx="8444588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 smtClean="0">
                <a:latin typeface="+mj-ea"/>
                <a:ea typeface="+mj-ea"/>
              </a:rPr>
              <a:t>・「人材サービス企業、監理団体等の提案」が最も多く、「他の事業所から話を聞いて」が続いて多く回答された。</a:t>
            </a:r>
            <a:endParaRPr kumimoji="1" lang="ja-JP" altLang="en-US" dirty="0">
              <a:latin typeface="+mj-ea"/>
              <a:ea typeface="+mj-ea"/>
            </a:endParaRPr>
          </a:p>
        </p:txBody>
      </p:sp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13401133"/>
              </p:ext>
            </p:extLst>
          </p:nvPr>
        </p:nvGraphicFramePr>
        <p:xfrm>
          <a:off x="5148000" y="1980000"/>
          <a:ext cx="3682885" cy="28496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商工業等：質問８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介護施設：質問５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11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267744" y="12415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567655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雇用</a:t>
            </a:r>
            <a:r>
              <a:rPr lang="ja-JP" altLang="en-US" dirty="0" smtClean="0"/>
              <a:t>の方法等②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57200" y="1241535"/>
            <a:ext cx="169263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募集方法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54123109"/>
              </p:ext>
            </p:extLst>
          </p:nvPr>
        </p:nvGraphicFramePr>
        <p:xfrm>
          <a:off x="431094" y="1712421"/>
          <a:ext cx="4320000" cy="330075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780866">
                  <a:extLst>
                    <a:ext uri="{9D8B030D-6E8A-4147-A177-3AD203B41FA5}">
                      <a16:colId xmlns:a16="http://schemas.microsoft.com/office/drawing/2014/main" val="3448832773"/>
                    </a:ext>
                  </a:extLst>
                </a:gridCol>
                <a:gridCol w="539134">
                  <a:extLst>
                    <a:ext uri="{9D8B030D-6E8A-4147-A177-3AD203B41FA5}">
                      <a16:colId xmlns:a16="http://schemas.microsoft.com/office/drawing/2014/main" val="2226054694"/>
                    </a:ext>
                  </a:extLst>
                </a:gridCol>
              </a:tblGrid>
              <a:tr h="381657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監理団体を通じて（技能実習生の受入れ）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44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48551057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自社で直接（現地法人等による募集を含む）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41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2106564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自社従業員、取引先、知人等からの紹介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277475289"/>
                  </a:ext>
                </a:extLst>
              </a:tr>
              <a:tr h="40574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ハローワーク、外国人雇用サービスセンター等公的機関を通じて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23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243804450"/>
                  </a:ext>
                </a:extLst>
              </a:tr>
              <a:tr h="43239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労働者派遣事業者を通じて（外国人職員を派遣労働者として受入れ）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21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9120951"/>
                  </a:ext>
                </a:extLst>
              </a:tr>
              <a:tr h="3191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民間の職業紹介業者を通じて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18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619550746"/>
                  </a:ext>
                </a:extLst>
              </a:tr>
              <a:tr h="3191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大学、専門学校等を通じて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989902222"/>
                  </a:ext>
                </a:extLst>
              </a:tr>
              <a:tr h="37446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</a:rPr>
                        <a:t>所属する同業者団体や業界団体、組合等を通じて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67583686"/>
                  </a:ext>
                </a:extLst>
              </a:tr>
              <a:tr h="319185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</a:rPr>
                        <a:t>その他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8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46803155"/>
                  </a:ext>
                </a:extLst>
              </a:tr>
            </a:tbl>
          </a:graphicData>
        </a:graphic>
      </p:graphicFrame>
      <p:sp>
        <p:nvSpPr>
          <p:cNvPr id="12" name="テキスト ボックス 11"/>
          <p:cNvSpPr txBox="1"/>
          <p:nvPr/>
        </p:nvSpPr>
        <p:spPr>
          <a:xfrm>
            <a:off x="411497" y="5229200"/>
            <a:ext cx="8408975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 smtClean="0"/>
              <a:t>・監理団体、ハローワーク、派遣事業者等を通じた募集、自社で直接、従業員等の紹介によるなど多様な募集状況が伺われた。</a:t>
            </a:r>
            <a:endParaRPr kumimoji="1" lang="ja-JP" altLang="en-US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商工業等：質問９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介護施設：質問７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47111558"/>
              </p:ext>
            </p:extLst>
          </p:nvPr>
        </p:nvGraphicFramePr>
        <p:xfrm>
          <a:off x="5148473" y="1980000"/>
          <a:ext cx="3672000" cy="303317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12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195736" y="1241536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28986381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雇用</a:t>
            </a:r>
            <a:r>
              <a:rPr lang="ja-JP" altLang="en-US" dirty="0" smtClean="0"/>
              <a:t>の方法等③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11498" y="5550273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・監理団体が最も多く、相談の必要がないという回答がそれに続いた。</a:t>
            </a:r>
            <a:endParaRPr kumimoji="1" lang="ja-JP" altLang="en-US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64804654"/>
              </p:ext>
            </p:extLst>
          </p:nvPr>
        </p:nvGraphicFramePr>
        <p:xfrm>
          <a:off x="411498" y="1748116"/>
          <a:ext cx="4320000" cy="34560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29034">
                  <a:extLst>
                    <a:ext uri="{9D8B030D-6E8A-4147-A177-3AD203B41FA5}">
                      <a16:colId xmlns:a16="http://schemas.microsoft.com/office/drawing/2014/main" val="2062125599"/>
                    </a:ext>
                  </a:extLst>
                </a:gridCol>
                <a:gridCol w="990966">
                  <a:extLst>
                    <a:ext uri="{9D8B030D-6E8A-4147-A177-3AD203B41FA5}">
                      <a16:colId xmlns:a16="http://schemas.microsoft.com/office/drawing/2014/main" val="3977484168"/>
                    </a:ext>
                  </a:extLst>
                </a:gridCol>
              </a:tblGrid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監理団体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39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00183468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相談の必要がないため、相談していない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33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22809962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労働局（ハローワーク・労働基準監督署含む）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773869329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zh-CN" altLang="en-US" sz="13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出入国在留管理庁</a:t>
                      </a:r>
                      <a:endParaRPr lang="zh-CN" altLang="en-US" sz="13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17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193719645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人材サービス企業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2388592853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他の経営者・事業者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3049314767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適当な相談先がないため、相談していない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11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337256327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行政書士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28052289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1300" u="none" strike="noStrike" dirty="0">
                          <a:effectLst/>
                          <a:latin typeface="+mn-ea"/>
                          <a:ea typeface="+mn-ea"/>
                        </a:rPr>
                        <a:t>登録支援機関</a:t>
                      </a:r>
                      <a:endParaRPr lang="zh-TW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3849084414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地方自治体（県・市）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212317469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上記以外の国の機関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2027777596"/>
                  </a:ext>
                </a:extLst>
              </a:tr>
              <a:tr h="2880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300" u="none" strike="noStrike" dirty="0">
                          <a:effectLst/>
                          <a:latin typeface="+mn-ea"/>
                          <a:ea typeface="+mn-ea"/>
                        </a:rPr>
                        <a:t>金融機関</a:t>
                      </a:r>
                      <a:endParaRPr lang="ja-JP" altLang="en-US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3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3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636707104"/>
                  </a:ext>
                </a:extLst>
              </a:tr>
            </a:tbl>
          </a:graphicData>
        </a:graphic>
      </p:graphicFrame>
      <p:sp>
        <p:nvSpPr>
          <p:cNvPr id="10" name="テキスト ボックス 9"/>
          <p:cNvSpPr txBox="1"/>
          <p:nvPr/>
        </p:nvSpPr>
        <p:spPr>
          <a:xfrm>
            <a:off x="411498" y="1294618"/>
            <a:ext cx="1692633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相談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先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10</a:t>
            </a: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介護施設：質問６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779415195"/>
              </p:ext>
            </p:extLst>
          </p:nvPr>
        </p:nvGraphicFramePr>
        <p:xfrm>
          <a:off x="5170425" y="1980000"/>
          <a:ext cx="3672000" cy="32241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13</a:t>
            </a:fld>
            <a:endParaRPr lang="ja-JP" altLang="en-US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2195736" y="1294618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52389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雇用して良かったこと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504000" y="1296000"/>
            <a:ext cx="2124682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雇用してよかった点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504000" y="5373216"/>
            <a:ext cx="79428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/>
              <a:t>・真面目で</a:t>
            </a:r>
            <a:r>
              <a:rPr lang="ja-JP" altLang="en-US" dirty="0" smtClean="0"/>
              <a:t>積極的、</a:t>
            </a:r>
            <a:r>
              <a:rPr lang="ja-JP" altLang="en-US" dirty="0"/>
              <a:t>職場の刺激になった等、人材として高評価な回答が多く寄せられている。また、人手不足の解消につながったという意見も多く寄せられた。</a:t>
            </a:r>
            <a:endParaRPr lang="en-US" altLang="ja-JP" dirty="0"/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1601189"/>
              </p:ext>
            </p:extLst>
          </p:nvPr>
        </p:nvGraphicFramePr>
        <p:xfrm>
          <a:off x="504000" y="1772816"/>
          <a:ext cx="7669298" cy="3470173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6445162">
                  <a:extLst>
                    <a:ext uri="{9D8B030D-6E8A-4147-A177-3AD203B41FA5}">
                      <a16:colId xmlns:a16="http://schemas.microsoft.com/office/drawing/2014/main" val="2099361638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1332495074"/>
                    </a:ext>
                  </a:extLst>
                </a:gridCol>
              </a:tblGrid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</a:rPr>
                        <a:t>真面目で積極的に働いてくれること。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33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55181056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人手不足の解消につながった。</a:t>
                      </a:r>
                      <a:endParaRPr lang="en-US" altLang="ja-JP" sz="1600" b="0" i="0" u="none" strike="noStrike" dirty="0" smtClean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17</a:t>
                      </a: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5210362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marL="0" marR="0" lvl="0" indent="0" algn="just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職場の刺激になった、職場の雰囲気が良くなった。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89403783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業務の質や業績向上に貢献してくれている。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4111734072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+mn-ea"/>
                        </a:rPr>
                        <a:t>明るい、優しい、丁寧な人であること。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10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958893755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利用者に優しい、愛情をもって接してくれる。（介護施設のみの回答）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2078358987"/>
                  </a:ext>
                </a:extLst>
              </a:tr>
              <a:tr h="495739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b="0" i="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</a:t>
                      </a:r>
                      <a:endParaRPr lang="ja-JP" altLang="en-US" sz="16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3603801052"/>
                  </a:ext>
                </a:extLst>
              </a:tr>
            </a:tbl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2771800" y="1296000"/>
            <a:ext cx="3568606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ja-JP" sz="1400" dirty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自由回答項目のため、回答を要約し、集計</a:t>
            </a:r>
            <a:r>
              <a:rPr lang="en-US" altLang="ja-JP" sz="1400" dirty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804249" y="1124744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商工業等：質問５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12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461706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雇用</a:t>
            </a:r>
            <a:r>
              <a:rPr lang="ja-JP" altLang="en-US" dirty="0" smtClean="0"/>
              <a:t>に対する考え方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2" y="1241537"/>
            <a:ext cx="2808000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介護施設のみ、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雇用の有無に関わらず質問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3876" y="5378229"/>
            <a:ext cx="802969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/>
              <a:t>・有資格者を採用したいとの意見が最も多く、続いて永住者等や日本語が話せる人という意見が多く寄せられた。</a:t>
            </a:r>
            <a:endParaRPr lang="en-US" altLang="ja-JP" dirty="0"/>
          </a:p>
        </p:txBody>
      </p:sp>
      <p:graphicFrame>
        <p:nvGraphicFramePr>
          <p:cNvPr id="5" name="表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63692886"/>
              </p:ext>
            </p:extLst>
          </p:nvPr>
        </p:nvGraphicFramePr>
        <p:xfrm>
          <a:off x="453876" y="1841778"/>
          <a:ext cx="4406156" cy="345943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976206">
                  <a:extLst>
                    <a:ext uri="{9D8B030D-6E8A-4147-A177-3AD203B41FA5}">
                      <a16:colId xmlns:a16="http://schemas.microsoft.com/office/drawing/2014/main" val="3370938329"/>
                    </a:ext>
                  </a:extLst>
                </a:gridCol>
                <a:gridCol w="429950">
                  <a:extLst>
                    <a:ext uri="{9D8B030D-6E8A-4147-A177-3AD203B41FA5}">
                      <a16:colId xmlns:a16="http://schemas.microsoft.com/office/drawing/2014/main" val="833041885"/>
                    </a:ext>
                  </a:extLst>
                </a:gridCol>
              </a:tblGrid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介護福祉士や初任者研修等の有資格者であれば採用したい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87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71512659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日本人の配偶者などの永住者等であれば採用したい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61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666375027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日本語を話すことができるのであれば採用したい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50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74461957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技能実習制度に基づく受け入れであれば採用したい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21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108878852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特定技能制度に基づく受け入れであれば採用したい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21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4936827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資格等に関わらず積極的に外国人介護職員を採用したい</a:t>
                      </a:r>
                      <a:endParaRPr lang="ja-JP" altLang="en-US" sz="1200" b="0" i="0" u="none" strike="noStrike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19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8272399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ＥＰＡ（経済連携協定）に基づく受け入れであれば採用したい</a:t>
                      </a:r>
                      <a:endParaRPr lang="ja-JP" altLang="en-US" sz="1200" b="0" i="0" u="none" strike="noStrike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11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09993544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外国人留学生であれば採用したい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71222571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外国人介護職員は採用したくない</a:t>
                      </a:r>
                      <a:endParaRPr lang="ja-JP" altLang="en-US" sz="1200" b="0" i="0" u="none" strike="noStrike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47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95480851"/>
                  </a:ext>
                </a:extLst>
              </a:tr>
              <a:tr h="345943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わからない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95</a:t>
                      </a:r>
                      <a:endParaRPr lang="en-US" altLang="ja-JP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48726587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　</a:t>
            </a:r>
            <a:r>
              <a:rPr kumimoji="1" lang="en-US" altLang="ja-JP" sz="1400" dirty="0" smtClean="0">
                <a:latin typeface="+mj-ea"/>
                <a:ea typeface="+mj-ea"/>
              </a:rPr>
              <a:t>―</a:t>
            </a: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14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15</a:t>
            </a:fld>
            <a:endParaRPr lang="ja-JP" altLang="en-US"/>
          </a:p>
        </p:txBody>
      </p:sp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51382203"/>
              </p:ext>
            </p:extLst>
          </p:nvPr>
        </p:nvGraphicFramePr>
        <p:xfrm>
          <a:off x="5004048" y="1999974"/>
          <a:ext cx="3816425" cy="330123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5059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雇用</a:t>
            </a:r>
            <a:r>
              <a:rPr lang="ja-JP" altLang="en-US" dirty="0" smtClean="0"/>
              <a:t>に対する考え方②</a:t>
            </a:r>
            <a:endParaRPr kumimoji="1" lang="ja-JP" altLang="en-US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32000" y="1263874"/>
            <a:ext cx="2808312" cy="5232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商工業等の事業者で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現在、雇用中の場合に限り質問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4608" y="5291916"/>
            <a:ext cx="7891808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・雇用中の事業者で雇用を中止したいという意見は少数であった。</a:t>
            </a:r>
            <a:endParaRPr lang="en-US" altLang="ja-JP" dirty="0" smtClean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03888728"/>
              </p:ext>
            </p:extLst>
          </p:nvPr>
        </p:nvGraphicFramePr>
        <p:xfrm>
          <a:off x="457200" y="1984773"/>
          <a:ext cx="3891213" cy="2657925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351213">
                  <a:extLst>
                    <a:ext uri="{9D8B030D-6E8A-4147-A177-3AD203B41FA5}">
                      <a16:colId xmlns:a16="http://schemas.microsoft.com/office/drawing/2014/main" val="1787044321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671963974"/>
                    </a:ext>
                  </a:extLst>
                </a:gridCol>
              </a:tblGrid>
              <a:tr h="5315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現在よりも人数を増やして雇用を継続したい</a:t>
                      </a:r>
                      <a:endParaRPr lang="ja-JP" altLang="en-US" sz="14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393119902"/>
                  </a:ext>
                </a:extLst>
              </a:tr>
              <a:tr h="5315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現在と同じ人数程度で雇用を継続したい</a:t>
                      </a:r>
                      <a:endParaRPr lang="ja-JP" altLang="en-US" sz="14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19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0188120"/>
                  </a:ext>
                </a:extLst>
              </a:tr>
              <a:tr h="5315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現在よりも人数を減らして雇用を継続したい</a:t>
                      </a:r>
                      <a:endParaRPr lang="ja-JP" altLang="en-US" sz="14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78353175"/>
                  </a:ext>
                </a:extLst>
              </a:tr>
              <a:tr h="5315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今後は雇用を中止したい</a:t>
                      </a:r>
                      <a:endParaRPr lang="ja-JP" altLang="en-US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364326470"/>
                  </a:ext>
                </a:extLst>
              </a:tr>
              <a:tr h="531585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9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96912500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12</a:t>
            </a: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　</a:t>
            </a:r>
            <a:r>
              <a:rPr kumimoji="1" lang="en-US" altLang="ja-JP" sz="1400" dirty="0" smtClean="0">
                <a:latin typeface="+mj-ea"/>
                <a:ea typeface="+mj-ea"/>
              </a:rPr>
              <a:t>―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16</a:t>
            </a:fld>
            <a:endParaRPr lang="ja-JP" altLang="en-US"/>
          </a:p>
        </p:txBody>
      </p:sp>
      <p:graphicFrame>
        <p:nvGraphicFramePr>
          <p:cNvPr id="12" name="グラフ 1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72237688"/>
              </p:ext>
            </p:extLst>
          </p:nvPr>
        </p:nvGraphicFramePr>
        <p:xfrm>
          <a:off x="4601269" y="1986750"/>
          <a:ext cx="4124921" cy="27432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6023621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事業者</a:t>
            </a:r>
            <a:r>
              <a:rPr lang="ja-JP" altLang="en-US" dirty="0" smtClean="0"/>
              <a:t>、外国人労働者の課題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6016" y="1609055"/>
            <a:ext cx="3240360" cy="276999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職員が困っている、不安に感じていること</a:t>
            </a:r>
            <a:endParaRPr kumimoji="1" lang="ja-JP" altLang="en-US" sz="12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2889" y="1609055"/>
            <a:ext cx="1936667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に関する課題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22889" y="5651956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・コミュニケーション、日本語に関する課題が多く寄せられた。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18390944"/>
              </p:ext>
            </p:extLst>
          </p:nvPr>
        </p:nvGraphicFramePr>
        <p:xfrm>
          <a:off x="4716016" y="1991642"/>
          <a:ext cx="3763741" cy="359759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80498">
                  <a:extLst>
                    <a:ext uri="{9D8B030D-6E8A-4147-A177-3AD203B41FA5}">
                      <a16:colId xmlns:a16="http://schemas.microsoft.com/office/drawing/2014/main" val="918273036"/>
                    </a:ext>
                  </a:extLst>
                </a:gridCol>
                <a:gridCol w="583243">
                  <a:extLst>
                    <a:ext uri="{9D8B030D-6E8A-4147-A177-3AD203B41FA5}">
                      <a16:colId xmlns:a16="http://schemas.microsoft.com/office/drawing/2014/main" val="2295716818"/>
                    </a:ext>
                  </a:extLst>
                </a:gridCol>
              </a:tblGrid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日本人職員とのコミュニケーション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57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1672818370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介護記録の作成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52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80476337"/>
                  </a:ext>
                </a:extLst>
              </a:tr>
              <a:tr h="3578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顧客・取引先（利用者及びその家族）等とのコミュニケーション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41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791803525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日本語学習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33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15421901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技能・業務知識の習得（理解）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29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04235692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資格取得や研修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1656772692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日本での生活習慣等への対応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2987465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他の外国人職員とのコミュニケーション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804797853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待遇・賃金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227614869"/>
                  </a:ext>
                </a:extLst>
              </a:tr>
              <a:tr h="357843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困っていることや不安に感じていることはほとんどない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88281768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地域住民とのコミュニケーション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L w="12700" cmpd="sng">
                      <a:noFill/>
                    </a:lnL>
                    <a:lnR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978885990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外国人職員の家族の日本での生活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>
                    <a:lnT w="12700" cap="flat" cmpd="sng" algn="ctr">
                      <a:noFill/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648940589"/>
                  </a:ext>
                </a:extLst>
              </a:tr>
              <a:tr h="2592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7439" marR="7439" marT="7439" marB="0" anchor="ctr"/>
                </a:tc>
                <a:extLst>
                  <a:ext uri="{0D108BD9-81ED-4DB2-BD59-A6C34878D82A}">
                    <a16:rowId xmlns:a16="http://schemas.microsoft.com/office/drawing/2014/main" val="190001682"/>
                  </a:ext>
                </a:extLst>
              </a:tr>
            </a:tbl>
          </a:graphicData>
        </a:graphic>
      </p:graphicFrame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16967768"/>
              </p:ext>
            </p:extLst>
          </p:nvPr>
        </p:nvGraphicFramePr>
        <p:xfrm>
          <a:off x="431019" y="1978106"/>
          <a:ext cx="3744416" cy="35976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13467">
                  <a:extLst>
                    <a:ext uri="{9D8B030D-6E8A-4147-A177-3AD203B41FA5}">
                      <a16:colId xmlns:a16="http://schemas.microsoft.com/office/drawing/2014/main" val="4279012482"/>
                    </a:ext>
                  </a:extLst>
                </a:gridCol>
                <a:gridCol w="530949">
                  <a:extLst>
                    <a:ext uri="{9D8B030D-6E8A-4147-A177-3AD203B41FA5}">
                      <a16:colId xmlns:a16="http://schemas.microsoft.com/office/drawing/2014/main" val="2797147494"/>
                    </a:ext>
                  </a:extLst>
                </a:gridCol>
              </a:tblGrid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日本語文章力・読解力の不足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82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492855948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日本人職員とのコミュニケーション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59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21210232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顧客・取引先等とのコミュニケーション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50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mpd="sng">
                      <a:noFill/>
                    </a:lnL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4022292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外国人職員の精神的なサポート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28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766667961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仕事への取り組み方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27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185656439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 smtClean="0">
                          <a:effectLst/>
                          <a:latin typeface="+mn-ea"/>
                          <a:ea typeface="+mn-ea"/>
                        </a:rPr>
                        <a:t>宗教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や生活習慣等への対応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26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3414104677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 smtClean="0">
                          <a:effectLst/>
                          <a:latin typeface="+mn-ea"/>
                          <a:ea typeface="+mn-ea"/>
                        </a:rPr>
                        <a:t>受け入れ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に係る費用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25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470332021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 smtClean="0">
                          <a:effectLst/>
                          <a:latin typeface="+mn-ea"/>
                          <a:ea typeface="+mn-ea"/>
                        </a:rPr>
                        <a:t>生活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環境の提供（住居の確保等）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3739065677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在留資格により、就業期間や就労時間が制限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23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3929398837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 smtClean="0">
                          <a:effectLst/>
                          <a:latin typeface="+mn-ea"/>
                          <a:ea typeface="+mn-ea"/>
                        </a:rPr>
                        <a:t>資格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取得支援や研修（日本語指導者の確保含む）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21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849555551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技能・業務知識の習得（理解）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19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4243643266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在留資格の手続き（更新含む）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14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2670787686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>
                          <a:effectLst/>
                          <a:latin typeface="+mn-ea"/>
                          <a:ea typeface="+mn-ea"/>
                        </a:rPr>
                        <a:t>外国人職員の待遇・賃金</a:t>
                      </a:r>
                      <a:endParaRPr lang="ja-JP" altLang="en-US" sz="105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12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3039926074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>
                          <a:effectLst/>
                          <a:latin typeface="+mn-ea"/>
                          <a:ea typeface="+mn-ea"/>
                        </a:rPr>
                        <a:t>離職率の高さ</a:t>
                      </a:r>
                      <a:endParaRPr lang="ja-JP" altLang="en-US" sz="105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327758161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>
                          <a:effectLst/>
                          <a:latin typeface="+mn-ea"/>
                          <a:ea typeface="+mn-ea"/>
                        </a:rPr>
                        <a:t>地域社会の理解、地域社会との共生</a:t>
                      </a:r>
                      <a:endParaRPr lang="ja-JP" altLang="en-US" sz="105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64611085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他の外国人職員とのコミュニケーション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342462832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 smtClean="0">
                          <a:effectLst/>
                          <a:latin typeface="+mn-ea"/>
                          <a:ea typeface="+mn-ea"/>
                        </a:rPr>
                        <a:t>受け入れ</a:t>
                      </a:r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に関わる関係機関との連携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166954358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>
                          <a:effectLst/>
                          <a:latin typeface="+mn-ea"/>
                          <a:ea typeface="+mn-ea"/>
                        </a:rPr>
                        <a:t>利用者及びその家族等の不安感（介護のみ）</a:t>
                      </a:r>
                      <a:endParaRPr lang="ja-JP" altLang="en-US" sz="105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631666782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>
                          <a:effectLst/>
                          <a:latin typeface="+mn-ea"/>
                          <a:ea typeface="+mn-ea"/>
                        </a:rPr>
                        <a:t>課題はほとんどない</a:t>
                      </a:r>
                      <a:endParaRPr lang="ja-JP" altLang="en-US" sz="105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2269299294"/>
                  </a:ext>
                </a:extLst>
              </a:tr>
              <a:tr h="17988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050" u="none" strike="noStrike" dirty="0"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endParaRPr lang="ja-JP" altLang="en-US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050" u="none" strike="noStrike" dirty="0"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en-US" altLang="ja-JP" sz="105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4835" marR="4835" marT="4835" marB="0" anchor="ctr"/>
                </a:tc>
                <a:extLst>
                  <a:ext uri="{0D108BD9-81ED-4DB2-BD59-A6C34878D82A}">
                    <a16:rowId xmlns:a16="http://schemas.microsoft.com/office/drawing/2014/main" val="697534480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383757" y="1170509"/>
            <a:ext cx="3096000" cy="340519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商工業等：質問４　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11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079435" y="1170509"/>
            <a:ext cx="3096000" cy="340519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6</a:t>
            </a:r>
            <a:r>
              <a:rPr kumimoji="1" lang="ja-JP" altLang="en-US" sz="1400" dirty="0" smtClean="0">
                <a:latin typeface="+mj-ea"/>
                <a:ea typeface="+mj-ea"/>
              </a:rPr>
              <a:t>　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10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17</a:t>
            </a:fld>
            <a:endParaRPr lang="ja-JP" altLang="en-US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2359556" y="160905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7956376" y="1609055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4380636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雇用していない等の理由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4" y="1296000"/>
            <a:ext cx="5162414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雇用していない、人数を減らしたい又は雇用を中止したい理由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610726"/>
            <a:ext cx="7942876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sz="1600" dirty="0" smtClean="0"/>
              <a:t>・</a:t>
            </a:r>
            <a:r>
              <a:rPr lang="ja-JP" altLang="en-US" sz="1600" dirty="0"/>
              <a:t>雇用</a:t>
            </a:r>
            <a:r>
              <a:rPr lang="ja-JP" altLang="en-US" sz="1600" dirty="0" smtClean="0"/>
              <a:t>している際の</a:t>
            </a:r>
            <a:r>
              <a:rPr lang="ja-JP" altLang="en-US" sz="1600" dirty="0"/>
              <a:t>課題と同様にコミュニケーション、日本語に関する意見が多く寄せられた。</a:t>
            </a:r>
            <a:endParaRPr lang="en-US" altLang="ja-JP" sz="1600" dirty="0"/>
          </a:p>
        </p:txBody>
      </p:sp>
      <p:graphicFrame>
        <p:nvGraphicFramePr>
          <p:cNvPr id="11" name="表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83817190"/>
              </p:ext>
            </p:extLst>
          </p:nvPr>
        </p:nvGraphicFramePr>
        <p:xfrm>
          <a:off x="431094" y="1844824"/>
          <a:ext cx="3708858" cy="365190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179021">
                  <a:extLst>
                    <a:ext uri="{9D8B030D-6E8A-4147-A177-3AD203B41FA5}">
                      <a16:colId xmlns:a16="http://schemas.microsoft.com/office/drawing/2014/main" val="2604335822"/>
                    </a:ext>
                  </a:extLst>
                </a:gridCol>
                <a:gridCol w="529837">
                  <a:extLst>
                    <a:ext uri="{9D8B030D-6E8A-4147-A177-3AD203B41FA5}">
                      <a16:colId xmlns:a16="http://schemas.microsoft.com/office/drawing/2014/main" val="2825282097"/>
                    </a:ext>
                  </a:extLst>
                </a:gridCol>
              </a:tblGrid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日本人職員とのコミュニケーションに課題が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ある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83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47999654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日本語文章力・読解力の不足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79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4010044665"/>
                  </a:ext>
                </a:extLst>
              </a:tr>
              <a:tr h="34818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顧客・取引先（利用者及びその家族）等とのコミュニケーションに課題が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ある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75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19598505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日本人の職員確保を優先している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68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943320333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労働者が充足している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59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927799711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精神的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なサポートが難しい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41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991416293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宗教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や生活習慣等への対応が難しい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39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963588565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生活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環境の提供（住居の確保等）が難しい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35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999320777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受け入れ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に係る費用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32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2507426097"/>
                  </a:ext>
                </a:extLst>
              </a:tr>
              <a:tr h="34818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技能・業務知識の習得に課題があるから（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商工業等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のみ）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3482945437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外国人職員採用に対する不安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749280563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在留資格の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手続きに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費用や労力がかかる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29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27661194"/>
                  </a:ext>
                </a:extLst>
              </a:tr>
              <a:tr h="26479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外国人職員に対する情報量の不足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192567166"/>
                  </a:ext>
                </a:extLst>
              </a:tr>
            </a:tbl>
          </a:graphicData>
        </a:graphic>
      </p:graphicFrame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45361991"/>
              </p:ext>
            </p:extLst>
          </p:nvPr>
        </p:nvGraphicFramePr>
        <p:xfrm>
          <a:off x="4537720" y="1844824"/>
          <a:ext cx="3780000" cy="340321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240000">
                  <a:extLst>
                    <a:ext uri="{9D8B030D-6E8A-4147-A177-3AD203B41FA5}">
                      <a16:colId xmlns:a16="http://schemas.microsoft.com/office/drawing/2014/main" val="2604335822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2825282097"/>
                    </a:ext>
                  </a:extLst>
                </a:gridCol>
              </a:tblGrid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資格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取得支援や研修に費用や労力がかかる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25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823626481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利用者及びその家族等の不安感（介護のみ）</a:t>
                      </a:r>
                      <a:endParaRPr lang="ja-JP" altLang="en-US" sz="12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22</a:t>
                      </a:r>
                      <a:endParaRPr lang="en-US" altLang="ja-JP" sz="1200" b="0" i="0" u="none" strike="noStrike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3519287585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関わる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関係機関との連携が難しい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20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3972923400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仕事への取り組み方に課題が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ある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18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291435626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外国人職員の待遇・賃金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18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465355644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在留資格により、就労期間や就労時間が制限されて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いる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9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19448444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他の外国人職員とのコミュニケーションに課題があるから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50615186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地域社会の理解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・共生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が難しい（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商工業等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のみ）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82026989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過去に失踪などトラブル等が生じた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48556082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顧客・取引先等からの評判（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商工業等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のみ）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195120903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離職率が高い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502631693"/>
                  </a:ext>
                </a:extLst>
              </a:tr>
              <a:tr h="26640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23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845" marR="3845" marT="3845" marB="0" anchor="ctr"/>
                </a:tc>
                <a:extLst>
                  <a:ext uri="{0D108BD9-81ED-4DB2-BD59-A6C34878D82A}">
                    <a16:rowId xmlns:a16="http://schemas.microsoft.com/office/drawing/2014/main" val="3774351717"/>
                  </a:ext>
                </a:extLst>
              </a:tr>
            </a:tbl>
          </a:graphicData>
        </a:graphic>
      </p:graphicFrame>
      <p:sp>
        <p:nvSpPr>
          <p:cNvPr id="9" name="テキスト ボックス 8"/>
          <p:cNvSpPr txBox="1"/>
          <p:nvPr/>
        </p:nvSpPr>
        <p:spPr>
          <a:xfrm>
            <a:off x="6804248" y="1144265"/>
            <a:ext cx="1907752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13</a:t>
            </a:r>
            <a:endParaRPr lang="en-US" altLang="ja-JP" sz="1400" dirty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15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18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575872" y="1314529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16739880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調査概要</a:t>
            </a:r>
            <a:endParaRPr kumimoji="1" lang="ja-JP" altLang="en-US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630345" y="2552820"/>
            <a:ext cx="7110007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令和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28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日から令和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kumimoji="1"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まで　（調査基準日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：令和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489361" y="2198673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期間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611684" y="1844526"/>
            <a:ext cx="6080125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外国人材の受入れについて、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本市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の状況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や課題</a:t>
            </a:r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を調査する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ため</a:t>
            </a:r>
            <a:endParaRPr kumimoji="1"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470700" y="1490379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目的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0700" y="383070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対象</a:t>
            </a: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640556" y="4184851"/>
            <a:ext cx="804624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市内の事業者　</a:t>
            </a:r>
            <a:r>
              <a:rPr lang="en-US" altLang="ja-JP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983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16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（介護施設は全件、商工業は無作為抽出により選定）</a:t>
            </a:r>
            <a:endParaRPr lang="en-US" altLang="ja-JP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（内訳）商工業：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293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件、介護施設：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585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件、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農業：</a:t>
            </a:r>
            <a:r>
              <a:rPr kumimoji="1"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31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12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宿泊業：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42</a:t>
            </a:r>
            <a:r>
              <a:rPr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件、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医療（病院）：</a:t>
            </a:r>
            <a:r>
              <a:rPr lang="en-US" altLang="ja-JP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32</a:t>
            </a:r>
            <a:r>
              <a:rPr kumimoji="1" lang="ja-JP" altLang="en-US" sz="12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652115" y="3261114"/>
            <a:ext cx="805886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アンケート用紙［商工業、農業、宿泊業及び医療分野（以下「商工業等」という。）は別紙１、介護施設（介護事業所含む。以下同じ。）は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別紙２］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の郵送による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1131" y="2906967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方法</a:t>
            </a: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70700" y="472366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状況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2" name="テキスト ボックス 21"/>
          <p:cNvSpPr txBox="1"/>
          <p:nvPr/>
        </p:nvSpPr>
        <p:spPr>
          <a:xfrm>
            <a:off x="667891" y="5077811"/>
            <a:ext cx="8046244" cy="307777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</a:t>
            </a:r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件数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572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件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（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率　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58.2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467544" y="5431958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その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他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664735" y="5786100"/>
            <a:ext cx="8046244" cy="52322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回収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したアンケートに複数回答があった項目、未記入の項目及び不明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の回答等があったため、各数値の合計が一致しないことがあります。</a:t>
            </a:r>
            <a:endParaRPr lang="en-US" altLang="ja-JP" sz="1400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スライド番号プレースホルダー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560470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/>
              <a:t>行政</a:t>
            </a:r>
            <a:r>
              <a:rPr lang="ja-JP" altLang="en-US" dirty="0" smtClean="0"/>
              <a:t>に求める支援</a:t>
            </a:r>
            <a:endParaRPr kumimoji="1" lang="ja-JP" altLang="en-US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373216"/>
            <a:ext cx="79428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・日本語学習支援、制度・手続の相談、住居の確保が上位に。</a:t>
            </a:r>
            <a:endParaRPr lang="en-US" altLang="ja-JP" dirty="0" smtClean="0"/>
          </a:p>
          <a:p>
            <a:r>
              <a:rPr kumimoji="1" lang="ja-JP" altLang="en-US" dirty="0" smtClean="0"/>
              <a:t>・特に求める支援はないとの回答も多く寄せられた。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78076053"/>
              </p:ext>
            </p:extLst>
          </p:nvPr>
        </p:nvGraphicFramePr>
        <p:xfrm>
          <a:off x="459757" y="1613219"/>
          <a:ext cx="4472283" cy="362832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3863424">
                  <a:extLst>
                    <a:ext uri="{9D8B030D-6E8A-4147-A177-3AD203B41FA5}">
                      <a16:colId xmlns:a16="http://schemas.microsoft.com/office/drawing/2014/main" val="3323843291"/>
                    </a:ext>
                  </a:extLst>
                </a:gridCol>
                <a:gridCol w="608859">
                  <a:extLst>
                    <a:ext uri="{9D8B030D-6E8A-4147-A177-3AD203B41FA5}">
                      <a16:colId xmlns:a16="http://schemas.microsoft.com/office/drawing/2014/main" val="1798300286"/>
                    </a:ext>
                  </a:extLst>
                </a:gridCol>
              </a:tblGrid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zh-TW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日本語学習支援</a:t>
                      </a:r>
                      <a:endParaRPr lang="zh-TW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183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456349082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外国人雇用に関する制度・手続の相談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151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075531319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特にない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147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3303021283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生活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環境の提供（住居の確保等）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122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423007554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家族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の日本での生活に対する支援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92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07053864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通知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文書、生活情報冊子等の多言語化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60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681811204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地域社会との交流・共生に向けた支援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59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818080562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研修会等への講師の派遣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56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265849252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他事業所の外国人材活用事例の紹介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50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765975806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 dirty="0" smtClean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雇用</a:t>
                      </a:r>
                      <a:r>
                        <a:rPr lang="ja-JP" altLang="en-US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の仲介又は仲介事業者の紹介</a:t>
                      </a:r>
                      <a:endParaRPr lang="ja-JP" altLang="en-US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40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1464966098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行政書士、社会保険労務士等の専門家の紹介</a:t>
                      </a:r>
                      <a:endParaRPr lang="ja-JP" altLang="en-US" sz="12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16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4287945455"/>
                  </a:ext>
                </a:extLst>
              </a:tr>
              <a:tr h="30236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200" u="none" strike="noStrike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その他</a:t>
                      </a:r>
                      <a:endParaRPr lang="ja-JP" altLang="en-US" sz="1200" b="0" i="0" u="none" strike="noStrike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ＭＳ Ｐゴシック" panose="020B0600070205080204" pitchFamily="50" charset="-128"/>
                          <a:ea typeface="ＭＳ Ｐゴシック" panose="020B0600070205080204" pitchFamily="50" charset="-128"/>
                        </a:rPr>
                        <a:t>31</a:t>
                      </a:r>
                      <a:endParaRPr lang="en-US" altLang="ja-JP" sz="1200" b="0" i="0" u="none" strike="noStrike" dirty="0">
                        <a:effectLst/>
                        <a:latin typeface="ＭＳ Ｐゴシック" panose="020B0600070205080204" pitchFamily="50" charset="-128"/>
                        <a:ea typeface="ＭＳ Ｐゴシック" panose="020B0600070205080204" pitchFamily="50" charset="-128"/>
                      </a:endParaRPr>
                    </a:p>
                  </a:txBody>
                  <a:tcPr marL="8059" marR="8059" marT="8059" marB="0" anchor="ctr"/>
                </a:tc>
                <a:extLst>
                  <a:ext uri="{0D108BD9-81ED-4DB2-BD59-A6C34878D82A}">
                    <a16:rowId xmlns:a16="http://schemas.microsoft.com/office/drawing/2014/main" val="3403397136"/>
                  </a:ext>
                </a:extLst>
              </a:tr>
            </a:tbl>
          </a:graphicData>
        </a:graphic>
      </p:graphicFrame>
      <p:graphicFrame>
        <p:nvGraphicFramePr>
          <p:cNvPr id="9" name="グラフ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68372185"/>
              </p:ext>
            </p:extLst>
          </p:nvPr>
        </p:nvGraphicFramePr>
        <p:xfrm>
          <a:off x="5182375" y="1998629"/>
          <a:ext cx="3813947" cy="32429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19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422889" y="1196752"/>
            <a:ext cx="4005095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にあたりどのような支援を希望するか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462295" y="1196752"/>
            <a:ext cx="144016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+mj-ea"/>
                <a:ea typeface="+mj-ea"/>
              </a:rPr>
              <a:t>【</a:t>
            </a:r>
            <a:r>
              <a:rPr kumimoji="1" lang="ja-JP" altLang="en-US" sz="1400" dirty="0" smtClean="0">
                <a:latin typeface="+mj-ea"/>
                <a:ea typeface="+mj-ea"/>
              </a:rPr>
              <a:t>複数回答可</a:t>
            </a:r>
            <a:r>
              <a:rPr kumimoji="1" lang="en-US" altLang="ja-JP" sz="1400" dirty="0" smtClean="0">
                <a:latin typeface="+mj-ea"/>
                <a:ea typeface="+mj-ea"/>
              </a:rPr>
              <a:t>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724472" y="1170509"/>
            <a:ext cx="3096000" cy="340519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14</a:t>
            </a:r>
            <a:r>
              <a:rPr kumimoji="1" lang="ja-JP" altLang="en-US" sz="1400" dirty="0" smtClean="0">
                <a:latin typeface="+mj-ea"/>
                <a:ea typeface="+mj-ea"/>
              </a:rPr>
              <a:t>　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16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</p:spTree>
    <p:extLst>
      <p:ext uri="{BB962C8B-B14F-4D97-AF65-F5344CB8AC3E}">
        <p14:creationId xmlns:p14="http://schemas.microsoft.com/office/powerpoint/2010/main" val="3043587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22340" y="132187"/>
            <a:ext cx="2628000" cy="4086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業種間の比較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lang="ja-JP" altLang="en-US" dirty="0" smtClean="0"/>
              <a:t>行政に求める支援</a:t>
            </a:r>
            <a:r>
              <a:rPr kumimoji="1" lang="ja-JP" altLang="en-US" dirty="0" smtClean="0"/>
              <a:t>」</a:t>
            </a:r>
            <a:endParaRPr kumimoji="1" lang="ja-JP" altLang="en-US" dirty="0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11560" y="400506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1763405" y="4046459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>
                <a:latin typeface="+mn-ea"/>
              </a:rPr>
              <a:t>27</a:t>
            </a:r>
            <a:r>
              <a:rPr lang="ja-JP" altLang="en-US" sz="1200" dirty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590420" y="1271136"/>
            <a:ext cx="1008000" cy="308342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4" name="テキスト ボックス 3"/>
          <p:cNvSpPr txBox="1"/>
          <p:nvPr/>
        </p:nvSpPr>
        <p:spPr>
          <a:xfrm>
            <a:off x="5742265" y="1297018"/>
            <a:ext cx="1007722" cy="277508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182</a:t>
            </a:r>
            <a:r>
              <a:rPr lang="ja-JP" altLang="en-US" sz="1200" dirty="0" smtClean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21" name="グラフ 2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16223967"/>
              </p:ext>
            </p:extLst>
          </p:nvPr>
        </p:nvGraphicFramePr>
        <p:xfrm>
          <a:off x="4556139" y="1646632"/>
          <a:ext cx="4860000" cy="245249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テキスト ボックス 2"/>
          <p:cNvSpPr txBox="1"/>
          <p:nvPr/>
        </p:nvSpPr>
        <p:spPr>
          <a:xfrm>
            <a:off x="637998" y="127113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789843" y="1298667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729</a:t>
            </a:r>
            <a:r>
              <a:rPr lang="ja-JP" altLang="en-US" sz="1200" dirty="0" smtClean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28" name="グラフ 2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8229429"/>
              </p:ext>
            </p:extLst>
          </p:nvPr>
        </p:nvGraphicFramePr>
        <p:xfrm>
          <a:off x="395536" y="1633577"/>
          <a:ext cx="486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0" name="グラフ 2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665604749"/>
              </p:ext>
            </p:extLst>
          </p:nvPr>
        </p:nvGraphicFramePr>
        <p:xfrm>
          <a:off x="395536" y="4394516"/>
          <a:ext cx="486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20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40732110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22340" y="132187"/>
            <a:ext cx="2628000" cy="4086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業種間の</a:t>
            </a:r>
            <a:r>
              <a:rPr lang="ja-JP" altLang="en-US" dirty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比較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</a:t>
            </a:r>
            <a:r>
              <a:rPr lang="ja-JP" altLang="en-US" dirty="0" smtClean="0"/>
              <a:t>行政に求める支援</a:t>
            </a:r>
            <a:r>
              <a:rPr kumimoji="1" lang="ja-JP" altLang="en-US" dirty="0" smtClean="0"/>
              <a:t>」</a:t>
            </a:r>
            <a:endParaRPr kumimoji="1" lang="ja-JP" altLang="en-US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5218384" y="1614823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771070" y="1614823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370230" y="1645601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4</a:t>
            </a:r>
            <a:r>
              <a:rPr lang="en-US" altLang="ja-JP" sz="1200" dirty="0">
                <a:latin typeface="+mn-ea"/>
              </a:rPr>
              <a:t>1</a:t>
            </a:r>
            <a:r>
              <a:rPr lang="ja-JP" altLang="en-US" sz="1200" dirty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1922915" y="1645601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>
                <a:latin typeface="+mn-ea"/>
              </a:rPr>
              <a:t>28</a:t>
            </a:r>
            <a:r>
              <a:rPr lang="ja-JP" altLang="en-US" sz="1200" dirty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36" name="グラフ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6183217"/>
              </p:ext>
            </p:extLst>
          </p:nvPr>
        </p:nvGraphicFramePr>
        <p:xfrm>
          <a:off x="576000" y="1989112"/>
          <a:ext cx="486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457199" y="4697849"/>
            <a:ext cx="8262937" cy="1323439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・業種に関わらず、日本語学習支援を求める意見は多い。</a:t>
            </a:r>
            <a:endParaRPr lang="en-US" altLang="ja-JP" sz="1600" dirty="0" smtClean="0"/>
          </a:p>
          <a:p>
            <a:r>
              <a:rPr kumimoji="1" lang="ja-JP" altLang="en-US" sz="1600" dirty="0" smtClean="0"/>
              <a:t>・商工業分野で「特にない」が多い。</a:t>
            </a:r>
            <a:endParaRPr kumimoji="1" lang="en-US" altLang="ja-JP" sz="1600" dirty="0" smtClean="0"/>
          </a:p>
          <a:p>
            <a:pPr marL="108000" indent="-457200"/>
            <a:r>
              <a:rPr lang="ja-JP" altLang="en-US" sz="1600" dirty="0" smtClean="0"/>
              <a:t>・その他、「</a:t>
            </a:r>
            <a:r>
              <a:rPr lang="ja-JP" altLang="en-US" sz="1600" dirty="0"/>
              <a:t>雇用の有無」に</a:t>
            </a:r>
            <a:r>
              <a:rPr lang="ja-JP" altLang="en-US" sz="1600" dirty="0" smtClean="0"/>
              <a:t>より回答</a:t>
            </a:r>
            <a:r>
              <a:rPr lang="ja-JP" altLang="en-US" sz="1600" dirty="0"/>
              <a:t>を分析したところ、雇用の有無に関わらず、日本語学習支援を求める意見は多く</a:t>
            </a:r>
            <a:r>
              <a:rPr lang="ja-JP" altLang="en-US" sz="1600" dirty="0" smtClean="0"/>
              <a:t>、「従業</a:t>
            </a:r>
            <a:r>
              <a:rPr lang="ja-JP" altLang="en-US" sz="1600" dirty="0"/>
              <a:t>員数</a:t>
            </a:r>
            <a:r>
              <a:rPr lang="ja-JP" altLang="en-US" sz="1600" dirty="0" smtClean="0"/>
              <a:t>別」で回答を分析</a:t>
            </a:r>
            <a:r>
              <a:rPr lang="ja-JP" altLang="en-US" sz="1600" dirty="0"/>
              <a:t>したところ</a:t>
            </a:r>
            <a:r>
              <a:rPr lang="ja-JP" altLang="en-US" sz="1600" dirty="0" smtClean="0"/>
              <a:t>、支援内容について大きな違いはなかった。</a:t>
            </a:r>
            <a:endParaRPr lang="en-US" altLang="ja-JP" sz="1600" dirty="0"/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21</a:t>
            </a:fld>
            <a:endParaRPr lang="ja-JP" altLang="en-US" dirty="0"/>
          </a:p>
        </p:txBody>
      </p:sp>
      <p:graphicFrame>
        <p:nvGraphicFramePr>
          <p:cNvPr id="29" name="グラフ 2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65122640"/>
              </p:ext>
            </p:extLst>
          </p:nvPr>
        </p:nvGraphicFramePr>
        <p:xfrm>
          <a:off x="4536000" y="1989112"/>
          <a:ext cx="4860000" cy="2448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9830333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 smtClean="0"/>
              <a:t>新型コロナウイルス感染症の影響</a:t>
            </a:r>
            <a:endParaRPr kumimoji="1" lang="ja-JP" altLang="en-US" sz="32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373216"/>
            <a:ext cx="79428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/>
              <a:t>・特に影響がなかったという意見も多数寄せられたが</a:t>
            </a:r>
            <a:r>
              <a:rPr lang="ja-JP" altLang="en-US" dirty="0" smtClean="0"/>
              <a:t>、採用予定者が入国できない等、出入国</a:t>
            </a:r>
            <a:r>
              <a:rPr lang="ja-JP" altLang="en-US" dirty="0"/>
              <a:t>の制限に起因すると思われる</a:t>
            </a:r>
            <a:r>
              <a:rPr lang="ja-JP" altLang="en-US" dirty="0" smtClean="0"/>
              <a:t>回答が多く</a:t>
            </a:r>
            <a:r>
              <a:rPr lang="ja-JP" altLang="en-US" dirty="0"/>
              <a:t>寄せられた。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816664"/>
              </p:ext>
            </p:extLst>
          </p:nvPr>
        </p:nvGraphicFramePr>
        <p:xfrm>
          <a:off x="504000" y="1628801"/>
          <a:ext cx="7745143" cy="36127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7200000">
                  <a:extLst>
                    <a:ext uri="{9D8B030D-6E8A-4147-A177-3AD203B41FA5}">
                      <a16:colId xmlns:a16="http://schemas.microsoft.com/office/drawing/2014/main" val="2259171896"/>
                    </a:ext>
                  </a:extLst>
                </a:gridCol>
                <a:gridCol w="545143">
                  <a:extLst>
                    <a:ext uri="{9D8B030D-6E8A-4147-A177-3AD203B41FA5}">
                      <a16:colId xmlns:a16="http://schemas.microsoft.com/office/drawing/2014/main" val="1160916956"/>
                    </a:ext>
                  </a:extLst>
                </a:gridCol>
              </a:tblGrid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採用予定者が入国できなかった（できていない）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35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05325983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雇用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（雇用予定）はあるが、特に影響はない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23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091493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採用活動に支障が出た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503688889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職員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が帰国できなくなった（できていない）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14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496067466"/>
                  </a:ext>
                </a:extLst>
              </a:tr>
              <a:tr h="30881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文化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の違いに苦慮している（感染予防のためのプライベートでの制限等）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13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4274090841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職員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が帰国した（帰国したまま来日していない）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4075291936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職員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が離職した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1466748360"/>
                  </a:ext>
                </a:extLst>
              </a:tr>
              <a:tr h="30881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日本人の採用が進んだ結果、外国人職員の採用を控えた（控えている）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1577866847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外国人職員を雇えなくなった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4152722455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衛生管理の対応説明に苦慮している（</a:t>
                      </a:r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介護施設のみ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ja-JP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1830238101"/>
                  </a:ext>
                </a:extLst>
              </a:tr>
              <a:tr h="308810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外国人職員を雇用していない（</a:t>
                      </a:r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採用予定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もない）ため、影響はない（</a:t>
                      </a:r>
                      <a:r>
                        <a:rPr lang="ja-JP" altLang="en-US" sz="1600" u="none" strike="noStrike" dirty="0" smtClean="0">
                          <a:effectLst/>
                          <a:latin typeface="+mj-ea"/>
                          <a:ea typeface="+mj-ea"/>
                        </a:rPr>
                        <a:t>介護施設のみ</a:t>
                      </a:r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ja-JP" altLang="en-US" sz="16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16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4286080236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わからない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33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1424342272"/>
                  </a:ext>
                </a:extLst>
              </a:tr>
              <a:tr h="268631">
                <a:tc>
                  <a:txBody>
                    <a:bodyPr/>
                    <a:lstStyle/>
                    <a:p>
                      <a:pPr algn="just" fontAlgn="ctr"/>
                      <a:r>
                        <a:rPr lang="ja-JP" altLang="en-US" sz="1600" u="none" strike="noStrike" dirty="0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600" u="none" strike="noStrike" dirty="0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en-US" altLang="ja-JP" sz="16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7191" marR="7191" marT="7191" marB="0" anchor="ctr"/>
                </a:tc>
                <a:extLst>
                  <a:ext uri="{0D108BD9-81ED-4DB2-BD59-A6C34878D82A}">
                    <a16:rowId xmlns:a16="http://schemas.microsoft.com/office/drawing/2014/main" val="3485932319"/>
                  </a:ext>
                </a:extLst>
              </a:tr>
            </a:tbl>
          </a:graphicData>
        </a:graphic>
      </p:graphicFrame>
      <p:sp>
        <p:nvSpPr>
          <p:cNvPr id="8" name="テキスト ボックス 7"/>
          <p:cNvSpPr txBox="1"/>
          <p:nvPr/>
        </p:nvSpPr>
        <p:spPr>
          <a:xfrm>
            <a:off x="5616000" y="1208795"/>
            <a:ext cx="3096000" cy="340519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11</a:t>
            </a:r>
            <a:r>
              <a:rPr kumimoji="1" lang="ja-JP" altLang="en-US" sz="1400" dirty="0" smtClean="0">
                <a:latin typeface="+mj-ea"/>
                <a:ea typeface="+mj-ea"/>
              </a:rPr>
              <a:t>　介護施設：質問</a:t>
            </a:r>
            <a:r>
              <a:rPr kumimoji="1" lang="en-US" altLang="ja-JP" sz="1400" dirty="0" smtClean="0">
                <a:latin typeface="+mj-ea"/>
                <a:ea typeface="+mj-ea"/>
              </a:rPr>
              <a:t>13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504000" y="1241537"/>
            <a:ext cx="388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外国人雇用にどのような影響があったか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22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9614327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sz="3200" dirty="0"/>
              <a:t>今回</a:t>
            </a:r>
            <a:r>
              <a:rPr lang="ja-JP" altLang="en-US" sz="3200" dirty="0" smtClean="0"/>
              <a:t>の調査から読み取れること</a:t>
            </a:r>
            <a:endParaRPr kumimoji="1" lang="ja-JP" altLang="en-US" sz="32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457200" y="1556792"/>
            <a:ext cx="84352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8000" indent="-457200"/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kumimoji="1"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雇用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状況</a:t>
            </a:r>
            <a:r>
              <a:rPr kumimoji="1"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marL="108000" indent="-457200"/>
            <a:r>
              <a:rPr kumimoji="1" lang="ja-JP" altLang="en-US" dirty="0" smtClean="0">
                <a:latin typeface="+mj-ea"/>
                <a:ea typeface="+mj-ea"/>
              </a:rPr>
              <a:t>・約２割の事業所</a:t>
            </a:r>
            <a:r>
              <a:rPr lang="ja-JP" altLang="en-US" dirty="0" smtClean="0">
                <a:latin typeface="+mj-ea"/>
                <a:ea typeface="+mj-ea"/>
              </a:rPr>
              <a:t>で外国人が雇用されており、従業員数が多い事業所ほど外国人労働者の雇用が進んでいる。</a:t>
            </a:r>
            <a:endParaRPr lang="en-US" altLang="ja-JP" dirty="0" smtClean="0">
              <a:latin typeface="+mj-ea"/>
              <a:ea typeface="+mj-ea"/>
            </a:endParaRPr>
          </a:p>
          <a:p>
            <a:pPr marL="108000" indent="-457200"/>
            <a:endParaRPr kumimoji="1" lang="en-US" altLang="ja-JP" dirty="0" smtClean="0">
              <a:latin typeface="+mj-ea"/>
              <a:ea typeface="+mj-ea"/>
            </a:endParaRPr>
          </a:p>
          <a:p>
            <a:pPr marL="108000" indent="-457200"/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在留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資格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08000" indent="-457200"/>
            <a:r>
              <a:rPr lang="ja-JP" altLang="en-US" dirty="0" smtClean="0">
                <a:latin typeface="+mj-ea"/>
                <a:ea typeface="+mj-ea"/>
              </a:rPr>
              <a:t>・平成</a:t>
            </a:r>
            <a:r>
              <a:rPr lang="en-US" altLang="ja-JP" dirty="0">
                <a:latin typeface="+mj-ea"/>
                <a:ea typeface="+mj-ea"/>
              </a:rPr>
              <a:t>31</a:t>
            </a:r>
            <a:r>
              <a:rPr lang="ja-JP" altLang="en-US" dirty="0" smtClean="0">
                <a:latin typeface="+mj-ea"/>
                <a:ea typeface="+mj-ea"/>
              </a:rPr>
              <a:t>年に新設された特定技能の資格による雇用の進展が伺える。</a:t>
            </a:r>
            <a:endParaRPr lang="en-US" altLang="ja-JP" dirty="0" smtClean="0">
              <a:latin typeface="+mj-ea"/>
              <a:ea typeface="+mj-ea"/>
            </a:endParaRPr>
          </a:p>
          <a:p>
            <a:pPr marL="108000" indent="-457200"/>
            <a:endParaRPr kumimoji="1" lang="en-US" altLang="ja-JP" dirty="0" smtClean="0">
              <a:latin typeface="+mj-ea"/>
              <a:ea typeface="+mj-ea"/>
            </a:endParaRPr>
          </a:p>
          <a:p>
            <a:pPr marL="108000" indent="-457200"/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【</a:t>
            </a:r>
            <a:r>
              <a:rPr lang="ja-JP" altLang="en-US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雇用する主な理由</a:t>
            </a:r>
            <a:r>
              <a:rPr lang="en-US" altLang="ja-JP" dirty="0" smtClean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  <a:endParaRPr lang="en-US" altLang="ja-JP" dirty="0">
              <a:latin typeface="HGP創英角ｺﾞｼｯｸUB" panose="020B0900000000000000" pitchFamily="50" charset="-128"/>
              <a:ea typeface="HGP創英角ｺﾞｼｯｸUB" panose="020B0900000000000000" pitchFamily="50" charset="-128"/>
            </a:endParaRPr>
          </a:p>
          <a:p>
            <a:pPr marL="108000" indent="-457200"/>
            <a:r>
              <a:rPr lang="ja-JP" altLang="en-US" dirty="0" smtClean="0">
                <a:latin typeface="+mj-ea"/>
                <a:ea typeface="+mj-ea"/>
              </a:rPr>
              <a:t>・マンパワー不足を</a:t>
            </a:r>
            <a:r>
              <a:rPr lang="ja-JP" altLang="en-US" dirty="0">
                <a:latin typeface="+mj-ea"/>
                <a:ea typeface="+mj-ea"/>
              </a:rPr>
              <a:t>理由</a:t>
            </a:r>
            <a:r>
              <a:rPr lang="ja-JP" altLang="en-US" dirty="0" smtClean="0">
                <a:latin typeface="+mj-ea"/>
                <a:ea typeface="+mj-ea"/>
              </a:rPr>
              <a:t>とする回答が約</a:t>
            </a:r>
            <a:r>
              <a:rPr lang="en-US" altLang="ja-JP" dirty="0">
                <a:latin typeface="+mj-ea"/>
                <a:ea typeface="+mj-ea"/>
              </a:rPr>
              <a:t>4</a:t>
            </a:r>
            <a:r>
              <a:rPr lang="ja-JP" altLang="en-US" dirty="0">
                <a:latin typeface="+mj-ea"/>
                <a:ea typeface="+mj-ea"/>
              </a:rPr>
              <a:t>割</a:t>
            </a:r>
            <a:r>
              <a:rPr lang="ja-JP" altLang="en-US" dirty="0" smtClean="0">
                <a:latin typeface="+mj-ea"/>
                <a:ea typeface="+mj-ea"/>
              </a:rPr>
              <a:t>を占め、人手不足の状況が伺える。</a:t>
            </a:r>
            <a:endParaRPr lang="en-US" altLang="ja-JP" dirty="0">
              <a:latin typeface="+mj-ea"/>
              <a:ea typeface="+mj-ea"/>
            </a:endParaRPr>
          </a:p>
          <a:p>
            <a:pPr marL="108000" indent="-457200"/>
            <a:endParaRPr kumimoji="1" lang="en-US" altLang="ja-JP" dirty="0">
              <a:latin typeface="+mj-ea"/>
              <a:ea typeface="+mj-ea"/>
            </a:endParaRPr>
          </a:p>
          <a:p>
            <a:pPr marL="108000" indent="-457200"/>
            <a:r>
              <a:rPr lang="en-US" altLang="ja-JP" dirty="0" smtClean="0">
                <a:latin typeface="+mj-ea"/>
                <a:ea typeface="+mj-ea"/>
              </a:rPr>
              <a:t>【</a:t>
            </a:r>
            <a:r>
              <a:rPr lang="ja-JP" altLang="en-US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課題</a:t>
            </a:r>
            <a:r>
              <a:rPr lang="en-US" altLang="ja-JP" dirty="0">
                <a:latin typeface="HGP創英角ｺﾞｼｯｸUB" panose="020B0900000000000000" pitchFamily="50" charset="-128"/>
                <a:ea typeface="HGP創英角ｺﾞｼｯｸUB" panose="020B0900000000000000" pitchFamily="50" charset="-128"/>
              </a:rPr>
              <a:t>】</a:t>
            </a:r>
          </a:p>
          <a:p>
            <a:pPr marL="108000" indent="-457200"/>
            <a:r>
              <a:rPr lang="ja-JP" altLang="en-US" dirty="0" smtClean="0">
                <a:latin typeface="+mj-ea"/>
                <a:ea typeface="+mj-ea"/>
              </a:rPr>
              <a:t>・現在雇用している事業者、雇用していない事業者共に</a:t>
            </a:r>
            <a:r>
              <a:rPr kumimoji="1" lang="ja-JP" altLang="en-US" dirty="0" smtClean="0">
                <a:latin typeface="+mj-ea"/>
                <a:ea typeface="+mj-ea"/>
              </a:rPr>
              <a:t>、「コミュニケーション」、「日本語」が課題と回答されており、行政に求める支援も日本語学習支援が最多である。</a:t>
            </a:r>
            <a:endParaRPr kumimoji="1" lang="ja-JP" altLang="en-US" dirty="0">
              <a:latin typeface="+mj-ea"/>
              <a:ea typeface="+mj-ea"/>
            </a:endParaRPr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23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71834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平成</a:t>
            </a:r>
            <a:r>
              <a:rPr lang="en-US" altLang="ja-JP" dirty="0" smtClean="0"/>
              <a:t>30</a:t>
            </a:r>
            <a:r>
              <a:rPr lang="ja-JP" altLang="en-US" dirty="0" smtClean="0"/>
              <a:t>年度介護保険課調査との比較</a:t>
            </a:r>
            <a:endParaRPr kumimoji="1" lang="ja-JP" altLang="en-US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667891" y="1556792"/>
            <a:ext cx="8046244" cy="92333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岐阜市介護保険課が平成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年度に実施した調査結果（以下「平成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年度介護保険課調査」という。）と共通の質問について、変化を確認することを目的として比較を行った。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640556" y="3319823"/>
            <a:ext cx="8251924" cy="258532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調査対象：市内介護保険事業所・施設</a:t>
            </a:r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調査基準日：平成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回収結果：全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546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事業所中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358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事業所が回答（回収率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65.6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endParaRPr lang="en-US" altLang="ja-JP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【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参考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】</a:t>
            </a:r>
          </a:p>
          <a:p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今回の調査（基準日：令和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7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月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1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日）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  <a:p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　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回収結果：全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585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事業所中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372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事業所が回答（</a:t>
            </a:r>
            <a:r>
              <a:rPr lang="ja-JP" altLang="en-US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回収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率</a:t>
            </a:r>
            <a:r>
              <a:rPr lang="en-US" altLang="ja-JP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63.6</a:t>
            </a:r>
            <a:r>
              <a:rPr lang="ja-JP" altLang="en-US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％）</a:t>
            </a:r>
            <a:endParaRPr lang="en-US" altLang="ja-JP" dirty="0" smtClean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899592" y="2780928"/>
            <a:ext cx="3168352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平成</a:t>
            </a:r>
            <a:r>
              <a:rPr lang="en-US" altLang="ja-JP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30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年度介護保険課調査の概要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24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902499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雇用状況の変化</a:t>
            </a:r>
            <a:endParaRPr kumimoji="1" lang="ja-JP" altLang="en-US" dirty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709200" y="1196752"/>
            <a:ext cx="1346086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雇用の有無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457200" y="5661248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ja-JP" altLang="en-US" dirty="0"/>
              <a:t>雇用</a:t>
            </a:r>
            <a:r>
              <a:rPr lang="ja-JP" altLang="en-US" dirty="0" smtClean="0"/>
              <a:t>している事業所が増加傾向にある。</a:t>
            </a:r>
            <a:endParaRPr lang="en-US" altLang="ja-JP" dirty="0" smtClean="0"/>
          </a:p>
        </p:txBody>
      </p:sp>
      <p:graphicFrame>
        <p:nvGraphicFramePr>
          <p:cNvPr id="15" name="グラフ 1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41946180"/>
              </p:ext>
            </p:extLst>
          </p:nvPr>
        </p:nvGraphicFramePr>
        <p:xfrm>
          <a:off x="4139952" y="1700808"/>
          <a:ext cx="4546848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7" name="表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87120996"/>
              </p:ext>
            </p:extLst>
          </p:nvPr>
        </p:nvGraphicFramePr>
        <p:xfrm>
          <a:off x="539552" y="1700808"/>
          <a:ext cx="3268438" cy="26660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828438">
                  <a:extLst>
                    <a:ext uri="{9D8B030D-6E8A-4147-A177-3AD203B41FA5}">
                      <a16:colId xmlns:a16="http://schemas.microsoft.com/office/drawing/2014/main" val="508162190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052344946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3340848934"/>
                    </a:ext>
                  </a:extLst>
                </a:gridCol>
              </a:tblGrid>
              <a:tr h="59501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令和</a:t>
                      </a:r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708830921"/>
                  </a:ext>
                </a:extLst>
              </a:tr>
              <a:tr h="44050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雇用している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46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68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352553034"/>
                  </a:ext>
                </a:extLst>
              </a:tr>
              <a:tr h="59501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過去３年間の間に雇用していたが、現在は雇用していない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ot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557596897"/>
                  </a:ext>
                </a:extLst>
              </a:tr>
              <a:tr h="595012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３年より前に雇用していたが、現在は雇用していない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 smtClean="0">
                          <a:effectLst/>
                          <a:latin typeface="+mj-ea"/>
                          <a:ea typeface="+mj-ea"/>
                        </a:rPr>
                        <a:t>―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870396217"/>
                  </a:ext>
                </a:extLst>
              </a:tr>
              <a:tr h="44050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雇用していない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300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295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48065454"/>
                  </a:ext>
                </a:extLst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539552" y="4581128"/>
            <a:ext cx="3268438" cy="792784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pPr marL="108000" indent="-457200"/>
            <a:r>
              <a:rPr lang="en-US" altLang="ja-JP" sz="1100" dirty="0" smtClean="0">
                <a:latin typeface="+mj-ea"/>
                <a:ea typeface="+mj-ea"/>
              </a:rPr>
              <a:t>※</a:t>
            </a:r>
            <a:r>
              <a:rPr lang="ja-JP" altLang="en-US" sz="1100" dirty="0" smtClean="0">
                <a:latin typeface="+mj-ea"/>
                <a:ea typeface="+mj-ea"/>
              </a:rPr>
              <a:t>平成</a:t>
            </a:r>
            <a:r>
              <a:rPr lang="en-US" altLang="ja-JP" sz="1100" dirty="0" smtClean="0">
                <a:latin typeface="+mj-ea"/>
                <a:ea typeface="+mj-ea"/>
              </a:rPr>
              <a:t>30</a:t>
            </a:r>
            <a:r>
              <a:rPr lang="ja-JP" altLang="en-US" sz="1100" dirty="0" smtClean="0">
                <a:latin typeface="+mj-ea"/>
                <a:ea typeface="+mj-ea"/>
              </a:rPr>
              <a:t>年度の調査では、「</a:t>
            </a:r>
            <a:r>
              <a:rPr lang="ja-JP" altLang="en-US" sz="1100" dirty="0">
                <a:latin typeface="+mj-ea"/>
              </a:rPr>
              <a:t>３年より前に</a:t>
            </a:r>
            <a:r>
              <a:rPr lang="ja-JP" altLang="en-US" sz="1100" dirty="0" smtClean="0">
                <a:latin typeface="+mj-ea"/>
              </a:rPr>
              <a:t>雇用して</a:t>
            </a:r>
            <a:r>
              <a:rPr lang="ja-JP" altLang="en-US" sz="1100" dirty="0">
                <a:latin typeface="+mj-ea"/>
              </a:rPr>
              <a:t>いたが、現在は雇用して</a:t>
            </a:r>
            <a:r>
              <a:rPr lang="ja-JP" altLang="en-US" sz="1100" dirty="0" smtClean="0">
                <a:latin typeface="+mj-ea"/>
              </a:rPr>
              <a:t>いない</a:t>
            </a:r>
            <a:r>
              <a:rPr lang="ja-JP" altLang="en-US" sz="1100" dirty="0" smtClean="0">
                <a:latin typeface="+mj-ea"/>
                <a:ea typeface="+mj-ea"/>
              </a:rPr>
              <a:t>」の選択肢は設定していない。</a:t>
            </a:r>
            <a:endParaRPr lang="ja-JP" altLang="en-US" sz="1100" dirty="0">
              <a:solidFill>
                <a:srgbClr val="000000"/>
              </a:solidFill>
              <a:latin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25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27004150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外国人労働者の「国籍」の変化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09200" y="1195200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国籍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3477759" y="5081654"/>
            <a:ext cx="5143500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 smtClean="0">
                <a:latin typeface="+mj-ea"/>
                <a:ea typeface="+mj-ea"/>
              </a:rPr>
              <a:t>・</a:t>
            </a:r>
            <a:r>
              <a:rPr lang="en-US" altLang="ja-JP" dirty="0" smtClean="0">
                <a:latin typeface="+mj-ea"/>
                <a:ea typeface="+mj-ea"/>
              </a:rPr>
              <a:t>3</a:t>
            </a:r>
            <a:r>
              <a:rPr lang="ja-JP" altLang="en-US" dirty="0" smtClean="0">
                <a:latin typeface="+mj-ea"/>
                <a:ea typeface="+mj-ea"/>
              </a:rPr>
              <a:t>年間で外国人労働者の雇用人数が倍増しており、国籍別ではベトナムが大幅に増加している。</a:t>
            </a:r>
            <a:endParaRPr lang="en-US" altLang="ja-JP" dirty="0" smtClean="0">
              <a:latin typeface="+mj-ea"/>
              <a:ea typeface="+mj-ea"/>
            </a:endParaRPr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99266372"/>
              </p:ext>
            </p:extLst>
          </p:nvPr>
        </p:nvGraphicFramePr>
        <p:xfrm>
          <a:off x="3477759" y="1784792"/>
          <a:ext cx="5143500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テキスト ボックス 3"/>
          <p:cNvSpPr txBox="1"/>
          <p:nvPr/>
        </p:nvSpPr>
        <p:spPr>
          <a:xfrm>
            <a:off x="7085426" y="2122269"/>
            <a:ext cx="1366292" cy="577081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r>
              <a:rPr kumimoji="1" lang="en-US" altLang="ja-JP" sz="1050" dirty="0" smtClean="0">
                <a:latin typeface="+mj-ea"/>
                <a:ea typeface="+mj-ea"/>
              </a:rPr>
              <a:t>【</a:t>
            </a:r>
            <a:r>
              <a:rPr kumimoji="1" lang="ja-JP" altLang="en-US" sz="1050" dirty="0" smtClean="0">
                <a:latin typeface="+mj-ea"/>
                <a:ea typeface="+mj-ea"/>
              </a:rPr>
              <a:t>合計</a:t>
            </a:r>
            <a:r>
              <a:rPr kumimoji="1" lang="en-US" altLang="ja-JP" sz="1050" dirty="0" smtClean="0">
                <a:latin typeface="+mj-ea"/>
                <a:ea typeface="+mj-ea"/>
              </a:rPr>
              <a:t>】</a:t>
            </a:r>
          </a:p>
          <a:p>
            <a:r>
              <a:rPr lang="ja-JP" altLang="en-US" sz="1050" dirty="0" smtClean="0">
                <a:latin typeface="+mj-ea"/>
                <a:ea typeface="+mj-ea"/>
              </a:rPr>
              <a:t>平成</a:t>
            </a:r>
            <a:r>
              <a:rPr lang="en-US" altLang="ja-JP" sz="1050" dirty="0" smtClean="0">
                <a:latin typeface="+mj-ea"/>
                <a:ea typeface="+mj-ea"/>
              </a:rPr>
              <a:t>30</a:t>
            </a:r>
            <a:r>
              <a:rPr lang="ja-JP" altLang="en-US" sz="1050" dirty="0" smtClean="0">
                <a:latin typeface="+mj-ea"/>
                <a:ea typeface="+mj-ea"/>
              </a:rPr>
              <a:t>年度：</a:t>
            </a:r>
            <a:r>
              <a:rPr lang="en-US" altLang="ja-JP" sz="1050" dirty="0" smtClean="0">
                <a:latin typeface="+mj-ea"/>
                <a:ea typeface="+mj-ea"/>
              </a:rPr>
              <a:t>105</a:t>
            </a:r>
            <a:r>
              <a:rPr lang="ja-JP" altLang="en-US" sz="1050" dirty="0" smtClean="0">
                <a:latin typeface="+mj-ea"/>
                <a:ea typeface="+mj-ea"/>
              </a:rPr>
              <a:t>人</a:t>
            </a:r>
            <a:endParaRPr kumimoji="1" lang="en-US" altLang="ja-JP" sz="1050" dirty="0">
              <a:latin typeface="+mj-ea"/>
              <a:ea typeface="+mj-ea"/>
            </a:endParaRPr>
          </a:p>
          <a:p>
            <a:r>
              <a:rPr lang="ja-JP" altLang="en-US" sz="1050" dirty="0" smtClean="0">
                <a:latin typeface="+mj-ea"/>
                <a:ea typeface="+mj-ea"/>
              </a:rPr>
              <a:t>令和</a:t>
            </a:r>
            <a:r>
              <a:rPr lang="en-US" altLang="ja-JP" sz="1050" dirty="0" smtClean="0">
                <a:latin typeface="+mj-ea"/>
                <a:ea typeface="+mj-ea"/>
              </a:rPr>
              <a:t>3</a:t>
            </a:r>
            <a:r>
              <a:rPr lang="ja-JP" altLang="en-US" sz="1050" dirty="0" smtClean="0">
                <a:latin typeface="+mj-ea"/>
                <a:ea typeface="+mj-ea"/>
              </a:rPr>
              <a:t>年度：</a:t>
            </a:r>
            <a:r>
              <a:rPr lang="en-US" altLang="ja-JP" sz="1050" dirty="0" smtClean="0">
                <a:latin typeface="+mj-ea"/>
                <a:ea typeface="+mj-ea"/>
              </a:rPr>
              <a:t>206</a:t>
            </a:r>
            <a:r>
              <a:rPr lang="ja-JP" altLang="en-US" sz="1050" dirty="0" smtClean="0">
                <a:latin typeface="+mj-ea"/>
                <a:ea typeface="+mj-ea"/>
              </a:rPr>
              <a:t>人</a:t>
            </a:r>
            <a:endParaRPr kumimoji="1" lang="ja-JP" altLang="en-US" sz="1050" dirty="0">
              <a:latin typeface="+mj-ea"/>
              <a:ea typeface="+mj-ea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96475312"/>
              </p:ext>
            </p:extLst>
          </p:nvPr>
        </p:nvGraphicFramePr>
        <p:xfrm>
          <a:off x="709647" y="1772816"/>
          <a:ext cx="2422193" cy="410445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984623">
                  <a:extLst>
                    <a:ext uri="{9D8B030D-6E8A-4147-A177-3AD203B41FA5}">
                      <a16:colId xmlns:a16="http://schemas.microsoft.com/office/drawing/2014/main" val="4093718620"/>
                    </a:ext>
                  </a:extLst>
                </a:gridCol>
                <a:gridCol w="718785">
                  <a:extLst>
                    <a:ext uri="{9D8B030D-6E8A-4147-A177-3AD203B41FA5}">
                      <a16:colId xmlns:a16="http://schemas.microsoft.com/office/drawing/2014/main" val="3289803011"/>
                    </a:ext>
                  </a:extLst>
                </a:gridCol>
                <a:gridCol w="718785">
                  <a:extLst>
                    <a:ext uri="{9D8B030D-6E8A-4147-A177-3AD203B41FA5}">
                      <a16:colId xmlns:a16="http://schemas.microsoft.com/office/drawing/2014/main" val="3977070762"/>
                    </a:ext>
                  </a:extLst>
                </a:gridCol>
              </a:tblGrid>
              <a:tr h="386327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平成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30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令和</a:t>
                      </a:r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99339537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フィリピン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52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78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2591635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インドネシア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24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565467341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キルギス共和国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4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033732564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中国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147806632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ベトナム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8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61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69044003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ネパール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9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719611236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韓国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65069442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ブラジル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35668652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ペルー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203655967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タイ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45905205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ミャンマー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3500910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>
                          <a:effectLst/>
                          <a:latin typeface="+mn-ea"/>
                          <a:ea typeface="+mn-ea"/>
                        </a:rPr>
                        <a:t>その他</a:t>
                      </a:r>
                      <a:endParaRPr lang="ja-JP" altLang="en-US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n-ea"/>
                          <a:ea typeface="+mn-ea"/>
                        </a:rPr>
                        <a:t>0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218928754"/>
                  </a:ext>
                </a:extLst>
              </a:tr>
              <a:tr h="286010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n-ea"/>
                          <a:ea typeface="+mn-ea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105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n-ea"/>
                          <a:ea typeface="+mn-ea"/>
                        </a:rPr>
                        <a:t>206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270973811"/>
                  </a:ext>
                </a:extLst>
              </a:tr>
            </a:tbl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26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0906897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「在留資格」の変化</a:t>
            </a:r>
            <a:endParaRPr kumimoji="1" lang="ja-JP" altLang="en-US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508842" y="5661248"/>
            <a:ext cx="7942876" cy="338554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sz="1600" dirty="0" smtClean="0"/>
              <a:t>・特定技能、技能実習、在留資格「介護」の制度を活用した受入れが浸透し始めている。</a:t>
            </a:r>
            <a:endParaRPr lang="en-US" altLang="ja-JP" sz="1600" dirty="0" smtClean="0"/>
          </a:p>
        </p:txBody>
      </p:sp>
      <p:graphicFrame>
        <p:nvGraphicFramePr>
          <p:cNvPr id="11" name="グラフ 1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58992041"/>
              </p:ext>
            </p:extLst>
          </p:nvPr>
        </p:nvGraphicFramePr>
        <p:xfrm>
          <a:off x="3507838" y="1690343"/>
          <a:ext cx="5143500" cy="317182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4" name="テキスト ボックス 13"/>
          <p:cNvSpPr txBox="1"/>
          <p:nvPr/>
        </p:nvSpPr>
        <p:spPr>
          <a:xfrm>
            <a:off x="709646" y="1196752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資格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graphicFrame>
        <p:nvGraphicFramePr>
          <p:cNvPr id="6" name="表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08277030"/>
              </p:ext>
            </p:extLst>
          </p:nvPr>
        </p:nvGraphicFramePr>
        <p:xfrm>
          <a:off x="676234" y="1690345"/>
          <a:ext cx="2664000" cy="317182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24000">
                  <a:extLst>
                    <a:ext uri="{9D8B030D-6E8A-4147-A177-3AD203B41FA5}">
                      <a16:colId xmlns:a16="http://schemas.microsoft.com/office/drawing/2014/main" val="259154828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283999854"/>
                    </a:ext>
                  </a:extLst>
                </a:gridCol>
                <a:gridCol w="720000">
                  <a:extLst>
                    <a:ext uri="{9D8B030D-6E8A-4147-A177-3AD203B41FA5}">
                      <a16:colId xmlns:a16="http://schemas.microsoft.com/office/drawing/2014/main" val="499476139"/>
                    </a:ext>
                  </a:extLst>
                </a:gridCol>
              </a:tblGrid>
              <a:tr h="42620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　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b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平成</a:t>
                      </a:r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30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令和</a:t>
                      </a:r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年度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98492626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特定技能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―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37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3515506235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技能実習生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52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015970562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 smtClean="0">
                          <a:effectLst/>
                          <a:latin typeface="+mj-ea"/>
                          <a:ea typeface="+mj-ea"/>
                        </a:rPr>
                        <a:t>在留資格「介護」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934835699"/>
                  </a:ext>
                </a:extLst>
              </a:tr>
              <a:tr h="426206">
                <a:tc>
                  <a:txBody>
                    <a:bodyPr/>
                    <a:lstStyle/>
                    <a:p>
                      <a:pPr algn="l" fontAlgn="ctr"/>
                      <a:r>
                        <a:rPr lang="zh-TW" altLang="en-US" sz="1100" u="none" strike="noStrike" dirty="0">
                          <a:effectLst/>
                          <a:latin typeface="+mj-ea"/>
                          <a:ea typeface="+mj-ea"/>
                        </a:rPr>
                        <a:t>特定活動（経済連携協定（ＥＰＡ））</a:t>
                      </a:r>
                      <a:endParaRPr lang="zh-TW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411270777"/>
                  </a:ext>
                </a:extLst>
              </a:tr>
              <a:tr h="42620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身分に基づく在留資格（永住者等）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j-ea"/>
                          <a:ea typeface="+mj-ea"/>
                        </a:rPr>
                        <a:t>63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76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4353754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留学</a:t>
                      </a:r>
                      <a:endParaRPr lang="ja-JP" altLang="en-US" sz="1100" b="0" i="0" u="none" strike="noStrike" dirty="0">
                        <a:solidFill>
                          <a:srgbClr val="FF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j-ea"/>
                          <a:ea typeface="+mj-ea"/>
                        </a:rPr>
                        <a:t>29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27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168499522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u="none" strike="noStrike" dirty="0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j-ea"/>
                          <a:ea typeface="+mj-ea"/>
                        </a:rPr>
                        <a:t>13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0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20491631"/>
                  </a:ext>
                </a:extLst>
              </a:tr>
              <a:tr h="31553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1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ja-JP" alt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>
                          <a:effectLst/>
                          <a:latin typeface="+mj-ea"/>
                          <a:ea typeface="+mj-ea"/>
                        </a:rPr>
                        <a:t>105</a:t>
                      </a:r>
                      <a:endParaRPr lang="en-US" altLang="ja-JP" sz="11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100" u="none" strike="noStrike" dirty="0">
                          <a:effectLst/>
                          <a:latin typeface="+mj-ea"/>
                          <a:ea typeface="+mj-ea"/>
                        </a:rPr>
                        <a:t>206</a:t>
                      </a:r>
                      <a:endParaRPr lang="en-US" altLang="ja-JP" sz="11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72719230"/>
                  </a:ext>
                </a:extLst>
              </a:tr>
            </a:tbl>
          </a:graphicData>
        </a:graphic>
      </p:graphicFrame>
      <p:sp>
        <p:nvSpPr>
          <p:cNvPr id="17" name="テキスト ボックス 16"/>
          <p:cNvSpPr txBox="1"/>
          <p:nvPr/>
        </p:nvSpPr>
        <p:spPr>
          <a:xfrm>
            <a:off x="709646" y="4988542"/>
            <a:ext cx="7941692" cy="529386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  <a:prstDash val="sysDot"/>
          </a:ln>
        </p:spPr>
        <p:txBody>
          <a:bodyPr wrap="square" rtlCol="0" anchor="ctr" anchorCtr="0">
            <a:noAutofit/>
          </a:bodyPr>
          <a:lstStyle/>
          <a:p>
            <a:r>
              <a:rPr lang="en-US" altLang="ja-JP" sz="1200" dirty="0" smtClean="0">
                <a:latin typeface="+mj-ea"/>
                <a:ea typeface="+mj-ea"/>
              </a:rPr>
              <a:t>※</a:t>
            </a:r>
            <a:r>
              <a:rPr lang="ja-JP" altLang="en-US" sz="1200" dirty="0" smtClean="0">
                <a:latin typeface="+mj-ea"/>
                <a:ea typeface="+mj-ea"/>
              </a:rPr>
              <a:t>　特定技能は平成</a:t>
            </a:r>
            <a:r>
              <a:rPr lang="en-US" altLang="ja-JP" sz="1200" dirty="0" smtClean="0">
                <a:latin typeface="+mj-ea"/>
                <a:ea typeface="+mj-ea"/>
              </a:rPr>
              <a:t>31</a:t>
            </a:r>
            <a:r>
              <a:rPr lang="ja-JP" altLang="en-US" sz="1200" dirty="0" smtClean="0">
                <a:latin typeface="+mj-ea"/>
                <a:ea typeface="+mj-ea"/>
              </a:rPr>
              <a:t>年</a:t>
            </a:r>
            <a:r>
              <a:rPr lang="en-US" altLang="ja-JP" sz="1200" dirty="0" smtClean="0">
                <a:latin typeface="+mj-ea"/>
                <a:ea typeface="+mj-ea"/>
              </a:rPr>
              <a:t>4</a:t>
            </a:r>
            <a:r>
              <a:rPr lang="ja-JP" altLang="en-US" sz="1200" dirty="0" smtClean="0">
                <a:latin typeface="+mj-ea"/>
                <a:ea typeface="+mj-ea"/>
              </a:rPr>
              <a:t>月、技能実習（介護）は平成</a:t>
            </a:r>
            <a:r>
              <a:rPr lang="en-US" altLang="ja-JP" sz="1200" dirty="0">
                <a:latin typeface="+mj-ea"/>
                <a:ea typeface="+mj-ea"/>
              </a:rPr>
              <a:t>29</a:t>
            </a:r>
            <a:r>
              <a:rPr lang="ja-JP" altLang="en-US" sz="1200" dirty="0" smtClean="0">
                <a:latin typeface="+mj-ea"/>
                <a:ea typeface="+mj-ea"/>
              </a:rPr>
              <a:t>年</a:t>
            </a:r>
            <a:r>
              <a:rPr lang="en-US" altLang="ja-JP" sz="1200" dirty="0">
                <a:latin typeface="+mj-ea"/>
                <a:ea typeface="+mj-ea"/>
              </a:rPr>
              <a:t>11</a:t>
            </a:r>
            <a:r>
              <a:rPr lang="ja-JP" altLang="en-US" sz="1200" dirty="0" smtClean="0">
                <a:latin typeface="+mj-ea"/>
                <a:ea typeface="+mj-ea"/>
              </a:rPr>
              <a:t>月、介護は平成</a:t>
            </a:r>
            <a:r>
              <a:rPr lang="en-US" altLang="ja-JP" sz="1200" dirty="0" smtClean="0">
                <a:latin typeface="+mj-ea"/>
                <a:ea typeface="+mj-ea"/>
              </a:rPr>
              <a:t>29</a:t>
            </a:r>
            <a:r>
              <a:rPr lang="ja-JP" altLang="en-US" sz="1200" dirty="0" smtClean="0">
                <a:latin typeface="+mj-ea"/>
                <a:ea typeface="+mj-ea"/>
              </a:rPr>
              <a:t>年</a:t>
            </a:r>
            <a:r>
              <a:rPr lang="en-US" altLang="ja-JP" sz="1200" dirty="0" smtClean="0">
                <a:latin typeface="+mj-ea"/>
                <a:ea typeface="+mj-ea"/>
              </a:rPr>
              <a:t>9</a:t>
            </a:r>
            <a:r>
              <a:rPr lang="ja-JP" altLang="en-US" sz="1200" dirty="0" smtClean="0">
                <a:latin typeface="+mj-ea"/>
                <a:ea typeface="+mj-ea"/>
              </a:rPr>
              <a:t>月からそれぞれ制度開始</a:t>
            </a:r>
            <a:endParaRPr lang="en-US" altLang="ja-JP" sz="1200" dirty="0" smtClean="0">
              <a:latin typeface="+mj-ea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27</a:t>
            </a:fld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619424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回答者の属性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5" y="1241537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業種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355976" y="5118283"/>
            <a:ext cx="4536503" cy="830997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介護施設の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372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件を含むため、医療・福祉の分野が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最多となっている。</a:t>
            </a:r>
            <a:endParaRPr lang="en-US" altLang="ja-JP" sz="1600" dirty="0">
              <a:latin typeface="ＭＳ Ｐゴシック" panose="020B0600070205080204" pitchFamily="50" charset="-128"/>
              <a:ea typeface="ＭＳ Ｐゴシック" panose="020B0600070205080204" pitchFamily="50" charset="-128"/>
            </a:endParaRPr>
          </a:p>
          <a:p>
            <a:pPr marL="108000" indent="-457200"/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・従業員数</a:t>
            </a:r>
            <a:r>
              <a:rPr lang="ja-JP" altLang="en-US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は</a:t>
            </a:r>
            <a:r>
              <a:rPr lang="en-US" altLang="ja-JP" sz="1600" dirty="0" smtClean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50</a:t>
            </a:r>
            <a:r>
              <a:rPr lang="ja-JP" altLang="en-US" sz="1600" dirty="0">
                <a:latin typeface="ＭＳ Ｐゴシック" panose="020B0600070205080204" pitchFamily="50" charset="-128"/>
                <a:ea typeface="ＭＳ Ｐゴシック" panose="020B0600070205080204" pitchFamily="50" charset="-128"/>
              </a:rPr>
              <a:t>人未満が大半を占めた。</a:t>
            </a: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38971418"/>
              </p:ext>
            </p:extLst>
          </p:nvPr>
        </p:nvGraphicFramePr>
        <p:xfrm>
          <a:off x="457200" y="1700808"/>
          <a:ext cx="3610744" cy="4392496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996428">
                  <a:extLst>
                    <a:ext uri="{9D8B030D-6E8A-4147-A177-3AD203B41FA5}">
                      <a16:colId xmlns:a16="http://schemas.microsoft.com/office/drawing/2014/main" val="4129966754"/>
                    </a:ext>
                  </a:extLst>
                </a:gridCol>
                <a:gridCol w="614316">
                  <a:extLst>
                    <a:ext uri="{9D8B030D-6E8A-4147-A177-3AD203B41FA5}">
                      <a16:colId xmlns:a16="http://schemas.microsoft.com/office/drawing/2014/main" val="3774741903"/>
                    </a:ext>
                  </a:extLst>
                </a:gridCol>
              </a:tblGrid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医療・福祉（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介護施設含む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392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7016515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卸売業・小売業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33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500590446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製造業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32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4150565143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建設業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25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2957295409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宿泊業、飲食サービス業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23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523038691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農業・林業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18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253398600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その他サービス業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15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033928883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不動産業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9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922592325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教育・学習支援業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8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221596271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生活関連サービス業、娯楽業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6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970749602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運輸業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286406731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金融業・保険業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2576363203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電気・ガス・熱供給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906675890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情報通信業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3021012732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 smtClean="0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967461217"/>
                  </a:ext>
                </a:extLst>
              </a:tr>
              <a:tr h="27453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578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6447" marR="6447" marT="6447" marB="0" anchor="ctr"/>
                </a:tc>
                <a:extLst>
                  <a:ext uri="{0D108BD9-81ED-4DB2-BD59-A6C34878D82A}">
                    <a16:rowId xmlns:a16="http://schemas.microsoft.com/office/drawing/2014/main" val="1797162415"/>
                  </a:ext>
                </a:extLst>
              </a:tr>
            </a:tbl>
          </a:graphicData>
        </a:graphic>
      </p:graphicFrame>
      <p:graphicFrame>
        <p:nvGraphicFramePr>
          <p:cNvPr id="9" name="表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45285175"/>
              </p:ext>
            </p:extLst>
          </p:nvPr>
        </p:nvGraphicFramePr>
        <p:xfrm>
          <a:off x="4582570" y="1686113"/>
          <a:ext cx="2630363" cy="3166747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090363">
                  <a:extLst>
                    <a:ext uri="{9D8B030D-6E8A-4147-A177-3AD203B41FA5}">
                      <a16:colId xmlns:a16="http://schemas.microsoft.com/office/drawing/2014/main" val="956982016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3031494374"/>
                    </a:ext>
                  </a:extLst>
                </a:gridCol>
              </a:tblGrid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165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48702356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人～</a:t>
                      </a:r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300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149367823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50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人～</a:t>
                      </a:r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61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81214307"/>
                  </a:ext>
                </a:extLst>
              </a:tr>
              <a:tr h="42296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100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人～</a:t>
                      </a:r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200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16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66870449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200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人～</a:t>
                      </a:r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300</a:t>
                      </a:r>
                      <a:r>
                        <a:rPr lang="ja-JP" altLang="en-US" sz="1200" u="none" strike="noStrike">
                          <a:effectLst/>
                          <a:latin typeface="+mn-ea"/>
                          <a:ea typeface="+mn-ea"/>
                        </a:rPr>
                        <a:t>人未満</a:t>
                      </a:r>
                      <a:endParaRPr lang="ja-JP" altLang="en-US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335514194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300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人以上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10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59245114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未回答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13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917946086"/>
                  </a:ext>
                </a:extLst>
              </a:tr>
              <a:tr h="391969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合計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572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71200972"/>
                  </a:ext>
                </a:extLst>
              </a:tr>
            </a:tbl>
          </a:graphicData>
        </a:graphic>
      </p:graphicFrame>
      <p:sp>
        <p:nvSpPr>
          <p:cNvPr id="13" name="テキスト ボックス 12"/>
          <p:cNvSpPr txBox="1"/>
          <p:nvPr/>
        </p:nvSpPr>
        <p:spPr>
          <a:xfrm>
            <a:off x="4582570" y="124153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従業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員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数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2</a:t>
            </a:fld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2289134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外国人</a:t>
            </a:r>
            <a:r>
              <a:rPr lang="ja-JP" altLang="en-US" dirty="0"/>
              <a:t>の</a:t>
            </a:r>
            <a:r>
              <a:rPr lang="ja-JP" altLang="en-US" dirty="0" smtClean="0"/>
              <a:t>雇用状況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5" y="1321023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全体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702570" y="130325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工業等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2796833" y="1303255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介護施設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57200" y="5651956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</a:t>
            </a:r>
            <a:r>
              <a:rPr lang="ja-JP" altLang="en-US" dirty="0" smtClean="0">
                <a:latin typeface="+mn-ea"/>
              </a:rPr>
              <a:t>約</a:t>
            </a:r>
            <a:r>
              <a:rPr lang="en-US" altLang="ja-JP" dirty="0" smtClean="0">
                <a:latin typeface="+mn-ea"/>
              </a:rPr>
              <a:t>2</a:t>
            </a:r>
            <a:r>
              <a:rPr lang="ja-JP" altLang="en-US" dirty="0" smtClean="0">
                <a:latin typeface="+mn-ea"/>
              </a:rPr>
              <a:t>割の</a:t>
            </a:r>
            <a:r>
              <a:rPr lang="ja-JP" altLang="en-US" dirty="0" smtClean="0"/>
              <a:t>事業者において、外国人を雇用している。</a:t>
            </a:r>
            <a:endParaRPr kumimoji="1" lang="ja-JP" altLang="en-US" dirty="0"/>
          </a:p>
        </p:txBody>
      </p:sp>
      <p:graphicFrame>
        <p:nvGraphicFramePr>
          <p:cNvPr id="3" name="表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15269791"/>
              </p:ext>
            </p:extLst>
          </p:nvPr>
        </p:nvGraphicFramePr>
        <p:xfrm>
          <a:off x="431095" y="1677078"/>
          <a:ext cx="2160000" cy="128754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620000">
                  <a:extLst>
                    <a:ext uri="{9D8B030D-6E8A-4147-A177-3AD203B41FA5}">
                      <a16:colId xmlns:a16="http://schemas.microsoft.com/office/drawing/2014/main" val="603135323"/>
                    </a:ext>
                  </a:extLst>
                </a:gridCol>
                <a:gridCol w="540000">
                  <a:extLst>
                    <a:ext uri="{9D8B030D-6E8A-4147-A177-3AD203B41FA5}">
                      <a16:colId xmlns:a16="http://schemas.microsoft.com/office/drawing/2014/main" val="627447745"/>
                    </a:ext>
                  </a:extLst>
                </a:gridCol>
              </a:tblGrid>
              <a:tr h="396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雇用している</a:t>
                      </a:r>
                      <a:endParaRPr lang="ja-JP" altLang="en-US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112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3956880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雇用していない</a:t>
                      </a:r>
                      <a:endParaRPr lang="ja-JP" altLang="en-US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456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8739283"/>
                  </a:ext>
                </a:extLst>
              </a:tr>
              <a:tr h="44577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400" b="0" i="0" u="none" strike="noStrike" dirty="0" smtClean="0"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ja-JP" altLang="en-US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400" b="0" i="0" u="none" strike="noStrike" dirty="0" smtClean="0">
                          <a:effectLst/>
                          <a:latin typeface="+mj-ea"/>
                          <a:ea typeface="+mj-ea"/>
                        </a:rPr>
                        <a:t>568</a:t>
                      </a:r>
                      <a:endParaRPr lang="en-US" altLang="ja-JP" sz="14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44762791"/>
                  </a:ext>
                </a:extLst>
              </a:tr>
            </a:tbl>
          </a:graphicData>
        </a:graphic>
      </p:graphicFrame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5518954"/>
              </p:ext>
            </p:extLst>
          </p:nvPr>
        </p:nvGraphicFramePr>
        <p:xfrm>
          <a:off x="5702570" y="1677077"/>
          <a:ext cx="2700000" cy="1761348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358052169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1351095597"/>
                    </a:ext>
                  </a:extLst>
                </a:gridCol>
              </a:tblGrid>
              <a:tr h="360000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雇用している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44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extLst>
                  <a:ext uri="{0D108BD9-81ED-4DB2-BD59-A6C34878D82A}">
                    <a16:rowId xmlns:a16="http://schemas.microsoft.com/office/drawing/2014/main" val="1486645895"/>
                  </a:ext>
                </a:extLst>
              </a:tr>
              <a:tr h="4671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現在は雇用していないが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、</a:t>
                      </a:r>
                      <a:endParaRPr lang="en-US" altLang="ja-JP" sz="1200" u="none" strike="noStrike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今後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、雇用の予定・希望がある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extLst>
                  <a:ext uri="{0D108BD9-81ED-4DB2-BD59-A6C34878D82A}">
                    <a16:rowId xmlns:a16="http://schemas.microsoft.com/office/drawing/2014/main" val="3687415486"/>
                  </a:ext>
                </a:extLst>
              </a:tr>
              <a:tr h="4671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現在は雇用して</a:t>
                      </a:r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いない</a:t>
                      </a:r>
                      <a:endParaRPr lang="en-US" altLang="ja-JP" sz="1200" u="none" strike="noStrike" dirty="0" smtClean="0">
                        <a:effectLst/>
                        <a:latin typeface="+mj-ea"/>
                        <a:ea typeface="+mj-ea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（</a:t>
                      </a:r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今後も雇用の予定・希望はない）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136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extLst>
                  <a:ext uri="{0D108BD9-81ED-4DB2-BD59-A6C34878D82A}">
                    <a16:rowId xmlns:a16="http://schemas.microsoft.com/office/drawing/2014/main" val="287183164"/>
                  </a:ext>
                </a:extLst>
              </a:tr>
              <a:tr h="467116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196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8930" marR="8930" marT="8930" marB="0" anchor="ctr"/>
                </a:tc>
                <a:extLst>
                  <a:ext uri="{0D108BD9-81ED-4DB2-BD59-A6C34878D82A}">
                    <a16:rowId xmlns:a16="http://schemas.microsoft.com/office/drawing/2014/main" val="2833641139"/>
                  </a:ext>
                </a:extLst>
              </a:tr>
            </a:tbl>
          </a:graphicData>
        </a:graphic>
      </p:graphicFrame>
      <p:graphicFrame>
        <p:nvGraphicFramePr>
          <p:cNvPr id="12" name="表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18996365"/>
              </p:ext>
            </p:extLst>
          </p:nvPr>
        </p:nvGraphicFramePr>
        <p:xfrm>
          <a:off x="2796833" y="1677901"/>
          <a:ext cx="2700000" cy="175317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340000">
                  <a:extLst>
                    <a:ext uri="{9D8B030D-6E8A-4147-A177-3AD203B41FA5}">
                      <a16:colId xmlns:a16="http://schemas.microsoft.com/office/drawing/2014/main" val="2904744459"/>
                    </a:ext>
                  </a:extLst>
                </a:gridCol>
                <a:gridCol w="360000">
                  <a:extLst>
                    <a:ext uri="{9D8B030D-6E8A-4147-A177-3AD203B41FA5}">
                      <a16:colId xmlns:a16="http://schemas.microsoft.com/office/drawing/2014/main" val="4115209895"/>
                    </a:ext>
                  </a:extLst>
                </a:gridCol>
              </a:tblGrid>
              <a:tr h="307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雇用している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68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extLst>
                  <a:ext uri="{0D108BD9-81ED-4DB2-BD59-A6C34878D82A}">
                    <a16:rowId xmlns:a16="http://schemas.microsoft.com/office/drawing/2014/main" val="2394885824"/>
                  </a:ext>
                </a:extLst>
              </a:tr>
              <a:tr h="416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過去３年間の間に雇用していたが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、現在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は雇用していない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extLst>
                  <a:ext uri="{0D108BD9-81ED-4DB2-BD59-A6C34878D82A}">
                    <a16:rowId xmlns:a16="http://schemas.microsoft.com/office/drawing/2014/main" val="2236945344"/>
                  </a:ext>
                </a:extLst>
              </a:tr>
              <a:tr h="416034">
                <a:tc>
                  <a:txBody>
                    <a:bodyPr/>
                    <a:lstStyle/>
                    <a:p>
                      <a:pPr algn="l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3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年より前に雇用していたが</a:t>
                      </a:r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、</a:t>
                      </a:r>
                      <a:endParaRPr lang="en-US" altLang="ja-JP" sz="1200" u="none" strike="noStrike" dirty="0" smtClean="0">
                        <a:effectLst/>
                        <a:latin typeface="+mn-ea"/>
                        <a:ea typeface="+mn-ea"/>
                      </a:endParaRPr>
                    </a:p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n-ea"/>
                          <a:ea typeface="+mn-ea"/>
                        </a:rPr>
                        <a:t>現在</a:t>
                      </a:r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は雇用していない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7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extLst>
                  <a:ext uri="{0D108BD9-81ED-4DB2-BD59-A6C34878D82A}">
                    <a16:rowId xmlns:a16="http://schemas.microsoft.com/office/drawing/2014/main" val="210985681"/>
                  </a:ext>
                </a:extLst>
              </a:tr>
              <a:tr h="307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雇用していない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295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extLst>
                  <a:ext uri="{0D108BD9-81ED-4DB2-BD59-A6C34878D82A}">
                    <a16:rowId xmlns:a16="http://schemas.microsoft.com/office/drawing/2014/main" val="1217072415"/>
                  </a:ext>
                </a:extLst>
              </a:tr>
              <a:tr h="307034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合計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372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8811" marR="8811" marT="8811" marB="0" anchor="ctr"/>
                </a:tc>
                <a:extLst>
                  <a:ext uri="{0D108BD9-81ED-4DB2-BD59-A6C34878D82A}">
                    <a16:rowId xmlns:a16="http://schemas.microsoft.com/office/drawing/2014/main" val="613981687"/>
                  </a:ext>
                </a:extLst>
              </a:tr>
            </a:tbl>
          </a:graphicData>
        </a:graphic>
      </p:graphicFrame>
      <p:graphicFrame>
        <p:nvGraphicFramePr>
          <p:cNvPr id="13" name="グラフ 1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900628"/>
              </p:ext>
            </p:extLst>
          </p:nvPr>
        </p:nvGraphicFramePr>
        <p:xfrm>
          <a:off x="-144905" y="3471691"/>
          <a:ext cx="3672000" cy="214890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15" name="テキスト ボックス 14"/>
          <p:cNvSpPr txBox="1"/>
          <p:nvPr/>
        </p:nvSpPr>
        <p:spPr>
          <a:xfrm>
            <a:off x="7020745" y="617870"/>
            <a:ext cx="1799727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商工業等：質問１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16" name="グラフ 1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905655296"/>
              </p:ext>
            </p:extLst>
          </p:nvPr>
        </p:nvGraphicFramePr>
        <p:xfrm>
          <a:off x="2310833" y="3460598"/>
          <a:ext cx="3672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3</a:t>
            </a:fld>
            <a:endParaRPr lang="ja-JP" altLang="en-US"/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807760509"/>
              </p:ext>
            </p:extLst>
          </p:nvPr>
        </p:nvGraphicFramePr>
        <p:xfrm>
          <a:off x="5496833" y="3460598"/>
          <a:ext cx="3672000" cy="21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  <p:extLst>
      <p:ext uri="{BB962C8B-B14F-4D97-AF65-F5344CB8AC3E}">
        <p14:creationId xmlns:p14="http://schemas.microsoft.com/office/powerpoint/2010/main" val="35447518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外国人</a:t>
            </a:r>
            <a:r>
              <a:rPr lang="ja-JP" altLang="en-US" dirty="0"/>
              <a:t>の</a:t>
            </a:r>
            <a:r>
              <a:rPr lang="ja-JP" altLang="en-US" dirty="0" smtClean="0"/>
              <a:t>雇用状況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5" y="1261361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施設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8" name="テキスト ボックス 7"/>
          <p:cNvSpPr txBox="1"/>
          <p:nvPr/>
        </p:nvSpPr>
        <p:spPr>
          <a:xfrm>
            <a:off x="4716015" y="1261361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</a:t>
            </a:r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工業等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517555" y="5435932"/>
            <a:ext cx="8158459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dirty="0" smtClean="0"/>
              <a:t>・</a:t>
            </a:r>
            <a:r>
              <a:rPr lang="ja-JP" altLang="en-US" dirty="0"/>
              <a:t>従業</a:t>
            </a:r>
            <a:r>
              <a:rPr lang="ja-JP" altLang="en-US" dirty="0" smtClean="0"/>
              <a:t>員数の多い事業者が、外国人労働者の雇用が進んでいる傾向が伺える。</a:t>
            </a:r>
            <a:endParaRPr kumimoji="1" lang="ja-JP" altLang="en-US" dirty="0"/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020745" y="617870"/>
            <a:ext cx="1799727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商工業等：質問１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介護施設：質問１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22340" y="132187"/>
            <a:ext cx="2628000" cy="4086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従業員数別の比較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graphicFrame>
        <p:nvGraphicFramePr>
          <p:cNvPr id="18" name="グラフ 1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732257545"/>
              </p:ext>
            </p:extLst>
          </p:nvPr>
        </p:nvGraphicFramePr>
        <p:xfrm>
          <a:off x="539553" y="1701208"/>
          <a:ext cx="396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4</a:t>
            </a:fld>
            <a:endParaRPr lang="ja-JP" altLang="en-US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578886" y="1292139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kumimoji="1" lang="en-US" altLang="ja-JP" sz="1200" dirty="0" smtClean="0">
                <a:latin typeface="+mn-ea"/>
              </a:rPr>
              <a:t>3</a:t>
            </a:r>
            <a:r>
              <a:rPr lang="en-US" altLang="ja-JP" sz="1200" dirty="0" smtClean="0">
                <a:latin typeface="+mn-ea"/>
              </a:rPr>
              <a:t>71</a:t>
            </a:r>
            <a:r>
              <a:rPr lang="ja-JP" altLang="en-US" sz="1200" dirty="0" smtClean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863528" y="1292139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193</a:t>
            </a:r>
            <a:r>
              <a:rPr lang="ja-JP" altLang="en-US" sz="1200" dirty="0" smtClean="0">
                <a:latin typeface="+mn-ea"/>
              </a:rPr>
              <a:t>件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14" name="グラフ 1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230739127"/>
              </p:ext>
            </p:extLst>
          </p:nvPr>
        </p:nvGraphicFramePr>
        <p:xfrm>
          <a:off x="4621024" y="1701208"/>
          <a:ext cx="3960000" cy="360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23044018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外国人労働者の属性①</a:t>
            </a:r>
            <a:endParaRPr kumimoji="1" lang="ja-JP" altLang="en-US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31095" y="1241537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国籍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457200" y="5651956"/>
            <a:ext cx="7942876" cy="369332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/>
              <a:t>・ベトナム、フィリピン、中国、インドネシア</a:t>
            </a:r>
            <a:r>
              <a:rPr lang="ja-JP" altLang="en-US" dirty="0"/>
              <a:t>で</a:t>
            </a:r>
            <a:r>
              <a:rPr lang="en-US" altLang="ja-JP" dirty="0" smtClean="0">
                <a:latin typeface="+mj-ea"/>
                <a:ea typeface="+mj-ea"/>
              </a:rPr>
              <a:t>8</a:t>
            </a:r>
            <a:r>
              <a:rPr lang="ja-JP" altLang="en-US" dirty="0" smtClean="0">
                <a:latin typeface="+mj-ea"/>
                <a:ea typeface="+mj-ea"/>
              </a:rPr>
              <a:t>割を</a:t>
            </a:r>
            <a:r>
              <a:rPr lang="ja-JP" altLang="en-US" dirty="0" smtClean="0"/>
              <a:t>占める。</a:t>
            </a:r>
            <a:endParaRPr lang="en-US" altLang="ja-JP" dirty="0" smtClean="0"/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38849623"/>
              </p:ext>
            </p:extLst>
          </p:nvPr>
        </p:nvGraphicFramePr>
        <p:xfrm>
          <a:off x="481732" y="1628800"/>
          <a:ext cx="1800000" cy="3815994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9685">
                  <a:extLst>
                    <a:ext uri="{9D8B030D-6E8A-4147-A177-3AD203B41FA5}">
                      <a16:colId xmlns:a16="http://schemas.microsoft.com/office/drawing/2014/main" val="1052625214"/>
                    </a:ext>
                  </a:extLst>
                </a:gridCol>
                <a:gridCol w="550315">
                  <a:extLst>
                    <a:ext uri="{9D8B030D-6E8A-4147-A177-3AD203B41FA5}">
                      <a16:colId xmlns:a16="http://schemas.microsoft.com/office/drawing/2014/main" val="298607013"/>
                    </a:ext>
                  </a:extLst>
                </a:gridCol>
              </a:tblGrid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ベトナム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117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084649708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フィリピン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112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977372336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中国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68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957948382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インドネシア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42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723754257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ネパール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15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21715720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ミャンマー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10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638225848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韓国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9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187335274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アメリカ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j-ea"/>
                          <a:ea typeface="+mj-ea"/>
                        </a:rPr>
                        <a:t>5</a:t>
                      </a:r>
                      <a:endParaRPr lang="en-US" altLang="ja-JP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302620467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カンボジア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4085046224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 smtClean="0">
                          <a:effectLst/>
                          <a:latin typeface="+mj-ea"/>
                          <a:ea typeface="+mj-ea"/>
                        </a:rPr>
                        <a:t>キルギス共和国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047326182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ブラジル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3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297284222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>
                          <a:effectLst/>
                          <a:latin typeface="+mj-ea"/>
                          <a:ea typeface="+mj-ea"/>
                        </a:rPr>
                        <a:t>イギリス</a:t>
                      </a:r>
                      <a:endParaRPr lang="ja-JP" altLang="en-US" sz="1200" b="0" i="0" u="none" strike="noStrike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992529149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j-ea"/>
                          <a:ea typeface="+mj-ea"/>
                        </a:rPr>
                        <a:t>スリランカ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39005024"/>
                  </a:ext>
                </a:extLst>
              </a:tr>
              <a:tr h="272571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ウクライナ</a:t>
                      </a:r>
                      <a:endParaRPr lang="ja-JP" altLang="en-US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j-ea"/>
                          <a:ea typeface="+mj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j-ea"/>
                        <a:ea typeface="+mj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404808158"/>
                  </a:ext>
                </a:extLst>
              </a:tr>
            </a:tbl>
          </a:graphicData>
        </a:graphic>
      </p:graphicFrame>
      <p:graphicFrame>
        <p:nvGraphicFramePr>
          <p:cNvPr id="13" name="表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5538612"/>
              </p:ext>
            </p:extLst>
          </p:nvPr>
        </p:nvGraphicFramePr>
        <p:xfrm>
          <a:off x="2814866" y="1628801"/>
          <a:ext cx="1800000" cy="3891480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1249683">
                  <a:extLst>
                    <a:ext uri="{9D8B030D-6E8A-4147-A177-3AD203B41FA5}">
                      <a16:colId xmlns:a16="http://schemas.microsoft.com/office/drawing/2014/main" val="1052625214"/>
                    </a:ext>
                  </a:extLst>
                </a:gridCol>
                <a:gridCol w="550317">
                  <a:extLst>
                    <a:ext uri="{9D8B030D-6E8A-4147-A177-3AD203B41FA5}">
                      <a16:colId xmlns:a16="http://schemas.microsoft.com/office/drawing/2014/main" val="298607013"/>
                    </a:ext>
                  </a:extLst>
                </a:gridCol>
              </a:tblGrid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オーストラリア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１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503740405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カザフスタン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3497561767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スウェーデン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4294111593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セネガル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743772237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タイ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492639265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台湾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541429811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朝鮮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93622546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トルコ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19641202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ナイジェリア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884287520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フランス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3449691685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ペルー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264839080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マレーシア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3749633807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u="none" strike="noStrike" dirty="0">
                          <a:effectLst/>
                          <a:latin typeface="+mn-ea"/>
                          <a:ea typeface="+mn-ea"/>
                        </a:rPr>
                        <a:t>ロシア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u="none" strike="noStrike" dirty="0">
                          <a:effectLst/>
                          <a:latin typeface="+mn-ea"/>
                          <a:ea typeface="+mn-ea"/>
                        </a:rPr>
                        <a:t>1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096538035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不明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5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2940062562"/>
                  </a:ext>
                </a:extLst>
              </a:tr>
              <a:tr h="259432">
                <a:tc>
                  <a:txBody>
                    <a:bodyPr/>
                    <a:lstStyle/>
                    <a:p>
                      <a:pPr algn="l" fontAlgn="ctr"/>
                      <a:r>
                        <a:rPr lang="ja-JP" altLang="en-US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合計</a:t>
                      </a:r>
                      <a:endParaRPr lang="ja-JP" altLang="en-US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altLang="ja-JP" sz="1200" b="0" i="0" u="none" strike="noStrike" dirty="0" smtClean="0">
                          <a:effectLst/>
                          <a:latin typeface="+mn-ea"/>
                          <a:ea typeface="+mn-ea"/>
                        </a:rPr>
                        <a:t>412</a:t>
                      </a:r>
                      <a:endParaRPr lang="en-US" altLang="ja-JP" sz="1200" b="0" i="0" u="none" strike="noStrike" dirty="0">
                        <a:effectLst/>
                        <a:latin typeface="+mn-ea"/>
                        <a:ea typeface="+mn-ea"/>
                      </a:endParaRPr>
                    </a:p>
                  </a:txBody>
                  <a:tcPr marL="3335" marR="3335" marT="3335" marB="0" anchor="ctr"/>
                </a:tc>
                <a:extLst>
                  <a:ext uri="{0D108BD9-81ED-4DB2-BD59-A6C34878D82A}">
                    <a16:rowId xmlns:a16="http://schemas.microsoft.com/office/drawing/2014/main" val="1286248611"/>
                  </a:ext>
                </a:extLst>
              </a:tr>
            </a:tbl>
          </a:graphicData>
        </a:graphic>
      </p:graphicFrame>
      <p:graphicFrame>
        <p:nvGraphicFramePr>
          <p:cNvPr id="8" name="グラフ 7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666340830"/>
              </p:ext>
            </p:extLst>
          </p:nvPr>
        </p:nvGraphicFramePr>
        <p:xfrm>
          <a:off x="5148000" y="1980000"/>
          <a:ext cx="3671999" cy="306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テキスト ボックス 4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商工業等：質問３－①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介護施設：質問３－①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5</a:t>
            </a:fld>
            <a:endParaRPr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189424" y="1587907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412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18554810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テキスト ボックス 21"/>
          <p:cNvSpPr txBox="1"/>
          <p:nvPr/>
        </p:nvSpPr>
        <p:spPr>
          <a:xfrm>
            <a:off x="822340" y="132187"/>
            <a:ext cx="2628000" cy="4086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業種間の比較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外国人労働者の「</a:t>
            </a:r>
            <a:r>
              <a:rPr lang="ja-JP" altLang="en-US" sz="4000" dirty="0"/>
              <a:t>国籍</a:t>
            </a:r>
            <a:r>
              <a:rPr kumimoji="1" lang="ja-JP" altLang="en-US" sz="4000" dirty="0" smtClean="0"/>
              <a:t>」</a:t>
            </a:r>
            <a:endParaRPr kumimoji="1" lang="ja-JP" altLang="en-US" sz="4000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3720372" y="1288688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926680" y="1276321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3720372" y="400506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488872" y="129553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6" name="テキスト ボックス 25"/>
          <p:cNvSpPr txBox="1"/>
          <p:nvPr/>
        </p:nvSpPr>
        <p:spPr>
          <a:xfrm>
            <a:off x="926680" y="3986237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5940152" y="4432548"/>
            <a:ext cx="2880320" cy="1600438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sz="1400" dirty="0"/>
              <a:t>・</a:t>
            </a:r>
            <a:r>
              <a:rPr lang="ja-JP" altLang="en-US" sz="1400" dirty="0" smtClean="0"/>
              <a:t>フィリピン、中国、インドネシア国籍</a:t>
            </a:r>
            <a:r>
              <a:rPr lang="ja-JP" altLang="en-US" sz="1400" dirty="0"/>
              <a:t>は全ての分野</a:t>
            </a:r>
            <a:r>
              <a:rPr lang="ja-JP" altLang="en-US" sz="1400" dirty="0" smtClean="0"/>
              <a:t>に含まれる。</a:t>
            </a:r>
            <a:endParaRPr lang="en-US" altLang="ja-JP" sz="1400" dirty="0"/>
          </a:p>
          <a:p>
            <a:pPr marL="108000" indent="-457200"/>
            <a:r>
              <a:rPr lang="ja-JP" altLang="en-US" sz="1400" dirty="0"/>
              <a:t>・ベトナムは医療以外の分野に含まれ</a:t>
            </a:r>
            <a:r>
              <a:rPr lang="ja-JP" altLang="en-US" sz="1400" dirty="0" smtClean="0"/>
              <a:t>、介護、商工業分野に</a:t>
            </a:r>
            <a:r>
              <a:rPr lang="ja-JP" altLang="en-US" sz="1400" dirty="0"/>
              <a:t>おいて特に多い。</a:t>
            </a:r>
            <a:endParaRPr lang="en-US" altLang="ja-JP" sz="1400" dirty="0"/>
          </a:p>
          <a:p>
            <a:pPr marL="108000" indent="-457200"/>
            <a:r>
              <a:rPr lang="ja-JP" altLang="en-US" sz="1400" dirty="0"/>
              <a:t>・インドネシアは介護、医療分野において多い。</a:t>
            </a:r>
            <a:endParaRPr lang="en-US" altLang="ja-JP" sz="1400" dirty="0"/>
          </a:p>
        </p:txBody>
      </p:sp>
      <p:sp>
        <p:nvSpPr>
          <p:cNvPr id="4" name="テキスト ボックス 3"/>
          <p:cNvSpPr txBox="1"/>
          <p:nvPr/>
        </p:nvSpPr>
        <p:spPr>
          <a:xfrm>
            <a:off x="2078931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kumimoji="1" lang="en-US" altLang="ja-JP" sz="1200" dirty="0" smtClean="0">
                <a:latin typeface="+mn-ea"/>
              </a:rPr>
              <a:t>206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4890755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>
                <a:latin typeface="+mn-ea"/>
              </a:rPr>
              <a:t>132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4890755" y="4017015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17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7677387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28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5" name="テキスト ボックス 24"/>
          <p:cNvSpPr txBox="1"/>
          <p:nvPr/>
        </p:nvSpPr>
        <p:spPr>
          <a:xfrm>
            <a:off x="2078931" y="4017015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29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32" name="グラフ 31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489521069"/>
              </p:ext>
            </p:extLst>
          </p:nvPr>
        </p:nvGraphicFramePr>
        <p:xfrm>
          <a:off x="179512" y="1623600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graphicFrame>
        <p:nvGraphicFramePr>
          <p:cNvPr id="31" name="グラフ 30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316559532"/>
              </p:ext>
            </p:extLst>
          </p:nvPr>
        </p:nvGraphicFramePr>
        <p:xfrm>
          <a:off x="2786400" y="1623600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33" name="グラフ 3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733171577"/>
              </p:ext>
            </p:extLst>
          </p:nvPr>
        </p:nvGraphicFramePr>
        <p:xfrm>
          <a:off x="2786400" y="4356000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34" name="グラフ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456439863"/>
              </p:ext>
            </p:extLst>
          </p:nvPr>
        </p:nvGraphicFramePr>
        <p:xfrm>
          <a:off x="5364497" y="1623600"/>
          <a:ext cx="3671999" cy="234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グラフ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56040616"/>
              </p:ext>
            </p:extLst>
          </p:nvPr>
        </p:nvGraphicFramePr>
        <p:xfrm>
          <a:off x="179512" y="4356000"/>
          <a:ext cx="3671999" cy="234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6</a:t>
            </a:fld>
            <a:endParaRPr lang="ja-JP" altLang="en-US"/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6080720" y="4039180"/>
            <a:ext cx="2052000" cy="25391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 anchor="ctr" anchorCtr="1">
            <a:spAutoFit/>
          </a:bodyPr>
          <a:lstStyle/>
          <a:p>
            <a:r>
              <a:rPr kumimoji="1" lang="en-US" altLang="ja-JP" sz="1050" dirty="0" smtClean="0">
                <a:latin typeface="+mn-ea"/>
              </a:rPr>
              <a:t>※</a:t>
            </a:r>
            <a:r>
              <a:rPr kumimoji="1" lang="ja-JP" altLang="en-US" sz="1050" smtClean="0">
                <a:latin typeface="+mn-ea"/>
              </a:rPr>
              <a:t>国籍</a:t>
            </a:r>
            <a:r>
              <a:rPr lang="ja-JP" altLang="en-US" sz="1050" smtClean="0">
                <a:latin typeface="+mn-ea"/>
              </a:rPr>
              <a:t>横</a:t>
            </a:r>
            <a:r>
              <a:rPr lang="ja-JP" altLang="en-US" sz="1050" dirty="0" smtClean="0">
                <a:latin typeface="+mn-ea"/>
              </a:rPr>
              <a:t>の数字は人数</a:t>
            </a:r>
            <a:endParaRPr kumimoji="1" lang="ja-JP" altLang="en-US" sz="10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2050886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dirty="0" smtClean="0"/>
              <a:t>外国人労働者の属性②</a:t>
            </a:r>
            <a:endParaRPr kumimoji="1" lang="ja-JP" altLang="en-US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503608" y="1241536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在留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資格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57200" y="5230941"/>
            <a:ext cx="7942876" cy="646331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+mj-ea"/>
                <a:ea typeface="+mj-ea"/>
              </a:rPr>
              <a:t>・身分に基づく在留資格が最多で、次いで技能実習も多い。</a:t>
            </a:r>
            <a:endParaRPr lang="en-US" altLang="ja-JP" dirty="0" smtClean="0">
              <a:latin typeface="+mj-ea"/>
              <a:ea typeface="+mj-ea"/>
            </a:endParaRPr>
          </a:p>
          <a:p>
            <a:r>
              <a:rPr lang="ja-JP" altLang="en-US" dirty="0" smtClean="0">
                <a:latin typeface="+mj-ea"/>
                <a:ea typeface="+mj-ea"/>
              </a:rPr>
              <a:t>・技術・人文知識・国際業務、特定技能も全体の</a:t>
            </a:r>
            <a:r>
              <a:rPr lang="en-US" altLang="ja-JP" dirty="0" smtClean="0">
                <a:latin typeface="+mj-ea"/>
                <a:ea typeface="+mj-ea"/>
              </a:rPr>
              <a:t>10</a:t>
            </a:r>
            <a:r>
              <a:rPr lang="ja-JP" altLang="en-US" dirty="0" smtClean="0">
                <a:latin typeface="+mj-ea"/>
                <a:ea typeface="+mj-ea"/>
              </a:rPr>
              <a:t>％以上を占めた。</a:t>
            </a:r>
            <a:endParaRPr lang="en-US" altLang="ja-JP" dirty="0" smtClean="0">
              <a:latin typeface="+mj-ea"/>
              <a:ea typeface="+mj-ea"/>
            </a:endParaRP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804249" y="1268760"/>
            <a:ext cx="2016224" cy="578882"/>
          </a:xfrm>
          <a:prstGeom prst="roundRect">
            <a:avLst/>
          </a:prstGeom>
          <a:noFill/>
          <a:ln>
            <a:solidFill>
              <a:schemeClr val="tx1"/>
            </a:solidFill>
            <a:prstDash val="sysDot"/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商工業等：質問３－②</a:t>
            </a:r>
            <a:endParaRPr kumimoji="1" lang="en-US" altLang="ja-JP" sz="1400" dirty="0" smtClean="0">
              <a:latin typeface="+mj-ea"/>
              <a:ea typeface="+mj-ea"/>
            </a:endParaRPr>
          </a:p>
          <a:p>
            <a:pPr algn="ctr"/>
            <a:r>
              <a:rPr kumimoji="1" lang="ja-JP" altLang="en-US" sz="1400" dirty="0" smtClean="0">
                <a:latin typeface="+mj-ea"/>
                <a:ea typeface="+mj-ea"/>
              </a:rPr>
              <a:t>介護施設：質問３－②</a:t>
            </a:r>
            <a:endParaRPr kumimoji="1" lang="ja-JP" altLang="en-US" sz="1400" dirty="0">
              <a:latin typeface="+mj-ea"/>
              <a:ea typeface="+mj-ea"/>
            </a:endParaRPr>
          </a:p>
        </p:txBody>
      </p:sp>
      <p:graphicFrame>
        <p:nvGraphicFramePr>
          <p:cNvPr id="4" name="表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6418729"/>
              </p:ext>
            </p:extLst>
          </p:nvPr>
        </p:nvGraphicFramePr>
        <p:xfrm>
          <a:off x="516964" y="1680990"/>
          <a:ext cx="3694996" cy="3418272"/>
        </p:xfrm>
        <a:graphic>
          <a:graphicData uri="http://schemas.openxmlformats.org/drawingml/2006/table">
            <a:tbl>
              <a:tblPr>
                <a:tableStyleId>{5C22544A-7EE6-4342-B048-85BDC9FD1C3A}</a:tableStyleId>
              </a:tblPr>
              <a:tblGrid>
                <a:gridCol w="2485725">
                  <a:extLst>
                    <a:ext uri="{9D8B030D-6E8A-4147-A177-3AD203B41FA5}">
                      <a16:colId xmlns:a16="http://schemas.microsoft.com/office/drawing/2014/main" val="768715041"/>
                    </a:ext>
                  </a:extLst>
                </a:gridCol>
                <a:gridCol w="1209271">
                  <a:extLst>
                    <a:ext uri="{9D8B030D-6E8A-4147-A177-3AD203B41FA5}">
                      <a16:colId xmlns:a16="http://schemas.microsoft.com/office/drawing/2014/main" val="1878526972"/>
                    </a:ext>
                  </a:extLst>
                </a:gridCol>
              </a:tblGrid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身分に基づく在留資格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133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764401835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技能実習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106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552404943"/>
                  </a:ext>
                </a:extLst>
              </a:tr>
              <a:tr h="446076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技術・人文知識</a:t>
                      </a:r>
                      <a:r>
                        <a:rPr lang="ja-JP" altLang="en-US" sz="1400" u="none" strike="noStrike" dirty="0" smtClean="0">
                          <a:effectLst/>
                          <a:latin typeface="+mj-ea"/>
                          <a:ea typeface="+mj-ea"/>
                        </a:rPr>
                        <a:t>・国際</a:t>
                      </a:r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業務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56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</a:tcPr>
                </a:tc>
                <a:extLst>
                  <a:ext uri="{0D108BD9-81ED-4DB2-BD59-A6C34878D82A}">
                    <a16:rowId xmlns:a16="http://schemas.microsoft.com/office/drawing/2014/main" val="1755538818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 dirty="0">
                          <a:effectLst/>
                          <a:latin typeface="+mj-ea"/>
                          <a:ea typeface="+mj-ea"/>
                        </a:rPr>
                        <a:t>特定技能</a:t>
                      </a:r>
                      <a:endParaRPr lang="ja-JP" alt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46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R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93374340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留学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33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>
                    <a:lnT w="12700" cap="flat" cmpd="sng" algn="ctr">
                      <a:solidFill>
                        <a:srgbClr val="FF0000"/>
                      </a:solidFill>
                      <a:prstDash val="sysDash"/>
                      <a:round/>
                      <a:headEnd type="none" w="med" len="med"/>
                      <a:tailEnd type="none" w="med" len="med"/>
                    </a:lnT>
                  </a:tcPr>
                </a:tc>
                <a:extLst>
                  <a:ext uri="{0D108BD9-81ED-4DB2-BD59-A6C34878D82A}">
                    <a16:rowId xmlns:a16="http://schemas.microsoft.com/office/drawing/2014/main" val="2373083701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その他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18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812233753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介護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12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500389188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特定活動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>
                          <a:effectLst/>
                          <a:latin typeface="+mj-ea"/>
                          <a:ea typeface="+mj-ea"/>
                        </a:rPr>
                        <a:t>4</a:t>
                      </a:r>
                      <a:endParaRPr lang="en-US" altLang="ja-JP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609250177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高度専門職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2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77566131"/>
                  </a:ext>
                </a:extLst>
              </a:tr>
              <a:tr h="330244">
                <a:tc>
                  <a:txBody>
                    <a:bodyPr/>
                    <a:lstStyle/>
                    <a:p>
                      <a:pPr algn="l" fontAlgn="b"/>
                      <a:r>
                        <a:rPr lang="ja-JP" altLang="en-US" sz="1400" u="none" strike="noStrike">
                          <a:effectLst/>
                          <a:latin typeface="+mj-ea"/>
                          <a:ea typeface="+mj-ea"/>
                        </a:rPr>
                        <a:t>合計</a:t>
                      </a:r>
                      <a:endParaRPr lang="ja-JP" altLang="en-US" sz="1400" b="0" i="0" u="none" strike="noStrike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en-US" altLang="ja-JP" sz="1400" u="none" strike="noStrike" dirty="0">
                          <a:effectLst/>
                          <a:latin typeface="+mj-ea"/>
                          <a:ea typeface="+mj-ea"/>
                        </a:rPr>
                        <a:t>410</a:t>
                      </a:r>
                      <a:endParaRPr lang="en-US" altLang="ja-JP" sz="1400" b="0" i="0" u="none" strike="noStrike" dirty="0">
                        <a:solidFill>
                          <a:srgbClr val="000000"/>
                        </a:solidFill>
                        <a:effectLst/>
                        <a:latin typeface="+mj-ea"/>
                        <a:ea typeface="+mj-ea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992947238"/>
                  </a:ext>
                </a:extLst>
              </a:tr>
            </a:tbl>
          </a:graphicData>
        </a:graphic>
      </p:graphicFrame>
      <p:graphicFrame>
        <p:nvGraphicFramePr>
          <p:cNvPr id="10" name="グラフ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684271906"/>
              </p:ext>
            </p:extLst>
          </p:nvPr>
        </p:nvGraphicFramePr>
        <p:xfrm>
          <a:off x="4860032" y="1979999"/>
          <a:ext cx="3671999" cy="311926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7</a:t>
            </a:fld>
            <a:endParaRPr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4875684" y="1567825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410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2300981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6" name="グラフ 3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96204560"/>
              </p:ext>
            </p:extLst>
          </p:nvPr>
        </p:nvGraphicFramePr>
        <p:xfrm>
          <a:off x="179512" y="4356269"/>
          <a:ext cx="3671999" cy="234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26" name="グラフ 25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951256855"/>
              </p:ext>
            </p:extLst>
          </p:nvPr>
        </p:nvGraphicFramePr>
        <p:xfrm>
          <a:off x="179512" y="1623600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22" name="テキスト ボックス 21"/>
          <p:cNvSpPr txBox="1"/>
          <p:nvPr/>
        </p:nvSpPr>
        <p:spPr>
          <a:xfrm>
            <a:off x="822340" y="132187"/>
            <a:ext cx="2628000" cy="408623"/>
          </a:xfrm>
          <a:prstGeom prst="roundRect">
            <a:avLst/>
          </a:prstGeom>
          <a:solidFill>
            <a:srgbClr val="FFFF00"/>
          </a:solidFill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創英角ｺﾞｼｯｸUB" panose="020B0909000000000000" pitchFamily="49" charset="-128"/>
                <a:ea typeface="HG創英角ｺﾞｼｯｸUB" panose="020B0909000000000000" pitchFamily="49" charset="-128"/>
              </a:rPr>
              <a:t>業種間の比較</a:t>
            </a:r>
            <a:endParaRPr kumimoji="1" lang="ja-JP" altLang="en-US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HG創英角ｺﾞｼｯｸUB" panose="020B0909000000000000" pitchFamily="49" charset="-128"/>
              <a:ea typeface="HG創英角ｺﾞｼｯｸUB" panose="020B0909000000000000" pitchFamily="49" charset="-128"/>
            </a:endParaRPr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sz="4000" dirty="0" smtClean="0"/>
              <a:t>外国人労働者の「在留資格」</a:t>
            </a:r>
            <a:endParaRPr kumimoji="1" lang="ja-JP" altLang="en-US" sz="4000" dirty="0"/>
          </a:p>
        </p:txBody>
      </p:sp>
      <p:sp>
        <p:nvSpPr>
          <p:cNvPr id="7" name="テキスト ボックス 6"/>
          <p:cNvSpPr txBox="1"/>
          <p:nvPr/>
        </p:nvSpPr>
        <p:spPr>
          <a:xfrm>
            <a:off x="822341" y="6480826"/>
            <a:ext cx="302917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000" dirty="0" smtClean="0">
                <a:latin typeface="+mj-ea"/>
                <a:ea typeface="+mj-ea"/>
              </a:rPr>
              <a:t>※</a:t>
            </a:r>
            <a:r>
              <a:rPr kumimoji="1" lang="ja-JP" altLang="en-US" sz="1000" dirty="0" smtClean="0">
                <a:latin typeface="+mj-ea"/>
                <a:ea typeface="+mj-ea"/>
              </a:rPr>
              <a:t>その他は在留資格「医療」（</a:t>
            </a:r>
            <a:r>
              <a:rPr kumimoji="1" lang="en-US" altLang="ja-JP" sz="1000" dirty="0" smtClean="0">
                <a:latin typeface="+mj-ea"/>
                <a:ea typeface="+mj-ea"/>
              </a:rPr>
              <a:t>7</a:t>
            </a:r>
            <a:r>
              <a:rPr kumimoji="1" lang="ja-JP" altLang="en-US" sz="1000" dirty="0" smtClean="0">
                <a:latin typeface="+mj-ea"/>
                <a:ea typeface="+mj-ea"/>
              </a:rPr>
              <a:t>名）</a:t>
            </a:r>
            <a:r>
              <a:rPr lang="ja-JP" altLang="en-US" sz="1000" dirty="0">
                <a:latin typeface="+mj-ea"/>
                <a:ea typeface="+mj-ea"/>
              </a:rPr>
              <a:t>及</a:t>
            </a:r>
            <a:r>
              <a:rPr lang="ja-JP" altLang="en-US" sz="1000" dirty="0" smtClean="0">
                <a:latin typeface="+mj-ea"/>
                <a:ea typeface="+mj-ea"/>
              </a:rPr>
              <a:t>び</a:t>
            </a:r>
            <a:r>
              <a:rPr kumimoji="1" lang="ja-JP" altLang="en-US" sz="1000" dirty="0" smtClean="0">
                <a:latin typeface="+mj-ea"/>
                <a:ea typeface="+mj-ea"/>
              </a:rPr>
              <a:t>不明</a:t>
            </a:r>
            <a:r>
              <a:rPr lang="ja-JP" altLang="en-US" sz="1000" dirty="0" smtClean="0">
                <a:latin typeface="+mj-ea"/>
                <a:ea typeface="+mj-ea"/>
              </a:rPr>
              <a:t>（</a:t>
            </a:r>
            <a:r>
              <a:rPr lang="en-US" altLang="ja-JP" sz="1000" dirty="0" smtClean="0">
                <a:latin typeface="+mj-ea"/>
                <a:ea typeface="+mj-ea"/>
              </a:rPr>
              <a:t>10</a:t>
            </a:r>
            <a:r>
              <a:rPr lang="ja-JP" altLang="en-US" sz="1000" dirty="0" smtClean="0">
                <a:latin typeface="+mj-ea"/>
                <a:ea typeface="+mj-ea"/>
              </a:rPr>
              <a:t>名）</a:t>
            </a:r>
            <a:endParaRPr kumimoji="1" lang="ja-JP" altLang="en-US" sz="1000" dirty="0">
              <a:latin typeface="+mj-ea"/>
              <a:ea typeface="+mj-ea"/>
            </a:endParaRPr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6156176" y="4451628"/>
            <a:ext cx="2880320" cy="1569660"/>
          </a:xfrm>
          <a:prstGeom prst="rect">
            <a:avLst/>
          </a:prstGeom>
          <a:solidFill>
            <a:srgbClr val="FFFFCC"/>
          </a:solidFill>
        </p:spPr>
        <p:txBody>
          <a:bodyPr wrap="square" rtlCol="0">
            <a:spAutoFit/>
          </a:bodyPr>
          <a:lstStyle/>
          <a:p>
            <a:pPr marL="108000" indent="-457200"/>
            <a:r>
              <a:rPr lang="ja-JP" altLang="en-US" sz="1600" dirty="0" smtClean="0"/>
              <a:t>・全ての分野に共通して、身分に基づく在留資格が多い。</a:t>
            </a:r>
            <a:endParaRPr lang="en-US" altLang="ja-JP" sz="1600" dirty="0" smtClean="0"/>
          </a:p>
          <a:p>
            <a:pPr marL="108000" indent="-457200"/>
            <a:r>
              <a:rPr lang="ja-JP" altLang="en-US" sz="1600" dirty="0" smtClean="0"/>
              <a:t>・介護、商工業分野</a:t>
            </a:r>
            <a:r>
              <a:rPr lang="ja-JP" altLang="en-US" sz="1600" dirty="0"/>
              <a:t>において技能実習が多く、介護分野において</a:t>
            </a:r>
            <a:r>
              <a:rPr lang="ja-JP" altLang="en-US" sz="1600" dirty="0" smtClean="0"/>
              <a:t>は、新設された特定</a:t>
            </a:r>
            <a:r>
              <a:rPr lang="ja-JP" altLang="en-US" sz="1600" dirty="0"/>
              <a:t>技能も多い。</a:t>
            </a:r>
            <a:endParaRPr lang="en-US" altLang="ja-JP" sz="16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928312" y="1303200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介護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718800" y="1303200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商工業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3718800" y="402758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農業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21" name="テキスト ボックス 20"/>
          <p:cNvSpPr txBox="1"/>
          <p:nvPr/>
        </p:nvSpPr>
        <p:spPr>
          <a:xfrm>
            <a:off x="4892400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kumimoji="1" lang="en-US" altLang="ja-JP" sz="1200" dirty="0" smtClean="0">
                <a:latin typeface="+mn-ea"/>
              </a:rPr>
              <a:t>132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080312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206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29" name="テキスト ボックス 28"/>
          <p:cNvSpPr txBox="1"/>
          <p:nvPr/>
        </p:nvSpPr>
        <p:spPr>
          <a:xfrm>
            <a:off x="4892400" y="4053438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17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30" name="テキスト ボックス 29"/>
          <p:cNvSpPr txBox="1"/>
          <p:nvPr/>
        </p:nvSpPr>
        <p:spPr>
          <a:xfrm>
            <a:off x="6487697" y="1303200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 smtClean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宿泊</a:t>
            </a:r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業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1" name="テキスト ボックス 30"/>
          <p:cNvSpPr txBox="1"/>
          <p:nvPr/>
        </p:nvSpPr>
        <p:spPr>
          <a:xfrm>
            <a:off x="928312" y="4005064"/>
            <a:ext cx="1008000" cy="3077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19050">
            <a:noFill/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400" dirty="0">
                <a:latin typeface="ＭＳ ゴシック" panose="020B0609070205080204" pitchFamily="49" charset="-128"/>
                <a:ea typeface="ＭＳ ゴシック" panose="020B0609070205080204" pitchFamily="49" charset="-128"/>
              </a:rPr>
              <a:t>医療</a:t>
            </a:r>
            <a:endParaRPr kumimoji="1" lang="ja-JP" altLang="en-US" sz="1400" dirty="0">
              <a:latin typeface="ＭＳ ゴシック" panose="020B0609070205080204" pitchFamily="49" charset="-128"/>
              <a:ea typeface="ＭＳ ゴシック" panose="020B0609070205080204" pitchFamily="49" charset="-128"/>
            </a:endParaRPr>
          </a:p>
        </p:txBody>
      </p:sp>
      <p:sp>
        <p:nvSpPr>
          <p:cNvPr id="32" name="テキスト ボックス 31"/>
          <p:cNvSpPr txBox="1"/>
          <p:nvPr/>
        </p:nvSpPr>
        <p:spPr>
          <a:xfrm>
            <a:off x="7679297" y="1302156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26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sp>
        <p:nvSpPr>
          <p:cNvPr id="33" name="テキスト ボックス 32"/>
          <p:cNvSpPr txBox="1"/>
          <p:nvPr/>
        </p:nvSpPr>
        <p:spPr>
          <a:xfrm>
            <a:off x="2080312" y="4035842"/>
            <a:ext cx="1007722" cy="276999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kumimoji="1" lang="ja-JP" altLang="en-US" sz="1200" dirty="0" smtClean="0">
                <a:latin typeface="+mn-ea"/>
              </a:rPr>
              <a:t>合計：</a:t>
            </a:r>
            <a:r>
              <a:rPr lang="en-US" altLang="ja-JP" sz="1200" dirty="0" smtClean="0">
                <a:latin typeface="+mn-ea"/>
              </a:rPr>
              <a:t>29</a:t>
            </a:r>
            <a:r>
              <a:rPr kumimoji="1" lang="ja-JP" altLang="en-US" sz="1200" dirty="0" smtClean="0">
                <a:latin typeface="+mn-ea"/>
              </a:rPr>
              <a:t>人</a:t>
            </a:r>
            <a:endParaRPr kumimoji="1" lang="ja-JP" altLang="en-US" sz="1200" dirty="0">
              <a:latin typeface="+mn-ea"/>
            </a:endParaRPr>
          </a:p>
        </p:txBody>
      </p:sp>
      <p:graphicFrame>
        <p:nvGraphicFramePr>
          <p:cNvPr id="34" name="グラフ 3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9669137"/>
              </p:ext>
            </p:extLst>
          </p:nvPr>
        </p:nvGraphicFramePr>
        <p:xfrm>
          <a:off x="2890800" y="4356269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5" name="グラフ 3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24812910"/>
              </p:ext>
            </p:extLst>
          </p:nvPr>
        </p:nvGraphicFramePr>
        <p:xfrm>
          <a:off x="5364497" y="1623600"/>
          <a:ext cx="3671999" cy="2340001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23" name="グラフ 22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08958071"/>
              </p:ext>
            </p:extLst>
          </p:nvPr>
        </p:nvGraphicFramePr>
        <p:xfrm>
          <a:off x="2784600" y="1622905"/>
          <a:ext cx="3671999" cy="2340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  <p:sp>
        <p:nvSpPr>
          <p:cNvPr id="3" name="スライド番号プレースホルダー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74FC4F-2846-4FE1-90FA-DDF13E709B83}" type="slidenum">
              <a:rPr lang="ja-JP" altLang="en-US" smtClean="0"/>
              <a:pPr/>
              <a:t>8</a:t>
            </a:fld>
            <a:endParaRPr lang="ja-JP" altLang="en-US"/>
          </a:p>
        </p:txBody>
      </p:sp>
      <p:sp>
        <p:nvSpPr>
          <p:cNvPr id="24" name="テキスト ボックス 23"/>
          <p:cNvSpPr txBox="1"/>
          <p:nvPr/>
        </p:nvSpPr>
        <p:spPr>
          <a:xfrm>
            <a:off x="6264322" y="4077072"/>
            <a:ext cx="2417095" cy="253916"/>
          </a:xfrm>
          <a:prstGeom prst="rect">
            <a:avLst/>
          </a:prstGeom>
          <a:noFill/>
          <a:ln>
            <a:noFill/>
            <a:prstDash val="sysDot"/>
          </a:ln>
        </p:spPr>
        <p:txBody>
          <a:bodyPr wrap="square" rtlCol="0" anchor="ctr" anchorCtr="1">
            <a:spAutoFit/>
          </a:bodyPr>
          <a:lstStyle/>
          <a:p>
            <a:r>
              <a:rPr lang="en-US" altLang="ja-JP" sz="1050" dirty="0">
                <a:latin typeface="+mn-ea"/>
              </a:rPr>
              <a:t>※</a:t>
            </a:r>
            <a:r>
              <a:rPr lang="ja-JP" altLang="en-US" sz="1050" dirty="0" smtClean="0">
                <a:latin typeface="+mn-ea"/>
              </a:rPr>
              <a:t>在留資格横の数字は人数</a:t>
            </a:r>
            <a:endParaRPr kumimoji="1" lang="ja-JP" altLang="en-US" sz="1050" dirty="0">
              <a:latin typeface="+mn-ea"/>
            </a:endParaRPr>
          </a:p>
        </p:txBody>
      </p:sp>
    </p:spTree>
    <p:extLst>
      <p:ext uri="{BB962C8B-B14F-4D97-AF65-F5344CB8AC3E}">
        <p14:creationId xmlns:p14="http://schemas.microsoft.com/office/powerpoint/2010/main" val="3539171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4059</TotalTime>
  <Words>3688</Words>
  <Application>Microsoft Office PowerPoint</Application>
  <PresentationFormat>画面に合わせる (4:3)</PresentationFormat>
  <Paragraphs>779</Paragraphs>
  <Slides>28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28</vt:i4>
      </vt:variant>
    </vt:vector>
  </HeadingPairs>
  <TitlesOfParts>
    <vt:vector size="37" baseType="lpstr">
      <vt:lpstr>HGP創英角ｺﾞｼｯｸUB</vt:lpstr>
      <vt:lpstr>HG創英角ｺﾞｼｯｸUB</vt:lpstr>
      <vt:lpstr>ＭＳ Ｐゴシック</vt:lpstr>
      <vt:lpstr>ＭＳ ゴシック</vt:lpstr>
      <vt:lpstr>游ゴシック</vt:lpstr>
      <vt:lpstr>Arial</vt:lpstr>
      <vt:lpstr>Calibri</vt:lpstr>
      <vt:lpstr>Eras Light ITC</vt:lpstr>
      <vt:lpstr>Office ​​テーマ</vt:lpstr>
      <vt:lpstr>外国人材受入れに関する アンケート調査の結果について</vt:lpstr>
      <vt:lpstr>調査概要</vt:lpstr>
      <vt:lpstr>回答者の属性</vt:lpstr>
      <vt:lpstr>外国人の雇用状況</vt:lpstr>
      <vt:lpstr>外国人の雇用状況</vt:lpstr>
      <vt:lpstr>外国人労働者の属性①</vt:lpstr>
      <vt:lpstr>外国人労働者の「国籍」</vt:lpstr>
      <vt:lpstr>外国人労働者の属性②</vt:lpstr>
      <vt:lpstr>外国人労働者の「在留資格」</vt:lpstr>
      <vt:lpstr>外国人労働者の属性③</vt:lpstr>
      <vt:lpstr>雇用する理由</vt:lpstr>
      <vt:lpstr>雇用の方法等①</vt:lpstr>
      <vt:lpstr>雇用の方法等②</vt:lpstr>
      <vt:lpstr>雇用の方法等③</vt:lpstr>
      <vt:lpstr>雇用して良かったこと</vt:lpstr>
      <vt:lpstr>雇用に対する考え方</vt:lpstr>
      <vt:lpstr>雇用に対する考え方②</vt:lpstr>
      <vt:lpstr>事業者、外国人労働者の課題</vt:lpstr>
      <vt:lpstr>雇用していない等の理由</vt:lpstr>
      <vt:lpstr>行政に求める支援</vt:lpstr>
      <vt:lpstr>「行政に求める支援」</vt:lpstr>
      <vt:lpstr>「行政に求める支援」</vt:lpstr>
      <vt:lpstr>新型コロナウイルス感染症の影響</vt:lpstr>
      <vt:lpstr>今回の調査から読み取れること</vt:lpstr>
      <vt:lpstr>平成30年度介護保険課調査との比較</vt:lpstr>
      <vt:lpstr>雇用状況の変化</vt:lpstr>
      <vt:lpstr>外国人労働者の「国籍」の変化</vt:lpstr>
      <vt:lpstr>「在留資格」の変化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RENTAI</dc:creator>
  <cp:lastModifiedBy>gifu</cp:lastModifiedBy>
  <cp:revision>281</cp:revision>
  <cp:lastPrinted>2021-10-25T08:14:29Z</cp:lastPrinted>
  <dcterms:created xsi:type="dcterms:W3CDTF">2015-01-19T04:13:25Z</dcterms:created>
  <dcterms:modified xsi:type="dcterms:W3CDTF">2021-10-27T06:29:33Z</dcterms:modified>
</cp:coreProperties>
</file>