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6" autoAdjust="0"/>
    <p:restoredTop sz="93784" autoAdjust="0"/>
  </p:normalViewPr>
  <p:slideViewPr>
    <p:cSldViewPr snapToGrid="0">
      <p:cViewPr varScale="1">
        <p:scale>
          <a:sx n="49" d="100"/>
          <a:sy n="49" d="100"/>
        </p:scale>
        <p:origin x="1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4306737" cy="720603"/>
          </a:xfrm>
          <a:prstGeom prst="rect">
            <a:avLst/>
          </a:prstGeom>
        </p:spPr>
        <p:txBody>
          <a:bodyPr vert="horz" lIns="132700" tIns="66350" rIns="132700" bIns="66350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9" y="5"/>
            <a:ext cx="4306737" cy="720603"/>
          </a:xfrm>
          <a:prstGeom prst="rect">
            <a:avLst/>
          </a:prstGeom>
        </p:spPr>
        <p:txBody>
          <a:bodyPr vert="horz" lIns="132700" tIns="66350" rIns="132700" bIns="66350" rtlCol="0"/>
          <a:lstStyle>
            <a:lvl1pPr algn="r">
              <a:defRPr sz="1700"/>
            </a:lvl1pPr>
          </a:lstStyle>
          <a:p>
            <a:fld id="{992982D9-5D7A-4A29-B8CC-9B1FEB99EAE0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36725" y="1797050"/>
            <a:ext cx="6465888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00" tIns="66350" rIns="132700" bIns="663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3" y="6914584"/>
            <a:ext cx="7950543" cy="5656965"/>
          </a:xfrm>
          <a:prstGeom prst="rect">
            <a:avLst/>
          </a:prstGeom>
        </p:spPr>
        <p:txBody>
          <a:bodyPr vert="horz" lIns="132700" tIns="66350" rIns="132700" bIns="6635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13647865"/>
            <a:ext cx="4306737" cy="720603"/>
          </a:xfrm>
          <a:prstGeom prst="rect">
            <a:avLst/>
          </a:prstGeom>
        </p:spPr>
        <p:txBody>
          <a:bodyPr vert="horz" lIns="132700" tIns="66350" rIns="132700" bIns="66350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9" y="13647865"/>
            <a:ext cx="4306737" cy="720603"/>
          </a:xfrm>
          <a:prstGeom prst="rect">
            <a:avLst/>
          </a:prstGeom>
        </p:spPr>
        <p:txBody>
          <a:bodyPr vert="horz" lIns="132700" tIns="66350" rIns="132700" bIns="66350" rtlCol="0" anchor="b"/>
          <a:lstStyle>
            <a:lvl1pPr algn="r">
              <a:defRPr sz="1700"/>
            </a:lvl1pPr>
          </a:lstStyle>
          <a:p>
            <a:fld id="{FE223868-FC90-468C-94D7-4514FF97A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2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23868-FC90-468C-94D7-4514FF97A5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7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66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51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4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3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4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60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76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14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9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9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36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2E61-1067-4E53-AD84-07EC36B84FC3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C7FD6-1586-4246-952B-800DFE2CA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35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14967" y="1127647"/>
            <a:ext cx="10171427" cy="817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/>
          </a:p>
        </p:txBody>
      </p:sp>
      <p:sp>
        <p:nvSpPr>
          <p:cNvPr id="13" name="正方形/長方形 12"/>
          <p:cNvSpPr/>
          <p:nvPr/>
        </p:nvSpPr>
        <p:spPr>
          <a:xfrm>
            <a:off x="4140286" y="1366077"/>
            <a:ext cx="6048000" cy="78270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構成</a:t>
            </a:r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（１）岐阜市多文化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共生推進会議委員（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辻賢司委員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（公益財団法人岐阜市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国際交流協会）</a:t>
            </a: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・早川知明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委員（岐阜商工会議所（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ハヤックス株式会社）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ファン ティ ヴィン委員（昭和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商事株式会社）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村山直樹委員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（社会福祉法人岐阜市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社会福祉協議会）</a:t>
            </a:r>
          </a:p>
          <a:p>
            <a:pPr algn="l"/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（２）必要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に応じ、委員以外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の者に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協力を求めることが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できる。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①アドバイザー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菅沼蔵人氏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（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ハノイ大学 日本語・日本文化コラボレーションセンターアドバイザー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 algn="l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②市職員（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商工課、労働雇用課、農林課、介護保険課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、保健医療課、観光コンベンション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 algn="l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課ほか）→（２）の②により「準備会議」を開催。事務局：国際課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08000" indent="-457200" algn="l"/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/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調査・協議事項</a:t>
            </a:r>
            <a:r>
              <a:rPr kumimoji="1" lang="en-US" altLang="ja-JP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・外国人材受入れに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関する調査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・外国人材受入れに関する課題の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整理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05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事業計画</a:t>
            </a:r>
            <a:r>
              <a:rPr kumimoji="1" lang="en-US" altLang="ja-JP" sz="105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en-US" altLang="ja-JP" sz="105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（１）スケジュール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・専門部会の委員、アドバイザーによる会議を年３回程度開催</a:t>
            </a: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  <a:p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（２）事業内容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・アンケート調査</a:t>
            </a: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・課題整理</a:t>
            </a: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☞課題等を整理し、多文化共生推進会議へ</a:t>
            </a:r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報告</a:t>
            </a:r>
            <a:endParaRPr kumimoji="1"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詳細は資料３参照</a:t>
            </a:r>
          </a:p>
          <a:p>
            <a:pPr algn="l"/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スケジュール等</a:t>
            </a:r>
            <a:r>
              <a:rPr kumimoji="1" lang="en-US" altLang="ja-JP" sz="105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  <a:p>
            <a:pPr algn="l"/>
            <a:r>
              <a:rPr kumimoji="1" lang="ja-JP" altLang="en-US" sz="1050" dirty="0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050" dirty="0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25213"/>
              </p:ext>
            </p:extLst>
          </p:nvPr>
        </p:nvGraphicFramePr>
        <p:xfrm>
          <a:off x="4281834" y="6629200"/>
          <a:ext cx="5508000" cy="2465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585">
                  <a:extLst>
                    <a:ext uri="{9D8B030D-6E8A-4147-A177-3AD203B41FA5}">
                      <a16:colId xmlns:a16="http://schemas.microsoft.com/office/drawing/2014/main" val="2647244229"/>
                    </a:ext>
                  </a:extLst>
                </a:gridCol>
                <a:gridCol w="4368415">
                  <a:extLst>
                    <a:ext uri="{9D8B030D-6E8A-4147-A177-3AD203B41FA5}">
                      <a16:colId xmlns:a16="http://schemas.microsoft.com/office/drawing/2014/main" val="340977988"/>
                    </a:ext>
                  </a:extLst>
                </a:gridCol>
              </a:tblGrid>
              <a:tr h="7826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8157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945652"/>
                  </a:ext>
                </a:extLst>
              </a:tr>
              <a:tr h="7826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452143"/>
                  </a:ext>
                </a:extLst>
              </a:tr>
            </a:tbl>
          </a:graphicData>
        </a:graphic>
      </p:graphicFrame>
      <p:sp>
        <p:nvSpPr>
          <p:cNvPr id="4" name="フローチャート: 代替処理 3"/>
          <p:cNvSpPr/>
          <p:nvPr/>
        </p:nvSpPr>
        <p:spPr>
          <a:xfrm>
            <a:off x="157819" y="121227"/>
            <a:ext cx="6120000" cy="519545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外国人材受入れに関するロードマップ</a:t>
            </a:r>
          </a:p>
        </p:txBody>
      </p:sp>
      <p:sp>
        <p:nvSpPr>
          <p:cNvPr id="12" name="ホームベース 11"/>
          <p:cNvSpPr/>
          <p:nvPr/>
        </p:nvSpPr>
        <p:spPr>
          <a:xfrm>
            <a:off x="251911" y="742574"/>
            <a:ext cx="1800000" cy="346364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令和３年度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04968" y="1442187"/>
            <a:ext cx="3420000" cy="77509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外国人市民と日本人市民がそれぞれの観点から、本市における多文化共生に関する事項等を協議する場として、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日に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新たに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設置した附属機関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設置根拠</a:t>
            </a:r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・岐阜市附属機関設置条例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・岐阜市多文化共生推進会議規則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担任事務</a:t>
            </a:r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多文化共生の推進に関する事項についての調査及び審議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構成</a:t>
            </a:r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・学識経験を有する者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・外国人で構成するコミュニティ団体が推薦する者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・多文化共生活動に関わる団体が推薦する者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・公募に応じた者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フローチャート: 代替処理 14"/>
          <p:cNvSpPr/>
          <p:nvPr/>
        </p:nvSpPr>
        <p:spPr>
          <a:xfrm>
            <a:off x="314503" y="1206080"/>
            <a:ext cx="2313214" cy="43200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岐阜市多文化共生推進会議</a:t>
            </a:r>
          </a:p>
        </p:txBody>
      </p:sp>
      <p:sp>
        <p:nvSpPr>
          <p:cNvPr id="16" name="フローチャート: 代替処理 15"/>
          <p:cNvSpPr/>
          <p:nvPr/>
        </p:nvSpPr>
        <p:spPr>
          <a:xfrm>
            <a:off x="4095928" y="1198416"/>
            <a:ext cx="2742457" cy="43200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外国人材受入れに関する専門部会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457137" y="7530458"/>
            <a:ext cx="1226987" cy="504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アンケート案の作成、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調査対象の選定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(5/26)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8313226" y="7530458"/>
            <a:ext cx="976072" cy="504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整理</a:t>
            </a:r>
            <a:endParaRPr kumimoji="1"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(12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月下旬予定）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8602266" y="6780845"/>
            <a:ext cx="1080000" cy="51744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月下旬予定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まとめ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4318431" y="7616183"/>
            <a:ext cx="1044000" cy="504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準備会議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076252" y="6785327"/>
            <a:ext cx="1080000" cy="5040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(6/25)</a:t>
            </a:r>
          </a:p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検討・意見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318431" y="6780845"/>
            <a:ext cx="1044000" cy="504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部会</a:t>
            </a:r>
            <a:endParaRPr kumimoji="1"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0488095" y="1127647"/>
            <a:ext cx="2148769" cy="8172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9" name="ホームベース 38"/>
          <p:cNvSpPr/>
          <p:nvPr/>
        </p:nvSpPr>
        <p:spPr>
          <a:xfrm>
            <a:off x="10565162" y="742574"/>
            <a:ext cx="1800000" cy="346364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</a:t>
            </a:r>
            <a:r>
              <a:rPr kumimoji="1"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年度以降</a:t>
            </a:r>
            <a:endParaRPr kumimoji="1"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7453559" y="6785327"/>
            <a:ext cx="1080000" cy="504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月中旬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</a:t>
            </a:r>
            <a:r>
              <a:rPr kumimoji="1"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検討・意見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318431" y="8441996"/>
            <a:ext cx="1044000" cy="504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国際課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111821" y="8441996"/>
            <a:ext cx="960591" cy="504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の発送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月から順次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7258289" y="7530458"/>
            <a:ext cx="976072" cy="504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回答の分析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まとめ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月上旬予定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8090507" y="8428550"/>
            <a:ext cx="1673262" cy="504000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1000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件分の発送・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返信について予算措置済み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0217220" y="9240347"/>
            <a:ext cx="2549840" cy="36000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国際課作成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56" name="テキスト ボックス 22"/>
          <p:cNvSpPr txBox="1"/>
          <p:nvPr/>
        </p:nvSpPr>
        <p:spPr>
          <a:xfrm>
            <a:off x="375228" y="2423489"/>
            <a:ext cx="3256972" cy="924842"/>
          </a:xfrm>
          <a:prstGeom prst="round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「岐阜市多文化共生推進基本計画 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たぶんかマスタープラン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2024- 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」記載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重点目標＜つくる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＞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多様性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を生かした活気に満ちたまちづくり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1325225" y="216616"/>
            <a:ext cx="11440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144646" y="8441996"/>
            <a:ext cx="881105" cy="504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回収・集計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(9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月末まで</a:t>
            </a:r>
            <a:r>
              <a: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6972228" y="8708217"/>
            <a:ext cx="2880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10565161" y="3586761"/>
            <a:ext cx="2016000" cy="5606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 smtClean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dirty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dirty="0" smtClean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新たな組織</a:t>
            </a:r>
            <a:r>
              <a:rPr kumimoji="1" lang="ja-JP" altLang="en-US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立ち上げを検討</a:t>
            </a:r>
            <a:endParaRPr kumimoji="1" lang="ja-JP" altLang="en-US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5" name="フローチャート: 代替処理 64"/>
          <p:cNvSpPr/>
          <p:nvPr/>
        </p:nvSpPr>
        <p:spPr>
          <a:xfrm>
            <a:off x="10565161" y="3419099"/>
            <a:ext cx="1944000" cy="68844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外国人材受入れ体制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構築に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向けた協議会等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9860878" y="6783351"/>
            <a:ext cx="280074" cy="21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へ報告（</a:t>
            </a:r>
            <a:r>
              <a:rPr kumimoji="1"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月）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70" name="直線矢印コネクタ 69"/>
          <p:cNvCxnSpPr/>
          <p:nvPr/>
        </p:nvCxnSpPr>
        <p:spPr>
          <a:xfrm>
            <a:off x="9619769" y="7052268"/>
            <a:ext cx="2880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グループ化 20"/>
          <p:cNvGrpSpPr/>
          <p:nvPr/>
        </p:nvGrpSpPr>
        <p:grpSpPr>
          <a:xfrm rot="16200000">
            <a:off x="2943058" y="5493258"/>
            <a:ext cx="1964391" cy="432000"/>
            <a:chOff x="6186505" y="3150079"/>
            <a:chExt cx="1964391" cy="287858"/>
          </a:xfrm>
        </p:grpSpPr>
        <p:sp>
          <p:nvSpPr>
            <p:cNvPr id="71" name="上下矢印 70"/>
            <p:cNvSpPr/>
            <p:nvPr/>
          </p:nvSpPr>
          <p:spPr>
            <a:xfrm>
              <a:off x="6268701" y="3187024"/>
              <a:ext cx="1800000" cy="213969"/>
            </a:xfrm>
            <a:prstGeom prst="upDownArrow">
              <a:avLst>
                <a:gd name="adj1" fmla="val 81884"/>
                <a:gd name="adj2" fmla="val 2608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6186505" y="3150079"/>
              <a:ext cx="1964391" cy="287858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</a:p>
          </p:txBody>
        </p:sp>
      </p:grpSp>
      <p:sp>
        <p:nvSpPr>
          <p:cNvPr id="73" name="正方形/長方形 72"/>
          <p:cNvSpPr/>
          <p:nvPr/>
        </p:nvSpPr>
        <p:spPr>
          <a:xfrm>
            <a:off x="10565161" y="1424260"/>
            <a:ext cx="2016000" cy="161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dirty="0" smtClean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引き続き、多文化共生の推進に関する事項について調査・審議</a:t>
            </a:r>
            <a:endParaRPr kumimoji="1" lang="en-US" altLang="ja-JP" dirty="0" smtClean="0">
              <a:solidFill>
                <a:sysClr val="windowText" lastClr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4" name="フローチャート: 代替処理 73"/>
          <p:cNvSpPr/>
          <p:nvPr/>
        </p:nvSpPr>
        <p:spPr>
          <a:xfrm>
            <a:off x="10565161" y="1256599"/>
            <a:ext cx="1944000" cy="43200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dirty="0" smtClean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岐阜市多文化</a:t>
            </a:r>
            <a:r>
              <a:rPr kumimoji="1" lang="ja-JP" altLang="en-US" sz="105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共生推進会議</a:t>
            </a:r>
          </a:p>
        </p:txBody>
      </p:sp>
      <p:grpSp>
        <p:nvGrpSpPr>
          <p:cNvPr id="75" name="グループ化 74"/>
          <p:cNvGrpSpPr/>
          <p:nvPr/>
        </p:nvGrpSpPr>
        <p:grpSpPr>
          <a:xfrm>
            <a:off x="10837574" y="3023100"/>
            <a:ext cx="1620000" cy="396000"/>
            <a:chOff x="6186506" y="3150079"/>
            <a:chExt cx="1620000" cy="287858"/>
          </a:xfrm>
        </p:grpSpPr>
        <p:sp>
          <p:nvSpPr>
            <p:cNvPr id="76" name="上下矢印 75"/>
            <p:cNvSpPr/>
            <p:nvPr/>
          </p:nvSpPr>
          <p:spPr>
            <a:xfrm>
              <a:off x="6348506" y="3187024"/>
              <a:ext cx="1296000" cy="213969"/>
            </a:xfrm>
            <a:prstGeom prst="upDownArrow">
              <a:avLst>
                <a:gd name="adj1" fmla="val 81884"/>
                <a:gd name="adj2" fmla="val 26087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186506" y="3150079"/>
              <a:ext cx="1620000" cy="287858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連携</a:t>
              </a:r>
              <a:r>
                <a: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</a:p>
          </p:txBody>
        </p:sp>
      </p:grpSp>
      <p:cxnSp>
        <p:nvCxnSpPr>
          <p:cNvPr id="18" name="直線矢印コネクタ 17"/>
          <p:cNvCxnSpPr/>
          <p:nvPr/>
        </p:nvCxnSpPr>
        <p:spPr>
          <a:xfrm flipV="1">
            <a:off x="6392284" y="7284956"/>
            <a:ext cx="0" cy="216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6769805" y="7359251"/>
            <a:ext cx="0" cy="936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V="1">
            <a:off x="7817030" y="7297004"/>
            <a:ext cx="0" cy="216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8446580" y="7302646"/>
            <a:ext cx="0" cy="216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V="1">
            <a:off x="9076129" y="7297004"/>
            <a:ext cx="0" cy="216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ストライプ矢印 54"/>
          <p:cNvSpPr/>
          <p:nvPr/>
        </p:nvSpPr>
        <p:spPr>
          <a:xfrm>
            <a:off x="7449925" y="8081021"/>
            <a:ext cx="2232341" cy="198967"/>
          </a:xfrm>
          <a:prstGeom prst="stripedRightArrow">
            <a:avLst>
              <a:gd name="adj1" fmla="val 100000"/>
              <a:gd name="adj2" fmla="val 90691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年度以降の組織・体制を検討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flipV="1">
            <a:off x="7366180" y="8068550"/>
            <a:ext cx="0" cy="360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22"/>
          <p:cNvSpPr txBox="1"/>
          <p:nvPr/>
        </p:nvSpPr>
        <p:spPr>
          <a:xfrm>
            <a:off x="3567817" y="5246837"/>
            <a:ext cx="729672" cy="924842"/>
          </a:xfrm>
          <a:prstGeom prst="rect">
            <a:avLst/>
          </a:prstGeom>
          <a:noFill/>
          <a:ln w="635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設置・報告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525187" y="5996759"/>
            <a:ext cx="180000" cy="1800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22"/>
          <p:cNvSpPr txBox="1"/>
          <p:nvPr/>
        </p:nvSpPr>
        <p:spPr>
          <a:xfrm>
            <a:off x="461785" y="6281759"/>
            <a:ext cx="3143467" cy="2777256"/>
          </a:xfrm>
          <a:prstGeom prst="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 anchor="t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（開催日）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・令和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18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（決定事項）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外国人材受入れ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に関する専門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部会を設置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会長が専門部会の委員４名を指名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意見等）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多文化共生同様、外国人材の受入れについても、地域の実情を踏まえて、その地域の特性に即した形で進めていくことが必要であるので、まずは調査をしてみることは重要（会長）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0408" y="6103946"/>
            <a:ext cx="3168000" cy="46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kumimoji="1" lang="en-US" altLang="ja-JP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年度第</a:t>
            </a:r>
            <a:r>
              <a:rPr kumimoji="1" lang="en-US" altLang="ja-JP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回岐阜市多文化共生推進会議</a:t>
            </a:r>
            <a:endParaRPr kumimoji="1" lang="en-US" altLang="ja-JP" sz="1200" dirty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82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</TotalTime>
  <Words>688</Words>
  <Application>Microsoft Office PowerPoint</Application>
  <PresentationFormat>A3 297x420 mm</PresentationFormat>
  <Paragraphs>115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HGS創英角ｺﾞｼｯｸUB</vt:lpstr>
      <vt:lpstr>HG創英角ｺﾞｼｯｸUB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gifu</cp:lastModifiedBy>
  <cp:revision>67</cp:revision>
  <cp:lastPrinted>2021-06-24T05:16:19Z</cp:lastPrinted>
  <dcterms:created xsi:type="dcterms:W3CDTF">2021-05-24T04:30:05Z</dcterms:created>
  <dcterms:modified xsi:type="dcterms:W3CDTF">2021-06-24T05:18:53Z</dcterms:modified>
</cp:coreProperties>
</file>