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6"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B66F614-3C3D-48A5-889E-A72D6D27BD4A}" type="datetimeFigureOut">
              <a:rPr kumimoji="1" lang="ja-JP" altLang="en-US" smtClean="0"/>
              <a:t>2021/5/14</a:t>
            </a:fld>
            <a:endParaRPr kumimoji="1" lang="ja-JP" altLang="en-US"/>
          </a:p>
        </p:txBody>
      </p:sp>
      <p:sp>
        <p:nvSpPr>
          <p:cNvPr id="4" name="スライド イメージ プレースホルダー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029D2BD-4B32-4511-83CF-53F189FAD46B}" type="slidenum">
              <a:rPr kumimoji="1" lang="ja-JP" altLang="en-US" smtClean="0"/>
              <a:t>‹#›</a:t>
            </a:fld>
            <a:endParaRPr kumimoji="1" lang="ja-JP" altLang="en-US"/>
          </a:p>
        </p:txBody>
      </p:sp>
    </p:spTree>
    <p:extLst>
      <p:ext uri="{BB962C8B-B14F-4D97-AF65-F5344CB8AC3E}">
        <p14:creationId xmlns:p14="http://schemas.microsoft.com/office/powerpoint/2010/main" val="3558014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29D2BD-4B32-4511-83CF-53F189FAD46B}" type="slidenum">
              <a:rPr kumimoji="1" lang="ja-JP" altLang="en-US" smtClean="0"/>
              <a:t>1</a:t>
            </a:fld>
            <a:endParaRPr kumimoji="1" lang="ja-JP" altLang="en-US"/>
          </a:p>
        </p:txBody>
      </p:sp>
    </p:spTree>
    <p:extLst>
      <p:ext uri="{BB962C8B-B14F-4D97-AF65-F5344CB8AC3E}">
        <p14:creationId xmlns:p14="http://schemas.microsoft.com/office/powerpoint/2010/main" val="157324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404650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239267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201858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213329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349474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277247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87066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179920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294085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382558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C53418-A583-4B04-B095-A71D3B20390E}"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357011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CC53418-A583-4B04-B095-A71D3B20390E}" type="datetimeFigureOut">
              <a:rPr kumimoji="1" lang="ja-JP" altLang="en-US" smtClean="0"/>
              <a:t>2021/5/14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33FB79D-C3BC-4E39-A97D-9D15311936E3}" type="slidenum">
              <a:rPr kumimoji="1" lang="ja-JP" altLang="en-US" smtClean="0"/>
              <a:t>‹#›</a:t>
            </a:fld>
            <a:endParaRPr kumimoji="1" lang="ja-JP" altLang="en-US"/>
          </a:p>
        </p:txBody>
      </p:sp>
    </p:spTree>
    <p:extLst>
      <p:ext uri="{BB962C8B-B14F-4D97-AF65-F5344CB8AC3E}">
        <p14:creationId xmlns:p14="http://schemas.microsoft.com/office/powerpoint/2010/main" val="2731844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95306" y="432000"/>
            <a:ext cx="6221110" cy="468000"/>
          </a:xfrm>
          <a:prstGeom prst="roundRect">
            <a:avLst/>
          </a:prstGeom>
          <a:solidFill>
            <a:schemeClr val="bg1"/>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algn="ctr"/>
            <a:r>
              <a:rPr kumimoji="1" lang="ja-JP" altLang="en-US" sz="1600" dirty="0" smtClean="0">
                <a:latin typeface="HG創英角ｺﾞｼｯｸUB" panose="020B0909000000000000" pitchFamily="49" charset="-128"/>
                <a:ea typeface="HG創英角ｺﾞｼｯｸUB" panose="020B0909000000000000" pitchFamily="49" charset="-128"/>
              </a:rPr>
              <a:t>外国人市民が必要とする情報を集約したサイトの構築について</a:t>
            </a:r>
            <a:endParaRPr kumimoji="1" lang="ja-JP" altLang="en-US" sz="1600" dirty="0">
              <a:latin typeface="HG創英角ｺﾞｼｯｸUB" panose="020B0909000000000000" pitchFamily="49" charset="-128"/>
              <a:ea typeface="HG創英角ｺﾞｼｯｸUB" panose="020B0909000000000000" pitchFamily="49" charset="-128"/>
            </a:endParaRPr>
          </a:p>
        </p:txBody>
      </p:sp>
      <p:sp>
        <p:nvSpPr>
          <p:cNvPr id="6" name="テキスト ボックス 5"/>
          <p:cNvSpPr txBox="1"/>
          <p:nvPr/>
        </p:nvSpPr>
        <p:spPr>
          <a:xfrm>
            <a:off x="336290" y="3083816"/>
            <a:ext cx="608012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　今般</a:t>
            </a:r>
            <a:r>
              <a:rPr kumimoji="1" lang="ja-JP" altLang="en-US" sz="1200" dirty="0">
                <a:latin typeface="ＭＳ ゴシック" panose="020B0609070205080204" pitchFamily="49" charset="-128"/>
                <a:ea typeface="ＭＳ ゴシック" panose="020B0609070205080204" pitchFamily="49" charset="-128"/>
              </a:rPr>
              <a:t>の新型コロナウイルス感染症や災害時等の命に係わる情報なども含め、リアルタイムに情報をお届けする必要が</a:t>
            </a:r>
            <a:r>
              <a:rPr kumimoji="1" lang="ja-JP" altLang="en-US" sz="1200" dirty="0" smtClean="0">
                <a:latin typeface="ＭＳ ゴシック" panose="020B0609070205080204" pitchFamily="49" charset="-128"/>
                <a:ea typeface="ＭＳ ゴシック" panose="020B0609070205080204" pitchFamily="49" charset="-128"/>
              </a:rPr>
              <a:t>あるため、必要</a:t>
            </a:r>
            <a:r>
              <a:rPr kumimoji="1" lang="ja-JP" altLang="en-US" sz="1200" dirty="0">
                <a:latin typeface="ＭＳ ゴシック" panose="020B0609070205080204" pitchFamily="49" charset="-128"/>
                <a:ea typeface="ＭＳ ゴシック" panose="020B0609070205080204" pitchFamily="49" charset="-128"/>
              </a:rPr>
              <a:t>な情報を多言語で的確に得られるよう「外国人向け生活情報ホームページ」を新たに</a:t>
            </a:r>
            <a:r>
              <a:rPr kumimoji="1" lang="ja-JP" altLang="en-US" sz="1200" dirty="0" smtClean="0">
                <a:latin typeface="ＭＳ ゴシック" panose="020B0609070205080204" pitchFamily="49" charset="-128"/>
                <a:ea typeface="ＭＳ ゴシック" panose="020B0609070205080204" pitchFamily="49" charset="-128"/>
              </a:rPr>
              <a:t>作成。</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195306" y="2830092"/>
            <a:ext cx="1008000" cy="276999"/>
          </a:xfrm>
          <a:prstGeom prst="rect">
            <a:avLst/>
          </a:prstGeom>
          <a:solidFill>
            <a:schemeClr val="accent1">
              <a:lumMod val="60000"/>
              <a:lumOff val="40000"/>
            </a:schemeClr>
          </a:solidFill>
          <a:ln w="190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a:latin typeface="ＭＳ ゴシック" panose="020B0609070205080204" pitchFamily="49" charset="-128"/>
                <a:ea typeface="ＭＳ ゴシック" panose="020B0609070205080204" pitchFamily="49" charset="-128"/>
              </a:rPr>
              <a:t>概要</a:t>
            </a:r>
          </a:p>
        </p:txBody>
      </p:sp>
      <p:sp>
        <p:nvSpPr>
          <p:cNvPr id="8" name="テキスト ボックス 7"/>
          <p:cNvSpPr txBox="1"/>
          <p:nvPr/>
        </p:nvSpPr>
        <p:spPr>
          <a:xfrm>
            <a:off x="195306" y="5057363"/>
            <a:ext cx="1008000" cy="276999"/>
          </a:xfrm>
          <a:prstGeom prst="rect">
            <a:avLst/>
          </a:prstGeom>
          <a:solidFill>
            <a:schemeClr val="accent1">
              <a:lumMod val="60000"/>
              <a:lumOff val="40000"/>
            </a:schemeClr>
          </a:solidFill>
          <a:ln w="190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a:latin typeface="ＭＳ ゴシック" panose="020B0609070205080204" pitchFamily="49" charset="-128"/>
                <a:ea typeface="ＭＳ ゴシック" panose="020B0609070205080204" pitchFamily="49" charset="-128"/>
              </a:rPr>
              <a:t>イメージ</a:t>
            </a:r>
          </a:p>
        </p:txBody>
      </p:sp>
      <p:sp>
        <p:nvSpPr>
          <p:cNvPr id="16" name="テキスト ボックス 15"/>
          <p:cNvSpPr txBox="1"/>
          <p:nvPr/>
        </p:nvSpPr>
        <p:spPr>
          <a:xfrm>
            <a:off x="336290" y="4017482"/>
            <a:ext cx="6080125"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令和３年度</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サイトの開設</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提供予定言語：やさしい日本語、英語、中国語、タガログ語</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令和４年度以降</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提供言語の拡大　ポルトガル語、ベトナム語</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195306" y="3782824"/>
            <a:ext cx="1008000" cy="276999"/>
          </a:xfrm>
          <a:prstGeom prst="rect">
            <a:avLst/>
          </a:prstGeom>
          <a:solidFill>
            <a:schemeClr val="accent1">
              <a:lumMod val="60000"/>
              <a:lumOff val="40000"/>
            </a:schemeClr>
          </a:solidFill>
          <a:ln w="190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latin typeface="ＭＳ ゴシック" panose="020B0609070205080204" pitchFamily="49" charset="-128"/>
                <a:ea typeface="ＭＳ ゴシック" panose="020B0609070205080204" pitchFamily="49" charset="-128"/>
              </a:rPr>
              <a:t>事業</a:t>
            </a:r>
            <a:r>
              <a:rPr kumimoji="1" lang="ja-JP" altLang="en-US" sz="1200" dirty="0">
                <a:latin typeface="ＭＳ ゴシック" panose="020B0609070205080204" pitchFamily="49" charset="-128"/>
                <a:ea typeface="ＭＳ ゴシック" panose="020B0609070205080204" pitchFamily="49" charset="-128"/>
              </a:rPr>
              <a:t>計画</a:t>
            </a:r>
          </a:p>
        </p:txBody>
      </p:sp>
      <p:sp>
        <p:nvSpPr>
          <p:cNvPr id="18" name="テキスト ボックス 17"/>
          <p:cNvSpPr txBox="1"/>
          <p:nvPr/>
        </p:nvSpPr>
        <p:spPr>
          <a:xfrm>
            <a:off x="318036" y="2118554"/>
            <a:ext cx="608012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　多様なツールによる情報提供の一つとして、</a:t>
            </a:r>
            <a:r>
              <a:rPr kumimoji="1" lang="ja-JP" altLang="en-US" sz="1200" dirty="0">
                <a:latin typeface="ＭＳ ゴシック" panose="020B0609070205080204" pitchFamily="49" charset="-128"/>
                <a:ea typeface="ＭＳ ゴシック" panose="020B0609070205080204" pitchFamily="49" charset="-128"/>
              </a:rPr>
              <a:t>岐阜市多文化共生推進基本</a:t>
            </a:r>
            <a:r>
              <a:rPr kumimoji="1" lang="ja-JP" altLang="en-US" sz="1200" dirty="0" smtClean="0">
                <a:latin typeface="ＭＳ ゴシック" panose="020B0609070205080204" pitchFamily="49" charset="-128"/>
                <a:ea typeface="ＭＳ ゴシック" panose="020B0609070205080204" pitchFamily="49" charset="-128"/>
              </a:rPr>
              <a:t>計画に定める</a:t>
            </a:r>
            <a:r>
              <a:rPr kumimoji="1" lang="ja-JP" altLang="en-US" sz="1200" dirty="0" smtClean="0">
                <a:latin typeface="ＭＳ ゴシック" panose="020B0609070205080204" pitchFamily="49" charset="-128"/>
                <a:ea typeface="ＭＳ ゴシック" panose="020B0609070205080204" pitchFamily="49" charset="-128"/>
              </a:rPr>
              <a:t>重点事業で</a:t>
            </a:r>
            <a:r>
              <a:rPr kumimoji="1" lang="ja-JP" altLang="en-US" sz="1200" dirty="0" smtClean="0">
                <a:latin typeface="ＭＳ ゴシック" panose="020B0609070205080204" pitchFamily="49" charset="-128"/>
                <a:ea typeface="ＭＳ ゴシック" panose="020B0609070205080204" pitchFamily="49" charset="-128"/>
              </a:rPr>
              <a:t>ある「外国人市民が必要な情報を得られるまちづくり」を進める。</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岐阜市</a:t>
            </a:r>
            <a:r>
              <a:rPr kumimoji="1" lang="ja-JP" altLang="en-US" sz="1200" dirty="0">
                <a:latin typeface="ＭＳ ゴシック" panose="020B0609070205080204" pitchFamily="49" charset="-128"/>
                <a:ea typeface="ＭＳ ゴシック" panose="020B0609070205080204" pitchFamily="49" charset="-128"/>
              </a:rPr>
              <a:t>多文化共生推進基本</a:t>
            </a:r>
            <a:r>
              <a:rPr kumimoji="1" lang="ja-JP" altLang="en-US" sz="1200" dirty="0" smtClean="0">
                <a:latin typeface="ＭＳ ゴシック" panose="020B0609070205080204" pitchFamily="49" charset="-128"/>
                <a:ea typeface="ＭＳ ゴシック" panose="020B0609070205080204" pitchFamily="49" charset="-128"/>
              </a:rPr>
              <a:t>計画に定める重点事業（基本計画</a:t>
            </a:r>
            <a:r>
              <a:rPr kumimoji="1" lang="en-US" altLang="ja-JP" sz="1200" dirty="0" smtClean="0">
                <a:latin typeface="ＭＳ ゴシック" panose="020B0609070205080204" pitchFamily="49" charset="-128"/>
                <a:ea typeface="ＭＳ ゴシック" panose="020B0609070205080204" pitchFamily="49" charset="-128"/>
              </a:rPr>
              <a:t>42</a:t>
            </a:r>
            <a:r>
              <a:rPr kumimoji="1" lang="ja-JP" altLang="en-US" sz="1200" dirty="0" smtClean="0">
                <a:latin typeface="ＭＳ ゴシック" panose="020B0609070205080204" pitchFamily="49" charset="-128"/>
                <a:ea typeface="ＭＳ ゴシック" panose="020B0609070205080204" pitchFamily="49" charset="-128"/>
              </a:rPr>
              <a:t>ページ）</a:t>
            </a:r>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195306" y="1893721"/>
            <a:ext cx="1008000" cy="276999"/>
          </a:xfrm>
          <a:prstGeom prst="rect">
            <a:avLst/>
          </a:prstGeom>
          <a:solidFill>
            <a:schemeClr val="accent1">
              <a:lumMod val="60000"/>
              <a:lumOff val="40000"/>
            </a:schemeClr>
          </a:solidFill>
          <a:ln w="190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latin typeface="ＭＳ ゴシック" panose="020B0609070205080204" pitchFamily="49" charset="-128"/>
                <a:ea typeface="ＭＳ ゴシック" panose="020B0609070205080204" pitchFamily="49" charset="-128"/>
              </a:rPr>
              <a:t>目的</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47" name="テキスト ボックス 46"/>
          <p:cNvSpPr txBox="1"/>
          <p:nvPr/>
        </p:nvSpPr>
        <p:spPr>
          <a:xfrm>
            <a:off x="5768340" y="60960"/>
            <a:ext cx="81534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資料２</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336289" y="5320480"/>
            <a:ext cx="608012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　必要な情報を集約し、多言語に切り替えのできるサイトを構築</a:t>
            </a:r>
            <a:endParaRPr kumimoji="1" lang="ja-JP" altLang="en-US" sz="1200" dirty="0">
              <a:latin typeface="ＭＳ ゴシック" panose="020B0609070205080204" pitchFamily="49" charset="-128"/>
              <a:ea typeface="ＭＳ ゴシック" panose="020B0609070205080204" pitchFamily="49" charset="-128"/>
            </a:endParaRPr>
          </a:p>
        </p:txBody>
      </p:sp>
      <p:grpSp>
        <p:nvGrpSpPr>
          <p:cNvPr id="2" name="グループ化 1"/>
          <p:cNvGrpSpPr>
            <a:grpSpLocks noChangeAspect="1"/>
          </p:cNvGrpSpPr>
          <p:nvPr/>
        </p:nvGrpSpPr>
        <p:grpSpPr>
          <a:xfrm>
            <a:off x="788516" y="5818905"/>
            <a:ext cx="4612794" cy="3084839"/>
            <a:chOff x="578966" y="6059375"/>
            <a:chExt cx="3657345" cy="2445876"/>
          </a:xfrm>
        </p:grpSpPr>
        <p:pic>
          <p:nvPicPr>
            <p:cNvPr id="20" name="図 19"/>
            <p:cNvPicPr>
              <a:picLocks noChangeAspect="1"/>
            </p:cNvPicPr>
            <p:nvPr/>
          </p:nvPicPr>
          <p:blipFill>
            <a:blip r:embed="rId3"/>
            <a:stretch>
              <a:fillRect/>
            </a:stretch>
          </p:blipFill>
          <p:spPr>
            <a:xfrm>
              <a:off x="996311" y="6059375"/>
              <a:ext cx="3240000" cy="1821589"/>
            </a:xfrm>
            <a:prstGeom prst="rect">
              <a:avLst/>
            </a:prstGeom>
            <a:scene3d>
              <a:camera prst="orthographicFront">
                <a:rot lat="20400000" lon="20400000" rev="0"/>
              </a:camera>
              <a:lightRig rig="threePt" dir="t"/>
            </a:scene3d>
          </p:spPr>
        </p:pic>
        <p:pic>
          <p:nvPicPr>
            <p:cNvPr id="21" name="図 20"/>
            <p:cNvPicPr>
              <a:picLocks noChangeAspect="1"/>
            </p:cNvPicPr>
            <p:nvPr/>
          </p:nvPicPr>
          <p:blipFill>
            <a:blip r:embed="rId4"/>
            <a:stretch>
              <a:fillRect/>
            </a:stretch>
          </p:blipFill>
          <p:spPr>
            <a:xfrm>
              <a:off x="857196" y="6265395"/>
              <a:ext cx="3240000" cy="1824018"/>
            </a:xfrm>
            <a:prstGeom prst="rect">
              <a:avLst/>
            </a:prstGeom>
            <a:scene3d>
              <a:camera prst="orthographicFront">
                <a:rot lat="20400000" lon="20400000" rev="0"/>
              </a:camera>
              <a:lightRig rig="threePt" dir="t"/>
            </a:scene3d>
          </p:spPr>
        </p:pic>
        <p:pic>
          <p:nvPicPr>
            <p:cNvPr id="22" name="図 21"/>
            <p:cNvPicPr>
              <a:picLocks noChangeAspect="1"/>
            </p:cNvPicPr>
            <p:nvPr/>
          </p:nvPicPr>
          <p:blipFill>
            <a:blip r:embed="rId5"/>
            <a:stretch>
              <a:fillRect/>
            </a:stretch>
          </p:blipFill>
          <p:spPr>
            <a:xfrm>
              <a:off x="718081" y="6473844"/>
              <a:ext cx="3240000" cy="1821589"/>
            </a:xfrm>
            <a:prstGeom prst="rect">
              <a:avLst/>
            </a:prstGeom>
            <a:scene3d>
              <a:camera prst="orthographicFront">
                <a:rot lat="20400000" lon="20400000" rev="0"/>
              </a:camera>
              <a:lightRig rig="threePt" dir="t"/>
            </a:scene3d>
          </p:spPr>
        </p:pic>
        <p:pic>
          <p:nvPicPr>
            <p:cNvPr id="23" name="図 22"/>
            <p:cNvPicPr>
              <a:picLocks noChangeAspect="1"/>
            </p:cNvPicPr>
            <p:nvPr/>
          </p:nvPicPr>
          <p:blipFill>
            <a:blip r:embed="rId6"/>
            <a:stretch>
              <a:fillRect/>
            </a:stretch>
          </p:blipFill>
          <p:spPr>
            <a:xfrm>
              <a:off x="578966" y="6679865"/>
              <a:ext cx="3240000" cy="1825386"/>
            </a:xfrm>
            <a:prstGeom prst="rect">
              <a:avLst/>
            </a:prstGeom>
            <a:scene3d>
              <a:camera prst="orthographicFront">
                <a:rot lat="20400000" lon="20400000" rev="0"/>
              </a:camera>
              <a:lightRig rig="threePt" dir="t"/>
            </a:scene3d>
          </p:spPr>
        </p:pic>
      </p:grpSp>
      <p:sp>
        <p:nvSpPr>
          <p:cNvPr id="43" name="線吹き出し 1 (枠付き) 42"/>
          <p:cNvSpPr/>
          <p:nvPr/>
        </p:nvSpPr>
        <p:spPr>
          <a:xfrm>
            <a:off x="5326698" y="7907479"/>
            <a:ext cx="1044000" cy="223851"/>
          </a:xfrm>
          <a:prstGeom prst="borderCallout1">
            <a:avLst>
              <a:gd name="adj1" fmla="val 2083"/>
              <a:gd name="adj2" fmla="val 3143"/>
              <a:gd name="adj3" fmla="val -83245"/>
              <a:gd name="adj4" fmla="val -80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1"/>
          <a:lstStyle/>
          <a:p>
            <a:pPr algn="ctr"/>
            <a:r>
              <a:rPr kumimoji="1" lang="ja-JP" altLang="en-US" sz="900" dirty="0" smtClean="0">
                <a:latin typeface="ＭＳ ゴシック" panose="020B0609070205080204" pitchFamily="49" charset="-128"/>
                <a:ea typeface="ＭＳ ゴシック" panose="020B0609070205080204" pitchFamily="49" charset="-128"/>
              </a:rPr>
              <a:t>タガログ語</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44" name="線吹き出し 1 (枠付き) 43"/>
          <p:cNvSpPr/>
          <p:nvPr/>
        </p:nvSpPr>
        <p:spPr>
          <a:xfrm>
            <a:off x="5125085" y="8201348"/>
            <a:ext cx="1044000" cy="223851"/>
          </a:xfrm>
          <a:prstGeom prst="borderCallout1">
            <a:avLst>
              <a:gd name="adj1" fmla="val 2083"/>
              <a:gd name="adj2" fmla="val 3143"/>
              <a:gd name="adj3" fmla="val -83245"/>
              <a:gd name="adj4" fmla="val -80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1"/>
          <a:lstStyle/>
          <a:p>
            <a:pPr algn="ctr"/>
            <a:r>
              <a:rPr kumimoji="1" lang="ja-JP" altLang="en-US" sz="900" dirty="0">
                <a:latin typeface="ＭＳ ゴシック" panose="020B0609070205080204" pitchFamily="49" charset="-128"/>
                <a:ea typeface="ＭＳ ゴシック" panose="020B0609070205080204" pitchFamily="49" charset="-128"/>
              </a:rPr>
              <a:t>中国</a:t>
            </a:r>
            <a:r>
              <a:rPr kumimoji="1" lang="ja-JP" altLang="en-US" sz="900" dirty="0" smtClean="0">
                <a:latin typeface="ＭＳ ゴシック" panose="020B0609070205080204" pitchFamily="49" charset="-128"/>
                <a:ea typeface="ＭＳ ゴシック" panose="020B0609070205080204" pitchFamily="49" charset="-128"/>
              </a:rPr>
              <a:t>語</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45" name="線吹き出し 1 (枠付き) 44"/>
          <p:cNvSpPr/>
          <p:nvPr/>
        </p:nvSpPr>
        <p:spPr>
          <a:xfrm>
            <a:off x="4939348" y="8495217"/>
            <a:ext cx="1044000" cy="223851"/>
          </a:xfrm>
          <a:prstGeom prst="borderCallout1">
            <a:avLst>
              <a:gd name="adj1" fmla="val 2083"/>
              <a:gd name="adj2" fmla="val 3143"/>
              <a:gd name="adj3" fmla="val -83245"/>
              <a:gd name="adj4" fmla="val -80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1"/>
          <a:lstStyle/>
          <a:p>
            <a:pPr algn="ctr"/>
            <a:r>
              <a:rPr kumimoji="1" lang="ja-JP" altLang="en-US" sz="900" dirty="0">
                <a:latin typeface="ＭＳ ゴシック" panose="020B0609070205080204" pitchFamily="49" charset="-128"/>
                <a:ea typeface="ＭＳ ゴシック" panose="020B0609070205080204" pitchFamily="49" charset="-128"/>
              </a:rPr>
              <a:t>英</a:t>
            </a:r>
            <a:r>
              <a:rPr kumimoji="1" lang="ja-JP" altLang="en-US" sz="900" dirty="0" smtClean="0">
                <a:latin typeface="ＭＳ ゴシック" panose="020B0609070205080204" pitchFamily="49" charset="-128"/>
                <a:ea typeface="ＭＳ ゴシック" panose="020B0609070205080204" pitchFamily="49" charset="-128"/>
              </a:rPr>
              <a:t>語</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46" name="線吹き出し 1 (枠付き) 45"/>
          <p:cNvSpPr/>
          <p:nvPr/>
        </p:nvSpPr>
        <p:spPr>
          <a:xfrm>
            <a:off x="4776448" y="8789087"/>
            <a:ext cx="1044000" cy="223851"/>
          </a:xfrm>
          <a:prstGeom prst="borderCallout1">
            <a:avLst>
              <a:gd name="adj1" fmla="val 2083"/>
              <a:gd name="adj2" fmla="val 3143"/>
              <a:gd name="adj3" fmla="val -83245"/>
              <a:gd name="adj4" fmla="val -80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1"/>
          <a:lstStyle/>
          <a:p>
            <a:pPr algn="ctr"/>
            <a:r>
              <a:rPr kumimoji="1" lang="ja-JP" altLang="en-US" sz="900" dirty="0" smtClean="0">
                <a:latin typeface="ＭＳ ゴシック" panose="020B0609070205080204" pitchFamily="49" charset="-128"/>
                <a:ea typeface="ＭＳ ゴシック" panose="020B0609070205080204" pitchFamily="49" charset="-128"/>
              </a:rPr>
              <a:t>やさしい日本語</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24" name="線吹き出し 1 (枠付き) 23"/>
          <p:cNvSpPr/>
          <p:nvPr/>
        </p:nvSpPr>
        <p:spPr>
          <a:xfrm>
            <a:off x="5035346" y="5784700"/>
            <a:ext cx="1343934" cy="223851"/>
          </a:xfrm>
          <a:prstGeom prst="borderCallout1">
            <a:avLst>
              <a:gd name="adj1" fmla="val 6338"/>
              <a:gd name="adj2" fmla="val -1818"/>
              <a:gd name="adj3" fmla="val 135465"/>
              <a:gd name="adj4" fmla="val -3419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1"/>
          <a:lstStyle/>
          <a:p>
            <a:pPr algn="ctr"/>
            <a:r>
              <a:rPr kumimoji="1" lang="ja-JP" altLang="en-US" sz="900" dirty="0" smtClean="0">
                <a:latin typeface="ＭＳ ゴシック" panose="020B0609070205080204" pitchFamily="49" charset="-128"/>
                <a:ea typeface="ＭＳ ゴシック" panose="020B0609070205080204" pitchFamily="49" charset="-128"/>
              </a:rPr>
              <a:t>多言語に切替え可能に</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2411874" y="5848297"/>
            <a:ext cx="2501669" cy="1152673"/>
          </a:xfrm>
          <a:prstGeom prst="rect">
            <a:avLst/>
          </a:prstGeom>
          <a:noFill/>
          <a:ln w="19050">
            <a:solidFill>
              <a:srgbClr val="FF0000"/>
            </a:solidFill>
            <a:prstDash val="sysDot"/>
          </a:ln>
          <a:scene3d>
            <a:camera prst="orthographicFront">
              <a:rot lat="20400000" lon="20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36289" y="1229676"/>
            <a:ext cx="608012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　岐阜市公式ホームページの中の国際課（</a:t>
            </a:r>
            <a:r>
              <a:rPr kumimoji="1" lang="en-US" altLang="ja-JP" sz="1200" dirty="0" smtClean="0">
                <a:latin typeface="ＭＳ ゴシック" panose="020B0609070205080204" pitchFamily="49" charset="-128"/>
                <a:ea typeface="ＭＳ ゴシック" panose="020B0609070205080204" pitchFamily="49" charset="-128"/>
              </a:rPr>
              <a:t>Information for Foreigners</a:t>
            </a:r>
            <a:r>
              <a:rPr kumimoji="1" lang="ja-JP" altLang="en-US" sz="1200" dirty="0" smtClean="0">
                <a:latin typeface="ＭＳ ゴシック" panose="020B0609070205080204" pitchFamily="49" charset="-128"/>
                <a:ea typeface="ＭＳ ゴシック" panose="020B0609070205080204" pitchFamily="49" charset="-128"/>
              </a:rPr>
              <a:t>）については、</a:t>
            </a:r>
            <a:r>
              <a:rPr kumimoji="1" lang="en-US" altLang="ja-JP" sz="1200" dirty="0" smtClean="0">
                <a:latin typeface="ＭＳ ゴシック" panose="020B0609070205080204" pitchFamily="49" charset="-128"/>
                <a:ea typeface="ＭＳ ゴシック" panose="020B0609070205080204" pitchFamily="49" charset="-128"/>
              </a:rPr>
              <a:t>5</a:t>
            </a:r>
            <a:r>
              <a:rPr kumimoji="1" lang="ja-JP" altLang="en-US" sz="1200" dirty="0" smtClean="0">
                <a:latin typeface="ＭＳ ゴシック" panose="020B0609070205080204" pitchFamily="49" charset="-128"/>
                <a:ea typeface="ＭＳ ゴシック" panose="020B0609070205080204" pitchFamily="49" charset="-128"/>
              </a:rPr>
              <a:t>言語に翻訳した情報を掲載</a:t>
            </a:r>
            <a:r>
              <a:rPr kumimoji="1" lang="ja-JP" altLang="en-US" sz="1200" smtClean="0">
                <a:latin typeface="ＭＳ ゴシック" panose="020B0609070205080204" pitchFamily="49" charset="-128"/>
                <a:ea typeface="ＭＳ ゴシック" panose="020B0609070205080204" pitchFamily="49" charset="-128"/>
              </a:rPr>
              <a:t>している。令和</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年度のアクセス数は、令和元年度に対し約</a:t>
            </a:r>
            <a:r>
              <a:rPr kumimoji="1" lang="en-US" altLang="ja-JP" sz="1200" dirty="0" smtClean="0">
                <a:latin typeface="ＭＳ ゴシック" panose="020B0609070205080204" pitchFamily="49" charset="-128"/>
                <a:ea typeface="ＭＳ ゴシック" panose="020B0609070205080204" pitchFamily="49" charset="-128"/>
              </a:rPr>
              <a:t>5</a:t>
            </a:r>
            <a:r>
              <a:rPr kumimoji="1" lang="ja-JP" altLang="en-US" sz="1200" dirty="0" smtClean="0">
                <a:latin typeface="ＭＳ ゴシック" panose="020B0609070205080204" pitchFamily="49" charset="-128"/>
                <a:ea typeface="ＭＳ ゴシック" panose="020B0609070205080204" pitchFamily="49" charset="-128"/>
              </a:rPr>
              <a:t>倍に増加している。</a:t>
            </a:r>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220706" y="988508"/>
            <a:ext cx="1008000" cy="276999"/>
          </a:xfrm>
          <a:prstGeom prst="rect">
            <a:avLst/>
          </a:prstGeom>
          <a:solidFill>
            <a:schemeClr val="accent1">
              <a:lumMod val="60000"/>
              <a:lumOff val="40000"/>
            </a:schemeClr>
          </a:solidFill>
          <a:ln w="190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a:latin typeface="ＭＳ ゴシック" panose="020B0609070205080204" pitchFamily="49" charset="-128"/>
                <a:ea typeface="ＭＳ ゴシック" panose="020B0609070205080204" pitchFamily="49" charset="-128"/>
              </a:rPr>
              <a:t>現状</a:t>
            </a:r>
          </a:p>
        </p:txBody>
      </p:sp>
    </p:spTree>
    <p:extLst>
      <p:ext uri="{BB962C8B-B14F-4D97-AF65-F5344CB8AC3E}">
        <p14:creationId xmlns:p14="http://schemas.microsoft.com/office/powerpoint/2010/main" val="7949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TotalTime>
  <Words>236</Words>
  <Application>Microsoft Office PowerPoint</Application>
  <PresentationFormat>画面に合わせる (4:3)</PresentationFormat>
  <Paragraphs>23</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HG創英角ｺﾞｼｯｸUB</vt:lpstr>
      <vt:lpstr>ＭＳ ゴシック</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gifu</dc:creator>
  <cp:lastModifiedBy>gifu</cp:lastModifiedBy>
  <cp:revision>34</cp:revision>
  <cp:lastPrinted>2021-05-10T08:22:07Z</cp:lastPrinted>
  <dcterms:created xsi:type="dcterms:W3CDTF">2021-04-26T09:10:11Z</dcterms:created>
  <dcterms:modified xsi:type="dcterms:W3CDTF">2021-05-14T00:56:22Z</dcterms:modified>
</cp:coreProperties>
</file>