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charts/chart3.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14"/>
  </p:notesMasterIdLst>
  <p:handoutMasterIdLst>
    <p:handoutMasterId r:id="rId15"/>
  </p:handoutMasterIdLst>
  <p:sldIdLst>
    <p:sldId id="256" r:id="rId2"/>
    <p:sldId id="316" r:id="rId3"/>
    <p:sldId id="318" r:id="rId4"/>
    <p:sldId id="319" r:id="rId5"/>
    <p:sldId id="315" r:id="rId6"/>
    <p:sldId id="293" r:id="rId7"/>
    <p:sldId id="320" r:id="rId8"/>
    <p:sldId id="322" r:id="rId9"/>
    <p:sldId id="301" r:id="rId10"/>
    <p:sldId id="321" r:id="rId11"/>
    <p:sldId id="324" r:id="rId12"/>
    <p:sldId id="323" r:id="rId1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31" userDrawn="1">
          <p15:clr>
            <a:srgbClr val="A4A3A4"/>
          </p15:clr>
        </p15:guide>
        <p15:guide id="2" pos="2143"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003399"/>
    <a:srgbClr val="FF0000"/>
    <a:srgbClr val="0000FF"/>
    <a:srgbClr val="FF0066"/>
    <a:srgbClr val="FFCCFF"/>
    <a:srgbClr val="CC3300"/>
    <a:srgbClr val="CCFF33"/>
    <a:srgbClr val="FF66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00" autoAdjust="0"/>
    <p:restoredTop sz="96915" autoAdjust="0"/>
  </p:normalViewPr>
  <p:slideViewPr>
    <p:cSldViewPr>
      <p:cViewPr varScale="1">
        <p:scale>
          <a:sx n="70" d="100"/>
          <a:sy n="70" d="100"/>
        </p:scale>
        <p:origin x="-1470" y="-96"/>
      </p:cViewPr>
      <p:guideLst>
        <p:guide orient="horz" pos="2160"/>
        <p:guide pos="2880"/>
      </p:guideLst>
    </p:cSldViewPr>
  </p:slideViewPr>
  <p:notesTextViewPr>
    <p:cViewPr>
      <p:scale>
        <a:sx n="125" d="100"/>
        <a:sy n="125" d="100"/>
      </p:scale>
      <p:origin x="0" y="0"/>
    </p:cViewPr>
  </p:notesTextViewPr>
  <p:sorterViewPr>
    <p:cViewPr>
      <p:scale>
        <a:sx n="100" d="100"/>
        <a:sy n="100" d="100"/>
      </p:scale>
      <p:origin x="0" y="582"/>
    </p:cViewPr>
  </p:sorterViewPr>
  <p:notesViewPr>
    <p:cSldViewPr>
      <p:cViewPr varScale="1">
        <p:scale>
          <a:sx n="51" d="100"/>
          <a:sy n="51" d="100"/>
        </p:scale>
        <p:origin x="-2922" y="-84"/>
      </p:cViewPr>
      <p:guideLst>
        <p:guide orient="horz" pos="3131"/>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gifu-city.local\gifu\&#20869;&#37096;_&#25152;&#23646;&#35506;&#20849;&#26377;&#12501;&#12457;&#12523;&#12480;&#65298;\0660060\&#22269;&#38555;\2505&#12288;&#22810;&#25991;&#21270;&#20849;&#29983;&#25512;&#36914;&#31561;&#22522;&#26412;&#35336;&#30011;\&#65288;&#20206;&#31216;&#65289;&#23696;&#38428;&#24066;&#22810;&#25991;&#21270;&#20849;&#29983;&#25512;&#36914;&#20250;&#35696;\&#20250;&#35696;\R3\01&#25512;&#36914;&#20250;&#35696;\&#31532;2&#22238;&#25512;&#36914;&#20250;&#35696;\02&#24403;&#26085;&#36039;&#26009;&#31561;\&#22806;&#22269;&#20154;&#20303;&#27665;&#25968;&#20803;&#12487;&#12540;&#12479;.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gifu-city.local\gifu\&#20869;&#37096;_&#25152;&#23646;&#35506;&#20849;&#26377;&#12501;&#12457;&#12523;&#12480;&#65298;\0660060\&#22269;&#38555;\2505&#12288;&#22810;&#25991;&#21270;&#20849;&#29983;&#25512;&#36914;&#31561;&#22522;&#26412;&#35336;&#30011;\&#65288;&#20206;&#31216;&#65289;&#23696;&#38428;&#24066;&#22810;&#25991;&#21270;&#20849;&#29983;&#25512;&#36914;&#20250;&#35696;\&#20250;&#35696;\R3\01&#25512;&#36914;&#20250;&#35696;\&#31532;2&#22238;&#25512;&#36914;&#20250;&#35696;\02&#24403;&#26085;&#36039;&#26009;&#31561;\&#22806;&#22269;&#20154;&#20303;&#27665;&#25968;&#20803;&#12487;&#12540;&#12479;.xlsx" TargetMode="External"/></Relationships>
</file>

<file path=ppt/charts/_rels/chart3.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file:///\\gifu-city.local\gifu\&#20869;&#37096;_&#25152;&#23646;&#35506;&#20849;&#26377;&#12501;&#12457;&#12523;&#12480;&#65298;\0660060\&#22269;&#38555;\2505&#12288;&#22810;&#25991;&#21270;&#20849;&#29983;&#25512;&#36914;&#31561;&#22522;&#26412;&#35336;&#30011;\&#65288;&#20206;&#31216;&#65289;&#23696;&#38428;&#24066;&#22810;&#25991;&#21270;&#20849;&#29983;&#25512;&#36914;&#20250;&#35696;\&#20250;&#35696;\R3\01&#25512;&#36914;&#20250;&#35696;\&#31532;2&#22238;&#25512;&#36914;&#20250;&#35696;\02&#24403;&#26085;&#36039;&#26009;&#31561;\&#22806;&#22269;&#20154;&#20303;&#27665;&#25968;&#20803;&#12487;&#12540;&#12479;.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8"/>
      <c:rotY val="32"/>
      <c:depthPercent val="100"/>
      <c:rAngAx val="1"/>
    </c:view3D>
    <c:floor>
      <c:thickness val="0"/>
      <c:spPr>
        <a:noFill/>
        <a:ln w="9525">
          <a:noFill/>
        </a:ln>
      </c:spPr>
    </c:floor>
    <c:sideWall>
      <c:thickness val="0"/>
      <c:spPr>
        <a:ln w="3175">
          <a:noFill/>
          <a:prstDash val="solid"/>
        </a:ln>
      </c:spPr>
    </c:sideWall>
    <c:backWall>
      <c:thickness val="0"/>
      <c:spPr>
        <a:ln>
          <a:noFill/>
        </a:ln>
      </c:spPr>
    </c:backWall>
    <c:plotArea>
      <c:layout>
        <c:manualLayout>
          <c:layoutTarget val="inner"/>
          <c:xMode val="edge"/>
          <c:yMode val="edge"/>
          <c:x val="0.12533062898491695"/>
          <c:y val="8.8234597514255803E-2"/>
          <c:w val="0.66299472896466449"/>
          <c:h val="0.80153498054122541"/>
        </c:manualLayout>
      </c:layout>
      <c:bar3DChart>
        <c:barDir val="col"/>
        <c:grouping val="stacked"/>
        <c:varyColors val="0"/>
        <c:ser>
          <c:idx val="0"/>
          <c:order val="0"/>
          <c:tx>
            <c:strRef>
              <c:f>Sheet1!$B$2</c:f>
              <c:strCache>
                <c:ptCount val="1"/>
                <c:pt idx="0">
                  <c:v>中国・台湾</c:v>
                </c:pt>
              </c:strCache>
            </c:strRef>
          </c:tx>
          <c:invertIfNegative val="0"/>
          <c:cat>
            <c:numRef>
              <c:f>Sheet1!$A$3:$A$28</c:f>
              <c:numCache>
                <c:formatCode>General</c:formatCode>
                <c:ptCount val="26"/>
                <c:pt idx="0">
                  <c:v>1990</c:v>
                </c:pt>
                <c:pt idx="2">
                  <c:v>1995</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pt idx="22">
                  <c:v>2018</c:v>
                </c:pt>
                <c:pt idx="23">
                  <c:v>2019</c:v>
                </c:pt>
                <c:pt idx="24">
                  <c:v>2020</c:v>
                </c:pt>
                <c:pt idx="25">
                  <c:v>2021</c:v>
                </c:pt>
              </c:numCache>
            </c:numRef>
          </c:cat>
          <c:val>
            <c:numRef>
              <c:f>Sheet1!$B$3:$B$28</c:f>
              <c:numCache>
                <c:formatCode>General</c:formatCode>
                <c:ptCount val="26"/>
                <c:pt idx="0" formatCode="#,##0_);[Red]\(#,##0\)">
                  <c:v>322</c:v>
                </c:pt>
                <c:pt idx="2" formatCode="#,##0_);[Red]\(#,##0\)">
                  <c:v>1030</c:v>
                </c:pt>
                <c:pt idx="4" formatCode="#,##0_);[Red]\(#,##0\)">
                  <c:v>2470</c:v>
                </c:pt>
                <c:pt idx="5" formatCode="#,##0_);[Red]\(#,##0\)">
                  <c:v>2876</c:v>
                </c:pt>
                <c:pt idx="6" formatCode="#,##0_);[Red]\(#,##0\)">
                  <c:v>3235</c:v>
                </c:pt>
                <c:pt idx="7" formatCode="#,##0_);[Red]\(#,##0\)">
                  <c:v>3443</c:v>
                </c:pt>
                <c:pt idx="8" formatCode="#,##0_);[Red]\(#,##0\)">
                  <c:v>3902</c:v>
                </c:pt>
                <c:pt idx="9" formatCode="#,##0_);[Red]\(#,##0\)">
                  <c:v>4145</c:v>
                </c:pt>
                <c:pt idx="10" formatCode="#,##0_);[Red]\(#,##0\)">
                  <c:v>4567</c:v>
                </c:pt>
                <c:pt idx="11" formatCode="#,##0_);[Red]\(#,##0\)">
                  <c:v>4469</c:v>
                </c:pt>
                <c:pt idx="12" formatCode="#,##0_);[Red]\(#,##0\)">
                  <c:v>4320</c:v>
                </c:pt>
                <c:pt idx="13" formatCode="#,##0_);[Red]\(#,##0\)">
                  <c:v>4183</c:v>
                </c:pt>
                <c:pt idx="14" formatCode="#,##0_);[Red]\(#,##0\)">
                  <c:v>4083</c:v>
                </c:pt>
                <c:pt idx="15" formatCode="#,##0_);[Red]\(#,##0\)">
                  <c:v>3930</c:v>
                </c:pt>
                <c:pt idx="16" formatCode="#,##0_);[Red]\(#,##0\)">
                  <c:v>3925</c:v>
                </c:pt>
                <c:pt idx="17" formatCode="#,##0_);[Red]\(#,##0\)">
                  <c:v>3688</c:v>
                </c:pt>
                <c:pt idx="18" formatCode="#,##0_);[Red]\(#,##0\)">
                  <c:v>3461</c:v>
                </c:pt>
                <c:pt idx="19" formatCode="#,##0_);[Red]\(#,##0\)">
                  <c:v>3071</c:v>
                </c:pt>
                <c:pt idx="20" formatCode="#,##0_);[Red]\(#,##0\)">
                  <c:v>2986</c:v>
                </c:pt>
                <c:pt idx="21" formatCode="#,##0_);[Red]\(#,##0\)">
                  <c:v>2883</c:v>
                </c:pt>
                <c:pt idx="22" formatCode="#,##0_);[Red]\(#,##0\)">
                  <c:v>2894</c:v>
                </c:pt>
                <c:pt idx="23" formatCode="#,##0_);[Red]\(#,##0\)">
                  <c:v>2955</c:v>
                </c:pt>
                <c:pt idx="24" formatCode="#,##0_);[Red]\(#,##0\)">
                  <c:v>2749</c:v>
                </c:pt>
                <c:pt idx="25" formatCode="#,##0_);[Red]\(#,##0\)">
                  <c:v>2365</c:v>
                </c:pt>
              </c:numCache>
            </c:numRef>
          </c:val>
          <c:extLst xmlns:c16r2="http://schemas.microsoft.com/office/drawing/2015/06/chart">
            <c:ext xmlns:c16="http://schemas.microsoft.com/office/drawing/2014/chart" uri="{C3380CC4-5D6E-409C-BE32-E72D297353CC}">
              <c16:uniqueId val="{00000000-970D-4998-8534-00C8B4976DF3}"/>
            </c:ext>
          </c:extLst>
        </c:ser>
        <c:ser>
          <c:idx val="1"/>
          <c:order val="1"/>
          <c:tx>
            <c:strRef>
              <c:f>Sheet1!$C$2</c:f>
              <c:strCache>
                <c:ptCount val="1"/>
                <c:pt idx="0">
                  <c:v>フィリピン</c:v>
                </c:pt>
              </c:strCache>
            </c:strRef>
          </c:tx>
          <c:invertIfNegative val="0"/>
          <c:cat>
            <c:numRef>
              <c:f>Sheet1!$A$3:$A$28</c:f>
              <c:numCache>
                <c:formatCode>General</c:formatCode>
                <c:ptCount val="26"/>
                <c:pt idx="0">
                  <c:v>1990</c:v>
                </c:pt>
                <c:pt idx="2">
                  <c:v>1995</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pt idx="22">
                  <c:v>2018</c:v>
                </c:pt>
                <c:pt idx="23">
                  <c:v>2019</c:v>
                </c:pt>
                <c:pt idx="24">
                  <c:v>2020</c:v>
                </c:pt>
                <c:pt idx="25">
                  <c:v>2021</c:v>
                </c:pt>
              </c:numCache>
            </c:numRef>
          </c:cat>
          <c:val>
            <c:numRef>
              <c:f>Sheet1!$C$3:$C$28</c:f>
              <c:numCache>
                <c:formatCode>General</c:formatCode>
                <c:ptCount val="26"/>
                <c:pt idx="0" formatCode="#,##0_);[Red]\(#,##0\)">
                  <c:v>206</c:v>
                </c:pt>
                <c:pt idx="2" formatCode="#,##0_);[Red]\(#,##0\)">
                  <c:v>515</c:v>
                </c:pt>
                <c:pt idx="4" formatCode="#,##0_);[Red]\(#,##0\)">
                  <c:v>1218</c:v>
                </c:pt>
                <c:pt idx="5" formatCode="#,##0_);[Red]\(#,##0\)">
                  <c:v>1432</c:v>
                </c:pt>
                <c:pt idx="6" formatCode="#,##0_);[Red]\(#,##0\)">
                  <c:v>1588</c:v>
                </c:pt>
                <c:pt idx="7" formatCode="#,##0_);[Red]\(#,##0\)">
                  <c:v>1737</c:v>
                </c:pt>
                <c:pt idx="8" formatCode="#,##0_);[Red]\(#,##0\)">
                  <c:v>2140</c:v>
                </c:pt>
                <c:pt idx="9" formatCode="#,##0_);[Red]\(#,##0\)">
                  <c:v>1701</c:v>
                </c:pt>
                <c:pt idx="10" formatCode="#,##0_);[Red]\(#,##0\)">
                  <c:v>1763</c:v>
                </c:pt>
                <c:pt idx="11" formatCode="#,##0_);[Red]\(#,##0\)">
                  <c:v>1853</c:v>
                </c:pt>
                <c:pt idx="12" formatCode="#,##0_);[Red]\(#,##0\)">
                  <c:v>1885</c:v>
                </c:pt>
                <c:pt idx="13" formatCode="#,##0_);[Red]\(#,##0\)">
                  <c:v>1882</c:v>
                </c:pt>
                <c:pt idx="14" formatCode="#,##0_);[Red]\(#,##0\)">
                  <c:v>1857</c:v>
                </c:pt>
                <c:pt idx="15" formatCode="#,##0_);[Red]\(#,##0\)">
                  <c:v>1859</c:v>
                </c:pt>
                <c:pt idx="16" formatCode="#,##0_);[Red]\(#,##0\)">
                  <c:v>1798</c:v>
                </c:pt>
                <c:pt idx="17" formatCode="#,##0_);[Red]\(#,##0\)">
                  <c:v>1782</c:v>
                </c:pt>
                <c:pt idx="18" formatCode="#,##0_);[Red]\(#,##0\)">
                  <c:v>1807</c:v>
                </c:pt>
                <c:pt idx="19" formatCode="#,##0_);[Red]\(#,##0\)">
                  <c:v>1848</c:v>
                </c:pt>
                <c:pt idx="20" formatCode="#,##0_);[Red]\(#,##0\)">
                  <c:v>1992</c:v>
                </c:pt>
                <c:pt idx="21" formatCode="#,##0_);[Red]\(#,##0\)">
                  <c:v>2072</c:v>
                </c:pt>
                <c:pt idx="22" formatCode="#,##0_);[Red]\(#,##0\)">
                  <c:v>2090</c:v>
                </c:pt>
                <c:pt idx="23" formatCode="#,##0_);[Red]\(#,##0\)">
                  <c:v>2095</c:v>
                </c:pt>
                <c:pt idx="24" formatCode="#,##0_);[Red]\(#,##0\)">
                  <c:v>2065</c:v>
                </c:pt>
                <c:pt idx="25" formatCode="#,##0_);[Red]\(#,##0\)">
                  <c:v>1969</c:v>
                </c:pt>
              </c:numCache>
            </c:numRef>
          </c:val>
          <c:extLst xmlns:c16r2="http://schemas.microsoft.com/office/drawing/2015/06/chart">
            <c:ext xmlns:c16="http://schemas.microsoft.com/office/drawing/2014/chart" uri="{C3380CC4-5D6E-409C-BE32-E72D297353CC}">
              <c16:uniqueId val="{00000001-970D-4998-8534-00C8B4976DF3}"/>
            </c:ext>
          </c:extLst>
        </c:ser>
        <c:ser>
          <c:idx val="2"/>
          <c:order val="2"/>
          <c:tx>
            <c:strRef>
              <c:f>Sheet1!$D$2</c:f>
              <c:strCache>
                <c:ptCount val="1"/>
                <c:pt idx="0">
                  <c:v>韓国･朝鮮</c:v>
                </c:pt>
              </c:strCache>
            </c:strRef>
          </c:tx>
          <c:invertIfNegative val="0"/>
          <c:cat>
            <c:numRef>
              <c:f>Sheet1!$A$3:$A$28</c:f>
              <c:numCache>
                <c:formatCode>General</c:formatCode>
                <c:ptCount val="26"/>
                <c:pt idx="0">
                  <c:v>1990</c:v>
                </c:pt>
                <c:pt idx="2">
                  <c:v>1995</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pt idx="22">
                  <c:v>2018</c:v>
                </c:pt>
                <c:pt idx="23">
                  <c:v>2019</c:v>
                </c:pt>
                <c:pt idx="24">
                  <c:v>2020</c:v>
                </c:pt>
                <c:pt idx="25">
                  <c:v>2021</c:v>
                </c:pt>
              </c:numCache>
            </c:numRef>
          </c:cat>
          <c:val>
            <c:numRef>
              <c:f>Sheet1!$D$3:$D$28</c:f>
              <c:numCache>
                <c:formatCode>General</c:formatCode>
                <c:ptCount val="26"/>
                <c:pt idx="0" formatCode="#,##0_);[Red]\(#,##0\)">
                  <c:v>2757</c:v>
                </c:pt>
                <c:pt idx="2" formatCode="#,##0_);[Red]\(#,##0\)">
                  <c:v>2344</c:v>
                </c:pt>
                <c:pt idx="4" formatCode="#,##0_);[Red]\(#,##0\)">
                  <c:v>2046</c:v>
                </c:pt>
                <c:pt idx="5" formatCode="#,##0_);[Red]\(#,##0\)">
                  <c:v>1994</c:v>
                </c:pt>
                <c:pt idx="6" formatCode="#,##0_);[Red]\(#,##0\)">
                  <c:v>1929</c:v>
                </c:pt>
                <c:pt idx="7" formatCode="#,##0_);[Red]\(#,##0\)">
                  <c:v>1856</c:v>
                </c:pt>
                <c:pt idx="8" formatCode="#,##0_);[Red]\(#,##0\)">
                  <c:v>1797</c:v>
                </c:pt>
                <c:pt idx="9" formatCode="#,##0_);[Red]\(#,##0\)">
                  <c:v>1770</c:v>
                </c:pt>
                <c:pt idx="10" formatCode="#,##0_);[Red]\(#,##0\)">
                  <c:v>1773</c:v>
                </c:pt>
                <c:pt idx="11" formatCode="#,##0_);[Red]\(#,##0\)">
                  <c:v>1703</c:v>
                </c:pt>
                <c:pt idx="12" formatCode="#,##0_);[Red]\(#,##0\)">
                  <c:v>1614</c:v>
                </c:pt>
                <c:pt idx="13" formatCode="#,##0_);[Red]\(#,##0\)">
                  <c:v>1584</c:v>
                </c:pt>
                <c:pt idx="14" formatCode="#,##0_);[Red]\(#,##0\)">
                  <c:v>1550</c:v>
                </c:pt>
                <c:pt idx="15" formatCode="#,##0_);[Red]\(#,##0\)">
                  <c:v>1537</c:v>
                </c:pt>
                <c:pt idx="16" formatCode="#,##0_);[Red]\(#,##0\)">
                  <c:v>1500</c:v>
                </c:pt>
                <c:pt idx="17" formatCode="#,##0_);[Red]\(#,##0\)">
                  <c:v>1466</c:v>
                </c:pt>
                <c:pt idx="18" formatCode="#,##0_);[Red]\(#,##0\)">
                  <c:v>1434</c:v>
                </c:pt>
                <c:pt idx="19" formatCode="#,##0_);[Red]\(#,##0\)">
                  <c:v>1402</c:v>
                </c:pt>
                <c:pt idx="20" formatCode="#,##0_);[Red]\(#,##0\)">
                  <c:v>1344</c:v>
                </c:pt>
                <c:pt idx="21" formatCode="#,##0_);[Red]\(#,##0\)">
                  <c:v>1311</c:v>
                </c:pt>
                <c:pt idx="22" formatCode="#,##0_);[Red]\(#,##0\)">
                  <c:v>1296</c:v>
                </c:pt>
                <c:pt idx="23" formatCode="#,##0_);[Red]\(#,##0\)">
                  <c:v>1263</c:v>
                </c:pt>
                <c:pt idx="24" formatCode="#,##0_);[Red]\(#,##0\)">
                  <c:v>1220</c:v>
                </c:pt>
                <c:pt idx="25" formatCode="#,##0_);[Red]\(#,##0\)">
                  <c:v>1189</c:v>
                </c:pt>
              </c:numCache>
            </c:numRef>
          </c:val>
          <c:extLst xmlns:c16r2="http://schemas.microsoft.com/office/drawing/2015/06/chart">
            <c:ext xmlns:c16="http://schemas.microsoft.com/office/drawing/2014/chart" uri="{C3380CC4-5D6E-409C-BE32-E72D297353CC}">
              <c16:uniqueId val="{00000002-970D-4998-8534-00C8B4976DF3}"/>
            </c:ext>
          </c:extLst>
        </c:ser>
        <c:ser>
          <c:idx val="3"/>
          <c:order val="3"/>
          <c:tx>
            <c:strRef>
              <c:f>Sheet1!$E$2</c:f>
              <c:strCache>
                <c:ptCount val="1"/>
                <c:pt idx="0">
                  <c:v>ベトナム</c:v>
                </c:pt>
              </c:strCache>
            </c:strRef>
          </c:tx>
          <c:invertIfNegative val="0"/>
          <c:cat>
            <c:numRef>
              <c:f>Sheet1!$A$3:$A$28</c:f>
              <c:numCache>
                <c:formatCode>General</c:formatCode>
                <c:ptCount val="26"/>
                <c:pt idx="0">
                  <c:v>1990</c:v>
                </c:pt>
                <c:pt idx="2">
                  <c:v>1995</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pt idx="22">
                  <c:v>2018</c:v>
                </c:pt>
                <c:pt idx="23">
                  <c:v>2019</c:v>
                </c:pt>
                <c:pt idx="24">
                  <c:v>2020</c:v>
                </c:pt>
                <c:pt idx="25">
                  <c:v>2021</c:v>
                </c:pt>
              </c:numCache>
            </c:numRef>
          </c:cat>
          <c:val>
            <c:numRef>
              <c:f>Sheet1!$E$3:$E$28</c:f>
              <c:numCache>
                <c:formatCode>General</c:formatCode>
                <c:ptCount val="26"/>
                <c:pt idx="0" formatCode="#,##0_);[Red]\(#,##0\)">
                  <c:v>1</c:v>
                </c:pt>
                <c:pt idx="2" formatCode="#,##0_);[Red]\(#,##0\)">
                  <c:v>106</c:v>
                </c:pt>
                <c:pt idx="4" formatCode="#,##0_);[Red]\(#,##0\)">
                  <c:v>408</c:v>
                </c:pt>
                <c:pt idx="5" formatCode="#,##0_);[Red]\(#,##0\)">
                  <c:v>366</c:v>
                </c:pt>
                <c:pt idx="6" formatCode="#,##0_);[Red]\(#,##0\)">
                  <c:v>336</c:v>
                </c:pt>
                <c:pt idx="7" formatCode="#,##0_);[Red]\(#,##0\)">
                  <c:v>244</c:v>
                </c:pt>
                <c:pt idx="8" formatCode="#,##0_);[Red]\(#,##0\)">
                  <c:v>207</c:v>
                </c:pt>
                <c:pt idx="9" formatCode="#,##0_);[Red]\(#,##0\)">
                  <c:v>210</c:v>
                </c:pt>
                <c:pt idx="10" formatCode="#,##0_);[Red]\(#,##0\)">
                  <c:v>178</c:v>
                </c:pt>
                <c:pt idx="11" formatCode="#,##0_);[Red]\(#,##0\)">
                  <c:v>142</c:v>
                </c:pt>
                <c:pt idx="12" formatCode="#,##0_);[Red]\(#,##0\)">
                  <c:v>133</c:v>
                </c:pt>
                <c:pt idx="13" formatCode="#,##0_);[Red]\(#,##0\)">
                  <c:v>117</c:v>
                </c:pt>
                <c:pt idx="14" formatCode="#,##0_);[Red]\(#,##0\)">
                  <c:v>121</c:v>
                </c:pt>
                <c:pt idx="15" formatCode="#,##0_);[Red]\(#,##0\)">
                  <c:v>119</c:v>
                </c:pt>
                <c:pt idx="16" formatCode="#,##0_);[Red]\(#,##0\)">
                  <c:v>166</c:v>
                </c:pt>
                <c:pt idx="17" formatCode="#,##0_);[Red]\(#,##0\)">
                  <c:v>256</c:v>
                </c:pt>
                <c:pt idx="18" formatCode="#,##0_);[Red]\(#,##0\)">
                  <c:v>466</c:v>
                </c:pt>
                <c:pt idx="19" formatCode="#,##0_);[Red]\(#,##0\)">
                  <c:v>622</c:v>
                </c:pt>
                <c:pt idx="20" formatCode="#,##0_);[Red]\(#,##0\)">
                  <c:v>896</c:v>
                </c:pt>
                <c:pt idx="21" formatCode="#,##0_);[Red]\(#,##0\)">
                  <c:v>1006</c:v>
                </c:pt>
                <c:pt idx="22" formatCode="#,##0_);[Red]\(#,##0\)">
                  <c:v>1098</c:v>
                </c:pt>
                <c:pt idx="23" formatCode="#,##0_);[Red]\(#,##0\)">
                  <c:v>1225</c:v>
                </c:pt>
                <c:pt idx="24" formatCode="#,##0_);[Red]\(#,##0\)">
                  <c:v>1351</c:v>
                </c:pt>
                <c:pt idx="25" formatCode="#,##0_);[Red]\(#,##0\)">
                  <c:v>1228</c:v>
                </c:pt>
              </c:numCache>
            </c:numRef>
          </c:val>
          <c:extLst xmlns:c16r2="http://schemas.microsoft.com/office/drawing/2015/06/chart">
            <c:ext xmlns:c16="http://schemas.microsoft.com/office/drawing/2014/chart" uri="{C3380CC4-5D6E-409C-BE32-E72D297353CC}">
              <c16:uniqueId val="{00000003-970D-4998-8534-00C8B4976DF3}"/>
            </c:ext>
          </c:extLst>
        </c:ser>
        <c:ser>
          <c:idx val="4"/>
          <c:order val="4"/>
          <c:tx>
            <c:strRef>
              <c:f>Sheet1!$F$2</c:f>
              <c:strCache>
                <c:ptCount val="1"/>
                <c:pt idx="0">
                  <c:v>ブラジル</c:v>
                </c:pt>
              </c:strCache>
            </c:strRef>
          </c:tx>
          <c:invertIfNegative val="0"/>
          <c:cat>
            <c:numRef>
              <c:f>Sheet1!$A$3:$A$28</c:f>
              <c:numCache>
                <c:formatCode>General</c:formatCode>
                <c:ptCount val="26"/>
                <c:pt idx="0">
                  <c:v>1990</c:v>
                </c:pt>
                <c:pt idx="2">
                  <c:v>1995</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pt idx="22">
                  <c:v>2018</c:v>
                </c:pt>
                <c:pt idx="23">
                  <c:v>2019</c:v>
                </c:pt>
                <c:pt idx="24">
                  <c:v>2020</c:v>
                </c:pt>
                <c:pt idx="25">
                  <c:v>2021</c:v>
                </c:pt>
              </c:numCache>
            </c:numRef>
          </c:cat>
          <c:val>
            <c:numRef>
              <c:f>Sheet1!$F$3:$F$28</c:f>
              <c:numCache>
                <c:formatCode>General</c:formatCode>
                <c:ptCount val="26"/>
                <c:pt idx="0" formatCode="#,##0_);[Red]\(#,##0\)">
                  <c:v>30</c:v>
                </c:pt>
                <c:pt idx="2" formatCode="#,##0_);[Red]\(#,##0\)">
                  <c:v>404</c:v>
                </c:pt>
                <c:pt idx="4" formatCode="#,##0_);[Red]\(#,##0\)">
                  <c:v>327</c:v>
                </c:pt>
                <c:pt idx="5" formatCode="#,##0_);[Red]\(#,##0\)">
                  <c:v>315</c:v>
                </c:pt>
                <c:pt idx="6" formatCode="#,##0_);[Red]\(#,##0\)">
                  <c:v>296</c:v>
                </c:pt>
                <c:pt idx="7" formatCode="#,##0_);[Red]\(#,##0\)">
                  <c:v>224</c:v>
                </c:pt>
                <c:pt idx="8" formatCode="#,##0_);[Red]\(#,##0\)">
                  <c:v>211</c:v>
                </c:pt>
                <c:pt idx="9" formatCode="#,##0_);[Red]\(#,##0\)">
                  <c:v>221</c:v>
                </c:pt>
                <c:pt idx="10" formatCode="#,##0_);[Red]\(#,##0\)">
                  <c:v>239</c:v>
                </c:pt>
                <c:pt idx="11" formatCode="#,##0_);[Red]\(#,##0\)">
                  <c:v>250</c:v>
                </c:pt>
                <c:pt idx="12" formatCode="#,##0_);[Red]\(#,##0\)">
                  <c:v>263</c:v>
                </c:pt>
                <c:pt idx="13" formatCode="#,##0_);[Red]\(#,##0\)">
                  <c:v>293</c:v>
                </c:pt>
                <c:pt idx="14" formatCode="#,##0_);[Red]\(#,##0\)">
                  <c:v>231</c:v>
                </c:pt>
                <c:pt idx="15" formatCode="#,##0_);[Red]\(#,##0\)">
                  <c:v>274</c:v>
                </c:pt>
                <c:pt idx="16" formatCode="#,##0_);[Red]\(#,##0\)">
                  <c:v>240</c:v>
                </c:pt>
                <c:pt idx="17" formatCode="#,##0_);[Red]\(#,##0\)">
                  <c:v>225</c:v>
                </c:pt>
                <c:pt idx="18" formatCode="#,##0_);[Red]\(#,##0\)">
                  <c:v>215</c:v>
                </c:pt>
                <c:pt idx="19" formatCode="#,##0_);[Red]\(#,##0\)">
                  <c:v>224</c:v>
                </c:pt>
                <c:pt idx="20" formatCode="#,##0_);[Red]\(#,##0\)">
                  <c:v>225</c:v>
                </c:pt>
                <c:pt idx="21" formatCode="#,##0_);[Red]\(#,##0\)">
                  <c:v>223</c:v>
                </c:pt>
                <c:pt idx="22" formatCode="#,##0_);[Red]\(#,##0\)">
                  <c:v>229</c:v>
                </c:pt>
                <c:pt idx="23" formatCode="#,##0_);[Red]\(#,##0\)">
                  <c:v>241</c:v>
                </c:pt>
                <c:pt idx="24" formatCode="#,##0_);[Red]\(#,##0\)">
                  <c:v>276</c:v>
                </c:pt>
                <c:pt idx="25" formatCode="#,##0_);[Red]\(#,##0\)">
                  <c:v>308</c:v>
                </c:pt>
              </c:numCache>
            </c:numRef>
          </c:val>
          <c:extLst xmlns:c16r2="http://schemas.microsoft.com/office/drawing/2015/06/chart">
            <c:ext xmlns:c16="http://schemas.microsoft.com/office/drawing/2014/chart" uri="{C3380CC4-5D6E-409C-BE32-E72D297353CC}">
              <c16:uniqueId val="{00000004-970D-4998-8534-00C8B4976DF3}"/>
            </c:ext>
          </c:extLst>
        </c:ser>
        <c:ser>
          <c:idx val="5"/>
          <c:order val="5"/>
          <c:tx>
            <c:strRef>
              <c:f>Sheet1!$G$2</c:f>
              <c:strCache>
                <c:ptCount val="1"/>
                <c:pt idx="0">
                  <c:v>その他</c:v>
                </c:pt>
              </c:strCache>
            </c:strRef>
          </c:tx>
          <c:invertIfNegative val="0"/>
          <c:cat>
            <c:numRef>
              <c:f>Sheet1!$A$3:$A$28</c:f>
              <c:numCache>
                <c:formatCode>General</c:formatCode>
                <c:ptCount val="26"/>
                <c:pt idx="0">
                  <c:v>1990</c:v>
                </c:pt>
                <c:pt idx="2">
                  <c:v>1995</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pt idx="22">
                  <c:v>2018</c:v>
                </c:pt>
                <c:pt idx="23">
                  <c:v>2019</c:v>
                </c:pt>
                <c:pt idx="24">
                  <c:v>2020</c:v>
                </c:pt>
                <c:pt idx="25">
                  <c:v>2021</c:v>
                </c:pt>
              </c:numCache>
            </c:numRef>
          </c:cat>
          <c:val>
            <c:numRef>
              <c:f>Sheet1!$G$3:$G$28</c:f>
              <c:numCache>
                <c:formatCode>General</c:formatCode>
                <c:ptCount val="26"/>
                <c:pt idx="0" formatCode="#,##0_);[Red]\(#,##0\)">
                  <c:v>237</c:v>
                </c:pt>
                <c:pt idx="2" formatCode="#,##0_);[Red]\(#,##0\)">
                  <c:v>656</c:v>
                </c:pt>
                <c:pt idx="4" formatCode="#,##0_);[Red]\(#,##0\)">
                  <c:v>765</c:v>
                </c:pt>
                <c:pt idx="5" formatCode="#,##0_);[Red]\(#,##0\)">
                  <c:v>776</c:v>
                </c:pt>
                <c:pt idx="6" formatCode="#,##0_);[Red]\(#,##0\)">
                  <c:v>892</c:v>
                </c:pt>
                <c:pt idx="7" formatCode="#,##0_);[Red]\(#,##0\)">
                  <c:v>977</c:v>
                </c:pt>
                <c:pt idx="8" formatCode="#,##0_);[Red]\(#,##0\)">
                  <c:v>979</c:v>
                </c:pt>
                <c:pt idx="9" formatCode="#,##0_);[Red]\(#,##0\)">
                  <c:v>951</c:v>
                </c:pt>
                <c:pt idx="10" formatCode="#,##0_);[Red]\(#,##0\)">
                  <c:v>956</c:v>
                </c:pt>
                <c:pt idx="11" formatCode="#,##0_);[Red]\(#,##0\)">
                  <c:v>927</c:v>
                </c:pt>
                <c:pt idx="12" formatCode="#,##0_);[Red]\(#,##0\)">
                  <c:v>897</c:v>
                </c:pt>
                <c:pt idx="13" formatCode="#,##0_);[Red]\(#,##0\)">
                  <c:v>912</c:v>
                </c:pt>
                <c:pt idx="14" formatCode="#,##0_);[Red]\(#,##0\)">
                  <c:v>939</c:v>
                </c:pt>
                <c:pt idx="15" formatCode="#,##0_);[Red]\(#,##0\)">
                  <c:v>968</c:v>
                </c:pt>
                <c:pt idx="16" formatCode="#,##0_);[Red]\(#,##0\)">
                  <c:v>1023</c:v>
                </c:pt>
                <c:pt idx="17" formatCode="#,##0_);[Red]\(#,##0\)">
                  <c:v>1046</c:v>
                </c:pt>
                <c:pt idx="18" formatCode="#,##0_);[Red]\(#,##0\)">
                  <c:v>1177</c:v>
                </c:pt>
                <c:pt idx="19" formatCode="#,##0_);[Red]\(#,##0\)">
                  <c:v>1390</c:v>
                </c:pt>
                <c:pt idx="20" formatCode="#,##0_);[Red]\(#,##0\)">
                  <c:v>1500</c:v>
                </c:pt>
                <c:pt idx="21" formatCode="#,##0_);[Red]\(#,##0\)">
                  <c:v>1597</c:v>
                </c:pt>
                <c:pt idx="22" formatCode="#,##0_);[Red]\(#,##0\)">
                  <c:v>1704</c:v>
                </c:pt>
                <c:pt idx="23" formatCode="#,##0_);[Red]\(#,##0\)">
                  <c:v>1960</c:v>
                </c:pt>
                <c:pt idx="24" formatCode="#,##0_);[Red]\(#,##0\)">
                  <c:v>1968</c:v>
                </c:pt>
                <c:pt idx="25" formatCode="#,##0_);[Red]\(#,##0\)">
                  <c:v>1802</c:v>
                </c:pt>
              </c:numCache>
            </c:numRef>
          </c:val>
          <c:extLst xmlns:c16r2="http://schemas.microsoft.com/office/drawing/2015/06/chart">
            <c:ext xmlns:c16="http://schemas.microsoft.com/office/drawing/2014/chart" uri="{C3380CC4-5D6E-409C-BE32-E72D297353CC}">
              <c16:uniqueId val="{00000005-970D-4998-8534-00C8B4976DF3}"/>
            </c:ext>
          </c:extLst>
        </c:ser>
        <c:dLbls>
          <c:showLegendKey val="0"/>
          <c:showVal val="0"/>
          <c:showCatName val="0"/>
          <c:showSerName val="0"/>
          <c:showPercent val="0"/>
          <c:showBubbleSize val="0"/>
        </c:dLbls>
        <c:gapWidth val="150"/>
        <c:shape val="box"/>
        <c:axId val="50883072"/>
        <c:axId val="47782656"/>
        <c:axId val="0"/>
      </c:bar3DChart>
      <c:catAx>
        <c:axId val="50883072"/>
        <c:scaling>
          <c:orientation val="minMax"/>
        </c:scaling>
        <c:delete val="0"/>
        <c:axPos val="b"/>
        <c:numFmt formatCode="General" sourceLinked="1"/>
        <c:majorTickMark val="out"/>
        <c:minorTickMark val="none"/>
        <c:tickLblPos val="nextTo"/>
        <c:txPr>
          <a:bodyPr rot="2700000" vert="horz"/>
          <a:lstStyle/>
          <a:p>
            <a:pPr>
              <a:defRPr sz="1000" b="0" i="0" u="none" strike="noStrike" baseline="0">
                <a:solidFill>
                  <a:srgbClr val="000000"/>
                </a:solidFill>
                <a:latin typeface="ＭＳ Ｐゴシック"/>
                <a:ea typeface="ＭＳ Ｐゴシック"/>
                <a:cs typeface="ＭＳ Ｐゴシック"/>
              </a:defRPr>
            </a:pPr>
            <a:endParaRPr lang="ja-JP"/>
          </a:p>
        </c:txPr>
        <c:crossAx val="47782656"/>
        <c:crosses val="autoZero"/>
        <c:auto val="1"/>
        <c:lblAlgn val="ctr"/>
        <c:lblOffset val="100"/>
        <c:noMultiLvlLbl val="0"/>
      </c:catAx>
      <c:valAx>
        <c:axId val="47782656"/>
        <c:scaling>
          <c:orientation val="minMax"/>
        </c:scaling>
        <c:delete val="0"/>
        <c:axPos val="l"/>
        <c:majorGridlines>
          <c:spPr>
            <a:ln w="3175">
              <a:solidFill>
                <a:schemeClr val="bg1">
                  <a:lumMod val="65000"/>
                </a:schemeClr>
              </a:solidFill>
            </a:ln>
          </c:spPr>
        </c:majorGridlines>
        <c:numFmt formatCode="#,##0_);[Red]\(#,##0\)" sourceLinked="1"/>
        <c:majorTickMark val="out"/>
        <c:minorTickMark val="none"/>
        <c:tickLblPos val="nextTo"/>
        <c:spPr>
          <a:noFill/>
        </c:spPr>
        <c:crossAx val="50883072"/>
        <c:crosses val="autoZero"/>
        <c:crossBetween val="between"/>
      </c:valAx>
      <c:spPr>
        <a:noFill/>
        <a:ln w="25400">
          <a:noFill/>
        </a:ln>
      </c:spPr>
    </c:plotArea>
    <c:legend>
      <c:legendPos val="r"/>
      <c:layout>
        <c:manualLayout>
          <c:xMode val="edge"/>
          <c:yMode val="edge"/>
          <c:x val="0.83228486122097056"/>
          <c:y val="0.15395847106474678"/>
          <c:w val="0.12533808774541255"/>
          <c:h val="0.65832517838939875"/>
        </c:manualLayout>
      </c:layout>
      <c:overlay val="0"/>
      <c:spPr>
        <a:noFill/>
        <a:ln w="25400">
          <a:noFill/>
        </a:ln>
      </c:spPr>
      <c:txPr>
        <a:bodyPr/>
        <a:lstStyle/>
        <a:p>
          <a:pPr>
            <a:defRPr sz="1400">
              <a:latin typeface="ＭＳ Ｐゴシック" panose="020B0600070205080204" pitchFamily="50" charset="-128"/>
              <a:ea typeface="ＭＳ Ｐゴシック" panose="020B0600070205080204" pitchFamily="50" charset="-128"/>
            </a:defRPr>
          </a:pPr>
          <a:endParaRPr lang="ja-JP"/>
        </a:p>
      </c:txPr>
    </c:legend>
    <c:plotVisOnly val="1"/>
    <c:dispBlanksAs val="gap"/>
    <c:showDLblsOverMax val="0"/>
  </c:chart>
  <c:spPr>
    <a:noFill/>
    <a:ln w="9525">
      <a:noFill/>
    </a:ln>
  </c:sp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dLbls>
            <c:spPr>
              <a:noFill/>
              <a:ln>
                <a:noFill/>
              </a:ln>
              <a:effectLst/>
            </c:spPr>
            <c:txPr>
              <a:bodyPr wrap="square" lIns="38100" tIns="19050" rIns="38100" bIns="19050" anchor="ctr">
                <a:spAutoFit/>
              </a:bodyPr>
              <a:lstStyle/>
              <a:p>
                <a:pPr>
                  <a:defRPr sz="1600">
                    <a:latin typeface="+mj-ea"/>
                    <a:ea typeface="+mj-ea"/>
                  </a:defRPr>
                </a:pPr>
                <a:endParaRPr lang="ja-JP"/>
              </a:p>
            </c:txPr>
            <c:showLegendKey val="0"/>
            <c:showVal val="1"/>
            <c:showCatName val="1"/>
            <c:showSerName val="0"/>
            <c:showPercent val="0"/>
            <c:showBubbleSize val="0"/>
            <c:showLeaderLines val="1"/>
            <c:extLst xmlns:c16r2="http://schemas.microsoft.com/office/drawing/2015/06/chart">
              <c:ext xmlns:c15="http://schemas.microsoft.com/office/drawing/2012/chart" uri="{CE6537A1-D6FC-4f65-9D91-7224C49458BB}"/>
            </c:extLst>
          </c:dLbls>
          <c:cat>
            <c:strRef>
              <c:f>Sheet2!$A$2:$A$9</c:f>
              <c:strCache>
                <c:ptCount val="8"/>
                <c:pt idx="0">
                  <c:v>中国・台湾</c:v>
                </c:pt>
                <c:pt idx="1">
                  <c:v>フィリピン</c:v>
                </c:pt>
                <c:pt idx="2">
                  <c:v>韓国・朝鮮</c:v>
                </c:pt>
                <c:pt idx="3">
                  <c:v>ベトナム</c:v>
                </c:pt>
                <c:pt idx="4">
                  <c:v>ネパール</c:v>
                </c:pt>
                <c:pt idx="5">
                  <c:v>ブラジル</c:v>
                </c:pt>
                <c:pt idx="6">
                  <c:v>インドネシア</c:v>
                </c:pt>
                <c:pt idx="7">
                  <c:v>その他</c:v>
                </c:pt>
              </c:strCache>
            </c:strRef>
          </c:cat>
          <c:val>
            <c:numRef>
              <c:f>Sheet2!$C$2:$C$9</c:f>
              <c:numCache>
                <c:formatCode>0.0%</c:formatCode>
                <c:ptCount val="8"/>
                <c:pt idx="0">
                  <c:v>0.26689989843132828</c:v>
                </c:pt>
                <c:pt idx="1">
                  <c:v>0.22220968288003612</c:v>
                </c:pt>
                <c:pt idx="2">
                  <c:v>0.13418350073355151</c:v>
                </c:pt>
                <c:pt idx="3">
                  <c:v>0.13858480984087576</c:v>
                </c:pt>
                <c:pt idx="4">
                  <c:v>3.5323326938268819E-2</c:v>
                </c:pt>
                <c:pt idx="5">
                  <c:v>3.4759056539893918E-2</c:v>
                </c:pt>
                <c:pt idx="6">
                  <c:v>2.0765150660196366E-2</c:v>
                </c:pt>
                <c:pt idx="7">
                  <c:v>0.14727457397584923</c:v>
                </c:pt>
              </c:numCache>
            </c:numRef>
          </c:val>
          <c:extLst xmlns:c16r2="http://schemas.microsoft.com/office/drawing/2015/06/chart">
            <c:ext xmlns:c16="http://schemas.microsoft.com/office/drawing/2014/chart" uri="{C3380CC4-5D6E-409C-BE32-E72D297353CC}">
              <c16:uniqueId val="{00000000-9A94-48E8-8E13-97FE2BE33A87}"/>
            </c:ext>
          </c:extLst>
        </c:ser>
        <c:dLbls>
          <c:showLegendKey val="0"/>
          <c:showVal val="0"/>
          <c:showCatName val="0"/>
          <c:showSerName val="0"/>
          <c:showPercent val="0"/>
          <c:showBubbleSize val="0"/>
          <c:showLeaderLines val="1"/>
        </c:dLbls>
        <c:firstSliceAng val="0"/>
      </c:pieChart>
    </c:plotArea>
    <c:plotVisOnly val="1"/>
    <c:dispBlanksAs val="gap"/>
    <c:showDLblsOverMax val="0"/>
  </c:chart>
  <c:spPr>
    <a:noFill/>
    <a:ln>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1-BADC-498F-8408-84FFDFF9262C}"/>
              </c:ext>
            </c:extLst>
          </c:dPt>
          <c:dPt>
            <c:idx val="1"/>
            <c:bubble3D val="0"/>
            <c:spPr>
              <a:solidFill>
                <a:schemeClr val="accent2"/>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3-BADC-498F-8408-84FFDFF9262C}"/>
              </c:ext>
            </c:extLst>
          </c:dPt>
          <c:dPt>
            <c:idx val="2"/>
            <c:bubble3D val="0"/>
            <c:spPr>
              <a:solidFill>
                <a:schemeClr val="accent3"/>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5-BADC-498F-8408-84FFDFF9262C}"/>
              </c:ext>
            </c:extLst>
          </c:dPt>
          <c:dPt>
            <c:idx val="3"/>
            <c:bubble3D val="0"/>
            <c:spPr>
              <a:solidFill>
                <a:schemeClr val="accent4"/>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7-BADC-498F-8408-84FFDFF9262C}"/>
              </c:ext>
            </c:extLst>
          </c:dPt>
          <c:dPt>
            <c:idx val="4"/>
            <c:bubble3D val="0"/>
            <c:spPr>
              <a:solidFill>
                <a:schemeClr val="accent5"/>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9-BADC-498F-8408-84FFDFF9262C}"/>
              </c:ext>
            </c:extLst>
          </c:dPt>
          <c:dPt>
            <c:idx val="5"/>
            <c:bubble3D val="0"/>
            <c:spPr>
              <a:solidFill>
                <a:schemeClr val="accent6"/>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B-BADC-498F-8408-84FFDFF9262C}"/>
              </c:ext>
            </c:extLst>
          </c:dPt>
          <c:dPt>
            <c:idx val="6"/>
            <c:bubble3D val="0"/>
            <c:spPr>
              <a:solidFill>
                <a:schemeClr val="accent1">
                  <a:lumMod val="60000"/>
                </a:schemeClr>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D-BADC-498F-8408-84FFDFF9262C}"/>
              </c:ext>
            </c:extLst>
          </c:dPt>
          <c:dPt>
            <c:idx val="7"/>
            <c:bubble3D val="0"/>
            <c:spPr>
              <a:solidFill>
                <a:schemeClr val="accent2">
                  <a:lumMod val="60000"/>
                </a:schemeClr>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F-BADC-498F-8408-84FFDFF9262C}"/>
              </c:ext>
            </c:extLst>
          </c:dPt>
          <c:dPt>
            <c:idx val="8"/>
            <c:bubble3D val="0"/>
            <c:spPr>
              <a:solidFill>
                <a:schemeClr val="accent3">
                  <a:lumMod val="60000"/>
                </a:schemeClr>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11-BADC-498F-8408-84FFDFF9262C}"/>
              </c:ext>
            </c:extLst>
          </c:dPt>
          <c:dLbls>
            <c:dLbl>
              <c:idx val="3"/>
              <c:layout>
                <c:manualLayout>
                  <c:x val="5.566282499428845E-2"/>
                  <c:y val="-3.4385598841900254E-2"/>
                </c:manualLayout>
              </c:layout>
              <c:numFmt formatCode="0.0%" sourceLinked="0"/>
              <c:spPr>
                <a:noFill/>
                <a:ln w="9525" cap="flat" cmpd="sng" algn="ctr">
                  <a:solidFill>
                    <a:srgbClr val="FF0000"/>
                  </a:solidFill>
                  <a:prstDash val="solid"/>
                </a:ln>
                <a:effectLst/>
              </c:spPr>
              <c:txPr>
                <a:bodyPr rot="0" spcFirstLastPara="1" vertOverflow="ellipsis" vert="horz" wrap="square" lIns="38100" tIns="19050" rIns="38100" bIns="19050" anchor="ctr" anchorCtr="1">
                  <a:spAutoFit/>
                </a:bodyPr>
                <a:lstStyle/>
                <a:p>
                  <a:pPr>
                    <a:defRPr sz="1400" b="1" i="0" u="none" strike="noStrike" kern="1200" spc="0" baseline="0">
                      <a:solidFill>
                        <a:schemeClr val="dk1"/>
                      </a:solidFill>
                      <a:latin typeface="+mj-ea"/>
                      <a:ea typeface="+mj-ea"/>
                      <a:cs typeface="+mn-cs"/>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7-BADC-498F-8408-84FFDFF9262C}"/>
                </c:ext>
              </c:extLst>
            </c:dLbl>
            <c:dLbl>
              <c:idx val="4"/>
              <c:numFmt formatCode="0.0%" sourceLinked="0"/>
              <c:spPr>
                <a:noFill/>
                <a:ln>
                  <a:solidFill>
                    <a:srgbClr val="FF0000"/>
                  </a:solidFill>
                </a:ln>
                <a:effectLst/>
              </c:spPr>
              <c:txPr>
                <a:bodyPr rot="0" spcFirstLastPara="1" vertOverflow="ellipsis" vert="horz" wrap="square" lIns="38100" tIns="19050" rIns="38100" bIns="19050" anchor="ctr" anchorCtr="1">
                  <a:spAutoFit/>
                </a:bodyPr>
                <a:lstStyle/>
                <a:p>
                  <a:pPr>
                    <a:defRPr sz="1400" b="1" i="0" u="none" strike="noStrike" kern="1200" spc="0" baseline="0">
                      <a:solidFill>
                        <a:sysClr val="windowText" lastClr="000000"/>
                      </a:solidFill>
                      <a:latin typeface="+mj-ea"/>
                      <a:ea typeface="+mj-ea"/>
                      <a:cs typeface="+mn-cs"/>
                    </a:defRPr>
                  </a:pPr>
                  <a:endParaRPr lang="ja-JP"/>
                </a:p>
              </c:txPr>
              <c:dLblPos val="outEnd"/>
              <c:showLegendKey val="0"/>
              <c:showVal val="0"/>
              <c:showCatName val="1"/>
              <c:showSerName val="0"/>
              <c:showPercent val="1"/>
              <c:showBubbleSize val="0"/>
            </c:dLbl>
            <c:dLbl>
              <c:idx val="5"/>
              <c:numFmt formatCode="0.0%" sourceLinked="0"/>
              <c:spPr>
                <a:noFill/>
                <a:ln>
                  <a:solidFill>
                    <a:srgbClr val="FF0000"/>
                  </a:solidFill>
                </a:ln>
                <a:effectLst/>
              </c:spPr>
              <c:txPr>
                <a:bodyPr rot="0" spcFirstLastPara="1" vertOverflow="ellipsis" vert="horz" wrap="square" lIns="38100" tIns="19050" rIns="38100" bIns="19050" anchor="ctr" anchorCtr="1">
                  <a:spAutoFit/>
                </a:bodyPr>
                <a:lstStyle/>
                <a:p>
                  <a:pPr>
                    <a:defRPr sz="1400" b="1" i="0" u="none" strike="noStrike" kern="1200" spc="0" baseline="0">
                      <a:solidFill>
                        <a:sysClr val="windowText" lastClr="000000"/>
                      </a:solidFill>
                      <a:latin typeface="+mj-ea"/>
                      <a:ea typeface="+mj-ea"/>
                      <a:cs typeface="+mn-cs"/>
                    </a:defRPr>
                  </a:pPr>
                  <a:endParaRPr lang="ja-JP"/>
                </a:p>
              </c:txPr>
              <c:dLblPos val="outEnd"/>
              <c:showLegendKey val="0"/>
              <c:showVal val="0"/>
              <c:showCatName val="1"/>
              <c:showSerName val="0"/>
              <c:showPercent val="1"/>
              <c:showBubbleSize val="0"/>
            </c:dLbl>
            <c:dLbl>
              <c:idx val="6"/>
              <c:numFmt formatCode="0.0%" sourceLinked="0"/>
              <c:spPr>
                <a:noFill/>
                <a:ln>
                  <a:solidFill>
                    <a:srgbClr val="FF0000"/>
                  </a:solidFill>
                </a:ln>
                <a:effectLst/>
              </c:spPr>
              <c:txPr>
                <a:bodyPr rot="0" spcFirstLastPara="1" vertOverflow="ellipsis" vert="horz" wrap="square" lIns="38100" tIns="19050" rIns="38100" bIns="19050" anchor="ctr" anchorCtr="1">
                  <a:spAutoFit/>
                </a:bodyPr>
                <a:lstStyle/>
                <a:p>
                  <a:pPr>
                    <a:defRPr sz="1400" b="1" i="0" u="none" strike="noStrike" kern="1200" spc="0" baseline="0">
                      <a:solidFill>
                        <a:sysClr val="windowText" lastClr="000000"/>
                      </a:solidFill>
                      <a:latin typeface="+mj-ea"/>
                      <a:ea typeface="+mj-ea"/>
                      <a:cs typeface="+mn-cs"/>
                    </a:defRPr>
                  </a:pPr>
                  <a:endParaRPr lang="ja-JP"/>
                </a:p>
              </c:txPr>
              <c:dLblPos val="outEnd"/>
              <c:showLegendKey val="0"/>
              <c:showVal val="0"/>
              <c:showCatName val="1"/>
              <c:showSerName val="0"/>
              <c:showPercent val="1"/>
              <c:showBubbleSize val="0"/>
            </c:dLbl>
            <c:dLbl>
              <c:idx val="7"/>
              <c:layout>
                <c:manualLayout>
                  <c:x val="-1.3504141663248787E-2"/>
                  <c:y val="-6.5571400543158395E-2"/>
                </c:manualLayout>
              </c:layout>
              <c:numFmt formatCode="0.0%" sourceLinked="0"/>
              <c:spPr>
                <a:noFill/>
                <a:ln>
                  <a:solidFill>
                    <a:srgbClr val="FF0000"/>
                  </a:solidFill>
                </a:ln>
                <a:effectLst/>
              </c:spPr>
              <c:txPr>
                <a:bodyPr rot="0" spcFirstLastPara="1" vertOverflow="ellipsis" vert="horz" wrap="square" lIns="38100" tIns="19050" rIns="38100" bIns="19050" anchor="ctr" anchorCtr="1">
                  <a:spAutoFit/>
                </a:bodyPr>
                <a:lstStyle/>
                <a:p>
                  <a:pPr>
                    <a:defRPr sz="1400" b="1" i="0" u="none" strike="noStrike" kern="1200" spc="0" baseline="0">
                      <a:solidFill>
                        <a:sysClr val="windowText" lastClr="000000"/>
                      </a:solidFill>
                      <a:latin typeface="+mj-ea"/>
                      <a:ea typeface="+mj-ea"/>
                      <a:cs typeface="+mn-cs"/>
                    </a:defRPr>
                  </a:pPr>
                  <a:endParaRPr lang="ja-JP"/>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layout>
                    <c:manualLayout>
                      <c:w val="0.17226493824585765"/>
                      <c:h val="0.16505087444112118"/>
                    </c:manualLayout>
                  </c15:layout>
                </c:ext>
                <c:ext xmlns:c16="http://schemas.microsoft.com/office/drawing/2014/chart" uri="{C3380CC4-5D6E-409C-BE32-E72D297353CC}">
                  <c16:uniqueId val="{0000000F-BADC-498F-8408-84FFDFF9262C}"/>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spc="0" baseline="0">
                    <a:solidFill>
                      <a:sysClr val="windowText" lastClr="000000"/>
                    </a:solidFill>
                    <a:latin typeface="+mj-ea"/>
                    <a:ea typeface="+mj-ea"/>
                    <a:cs typeface="+mn-cs"/>
                  </a:defRPr>
                </a:pPr>
                <a:endParaRPr lang="ja-JP"/>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Sheet3!$A$1:$A$9</c:f>
              <c:strCache>
                <c:ptCount val="9"/>
                <c:pt idx="0">
                  <c:v>技能実習</c:v>
                </c:pt>
                <c:pt idx="1">
                  <c:v>留学</c:v>
                </c:pt>
                <c:pt idx="2">
                  <c:v>特定活動</c:v>
                </c:pt>
                <c:pt idx="3">
                  <c:v>永住者</c:v>
                </c:pt>
                <c:pt idx="4">
                  <c:v>特別永住者</c:v>
                </c:pt>
                <c:pt idx="5">
                  <c:v>定住者</c:v>
                </c:pt>
                <c:pt idx="6">
                  <c:v>日本人の配偶者等</c:v>
                </c:pt>
                <c:pt idx="7">
                  <c:v>永住者の配偶者等</c:v>
                </c:pt>
                <c:pt idx="8">
                  <c:v>その他</c:v>
                </c:pt>
              </c:strCache>
            </c:strRef>
          </c:cat>
          <c:val>
            <c:numRef>
              <c:f>Sheet3!$C$1:$C$9</c:f>
              <c:numCache>
                <c:formatCode>0.0%</c:formatCode>
                <c:ptCount val="9"/>
                <c:pt idx="0">
                  <c:v>0.15235300756122333</c:v>
                </c:pt>
                <c:pt idx="1">
                  <c:v>6.9292404920437881E-2</c:v>
                </c:pt>
                <c:pt idx="2">
                  <c:v>7.1000000000000008E-2</c:v>
                </c:pt>
                <c:pt idx="3">
                  <c:v>0.28687507053379979</c:v>
                </c:pt>
                <c:pt idx="4">
                  <c:v>0.11522401534815484</c:v>
                </c:pt>
                <c:pt idx="5">
                  <c:v>8.8929014783884444E-2</c:v>
                </c:pt>
                <c:pt idx="6">
                  <c:v>5.5749915359440246E-2</c:v>
                </c:pt>
                <c:pt idx="7">
                  <c:v>1.8169506827671822E-2</c:v>
                </c:pt>
                <c:pt idx="8">
                  <c:v>0.14298611894819999</c:v>
                </c:pt>
              </c:numCache>
            </c:numRef>
          </c:val>
          <c:extLst xmlns:c16r2="http://schemas.microsoft.com/office/drawing/2015/06/chart">
            <c:ext xmlns:c16="http://schemas.microsoft.com/office/drawing/2014/chart" uri="{C3380CC4-5D6E-409C-BE32-E72D297353CC}">
              <c16:uniqueId val="{00000012-BADC-498F-8408-84FFDFF9262C}"/>
            </c:ext>
          </c:extLst>
        </c:ser>
        <c:ser>
          <c:idx val="1"/>
          <c:order val="1"/>
          <c:dPt>
            <c:idx val="0"/>
            <c:bubble3D val="0"/>
            <c:spPr>
              <a:solidFill>
                <a:schemeClr val="accent1"/>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14-BADC-498F-8408-84FFDFF9262C}"/>
              </c:ext>
            </c:extLst>
          </c:dPt>
          <c:dPt>
            <c:idx val="1"/>
            <c:bubble3D val="0"/>
            <c:spPr>
              <a:solidFill>
                <a:schemeClr val="accent2"/>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16-BADC-498F-8408-84FFDFF9262C}"/>
              </c:ext>
            </c:extLst>
          </c:dPt>
          <c:dPt>
            <c:idx val="2"/>
            <c:bubble3D val="0"/>
            <c:spPr>
              <a:solidFill>
                <a:schemeClr val="accent3"/>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18-BADC-498F-8408-84FFDFF9262C}"/>
              </c:ext>
            </c:extLst>
          </c:dPt>
          <c:dPt>
            <c:idx val="3"/>
            <c:bubble3D val="0"/>
            <c:spPr>
              <a:solidFill>
                <a:schemeClr val="accent4"/>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1A-BADC-498F-8408-84FFDFF9262C}"/>
              </c:ext>
            </c:extLst>
          </c:dPt>
          <c:dPt>
            <c:idx val="4"/>
            <c:bubble3D val="0"/>
            <c:spPr>
              <a:solidFill>
                <a:schemeClr val="accent5"/>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1C-BADC-498F-8408-84FFDFF9262C}"/>
              </c:ext>
            </c:extLst>
          </c:dPt>
          <c:dPt>
            <c:idx val="5"/>
            <c:bubble3D val="0"/>
            <c:spPr>
              <a:solidFill>
                <a:schemeClr val="accent6"/>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1E-BADC-498F-8408-84FFDFF9262C}"/>
              </c:ext>
            </c:extLst>
          </c:dPt>
          <c:dPt>
            <c:idx val="6"/>
            <c:bubble3D val="0"/>
            <c:spPr>
              <a:solidFill>
                <a:schemeClr val="accent1">
                  <a:lumMod val="60000"/>
                </a:schemeClr>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20-BADC-498F-8408-84FFDFF9262C}"/>
              </c:ext>
            </c:extLst>
          </c:dPt>
          <c:dPt>
            <c:idx val="7"/>
            <c:bubble3D val="0"/>
            <c:spPr>
              <a:solidFill>
                <a:schemeClr val="accent2">
                  <a:lumMod val="60000"/>
                </a:schemeClr>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22-BADC-498F-8408-84FFDFF9262C}"/>
              </c:ext>
            </c:extLst>
          </c:dPt>
          <c:dPt>
            <c:idx val="8"/>
            <c:bubble3D val="0"/>
            <c:spPr>
              <a:solidFill>
                <a:schemeClr val="accent3">
                  <a:lumMod val="60000"/>
                </a:schemeClr>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24-BADC-498F-8408-84FFDFF9262C}"/>
              </c:ext>
            </c:extLst>
          </c:dPt>
          <c:dLbls>
            <c:dLbl>
              <c:idx val="0"/>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1"/>
                      </a:solidFill>
                      <a:latin typeface="+mn-lt"/>
                      <a:ea typeface="+mn-ea"/>
                      <a:cs typeface="+mn-cs"/>
                    </a:defRPr>
                  </a:pPr>
                  <a:endParaRPr lang="ja-JP"/>
                </a:p>
              </c:txPr>
              <c:dLblPos val="outEnd"/>
              <c:showLegendKey val="0"/>
              <c:showVal val="0"/>
              <c:showCatName val="0"/>
              <c:showSerName val="0"/>
              <c:showPercent val="1"/>
              <c:showBubbleSize val="0"/>
            </c:dLbl>
            <c:dLbl>
              <c:idx val="1"/>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2"/>
                      </a:solidFill>
                      <a:latin typeface="+mn-lt"/>
                      <a:ea typeface="+mn-ea"/>
                      <a:cs typeface="+mn-cs"/>
                    </a:defRPr>
                  </a:pPr>
                  <a:endParaRPr lang="ja-JP"/>
                </a:p>
              </c:txPr>
              <c:dLblPos val="outEnd"/>
              <c:showLegendKey val="0"/>
              <c:showVal val="0"/>
              <c:showCatName val="0"/>
              <c:showSerName val="0"/>
              <c:showPercent val="1"/>
              <c:showBubbleSize val="0"/>
            </c:dLbl>
            <c:dLbl>
              <c:idx val="2"/>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3"/>
                      </a:solidFill>
                      <a:latin typeface="+mn-lt"/>
                      <a:ea typeface="+mn-ea"/>
                      <a:cs typeface="+mn-cs"/>
                    </a:defRPr>
                  </a:pPr>
                  <a:endParaRPr lang="ja-JP"/>
                </a:p>
              </c:txPr>
              <c:dLblPos val="outEnd"/>
              <c:showLegendKey val="0"/>
              <c:showVal val="0"/>
              <c:showCatName val="0"/>
              <c:showSerName val="0"/>
              <c:showPercent val="1"/>
              <c:showBubbleSize val="0"/>
            </c:dLbl>
            <c:dLbl>
              <c:idx val="3"/>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4"/>
                      </a:solidFill>
                      <a:latin typeface="+mn-lt"/>
                      <a:ea typeface="+mn-ea"/>
                      <a:cs typeface="+mn-cs"/>
                    </a:defRPr>
                  </a:pPr>
                  <a:endParaRPr lang="ja-JP"/>
                </a:p>
              </c:txPr>
              <c:dLblPos val="outEnd"/>
              <c:showLegendKey val="0"/>
              <c:showVal val="0"/>
              <c:showCatName val="0"/>
              <c:showSerName val="0"/>
              <c:showPercent val="1"/>
              <c:showBubbleSize val="0"/>
            </c:dLbl>
            <c:dLbl>
              <c:idx val="4"/>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5"/>
                      </a:solidFill>
                      <a:latin typeface="+mn-lt"/>
                      <a:ea typeface="+mn-ea"/>
                      <a:cs typeface="+mn-cs"/>
                    </a:defRPr>
                  </a:pPr>
                  <a:endParaRPr lang="ja-JP"/>
                </a:p>
              </c:txPr>
              <c:dLblPos val="outEnd"/>
              <c:showLegendKey val="0"/>
              <c:showVal val="0"/>
              <c:showCatName val="0"/>
              <c:showSerName val="0"/>
              <c:showPercent val="1"/>
              <c:showBubbleSize val="0"/>
            </c:dLbl>
            <c:dLbl>
              <c:idx val="5"/>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6"/>
                      </a:solidFill>
                      <a:latin typeface="+mn-lt"/>
                      <a:ea typeface="+mn-ea"/>
                      <a:cs typeface="+mn-cs"/>
                    </a:defRPr>
                  </a:pPr>
                  <a:endParaRPr lang="ja-JP"/>
                </a:p>
              </c:txPr>
              <c:dLblPos val="outEnd"/>
              <c:showLegendKey val="0"/>
              <c:showVal val="0"/>
              <c:showCatName val="0"/>
              <c:showSerName val="0"/>
              <c:showPercent val="1"/>
              <c:showBubbleSize val="0"/>
            </c:dLbl>
            <c:dLbl>
              <c:idx val="6"/>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1">
                          <a:lumMod val="60000"/>
                        </a:schemeClr>
                      </a:solidFill>
                      <a:latin typeface="+mn-lt"/>
                      <a:ea typeface="+mn-ea"/>
                      <a:cs typeface="+mn-cs"/>
                    </a:defRPr>
                  </a:pPr>
                  <a:endParaRPr lang="ja-JP"/>
                </a:p>
              </c:txPr>
              <c:dLblPos val="outEnd"/>
              <c:showLegendKey val="0"/>
              <c:showVal val="0"/>
              <c:showCatName val="0"/>
              <c:showSerName val="0"/>
              <c:showPercent val="1"/>
              <c:showBubbleSize val="0"/>
            </c:dLbl>
            <c:dLbl>
              <c:idx val="7"/>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2">
                          <a:lumMod val="60000"/>
                        </a:schemeClr>
                      </a:solidFill>
                      <a:latin typeface="+mn-lt"/>
                      <a:ea typeface="+mn-ea"/>
                      <a:cs typeface="+mn-cs"/>
                    </a:defRPr>
                  </a:pPr>
                  <a:endParaRPr lang="ja-JP"/>
                </a:p>
              </c:txPr>
              <c:dLblPos val="outEnd"/>
              <c:showLegendKey val="0"/>
              <c:showVal val="0"/>
              <c:showCatName val="0"/>
              <c:showSerName val="0"/>
              <c:showPercent val="1"/>
              <c:showBubbleSize val="0"/>
            </c:dLbl>
            <c:dLbl>
              <c:idx val="8"/>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3">
                          <a:lumMod val="60000"/>
                        </a:schemeClr>
                      </a:solidFill>
                      <a:latin typeface="+mn-lt"/>
                      <a:ea typeface="+mn-ea"/>
                      <a:cs typeface="+mn-cs"/>
                    </a:defRPr>
                  </a:pPr>
                  <a:endParaRPr lang="ja-JP"/>
                </a:p>
              </c:txPr>
              <c:dLblPos val="outEnd"/>
              <c:showLegendKey val="0"/>
              <c:showVal val="0"/>
              <c:showCatName val="0"/>
              <c:showSerName val="0"/>
              <c:showPercent val="1"/>
              <c:showBubbleSize val="0"/>
            </c:dLbl>
            <c:spPr>
              <a:noFill/>
              <a:ln>
                <a:noFill/>
              </a:ln>
              <a:effectLst/>
            </c:spPr>
            <c:dLblPos val="out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Sheet3!$A$1:$A$9</c:f>
              <c:strCache>
                <c:ptCount val="9"/>
                <c:pt idx="0">
                  <c:v>技能実習</c:v>
                </c:pt>
                <c:pt idx="1">
                  <c:v>留学</c:v>
                </c:pt>
                <c:pt idx="2">
                  <c:v>特定活動</c:v>
                </c:pt>
                <c:pt idx="3">
                  <c:v>永住者</c:v>
                </c:pt>
                <c:pt idx="4">
                  <c:v>特別永住者</c:v>
                </c:pt>
                <c:pt idx="5">
                  <c:v>定住者</c:v>
                </c:pt>
                <c:pt idx="6">
                  <c:v>日本人の配偶者等</c:v>
                </c:pt>
                <c:pt idx="7">
                  <c:v>永住者の配偶者等</c:v>
                </c:pt>
                <c:pt idx="8">
                  <c:v>その他</c:v>
                </c:pt>
              </c:strCache>
            </c:strRef>
          </c:cat>
          <c:val>
            <c:numRef>
              <c:f>Sheet3!$C$1:$C$9</c:f>
              <c:numCache>
                <c:formatCode>0.0%</c:formatCode>
                <c:ptCount val="9"/>
                <c:pt idx="0">
                  <c:v>0.15235300756122333</c:v>
                </c:pt>
                <c:pt idx="1">
                  <c:v>6.9292404920437881E-2</c:v>
                </c:pt>
                <c:pt idx="2">
                  <c:v>7.1000000000000008E-2</c:v>
                </c:pt>
                <c:pt idx="3">
                  <c:v>0.28687507053379979</c:v>
                </c:pt>
                <c:pt idx="4">
                  <c:v>0.11522401534815484</c:v>
                </c:pt>
                <c:pt idx="5">
                  <c:v>8.8929014783884444E-2</c:v>
                </c:pt>
                <c:pt idx="6">
                  <c:v>5.5749915359440246E-2</c:v>
                </c:pt>
                <c:pt idx="7">
                  <c:v>1.8169506827671822E-2</c:v>
                </c:pt>
                <c:pt idx="8">
                  <c:v>0.14298611894819999</c:v>
                </c:pt>
              </c:numCache>
            </c:numRef>
          </c:val>
          <c:extLst xmlns:c16r2="http://schemas.microsoft.com/office/drawing/2015/06/chart">
            <c:ext xmlns:c16="http://schemas.microsoft.com/office/drawing/2014/chart" uri="{C3380CC4-5D6E-409C-BE32-E72D297353CC}">
              <c16:uniqueId val="{00000025-BADC-498F-8408-84FFDFF9262C}"/>
            </c:ext>
          </c:extLst>
        </c:ser>
        <c:dLbls>
          <c:dLblPos val="outEnd"/>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w="9525" cap="flat" cmpd="sng" algn="ctr">
      <a:noFill/>
      <a:round/>
    </a:ln>
    <a:effectLst/>
  </c:spPr>
  <c:txPr>
    <a:bodyPr/>
    <a:lstStyle/>
    <a:p>
      <a:pPr>
        <a:defRPr/>
      </a:pPr>
      <a:endParaRPr lang="ja-JP"/>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0.09148</cdr:x>
      <cdr:y>0.03072</cdr:y>
    </cdr:from>
    <cdr:to>
      <cdr:x>0.17005</cdr:x>
      <cdr:y>0.08834</cdr:y>
    </cdr:to>
    <cdr:sp macro="" textlink="">
      <cdr:nvSpPr>
        <cdr:cNvPr id="2" name="テキスト ボックス 6"/>
        <cdr:cNvSpPr txBox="1"/>
      </cdr:nvSpPr>
      <cdr:spPr>
        <a:xfrm xmlns:a="http://schemas.openxmlformats.org/drawingml/2006/main">
          <a:off x="866622" y="190500"/>
          <a:ext cx="683856" cy="342808"/>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kumimoji="1" lang="ja-JP" altLang="en-US" sz="900"/>
            <a:t>（人）</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3"/>
            <a:ext cx="2950375" cy="497366"/>
          </a:xfrm>
          <a:prstGeom prst="rect">
            <a:avLst/>
          </a:prstGeom>
        </p:spPr>
        <p:txBody>
          <a:bodyPr vert="horz" lIns="92230" tIns="46115" rIns="92230" bIns="46115"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2" y="9440373"/>
            <a:ext cx="2950375" cy="497366"/>
          </a:xfrm>
          <a:prstGeom prst="rect">
            <a:avLst/>
          </a:prstGeom>
        </p:spPr>
        <p:txBody>
          <a:bodyPr vert="horz" lIns="92230" tIns="46115" rIns="92230" bIns="4611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222" y="9440373"/>
            <a:ext cx="2950374" cy="497366"/>
          </a:xfrm>
          <a:prstGeom prst="rect">
            <a:avLst/>
          </a:prstGeom>
        </p:spPr>
        <p:txBody>
          <a:bodyPr vert="horz" lIns="92230" tIns="46115" rIns="92230" bIns="46115" rtlCol="0" anchor="b"/>
          <a:lstStyle>
            <a:lvl1pPr algn="r">
              <a:defRPr sz="1200"/>
            </a:lvl1pPr>
          </a:lstStyle>
          <a:p>
            <a:fld id="{BF4E48E4-4250-4DF1-A3BD-CD450B71DA2B}" type="slidenum">
              <a:rPr kumimoji="1" lang="ja-JP" altLang="en-US" smtClean="0"/>
              <a:t>‹#›</a:t>
            </a:fld>
            <a:endParaRPr kumimoji="1" lang="ja-JP" altLang="en-US"/>
          </a:p>
        </p:txBody>
      </p:sp>
    </p:spTree>
    <p:extLst>
      <p:ext uri="{BB962C8B-B14F-4D97-AF65-F5344CB8AC3E}">
        <p14:creationId xmlns:p14="http://schemas.microsoft.com/office/powerpoint/2010/main" val="41587469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スライド イメージ プレースホルダー 3"/>
          <p:cNvSpPr>
            <a:spLocks noGrp="1" noRot="1" noChangeAspect="1"/>
          </p:cNvSpPr>
          <p:nvPr>
            <p:ph type="sldImg" idx="2"/>
          </p:nvPr>
        </p:nvSpPr>
        <p:spPr>
          <a:xfrm>
            <a:off x="915988" y="744538"/>
            <a:ext cx="4975225" cy="3732212"/>
          </a:xfrm>
          <a:prstGeom prst="rect">
            <a:avLst/>
          </a:prstGeom>
          <a:noFill/>
          <a:ln w="12700">
            <a:solidFill>
              <a:prstClr val="black"/>
            </a:solidFill>
          </a:ln>
        </p:spPr>
        <p:txBody>
          <a:bodyPr vert="horz" lIns="92230" tIns="46115" rIns="92230" bIns="46115" rtlCol="0" anchor="ctr"/>
          <a:lstStyle/>
          <a:p>
            <a:endParaRPr lang="ja-JP" altLang="en-US"/>
          </a:p>
        </p:txBody>
      </p:sp>
      <p:sp>
        <p:nvSpPr>
          <p:cNvPr id="5" name="ノート プレースホルダー 4"/>
          <p:cNvSpPr>
            <a:spLocks noGrp="1"/>
          </p:cNvSpPr>
          <p:nvPr>
            <p:ph type="body" sz="quarter" idx="3"/>
          </p:nvPr>
        </p:nvSpPr>
        <p:spPr>
          <a:xfrm>
            <a:off x="680240" y="4720987"/>
            <a:ext cx="5446723" cy="4473101"/>
          </a:xfrm>
          <a:prstGeom prst="rect">
            <a:avLst/>
          </a:prstGeom>
        </p:spPr>
        <p:txBody>
          <a:bodyPr vert="horz" lIns="92230" tIns="46115" rIns="92230" bIns="46115" rtlCol="0"/>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7" name="スライド番号プレースホルダー 6"/>
          <p:cNvSpPr>
            <a:spLocks noGrp="1"/>
          </p:cNvSpPr>
          <p:nvPr>
            <p:ph type="sldNum" sz="quarter" idx="5"/>
          </p:nvPr>
        </p:nvSpPr>
        <p:spPr>
          <a:xfrm>
            <a:off x="3855222" y="9440373"/>
            <a:ext cx="2950374" cy="497366"/>
          </a:xfrm>
          <a:prstGeom prst="rect">
            <a:avLst/>
          </a:prstGeom>
        </p:spPr>
        <p:txBody>
          <a:bodyPr vert="horz" lIns="92230" tIns="46115" rIns="92230" bIns="46115" rtlCol="0" anchor="b"/>
          <a:lstStyle>
            <a:lvl1pPr algn="r">
              <a:defRPr sz="1200"/>
            </a:lvl1pPr>
          </a:lstStyle>
          <a:p>
            <a:fld id="{C6446D78-179C-45F3-9F4D-2F5B819F8686}" type="slidenum">
              <a:rPr kumimoji="1" lang="ja-JP" altLang="en-US" smtClean="0"/>
              <a:t>‹#›</a:t>
            </a:fld>
            <a:endParaRPr kumimoji="1" lang="ja-JP" altLang="en-US"/>
          </a:p>
        </p:txBody>
      </p:sp>
    </p:spTree>
    <p:extLst>
      <p:ext uri="{BB962C8B-B14F-4D97-AF65-F5344CB8AC3E}">
        <p14:creationId xmlns:p14="http://schemas.microsoft.com/office/powerpoint/2010/main" val="3746112490"/>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75225" cy="3732212"/>
          </a:xfrm>
        </p:spPr>
      </p:sp>
      <p:sp>
        <p:nvSpPr>
          <p:cNvPr id="3" name="ノート プレースホルダー 2"/>
          <p:cNvSpPr>
            <a:spLocks noGrp="1"/>
          </p:cNvSpPr>
          <p:nvPr>
            <p:ph type="body" idx="1"/>
          </p:nvPr>
        </p:nvSpPr>
        <p:spPr/>
        <p:txBody>
          <a:bodyPr/>
          <a:lstStyle/>
          <a:p>
            <a:endParaRPr kumimoji="1" lang="ja-JP" altLang="en-US" dirty="0" smtClean="0"/>
          </a:p>
        </p:txBody>
      </p:sp>
    </p:spTree>
    <p:extLst>
      <p:ext uri="{BB962C8B-B14F-4D97-AF65-F5344CB8AC3E}">
        <p14:creationId xmlns:p14="http://schemas.microsoft.com/office/powerpoint/2010/main" val="12434293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952105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75225" cy="3732212"/>
          </a:xfrm>
        </p:spPr>
      </p:sp>
      <p:sp>
        <p:nvSpPr>
          <p:cNvPr id="3" name="ノート プレースホルダー 2"/>
          <p:cNvSpPr>
            <a:spLocks noGrp="1"/>
          </p:cNvSpPr>
          <p:nvPr>
            <p:ph type="body" idx="1"/>
          </p:nvPr>
        </p:nvSpPr>
        <p:spPr/>
        <p:txBody>
          <a:bodyPr/>
          <a:lstStyle/>
          <a:p>
            <a:endParaRPr kumimoji="1" lang="en-US" altLang="ja-JP" dirty="0" smtClean="0"/>
          </a:p>
        </p:txBody>
      </p:sp>
    </p:spTree>
    <p:extLst>
      <p:ext uri="{BB962C8B-B14F-4D97-AF65-F5344CB8AC3E}">
        <p14:creationId xmlns:p14="http://schemas.microsoft.com/office/powerpoint/2010/main" val="32652270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251646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75225" cy="3732212"/>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6446D78-179C-45F3-9F4D-2F5B819F8686}" type="slidenum">
              <a:rPr kumimoji="1" lang="ja-JP" altLang="en-US" smtClean="0"/>
              <a:t>1</a:t>
            </a:fld>
            <a:endParaRPr kumimoji="1" lang="ja-JP" altLang="en-US"/>
          </a:p>
        </p:txBody>
      </p:sp>
    </p:spTree>
    <p:extLst>
      <p:ext uri="{BB962C8B-B14F-4D97-AF65-F5344CB8AC3E}">
        <p14:creationId xmlns:p14="http://schemas.microsoft.com/office/powerpoint/2010/main" val="51240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75225" cy="3732212"/>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6446D78-179C-45F3-9F4D-2F5B819F8686}" type="slidenum">
              <a:rPr kumimoji="1" lang="ja-JP" altLang="en-US" smtClean="0"/>
              <a:t>2</a:t>
            </a:fld>
            <a:endParaRPr kumimoji="1" lang="ja-JP" altLang="en-US"/>
          </a:p>
        </p:txBody>
      </p:sp>
    </p:spTree>
    <p:extLst>
      <p:ext uri="{BB962C8B-B14F-4D97-AF65-F5344CB8AC3E}">
        <p14:creationId xmlns:p14="http://schemas.microsoft.com/office/powerpoint/2010/main" val="6755541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75225" cy="3732212"/>
          </a:xfrm>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C6446D78-179C-45F3-9F4D-2F5B819F8686}" type="slidenum">
              <a:rPr kumimoji="1" lang="ja-JP" altLang="en-US" smtClean="0"/>
              <a:t>3</a:t>
            </a:fld>
            <a:endParaRPr kumimoji="1" lang="ja-JP" altLang="en-US"/>
          </a:p>
        </p:txBody>
      </p:sp>
    </p:spTree>
    <p:extLst>
      <p:ext uri="{BB962C8B-B14F-4D97-AF65-F5344CB8AC3E}">
        <p14:creationId xmlns:p14="http://schemas.microsoft.com/office/powerpoint/2010/main" val="37703846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6446D78-179C-45F3-9F4D-2F5B819F8686}" type="slidenum">
              <a:rPr kumimoji="1" lang="ja-JP" altLang="en-US" smtClean="0"/>
              <a:t>4</a:t>
            </a:fld>
            <a:endParaRPr kumimoji="1" lang="ja-JP" altLang="en-US"/>
          </a:p>
        </p:txBody>
      </p:sp>
    </p:spTree>
    <p:extLst>
      <p:ext uri="{BB962C8B-B14F-4D97-AF65-F5344CB8AC3E}">
        <p14:creationId xmlns:p14="http://schemas.microsoft.com/office/powerpoint/2010/main" val="9722914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75225" cy="3732212"/>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6941537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75225" cy="3732212"/>
          </a:xfrm>
        </p:spPr>
      </p:sp>
      <p:sp>
        <p:nvSpPr>
          <p:cNvPr id="3" name="ノート プレースホルダー 2"/>
          <p:cNvSpPr>
            <a:spLocks noGrp="1"/>
          </p:cNvSpPr>
          <p:nvPr>
            <p:ph type="body" idx="1"/>
          </p:nvPr>
        </p:nvSpPr>
        <p:spPr/>
        <p:txBody>
          <a:bodyPr/>
          <a:lstStyle/>
          <a:p>
            <a:endParaRPr kumimoji="1" lang="en-US" altLang="ja-JP" dirty="0" smtClean="0"/>
          </a:p>
        </p:txBody>
      </p:sp>
    </p:spTree>
    <p:extLst>
      <p:ext uri="{BB962C8B-B14F-4D97-AF65-F5344CB8AC3E}">
        <p14:creationId xmlns:p14="http://schemas.microsoft.com/office/powerpoint/2010/main" val="7342689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75225" cy="3732212"/>
          </a:xfrm>
        </p:spPr>
      </p:sp>
      <p:sp>
        <p:nvSpPr>
          <p:cNvPr id="3" name="ノート プレースホルダー 2"/>
          <p:cNvSpPr>
            <a:spLocks noGrp="1"/>
          </p:cNvSpPr>
          <p:nvPr>
            <p:ph type="body" idx="1"/>
          </p:nvPr>
        </p:nvSpPr>
        <p:spPr/>
        <p:txBody>
          <a:bodyPr/>
          <a:lstStyle/>
          <a:p>
            <a:endParaRPr kumimoji="1" lang="en-US" altLang="ja-JP" dirty="0" smtClean="0"/>
          </a:p>
        </p:txBody>
      </p:sp>
    </p:spTree>
    <p:extLst>
      <p:ext uri="{BB962C8B-B14F-4D97-AF65-F5344CB8AC3E}">
        <p14:creationId xmlns:p14="http://schemas.microsoft.com/office/powerpoint/2010/main" val="42680467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8183726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9"/>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smtClean="0"/>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A64BD83B-77F4-4C21-B99E-33A72F6C9139}" type="datetime1">
              <a:rPr kumimoji="1" lang="ja-JP" altLang="en-US" smtClean="0"/>
              <a:t>2022/2/4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lvl1pPr>
              <a:defRPr sz="1600">
                <a:solidFill>
                  <a:schemeClr val="tx1"/>
                </a:solidFill>
              </a:defRPr>
            </a:lvl1pPr>
          </a:lstStyle>
          <a:p>
            <a:fld id="{EDD89108-7BAE-4B9E-BA85-2407462B903F}" type="slidenum">
              <a:rPr lang="ja-JP" altLang="en-US" smtClean="0"/>
              <a:pPr/>
              <a:t>‹#›</a:t>
            </a:fld>
            <a:endParaRPr lang="ja-JP" altLang="en-US" dirty="0"/>
          </a:p>
        </p:txBody>
      </p:sp>
    </p:spTree>
    <p:extLst>
      <p:ext uri="{BB962C8B-B14F-4D97-AF65-F5344CB8AC3E}">
        <p14:creationId xmlns:p14="http://schemas.microsoft.com/office/powerpoint/2010/main" val="396873962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4F694A-C296-4E91-AD7A-071378CA864C}" type="datetime1">
              <a:rPr kumimoji="1" lang="ja-JP" altLang="en-US" smtClean="0"/>
              <a:t>2022/2/4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D89108-7BAE-4B9E-BA85-2407462B903F}" type="slidenum">
              <a:rPr kumimoji="1" lang="ja-JP" altLang="en-US" smtClean="0"/>
              <a:t>‹#›</a:t>
            </a:fld>
            <a:endParaRPr kumimoji="1" lang="ja-JP" altLang="en-US"/>
          </a:p>
        </p:txBody>
      </p:sp>
    </p:spTree>
    <p:extLst>
      <p:ext uri="{BB962C8B-B14F-4D97-AF65-F5344CB8AC3E}">
        <p14:creationId xmlns:p14="http://schemas.microsoft.com/office/powerpoint/2010/main" val="1873278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40"/>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F9FA45A-5F2E-4574-8289-11AA0A81E3AD}" type="datetime1">
              <a:rPr kumimoji="1" lang="ja-JP" altLang="en-US" smtClean="0"/>
              <a:t>2022/2/4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D89108-7BAE-4B9E-BA85-2407462B903F}" type="slidenum">
              <a:rPr kumimoji="1" lang="ja-JP" altLang="en-US" smtClean="0"/>
              <a:t>‹#›</a:t>
            </a:fld>
            <a:endParaRPr kumimoji="1" lang="ja-JP" altLang="en-US"/>
          </a:p>
        </p:txBody>
      </p:sp>
    </p:spTree>
    <p:extLst>
      <p:ext uri="{BB962C8B-B14F-4D97-AF65-F5344CB8AC3E}">
        <p14:creationId xmlns:p14="http://schemas.microsoft.com/office/powerpoint/2010/main" val="385703939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0937386-1B9E-40E9-95CA-F52E09DF72EF}" type="datetime1">
              <a:rPr kumimoji="1" lang="ja-JP" altLang="en-US" smtClean="0"/>
              <a:t>2022/2/4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D89108-7BAE-4B9E-BA85-2407462B903F}" type="slidenum">
              <a:rPr kumimoji="1" lang="ja-JP" altLang="en-US" smtClean="0"/>
              <a:t>‹#›</a:t>
            </a:fld>
            <a:endParaRPr kumimoji="1" lang="ja-JP" altLang="en-US"/>
          </a:p>
        </p:txBody>
      </p:sp>
    </p:spTree>
    <p:extLst>
      <p:ext uri="{BB962C8B-B14F-4D97-AF65-F5344CB8AC3E}">
        <p14:creationId xmlns:p14="http://schemas.microsoft.com/office/powerpoint/2010/main" val="426873128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6F72F11-4B61-4D32-AA03-F7746C9752A9}" type="datetime1">
              <a:rPr kumimoji="1" lang="ja-JP" altLang="en-US" smtClean="0"/>
              <a:t>2022/2/4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D89108-7BAE-4B9E-BA85-2407462B903F}" type="slidenum">
              <a:rPr kumimoji="1" lang="ja-JP" altLang="en-US" smtClean="0"/>
              <a:t>‹#›</a:t>
            </a:fld>
            <a:endParaRPr kumimoji="1" lang="ja-JP" altLang="en-US"/>
          </a:p>
        </p:txBody>
      </p:sp>
    </p:spTree>
    <p:extLst>
      <p:ext uri="{BB962C8B-B14F-4D97-AF65-F5344CB8AC3E}">
        <p14:creationId xmlns:p14="http://schemas.microsoft.com/office/powerpoint/2010/main" val="20919477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717374F-5E31-4D9B-BC51-A35076D5C670}" type="datetime1">
              <a:rPr kumimoji="1" lang="ja-JP" altLang="en-US" smtClean="0"/>
              <a:t>2022/2/4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D89108-7BAE-4B9E-BA85-2407462B903F}" type="slidenum">
              <a:rPr kumimoji="1" lang="ja-JP" altLang="en-US" smtClean="0"/>
              <a:t>‹#›</a:t>
            </a:fld>
            <a:endParaRPr kumimoji="1" lang="ja-JP" altLang="en-US"/>
          </a:p>
        </p:txBody>
      </p:sp>
    </p:spTree>
    <p:extLst>
      <p:ext uri="{BB962C8B-B14F-4D97-AF65-F5344CB8AC3E}">
        <p14:creationId xmlns:p14="http://schemas.microsoft.com/office/powerpoint/2010/main" val="4006156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1" y="1535114"/>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30" y="1535114"/>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30"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FC495E8-9345-4906-A930-1D36DE9EF8C4}" type="datetime1">
              <a:rPr kumimoji="1" lang="ja-JP" altLang="en-US" smtClean="0"/>
              <a:t>2022/2/4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DD89108-7BAE-4B9E-BA85-2407462B903F}" type="slidenum">
              <a:rPr kumimoji="1" lang="ja-JP" altLang="en-US" smtClean="0"/>
              <a:t>‹#›</a:t>
            </a:fld>
            <a:endParaRPr kumimoji="1" lang="ja-JP" altLang="en-US"/>
          </a:p>
        </p:txBody>
      </p:sp>
    </p:spTree>
    <p:extLst>
      <p:ext uri="{BB962C8B-B14F-4D97-AF65-F5344CB8AC3E}">
        <p14:creationId xmlns:p14="http://schemas.microsoft.com/office/powerpoint/2010/main" val="4089585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A116BE3-DCCD-4FEC-98A8-D6A7512B6301}" type="datetime1">
              <a:rPr kumimoji="1" lang="ja-JP" altLang="en-US" smtClean="0"/>
              <a:t>2022/2/4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DD89108-7BAE-4B9E-BA85-2407462B903F}" type="slidenum">
              <a:rPr kumimoji="1" lang="ja-JP" altLang="en-US" smtClean="0"/>
              <a:t>‹#›</a:t>
            </a:fld>
            <a:endParaRPr kumimoji="1" lang="ja-JP" altLang="en-US"/>
          </a:p>
        </p:txBody>
      </p:sp>
    </p:spTree>
    <p:extLst>
      <p:ext uri="{BB962C8B-B14F-4D97-AF65-F5344CB8AC3E}">
        <p14:creationId xmlns:p14="http://schemas.microsoft.com/office/powerpoint/2010/main" val="79951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8B64B03-C7FB-4AE7-83B6-8CC0358ED816}" type="datetime1">
              <a:rPr kumimoji="1" lang="ja-JP" altLang="en-US" smtClean="0"/>
              <a:t>2022/2/4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DD89108-7BAE-4B9E-BA85-2407462B903F}" type="slidenum">
              <a:rPr kumimoji="1" lang="ja-JP" altLang="en-US" smtClean="0"/>
              <a:t>‹#›</a:t>
            </a:fld>
            <a:endParaRPr kumimoji="1" lang="ja-JP" altLang="en-US"/>
          </a:p>
        </p:txBody>
      </p:sp>
    </p:spTree>
    <p:extLst>
      <p:ext uri="{BB962C8B-B14F-4D97-AF65-F5344CB8AC3E}">
        <p14:creationId xmlns:p14="http://schemas.microsoft.com/office/powerpoint/2010/main" val="1939929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4" y="273050"/>
            <a:ext cx="3008313" cy="11620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4"/>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4"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F5882B4-6DF0-432C-96B7-CCE4DB6F6CCD}" type="datetime1">
              <a:rPr kumimoji="1" lang="ja-JP" altLang="en-US" smtClean="0"/>
              <a:t>2022/2/4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D89108-7BAE-4B9E-BA85-2407462B903F}" type="slidenum">
              <a:rPr kumimoji="1" lang="ja-JP" altLang="en-US" smtClean="0"/>
              <a:t>‹#›</a:t>
            </a:fld>
            <a:endParaRPr kumimoji="1" lang="ja-JP" altLang="en-US"/>
          </a:p>
        </p:txBody>
      </p:sp>
    </p:spTree>
    <p:extLst>
      <p:ext uri="{BB962C8B-B14F-4D97-AF65-F5344CB8AC3E}">
        <p14:creationId xmlns:p14="http://schemas.microsoft.com/office/powerpoint/2010/main" val="768976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2"/>
            <a:ext cx="5486400" cy="566739"/>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40"/>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71DC0FB-2703-489E-BA89-3F5078D7AD25}" type="datetime1">
              <a:rPr kumimoji="1" lang="ja-JP" altLang="en-US" smtClean="0"/>
              <a:t>2022/2/4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D89108-7BAE-4B9E-BA85-2407462B903F}" type="slidenum">
              <a:rPr kumimoji="1" lang="ja-JP" altLang="en-US" smtClean="0"/>
              <a:t>‹#›</a:t>
            </a:fld>
            <a:endParaRPr kumimoji="1" lang="ja-JP" altLang="en-US"/>
          </a:p>
        </p:txBody>
      </p:sp>
    </p:spTree>
    <p:extLst>
      <p:ext uri="{BB962C8B-B14F-4D97-AF65-F5344CB8AC3E}">
        <p14:creationId xmlns:p14="http://schemas.microsoft.com/office/powerpoint/2010/main" val="2897568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3"/>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599405-13C4-4898-8431-739624E97F43}" type="datetime1">
              <a:rPr kumimoji="1" lang="ja-JP" altLang="en-US" smtClean="0"/>
              <a:t>2022/2/4</a:t>
            </a:fld>
            <a:endParaRPr kumimoji="1" lang="ja-JP" altLang="en-US"/>
          </a:p>
        </p:txBody>
      </p:sp>
      <p:sp>
        <p:nvSpPr>
          <p:cNvPr id="5" name="フッター プレースホルダー 4"/>
          <p:cNvSpPr>
            <a:spLocks noGrp="1"/>
          </p:cNvSpPr>
          <p:nvPr>
            <p:ph type="ftr" sz="quarter" idx="3"/>
          </p:nvPr>
        </p:nvSpPr>
        <p:spPr>
          <a:xfrm>
            <a:off x="3124200" y="6356353"/>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3"/>
            <a:ext cx="2133600" cy="365125"/>
          </a:xfrm>
          <a:prstGeom prst="rect">
            <a:avLst/>
          </a:prstGeom>
        </p:spPr>
        <p:txBody>
          <a:bodyPr vert="horz" lIns="91440" tIns="45720" rIns="91440" bIns="45720" rtlCol="0" anchor="ctr"/>
          <a:lstStyle>
            <a:lvl1pPr algn="r">
              <a:defRPr sz="1600">
                <a:solidFill>
                  <a:schemeClr val="tx1"/>
                </a:solidFill>
              </a:defRPr>
            </a:lvl1pPr>
          </a:lstStyle>
          <a:p>
            <a:fld id="{EDD89108-7BAE-4B9E-BA85-2407462B903F}" type="slidenum">
              <a:rPr lang="ja-JP" altLang="en-US" smtClean="0"/>
              <a:pPr/>
              <a:t>‹#›</a:t>
            </a:fld>
            <a:endParaRPr lang="ja-JP" altLang="en-US" dirty="0"/>
          </a:p>
        </p:txBody>
      </p:sp>
    </p:spTree>
    <p:extLst>
      <p:ext uri="{BB962C8B-B14F-4D97-AF65-F5344CB8AC3E}">
        <p14:creationId xmlns:p14="http://schemas.microsoft.com/office/powerpoint/2010/main" val="1688034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10" Type="http://schemas.openxmlformats.org/officeDocument/2006/relationships/image" Target="../media/image8.jpeg"/><Relationship Id="rId4" Type="http://schemas.openxmlformats.org/officeDocument/2006/relationships/image" Target="../media/image2.jpeg"/><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11.jpeg"/><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3059832" y="5857580"/>
            <a:ext cx="5958840" cy="739775"/>
            <a:chOff x="1592580" y="3059113"/>
            <a:chExt cx="5958840" cy="739775"/>
          </a:xfrm>
        </p:grpSpPr>
        <p:pic>
          <p:nvPicPr>
            <p:cNvPr id="9" name="図 8"/>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92580" y="3070543"/>
              <a:ext cx="709295" cy="692150"/>
            </a:xfrm>
            <a:prstGeom prst="rect">
              <a:avLst/>
            </a:prstGeom>
            <a:noFill/>
            <a:ln>
              <a:noFill/>
            </a:ln>
          </p:spPr>
        </p:pic>
        <p:pic>
          <p:nvPicPr>
            <p:cNvPr id="10" name="図 9" descr="T:\国際\2505　多文化共生推進等基本計画\多文化共生マーク\ﾏｰｸ加工\濃緑.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02350" y="3081338"/>
              <a:ext cx="695960" cy="700405"/>
            </a:xfrm>
            <a:prstGeom prst="rect">
              <a:avLst/>
            </a:prstGeom>
            <a:noFill/>
            <a:ln>
              <a:noFill/>
            </a:ln>
          </p:spPr>
        </p:pic>
        <p:pic>
          <p:nvPicPr>
            <p:cNvPr id="11" name="図 10"/>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364480" y="3075623"/>
              <a:ext cx="718820" cy="723265"/>
            </a:xfrm>
            <a:prstGeom prst="rect">
              <a:avLst/>
            </a:prstGeom>
            <a:noFill/>
            <a:ln>
              <a:noFill/>
            </a:ln>
          </p:spPr>
        </p:pic>
        <p:pic>
          <p:nvPicPr>
            <p:cNvPr id="12" name="図 11" descr="T:\国際\2505　多文化共生推進等基本計画\多文化共生マーク\ﾏｰｸ加工\ｵﾚﾝｼﾞ③.jpg"/>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091180" y="3078798"/>
              <a:ext cx="681355" cy="690245"/>
            </a:xfrm>
            <a:prstGeom prst="rect">
              <a:avLst/>
            </a:prstGeom>
            <a:noFill/>
            <a:ln>
              <a:noFill/>
            </a:ln>
          </p:spPr>
        </p:pic>
        <p:pic>
          <p:nvPicPr>
            <p:cNvPr id="13" name="図 12" descr="T:\国際\2505　多文化共生推進等基本計画\多文化共生マーク\ﾏｰｸ加工\ﾋﾟﾝｸ.jpg"/>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839845" y="3064828"/>
              <a:ext cx="727710" cy="723265"/>
            </a:xfrm>
            <a:prstGeom prst="rect">
              <a:avLst/>
            </a:prstGeom>
            <a:noFill/>
            <a:ln>
              <a:noFill/>
            </a:ln>
          </p:spPr>
        </p:pic>
        <p:pic>
          <p:nvPicPr>
            <p:cNvPr id="14" name="図 13" descr="T:\国際\2505　多文化共生推進等基本計画\多文化共生マーク\ﾏｰｸ加工\茶色.jpg"/>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339340" y="3060383"/>
              <a:ext cx="691515" cy="695960"/>
            </a:xfrm>
            <a:prstGeom prst="rect">
              <a:avLst/>
            </a:prstGeom>
            <a:noFill/>
            <a:ln>
              <a:noFill/>
            </a:ln>
          </p:spPr>
        </p:pic>
        <p:pic>
          <p:nvPicPr>
            <p:cNvPr id="15" name="図 14"/>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843395" y="3059113"/>
              <a:ext cx="708025" cy="695960"/>
            </a:xfrm>
            <a:prstGeom prst="rect">
              <a:avLst/>
            </a:prstGeom>
            <a:noFill/>
            <a:ln>
              <a:noFill/>
            </a:ln>
          </p:spPr>
        </p:pic>
        <p:pic>
          <p:nvPicPr>
            <p:cNvPr id="16" name="図 15" descr="T:\国際\2505　多文化共生推進等基本計画\多文化共生マーク\ﾏｰｸ加工\青紫.jpg"/>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617085" y="3083243"/>
              <a:ext cx="709295" cy="704850"/>
            </a:xfrm>
            <a:prstGeom prst="rect">
              <a:avLst/>
            </a:prstGeom>
            <a:noFill/>
            <a:ln>
              <a:noFill/>
            </a:ln>
          </p:spPr>
        </p:pic>
      </p:grpSp>
      <p:sp>
        <p:nvSpPr>
          <p:cNvPr id="3" name="テキスト ボックス 2"/>
          <p:cNvSpPr txBox="1"/>
          <p:nvPr/>
        </p:nvSpPr>
        <p:spPr>
          <a:xfrm>
            <a:off x="1067733" y="2761764"/>
            <a:ext cx="7197829" cy="1631216"/>
          </a:xfrm>
          <a:prstGeom prst="rect">
            <a:avLst/>
          </a:prstGeom>
          <a:noFill/>
        </p:spPr>
        <p:txBody>
          <a:bodyPr wrap="square" rtlCol="0">
            <a:spAutoFit/>
          </a:bodyPr>
          <a:lstStyle/>
          <a:p>
            <a:r>
              <a:rPr kumimoji="1" lang="ja-JP" altLang="en-US" sz="3600" b="1"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岐阜市多文化共生推進基本計画</a:t>
            </a:r>
            <a:endParaRPr kumimoji="1" lang="en-US" altLang="ja-JP" sz="3600" b="1"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r>
              <a:rPr kumimoji="1" lang="ja-JP" altLang="en-US" sz="2800" b="1"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kumimoji="1" lang="ja-JP" altLang="en-US" sz="2800" b="1" dirty="0" err="1"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ー</a:t>
            </a:r>
            <a:r>
              <a:rPr kumimoji="1" lang="ja-JP" altLang="en-US" sz="2800" b="1"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たぶんかマスタープラン</a:t>
            </a:r>
            <a:r>
              <a:rPr kumimoji="1" lang="en-US" altLang="ja-JP" sz="2800" b="1"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2020</a:t>
            </a:r>
            <a:r>
              <a:rPr kumimoji="1" lang="ja-JP" altLang="en-US" sz="2800" b="1"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kumimoji="1" lang="en-US" altLang="ja-JP" sz="2800" b="1"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2024</a:t>
            </a:r>
            <a:r>
              <a:rPr lang="ja-JP" altLang="en-US" sz="2800" b="1" dirty="0" err="1">
                <a:solidFill>
                  <a:schemeClr val="accent1">
                    <a:lumMod val="75000"/>
                  </a:schemeClr>
                </a:solidFill>
                <a:latin typeface="HGP創英角ｺﾞｼｯｸUB" panose="020B0900000000000000" pitchFamily="50" charset="-128"/>
                <a:ea typeface="HGP創英角ｺﾞｼｯｸUB" panose="020B0900000000000000" pitchFamily="50" charset="-128"/>
              </a:rPr>
              <a:t>ー</a:t>
            </a:r>
            <a:endParaRPr kumimoji="1" lang="en-US" altLang="ja-JP" sz="3600" b="1"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r"/>
            <a:r>
              <a:rPr kumimoji="1" lang="ja-JP" altLang="en-US" sz="3600" b="1"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の推進</a:t>
            </a:r>
            <a:endParaRPr kumimoji="1" lang="ja-JP" altLang="en-US" sz="3600" b="1"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grpSp>
        <p:nvGrpSpPr>
          <p:cNvPr id="19" name="グループ化 18"/>
          <p:cNvGrpSpPr/>
          <p:nvPr/>
        </p:nvGrpSpPr>
        <p:grpSpPr>
          <a:xfrm>
            <a:off x="251520" y="404668"/>
            <a:ext cx="5958840" cy="739775"/>
            <a:chOff x="1592580" y="3059113"/>
            <a:chExt cx="5958840" cy="739775"/>
          </a:xfrm>
        </p:grpSpPr>
        <p:pic>
          <p:nvPicPr>
            <p:cNvPr id="20" name="図 19"/>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92580" y="3070543"/>
              <a:ext cx="709295" cy="692150"/>
            </a:xfrm>
            <a:prstGeom prst="rect">
              <a:avLst/>
            </a:prstGeom>
            <a:noFill/>
            <a:ln>
              <a:noFill/>
            </a:ln>
          </p:spPr>
        </p:pic>
        <p:pic>
          <p:nvPicPr>
            <p:cNvPr id="21" name="図 20" descr="T:\国際\2505　多文化共生推進等基本計画\多文化共生マーク\ﾏｰｸ加工\濃緑.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02350" y="3081338"/>
              <a:ext cx="695960" cy="700405"/>
            </a:xfrm>
            <a:prstGeom prst="rect">
              <a:avLst/>
            </a:prstGeom>
            <a:noFill/>
            <a:ln>
              <a:noFill/>
            </a:ln>
          </p:spPr>
        </p:pic>
        <p:pic>
          <p:nvPicPr>
            <p:cNvPr id="22" name="図 2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364480" y="3075623"/>
              <a:ext cx="718820" cy="723265"/>
            </a:xfrm>
            <a:prstGeom prst="rect">
              <a:avLst/>
            </a:prstGeom>
            <a:noFill/>
            <a:ln>
              <a:noFill/>
            </a:ln>
          </p:spPr>
        </p:pic>
        <p:pic>
          <p:nvPicPr>
            <p:cNvPr id="23" name="図 22" descr="T:\国際\2505　多文化共生推進等基本計画\多文化共生マーク\ﾏｰｸ加工\ｵﾚﾝｼﾞ③.jpg"/>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091180" y="3078798"/>
              <a:ext cx="681355" cy="690245"/>
            </a:xfrm>
            <a:prstGeom prst="rect">
              <a:avLst/>
            </a:prstGeom>
            <a:noFill/>
            <a:ln>
              <a:noFill/>
            </a:ln>
          </p:spPr>
        </p:pic>
        <p:pic>
          <p:nvPicPr>
            <p:cNvPr id="24" name="図 23" descr="T:\国際\2505　多文化共生推進等基本計画\多文化共生マーク\ﾏｰｸ加工\ﾋﾟﾝｸ.jpg"/>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839845" y="3064828"/>
              <a:ext cx="727710" cy="723265"/>
            </a:xfrm>
            <a:prstGeom prst="rect">
              <a:avLst/>
            </a:prstGeom>
            <a:noFill/>
            <a:ln>
              <a:noFill/>
            </a:ln>
          </p:spPr>
        </p:pic>
        <p:pic>
          <p:nvPicPr>
            <p:cNvPr id="25" name="図 24" descr="T:\国際\2505　多文化共生推進等基本計画\多文化共生マーク\ﾏｰｸ加工\茶色.jpg"/>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339340" y="3060383"/>
              <a:ext cx="691515" cy="695960"/>
            </a:xfrm>
            <a:prstGeom prst="rect">
              <a:avLst/>
            </a:prstGeom>
            <a:noFill/>
            <a:ln>
              <a:noFill/>
            </a:ln>
          </p:spPr>
        </p:pic>
        <p:pic>
          <p:nvPicPr>
            <p:cNvPr id="26" name="図 25"/>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843395" y="3059113"/>
              <a:ext cx="708025" cy="695960"/>
            </a:xfrm>
            <a:prstGeom prst="rect">
              <a:avLst/>
            </a:prstGeom>
            <a:noFill/>
            <a:ln>
              <a:noFill/>
            </a:ln>
          </p:spPr>
        </p:pic>
        <p:pic>
          <p:nvPicPr>
            <p:cNvPr id="27" name="図 26" descr="T:\国際\2505　多文化共生推進等基本計画\多文化共生マーク\ﾏｰｸ加工\青紫.jpg"/>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617085" y="3083243"/>
              <a:ext cx="709295" cy="704850"/>
            </a:xfrm>
            <a:prstGeom prst="rect">
              <a:avLst/>
            </a:prstGeom>
            <a:noFill/>
            <a:ln>
              <a:noFill/>
            </a:ln>
          </p:spPr>
        </p:pic>
      </p:grpSp>
      <p:sp>
        <p:nvSpPr>
          <p:cNvPr id="30" name="テキスト ボックス 8"/>
          <p:cNvSpPr txBox="1"/>
          <p:nvPr/>
        </p:nvSpPr>
        <p:spPr>
          <a:xfrm>
            <a:off x="7622834" y="131408"/>
            <a:ext cx="1269647" cy="381001"/>
          </a:xfrm>
          <a:prstGeom prst="rect">
            <a:avLst/>
          </a:prstGeom>
          <a:solidFill>
            <a:schemeClr val="lt1"/>
          </a:solidFill>
          <a:ln w="12700">
            <a:solidFill>
              <a:schemeClr val="tx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spcAft>
                <a:spcPts val="0"/>
              </a:spcAft>
            </a:pPr>
            <a:r>
              <a:rPr lang="ja-JP" sz="2400" kern="100" dirty="0" smtClean="0">
                <a:effectLst/>
                <a:latin typeface="+mn-ea"/>
                <a:cs typeface="Times New Roman"/>
              </a:rPr>
              <a:t>資料</a:t>
            </a:r>
            <a:r>
              <a:rPr lang="ja-JP" altLang="en-US" sz="2400" kern="100" dirty="0">
                <a:latin typeface="+mn-ea"/>
                <a:cs typeface="Times New Roman"/>
              </a:rPr>
              <a:t>３</a:t>
            </a:r>
            <a:endParaRPr lang="en-US" altLang="ja-JP" sz="2400" kern="100" dirty="0">
              <a:effectLst/>
              <a:latin typeface="+mn-ea"/>
              <a:cs typeface="Times New Roman"/>
            </a:endParaRPr>
          </a:p>
        </p:txBody>
      </p:sp>
    </p:spTree>
    <p:extLst>
      <p:ext uri="{BB962C8B-B14F-4D97-AF65-F5344CB8AC3E}">
        <p14:creationId xmlns:p14="http://schemas.microsoft.com/office/powerpoint/2010/main" val="38004634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テキスト ボックス 33"/>
          <p:cNvSpPr txBox="1"/>
          <p:nvPr/>
        </p:nvSpPr>
        <p:spPr>
          <a:xfrm>
            <a:off x="3424389" y="360000"/>
            <a:ext cx="7628331" cy="831542"/>
          </a:xfrm>
          <a:prstGeom prst="rect">
            <a:avLst/>
          </a:prstGeom>
          <a:noFill/>
        </p:spPr>
        <p:txBody>
          <a:bodyPr wrap="none" rtlCol="0" anchor="ctr" anchorCtr="0">
            <a:noAutofit/>
          </a:bodyPr>
          <a:lstStyle/>
          <a:p>
            <a:r>
              <a:rPr lang="ja-JP" altLang="en-US" sz="2400" dirty="0" smtClean="0">
                <a:solidFill>
                  <a:schemeClr val="tx2">
                    <a:lumMod val="60000"/>
                    <a:lumOff val="40000"/>
                  </a:schemeClr>
                </a:solidFill>
                <a:latin typeface="HG創英角ﾎﾟｯﾌﾟ体" panose="040B0A09000000000000" pitchFamily="49" charset="-128"/>
                <a:ea typeface="HG創英角ﾎﾟｯﾌﾟ体" panose="040B0A09000000000000" pitchFamily="49" charset="-128"/>
              </a:rPr>
              <a:t>大学等との連携による</a:t>
            </a:r>
            <a:endParaRPr lang="en-US" altLang="ja-JP" sz="2400" dirty="0" smtClean="0">
              <a:solidFill>
                <a:schemeClr val="tx2">
                  <a:lumMod val="60000"/>
                  <a:lumOff val="40000"/>
                </a:schemeClr>
              </a:solidFill>
              <a:latin typeface="HG創英角ﾎﾟｯﾌﾟ体" panose="040B0A09000000000000" pitchFamily="49" charset="-128"/>
              <a:ea typeface="HG創英角ﾎﾟｯﾌﾟ体" panose="040B0A09000000000000" pitchFamily="49" charset="-128"/>
            </a:endParaRPr>
          </a:p>
          <a:p>
            <a:r>
              <a:rPr lang="ja-JP" altLang="en-US" sz="2400" dirty="0" smtClean="0">
                <a:solidFill>
                  <a:schemeClr val="tx2">
                    <a:lumMod val="60000"/>
                    <a:lumOff val="40000"/>
                  </a:schemeClr>
                </a:solidFill>
                <a:latin typeface="HG創英角ﾎﾟｯﾌﾟ体" panose="040B0A09000000000000" pitchFamily="49" charset="-128"/>
                <a:ea typeface="HG創英角ﾎﾟｯﾌﾟ体" panose="040B0A09000000000000" pitchFamily="49" charset="-128"/>
              </a:rPr>
              <a:t>ホームステイ・ホームビジットの実施</a:t>
            </a:r>
            <a:endParaRPr kumimoji="1" lang="ja-JP" altLang="en-US" sz="2400" dirty="0">
              <a:solidFill>
                <a:schemeClr val="tx2">
                  <a:lumMod val="60000"/>
                  <a:lumOff val="40000"/>
                </a:schemeClr>
              </a:solidFill>
              <a:latin typeface="HG創英角ﾎﾟｯﾌﾟ体" panose="040B0A09000000000000" pitchFamily="49" charset="-128"/>
              <a:ea typeface="HG創英角ﾎﾟｯﾌﾟ体" panose="040B0A09000000000000" pitchFamily="49" charset="-128"/>
            </a:endParaRPr>
          </a:p>
        </p:txBody>
      </p:sp>
      <p:sp>
        <p:nvSpPr>
          <p:cNvPr id="36" name="テキスト ボックス 35"/>
          <p:cNvSpPr txBox="1"/>
          <p:nvPr/>
        </p:nvSpPr>
        <p:spPr>
          <a:xfrm>
            <a:off x="651031" y="5445224"/>
            <a:ext cx="6801289" cy="646331"/>
          </a:xfrm>
          <a:prstGeom prst="rect">
            <a:avLst/>
          </a:prstGeom>
          <a:ln w="6350">
            <a:prstDash val="sysDot"/>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dirty="0" smtClean="0">
                <a:latin typeface="+mj-ea"/>
              </a:rPr>
              <a:t>（外国人学生の国籍）</a:t>
            </a:r>
            <a:endParaRPr lang="en-US" altLang="ja-JP" dirty="0" smtClean="0">
              <a:latin typeface="+mj-ea"/>
            </a:endParaRPr>
          </a:p>
          <a:p>
            <a:r>
              <a:rPr lang="ja-JP" altLang="en-US" dirty="0" smtClean="0">
                <a:latin typeface="+mj-ea"/>
              </a:rPr>
              <a:t>中国、ベトナム、バングラディシュ、インドネシア、タイ及びマレーシア</a:t>
            </a:r>
            <a:endParaRPr lang="en-US" altLang="ja-JP" dirty="0">
              <a:latin typeface="+mj-ea"/>
            </a:endParaRPr>
          </a:p>
        </p:txBody>
      </p:sp>
      <p:sp>
        <p:nvSpPr>
          <p:cNvPr id="13" name="角丸四角形 12"/>
          <p:cNvSpPr/>
          <p:nvPr/>
        </p:nvSpPr>
        <p:spPr>
          <a:xfrm>
            <a:off x="648000" y="1512000"/>
            <a:ext cx="7747009" cy="576000"/>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lIns="180000" rIns="180000" rtlCol="0" anchor="ctr"/>
          <a:lstStyle/>
          <a:p>
            <a:r>
              <a:rPr lang="en-US" altLang="ja-JP" b="1" dirty="0" smtClean="0">
                <a:solidFill>
                  <a:schemeClr val="tx1"/>
                </a:solidFill>
              </a:rPr>
              <a:t>【</a:t>
            </a:r>
            <a:r>
              <a:rPr lang="ja-JP" altLang="en-US" b="1" dirty="0" smtClean="0">
                <a:solidFill>
                  <a:schemeClr val="tx1"/>
                </a:solidFill>
              </a:rPr>
              <a:t>重点目標</a:t>
            </a:r>
            <a:r>
              <a:rPr lang="en-US" altLang="ja-JP" b="1" dirty="0" smtClean="0">
                <a:solidFill>
                  <a:schemeClr val="tx1"/>
                </a:solidFill>
              </a:rPr>
              <a:t>】</a:t>
            </a:r>
            <a:r>
              <a:rPr lang="ja-JP" altLang="en-US" b="1" dirty="0" smtClean="0">
                <a:solidFill>
                  <a:schemeClr val="tx1"/>
                </a:solidFill>
              </a:rPr>
              <a:t>　つなげる</a:t>
            </a:r>
            <a:r>
              <a:rPr lang="ja-JP" altLang="en-US" b="1" dirty="0">
                <a:solidFill>
                  <a:schemeClr val="tx1"/>
                </a:solidFill>
              </a:rPr>
              <a:t>　</a:t>
            </a:r>
            <a:r>
              <a:rPr lang="ja-JP" altLang="en-US" b="1" dirty="0" smtClean="0">
                <a:solidFill>
                  <a:schemeClr val="tx1"/>
                </a:solidFill>
              </a:rPr>
              <a:t>　</a:t>
            </a:r>
            <a:r>
              <a:rPr lang="en-US" altLang="ja-JP" b="1" dirty="0" smtClean="0">
                <a:solidFill>
                  <a:schemeClr val="tx1"/>
                </a:solidFill>
              </a:rPr>
              <a:t>【</a:t>
            </a:r>
            <a:r>
              <a:rPr lang="ja-JP" altLang="en-US" b="1" dirty="0">
                <a:solidFill>
                  <a:schemeClr val="tx1"/>
                </a:solidFill>
              </a:rPr>
              <a:t>施策</a:t>
            </a:r>
            <a:r>
              <a:rPr lang="en-US" altLang="ja-JP" b="1" dirty="0">
                <a:solidFill>
                  <a:schemeClr val="tx1"/>
                </a:solidFill>
              </a:rPr>
              <a:t>】</a:t>
            </a:r>
            <a:r>
              <a:rPr lang="ja-JP" altLang="en-US" b="1" dirty="0">
                <a:solidFill>
                  <a:schemeClr val="tx1"/>
                </a:solidFill>
              </a:rPr>
              <a:t>　</a:t>
            </a:r>
            <a:r>
              <a:rPr lang="ja-JP" altLang="en-US" b="1" dirty="0" smtClean="0">
                <a:solidFill>
                  <a:schemeClr val="tx1"/>
                </a:solidFill>
              </a:rPr>
              <a:t>留学生等への支援</a:t>
            </a:r>
            <a:endParaRPr lang="ja-JP" altLang="en-US" dirty="0">
              <a:solidFill>
                <a:schemeClr val="tx1"/>
              </a:solidFill>
            </a:endParaRPr>
          </a:p>
        </p:txBody>
      </p:sp>
      <p:pic>
        <p:nvPicPr>
          <p:cNvPr id="17" name="Picture 1" descr="T:\国際\2505　多文化共生推進等基本計画\多文化共生マーク\HP\カラーデータ\黒色②.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526" y="360000"/>
            <a:ext cx="853200" cy="834740"/>
          </a:xfrm>
          <a:prstGeom prst="rect">
            <a:avLst/>
          </a:prstGeom>
          <a:noFill/>
          <a:extLst>
            <a:ext uri="{909E8E84-426E-40DD-AFC4-6F175D3DCCD1}">
              <a14:hiddenFill xmlns:a14="http://schemas.microsoft.com/office/drawing/2010/main">
                <a:solidFill>
                  <a:srgbClr val="FFFFFF"/>
                </a:solidFill>
              </a14:hiddenFill>
            </a:ext>
          </a:extLst>
        </p:spPr>
      </p:pic>
      <p:sp>
        <p:nvSpPr>
          <p:cNvPr id="10" name="テキスト ボックス 9"/>
          <p:cNvSpPr txBox="1"/>
          <p:nvPr/>
        </p:nvSpPr>
        <p:spPr>
          <a:xfrm>
            <a:off x="1331640" y="360000"/>
            <a:ext cx="1921210" cy="461665"/>
          </a:xfrm>
          <a:prstGeom prst="rect">
            <a:avLst/>
          </a:prstGeom>
          <a:solidFill>
            <a:srgbClr val="003399"/>
          </a:solidFill>
        </p:spPr>
        <p:txBody>
          <a:bodyPr wrap="square" rtlCol="0">
            <a:spAutoFit/>
          </a:bodyPr>
          <a:lstStyle/>
          <a:p>
            <a:r>
              <a:rPr lang="ja-JP" altLang="en-US" sz="2400" dirty="0" smtClean="0">
                <a:solidFill>
                  <a:schemeClr val="bg1"/>
                </a:solidFill>
                <a:latin typeface="HG創英角ﾎﾟｯﾌﾟ体" panose="040B0A09000000000000" pitchFamily="49" charset="-128"/>
                <a:ea typeface="HG創英角ﾎﾟｯﾌﾟ体" panose="040B0A09000000000000" pitchFamily="49" charset="-128"/>
              </a:rPr>
              <a:t>★重点事業</a:t>
            </a:r>
            <a:endParaRPr lang="en-US" altLang="ja-JP" sz="2400" dirty="0" smtClean="0">
              <a:solidFill>
                <a:schemeClr val="bg1"/>
              </a:solidFill>
              <a:latin typeface="HG創英角ﾎﾟｯﾌﾟ体" panose="040B0A09000000000000" pitchFamily="49" charset="-128"/>
              <a:ea typeface="HG創英角ﾎﾟｯﾌﾟ体" panose="040B0A09000000000000" pitchFamily="49" charset="-128"/>
            </a:endParaRPr>
          </a:p>
        </p:txBody>
      </p:sp>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1" name="テキスト ボックス 20"/>
          <p:cNvSpPr txBox="1"/>
          <p:nvPr/>
        </p:nvSpPr>
        <p:spPr>
          <a:xfrm>
            <a:off x="396000" y="2232000"/>
            <a:ext cx="8129967" cy="3139321"/>
          </a:xfrm>
          <a:prstGeom prst="rect">
            <a:avLst/>
          </a:prstGeom>
          <a:noFill/>
          <a:ln w="12700">
            <a:noFill/>
          </a:ln>
        </p:spPr>
        <p:txBody>
          <a:bodyPr wrap="square" rtlCol="0">
            <a:spAutoFit/>
          </a:bodyPr>
          <a:lstStyle/>
          <a:p>
            <a:r>
              <a:rPr lang="ja-JP" altLang="en-US" dirty="0">
                <a:latin typeface="+mj-ea"/>
                <a:ea typeface="+mj-ea"/>
              </a:rPr>
              <a:t>　</a:t>
            </a:r>
            <a:r>
              <a:rPr lang="ja-JP" altLang="ja-JP" dirty="0" smtClean="0"/>
              <a:t>留学生</a:t>
            </a:r>
            <a:r>
              <a:rPr lang="ja-JP" altLang="ja-JP" dirty="0"/>
              <a:t>が、日本人市民に気軽に相談ができ、安心して暮らせるよう、</a:t>
            </a:r>
            <a:r>
              <a:rPr lang="ja-JP" altLang="ja-JP" b="1" dirty="0"/>
              <a:t>日本人市民とのつながり</a:t>
            </a:r>
            <a:r>
              <a:rPr lang="ja-JP" altLang="ja-JP" dirty="0"/>
              <a:t>ができる機会の</a:t>
            </a:r>
            <a:r>
              <a:rPr lang="ja-JP" altLang="ja-JP" dirty="0" smtClean="0"/>
              <a:t>創出</a:t>
            </a:r>
            <a:endParaRPr lang="en-US" altLang="ja-JP" dirty="0" smtClean="0"/>
          </a:p>
          <a:p>
            <a:endParaRPr lang="en-US" altLang="ja-JP" dirty="0" smtClean="0">
              <a:latin typeface="+mj-ea"/>
            </a:endParaRPr>
          </a:p>
          <a:p>
            <a:r>
              <a:rPr lang="ja-JP" altLang="en-US" b="1" dirty="0">
                <a:latin typeface="+mj-ea"/>
              </a:rPr>
              <a:t>・令和</a:t>
            </a:r>
            <a:r>
              <a:rPr lang="en-US" altLang="ja-JP" b="1" dirty="0">
                <a:latin typeface="+mj-ea"/>
              </a:rPr>
              <a:t>3</a:t>
            </a:r>
            <a:r>
              <a:rPr lang="ja-JP" altLang="en-US" b="1" dirty="0">
                <a:latin typeface="+mj-ea"/>
              </a:rPr>
              <a:t>年度実施内容（令和</a:t>
            </a:r>
            <a:r>
              <a:rPr lang="en-US" altLang="ja-JP" b="1" dirty="0">
                <a:latin typeface="+mj-ea"/>
              </a:rPr>
              <a:t>3</a:t>
            </a:r>
            <a:r>
              <a:rPr lang="ja-JP" altLang="en-US" b="1" dirty="0">
                <a:latin typeface="+mj-ea"/>
              </a:rPr>
              <a:t>年</a:t>
            </a:r>
            <a:r>
              <a:rPr lang="en-US" altLang="ja-JP" b="1" dirty="0">
                <a:latin typeface="+mj-ea"/>
              </a:rPr>
              <a:t>11</a:t>
            </a:r>
            <a:r>
              <a:rPr lang="ja-JP" altLang="en-US" b="1" dirty="0">
                <a:latin typeface="+mj-ea"/>
              </a:rPr>
              <a:t>月</a:t>
            </a:r>
            <a:r>
              <a:rPr lang="en-US" altLang="ja-JP" b="1" dirty="0">
                <a:latin typeface="+mj-ea"/>
              </a:rPr>
              <a:t>27</a:t>
            </a:r>
            <a:r>
              <a:rPr lang="ja-JP" altLang="en-US" b="1" dirty="0">
                <a:latin typeface="+mj-ea"/>
              </a:rPr>
              <a:t>日（土）、</a:t>
            </a:r>
            <a:r>
              <a:rPr lang="en-US" altLang="ja-JP" b="1" dirty="0">
                <a:latin typeface="+mj-ea"/>
              </a:rPr>
              <a:t>11</a:t>
            </a:r>
            <a:r>
              <a:rPr lang="ja-JP" altLang="en-US" b="1" dirty="0">
                <a:latin typeface="+mj-ea"/>
              </a:rPr>
              <a:t>月</a:t>
            </a:r>
            <a:r>
              <a:rPr lang="en-US" altLang="ja-JP" b="1" dirty="0">
                <a:latin typeface="+mj-ea"/>
              </a:rPr>
              <a:t>28</a:t>
            </a:r>
            <a:r>
              <a:rPr lang="ja-JP" altLang="en-US" b="1" dirty="0">
                <a:latin typeface="+mj-ea"/>
              </a:rPr>
              <a:t>日（日））</a:t>
            </a:r>
            <a:endParaRPr lang="en-US" altLang="ja-JP" b="1" dirty="0">
              <a:latin typeface="+mj-ea"/>
            </a:endParaRPr>
          </a:p>
          <a:p>
            <a:r>
              <a:rPr lang="ja-JP" altLang="en-US" dirty="0">
                <a:latin typeface="+mj-ea"/>
              </a:rPr>
              <a:t>　</a:t>
            </a:r>
            <a:r>
              <a:rPr lang="ja-JP" altLang="ja-JP" dirty="0" smtClean="0"/>
              <a:t>留学生</a:t>
            </a:r>
            <a:r>
              <a:rPr lang="ja-JP" altLang="ja-JP" dirty="0"/>
              <a:t>を家庭に受入れ、日本の生活や文化に触れる「ホームステイ・ホームビジット」を、新型コロナウイルス感染症の影響を踏まえ、</a:t>
            </a:r>
            <a:r>
              <a:rPr lang="ja-JP" altLang="ja-JP" b="1" dirty="0" smtClean="0"/>
              <a:t>オンラインビデオ</a:t>
            </a:r>
            <a:r>
              <a:rPr lang="ja-JP" altLang="ja-JP" b="1" dirty="0"/>
              <a:t>会議システム「</a:t>
            </a:r>
            <a:r>
              <a:rPr lang="en-US" altLang="ja-JP" b="1" dirty="0"/>
              <a:t>Zoom</a:t>
            </a:r>
            <a:r>
              <a:rPr lang="ja-JP" altLang="ja-JP" b="1" dirty="0"/>
              <a:t>」を利用した「オンラインホームビジット」として</a:t>
            </a:r>
            <a:r>
              <a:rPr lang="ja-JP" altLang="ja-JP" b="1" dirty="0" smtClean="0"/>
              <a:t>実施</a:t>
            </a:r>
            <a:endParaRPr lang="en-US" altLang="ja-JP" b="1" dirty="0" smtClean="0"/>
          </a:p>
          <a:p>
            <a:endParaRPr lang="en-US" altLang="ja-JP" b="1" dirty="0"/>
          </a:p>
          <a:p>
            <a:r>
              <a:rPr lang="ja-JP" altLang="en-US" b="1" dirty="0">
                <a:latin typeface="+mj-ea"/>
              </a:rPr>
              <a:t>・参加者</a:t>
            </a:r>
            <a:endParaRPr lang="en-US" altLang="ja-JP" b="1" dirty="0">
              <a:latin typeface="+mj-ea"/>
            </a:endParaRPr>
          </a:p>
          <a:p>
            <a:r>
              <a:rPr lang="ja-JP" altLang="en-US" dirty="0">
                <a:latin typeface="+mj-ea"/>
              </a:rPr>
              <a:t>岐阜市在住・在勤・在学のボランティア</a:t>
            </a:r>
            <a:endParaRPr lang="en-US" altLang="ja-JP" dirty="0">
              <a:latin typeface="+mj-ea"/>
            </a:endParaRPr>
          </a:p>
          <a:p>
            <a:r>
              <a:rPr lang="ja-JP" altLang="en-US" dirty="0">
                <a:latin typeface="+mj-ea"/>
              </a:rPr>
              <a:t>市内の大学等に</a:t>
            </a:r>
            <a:r>
              <a:rPr lang="ja-JP" altLang="en-US" dirty="0" smtClean="0">
                <a:latin typeface="+mj-ea"/>
              </a:rPr>
              <a:t>在学</a:t>
            </a:r>
            <a:r>
              <a:rPr lang="ja-JP" altLang="en-US" dirty="0">
                <a:latin typeface="+mj-ea"/>
              </a:rPr>
              <a:t>及</a:t>
            </a:r>
            <a:r>
              <a:rPr lang="ja-JP" altLang="en-US" dirty="0" smtClean="0">
                <a:latin typeface="+mj-ea"/>
              </a:rPr>
              <a:t>び留学</a:t>
            </a:r>
            <a:r>
              <a:rPr lang="ja-JP" altLang="en-US" dirty="0">
                <a:latin typeface="+mj-ea"/>
              </a:rPr>
              <a:t>予定の外国人</a:t>
            </a:r>
            <a:r>
              <a:rPr lang="ja-JP" altLang="en-US" dirty="0" smtClean="0">
                <a:latin typeface="+mj-ea"/>
              </a:rPr>
              <a:t>学生</a:t>
            </a:r>
          </a:p>
        </p:txBody>
      </p:sp>
      <p:sp>
        <p:nvSpPr>
          <p:cNvPr id="4" name="スライド番号プレースホルダー 3"/>
          <p:cNvSpPr>
            <a:spLocks noGrp="1"/>
          </p:cNvSpPr>
          <p:nvPr>
            <p:ph type="sldNum" sz="quarter" idx="12"/>
          </p:nvPr>
        </p:nvSpPr>
        <p:spPr/>
        <p:txBody>
          <a:bodyPr/>
          <a:lstStyle/>
          <a:p>
            <a:fld id="{EDD89108-7BAE-4B9E-BA85-2407462B903F}" type="slidenum">
              <a:rPr kumimoji="1" lang="ja-JP" altLang="en-US" smtClean="0"/>
              <a:t>9</a:t>
            </a:fld>
            <a:endParaRPr kumimoji="1" lang="ja-JP" altLang="en-US"/>
          </a:p>
        </p:txBody>
      </p:sp>
      <p:sp>
        <p:nvSpPr>
          <p:cNvPr id="11" name="テキスト ボックス 10"/>
          <p:cNvSpPr txBox="1"/>
          <p:nvPr/>
        </p:nvSpPr>
        <p:spPr>
          <a:xfrm>
            <a:off x="1331640" y="828000"/>
            <a:ext cx="1921210" cy="461665"/>
          </a:xfrm>
          <a:prstGeom prst="rect">
            <a:avLst/>
          </a:prstGeom>
          <a:solidFill>
            <a:srgbClr val="FFFF66"/>
          </a:solid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2400" dirty="0" smtClean="0">
                <a:solidFill>
                  <a:schemeClr val="tx1"/>
                </a:solidFill>
                <a:latin typeface="HG創英角ﾎﾟｯﾌﾟ体" panose="040B0A09000000000000" pitchFamily="49" charset="-128"/>
                <a:ea typeface="HG創英角ﾎﾟｯﾌﾟ体" panose="040B0A09000000000000" pitchFamily="49" charset="-128"/>
              </a:rPr>
              <a:t>新規事業</a:t>
            </a:r>
            <a:endParaRPr lang="en-US" altLang="ja-JP" sz="2400" dirty="0" smtClean="0">
              <a:solidFill>
                <a:schemeClr val="bg1"/>
              </a:solidFill>
              <a:latin typeface="HG創英角ﾎﾟｯﾌﾟ体" panose="040B0A09000000000000" pitchFamily="49" charset="-128"/>
              <a:ea typeface="HG創英角ﾎﾟｯﾌﾟ体" panose="040B0A09000000000000" pitchFamily="49" charset="-128"/>
            </a:endParaRPr>
          </a:p>
        </p:txBody>
      </p:sp>
    </p:spTree>
    <p:extLst>
      <p:ext uri="{BB962C8B-B14F-4D97-AF65-F5344CB8AC3E}">
        <p14:creationId xmlns:p14="http://schemas.microsoft.com/office/powerpoint/2010/main" val="30489415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260000" y="481613"/>
            <a:ext cx="8496944" cy="584775"/>
          </a:xfrm>
          <a:prstGeom prst="rect">
            <a:avLst/>
          </a:prstGeom>
          <a:noFill/>
        </p:spPr>
        <p:txBody>
          <a:bodyPr wrap="square" rtlCol="0">
            <a:spAutoFit/>
          </a:bodyPr>
          <a:lstStyle/>
          <a:p>
            <a:r>
              <a:rPr lang="ja-JP" altLang="en-US" sz="3200" dirty="0">
                <a:solidFill>
                  <a:schemeClr val="tx2">
                    <a:lumMod val="60000"/>
                    <a:lumOff val="40000"/>
                  </a:schemeClr>
                </a:solidFill>
                <a:latin typeface="HG創英角ﾎﾟｯﾌﾟ体" panose="040B0A09000000000000" pitchFamily="49" charset="-128"/>
                <a:ea typeface="HG創英角ﾎﾟｯﾌﾟ体" panose="040B0A09000000000000" pitchFamily="49" charset="-128"/>
              </a:rPr>
              <a:t>多文化交流場所づくり</a:t>
            </a:r>
          </a:p>
        </p:txBody>
      </p:sp>
      <p:sp>
        <p:nvSpPr>
          <p:cNvPr id="2" name="正方形/長方形 1"/>
          <p:cNvSpPr/>
          <p:nvPr/>
        </p:nvSpPr>
        <p:spPr>
          <a:xfrm>
            <a:off x="395535" y="2232000"/>
            <a:ext cx="5577891" cy="1477328"/>
          </a:xfrm>
          <a:prstGeom prst="rect">
            <a:avLst/>
          </a:prstGeom>
        </p:spPr>
        <p:txBody>
          <a:bodyPr wrap="square">
            <a:spAutoFit/>
          </a:bodyPr>
          <a:lstStyle/>
          <a:p>
            <a:r>
              <a:rPr lang="ja-JP" altLang="en-US" b="1" dirty="0" smtClean="0"/>
              <a:t>■多文化</a:t>
            </a:r>
            <a:r>
              <a:rPr lang="ja-JP" altLang="en-US" b="1" dirty="0"/>
              <a:t>交流</a:t>
            </a:r>
            <a:r>
              <a:rPr lang="ja-JP" altLang="en-US" b="1" dirty="0" smtClean="0"/>
              <a:t>プラザ</a:t>
            </a:r>
            <a:endParaRPr lang="en-US" altLang="ja-JP" b="1" dirty="0" smtClean="0"/>
          </a:p>
          <a:p>
            <a:r>
              <a:rPr lang="ja-JP" altLang="en-US" dirty="0" smtClean="0"/>
              <a:t>　</a:t>
            </a:r>
            <a:r>
              <a:rPr lang="ja-JP" altLang="ja-JP" dirty="0" smtClean="0"/>
              <a:t>日本人</a:t>
            </a:r>
            <a:r>
              <a:rPr lang="ja-JP" altLang="ja-JP" dirty="0"/>
              <a:t>市民及び外国人市民の“交流”“学び”“創造”の場</a:t>
            </a:r>
            <a:r>
              <a:rPr lang="ja-JP" altLang="ja-JP" dirty="0" smtClean="0"/>
              <a:t>を提供</a:t>
            </a:r>
            <a:r>
              <a:rPr lang="ja-JP" altLang="ja-JP" dirty="0"/>
              <a:t>することを目的として</a:t>
            </a:r>
            <a:r>
              <a:rPr lang="ja-JP" altLang="ja-JP" dirty="0" smtClean="0"/>
              <a:t>、「</a:t>
            </a:r>
            <a:r>
              <a:rPr lang="ja-JP" altLang="ja-JP" dirty="0"/>
              <a:t>みんなの森　</a:t>
            </a:r>
            <a:r>
              <a:rPr lang="ja-JP" altLang="ja-JP" dirty="0" err="1"/>
              <a:t>ぎふ</a:t>
            </a:r>
            <a:r>
              <a:rPr lang="ja-JP" altLang="ja-JP" dirty="0"/>
              <a:t>メディアコスモス」内</a:t>
            </a:r>
            <a:r>
              <a:rPr lang="ja-JP" altLang="ja-JP" dirty="0" smtClean="0"/>
              <a:t>に</a:t>
            </a:r>
            <a:r>
              <a:rPr lang="ja-JP" altLang="en-US" dirty="0" smtClean="0"/>
              <a:t>「多文化交流プラザ」を</a:t>
            </a:r>
            <a:r>
              <a:rPr lang="ja-JP" altLang="ja-JP" dirty="0" smtClean="0"/>
              <a:t>設置</a:t>
            </a:r>
            <a:r>
              <a:rPr lang="ja-JP" altLang="en-US" dirty="0" smtClean="0"/>
              <a:t>。</a:t>
            </a:r>
            <a:endParaRPr lang="en-US" altLang="ja-JP" dirty="0" smtClean="0"/>
          </a:p>
          <a:p>
            <a:r>
              <a:rPr lang="ja-JP" altLang="en-US" dirty="0"/>
              <a:t>　</a:t>
            </a:r>
            <a:r>
              <a:rPr lang="ja-JP" altLang="en-US" dirty="0" smtClean="0"/>
              <a:t>各国・地域の文化や言語を紹介</a:t>
            </a:r>
            <a:endParaRPr lang="ja-JP" altLang="ja-JP" dirty="0"/>
          </a:p>
        </p:txBody>
      </p:sp>
      <p:pic>
        <p:nvPicPr>
          <p:cNvPr id="28" name="Picture 2" descr="F:\写真\モニターツアー\DSC00888.JPG"/>
          <p:cNvPicPr>
            <a:picLocks noChangeAspect="1"/>
          </p:cNvPicPr>
          <p:nvPr/>
        </p:nvPicPr>
        <p:blipFill>
          <a:blip r:embed="rId3" cstate="print">
            <a:extLst>
              <a:ext uri="{BEBA8EAE-BF5A-486C-A8C5-ECC9F3942E4B}">
                <a14:imgProps xmlns:a14="http://schemas.microsoft.com/office/drawing/2010/main">
                  <a14:imgLayer r:embed="rId4">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6156176" y="2529987"/>
            <a:ext cx="2250961" cy="185631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10" name="角丸四角形 9"/>
          <p:cNvSpPr/>
          <p:nvPr/>
        </p:nvSpPr>
        <p:spPr>
          <a:xfrm>
            <a:off x="648000" y="1512000"/>
            <a:ext cx="7747009" cy="576000"/>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180000" rIns="180000" rtlCol="0" anchor="ctr"/>
          <a:lstStyle/>
          <a:p>
            <a:r>
              <a:rPr lang="en-US" altLang="ja-JP" b="1" dirty="0" smtClean="0">
                <a:solidFill>
                  <a:schemeClr val="tx1"/>
                </a:solidFill>
              </a:rPr>
              <a:t>【</a:t>
            </a:r>
            <a:r>
              <a:rPr lang="ja-JP" altLang="en-US" b="1" dirty="0" smtClean="0">
                <a:solidFill>
                  <a:schemeClr val="tx1"/>
                </a:solidFill>
              </a:rPr>
              <a:t>重点目標</a:t>
            </a:r>
            <a:r>
              <a:rPr lang="en-US" altLang="ja-JP" b="1" dirty="0" smtClean="0">
                <a:solidFill>
                  <a:schemeClr val="tx1"/>
                </a:solidFill>
              </a:rPr>
              <a:t>】</a:t>
            </a:r>
            <a:r>
              <a:rPr lang="ja-JP" altLang="en-US" b="1" dirty="0" smtClean="0">
                <a:solidFill>
                  <a:schemeClr val="tx1"/>
                </a:solidFill>
              </a:rPr>
              <a:t>　つくる</a:t>
            </a:r>
            <a:r>
              <a:rPr lang="ja-JP" altLang="en-US" b="1" dirty="0">
                <a:solidFill>
                  <a:schemeClr val="tx1"/>
                </a:solidFill>
              </a:rPr>
              <a:t>　</a:t>
            </a:r>
            <a:r>
              <a:rPr lang="ja-JP" altLang="en-US" b="1" dirty="0" smtClean="0">
                <a:solidFill>
                  <a:schemeClr val="tx1"/>
                </a:solidFill>
              </a:rPr>
              <a:t>　</a:t>
            </a:r>
            <a:r>
              <a:rPr lang="en-US" altLang="ja-JP" b="1" dirty="0" smtClean="0">
                <a:solidFill>
                  <a:schemeClr val="tx1"/>
                </a:solidFill>
              </a:rPr>
              <a:t>【</a:t>
            </a:r>
            <a:r>
              <a:rPr lang="ja-JP" altLang="en-US" b="1" dirty="0">
                <a:solidFill>
                  <a:schemeClr val="tx1"/>
                </a:solidFill>
              </a:rPr>
              <a:t>施策</a:t>
            </a:r>
            <a:r>
              <a:rPr lang="en-US" altLang="ja-JP" b="1" dirty="0">
                <a:solidFill>
                  <a:schemeClr val="tx1"/>
                </a:solidFill>
              </a:rPr>
              <a:t>】</a:t>
            </a:r>
            <a:r>
              <a:rPr lang="ja-JP" altLang="en-US" b="1" dirty="0">
                <a:solidFill>
                  <a:schemeClr val="tx1"/>
                </a:solidFill>
              </a:rPr>
              <a:t>　</a:t>
            </a:r>
            <a:r>
              <a:rPr lang="ja-JP" altLang="en-US" b="1" dirty="0" smtClean="0">
                <a:solidFill>
                  <a:schemeClr val="tx1"/>
                </a:solidFill>
              </a:rPr>
              <a:t>多文化交流プラザの機能の充実</a:t>
            </a:r>
            <a:endParaRPr lang="ja-JP" altLang="en-US" dirty="0">
              <a:solidFill>
                <a:schemeClr val="tx1"/>
              </a:solidFill>
            </a:endParaRPr>
          </a:p>
        </p:txBody>
      </p:sp>
      <p:pic>
        <p:nvPicPr>
          <p:cNvPr id="12" name="Picture 1" descr="T:\国際\2505　多文化共生推進等基本計画\多文化共生マーク\HP\カラーデータ\黒色②.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23527" y="360000"/>
            <a:ext cx="846311" cy="828000"/>
          </a:xfrm>
          <a:prstGeom prst="rect">
            <a:avLst/>
          </a:prstGeom>
          <a:noFill/>
          <a:extLst>
            <a:ext uri="{909E8E84-426E-40DD-AFC4-6F175D3DCCD1}">
              <a14:hiddenFill xmlns:a14="http://schemas.microsoft.com/office/drawing/2010/main">
                <a:solidFill>
                  <a:srgbClr val="FFFFFF"/>
                </a:solidFill>
              </a14:hiddenFill>
            </a:ext>
          </a:extLst>
        </p:spPr>
      </p:pic>
      <p:sp>
        <p:nvSpPr>
          <p:cNvPr id="15" name="正方形/長方形 14"/>
          <p:cNvSpPr/>
          <p:nvPr/>
        </p:nvSpPr>
        <p:spPr>
          <a:xfrm>
            <a:off x="395535" y="3989963"/>
            <a:ext cx="8492795" cy="2585323"/>
          </a:xfrm>
          <a:prstGeom prst="rect">
            <a:avLst/>
          </a:prstGeom>
        </p:spPr>
        <p:txBody>
          <a:bodyPr wrap="square">
            <a:spAutoFit/>
          </a:bodyPr>
          <a:lstStyle/>
          <a:p>
            <a:r>
              <a:rPr lang="ja-JP" altLang="en-US" b="1" dirty="0">
                <a:latin typeface="+mj-ea"/>
              </a:rPr>
              <a:t>■</a:t>
            </a:r>
            <a:r>
              <a:rPr lang="ja-JP" altLang="en-US" b="1" dirty="0" smtClean="0">
                <a:latin typeface="+mj-ea"/>
              </a:rPr>
              <a:t>令和</a:t>
            </a:r>
            <a:r>
              <a:rPr lang="en-US" altLang="ja-JP" b="1" dirty="0">
                <a:latin typeface="+mj-ea"/>
              </a:rPr>
              <a:t>3</a:t>
            </a:r>
            <a:r>
              <a:rPr lang="ja-JP" altLang="en-US" b="1" dirty="0">
                <a:latin typeface="+mj-ea"/>
              </a:rPr>
              <a:t>年度実施</a:t>
            </a:r>
            <a:r>
              <a:rPr lang="ja-JP" altLang="en-US" b="1" dirty="0" smtClean="0">
                <a:latin typeface="+mj-ea"/>
              </a:rPr>
              <a:t>内容</a:t>
            </a:r>
            <a:endParaRPr lang="en-US" altLang="ja-JP" b="1" dirty="0" smtClean="0">
              <a:latin typeface="+mj-ea"/>
            </a:endParaRPr>
          </a:p>
          <a:p>
            <a:r>
              <a:rPr lang="ja-JP" altLang="en-US" b="1" dirty="0" smtClean="0">
                <a:latin typeface="+mj-ea"/>
              </a:rPr>
              <a:t>・外国</a:t>
            </a:r>
            <a:r>
              <a:rPr lang="ja-JP" altLang="en-US" b="1" dirty="0">
                <a:latin typeface="+mj-ea"/>
              </a:rPr>
              <a:t>人</a:t>
            </a:r>
            <a:r>
              <a:rPr lang="ja-JP" altLang="en-US" b="1" dirty="0" smtClean="0">
                <a:latin typeface="+mj-ea"/>
              </a:rPr>
              <a:t>のための日本語</a:t>
            </a:r>
            <a:r>
              <a:rPr lang="ja-JP" altLang="en-US" b="1" dirty="0" err="1" smtClean="0">
                <a:latin typeface="+mj-ea"/>
              </a:rPr>
              <a:t>くらぶ</a:t>
            </a:r>
            <a:endParaRPr lang="en-US" altLang="ja-JP" b="1" dirty="0" smtClean="0">
              <a:latin typeface="+mj-ea"/>
            </a:endParaRPr>
          </a:p>
          <a:p>
            <a:r>
              <a:rPr lang="ja-JP" altLang="en-US" dirty="0">
                <a:latin typeface="+mj-ea"/>
                <a:ea typeface="+mj-ea"/>
              </a:rPr>
              <a:t>　</a:t>
            </a:r>
            <a:r>
              <a:rPr lang="ja-JP" altLang="en-US" dirty="0" smtClean="0">
                <a:latin typeface="+mj-ea"/>
                <a:ea typeface="+mj-ea"/>
              </a:rPr>
              <a:t>外国人市民を</a:t>
            </a:r>
            <a:r>
              <a:rPr lang="ja-JP" altLang="en-US" dirty="0">
                <a:latin typeface="+mj-ea"/>
                <a:ea typeface="+mj-ea"/>
              </a:rPr>
              <a:t>対象</a:t>
            </a:r>
            <a:r>
              <a:rPr lang="ja-JP" altLang="en-US" dirty="0" smtClean="0">
                <a:latin typeface="+mj-ea"/>
                <a:ea typeface="+mj-ea"/>
              </a:rPr>
              <a:t>として、日本語ボランティアと日本の文化や日本語での会話を楽しむイベントをオンラインで実施</a:t>
            </a:r>
            <a:endParaRPr lang="en-US" altLang="ja-JP" dirty="0" smtClean="0">
              <a:latin typeface="+mj-ea"/>
              <a:ea typeface="+mj-ea"/>
            </a:endParaRPr>
          </a:p>
          <a:p>
            <a:r>
              <a:rPr lang="ja-JP" altLang="en-US" b="1" dirty="0" smtClean="0">
                <a:latin typeface="+mj-ea"/>
              </a:rPr>
              <a:t>・たぶんかトーク</a:t>
            </a:r>
            <a:endParaRPr lang="en-US" altLang="ja-JP" b="1" dirty="0">
              <a:latin typeface="+mj-ea"/>
            </a:endParaRPr>
          </a:p>
          <a:p>
            <a:r>
              <a:rPr lang="ja-JP" altLang="en-US" dirty="0">
                <a:latin typeface="+mj-ea"/>
                <a:ea typeface="+mj-ea"/>
              </a:rPr>
              <a:t>　</a:t>
            </a:r>
            <a:r>
              <a:rPr lang="ja-JP" altLang="en-US" dirty="0" smtClean="0">
                <a:latin typeface="+mj-ea"/>
                <a:ea typeface="+mj-ea"/>
              </a:rPr>
              <a:t>外国人スタッフの自国の文化や習慣、言語の違いを語り合うトークを撮影し、オンラインで公開</a:t>
            </a:r>
            <a:endParaRPr lang="en-US" altLang="ja-JP" dirty="0" smtClean="0">
              <a:latin typeface="+mj-ea"/>
              <a:ea typeface="+mj-ea"/>
            </a:endParaRPr>
          </a:p>
          <a:p>
            <a:r>
              <a:rPr lang="ja-JP" altLang="en-US" dirty="0">
                <a:latin typeface="+mj-ea"/>
                <a:ea typeface="+mj-ea"/>
              </a:rPr>
              <a:t>　</a:t>
            </a:r>
            <a:r>
              <a:rPr lang="ja-JP" altLang="en-US" dirty="0" smtClean="0">
                <a:latin typeface="+mj-ea"/>
                <a:ea typeface="+mj-ea"/>
              </a:rPr>
              <a:t>その他、多文化共生等に関わる団体活動へのワイワイサークルの貸し出し、カウンター展示等を実施</a:t>
            </a:r>
            <a:endParaRPr lang="en-US" altLang="ja-JP" dirty="0">
              <a:latin typeface="+mj-ea"/>
              <a:ea typeface="+mj-ea"/>
            </a:endParaRPr>
          </a:p>
        </p:txBody>
      </p:sp>
      <p:sp>
        <p:nvSpPr>
          <p:cNvPr id="3" name="スライド番号プレースホルダー 2"/>
          <p:cNvSpPr>
            <a:spLocks noGrp="1"/>
          </p:cNvSpPr>
          <p:nvPr>
            <p:ph type="sldNum" sz="quarter" idx="12"/>
          </p:nvPr>
        </p:nvSpPr>
        <p:spPr/>
        <p:txBody>
          <a:bodyPr/>
          <a:lstStyle/>
          <a:p>
            <a:fld id="{EDD89108-7BAE-4B9E-BA85-2407462B903F}" type="slidenum">
              <a:rPr kumimoji="1" lang="ja-JP" altLang="en-US" smtClean="0"/>
              <a:t>10</a:t>
            </a:fld>
            <a:endParaRPr kumimoji="1" lang="ja-JP" altLang="en-US"/>
          </a:p>
        </p:txBody>
      </p:sp>
    </p:spTree>
    <p:extLst>
      <p:ext uri="{BB962C8B-B14F-4D97-AF65-F5344CB8AC3E}">
        <p14:creationId xmlns:p14="http://schemas.microsoft.com/office/powerpoint/2010/main" val="2698182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テキスト ボックス 33"/>
          <p:cNvSpPr txBox="1"/>
          <p:nvPr/>
        </p:nvSpPr>
        <p:spPr>
          <a:xfrm>
            <a:off x="3347864" y="362605"/>
            <a:ext cx="6332555" cy="831542"/>
          </a:xfrm>
          <a:prstGeom prst="rect">
            <a:avLst/>
          </a:prstGeom>
          <a:noFill/>
        </p:spPr>
        <p:txBody>
          <a:bodyPr wrap="none" rtlCol="0" anchor="ctr" anchorCtr="0">
            <a:noAutofit/>
          </a:bodyPr>
          <a:lstStyle/>
          <a:p>
            <a:r>
              <a:rPr lang="ja-JP" altLang="en-US" sz="2800" dirty="0" smtClean="0">
                <a:solidFill>
                  <a:schemeClr val="tx2">
                    <a:lumMod val="60000"/>
                    <a:lumOff val="40000"/>
                  </a:schemeClr>
                </a:solidFill>
                <a:latin typeface="HG創英角ﾎﾟｯﾌﾟ体" panose="040B0A09000000000000" pitchFamily="49" charset="-128"/>
                <a:ea typeface="HG創英角ﾎﾟｯﾌﾟ体" panose="040B0A09000000000000" pitchFamily="49" charset="-128"/>
              </a:rPr>
              <a:t>岐阜市多文化共生推進会議の設置</a:t>
            </a:r>
            <a:endParaRPr kumimoji="1" lang="ja-JP" altLang="en-US" sz="2800" dirty="0">
              <a:solidFill>
                <a:schemeClr val="tx2">
                  <a:lumMod val="60000"/>
                  <a:lumOff val="40000"/>
                </a:schemeClr>
              </a:solidFill>
              <a:latin typeface="HG創英角ﾎﾟｯﾌﾟ体" panose="040B0A09000000000000" pitchFamily="49" charset="-128"/>
              <a:ea typeface="HG創英角ﾎﾟｯﾌﾟ体" panose="040B0A09000000000000" pitchFamily="49" charset="-128"/>
            </a:endParaRPr>
          </a:p>
        </p:txBody>
      </p:sp>
      <p:sp>
        <p:nvSpPr>
          <p:cNvPr id="36" name="テキスト ボックス 35"/>
          <p:cNvSpPr txBox="1"/>
          <p:nvPr/>
        </p:nvSpPr>
        <p:spPr>
          <a:xfrm>
            <a:off x="395536" y="2232000"/>
            <a:ext cx="8416917" cy="923330"/>
          </a:xfrm>
          <a:prstGeom prst="rect">
            <a:avLst/>
          </a:prstGeom>
          <a:noFill/>
          <a:ln w="12700">
            <a:noFill/>
          </a:ln>
        </p:spPr>
        <p:txBody>
          <a:bodyPr wrap="square" rtlCol="0">
            <a:spAutoFit/>
          </a:bodyPr>
          <a:lstStyle/>
          <a:p>
            <a:pPr marL="180000" indent="-457200"/>
            <a:r>
              <a:rPr lang="ja-JP" altLang="en-US" b="1" dirty="0" smtClean="0">
                <a:latin typeface="+mj-ea"/>
                <a:ea typeface="+mj-ea"/>
              </a:rPr>
              <a:t>■岐阜市多文化共生推進会議</a:t>
            </a:r>
            <a:endParaRPr lang="en-US" altLang="ja-JP" b="1" dirty="0">
              <a:latin typeface="+mj-ea"/>
              <a:ea typeface="+mj-ea"/>
            </a:endParaRPr>
          </a:p>
          <a:p>
            <a:r>
              <a:rPr lang="ja-JP" altLang="en-US" b="1" dirty="0" smtClean="0">
                <a:latin typeface="+mj-ea"/>
                <a:ea typeface="+mj-ea"/>
              </a:rPr>
              <a:t>　</a:t>
            </a:r>
            <a:r>
              <a:rPr lang="ja-JP" altLang="en-US" dirty="0" smtClean="0">
                <a:latin typeface="+mj-ea"/>
                <a:ea typeface="+mj-ea"/>
              </a:rPr>
              <a:t>外国人市民と日本人市民の相互の観点から、本市における多文化共生に関する事項等について協議する場。岐阜市附属機関設置条例に規定する附属機関</a:t>
            </a:r>
            <a:endParaRPr lang="en-US" altLang="ja-JP" dirty="0" smtClean="0">
              <a:latin typeface="+mj-ea"/>
              <a:ea typeface="+mj-ea"/>
            </a:endParaRPr>
          </a:p>
        </p:txBody>
      </p:sp>
      <p:sp>
        <p:nvSpPr>
          <p:cNvPr id="13" name="角丸四角形 12"/>
          <p:cNvSpPr/>
          <p:nvPr/>
        </p:nvSpPr>
        <p:spPr>
          <a:xfrm>
            <a:off x="648000" y="1512000"/>
            <a:ext cx="7747009" cy="576000"/>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180000" rIns="180000" rtlCol="0" anchor="ctr"/>
          <a:lstStyle/>
          <a:p>
            <a:r>
              <a:rPr lang="en-US" altLang="ja-JP" b="1" dirty="0" smtClean="0">
                <a:solidFill>
                  <a:schemeClr val="tx1"/>
                </a:solidFill>
              </a:rPr>
              <a:t>【</a:t>
            </a:r>
            <a:r>
              <a:rPr lang="ja-JP" altLang="en-US" b="1" dirty="0" smtClean="0">
                <a:solidFill>
                  <a:schemeClr val="tx1"/>
                </a:solidFill>
              </a:rPr>
              <a:t>重点目標</a:t>
            </a:r>
            <a:r>
              <a:rPr lang="en-US" altLang="ja-JP" b="1" dirty="0" smtClean="0">
                <a:solidFill>
                  <a:schemeClr val="tx1"/>
                </a:solidFill>
              </a:rPr>
              <a:t>】</a:t>
            </a:r>
            <a:r>
              <a:rPr lang="ja-JP" altLang="en-US" b="1" dirty="0" smtClean="0">
                <a:solidFill>
                  <a:schemeClr val="tx1"/>
                </a:solidFill>
              </a:rPr>
              <a:t>　つくる</a:t>
            </a:r>
            <a:r>
              <a:rPr lang="ja-JP" altLang="en-US" b="1" dirty="0">
                <a:solidFill>
                  <a:schemeClr val="tx1"/>
                </a:solidFill>
              </a:rPr>
              <a:t>　</a:t>
            </a:r>
            <a:r>
              <a:rPr lang="ja-JP" altLang="en-US" b="1" dirty="0" smtClean="0">
                <a:solidFill>
                  <a:schemeClr val="tx1"/>
                </a:solidFill>
              </a:rPr>
              <a:t>　</a:t>
            </a:r>
            <a:r>
              <a:rPr lang="en-US" altLang="ja-JP" b="1" dirty="0" smtClean="0">
                <a:solidFill>
                  <a:schemeClr val="tx1"/>
                </a:solidFill>
              </a:rPr>
              <a:t>【</a:t>
            </a:r>
            <a:r>
              <a:rPr lang="ja-JP" altLang="en-US" b="1" dirty="0">
                <a:solidFill>
                  <a:schemeClr val="tx1"/>
                </a:solidFill>
              </a:rPr>
              <a:t>施策</a:t>
            </a:r>
            <a:r>
              <a:rPr lang="en-US" altLang="ja-JP" b="1" dirty="0">
                <a:solidFill>
                  <a:schemeClr val="tx1"/>
                </a:solidFill>
              </a:rPr>
              <a:t>】</a:t>
            </a:r>
            <a:r>
              <a:rPr lang="ja-JP" altLang="en-US" b="1" dirty="0">
                <a:solidFill>
                  <a:schemeClr val="tx1"/>
                </a:solidFill>
              </a:rPr>
              <a:t>　</a:t>
            </a:r>
            <a:r>
              <a:rPr lang="ja-JP" altLang="en-US" b="1" dirty="0" smtClean="0">
                <a:solidFill>
                  <a:schemeClr val="tx1"/>
                </a:solidFill>
              </a:rPr>
              <a:t>外国人市民の意見の反映</a:t>
            </a:r>
            <a:endParaRPr lang="ja-JP" altLang="en-US" dirty="0">
              <a:solidFill>
                <a:schemeClr val="tx1"/>
              </a:solidFill>
            </a:endParaRPr>
          </a:p>
        </p:txBody>
      </p:sp>
      <p:pic>
        <p:nvPicPr>
          <p:cNvPr id="8" name="Picture 1" descr="T:\国際\2505　多文化共生推進等基本計画\多文化共生マーク\HP\カラーデータ\黒色②.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527" y="360000"/>
            <a:ext cx="846311" cy="828000"/>
          </a:xfrm>
          <a:prstGeom prst="rect">
            <a:avLst/>
          </a:prstGeom>
          <a:noFill/>
          <a:extLst>
            <a:ext uri="{909E8E84-426E-40DD-AFC4-6F175D3DCCD1}">
              <a14:hiddenFill xmlns:a14="http://schemas.microsoft.com/office/drawing/2010/main">
                <a:solidFill>
                  <a:srgbClr val="FFFFFF"/>
                </a:solidFill>
              </a14:hiddenFill>
            </a:ext>
          </a:extLst>
        </p:spPr>
      </p:pic>
      <p:sp>
        <p:nvSpPr>
          <p:cNvPr id="12" name="テキスト ボックス 11"/>
          <p:cNvSpPr txBox="1"/>
          <p:nvPr/>
        </p:nvSpPr>
        <p:spPr>
          <a:xfrm>
            <a:off x="396000" y="4009655"/>
            <a:ext cx="8416917" cy="923330"/>
          </a:xfrm>
          <a:prstGeom prst="rect">
            <a:avLst/>
          </a:prstGeom>
          <a:noFill/>
          <a:ln w="12700">
            <a:noFill/>
          </a:ln>
        </p:spPr>
        <p:txBody>
          <a:bodyPr wrap="square" rtlCol="0">
            <a:spAutoFit/>
          </a:bodyPr>
          <a:lstStyle/>
          <a:p>
            <a:r>
              <a:rPr lang="ja-JP" altLang="en-US" b="1" dirty="0" smtClean="0">
                <a:latin typeface="+mj-ea"/>
              </a:rPr>
              <a:t>■</a:t>
            </a:r>
            <a:r>
              <a:rPr lang="ja-JP" altLang="en-US" b="1" dirty="0">
                <a:latin typeface="+mj-ea"/>
              </a:rPr>
              <a:t>外国人材受入れに関する専門部会</a:t>
            </a:r>
            <a:endParaRPr lang="en-US" altLang="ja-JP" b="1" dirty="0">
              <a:latin typeface="+mj-ea"/>
            </a:endParaRPr>
          </a:p>
          <a:p>
            <a:r>
              <a:rPr lang="ja-JP" altLang="en-US" dirty="0">
                <a:latin typeface="+mj-ea"/>
              </a:rPr>
              <a:t>　外国人材の受入れについて、岐阜市における現状・課題を整理するため、岐阜市多文化共生推進会議に専門部会を</a:t>
            </a:r>
            <a:r>
              <a:rPr lang="ja-JP" altLang="en-US" dirty="0" smtClean="0">
                <a:latin typeface="+mj-ea"/>
              </a:rPr>
              <a:t>設置</a:t>
            </a:r>
            <a:endParaRPr lang="en-US" altLang="ja-JP" dirty="0">
              <a:latin typeface="+mj-ea"/>
            </a:endParaRPr>
          </a:p>
        </p:txBody>
      </p:sp>
      <p:sp>
        <p:nvSpPr>
          <p:cNvPr id="14" name="テキスト ボックス 13"/>
          <p:cNvSpPr txBox="1"/>
          <p:nvPr/>
        </p:nvSpPr>
        <p:spPr>
          <a:xfrm>
            <a:off x="396000" y="3259327"/>
            <a:ext cx="8416917" cy="646331"/>
          </a:xfrm>
          <a:prstGeom prst="rect">
            <a:avLst/>
          </a:prstGeom>
          <a:noFill/>
          <a:ln w="12700">
            <a:solidFill>
              <a:schemeClr val="tx1"/>
            </a:solidFill>
            <a:prstDash val="sysDot"/>
          </a:ln>
        </p:spPr>
        <p:txBody>
          <a:bodyPr wrap="square" rtlCol="0">
            <a:spAutoFit/>
          </a:bodyPr>
          <a:lstStyle/>
          <a:p>
            <a:pPr marL="180000" indent="-457200"/>
            <a:r>
              <a:rPr lang="ja-JP" altLang="en-US" dirty="0" smtClean="0">
                <a:latin typeface="+mj-ea"/>
                <a:ea typeface="+mj-ea"/>
              </a:rPr>
              <a:t>　第</a:t>
            </a:r>
            <a:r>
              <a:rPr lang="en-US" altLang="ja-JP" dirty="0" smtClean="0">
                <a:latin typeface="+mj-ea"/>
                <a:ea typeface="+mj-ea"/>
              </a:rPr>
              <a:t>1</a:t>
            </a:r>
            <a:r>
              <a:rPr lang="ja-JP" altLang="en-US" dirty="0" smtClean="0">
                <a:latin typeface="+mj-ea"/>
                <a:ea typeface="+mj-ea"/>
              </a:rPr>
              <a:t>回推進会議　会長等の選任、多文化共生の取組について（</a:t>
            </a:r>
            <a:r>
              <a:rPr lang="en-US" altLang="ja-JP" dirty="0" smtClean="0">
                <a:latin typeface="+mj-ea"/>
                <a:ea typeface="+mj-ea"/>
              </a:rPr>
              <a:t>5</a:t>
            </a:r>
            <a:r>
              <a:rPr lang="ja-JP" altLang="en-US" dirty="0" smtClean="0">
                <a:latin typeface="+mj-ea"/>
                <a:ea typeface="+mj-ea"/>
              </a:rPr>
              <a:t>月</a:t>
            </a:r>
            <a:r>
              <a:rPr lang="en-US" altLang="ja-JP" dirty="0" smtClean="0">
                <a:latin typeface="+mj-ea"/>
                <a:ea typeface="+mj-ea"/>
              </a:rPr>
              <a:t>18</a:t>
            </a:r>
            <a:r>
              <a:rPr lang="ja-JP" altLang="en-US" dirty="0" smtClean="0">
                <a:latin typeface="+mj-ea"/>
                <a:ea typeface="+mj-ea"/>
              </a:rPr>
              <a:t>日）</a:t>
            </a:r>
            <a:endParaRPr lang="en-US" altLang="ja-JP" dirty="0" smtClean="0">
              <a:latin typeface="+mj-ea"/>
              <a:ea typeface="+mj-ea"/>
            </a:endParaRPr>
          </a:p>
          <a:p>
            <a:pPr marL="180000" indent="-457200"/>
            <a:r>
              <a:rPr lang="ja-JP" altLang="en-US" dirty="0">
                <a:latin typeface="+mj-ea"/>
                <a:ea typeface="+mj-ea"/>
              </a:rPr>
              <a:t>　</a:t>
            </a:r>
            <a:r>
              <a:rPr lang="ja-JP" altLang="en-US" dirty="0" smtClean="0">
                <a:latin typeface="+mj-ea"/>
                <a:ea typeface="+mj-ea"/>
              </a:rPr>
              <a:t>第</a:t>
            </a:r>
            <a:r>
              <a:rPr lang="en-US" altLang="ja-JP" dirty="0" smtClean="0">
                <a:latin typeface="+mj-ea"/>
                <a:ea typeface="+mj-ea"/>
              </a:rPr>
              <a:t>2</a:t>
            </a:r>
            <a:r>
              <a:rPr lang="ja-JP" altLang="en-US" dirty="0" smtClean="0">
                <a:latin typeface="+mj-ea"/>
                <a:ea typeface="+mj-ea"/>
              </a:rPr>
              <a:t>回推進会議　外国人材受入れに関する調査報告等について（</a:t>
            </a:r>
            <a:r>
              <a:rPr lang="en-US" altLang="ja-JP" dirty="0" smtClean="0">
                <a:latin typeface="+mj-ea"/>
                <a:ea typeface="+mj-ea"/>
              </a:rPr>
              <a:t>1</a:t>
            </a:r>
            <a:r>
              <a:rPr lang="ja-JP" altLang="en-US" dirty="0" smtClean="0">
                <a:latin typeface="+mj-ea"/>
                <a:ea typeface="+mj-ea"/>
              </a:rPr>
              <a:t>月</a:t>
            </a:r>
            <a:r>
              <a:rPr lang="en-US" altLang="ja-JP" dirty="0" smtClean="0">
                <a:latin typeface="+mj-ea"/>
                <a:ea typeface="+mj-ea"/>
              </a:rPr>
              <a:t>24</a:t>
            </a:r>
            <a:r>
              <a:rPr lang="ja-JP" altLang="en-US" dirty="0" smtClean="0">
                <a:latin typeface="+mj-ea"/>
                <a:ea typeface="+mj-ea"/>
              </a:rPr>
              <a:t>日）</a:t>
            </a:r>
            <a:endParaRPr lang="en-US" altLang="ja-JP" dirty="0" smtClean="0">
              <a:latin typeface="+mj-ea"/>
              <a:ea typeface="+mj-ea"/>
            </a:endParaRPr>
          </a:p>
        </p:txBody>
      </p:sp>
      <p:sp>
        <p:nvSpPr>
          <p:cNvPr id="15" name="テキスト ボックス 14"/>
          <p:cNvSpPr txBox="1"/>
          <p:nvPr/>
        </p:nvSpPr>
        <p:spPr>
          <a:xfrm>
            <a:off x="396000" y="5036983"/>
            <a:ext cx="8416917" cy="1200329"/>
          </a:xfrm>
          <a:prstGeom prst="rect">
            <a:avLst/>
          </a:prstGeom>
          <a:noFill/>
          <a:ln w="12700">
            <a:solidFill>
              <a:schemeClr val="tx1"/>
            </a:solidFill>
            <a:prstDash val="sysDot"/>
          </a:ln>
        </p:spPr>
        <p:txBody>
          <a:bodyPr wrap="square" rtlCol="0">
            <a:spAutoFit/>
          </a:bodyPr>
          <a:lstStyle/>
          <a:p>
            <a:r>
              <a:rPr lang="ja-JP" altLang="en-US" dirty="0" smtClean="0">
                <a:latin typeface="+mj-ea"/>
              </a:rPr>
              <a:t>　第</a:t>
            </a:r>
            <a:r>
              <a:rPr lang="en-US" altLang="ja-JP" dirty="0" smtClean="0">
                <a:latin typeface="+mj-ea"/>
              </a:rPr>
              <a:t>1</a:t>
            </a:r>
            <a:r>
              <a:rPr lang="ja-JP" altLang="en-US" dirty="0">
                <a:latin typeface="+mj-ea"/>
              </a:rPr>
              <a:t>回専門部会　会長の選任、アンケート調査について（</a:t>
            </a:r>
            <a:r>
              <a:rPr lang="en-US" altLang="ja-JP" dirty="0">
                <a:latin typeface="+mj-ea"/>
              </a:rPr>
              <a:t>6</a:t>
            </a:r>
            <a:r>
              <a:rPr lang="ja-JP" altLang="en-US" dirty="0">
                <a:latin typeface="+mj-ea"/>
              </a:rPr>
              <a:t>月</a:t>
            </a:r>
            <a:r>
              <a:rPr lang="en-US" altLang="ja-JP" dirty="0">
                <a:latin typeface="+mj-ea"/>
              </a:rPr>
              <a:t>25</a:t>
            </a:r>
            <a:r>
              <a:rPr lang="ja-JP" altLang="en-US" dirty="0">
                <a:latin typeface="+mj-ea"/>
              </a:rPr>
              <a:t>日）</a:t>
            </a:r>
            <a:endParaRPr lang="en-US" altLang="ja-JP" dirty="0">
              <a:latin typeface="+mj-ea"/>
            </a:endParaRPr>
          </a:p>
          <a:p>
            <a:r>
              <a:rPr lang="ja-JP" altLang="en-US" dirty="0" smtClean="0">
                <a:latin typeface="+mj-ea"/>
              </a:rPr>
              <a:t>　アンケート</a:t>
            </a:r>
            <a:r>
              <a:rPr lang="ja-JP" altLang="en-US" dirty="0">
                <a:latin typeface="+mj-ea"/>
              </a:rPr>
              <a:t>調査　対象：市内の事業者</a:t>
            </a:r>
            <a:r>
              <a:rPr lang="en-US" altLang="ja-JP" dirty="0">
                <a:latin typeface="+mj-ea"/>
              </a:rPr>
              <a:t>983</a:t>
            </a:r>
            <a:r>
              <a:rPr lang="ja-JP" altLang="en-US" dirty="0">
                <a:latin typeface="+mj-ea"/>
              </a:rPr>
              <a:t>件　回収件数：</a:t>
            </a:r>
            <a:r>
              <a:rPr lang="en-US" altLang="ja-JP" dirty="0">
                <a:latin typeface="+mj-ea"/>
              </a:rPr>
              <a:t>572</a:t>
            </a:r>
            <a:r>
              <a:rPr lang="ja-JP" altLang="en-US" dirty="0">
                <a:latin typeface="+mj-ea"/>
              </a:rPr>
              <a:t>件（</a:t>
            </a:r>
            <a:r>
              <a:rPr lang="en-US" altLang="ja-JP" dirty="0">
                <a:latin typeface="+mj-ea"/>
              </a:rPr>
              <a:t>7</a:t>
            </a:r>
            <a:r>
              <a:rPr lang="ja-JP" altLang="en-US" dirty="0">
                <a:latin typeface="+mj-ea"/>
              </a:rPr>
              <a:t>月</a:t>
            </a:r>
            <a:r>
              <a:rPr lang="en-US" altLang="ja-JP" dirty="0">
                <a:latin typeface="+mj-ea"/>
              </a:rPr>
              <a:t>28</a:t>
            </a:r>
            <a:r>
              <a:rPr lang="ja-JP" altLang="en-US" dirty="0">
                <a:latin typeface="+mj-ea"/>
              </a:rPr>
              <a:t>日～</a:t>
            </a:r>
            <a:r>
              <a:rPr lang="en-US" altLang="ja-JP" dirty="0">
                <a:latin typeface="+mj-ea"/>
              </a:rPr>
              <a:t>9</a:t>
            </a:r>
            <a:r>
              <a:rPr lang="ja-JP" altLang="en-US" dirty="0">
                <a:latin typeface="+mj-ea"/>
              </a:rPr>
              <a:t>月</a:t>
            </a:r>
            <a:r>
              <a:rPr lang="en-US" altLang="ja-JP" dirty="0">
                <a:latin typeface="+mj-ea"/>
              </a:rPr>
              <a:t>30</a:t>
            </a:r>
            <a:r>
              <a:rPr lang="ja-JP" altLang="en-US" dirty="0">
                <a:latin typeface="+mj-ea"/>
              </a:rPr>
              <a:t>日）</a:t>
            </a:r>
            <a:endParaRPr lang="en-US" altLang="ja-JP" dirty="0">
              <a:latin typeface="+mj-ea"/>
            </a:endParaRPr>
          </a:p>
          <a:p>
            <a:r>
              <a:rPr lang="ja-JP" altLang="en-US" dirty="0" smtClean="0">
                <a:latin typeface="+mj-ea"/>
              </a:rPr>
              <a:t>　第</a:t>
            </a:r>
            <a:r>
              <a:rPr lang="en-US" altLang="ja-JP" dirty="0" smtClean="0">
                <a:latin typeface="+mj-ea"/>
              </a:rPr>
              <a:t>2</a:t>
            </a:r>
            <a:r>
              <a:rPr lang="ja-JP" altLang="en-US" dirty="0">
                <a:latin typeface="+mj-ea"/>
              </a:rPr>
              <a:t>回専門部会　アンケート調査結果について（</a:t>
            </a:r>
            <a:r>
              <a:rPr lang="en-US" altLang="ja-JP" dirty="0">
                <a:latin typeface="+mj-ea"/>
              </a:rPr>
              <a:t>10</a:t>
            </a:r>
            <a:r>
              <a:rPr lang="ja-JP" altLang="en-US" dirty="0">
                <a:latin typeface="+mj-ea"/>
              </a:rPr>
              <a:t>月</a:t>
            </a:r>
            <a:r>
              <a:rPr lang="en-US" altLang="ja-JP" dirty="0">
                <a:latin typeface="+mj-ea"/>
              </a:rPr>
              <a:t>27</a:t>
            </a:r>
            <a:r>
              <a:rPr lang="ja-JP" altLang="en-US" dirty="0">
                <a:latin typeface="+mj-ea"/>
              </a:rPr>
              <a:t>日）</a:t>
            </a:r>
            <a:endParaRPr lang="en-US" altLang="ja-JP" dirty="0">
              <a:latin typeface="+mj-ea"/>
            </a:endParaRPr>
          </a:p>
          <a:p>
            <a:r>
              <a:rPr lang="ja-JP" altLang="en-US" dirty="0" smtClean="0">
                <a:latin typeface="+mj-ea"/>
              </a:rPr>
              <a:t>　第</a:t>
            </a:r>
            <a:r>
              <a:rPr lang="en-US" altLang="ja-JP" dirty="0" smtClean="0">
                <a:latin typeface="+mj-ea"/>
              </a:rPr>
              <a:t>3</a:t>
            </a:r>
            <a:r>
              <a:rPr lang="ja-JP" altLang="en-US" dirty="0">
                <a:latin typeface="+mj-ea"/>
              </a:rPr>
              <a:t>回専門部会　外国人材受入れに関する調査報告（案）について（</a:t>
            </a:r>
            <a:r>
              <a:rPr lang="en-US" altLang="ja-JP" dirty="0">
                <a:latin typeface="+mj-ea"/>
              </a:rPr>
              <a:t>12</a:t>
            </a:r>
            <a:r>
              <a:rPr lang="ja-JP" altLang="en-US" dirty="0" smtClean="0">
                <a:latin typeface="+mj-ea"/>
              </a:rPr>
              <a:t>月</a:t>
            </a:r>
            <a:r>
              <a:rPr lang="en-US" altLang="ja-JP" dirty="0" smtClean="0">
                <a:latin typeface="+mj-ea"/>
              </a:rPr>
              <a:t>21</a:t>
            </a:r>
            <a:r>
              <a:rPr lang="ja-JP" altLang="en-US" dirty="0" smtClean="0">
                <a:latin typeface="+mj-ea"/>
              </a:rPr>
              <a:t>日）</a:t>
            </a:r>
            <a:endParaRPr lang="en-US" altLang="ja-JP" dirty="0">
              <a:latin typeface="+mj-ea"/>
            </a:endParaRPr>
          </a:p>
        </p:txBody>
      </p:sp>
      <p:sp>
        <p:nvSpPr>
          <p:cNvPr id="10" name="テキスト ボックス 9"/>
          <p:cNvSpPr txBox="1"/>
          <p:nvPr/>
        </p:nvSpPr>
        <p:spPr>
          <a:xfrm>
            <a:off x="1331640" y="360000"/>
            <a:ext cx="1921210" cy="461665"/>
          </a:xfrm>
          <a:prstGeom prst="rect">
            <a:avLst/>
          </a:prstGeom>
          <a:solidFill>
            <a:srgbClr val="003399"/>
          </a:solidFill>
        </p:spPr>
        <p:txBody>
          <a:bodyPr wrap="square" rtlCol="0">
            <a:spAutoFit/>
          </a:bodyPr>
          <a:lstStyle/>
          <a:p>
            <a:r>
              <a:rPr lang="ja-JP" altLang="en-US" sz="2400" dirty="0" smtClean="0">
                <a:solidFill>
                  <a:schemeClr val="bg1"/>
                </a:solidFill>
                <a:latin typeface="HG創英角ﾎﾟｯﾌﾟ体" panose="040B0A09000000000000" pitchFamily="49" charset="-128"/>
                <a:ea typeface="HG創英角ﾎﾟｯﾌﾟ体" panose="040B0A09000000000000" pitchFamily="49" charset="-128"/>
              </a:rPr>
              <a:t>★重点事業</a:t>
            </a:r>
            <a:endParaRPr lang="en-US" altLang="ja-JP" sz="2400" dirty="0" smtClean="0">
              <a:solidFill>
                <a:schemeClr val="bg1"/>
              </a:solidFill>
              <a:latin typeface="HG創英角ﾎﾟｯﾌﾟ体" panose="040B0A09000000000000" pitchFamily="49" charset="-128"/>
              <a:ea typeface="HG創英角ﾎﾟｯﾌﾟ体" panose="040B0A09000000000000" pitchFamily="49" charset="-128"/>
            </a:endParaRPr>
          </a:p>
        </p:txBody>
      </p:sp>
      <p:sp>
        <p:nvSpPr>
          <p:cNvPr id="3" name="スライド番号プレースホルダー 2"/>
          <p:cNvSpPr>
            <a:spLocks noGrp="1"/>
          </p:cNvSpPr>
          <p:nvPr>
            <p:ph type="sldNum" sz="quarter" idx="12"/>
          </p:nvPr>
        </p:nvSpPr>
        <p:spPr/>
        <p:txBody>
          <a:bodyPr/>
          <a:lstStyle/>
          <a:p>
            <a:fld id="{EDD89108-7BAE-4B9E-BA85-2407462B903F}" type="slidenum">
              <a:rPr kumimoji="1" lang="ja-JP" altLang="en-US" smtClean="0"/>
              <a:t>11</a:t>
            </a:fld>
            <a:endParaRPr kumimoji="1" lang="ja-JP" altLang="en-US"/>
          </a:p>
        </p:txBody>
      </p:sp>
      <p:sp>
        <p:nvSpPr>
          <p:cNvPr id="11" name="テキスト ボックス 10"/>
          <p:cNvSpPr txBox="1"/>
          <p:nvPr/>
        </p:nvSpPr>
        <p:spPr>
          <a:xfrm>
            <a:off x="1331640" y="828000"/>
            <a:ext cx="1921210" cy="461665"/>
          </a:xfrm>
          <a:prstGeom prst="rect">
            <a:avLst/>
          </a:prstGeom>
          <a:solidFill>
            <a:srgbClr val="FFFF66"/>
          </a:solid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2400" dirty="0" smtClean="0">
                <a:solidFill>
                  <a:schemeClr val="tx1"/>
                </a:solidFill>
                <a:latin typeface="HG創英角ﾎﾟｯﾌﾟ体" panose="040B0A09000000000000" pitchFamily="49" charset="-128"/>
                <a:ea typeface="HG創英角ﾎﾟｯﾌﾟ体" panose="040B0A09000000000000" pitchFamily="49" charset="-128"/>
              </a:rPr>
              <a:t>新規事業</a:t>
            </a:r>
            <a:endParaRPr lang="en-US" altLang="ja-JP" sz="2400" dirty="0" smtClean="0">
              <a:solidFill>
                <a:schemeClr val="bg1"/>
              </a:solidFill>
              <a:latin typeface="HG創英角ﾎﾟｯﾌﾟ体" panose="040B0A09000000000000" pitchFamily="49" charset="-128"/>
              <a:ea typeface="HG創英角ﾎﾟｯﾌﾟ体" panose="040B0A09000000000000" pitchFamily="49" charset="-128"/>
            </a:endParaRPr>
          </a:p>
        </p:txBody>
      </p:sp>
    </p:spTree>
    <p:extLst>
      <p:ext uri="{BB962C8B-B14F-4D97-AF65-F5344CB8AC3E}">
        <p14:creationId xmlns:p14="http://schemas.microsoft.com/office/powerpoint/2010/main" val="11509998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グラフ 9"/>
          <p:cNvGraphicFramePr>
            <a:graphicFrameLocks/>
          </p:cNvGraphicFramePr>
          <p:nvPr>
            <p:extLst>
              <p:ext uri="{D42A27DB-BD31-4B8C-83A1-F6EECF244321}">
                <p14:modId xmlns:p14="http://schemas.microsoft.com/office/powerpoint/2010/main" val="848027087"/>
              </p:ext>
            </p:extLst>
          </p:nvPr>
        </p:nvGraphicFramePr>
        <p:xfrm>
          <a:off x="-324000" y="1572761"/>
          <a:ext cx="9468000" cy="3924000"/>
        </p:xfrm>
        <a:graphic>
          <a:graphicData uri="http://schemas.openxmlformats.org/drawingml/2006/chart">
            <c:chart xmlns:c="http://schemas.openxmlformats.org/drawingml/2006/chart" xmlns:r="http://schemas.openxmlformats.org/officeDocument/2006/relationships" r:id="rId3"/>
          </a:graphicData>
        </a:graphic>
      </p:graphicFrame>
      <p:sp>
        <p:nvSpPr>
          <p:cNvPr id="4" name="テキスト ボックス 3"/>
          <p:cNvSpPr txBox="1"/>
          <p:nvPr/>
        </p:nvSpPr>
        <p:spPr>
          <a:xfrm>
            <a:off x="1385296" y="493535"/>
            <a:ext cx="6283048" cy="584775"/>
          </a:xfrm>
          <a:prstGeom prst="rect">
            <a:avLst/>
          </a:prstGeom>
          <a:noFill/>
        </p:spPr>
        <p:txBody>
          <a:bodyPr wrap="square" rtlCol="0">
            <a:spAutoFit/>
          </a:bodyPr>
          <a:lstStyle/>
          <a:p>
            <a:r>
              <a:rPr kumimoji="1" lang="ja-JP" altLang="en-US" sz="3200" dirty="0" smtClean="0">
                <a:solidFill>
                  <a:schemeClr val="tx2">
                    <a:lumMod val="60000"/>
                    <a:lumOff val="40000"/>
                  </a:schemeClr>
                </a:solidFill>
                <a:latin typeface="HG創英角ﾎﾟｯﾌﾟ体" panose="040B0A09000000000000" pitchFamily="49" charset="-128"/>
                <a:ea typeface="HG創英角ﾎﾟｯﾌﾟ体" panose="040B0A09000000000000" pitchFamily="49" charset="-128"/>
              </a:rPr>
              <a:t>岐阜市に住む外国人</a:t>
            </a:r>
            <a:r>
              <a:rPr lang="ja-JP" altLang="en-US" sz="3200" dirty="0" smtClean="0">
                <a:solidFill>
                  <a:schemeClr val="tx2">
                    <a:lumMod val="60000"/>
                    <a:lumOff val="40000"/>
                  </a:schemeClr>
                </a:solidFill>
                <a:latin typeface="HG創英角ﾎﾟｯﾌﾟ体" panose="040B0A09000000000000" pitchFamily="49" charset="-128"/>
                <a:ea typeface="HG創英角ﾎﾟｯﾌﾟ体" panose="040B0A09000000000000" pitchFamily="49" charset="-128"/>
              </a:rPr>
              <a:t>住民①</a:t>
            </a:r>
            <a:endParaRPr kumimoji="1" lang="ja-JP" altLang="en-US" sz="3200" dirty="0">
              <a:solidFill>
                <a:schemeClr val="tx2">
                  <a:lumMod val="60000"/>
                  <a:lumOff val="40000"/>
                </a:schemeClr>
              </a:solidFill>
              <a:latin typeface="HG創英角ﾎﾟｯﾌﾟ体" panose="040B0A09000000000000" pitchFamily="49" charset="-128"/>
              <a:ea typeface="HG創英角ﾎﾟｯﾌﾟ体" panose="040B0A09000000000000" pitchFamily="49" charset="-128"/>
            </a:endParaRPr>
          </a:p>
        </p:txBody>
      </p:sp>
      <p:pic>
        <p:nvPicPr>
          <p:cNvPr id="19" name="Picture 2" descr="T:\国際\2505　多文化共生推進等基本計画\多文化共生マーク\HP\カラーデータ\赤色②.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248" y="360000"/>
            <a:ext cx="858219" cy="851845"/>
          </a:xfrm>
          <a:prstGeom prst="rect">
            <a:avLst/>
          </a:prstGeom>
          <a:noFill/>
          <a:extLst>
            <a:ext uri="{909E8E84-426E-40DD-AFC4-6F175D3DCCD1}">
              <a14:hiddenFill xmlns:a14="http://schemas.microsoft.com/office/drawing/2010/main">
                <a:solidFill>
                  <a:srgbClr val="FFFFFF"/>
                </a:solidFill>
              </a14:hiddenFill>
            </a:ext>
          </a:extLst>
        </p:spPr>
      </p:pic>
      <p:sp>
        <p:nvSpPr>
          <p:cNvPr id="3" name="テキスト ボックス 2"/>
          <p:cNvSpPr txBox="1"/>
          <p:nvPr/>
        </p:nvSpPr>
        <p:spPr>
          <a:xfrm>
            <a:off x="467544" y="1368000"/>
            <a:ext cx="2749471" cy="400110"/>
          </a:xfrm>
          <a:prstGeom prst="rect">
            <a:avLst/>
          </a:prstGeom>
          <a:noFill/>
        </p:spPr>
        <p:txBody>
          <a:bodyPr wrap="none" rtlCol="0">
            <a:spAutoFit/>
          </a:bodyPr>
          <a:lstStyle/>
          <a:p>
            <a:r>
              <a:rPr kumimoji="1" lang="en-US" altLang="ja-JP" sz="2000" dirty="0" smtClean="0"/>
              <a:t>【</a:t>
            </a:r>
            <a:r>
              <a:rPr kumimoji="1" lang="ja-JP" altLang="en-US" sz="2000" dirty="0" smtClean="0"/>
              <a:t>外国人市民数の推移</a:t>
            </a:r>
            <a:r>
              <a:rPr kumimoji="1" lang="en-US" altLang="ja-JP" sz="2000" dirty="0" smtClean="0"/>
              <a:t>】</a:t>
            </a:r>
            <a:endParaRPr kumimoji="1" lang="ja-JP" altLang="en-US" sz="2000" dirty="0"/>
          </a:p>
        </p:txBody>
      </p:sp>
      <p:sp>
        <p:nvSpPr>
          <p:cNvPr id="20" name="テキスト ボックス 19"/>
          <p:cNvSpPr txBox="1"/>
          <p:nvPr/>
        </p:nvSpPr>
        <p:spPr>
          <a:xfrm>
            <a:off x="7432952" y="4875345"/>
            <a:ext cx="1351652" cy="307777"/>
          </a:xfrm>
          <a:prstGeom prst="rect">
            <a:avLst/>
          </a:prstGeom>
          <a:noFill/>
        </p:spPr>
        <p:txBody>
          <a:bodyPr wrap="none" rtlCol="0">
            <a:spAutoFit/>
          </a:bodyPr>
          <a:lstStyle/>
          <a:p>
            <a:r>
              <a:rPr lang="ja-JP" altLang="en-US" sz="1400" dirty="0" smtClean="0">
                <a:latin typeface="+mj-ea"/>
                <a:ea typeface="+mj-ea"/>
              </a:rPr>
              <a:t>各年</a:t>
            </a:r>
            <a:r>
              <a:rPr lang="en-US" altLang="ja-JP" sz="1400" dirty="0" smtClean="0">
                <a:latin typeface="+mj-ea"/>
                <a:ea typeface="+mj-ea"/>
              </a:rPr>
              <a:t>12/31</a:t>
            </a:r>
            <a:r>
              <a:rPr lang="ja-JP" altLang="en-US" sz="1400" dirty="0" smtClean="0">
                <a:latin typeface="+mj-ea"/>
                <a:ea typeface="+mj-ea"/>
              </a:rPr>
              <a:t>現在</a:t>
            </a:r>
            <a:endParaRPr lang="en-US" altLang="ja-JP" sz="1400" dirty="0" smtClean="0">
              <a:latin typeface="+mj-ea"/>
              <a:ea typeface="+mj-ea"/>
            </a:endParaRPr>
          </a:p>
        </p:txBody>
      </p:sp>
      <p:sp>
        <p:nvSpPr>
          <p:cNvPr id="9" name="テキスト ボックス 8"/>
          <p:cNvSpPr txBox="1"/>
          <p:nvPr/>
        </p:nvSpPr>
        <p:spPr>
          <a:xfrm>
            <a:off x="467544" y="5451092"/>
            <a:ext cx="8352928" cy="905261"/>
          </a:xfrm>
          <a:prstGeom prst="roundRect">
            <a:avLst/>
          </a:prstGeom>
          <a:solidFill>
            <a:schemeClr val="accent5">
              <a:lumMod val="20000"/>
              <a:lumOff val="80000"/>
            </a:schemeClr>
          </a:solidFill>
          <a:ln w="6350">
            <a:noFill/>
          </a:ln>
        </p:spPr>
        <p:style>
          <a:lnRef idx="2">
            <a:schemeClr val="dk1"/>
          </a:lnRef>
          <a:fillRef idx="1">
            <a:schemeClr val="lt1"/>
          </a:fillRef>
          <a:effectRef idx="0">
            <a:schemeClr val="dk1"/>
          </a:effectRef>
          <a:fontRef idx="minor">
            <a:schemeClr val="dk1"/>
          </a:fontRef>
        </p:style>
        <p:txBody>
          <a:bodyPr wrap="square" rtlCol="0" anchor="ctr" anchorCtr="1">
            <a:noAutofit/>
          </a:bodyPr>
          <a:lstStyle/>
          <a:p>
            <a:r>
              <a:rPr lang="ja-JP" altLang="en-US" sz="1500" dirty="0" smtClean="0">
                <a:latin typeface="ＭＳ ゴシック" panose="020B0609070205080204" pitchFamily="49" charset="-128"/>
                <a:ea typeface="ＭＳ ゴシック" panose="020B0609070205080204" pitchFamily="49" charset="-128"/>
              </a:rPr>
              <a:t>・増加傾向で推移してきたが、新型コロナウイルス感染症の影響により、減少に転じている。</a:t>
            </a:r>
            <a:endParaRPr lang="en-US" altLang="ja-JP" sz="1500" dirty="0" smtClean="0">
              <a:latin typeface="ＭＳ ゴシック" panose="020B0609070205080204" pitchFamily="49" charset="-128"/>
              <a:ea typeface="ＭＳ ゴシック" panose="020B0609070205080204" pitchFamily="49" charset="-128"/>
            </a:endParaRPr>
          </a:p>
          <a:p>
            <a:r>
              <a:rPr lang="ja-JP" altLang="en-US" sz="1500" dirty="0" smtClean="0">
                <a:latin typeface="ＭＳ ゴシック" panose="020B0609070205080204" pitchFamily="49" charset="-128"/>
                <a:ea typeface="ＭＳ ゴシック" panose="020B0609070205080204" pitchFamily="49" charset="-128"/>
              </a:rPr>
              <a:t>・国籍別では、</a:t>
            </a:r>
            <a:r>
              <a:rPr lang="ja-JP" altLang="en-US" sz="1500" dirty="0">
                <a:latin typeface="ＭＳ ゴシック" panose="020B0609070205080204" pitchFamily="49" charset="-128"/>
                <a:ea typeface="ＭＳ ゴシック" panose="020B0609070205080204" pitchFamily="49" charset="-128"/>
              </a:rPr>
              <a:t>ベトナム</a:t>
            </a:r>
            <a:r>
              <a:rPr lang="ja-JP" altLang="en-US" sz="1500" dirty="0" smtClean="0">
                <a:latin typeface="ＭＳ ゴシック" panose="020B0609070205080204" pitchFamily="49" charset="-128"/>
                <a:ea typeface="ＭＳ ゴシック" panose="020B0609070205080204" pitchFamily="49" charset="-128"/>
              </a:rPr>
              <a:t>は近年増加傾向にあり、</a:t>
            </a:r>
            <a:r>
              <a:rPr lang="ja-JP" altLang="en-US" sz="1500" dirty="0">
                <a:latin typeface="ＭＳ ゴシック" panose="020B0609070205080204" pitchFamily="49" charset="-128"/>
                <a:ea typeface="ＭＳ ゴシック" panose="020B0609070205080204" pitchFamily="49" charset="-128"/>
              </a:rPr>
              <a:t>中国・</a:t>
            </a:r>
            <a:r>
              <a:rPr lang="ja-JP" altLang="en-US" sz="1500" dirty="0" smtClean="0">
                <a:latin typeface="ＭＳ ゴシック" panose="020B0609070205080204" pitchFamily="49" charset="-128"/>
                <a:ea typeface="ＭＳ ゴシック" panose="020B0609070205080204" pitchFamily="49" charset="-128"/>
              </a:rPr>
              <a:t>台湾は</a:t>
            </a:r>
            <a:r>
              <a:rPr lang="en-US" altLang="ja-JP" sz="1500" dirty="0" smtClean="0">
                <a:latin typeface="ＭＳ ゴシック" panose="020B0609070205080204" pitchFamily="49" charset="-128"/>
                <a:ea typeface="ＭＳ ゴシック" panose="020B0609070205080204" pitchFamily="49" charset="-128"/>
              </a:rPr>
              <a:t>2000</a:t>
            </a:r>
            <a:r>
              <a:rPr lang="ja-JP" altLang="en-US" sz="1500" dirty="0" smtClean="0">
                <a:latin typeface="ＭＳ ゴシック" panose="020B0609070205080204" pitchFamily="49" charset="-128"/>
                <a:ea typeface="ＭＳ ゴシック" panose="020B0609070205080204" pitchFamily="49" charset="-128"/>
              </a:rPr>
              <a:t>年代中頃から減少傾向</a:t>
            </a:r>
            <a:endParaRPr lang="en-US" altLang="ja-JP" sz="1500" dirty="0">
              <a:latin typeface="ＭＳ ゴシック" panose="020B0609070205080204" pitchFamily="49" charset="-128"/>
              <a:ea typeface="ＭＳ ゴシック" panose="020B0609070205080204" pitchFamily="49" charset="-128"/>
            </a:endParaRPr>
          </a:p>
        </p:txBody>
      </p:sp>
      <p:sp>
        <p:nvSpPr>
          <p:cNvPr id="11" name="スライド番号プレースホルダー 10"/>
          <p:cNvSpPr>
            <a:spLocks noGrp="1"/>
          </p:cNvSpPr>
          <p:nvPr>
            <p:ph type="sldNum" sz="quarter" idx="12"/>
          </p:nvPr>
        </p:nvSpPr>
        <p:spPr/>
        <p:txBody>
          <a:bodyPr/>
          <a:lstStyle/>
          <a:p>
            <a:fld id="{EDD89108-7BAE-4B9E-BA85-2407462B903F}" type="slidenum">
              <a:rPr kumimoji="1" lang="ja-JP" altLang="en-US" smtClean="0"/>
              <a:t>1</a:t>
            </a:fld>
            <a:endParaRPr kumimoji="1" lang="ja-JP" altLang="en-US"/>
          </a:p>
        </p:txBody>
      </p:sp>
      <p:sp>
        <p:nvSpPr>
          <p:cNvPr id="5" name="テキスト ボックス 4"/>
          <p:cNvSpPr txBox="1"/>
          <p:nvPr/>
        </p:nvSpPr>
        <p:spPr>
          <a:xfrm>
            <a:off x="899592" y="3645024"/>
            <a:ext cx="354832" cy="226591"/>
          </a:xfrm>
          <a:prstGeom prst="rect">
            <a:avLst/>
          </a:prstGeom>
          <a:ln w="3175"/>
        </p:spPr>
        <p:style>
          <a:lnRef idx="2">
            <a:schemeClr val="dk1"/>
          </a:lnRef>
          <a:fillRef idx="1">
            <a:schemeClr val="lt1"/>
          </a:fillRef>
          <a:effectRef idx="0">
            <a:schemeClr val="dk1"/>
          </a:effectRef>
          <a:fontRef idx="minor">
            <a:schemeClr val="dk1"/>
          </a:fontRef>
        </p:style>
        <p:txBody>
          <a:bodyPr wrap="none" lIns="36000" tIns="36000" rIns="36000" bIns="36000" rtlCol="0">
            <a:spAutoFit/>
          </a:bodyPr>
          <a:lstStyle/>
          <a:p>
            <a:r>
              <a:rPr kumimoji="1" lang="en-US" altLang="ja-JP" sz="1000" dirty="0" smtClean="0">
                <a:latin typeface="+mj-ea"/>
                <a:ea typeface="+mj-ea"/>
              </a:rPr>
              <a:t>3,553</a:t>
            </a:r>
            <a:endParaRPr kumimoji="1" lang="ja-JP" altLang="en-US" sz="1000" dirty="0">
              <a:latin typeface="+mj-ea"/>
              <a:ea typeface="+mj-ea"/>
            </a:endParaRPr>
          </a:p>
        </p:txBody>
      </p:sp>
      <p:sp>
        <p:nvSpPr>
          <p:cNvPr id="12" name="テキスト ボックス 11"/>
          <p:cNvSpPr txBox="1"/>
          <p:nvPr/>
        </p:nvSpPr>
        <p:spPr>
          <a:xfrm>
            <a:off x="3203848" y="1844824"/>
            <a:ext cx="354832" cy="226591"/>
          </a:xfrm>
          <a:prstGeom prst="rect">
            <a:avLst/>
          </a:prstGeom>
          <a:ln w="3175"/>
        </p:spPr>
        <p:style>
          <a:lnRef idx="2">
            <a:schemeClr val="dk1"/>
          </a:lnRef>
          <a:fillRef idx="1">
            <a:schemeClr val="lt1"/>
          </a:fillRef>
          <a:effectRef idx="0">
            <a:schemeClr val="dk1"/>
          </a:effectRef>
          <a:fontRef idx="minor">
            <a:schemeClr val="dk1"/>
          </a:fontRef>
        </p:style>
        <p:txBody>
          <a:bodyPr wrap="none" lIns="36000" tIns="36000" rIns="36000" bIns="36000" rtlCol="0">
            <a:spAutoFit/>
          </a:bodyPr>
          <a:lstStyle/>
          <a:p>
            <a:r>
              <a:rPr lang="en-US" altLang="ja-JP" sz="1000" dirty="0" smtClean="0">
                <a:latin typeface="+mj-ea"/>
                <a:ea typeface="+mj-ea"/>
              </a:rPr>
              <a:t>9,476</a:t>
            </a:r>
            <a:endParaRPr kumimoji="1" lang="ja-JP" altLang="en-US" sz="1000" dirty="0">
              <a:latin typeface="+mj-ea"/>
              <a:ea typeface="+mj-ea"/>
            </a:endParaRPr>
          </a:p>
        </p:txBody>
      </p:sp>
      <p:sp>
        <p:nvSpPr>
          <p:cNvPr id="13" name="テキスト ボックス 12"/>
          <p:cNvSpPr txBox="1"/>
          <p:nvPr/>
        </p:nvSpPr>
        <p:spPr>
          <a:xfrm>
            <a:off x="6233392" y="1772816"/>
            <a:ext cx="354832" cy="226591"/>
          </a:xfrm>
          <a:prstGeom prst="rect">
            <a:avLst/>
          </a:prstGeom>
          <a:ln w="3175"/>
        </p:spPr>
        <p:style>
          <a:lnRef idx="2">
            <a:schemeClr val="dk1"/>
          </a:lnRef>
          <a:fillRef idx="1">
            <a:schemeClr val="lt1"/>
          </a:fillRef>
          <a:effectRef idx="0">
            <a:schemeClr val="dk1"/>
          </a:effectRef>
          <a:fontRef idx="minor">
            <a:schemeClr val="dk1"/>
          </a:fontRef>
        </p:style>
        <p:txBody>
          <a:bodyPr wrap="none" lIns="36000" tIns="36000" rIns="36000" bIns="36000" rtlCol="0">
            <a:spAutoFit/>
          </a:bodyPr>
          <a:lstStyle/>
          <a:p>
            <a:r>
              <a:rPr kumimoji="1" lang="en-US" altLang="ja-JP" sz="1000" dirty="0" smtClean="0">
                <a:latin typeface="+mj-ea"/>
                <a:ea typeface="+mj-ea"/>
              </a:rPr>
              <a:t>9,739</a:t>
            </a:r>
            <a:endParaRPr kumimoji="1" lang="ja-JP" altLang="en-US" sz="1000" dirty="0">
              <a:latin typeface="+mj-ea"/>
              <a:ea typeface="+mj-ea"/>
            </a:endParaRPr>
          </a:p>
        </p:txBody>
      </p:sp>
      <p:sp>
        <p:nvSpPr>
          <p:cNvPr id="14" name="テキスト ボックス 13"/>
          <p:cNvSpPr txBox="1"/>
          <p:nvPr/>
        </p:nvSpPr>
        <p:spPr>
          <a:xfrm>
            <a:off x="6732240" y="2025590"/>
            <a:ext cx="354832" cy="226591"/>
          </a:xfrm>
          <a:prstGeom prst="rect">
            <a:avLst/>
          </a:prstGeom>
          <a:ln w="3175"/>
        </p:spPr>
        <p:style>
          <a:lnRef idx="2">
            <a:schemeClr val="dk1"/>
          </a:lnRef>
          <a:fillRef idx="1">
            <a:schemeClr val="lt1"/>
          </a:fillRef>
          <a:effectRef idx="0">
            <a:schemeClr val="dk1"/>
          </a:effectRef>
          <a:fontRef idx="minor">
            <a:schemeClr val="dk1"/>
          </a:fontRef>
        </p:style>
        <p:txBody>
          <a:bodyPr wrap="none" lIns="36000" tIns="36000" rIns="36000" bIns="36000" rtlCol="0">
            <a:spAutoFit/>
          </a:bodyPr>
          <a:lstStyle/>
          <a:p>
            <a:r>
              <a:rPr lang="en-US" altLang="ja-JP" sz="1000" dirty="0" smtClean="0">
                <a:latin typeface="+mj-ea"/>
                <a:ea typeface="+mj-ea"/>
              </a:rPr>
              <a:t>8,861</a:t>
            </a:r>
            <a:endParaRPr kumimoji="1" lang="ja-JP" altLang="en-US" sz="1000" dirty="0">
              <a:latin typeface="+mj-ea"/>
              <a:ea typeface="+mj-ea"/>
            </a:endParaRPr>
          </a:p>
        </p:txBody>
      </p:sp>
      <p:sp>
        <p:nvSpPr>
          <p:cNvPr id="16" name="テキスト ボックス 15"/>
          <p:cNvSpPr txBox="1"/>
          <p:nvPr/>
        </p:nvSpPr>
        <p:spPr>
          <a:xfrm>
            <a:off x="4860032" y="2146387"/>
            <a:ext cx="354832" cy="226591"/>
          </a:xfrm>
          <a:prstGeom prst="rect">
            <a:avLst/>
          </a:prstGeom>
          <a:ln w="3175"/>
        </p:spPr>
        <p:style>
          <a:lnRef idx="2">
            <a:schemeClr val="dk1"/>
          </a:lnRef>
          <a:fillRef idx="1">
            <a:schemeClr val="lt1"/>
          </a:fillRef>
          <a:effectRef idx="0">
            <a:schemeClr val="dk1"/>
          </a:effectRef>
          <a:fontRef idx="minor">
            <a:schemeClr val="dk1"/>
          </a:fontRef>
        </p:style>
        <p:txBody>
          <a:bodyPr wrap="none" lIns="36000" tIns="36000" rIns="36000" bIns="36000" rtlCol="0">
            <a:spAutoFit/>
          </a:bodyPr>
          <a:lstStyle/>
          <a:p>
            <a:r>
              <a:rPr lang="en-US" altLang="ja-JP" sz="1000" dirty="0" smtClean="0">
                <a:latin typeface="+mj-ea"/>
                <a:ea typeface="+mj-ea"/>
              </a:rPr>
              <a:t>8,463</a:t>
            </a:r>
            <a:endParaRPr kumimoji="1" lang="ja-JP" altLang="en-US" sz="1000" dirty="0">
              <a:latin typeface="+mj-ea"/>
              <a:ea typeface="+mj-ea"/>
            </a:endParaRPr>
          </a:p>
        </p:txBody>
      </p:sp>
      <p:sp>
        <p:nvSpPr>
          <p:cNvPr id="6" name="テキスト ボックス 5"/>
          <p:cNvSpPr txBox="1"/>
          <p:nvPr/>
        </p:nvSpPr>
        <p:spPr>
          <a:xfrm>
            <a:off x="4860032" y="1400223"/>
            <a:ext cx="4032448" cy="338554"/>
          </a:xfrm>
          <a:prstGeom prst="rect">
            <a:avLst/>
          </a:prstGeom>
          <a:noFill/>
          <a:ln>
            <a:solidFill>
              <a:schemeClr val="tx1"/>
            </a:solidFill>
            <a:prstDash val="sysDot"/>
          </a:ln>
        </p:spPr>
        <p:txBody>
          <a:bodyPr wrap="square" rtlCol="0">
            <a:spAutoFit/>
          </a:bodyPr>
          <a:lstStyle/>
          <a:p>
            <a:pPr algn="ctr"/>
            <a:r>
              <a:rPr kumimoji="1" lang="en-US" altLang="ja-JP" sz="1600" dirty="0" smtClean="0">
                <a:latin typeface="+mj-ea"/>
                <a:ea typeface="+mj-ea"/>
              </a:rPr>
              <a:t>2022</a:t>
            </a:r>
            <a:r>
              <a:rPr kumimoji="1" lang="ja-JP" altLang="en-US" sz="1600" dirty="0" smtClean="0">
                <a:latin typeface="+mj-ea"/>
                <a:ea typeface="+mj-ea"/>
              </a:rPr>
              <a:t>年</a:t>
            </a:r>
            <a:r>
              <a:rPr kumimoji="1" lang="en-US" altLang="ja-JP" sz="1600" dirty="0" smtClean="0">
                <a:latin typeface="+mj-ea"/>
                <a:ea typeface="+mj-ea"/>
              </a:rPr>
              <a:t>1</a:t>
            </a:r>
            <a:r>
              <a:rPr kumimoji="1" lang="ja-JP" altLang="en-US" sz="1600" dirty="0" smtClean="0">
                <a:latin typeface="+mj-ea"/>
                <a:ea typeface="+mj-ea"/>
              </a:rPr>
              <a:t>月</a:t>
            </a:r>
            <a:r>
              <a:rPr kumimoji="1" lang="en-US" altLang="ja-JP" sz="1600" dirty="0" smtClean="0">
                <a:latin typeface="+mj-ea"/>
                <a:ea typeface="+mj-ea"/>
              </a:rPr>
              <a:t>1</a:t>
            </a:r>
            <a:r>
              <a:rPr kumimoji="1" lang="ja-JP" altLang="en-US" sz="1600" dirty="0" smtClean="0">
                <a:latin typeface="+mj-ea"/>
                <a:ea typeface="+mj-ea"/>
              </a:rPr>
              <a:t>日現在の外国人住民数：</a:t>
            </a:r>
            <a:r>
              <a:rPr kumimoji="1" lang="en-US" altLang="ja-JP" sz="1600" dirty="0" smtClean="0">
                <a:latin typeface="+mj-ea"/>
                <a:ea typeface="+mj-ea"/>
              </a:rPr>
              <a:t>8,861</a:t>
            </a:r>
            <a:r>
              <a:rPr kumimoji="1" lang="ja-JP" altLang="en-US" sz="1600" dirty="0" smtClean="0">
                <a:latin typeface="+mj-ea"/>
                <a:ea typeface="+mj-ea"/>
              </a:rPr>
              <a:t>人</a:t>
            </a:r>
            <a:endParaRPr kumimoji="1" lang="ja-JP" altLang="en-US" sz="1600" dirty="0">
              <a:latin typeface="+mj-ea"/>
              <a:ea typeface="+mj-ea"/>
            </a:endParaRPr>
          </a:p>
        </p:txBody>
      </p:sp>
    </p:spTree>
    <p:extLst>
      <p:ext uri="{BB962C8B-B14F-4D97-AF65-F5344CB8AC3E}">
        <p14:creationId xmlns:p14="http://schemas.microsoft.com/office/powerpoint/2010/main" val="16516723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386000" y="493200"/>
            <a:ext cx="5904587" cy="584775"/>
          </a:xfrm>
          <a:prstGeom prst="rect">
            <a:avLst/>
          </a:prstGeom>
          <a:noFill/>
        </p:spPr>
        <p:txBody>
          <a:bodyPr wrap="square" rtlCol="0">
            <a:spAutoFit/>
          </a:bodyPr>
          <a:lstStyle/>
          <a:p>
            <a:r>
              <a:rPr kumimoji="1" lang="ja-JP" altLang="en-US" sz="3200" dirty="0" smtClean="0">
                <a:solidFill>
                  <a:schemeClr val="tx2">
                    <a:lumMod val="60000"/>
                    <a:lumOff val="40000"/>
                  </a:schemeClr>
                </a:solidFill>
                <a:latin typeface="HG創英角ﾎﾟｯﾌﾟ体" panose="040B0A09000000000000" pitchFamily="49" charset="-128"/>
                <a:ea typeface="HG創英角ﾎﾟｯﾌﾟ体" panose="040B0A09000000000000" pitchFamily="49" charset="-128"/>
              </a:rPr>
              <a:t>岐阜市に住む外国人</a:t>
            </a:r>
            <a:r>
              <a:rPr lang="ja-JP" altLang="en-US" sz="3200" dirty="0" smtClean="0">
                <a:solidFill>
                  <a:schemeClr val="tx2">
                    <a:lumMod val="60000"/>
                    <a:lumOff val="40000"/>
                  </a:schemeClr>
                </a:solidFill>
                <a:latin typeface="HG創英角ﾎﾟｯﾌﾟ体" panose="040B0A09000000000000" pitchFamily="49" charset="-128"/>
                <a:ea typeface="HG創英角ﾎﾟｯﾌﾟ体" panose="040B0A09000000000000" pitchFamily="49" charset="-128"/>
              </a:rPr>
              <a:t>住民②</a:t>
            </a:r>
            <a:endParaRPr kumimoji="1" lang="ja-JP" altLang="en-US" sz="3200" dirty="0">
              <a:solidFill>
                <a:schemeClr val="tx2">
                  <a:lumMod val="60000"/>
                  <a:lumOff val="40000"/>
                </a:schemeClr>
              </a:solidFill>
              <a:latin typeface="HG創英角ﾎﾟｯﾌﾟ体" panose="040B0A09000000000000" pitchFamily="49" charset="-128"/>
              <a:ea typeface="HG創英角ﾎﾟｯﾌﾟ体" panose="040B0A09000000000000" pitchFamily="49" charset="-128"/>
            </a:endParaRPr>
          </a:p>
        </p:txBody>
      </p:sp>
      <p:pic>
        <p:nvPicPr>
          <p:cNvPr id="19" name="Picture 2" descr="T:\国際\2505　多文化共生推進等基本計画\多文化共生マーク\HP\カラーデータ\赤色②.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248" y="360000"/>
            <a:ext cx="858219" cy="851845"/>
          </a:xfrm>
          <a:prstGeom prst="rect">
            <a:avLst/>
          </a:prstGeom>
          <a:noFill/>
          <a:extLst>
            <a:ext uri="{909E8E84-426E-40DD-AFC4-6F175D3DCCD1}">
              <a14:hiddenFill xmlns:a14="http://schemas.microsoft.com/office/drawing/2010/main">
                <a:solidFill>
                  <a:srgbClr val="FFFFFF"/>
                </a:solidFill>
              </a14:hiddenFill>
            </a:ext>
          </a:extLst>
        </p:spPr>
      </p:pic>
      <p:sp>
        <p:nvSpPr>
          <p:cNvPr id="27" name="テキスト ボックス 26"/>
          <p:cNvSpPr txBox="1"/>
          <p:nvPr/>
        </p:nvSpPr>
        <p:spPr>
          <a:xfrm>
            <a:off x="468000" y="1368000"/>
            <a:ext cx="2364750" cy="400110"/>
          </a:xfrm>
          <a:prstGeom prst="rect">
            <a:avLst/>
          </a:prstGeom>
          <a:noFill/>
        </p:spPr>
        <p:txBody>
          <a:bodyPr wrap="none" rtlCol="0">
            <a:spAutoFit/>
          </a:bodyPr>
          <a:lstStyle/>
          <a:p>
            <a:r>
              <a:rPr kumimoji="1" lang="en-US" altLang="ja-JP" sz="2000" dirty="0" smtClean="0"/>
              <a:t>【</a:t>
            </a:r>
            <a:r>
              <a:rPr lang="ja-JP" altLang="en-US" sz="2000" dirty="0" smtClean="0"/>
              <a:t>国籍・地域別割合</a:t>
            </a:r>
            <a:r>
              <a:rPr kumimoji="1" lang="en-US" altLang="ja-JP" sz="2000" dirty="0" smtClean="0"/>
              <a:t>】</a:t>
            </a:r>
            <a:endParaRPr kumimoji="1" lang="ja-JP" altLang="en-US" sz="2000" dirty="0"/>
          </a:p>
        </p:txBody>
      </p:sp>
      <p:sp>
        <p:nvSpPr>
          <p:cNvPr id="5" name="スライド番号プレースホルダー 4"/>
          <p:cNvSpPr>
            <a:spLocks noGrp="1"/>
          </p:cNvSpPr>
          <p:nvPr>
            <p:ph type="sldNum" sz="quarter" idx="12"/>
          </p:nvPr>
        </p:nvSpPr>
        <p:spPr/>
        <p:txBody>
          <a:bodyPr/>
          <a:lstStyle/>
          <a:p>
            <a:fld id="{EDD89108-7BAE-4B9E-BA85-2407462B903F}" type="slidenum">
              <a:rPr kumimoji="1" lang="ja-JP" altLang="en-US" smtClean="0"/>
              <a:t>2</a:t>
            </a:fld>
            <a:endParaRPr kumimoji="1" lang="ja-JP" altLang="en-US"/>
          </a:p>
        </p:txBody>
      </p:sp>
      <p:graphicFrame>
        <p:nvGraphicFramePr>
          <p:cNvPr id="10" name="グラフ 9"/>
          <p:cNvGraphicFramePr>
            <a:graphicFrameLocks noChangeAspect="1"/>
          </p:cNvGraphicFramePr>
          <p:nvPr>
            <p:extLst>
              <p:ext uri="{D42A27DB-BD31-4B8C-83A1-F6EECF244321}">
                <p14:modId xmlns:p14="http://schemas.microsoft.com/office/powerpoint/2010/main" val="439183943"/>
              </p:ext>
            </p:extLst>
          </p:nvPr>
        </p:nvGraphicFramePr>
        <p:xfrm>
          <a:off x="323222" y="1803594"/>
          <a:ext cx="6088965" cy="4716000"/>
        </p:xfrm>
        <a:graphic>
          <a:graphicData uri="http://schemas.openxmlformats.org/drawingml/2006/chart">
            <c:chart xmlns:c="http://schemas.openxmlformats.org/drawingml/2006/chart" xmlns:r="http://schemas.openxmlformats.org/officeDocument/2006/relationships" r:id="rId4"/>
          </a:graphicData>
        </a:graphic>
      </p:graphicFrame>
      <p:sp>
        <p:nvSpPr>
          <p:cNvPr id="11" name="テキスト ボックス 10"/>
          <p:cNvSpPr txBox="1"/>
          <p:nvPr/>
        </p:nvSpPr>
        <p:spPr>
          <a:xfrm>
            <a:off x="4860032" y="1400223"/>
            <a:ext cx="4032448" cy="338554"/>
          </a:xfrm>
          <a:prstGeom prst="rect">
            <a:avLst/>
          </a:prstGeom>
          <a:noFill/>
          <a:ln>
            <a:solidFill>
              <a:schemeClr val="tx1"/>
            </a:solidFill>
            <a:prstDash val="sysDot"/>
          </a:ln>
        </p:spPr>
        <p:txBody>
          <a:bodyPr wrap="square" rtlCol="0">
            <a:spAutoFit/>
          </a:bodyPr>
          <a:lstStyle/>
          <a:p>
            <a:pPr algn="ctr"/>
            <a:r>
              <a:rPr kumimoji="1" lang="en-US" altLang="ja-JP" sz="1600" dirty="0" smtClean="0">
                <a:latin typeface="+mj-ea"/>
                <a:ea typeface="+mj-ea"/>
              </a:rPr>
              <a:t>2022</a:t>
            </a:r>
            <a:r>
              <a:rPr kumimoji="1" lang="ja-JP" altLang="en-US" sz="1600" dirty="0" smtClean="0">
                <a:latin typeface="+mj-ea"/>
                <a:ea typeface="+mj-ea"/>
              </a:rPr>
              <a:t>年</a:t>
            </a:r>
            <a:r>
              <a:rPr kumimoji="1" lang="en-US" altLang="ja-JP" sz="1600" dirty="0" smtClean="0">
                <a:latin typeface="+mj-ea"/>
                <a:ea typeface="+mj-ea"/>
              </a:rPr>
              <a:t>1</a:t>
            </a:r>
            <a:r>
              <a:rPr kumimoji="1" lang="ja-JP" altLang="en-US" sz="1600" dirty="0" smtClean="0">
                <a:latin typeface="+mj-ea"/>
                <a:ea typeface="+mj-ea"/>
              </a:rPr>
              <a:t>月</a:t>
            </a:r>
            <a:r>
              <a:rPr kumimoji="1" lang="en-US" altLang="ja-JP" sz="1600" dirty="0" smtClean="0">
                <a:latin typeface="+mj-ea"/>
                <a:ea typeface="+mj-ea"/>
              </a:rPr>
              <a:t>1</a:t>
            </a:r>
            <a:r>
              <a:rPr kumimoji="1" lang="ja-JP" altLang="en-US" sz="1600" dirty="0" smtClean="0">
                <a:latin typeface="+mj-ea"/>
                <a:ea typeface="+mj-ea"/>
              </a:rPr>
              <a:t>日現在の外国人住民数：</a:t>
            </a:r>
            <a:r>
              <a:rPr kumimoji="1" lang="en-US" altLang="ja-JP" sz="1600" dirty="0" smtClean="0">
                <a:latin typeface="+mj-ea"/>
                <a:ea typeface="+mj-ea"/>
              </a:rPr>
              <a:t>8,861</a:t>
            </a:r>
            <a:r>
              <a:rPr kumimoji="1" lang="ja-JP" altLang="en-US" sz="1600" dirty="0" smtClean="0">
                <a:latin typeface="+mj-ea"/>
                <a:ea typeface="+mj-ea"/>
              </a:rPr>
              <a:t>人</a:t>
            </a:r>
            <a:endParaRPr kumimoji="1" lang="ja-JP" altLang="en-US" sz="1600" dirty="0">
              <a:latin typeface="+mj-ea"/>
              <a:ea typeface="+mj-ea"/>
            </a:endParaRPr>
          </a:p>
        </p:txBody>
      </p:sp>
      <p:graphicFrame>
        <p:nvGraphicFramePr>
          <p:cNvPr id="3" name="表 2"/>
          <p:cNvGraphicFramePr>
            <a:graphicFrameLocks noGrp="1"/>
          </p:cNvGraphicFramePr>
          <p:nvPr>
            <p:extLst>
              <p:ext uri="{D42A27DB-BD31-4B8C-83A1-F6EECF244321}">
                <p14:modId xmlns:p14="http://schemas.microsoft.com/office/powerpoint/2010/main" val="2282512549"/>
              </p:ext>
            </p:extLst>
          </p:nvPr>
        </p:nvGraphicFramePr>
        <p:xfrm>
          <a:off x="5932208" y="2360051"/>
          <a:ext cx="2754592" cy="3456380"/>
        </p:xfrm>
        <a:graphic>
          <a:graphicData uri="http://schemas.openxmlformats.org/drawingml/2006/table">
            <a:tbl>
              <a:tblPr>
                <a:tableStyleId>{5C22544A-7EE6-4342-B048-85BDC9FD1C3A}</a:tableStyleId>
              </a:tblPr>
              <a:tblGrid>
                <a:gridCol w="1377296">
                  <a:extLst>
                    <a:ext uri="{9D8B030D-6E8A-4147-A177-3AD203B41FA5}">
                      <a16:colId xmlns:a16="http://schemas.microsoft.com/office/drawing/2014/main" xmlns="" val="1021491465"/>
                    </a:ext>
                  </a:extLst>
                </a:gridCol>
                <a:gridCol w="1377296">
                  <a:extLst>
                    <a:ext uri="{9D8B030D-6E8A-4147-A177-3AD203B41FA5}">
                      <a16:colId xmlns:a16="http://schemas.microsoft.com/office/drawing/2014/main" xmlns="" val="3642959480"/>
                    </a:ext>
                  </a:extLst>
                </a:gridCol>
              </a:tblGrid>
              <a:tr h="345638">
                <a:tc>
                  <a:txBody>
                    <a:bodyPr/>
                    <a:lstStyle/>
                    <a:p>
                      <a:pPr algn="l" fontAlgn="b"/>
                      <a:r>
                        <a:rPr lang="ja-JP" altLang="en-US" sz="1600" u="none" strike="noStrike" dirty="0">
                          <a:effectLst/>
                          <a:latin typeface="+mn-ea"/>
                          <a:ea typeface="+mn-ea"/>
                        </a:rPr>
                        <a:t>国籍・地域</a:t>
                      </a:r>
                      <a:endParaRPr lang="ja-JP" altLang="en-US" sz="1600" b="0" i="0" u="none" strike="noStrike" dirty="0">
                        <a:solidFill>
                          <a:srgbClr val="000000"/>
                        </a:solidFill>
                        <a:effectLst/>
                        <a:latin typeface="+mn-ea"/>
                        <a:ea typeface="+mn-ea"/>
                      </a:endParaRPr>
                    </a:p>
                  </a:txBody>
                  <a:tcPr marL="9525" marR="9525" marT="9525" marB="0" anchor="ctr" anchorCtr="1"/>
                </a:tc>
                <a:tc>
                  <a:txBody>
                    <a:bodyPr/>
                    <a:lstStyle/>
                    <a:p>
                      <a:pPr algn="l" fontAlgn="b"/>
                      <a:r>
                        <a:rPr lang="ja-JP" altLang="en-US" sz="1600" u="none" strike="noStrike" dirty="0">
                          <a:effectLst/>
                          <a:latin typeface="+mn-ea"/>
                          <a:ea typeface="+mn-ea"/>
                        </a:rPr>
                        <a:t>人数</a:t>
                      </a:r>
                      <a:endParaRPr lang="ja-JP" altLang="en-US" sz="1600" b="0" i="0" u="none" strike="noStrike" dirty="0">
                        <a:solidFill>
                          <a:srgbClr val="000000"/>
                        </a:solidFill>
                        <a:effectLst/>
                        <a:latin typeface="+mn-ea"/>
                        <a:ea typeface="+mn-ea"/>
                      </a:endParaRPr>
                    </a:p>
                  </a:txBody>
                  <a:tcPr marL="9525" marR="9525" marT="9525" marB="0" anchor="ctr" anchorCtr="1"/>
                </a:tc>
                <a:extLst>
                  <a:ext uri="{0D108BD9-81ED-4DB2-BD59-A6C34878D82A}">
                    <a16:rowId xmlns:a16="http://schemas.microsoft.com/office/drawing/2014/main" xmlns="" val="523838276"/>
                  </a:ext>
                </a:extLst>
              </a:tr>
              <a:tr h="345638">
                <a:tc>
                  <a:txBody>
                    <a:bodyPr/>
                    <a:lstStyle/>
                    <a:p>
                      <a:pPr algn="l" fontAlgn="ctr"/>
                      <a:r>
                        <a:rPr lang="ja-JP" altLang="en-US" sz="1600" u="none" strike="noStrike" dirty="0">
                          <a:effectLst/>
                          <a:latin typeface="+mn-ea"/>
                          <a:ea typeface="+mn-ea"/>
                        </a:rPr>
                        <a:t>中国・台湾</a:t>
                      </a:r>
                      <a:endParaRPr lang="ja-JP" altLang="en-US" sz="1600" b="0" i="0" u="none" strike="noStrike" dirty="0">
                        <a:solidFill>
                          <a:srgbClr val="000000"/>
                        </a:solidFill>
                        <a:effectLst/>
                        <a:latin typeface="+mn-ea"/>
                        <a:ea typeface="+mn-ea"/>
                      </a:endParaRPr>
                    </a:p>
                  </a:txBody>
                  <a:tcPr marL="9525" marR="9525" marT="9525" marB="0" anchor="ctr"/>
                </a:tc>
                <a:tc>
                  <a:txBody>
                    <a:bodyPr/>
                    <a:lstStyle/>
                    <a:p>
                      <a:pPr algn="r" fontAlgn="ctr"/>
                      <a:r>
                        <a:rPr kumimoji="1" lang="en-US" altLang="ja-JP" sz="1600" u="none" strike="noStrike" kern="1200" dirty="0">
                          <a:solidFill>
                            <a:schemeClr val="dk1"/>
                          </a:solidFill>
                          <a:effectLst/>
                          <a:latin typeface="+mn-ea"/>
                          <a:ea typeface="+mn-ea"/>
                          <a:cs typeface="+mn-cs"/>
                        </a:rPr>
                        <a:t>2,365</a:t>
                      </a:r>
                    </a:p>
                  </a:txBody>
                  <a:tcPr marL="9525" marR="9525" marT="9525" marB="0" anchor="ctr"/>
                </a:tc>
                <a:extLst>
                  <a:ext uri="{0D108BD9-81ED-4DB2-BD59-A6C34878D82A}">
                    <a16:rowId xmlns:a16="http://schemas.microsoft.com/office/drawing/2014/main" xmlns="" val="4265491841"/>
                  </a:ext>
                </a:extLst>
              </a:tr>
              <a:tr h="345638">
                <a:tc>
                  <a:txBody>
                    <a:bodyPr/>
                    <a:lstStyle/>
                    <a:p>
                      <a:pPr algn="l" fontAlgn="ctr"/>
                      <a:r>
                        <a:rPr lang="ja-JP" altLang="en-US" sz="1600" u="none" strike="noStrike" dirty="0">
                          <a:effectLst/>
                          <a:latin typeface="+mn-ea"/>
                          <a:ea typeface="+mn-ea"/>
                        </a:rPr>
                        <a:t>フィリピン</a:t>
                      </a:r>
                      <a:endParaRPr lang="ja-JP" altLang="en-US" sz="1600" b="0" i="0" u="none" strike="noStrike" dirty="0">
                        <a:solidFill>
                          <a:srgbClr val="000000"/>
                        </a:solidFill>
                        <a:effectLst/>
                        <a:latin typeface="+mn-ea"/>
                        <a:ea typeface="+mn-ea"/>
                      </a:endParaRPr>
                    </a:p>
                  </a:txBody>
                  <a:tcPr marL="9525" marR="9525" marT="9525" marB="0" anchor="ctr"/>
                </a:tc>
                <a:tc>
                  <a:txBody>
                    <a:bodyPr/>
                    <a:lstStyle/>
                    <a:p>
                      <a:pPr algn="r" fontAlgn="ctr"/>
                      <a:r>
                        <a:rPr kumimoji="1" lang="en-US" altLang="ja-JP" sz="1600" u="none" strike="noStrike" kern="1200" dirty="0">
                          <a:solidFill>
                            <a:schemeClr val="dk1"/>
                          </a:solidFill>
                          <a:effectLst/>
                          <a:latin typeface="+mn-ea"/>
                          <a:ea typeface="+mn-ea"/>
                          <a:cs typeface="+mn-cs"/>
                        </a:rPr>
                        <a:t>1,969</a:t>
                      </a:r>
                    </a:p>
                  </a:txBody>
                  <a:tcPr marL="9525" marR="9525" marT="9525" marB="0" anchor="ctr"/>
                </a:tc>
                <a:extLst>
                  <a:ext uri="{0D108BD9-81ED-4DB2-BD59-A6C34878D82A}">
                    <a16:rowId xmlns:a16="http://schemas.microsoft.com/office/drawing/2014/main" xmlns="" val="1588309665"/>
                  </a:ext>
                </a:extLst>
              </a:tr>
              <a:tr h="345638">
                <a:tc>
                  <a:txBody>
                    <a:bodyPr/>
                    <a:lstStyle/>
                    <a:p>
                      <a:pPr algn="l" fontAlgn="ctr"/>
                      <a:r>
                        <a:rPr lang="ja-JP" altLang="en-US" sz="1600" u="none" strike="noStrike" dirty="0" smtClean="0">
                          <a:effectLst/>
                          <a:latin typeface="+mn-ea"/>
                          <a:ea typeface="+mn-ea"/>
                        </a:rPr>
                        <a:t>ベトナム</a:t>
                      </a:r>
                      <a:endParaRPr lang="ja-JP" altLang="en-US" sz="1600" b="0" i="0" u="none" strike="noStrike" dirty="0">
                        <a:solidFill>
                          <a:srgbClr val="000000"/>
                        </a:solidFill>
                        <a:effectLst/>
                        <a:latin typeface="+mn-ea"/>
                        <a:ea typeface="+mn-ea"/>
                      </a:endParaRPr>
                    </a:p>
                  </a:txBody>
                  <a:tcPr marL="9525" marR="9525" marT="9525" marB="0" anchor="ct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en-US" altLang="ja-JP" sz="1600" u="none" strike="noStrike" kern="1200" dirty="0" smtClean="0">
                          <a:solidFill>
                            <a:schemeClr val="dk1"/>
                          </a:solidFill>
                          <a:effectLst/>
                          <a:latin typeface="+mn-ea"/>
                          <a:ea typeface="+mn-ea"/>
                          <a:cs typeface="+mn-cs"/>
                        </a:rPr>
                        <a:t>1,228</a:t>
                      </a:r>
                    </a:p>
                  </a:txBody>
                  <a:tcPr marL="9525" marR="9525" marT="9525" marB="0" anchor="ctr"/>
                </a:tc>
                <a:extLst>
                  <a:ext uri="{0D108BD9-81ED-4DB2-BD59-A6C34878D82A}">
                    <a16:rowId xmlns:a16="http://schemas.microsoft.com/office/drawing/2014/main" xmlns="" val="3244385338"/>
                  </a:ext>
                </a:extLst>
              </a:tr>
              <a:tr h="34563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u="none" strike="noStrike" dirty="0" smtClean="0">
                          <a:effectLst/>
                          <a:latin typeface="+mn-ea"/>
                          <a:ea typeface="+mn-ea"/>
                        </a:rPr>
                        <a:t>韓国・朝鮮</a:t>
                      </a:r>
                      <a:endParaRPr lang="ja-JP" altLang="en-US" sz="1600" b="0" i="0" u="none" strike="noStrike" dirty="0" smtClean="0">
                        <a:solidFill>
                          <a:srgbClr val="000000"/>
                        </a:solidFill>
                        <a:effectLst/>
                        <a:latin typeface="+mn-ea"/>
                        <a:ea typeface="+mn-ea"/>
                      </a:endParaRPr>
                    </a:p>
                  </a:txBody>
                  <a:tcPr marL="9525" marR="9525" marT="9525" marB="0" anchor="ctr"/>
                </a:tc>
                <a:tc>
                  <a:txBody>
                    <a:bodyPr/>
                    <a:lstStyle/>
                    <a:p>
                      <a:pPr algn="r" fontAlgn="ctr"/>
                      <a:r>
                        <a:rPr kumimoji="1" lang="en-US" altLang="ja-JP" sz="1600" u="none" strike="noStrike" kern="1200" dirty="0" smtClean="0">
                          <a:solidFill>
                            <a:schemeClr val="dk1"/>
                          </a:solidFill>
                          <a:effectLst/>
                          <a:latin typeface="+mn-ea"/>
                          <a:ea typeface="+mn-ea"/>
                          <a:cs typeface="+mn-cs"/>
                        </a:rPr>
                        <a:t>1,189</a:t>
                      </a:r>
                      <a:endParaRPr kumimoji="1" lang="en-US" altLang="ja-JP" sz="1600" u="none" strike="noStrike" kern="1200" dirty="0">
                        <a:solidFill>
                          <a:schemeClr val="dk1"/>
                        </a:solidFill>
                        <a:effectLst/>
                        <a:latin typeface="+mn-ea"/>
                        <a:ea typeface="+mn-ea"/>
                        <a:cs typeface="+mn-cs"/>
                      </a:endParaRPr>
                    </a:p>
                  </a:txBody>
                  <a:tcPr marL="9525" marR="9525" marT="9525" marB="0" anchor="ctr"/>
                </a:tc>
                <a:extLst>
                  <a:ext uri="{0D108BD9-81ED-4DB2-BD59-A6C34878D82A}">
                    <a16:rowId xmlns:a16="http://schemas.microsoft.com/office/drawing/2014/main" xmlns="" val="2602518429"/>
                  </a:ext>
                </a:extLst>
              </a:tr>
              <a:tr h="345638">
                <a:tc>
                  <a:txBody>
                    <a:bodyPr/>
                    <a:lstStyle/>
                    <a:p>
                      <a:pPr algn="l" fontAlgn="ctr"/>
                      <a:r>
                        <a:rPr lang="ja-JP" altLang="en-US" sz="1600" u="none" strike="noStrike">
                          <a:effectLst/>
                          <a:latin typeface="+mn-ea"/>
                          <a:ea typeface="+mn-ea"/>
                        </a:rPr>
                        <a:t>ネパール</a:t>
                      </a:r>
                      <a:endParaRPr lang="ja-JP" altLang="en-US" sz="1600" b="0" i="0" u="none" strike="noStrike">
                        <a:solidFill>
                          <a:srgbClr val="000000"/>
                        </a:solidFill>
                        <a:effectLst/>
                        <a:latin typeface="+mn-ea"/>
                        <a:ea typeface="+mn-ea"/>
                      </a:endParaRPr>
                    </a:p>
                  </a:txBody>
                  <a:tcPr marL="9525" marR="9525" marT="9525" marB="0" anchor="ctr"/>
                </a:tc>
                <a:tc>
                  <a:txBody>
                    <a:bodyPr/>
                    <a:lstStyle/>
                    <a:p>
                      <a:pPr algn="r" fontAlgn="ctr"/>
                      <a:r>
                        <a:rPr kumimoji="1" lang="en-US" altLang="ja-JP" sz="1600" u="none" strike="noStrike" kern="1200" dirty="0">
                          <a:solidFill>
                            <a:schemeClr val="dk1"/>
                          </a:solidFill>
                          <a:effectLst/>
                          <a:latin typeface="+mn-ea"/>
                          <a:ea typeface="+mn-ea"/>
                          <a:cs typeface="+mn-cs"/>
                        </a:rPr>
                        <a:t>313</a:t>
                      </a:r>
                    </a:p>
                  </a:txBody>
                  <a:tcPr marL="9525" marR="9525" marT="9525" marB="0" anchor="ctr"/>
                </a:tc>
                <a:extLst>
                  <a:ext uri="{0D108BD9-81ED-4DB2-BD59-A6C34878D82A}">
                    <a16:rowId xmlns:a16="http://schemas.microsoft.com/office/drawing/2014/main" xmlns="" val="2149488558"/>
                  </a:ext>
                </a:extLst>
              </a:tr>
              <a:tr h="345638">
                <a:tc>
                  <a:txBody>
                    <a:bodyPr/>
                    <a:lstStyle/>
                    <a:p>
                      <a:pPr algn="l" fontAlgn="ctr"/>
                      <a:r>
                        <a:rPr lang="ja-JP" altLang="en-US" sz="1600" u="none" strike="noStrike" dirty="0">
                          <a:effectLst/>
                          <a:latin typeface="+mn-ea"/>
                          <a:ea typeface="+mn-ea"/>
                        </a:rPr>
                        <a:t>ブラジル</a:t>
                      </a:r>
                      <a:endParaRPr lang="ja-JP" altLang="en-US" sz="1600" b="0" i="0" u="none" strike="noStrike" dirty="0">
                        <a:solidFill>
                          <a:srgbClr val="000000"/>
                        </a:solidFill>
                        <a:effectLst/>
                        <a:latin typeface="+mn-ea"/>
                        <a:ea typeface="+mn-ea"/>
                      </a:endParaRPr>
                    </a:p>
                  </a:txBody>
                  <a:tcPr marL="9525" marR="9525" marT="9525" marB="0" anchor="ctr"/>
                </a:tc>
                <a:tc>
                  <a:txBody>
                    <a:bodyPr/>
                    <a:lstStyle/>
                    <a:p>
                      <a:pPr algn="r" fontAlgn="ctr"/>
                      <a:r>
                        <a:rPr kumimoji="1" lang="en-US" altLang="ja-JP" sz="1600" u="none" strike="noStrike" kern="1200" dirty="0">
                          <a:solidFill>
                            <a:schemeClr val="dk1"/>
                          </a:solidFill>
                          <a:effectLst/>
                          <a:latin typeface="+mn-ea"/>
                          <a:ea typeface="+mn-ea"/>
                          <a:cs typeface="+mn-cs"/>
                        </a:rPr>
                        <a:t>308</a:t>
                      </a:r>
                    </a:p>
                  </a:txBody>
                  <a:tcPr marL="9525" marR="9525" marT="9525" marB="0" anchor="ctr"/>
                </a:tc>
                <a:extLst>
                  <a:ext uri="{0D108BD9-81ED-4DB2-BD59-A6C34878D82A}">
                    <a16:rowId xmlns:a16="http://schemas.microsoft.com/office/drawing/2014/main" xmlns="" val="1070373655"/>
                  </a:ext>
                </a:extLst>
              </a:tr>
              <a:tr h="345638">
                <a:tc>
                  <a:txBody>
                    <a:bodyPr/>
                    <a:lstStyle/>
                    <a:p>
                      <a:pPr algn="l" fontAlgn="ctr"/>
                      <a:r>
                        <a:rPr lang="ja-JP" altLang="en-US" sz="1600" u="none" strike="noStrike">
                          <a:effectLst/>
                          <a:latin typeface="+mn-ea"/>
                          <a:ea typeface="+mn-ea"/>
                        </a:rPr>
                        <a:t>インドネシア</a:t>
                      </a:r>
                      <a:endParaRPr lang="ja-JP" altLang="en-US" sz="1600" b="0" i="0" u="none" strike="noStrike">
                        <a:solidFill>
                          <a:srgbClr val="000000"/>
                        </a:solidFill>
                        <a:effectLst/>
                        <a:latin typeface="+mn-ea"/>
                        <a:ea typeface="+mn-ea"/>
                      </a:endParaRPr>
                    </a:p>
                  </a:txBody>
                  <a:tcPr marL="9525" marR="9525" marT="9525" marB="0" anchor="ctr"/>
                </a:tc>
                <a:tc>
                  <a:txBody>
                    <a:bodyPr/>
                    <a:lstStyle/>
                    <a:p>
                      <a:pPr algn="r" fontAlgn="ctr"/>
                      <a:r>
                        <a:rPr kumimoji="1" lang="en-US" altLang="ja-JP" sz="1600" u="none" strike="noStrike" kern="1200" dirty="0" smtClean="0">
                          <a:solidFill>
                            <a:schemeClr val="dk1"/>
                          </a:solidFill>
                          <a:effectLst/>
                          <a:latin typeface="+mn-ea"/>
                          <a:ea typeface="+mn-ea"/>
                          <a:cs typeface="+mn-cs"/>
                        </a:rPr>
                        <a:t>216</a:t>
                      </a:r>
                      <a:endParaRPr kumimoji="1" lang="en-US" altLang="ja-JP" sz="1600" u="none" strike="noStrike" kern="1200" dirty="0">
                        <a:solidFill>
                          <a:schemeClr val="dk1"/>
                        </a:solidFill>
                        <a:effectLst/>
                        <a:latin typeface="+mn-ea"/>
                        <a:ea typeface="+mn-ea"/>
                        <a:cs typeface="+mn-cs"/>
                      </a:endParaRPr>
                    </a:p>
                  </a:txBody>
                  <a:tcPr marL="9525" marR="9525" marT="9525" marB="0" anchor="ctr"/>
                </a:tc>
                <a:extLst>
                  <a:ext uri="{0D108BD9-81ED-4DB2-BD59-A6C34878D82A}">
                    <a16:rowId xmlns:a16="http://schemas.microsoft.com/office/drawing/2014/main" xmlns="" val="746424846"/>
                  </a:ext>
                </a:extLst>
              </a:tr>
              <a:tr h="345638">
                <a:tc>
                  <a:txBody>
                    <a:bodyPr/>
                    <a:lstStyle/>
                    <a:p>
                      <a:pPr algn="l" fontAlgn="ctr"/>
                      <a:r>
                        <a:rPr lang="ja-JP" altLang="en-US" sz="1600" u="none" strike="noStrike">
                          <a:effectLst/>
                          <a:latin typeface="+mn-ea"/>
                          <a:ea typeface="+mn-ea"/>
                        </a:rPr>
                        <a:t>その他</a:t>
                      </a:r>
                      <a:endParaRPr lang="ja-JP" altLang="en-US" sz="1600" b="0" i="0" u="none" strike="noStrike">
                        <a:solidFill>
                          <a:srgbClr val="000000"/>
                        </a:solidFill>
                        <a:effectLst/>
                        <a:latin typeface="+mn-ea"/>
                        <a:ea typeface="+mn-ea"/>
                      </a:endParaRPr>
                    </a:p>
                  </a:txBody>
                  <a:tcPr marL="9525" marR="9525" marT="9525" marB="0" anchor="ctr"/>
                </a:tc>
                <a:tc>
                  <a:txBody>
                    <a:bodyPr/>
                    <a:lstStyle/>
                    <a:p>
                      <a:pPr algn="r" fontAlgn="ctr"/>
                      <a:r>
                        <a:rPr kumimoji="1" lang="en-US" altLang="ja-JP" sz="1600" u="none" strike="noStrike" kern="1200" dirty="0">
                          <a:solidFill>
                            <a:schemeClr val="dk1"/>
                          </a:solidFill>
                          <a:effectLst/>
                          <a:latin typeface="+mn-ea"/>
                          <a:ea typeface="+mn-ea"/>
                          <a:cs typeface="+mn-cs"/>
                        </a:rPr>
                        <a:t>1,305</a:t>
                      </a:r>
                    </a:p>
                  </a:txBody>
                  <a:tcPr marL="9525" marR="9525" marT="9525" marB="0" anchor="ctr"/>
                </a:tc>
                <a:extLst>
                  <a:ext uri="{0D108BD9-81ED-4DB2-BD59-A6C34878D82A}">
                    <a16:rowId xmlns:a16="http://schemas.microsoft.com/office/drawing/2014/main" xmlns="" val="4124654100"/>
                  </a:ext>
                </a:extLst>
              </a:tr>
              <a:tr h="345638">
                <a:tc>
                  <a:txBody>
                    <a:bodyPr/>
                    <a:lstStyle/>
                    <a:p>
                      <a:pPr algn="l" fontAlgn="ctr"/>
                      <a:r>
                        <a:rPr lang="ja-JP" altLang="en-US" sz="1600" u="none" strike="noStrike">
                          <a:effectLst/>
                          <a:latin typeface="+mn-ea"/>
                          <a:ea typeface="+mn-ea"/>
                        </a:rPr>
                        <a:t>合計</a:t>
                      </a:r>
                      <a:endParaRPr lang="ja-JP" altLang="en-US" sz="1600" b="0" i="0" u="none" strike="noStrike">
                        <a:solidFill>
                          <a:srgbClr val="000000"/>
                        </a:solidFill>
                        <a:effectLst/>
                        <a:latin typeface="+mn-ea"/>
                        <a:ea typeface="+mn-ea"/>
                      </a:endParaRPr>
                    </a:p>
                  </a:txBody>
                  <a:tcPr marL="9525" marR="9525" marT="9525" marB="0" anchor="ctr"/>
                </a:tc>
                <a:tc>
                  <a:txBody>
                    <a:bodyPr/>
                    <a:lstStyle/>
                    <a:p>
                      <a:pPr algn="r" fontAlgn="ctr"/>
                      <a:r>
                        <a:rPr kumimoji="1" lang="en-US" altLang="ja-JP" sz="1600" u="none" strike="noStrike" kern="1200" dirty="0">
                          <a:solidFill>
                            <a:schemeClr val="dk1"/>
                          </a:solidFill>
                          <a:effectLst/>
                          <a:latin typeface="+mn-ea"/>
                          <a:ea typeface="+mn-ea"/>
                          <a:cs typeface="+mn-cs"/>
                        </a:rPr>
                        <a:t>8,861</a:t>
                      </a:r>
                    </a:p>
                  </a:txBody>
                  <a:tcPr marL="9525" marR="9525" marT="9525" marB="0" anchor="ctr"/>
                </a:tc>
                <a:extLst>
                  <a:ext uri="{0D108BD9-81ED-4DB2-BD59-A6C34878D82A}">
                    <a16:rowId xmlns:a16="http://schemas.microsoft.com/office/drawing/2014/main" xmlns="" val="463904227"/>
                  </a:ext>
                </a:extLst>
              </a:tr>
            </a:tbl>
          </a:graphicData>
        </a:graphic>
      </p:graphicFrame>
      <p:sp>
        <p:nvSpPr>
          <p:cNvPr id="14" name="テキスト ボックス 2"/>
          <p:cNvSpPr txBox="1"/>
          <p:nvPr/>
        </p:nvSpPr>
        <p:spPr>
          <a:xfrm>
            <a:off x="6936901" y="5949280"/>
            <a:ext cx="2181620" cy="278824"/>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just">
              <a:spcAft>
                <a:spcPts val="0"/>
              </a:spcAft>
            </a:pPr>
            <a:r>
              <a:rPr lang="en-US" altLang="ja-JP" sz="1600" kern="100" dirty="0" smtClean="0">
                <a:latin typeface="+mj-ea"/>
                <a:ea typeface="+mj-ea"/>
                <a:cs typeface="Times New Roman"/>
              </a:rPr>
              <a:t>2022</a:t>
            </a:r>
            <a:r>
              <a:rPr lang="ja-JP" altLang="en-US" sz="1600" kern="100" dirty="0" smtClean="0">
                <a:latin typeface="+mj-ea"/>
                <a:ea typeface="+mj-ea"/>
                <a:cs typeface="Times New Roman"/>
              </a:rPr>
              <a:t>年</a:t>
            </a:r>
            <a:r>
              <a:rPr lang="en-US" altLang="ja-JP" sz="1600" kern="100" dirty="0" smtClean="0">
                <a:latin typeface="+mj-ea"/>
                <a:ea typeface="+mj-ea"/>
                <a:cs typeface="Times New Roman"/>
              </a:rPr>
              <a:t>1</a:t>
            </a:r>
            <a:r>
              <a:rPr lang="ja-JP" altLang="en-US" sz="1600" kern="100" dirty="0" smtClean="0">
                <a:latin typeface="+mj-ea"/>
                <a:ea typeface="+mj-ea"/>
                <a:cs typeface="Times New Roman"/>
              </a:rPr>
              <a:t>月</a:t>
            </a:r>
            <a:r>
              <a:rPr lang="en-US" altLang="ja-JP" sz="1600" kern="100" dirty="0" smtClean="0">
                <a:latin typeface="+mj-ea"/>
                <a:ea typeface="+mj-ea"/>
                <a:cs typeface="Times New Roman"/>
              </a:rPr>
              <a:t>1</a:t>
            </a:r>
            <a:r>
              <a:rPr lang="ja-JP" altLang="en-US" sz="1600" kern="100" dirty="0" smtClean="0">
                <a:latin typeface="+mj-ea"/>
                <a:ea typeface="+mj-ea"/>
                <a:cs typeface="Times New Roman"/>
              </a:rPr>
              <a:t>日現在</a:t>
            </a:r>
            <a:endParaRPr lang="ja-JP" sz="1600" kern="100" dirty="0">
              <a:effectLst/>
              <a:latin typeface="+mj-ea"/>
              <a:ea typeface="+mj-ea"/>
              <a:cs typeface="Times New Roman"/>
            </a:endParaRPr>
          </a:p>
        </p:txBody>
      </p:sp>
    </p:spTree>
    <p:extLst>
      <p:ext uri="{BB962C8B-B14F-4D97-AF65-F5344CB8AC3E}">
        <p14:creationId xmlns:p14="http://schemas.microsoft.com/office/powerpoint/2010/main" val="24630520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386000" y="493200"/>
            <a:ext cx="6120680" cy="584775"/>
          </a:xfrm>
          <a:prstGeom prst="rect">
            <a:avLst/>
          </a:prstGeom>
          <a:noFill/>
        </p:spPr>
        <p:txBody>
          <a:bodyPr wrap="square" rtlCol="0">
            <a:spAutoFit/>
          </a:bodyPr>
          <a:lstStyle/>
          <a:p>
            <a:r>
              <a:rPr kumimoji="1" lang="ja-JP" altLang="en-US" sz="3200" dirty="0" smtClean="0">
                <a:solidFill>
                  <a:schemeClr val="tx2">
                    <a:lumMod val="60000"/>
                    <a:lumOff val="40000"/>
                  </a:schemeClr>
                </a:solidFill>
                <a:latin typeface="HG創英角ﾎﾟｯﾌﾟ体" panose="040B0A09000000000000" pitchFamily="49" charset="-128"/>
                <a:ea typeface="HG創英角ﾎﾟｯﾌﾟ体" panose="040B0A09000000000000" pitchFamily="49" charset="-128"/>
              </a:rPr>
              <a:t>岐阜市に住む外国人</a:t>
            </a:r>
            <a:r>
              <a:rPr lang="ja-JP" altLang="en-US" sz="3200" dirty="0" smtClean="0">
                <a:solidFill>
                  <a:schemeClr val="tx2">
                    <a:lumMod val="60000"/>
                    <a:lumOff val="40000"/>
                  </a:schemeClr>
                </a:solidFill>
                <a:latin typeface="HG創英角ﾎﾟｯﾌﾟ体" panose="040B0A09000000000000" pitchFamily="49" charset="-128"/>
                <a:ea typeface="HG創英角ﾎﾟｯﾌﾟ体" panose="040B0A09000000000000" pitchFamily="49" charset="-128"/>
              </a:rPr>
              <a:t>住民③</a:t>
            </a:r>
            <a:endParaRPr kumimoji="1" lang="ja-JP" altLang="en-US" sz="3200" dirty="0">
              <a:solidFill>
                <a:schemeClr val="tx2">
                  <a:lumMod val="60000"/>
                  <a:lumOff val="40000"/>
                </a:schemeClr>
              </a:solidFill>
              <a:latin typeface="HG創英角ﾎﾟｯﾌﾟ体" panose="040B0A09000000000000" pitchFamily="49" charset="-128"/>
              <a:ea typeface="HG創英角ﾎﾟｯﾌﾟ体" panose="040B0A09000000000000" pitchFamily="49" charset="-128"/>
            </a:endParaRPr>
          </a:p>
        </p:txBody>
      </p:sp>
      <p:pic>
        <p:nvPicPr>
          <p:cNvPr id="19" name="Picture 2" descr="T:\国際\2505　多文化共生推進等基本計画\多文化共生マーク\HP\カラーデータ\赤色②.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248" y="360000"/>
            <a:ext cx="858219" cy="851845"/>
          </a:xfrm>
          <a:prstGeom prst="rect">
            <a:avLst/>
          </a:prstGeom>
          <a:noFill/>
          <a:extLst>
            <a:ext uri="{909E8E84-426E-40DD-AFC4-6F175D3DCCD1}">
              <a14:hiddenFill xmlns:a14="http://schemas.microsoft.com/office/drawing/2010/main">
                <a:solidFill>
                  <a:srgbClr val="FFFFFF"/>
                </a:solidFill>
              </a14:hiddenFill>
            </a:ext>
          </a:extLst>
        </p:spPr>
      </p:pic>
      <p:sp>
        <p:nvSpPr>
          <p:cNvPr id="28" name="テキスト ボックス 27"/>
          <p:cNvSpPr txBox="1"/>
          <p:nvPr/>
        </p:nvSpPr>
        <p:spPr>
          <a:xfrm>
            <a:off x="468000" y="1368000"/>
            <a:ext cx="2236510" cy="400110"/>
          </a:xfrm>
          <a:prstGeom prst="rect">
            <a:avLst/>
          </a:prstGeom>
          <a:noFill/>
        </p:spPr>
        <p:txBody>
          <a:bodyPr wrap="none" rtlCol="0">
            <a:spAutoFit/>
          </a:bodyPr>
          <a:lstStyle/>
          <a:p>
            <a:r>
              <a:rPr kumimoji="1" lang="en-US" altLang="ja-JP" sz="2000" dirty="0" smtClean="0"/>
              <a:t>【</a:t>
            </a:r>
            <a:r>
              <a:rPr lang="ja-JP" altLang="en-US" sz="2000" dirty="0" smtClean="0"/>
              <a:t>在留資格別割合</a:t>
            </a:r>
            <a:r>
              <a:rPr kumimoji="1" lang="en-US" altLang="ja-JP" sz="2000" dirty="0" smtClean="0"/>
              <a:t>】</a:t>
            </a:r>
            <a:endParaRPr kumimoji="1" lang="ja-JP" altLang="en-US" sz="2000" dirty="0"/>
          </a:p>
        </p:txBody>
      </p:sp>
      <p:sp>
        <p:nvSpPr>
          <p:cNvPr id="25" name="テキスト ボックス 24"/>
          <p:cNvSpPr txBox="1"/>
          <p:nvPr/>
        </p:nvSpPr>
        <p:spPr>
          <a:xfrm>
            <a:off x="6535872" y="2420888"/>
            <a:ext cx="2124014" cy="1838801"/>
          </a:xfrm>
          <a:prstGeom prst="downArrowCallout">
            <a:avLst>
              <a:gd name="adj1" fmla="val 25000"/>
              <a:gd name="adj2" fmla="val 22838"/>
              <a:gd name="adj3" fmla="val 25000"/>
              <a:gd name="adj4" fmla="val 64977"/>
            </a:avLst>
          </a:prstGeom>
          <a:noFill/>
          <a:ln w="28575">
            <a:solidFill>
              <a:srgbClr val="FF0000"/>
            </a:solidFill>
          </a:ln>
        </p:spPr>
        <p:txBody>
          <a:bodyPr wrap="square" rtlCol="0">
            <a:spAutoFit/>
          </a:bodyPr>
          <a:lstStyle/>
          <a:p>
            <a:pPr algn="ctr"/>
            <a:r>
              <a:rPr lang="ja-JP" altLang="en-US" dirty="0"/>
              <a:t>岐阜市に住む</a:t>
            </a:r>
            <a:endParaRPr lang="en-US" altLang="ja-JP" dirty="0"/>
          </a:p>
          <a:p>
            <a:pPr algn="ctr"/>
            <a:r>
              <a:rPr lang="ja-JP" altLang="en-US" dirty="0"/>
              <a:t>外国人市民の</a:t>
            </a:r>
            <a:endParaRPr lang="en-US" altLang="ja-JP" dirty="0"/>
          </a:p>
          <a:p>
            <a:pPr algn="ctr"/>
            <a:r>
              <a:rPr lang="ja-JP" altLang="en-US" b="1" dirty="0"/>
              <a:t>５割以上</a:t>
            </a:r>
            <a:r>
              <a:rPr lang="ja-JP" altLang="en-US" dirty="0"/>
              <a:t>が</a:t>
            </a:r>
            <a:endParaRPr lang="en-US" altLang="ja-JP" dirty="0"/>
          </a:p>
          <a:p>
            <a:pPr algn="ctr"/>
            <a:r>
              <a:rPr lang="ja-JP" altLang="en-US" b="1" u="sng" dirty="0"/>
              <a:t>永住者や定住者等</a:t>
            </a:r>
            <a:endParaRPr lang="en-US" altLang="ja-JP" b="1" u="sng" dirty="0"/>
          </a:p>
        </p:txBody>
      </p:sp>
      <p:sp>
        <p:nvSpPr>
          <p:cNvPr id="26" name="テキスト ボックス 25">
            <a:extLst>
              <a:ext uri="{FF2B5EF4-FFF2-40B4-BE49-F238E27FC236}">
                <a16:creationId xmlns:a16="http://schemas.microsoft.com/office/drawing/2014/main" xmlns="" id="{906A6D8C-02AB-4FF2-B58B-DCE1B564185C}"/>
              </a:ext>
            </a:extLst>
          </p:cNvPr>
          <p:cNvSpPr txBox="1"/>
          <p:nvPr/>
        </p:nvSpPr>
        <p:spPr>
          <a:xfrm>
            <a:off x="6228184" y="4365104"/>
            <a:ext cx="2805205" cy="923330"/>
          </a:xfrm>
          <a:prstGeom prst="rect">
            <a:avLst/>
          </a:prstGeom>
          <a:noFill/>
          <a:ln w="28575">
            <a:solidFill>
              <a:srgbClr val="FF0000"/>
            </a:solidFill>
          </a:ln>
        </p:spPr>
        <p:txBody>
          <a:bodyPr wrap="square" rtlCol="0">
            <a:spAutoFit/>
          </a:bodyPr>
          <a:lstStyle/>
          <a:p>
            <a:pPr algn="ctr"/>
            <a:r>
              <a:rPr lang="ja-JP" altLang="en-US" b="1" u="sng" dirty="0"/>
              <a:t>長く日本に住んでいたり、</a:t>
            </a:r>
            <a:endParaRPr lang="en-US" altLang="ja-JP" b="1" u="sng" dirty="0"/>
          </a:p>
          <a:p>
            <a:pPr algn="ctr"/>
            <a:r>
              <a:rPr lang="ja-JP" altLang="en-US" b="1" u="sng" dirty="0"/>
              <a:t> これから長く日本で</a:t>
            </a:r>
            <a:endParaRPr lang="en-US" altLang="ja-JP" b="1" u="sng" dirty="0"/>
          </a:p>
          <a:p>
            <a:pPr algn="ctr"/>
            <a:r>
              <a:rPr lang="ja-JP" altLang="en-US" b="1" u="sng" dirty="0"/>
              <a:t>生活していく住民</a:t>
            </a:r>
            <a:endParaRPr lang="en-US" altLang="ja-JP" b="1" u="sng" dirty="0"/>
          </a:p>
        </p:txBody>
      </p:sp>
      <p:sp>
        <p:nvSpPr>
          <p:cNvPr id="5" name="スライド番号プレースホルダー 4"/>
          <p:cNvSpPr>
            <a:spLocks noGrp="1"/>
          </p:cNvSpPr>
          <p:nvPr>
            <p:ph type="sldNum" sz="quarter" idx="12"/>
          </p:nvPr>
        </p:nvSpPr>
        <p:spPr/>
        <p:txBody>
          <a:bodyPr/>
          <a:lstStyle/>
          <a:p>
            <a:fld id="{EDD89108-7BAE-4B9E-BA85-2407462B903F}" type="slidenum">
              <a:rPr kumimoji="1" lang="ja-JP" altLang="en-US" smtClean="0"/>
              <a:t>3</a:t>
            </a:fld>
            <a:endParaRPr kumimoji="1" lang="ja-JP" altLang="en-US"/>
          </a:p>
        </p:txBody>
      </p:sp>
      <p:sp>
        <p:nvSpPr>
          <p:cNvPr id="10" name="テキスト ボックス 2"/>
          <p:cNvSpPr txBox="1"/>
          <p:nvPr/>
        </p:nvSpPr>
        <p:spPr>
          <a:xfrm>
            <a:off x="6936901" y="5949280"/>
            <a:ext cx="2181620" cy="278824"/>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just">
              <a:spcAft>
                <a:spcPts val="0"/>
              </a:spcAft>
            </a:pPr>
            <a:r>
              <a:rPr lang="en-US" altLang="ja-JP" sz="1600" kern="100" dirty="0" smtClean="0">
                <a:latin typeface="+mj-ea"/>
                <a:ea typeface="+mj-ea"/>
                <a:cs typeface="Times New Roman"/>
              </a:rPr>
              <a:t>2022</a:t>
            </a:r>
            <a:r>
              <a:rPr lang="ja-JP" altLang="en-US" sz="1600" kern="100" dirty="0" smtClean="0">
                <a:latin typeface="+mj-ea"/>
                <a:ea typeface="+mj-ea"/>
                <a:cs typeface="Times New Roman"/>
              </a:rPr>
              <a:t>年</a:t>
            </a:r>
            <a:r>
              <a:rPr lang="en-US" altLang="ja-JP" sz="1600" kern="100" dirty="0" smtClean="0">
                <a:latin typeface="+mj-ea"/>
                <a:ea typeface="+mj-ea"/>
                <a:cs typeface="Times New Roman"/>
              </a:rPr>
              <a:t>1</a:t>
            </a:r>
            <a:r>
              <a:rPr lang="ja-JP" altLang="en-US" sz="1600" kern="100" dirty="0" smtClean="0">
                <a:latin typeface="+mj-ea"/>
                <a:ea typeface="+mj-ea"/>
                <a:cs typeface="Times New Roman"/>
              </a:rPr>
              <a:t>月</a:t>
            </a:r>
            <a:r>
              <a:rPr lang="en-US" altLang="ja-JP" sz="1600" kern="100" dirty="0" smtClean="0">
                <a:latin typeface="+mj-ea"/>
                <a:ea typeface="+mj-ea"/>
                <a:cs typeface="Times New Roman"/>
              </a:rPr>
              <a:t>1</a:t>
            </a:r>
            <a:r>
              <a:rPr lang="ja-JP" altLang="en-US" sz="1600" kern="100" dirty="0" smtClean="0">
                <a:latin typeface="+mj-ea"/>
                <a:ea typeface="+mj-ea"/>
                <a:cs typeface="Times New Roman"/>
              </a:rPr>
              <a:t>日現在</a:t>
            </a:r>
            <a:endParaRPr lang="ja-JP" sz="1600" kern="100" dirty="0">
              <a:effectLst/>
              <a:latin typeface="+mj-ea"/>
              <a:ea typeface="+mj-ea"/>
              <a:cs typeface="Times New Roman"/>
            </a:endParaRPr>
          </a:p>
        </p:txBody>
      </p:sp>
      <p:sp>
        <p:nvSpPr>
          <p:cNvPr id="12" name="テキスト ボックス 11"/>
          <p:cNvSpPr txBox="1"/>
          <p:nvPr/>
        </p:nvSpPr>
        <p:spPr>
          <a:xfrm>
            <a:off x="4860032" y="1400223"/>
            <a:ext cx="4032448" cy="338554"/>
          </a:xfrm>
          <a:prstGeom prst="rect">
            <a:avLst/>
          </a:prstGeom>
          <a:noFill/>
          <a:ln>
            <a:solidFill>
              <a:schemeClr val="tx1"/>
            </a:solidFill>
            <a:prstDash val="sysDot"/>
          </a:ln>
        </p:spPr>
        <p:txBody>
          <a:bodyPr wrap="square" rtlCol="0">
            <a:spAutoFit/>
          </a:bodyPr>
          <a:lstStyle/>
          <a:p>
            <a:pPr algn="ctr"/>
            <a:r>
              <a:rPr kumimoji="1" lang="en-US" altLang="ja-JP" sz="1600" dirty="0" smtClean="0">
                <a:latin typeface="+mj-ea"/>
                <a:ea typeface="+mj-ea"/>
              </a:rPr>
              <a:t>2022</a:t>
            </a:r>
            <a:r>
              <a:rPr kumimoji="1" lang="ja-JP" altLang="en-US" sz="1600" dirty="0" smtClean="0">
                <a:latin typeface="+mj-ea"/>
                <a:ea typeface="+mj-ea"/>
              </a:rPr>
              <a:t>年</a:t>
            </a:r>
            <a:r>
              <a:rPr kumimoji="1" lang="en-US" altLang="ja-JP" sz="1600" dirty="0" smtClean="0">
                <a:latin typeface="+mj-ea"/>
                <a:ea typeface="+mj-ea"/>
              </a:rPr>
              <a:t>1</a:t>
            </a:r>
            <a:r>
              <a:rPr kumimoji="1" lang="ja-JP" altLang="en-US" sz="1600" dirty="0" smtClean="0">
                <a:latin typeface="+mj-ea"/>
                <a:ea typeface="+mj-ea"/>
              </a:rPr>
              <a:t>月</a:t>
            </a:r>
            <a:r>
              <a:rPr kumimoji="1" lang="en-US" altLang="ja-JP" sz="1600" dirty="0" smtClean="0">
                <a:latin typeface="+mj-ea"/>
                <a:ea typeface="+mj-ea"/>
              </a:rPr>
              <a:t>1</a:t>
            </a:r>
            <a:r>
              <a:rPr kumimoji="1" lang="ja-JP" altLang="en-US" sz="1600" dirty="0" smtClean="0">
                <a:latin typeface="+mj-ea"/>
                <a:ea typeface="+mj-ea"/>
              </a:rPr>
              <a:t>日現在の外国人住民数：</a:t>
            </a:r>
            <a:r>
              <a:rPr kumimoji="1" lang="en-US" altLang="ja-JP" sz="1600" dirty="0" smtClean="0">
                <a:latin typeface="+mj-ea"/>
                <a:ea typeface="+mj-ea"/>
              </a:rPr>
              <a:t>8,861</a:t>
            </a:r>
            <a:r>
              <a:rPr kumimoji="1" lang="ja-JP" altLang="en-US" sz="1600" dirty="0" smtClean="0">
                <a:latin typeface="+mj-ea"/>
                <a:ea typeface="+mj-ea"/>
              </a:rPr>
              <a:t>人</a:t>
            </a:r>
            <a:endParaRPr kumimoji="1" lang="ja-JP" altLang="en-US" sz="1600" dirty="0">
              <a:latin typeface="+mj-ea"/>
              <a:ea typeface="+mj-ea"/>
            </a:endParaRPr>
          </a:p>
        </p:txBody>
      </p:sp>
      <p:graphicFrame>
        <p:nvGraphicFramePr>
          <p:cNvPr id="13" name="グラフ 12"/>
          <p:cNvGraphicFramePr>
            <a:graphicFrameLocks/>
          </p:cNvGraphicFramePr>
          <p:nvPr>
            <p:extLst>
              <p:ext uri="{D42A27DB-BD31-4B8C-83A1-F6EECF244321}">
                <p14:modId xmlns:p14="http://schemas.microsoft.com/office/powerpoint/2010/main" val="2095535455"/>
              </p:ext>
            </p:extLst>
          </p:nvPr>
        </p:nvGraphicFramePr>
        <p:xfrm>
          <a:off x="752357" y="1924265"/>
          <a:ext cx="5475827" cy="443208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4408737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272413" y="493200"/>
            <a:ext cx="7731941" cy="523220"/>
          </a:xfrm>
          <a:prstGeom prst="rect">
            <a:avLst/>
          </a:prstGeom>
          <a:noFill/>
        </p:spPr>
        <p:txBody>
          <a:bodyPr wrap="square" rtlCol="0">
            <a:spAutoFit/>
          </a:bodyPr>
          <a:lstStyle/>
          <a:p>
            <a:r>
              <a:rPr lang="ja-JP" altLang="en-US" sz="2800" dirty="0">
                <a:solidFill>
                  <a:schemeClr val="tx2">
                    <a:lumMod val="60000"/>
                    <a:lumOff val="40000"/>
                  </a:schemeClr>
                </a:solidFill>
                <a:latin typeface="HG創英角ﾎﾟｯﾌﾟ体" panose="040B0A09000000000000" pitchFamily="49" charset="-128"/>
                <a:ea typeface="HG創英角ﾎﾟｯﾌﾟ体" panose="040B0A09000000000000" pitchFamily="49" charset="-128"/>
              </a:rPr>
              <a:t>出入国等への新型</a:t>
            </a:r>
            <a:r>
              <a:rPr lang="ja-JP" altLang="en-US" sz="2800" dirty="0" smtClean="0">
                <a:solidFill>
                  <a:schemeClr val="tx2">
                    <a:lumMod val="60000"/>
                    <a:lumOff val="40000"/>
                  </a:schemeClr>
                </a:solidFill>
                <a:latin typeface="HG創英角ﾎﾟｯﾌﾟ体" panose="040B0A09000000000000" pitchFamily="49" charset="-128"/>
                <a:ea typeface="HG創英角ﾎﾟｯﾌﾟ体" panose="040B0A09000000000000" pitchFamily="49" charset="-128"/>
              </a:rPr>
              <a:t>コロナウイルス感染症の影響</a:t>
            </a:r>
            <a:endParaRPr kumimoji="1" lang="ja-JP" altLang="en-US" sz="2800" dirty="0">
              <a:solidFill>
                <a:schemeClr val="tx2">
                  <a:lumMod val="60000"/>
                  <a:lumOff val="40000"/>
                </a:schemeClr>
              </a:solidFill>
              <a:latin typeface="HG創英角ﾎﾟｯﾌﾟ体" panose="040B0A09000000000000" pitchFamily="49" charset="-128"/>
              <a:ea typeface="HG創英角ﾎﾟｯﾌﾟ体" panose="040B0A09000000000000" pitchFamily="49" charset="-128"/>
            </a:endParaRPr>
          </a:p>
        </p:txBody>
      </p:sp>
      <p:pic>
        <p:nvPicPr>
          <p:cNvPr id="5" name="Picture 2" descr="T:\国際\2505　多文化共生推進等基本計画\多文化共生マーク\HP\カラーデータ\青紫色②.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4000" y="360000"/>
            <a:ext cx="872505" cy="870377"/>
          </a:xfrm>
          <a:prstGeom prst="rect">
            <a:avLst/>
          </a:prstGeom>
          <a:noFill/>
          <a:extLst>
            <a:ext uri="{909E8E84-426E-40DD-AFC4-6F175D3DCCD1}">
              <a14:hiddenFill xmlns:a14="http://schemas.microsoft.com/office/drawing/2010/main">
                <a:solidFill>
                  <a:srgbClr val="FFFFFF"/>
                </a:solidFill>
              </a14:hiddenFill>
            </a:ext>
          </a:extLst>
        </p:spPr>
      </p:pic>
      <p:sp>
        <p:nvSpPr>
          <p:cNvPr id="8" name="テキスト ボックス 7"/>
          <p:cNvSpPr txBox="1"/>
          <p:nvPr/>
        </p:nvSpPr>
        <p:spPr>
          <a:xfrm>
            <a:off x="399909" y="1196752"/>
            <a:ext cx="8604446" cy="5324535"/>
          </a:xfrm>
          <a:prstGeom prst="rect">
            <a:avLst/>
          </a:prstGeom>
          <a:noFill/>
        </p:spPr>
        <p:txBody>
          <a:bodyPr wrap="square" rtlCol="0">
            <a:spAutoFit/>
          </a:bodyPr>
          <a:lstStyle/>
          <a:p>
            <a:r>
              <a:rPr lang="ja-JP" altLang="en-US" sz="2000" dirty="0" smtClean="0"/>
              <a:t>　</a:t>
            </a:r>
            <a:r>
              <a:rPr lang="en-US" altLang="ja-JP" sz="2000" b="1" dirty="0"/>
              <a:t>2020</a:t>
            </a:r>
            <a:r>
              <a:rPr lang="ja-JP" altLang="en-US" sz="2000" b="1" dirty="0"/>
              <a:t>年</a:t>
            </a:r>
            <a:r>
              <a:rPr lang="en-US" altLang="ja-JP" sz="2000" b="1" dirty="0"/>
              <a:t>1</a:t>
            </a:r>
            <a:r>
              <a:rPr lang="ja-JP" altLang="en-US" sz="2000" b="1" dirty="0"/>
              <a:t>月～</a:t>
            </a:r>
            <a:r>
              <a:rPr lang="ja-JP" altLang="en-US" sz="2000" b="1" dirty="0" smtClean="0"/>
              <a:t>　</a:t>
            </a:r>
            <a:r>
              <a:rPr lang="ja-JP" altLang="en-US" sz="2000" b="1" dirty="0">
                <a:solidFill>
                  <a:srgbClr val="FF0000"/>
                </a:solidFill>
              </a:rPr>
              <a:t>新型コロナウイルス感染症</a:t>
            </a:r>
            <a:r>
              <a:rPr lang="ja-JP" altLang="en-US" sz="2000" b="1" dirty="0" smtClean="0">
                <a:solidFill>
                  <a:srgbClr val="FF0000"/>
                </a:solidFill>
              </a:rPr>
              <a:t>流行</a:t>
            </a:r>
            <a:endParaRPr lang="en-US" altLang="ja-JP" sz="2000" b="1" dirty="0" smtClean="0">
              <a:solidFill>
                <a:srgbClr val="FF0000"/>
              </a:solidFill>
            </a:endParaRPr>
          </a:p>
          <a:p>
            <a:r>
              <a:rPr lang="ja-JP" altLang="en-US" sz="2000" dirty="0" smtClean="0"/>
              <a:t>　</a:t>
            </a:r>
            <a:endParaRPr lang="en-US" altLang="ja-JP" sz="2000" b="1" dirty="0" smtClean="0"/>
          </a:p>
          <a:p>
            <a:r>
              <a:rPr lang="ja-JP" altLang="en-US" sz="2000" b="1" dirty="0" smtClean="0"/>
              <a:t>　</a:t>
            </a:r>
            <a:r>
              <a:rPr lang="en-US" altLang="ja-JP" sz="2000" b="1" dirty="0" smtClean="0"/>
              <a:t>2020</a:t>
            </a:r>
            <a:r>
              <a:rPr lang="ja-JP" altLang="en-US" sz="2000" b="1" dirty="0" smtClean="0"/>
              <a:t>年</a:t>
            </a:r>
            <a:r>
              <a:rPr lang="en-US" altLang="ja-JP" sz="2000" b="1" dirty="0"/>
              <a:t>3</a:t>
            </a:r>
            <a:r>
              <a:rPr lang="ja-JP" altLang="en-US" sz="2000" b="1" dirty="0" smtClean="0"/>
              <a:t>月～　　</a:t>
            </a:r>
            <a:r>
              <a:rPr lang="ja-JP" altLang="en-US" sz="2000" b="1" dirty="0" smtClean="0">
                <a:solidFill>
                  <a:srgbClr val="0000FF"/>
                </a:solidFill>
              </a:rPr>
              <a:t>在留外国人に対して</a:t>
            </a:r>
            <a:endParaRPr lang="en-US" altLang="ja-JP" sz="2000" b="1" dirty="0" smtClean="0">
              <a:solidFill>
                <a:srgbClr val="0000FF"/>
              </a:solidFill>
            </a:endParaRPr>
          </a:p>
          <a:p>
            <a:r>
              <a:rPr lang="ja-JP" altLang="en-US" sz="2000" b="1" dirty="0"/>
              <a:t>　</a:t>
            </a:r>
            <a:r>
              <a:rPr lang="ja-JP" altLang="en-US" sz="2000" b="1" dirty="0" smtClean="0"/>
              <a:t>　▶　帰国困難者の在留資格変更を許可</a:t>
            </a:r>
            <a:endParaRPr lang="en-US" altLang="ja-JP" sz="2000" b="1" dirty="0"/>
          </a:p>
          <a:p>
            <a:r>
              <a:rPr lang="ja-JP" altLang="en-US" sz="2000" dirty="0" smtClean="0"/>
              <a:t>　　▶　</a:t>
            </a:r>
            <a:r>
              <a:rPr lang="ja-JP" altLang="en-US" sz="2000" b="1" dirty="0" smtClean="0"/>
              <a:t>技能実習生等の雇用維持支援</a:t>
            </a:r>
            <a:endParaRPr lang="en-US" altLang="ja-JP" sz="2000" b="1" dirty="0" smtClean="0"/>
          </a:p>
          <a:p>
            <a:r>
              <a:rPr lang="ja-JP" altLang="en-US" sz="2000" b="1" dirty="0"/>
              <a:t>　</a:t>
            </a:r>
            <a:endParaRPr lang="en-US" altLang="ja-JP" sz="2000" b="1" dirty="0" smtClean="0"/>
          </a:p>
          <a:p>
            <a:r>
              <a:rPr lang="ja-JP" altLang="en-US" sz="2000" b="1" dirty="0" smtClean="0"/>
              <a:t>　</a:t>
            </a:r>
            <a:r>
              <a:rPr lang="en-US" altLang="ja-JP" sz="2000" b="1" dirty="0" smtClean="0"/>
              <a:t>2020</a:t>
            </a:r>
            <a:r>
              <a:rPr lang="ja-JP" altLang="en-US" sz="2000" b="1" dirty="0" smtClean="0"/>
              <a:t>年</a:t>
            </a:r>
            <a:r>
              <a:rPr lang="en-US" altLang="ja-JP" sz="2000" b="1" dirty="0" smtClean="0"/>
              <a:t>12</a:t>
            </a:r>
            <a:r>
              <a:rPr lang="ja-JP" altLang="en-US" sz="2000" b="1" dirty="0" smtClean="0"/>
              <a:t>月～　</a:t>
            </a:r>
            <a:r>
              <a:rPr lang="ja-JP" altLang="en-US" sz="2000" b="1" dirty="0" smtClean="0">
                <a:solidFill>
                  <a:srgbClr val="FF0000"/>
                </a:solidFill>
              </a:rPr>
              <a:t>海外からの入国に対して</a:t>
            </a:r>
            <a:endParaRPr lang="en-US" altLang="ja-JP" sz="2000" b="1" dirty="0" smtClean="0">
              <a:solidFill>
                <a:srgbClr val="FF0000"/>
              </a:solidFill>
            </a:endParaRPr>
          </a:p>
          <a:p>
            <a:r>
              <a:rPr lang="ja-JP" altLang="en-US" sz="2000" dirty="0"/>
              <a:t>　</a:t>
            </a:r>
            <a:r>
              <a:rPr lang="ja-JP" altLang="en-US" sz="2000" dirty="0" smtClean="0"/>
              <a:t>　</a:t>
            </a:r>
            <a:r>
              <a:rPr lang="ja-JP" altLang="en-US" sz="2000" b="1" dirty="0" smtClean="0"/>
              <a:t>すべて</a:t>
            </a:r>
            <a:r>
              <a:rPr lang="ja-JP" altLang="en-US" sz="2000" dirty="0" smtClean="0"/>
              <a:t>の国・地域からの</a:t>
            </a:r>
            <a:r>
              <a:rPr lang="ja-JP" altLang="en-US" sz="2000" b="1" dirty="0" smtClean="0"/>
              <a:t>新規入国</a:t>
            </a:r>
            <a:r>
              <a:rPr lang="ja-JP" altLang="en-US" sz="2000" dirty="0" smtClean="0"/>
              <a:t>の</a:t>
            </a:r>
            <a:r>
              <a:rPr lang="ja-JP" altLang="en-US" sz="2000" b="1" dirty="0" smtClean="0"/>
              <a:t>一時停止</a:t>
            </a:r>
            <a:r>
              <a:rPr lang="ja-JP" altLang="en-US" sz="2000" dirty="0" smtClean="0"/>
              <a:t>を決定</a:t>
            </a:r>
            <a:endParaRPr lang="en-US" altLang="ja-JP" sz="2000" dirty="0"/>
          </a:p>
          <a:p>
            <a:r>
              <a:rPr lang="ja-JP" altLang="en-US" sz="2000" dirty="0" smtClean="0"/>
              <a:t>　　「特段の事情」がある場合新規入国可・・・待機、検査等の実施</a:t>
            </a:r>
            <a:endParaRPr lang="en-US" altLang="ja-JP" sz="2000" dirty="0" smtClean="0"/>
          </a:p>
          <a:p>
            <a:endParaRPr lang="en-US" altLang="ja-JP" sz="2000" dirty="0" smtClean="0"/>
          </a:p>
          <a:p>
            <a:r>
              <a:rPr lang="ja-JP" altLang="en-US" sz="2000" dirty="0" smtClean="0"/>
              <a:t>　</a:t>
            </a:r>
            <a:r>
              <a:rPr lang="en-US" altLang="ja-JP" sz="2000" b="1" dirty="0" smtClean="0"/>
              <a:t>2021</a:t>
            </a:r>
            <a:r>
              <a:rPr lang="ja-JP" altLang="en-US" sz="2000" b="1" dirty="0" smtClean="0">
                <a:latin typeface="+mn-ea"/>
              </a:rPr>
              <a:t>年</a:t>
            </a:r>
            <a:r>
              <a:rPr lang="en-US" altLang="ja-JP" sz="2000" b="1" dirty="0" smtClean="0"/>
              <a:t>11</a:t>
            </a:r>
            <a:r>
              <a:rPr lang="ja-JP" altLang="en-US" sz="2000" b="1" dirty="0" smtClean="0">
                <a:latin typeface="+mn-ea"/>
              </a:rPr>
              <a:t>月</a:t>
            </a:r>
            <a:r>
              <a:rPr lang="ja-JP" altLang="en-US" sz="2000" dirty="0" smtClean="0">
                <a:latin typeface="+mn-ea"/>
              </a:rPr>
              <a:t>　</a:t>
            </a:r>
            <a:r>
              <a:rPr lang="ja-JP" altLang="en-US" sz="2000" b="1" dirty="0" smtClean="0">
                <a:solidFill>
                  <a:srgbClr val="0000FF"/>
                </a:solidFill>
                <a:latin typeface="+mn-ea"/>
              </a:rPr>
              <a:t>外国人の新規入国制限の緩和</a:t>
            </a:r>
            <a:r>
              <a:rPr lang="ja-JP" altLang="en-US" sz="2000" dirty="0">
                <a:latin typeface="+mn-ea"/>
              </a:rPr>
              <a:t>　</a:t>
            </a:r>
            <a:endParaRPr lang="en-US" altLang="ja-JP" sz="2000" dirty="0" smtClean="0">
              <a:latin typeface="+mn-ea"/>
            </a:endParaRPr>
          </a:p>
          <a:p>
            <a:r>
              <a:rPr lang="ja-JP" altLang="en-US" sz="2000" dirty="0">
                <a:latin typeface="+mn-ea"/>
              </a:rPr>
              <a:t>　</a:t>
            </a:r>
            <a:r>
              <a:rPr lang="ja-JP" altLang="en-US" sz="2000" dirty="0" smtClean="0">
                <a:latin typeface="+mn-ea"/>
              </a:rPr>
              <a:t>・ビジネスや就労目的での</a:t>
            </a:r>
            <a:r>
              <a:rPr lang="en-US" altLang="ja-JP" sz="2000" dirty="0" smtClean="0">
                <a:latin typeface="+mn-ea"/>
              </a:rPr>
              <a:t>3</a:t>
            </a:r>
            <a:r>
              <a:rPr lang="ja-JP" altLang="en-US" sz="2000" dirty="0" smtClean="0">
                <a:latin typeface="+mn-ea"/>
              </a:rPr>
              <a:t>か月以内の短期滞在者、留学生、</a:t>
            </a:r>
            <a:endParaRPr lang="en-US" altLang="ja-JP" sz="2000" dirty="0" smtClean="0">
              <a:latin typeface="+mn-ea"/>
            </a:endParaRPr>
          </a:p>
          <a:p>
            <a:r>
              <a:rPr lang="ja-JP" altLang="en-US" sz="2000" dirty="0" smtClean="0">
                <a:latin typeface="+mn-ea"/>
              </a:rPr>
              <a:t>　　技能実習生などの長期滞在者の新規入国許可</a:t>
            </a:r>
            <a:endParaRPr lang="en-US" altLang="ja-JP" sz="2000" dirty="0" smtClean="0">
              <a:latin typeface="+mn-ea"/>
            </a:endParaRPr>
          </a:p>
          <a:p>
            <a:r>
              <a:rPr lang="ja-JP" altLang="en-US" sz="2000" dirty="0">
                <a:latin typeface="+mn-ea"/>
              </a:rPr>
              <a:t>　・</a:t>
            </a:r>
            <a:r>
              <a:rPr lang="ja-JP" altLang="en-US" sz="2000" dirty="0" smtClean="0">
                <a:latin typeface="+mn-ea"/>
              </a:rPr>
              <a:t>観光目的の入国は一時停止のまま</a:t>
            </a:r>
            <a:endParaRPr lang="en-US" altLang="ja-JP" sz="2000" dirty="0" smtClean="0">
              <a:latin typeface="+mn-ea"/>
            </a:endParaRPr>
          </a:p>
          <a:p>
            <a:endParaRPr lang="en-US" altLang="ja-JP" sz="2000" dirty="0">
              <a:latin typeface="+mn-ea"/>
            </a:endParaRPr>
          </a:p>
          <a:p>
            <a:r>
              <a:rPr lang="ja-JP" altLang="en-US" sz="2000" b="1" dirty="0"/>
              <a:t>　</a:t>
            </a:r>
            <a:r>
              <a:rPr lang="en-US" altLang="ja-JP" sz="2000" b="1" dirty="0" smtClean="0"/>
              <a:t>2021</a:t>
            </a:r>
            <a:r>
              <a:rPr lang="ja-JP" altLang="en-US" sz="2000" b="1" dirty="0" smtClean="0"/>
              <a:t>年</a:t>
            </a:r>
            <a:r>
              <a:rPr lang="en-US" altLang="ja-JP" sz="2000" b="1" dirty="0"/>
              <a:t>12</a:t>
            </a:r>
            <a:r>
              <a:rPr lang="ja-JP" altLang="en-US" sz="2000" b="1" dirty="0"/>
              <a:t>月～　</a:t>
            </a:r>
            <a:r>
              <a:rPr lang="ja-JP" altLang="en-US" sz="2000" b="1" dirty="0" smtClean="0">
                <a:solidFill>
                  <a:srgbClr val="FF0000"/>
                </a:solidFill>
              </a:rPr>
              <a:t>外国人</a:t>
            </a:r>
            <a:r>
              <a:rPr lang="ja-JP" altLang="en-US" sz="2000" b="1" dirty="0">
                <a:solidFill>
                  <a:srgbClr val="FF0000"/>
                </a:solidFill>
              </a:rPr>
              <a:t>の</a:t>
            </a:r>
            <a:r>
              <a:rPr lang="ja-JP" altLang="en-US" sz="2000" b="1" dirty="0" smtClean="0">
                <a:solidFill>
                  <a:srgbClr val="FF0000"/>
                </a:solidFill>
              </a:rPr>
              <a:t>入国</a:t>
            </a:r>
            <a:r>
              <a:rPr lang="ja-JP" altLang="en-US" sz="2000" b="1" dirty="0">
                <a:solidFill>
                  <a:srgbClr val="FF0000"/>
                </a:solidFill>
              </a:rPr>
              <a:t>に対して</a:t>
            </a:r>
            <a:endParaRPr lang="en-US" altLang="ja-JP" sz="2000" b="1" dirty="0">
              <a:solidFill>
                <a:srgbClr val="FF0000"/>
              </a:solidFill>
            </a:endParaRPr>
          </a:p>
          <a:p>
            <a:r>
              <a:rPr lang="ja-JP" altLang="en-US" sz="2000" dirty="0"/>
              <a:t>　　</a:t>
            </a:r>
            <a:r>
              <a:rPr lang="ja-JP" altLang="en-US" sz="2000" b="1" dirty="0"/>
              <a:t>すべて</a:t>
            </a:r>
            <a:r>
              <a:rPr lang="ja-JP" altLang="en-US" sz="2000" dirty="0"/>
              <a:t>の国・地域からの</a:t>
            </a:r>
            <a:r>
              <a:rPr lang="ja-JP" altLang="en-US" sz="2000" b="1" dirty="0"/>
              <a:t>新規入国</a:t>
            </a:r>
            <a:r>
              <a:rPr lang="ja-JP" altLang="en-US" sz="2000" dirty="0" smtClean="0"/>
              <a:t>の一時</a:t>
            </a:r>
            <a:r>
              <a:rPr lang="ja-JP" altLang="en-US" sz="2000" b="1" dirty="0" smtClean="0"/>
              <a:t>停止</a:t>
            </a:r>
            <a:r>
              <a:rPr lang="ja-JP" altLang="en-US" sz="2000" dirty="0"/>
              <a:t>を</a:t>
            </a:r>
            <a:r>
              <a:rPr lang="ja-JP" altLang="en-US" sz="2000" dirty="0" smtClean="0"/>
              <a:t>決定</a:t>
            </a:r>
            <a:endParaRPr lang="en-US" altLang="ja-JP" sz="2000" dirty="0"/>
          </a:p>
        </p:txBody>
      </p:sp>
      <p:sp>
        <p:nvSpPr>
          <p:cNvPr id="3" name="スライド番号プレースホルダー 2"/>
          <p:cNvSpPr>
            <a:spLocks noGrp="1"/>
          </p:cNvSpPr>
          <p:nvPr>
            <p:ph type="sldNum" sz="quarter" idx="12"/>
          </p:nvPr>
        </p:nvSpPr>
        <p:spPr/>
        <p:txBody>
          <a:bodyPr/>
          <a:lstStyle/>
          <a:p>
            <a:fld id="{EDD89108-7BAE-4B9E-BA85-2407462B903F}" type="slidenum">
              <a:rPr kumimoji="1" lang="ja-JP" altLang="en-US" smtClean="0"/>
              <a:t>4</a:t>
            </a:fld>
            <a:endParaRPr kumimoji="1" lang="ja-JP" altLang="en-US"/>
          </a:p>
        </p:txBody>
      </p:sp>
    </p:spTree>
    <p:extLst>
      <p:ext uri="{BB962C8B-B14F-4D97-AF65-F5344CB8AC3E}">
        <p14:creationId xmlns:p14="http://schemas.microsoft.com/office/powerpoint/2010/main" val="2608914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259632" y="450835"/>
            <a:ext cx="7416824" cy="584775"/>
          </a:xfrm>
          <a:prstGeom prst="rect">
            <a:avLst/>
          </a:prstGeom>
          <a:noFill/>
        </p:spPr>
        <p:txBody>
          <a:bodyPr wrap="square" rtlCol="0">
            <a:spAutoFit/>
          </a:bodyPr>
          <a:lstStyle/>
          <a:p>
            <a:r>
              <a:rPr kumimoji="1" lang="ja-JP" altLang="en-US" sz="3200" dirty="0" smtClean="0">
                <a:solidFill>
                  <a:schemeClr val="tx2">
                    <a:lumMod val="60000"/>
                    <a:lumOff val="40000"/>
                  </a:schemeClr>
                </a:solidFill>
                <a:latin typeface="HG創英角ﾎﾟｯﾌﾟ体" panose="040B0A09000000000000" pitchFamily="49" charset="-128"/>
                <a:ea typeface="HG創英角ﾎﾟｯﾌﾟ体" panose="040B0A09000000000000" pitchFamily="49" charset="-128"/>
              </a:rPr>
              <a:t>岐阜市多文化共生推進基本計画</a:t>
            </a:r>
            <a:endParaRPr kumimoji="1" lang="ja-JP" altLang="en-US" sz="3200" dirty="0">
              <a:solidFill>
                <a:schemeClr val="tx2">
                  <a:lumMod val="60000"/>
                  <a:lumOff val="40000"/>
                </a:schemeClr>
              </a:solidFill>
              <a:latin typeface="HG創英角ﾎﾟｯﾌﾟ体" panose="040B0A09000000000000" pitchFamily="49" charset="-128"/>
              <a:ea typeface="HG創英角ﾎﾟｯﾌﾟ体" panose="040B0A09000000000000" pitchFamily="49" charset="-128"/>
            </a:endParaRPr>
          </a:p>
        </p:txBody>
      </p:sp>
      <p:sp>
        <p:nvSpPr>
          <p:cNvPr id="28" name="テキスト ボックス 39"/>
          <p:cNvSpPr txBox="1"/>
          <p:nvPr/>
        </p:nvSpPr>
        <p:spPr>
          <a:xfrm>
            <a:off x="657017" y="1668397"/>
            <a:ext cx="1106671" cy="896507"/>
          </a:xfrm>
          <a:prstGeom prst="roundRect">
            <a:avLst/>
          </a:prstGeom>
          <a:solidFill>
            <a:srgbClr val="FFCCFF"/>
          </a:solidFill>
          <a:ln w="6350">
            <a:solidFill>
              <a:srgbClr val="FF0066"/>
            </a:solidFill>
          </a:ln>
          <a:effectLst/>
        </p:spPr>
        <p:txBody>
          <a:bodyPr rot="0" spcFirstLastPara="0" vert="horz" wrap="square" lIns="72000" tIns="72000" rIns="72000" bIns="72000" numCol="1" spcCol="0" rtlCol="0" fromWordArt="0" anchor="ctr" anchorCtr="1" forceAA="0" compatLnSpc="1">
            <a:prstTxWarp prst="textNoShape">
              <a:avLst/>
            </a:prstTxWarp>
            <a:noAutofit/>
          </a:bodyPr>
          <a:lstStyle/>
          <a:p>
            <a:pPr algn="just">
              <a:spcAft>
                <a:spcPts val="0"/>
              </a:spcAft>
            </a:pPr>
            <a:r>
              <a:rPr lang="ja-JP" altLang="en-US" sz="2800" kern="100" dirty="0" smtClean="0">
                <a:latin typeface="+mn-ea"/>
                <a:cs typeface="Times New Roman"/>
              </a:rPr>
              <a:t>基本</a:t>
            </a:r>
            <a:endParaRPr lang="en-US" altLang="ja-JP" sz="2800" kern="100" dirty="0" smtClean="0">
              <a:latin typeface="+mn-ea"/>
              <a:cs typeface="Times New Roman"/>
            </a:endParaRPr>
          </a:p>
          <a:p>
            <a:pPr algn="just">
              <a:spcAft>
                <a:spcPts val="0"/>
              </a:spcAft>
            </a:pPr>
            <a:r>
              <a:rPr lang="ja-JP" altLang="en-US" sz="2800" kern="100" dirty="0" smtClean="0">
                <a:latin typeface="+mn-ea"/>
                <a:cs typeface="Times New Roman"/>
              </a:rPr>
              <a:t>理念</a:t>
            </a:r>
            <a:endParaRPr lang="ja-JP" sz="2000" kern="100" dirty="0">
              <a:effectLst/>
              <a:latin typeface="+mn-ea"/>
              <a:cs typeface="Times New Roman"/>
            </a:endParaRPr>
          </a:p>
        </p:txBody>
      </p:sp>
      <p:pic>
        <p:nvPicPr>
          <p:cNvPr id="7169" name="Picture 1" descr="T:\国際\2505　多文化共生推進等基本計画\多文化共生マーク\HP\カラーデータ\黒色②.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526" y="360001"/>
            <a:ext cx="871200" cy="852351"/>
          </a:xfrm>
          <a:prstGeom prst="rect">
            <a:avLst/>
          </a:prstGeom>
          <a:noFill/>
          <a:extLst>
            <a:ext uri="{909E8E84-426E-40DD-AFC4-6F175D3DCCD1}">
              <a14:hiddenFill xmlns:a14="http://schemas.microsoft.com/office/drawing/2010/main">
                <a:solidFill>
                  <a:srgbClr val="FFFFFF"/>
                </a:solidFill>
              </a14:hiddenFill>
            </a:ext>
          </a:extLst>
        </p:spPr>
      </p:pic>
      <p:sp>
        <p:nvSpPr>
          <p:cNvPr id="3" name="テキスト ボックス 2"/>
          <p:cNvSpPr txBox="1"/>
          <p:nvPr/>
        </p:nvSpPr>
        <p:spPr>
          <a:xfrm>
            <a:off x="1907704" y="1701152"/>
            <a:ext cx="6006773" cy="830997"/>
          </a:xfrm>
          <a:prstGeom prst="rect">
            <a:avLst/>
          </a:prstGeom>
          <a:noFill/>
        </p:spPr>
        <p:txBody>
          <a:bodyPr wrap="none" rtlCol="0">
            <a:spAutoFit/>
          </a:bodyPr>
          <a:lstStyle/>
          <a:p>
            <a:r>
              <a:rPr kumimoji="1" lang="ja-JP" altLang="en-US" sz="2400" b="1" dirty="0" smtClean="0"/>
              <a:t>誰もが互いに</a:t>
            </a:r>
            <a:r>
              <a:rPr kumimoji="1" lang="ja-JP" altLang="en-US" sz="2400" b="1" dirty="0" smtClean="0">
                <a:solidFill>
                  <a:srgbClr val="FF0000"/>
                </a:solidFill>
              </a:rPr>
              <a:t>多様性を理解し合い</a:t>
            </a:r>
            <a:r>
              <a:rPr kumimoji="1" lang="ja-JP" altLang="en-US" sz="2400" b="1" dirty="0" smtClean="0"/>
              <a:t>、</a:t>
            </a:r>
            <a:endParaRPr kumimoji="1" lang="en-US" altLang="ja-JP" sz="2400" b="1" dirty="0" smtClean="0"/>
          </a:p>
          <a:p>
            <a:r>
              <a:rPr kumimoji="1" lang="ja-JP" altLang="en-US" sz="2400" b="1" dirty="0" smtClean="0"/>
              <a:t>　ともに</a:t>
            </a:r>
            <a:r>
              <a:rPr kumimoji="1" lang="ja-JP" altLang="en-US" sz="2400" b="1" dirty="0" smtClean="0">
                <a:solidFill>
                  <a:srgbClr val="FF0000"/>
                </a:solidFill>
              </a:rPr>
              <a:t>新たな魅力</a:t>
            </a:r>
            <a:r>
              <a:rPr kumimoji="1" lang="ja-JP" altLang="en-US" sz="2400" b="1" dirty="0" smtClean="0"/>
              <a:t>を</a:t>
            </a:r>
            <a:r>
              <a:rPr kumimoji="1" lang="ja-JP" altLang="en-US" sz="2400" b="1" dirty="0" smtClean="0">
                <a:solidFill>
                  <a:srgbClr val="FF0000"/>
                </a:solidFill>
              </a:rPr>
              <a:t>創造</a:t>
            </a:r>
            <a:r>
              <a:rPr kumimoji="1" lang="ja-JP" altLang="en-US" sz="2400" b="1" dirty="0" smtClean="0"/>
              <a:t>するまちをめざして</a:t>
            </a:r>
            <a:endParaRPr kumimoji="1" lang="ja-JP" altLang="en-US" sz="2400" b="1" dirty="0"/>
          </a:p>
        </p:txBody>
      </p:sp>
      <p:sp>
        <p:nvSpPr>
          <p:cNvPr id="5" name="テキスト ボックス 4"/>
          <p:cNvSpPr txBox="1"/>
          <p:nvPr/>
        </p:nvSpPr>
        <p:spPr>
          <a:xfrm>
            <a:off x="1021396" y="2924944"/>
            <a:ext cx="1252309" cy="442674"/>
          </a:xfrm>
          <a:prstGeom prst="roundRect">
            <a:avLst/>
          </a:prstGeom>
          <a:solidFill>
            <a:schemeClr val="tx2">
              <a:lumMod val="40000"/>
              <a:lumOff val="60000"/>
            </a:schemeClr>
          </a:solidFill>
          <a:ln/>
        </p:spPr>
        <p:style>
          <a:lnRef idx="2">
            <a:schemeClr val="accent1"/>
          </a:lnRef>
          <a:fillRef idx="1">
            <a:schemeClr val="lt1"/>
          </a:fillRef>
          <a:effectRef idx="0">
            <a:schemeClr val="accent1"/>
          </a:effectRef>
          <a:fontRef idx="minor">
            <a:schemeClr val="dk1"/>
          </a:fontRef>
        </p:style>
        <p:txBody>
          <a:bodyPr wrap="none" rtlCol="0">
            <a:spAutoFit/>
          </a:bodyPr>
          <a:lstStyle/>
          <a:p>
            <a:r>
              <a:rPr kumimoji="1" lang="ja-JP" altLang="en-US" sz="2000" b="1" dirty="0" smtClean="0"/>
              <a:t>重点目標</a:t>
            </a:r>
            <a:endParaRPr kumimoji="1" lang="ja-JP" altLang="en-US" sz="2000" b="1" dirty="0"/>
          </a:p>
        </p:txBody>
      </p:sp>
      <p:sp>
        <p:nvSpPr>
          <p:cNvPr id="6" name="テキスト ボックス 5"/>
          <p:cNvSpPr txBox="1"/>
          <p:nvPr/>
        </p:nvSpPr>
        <p:spPr>
          <a:xfrm>
            <a:off x="2482197" y="2940709"/>
            <a:ext cx="1635384" cy="400110"/>
          </a:xfrm>
          <a:prstGeom prst="rect">
            <a:avLst/>
          </a:prstGeom>
          <a:noFill/>
        </p:spPr>
        <p:txBody>
          <a:bodyPr wrap="none" rtlCol="0">
            <a:spAutoFit/>
          </a:bodyPr>
          <a:lstStyle/>
          <a:p>
            <a:r>
              <a:rPr kumimoji="1" lang="ja-JP" altLang="en-US" sz="2000" dirty="0" smtClean="0"/>
              <a:t>＜</a:t>
            </a:r>
            <a:r>
              <a:rPr kumimoji="1" lang="ja-JP" altLang="en-US" sz="2000" b="1" dirty="0" smtClean="0"/>
              <a:t>つたえる</a:t>
            </a:r>
            <a:r>
              <a:rPr kumimoji="1" lang="ja-JP" altLang="en-US" sz="2000" dirty="0" smtClean="0"/>
              <a:t>＞</a:t>
            </a:r>
            <a:endParaRPr kumimoji="1" lang="ja-JP" altLang="en-US" sz="2000" dirty="0"/>
          </a:p>
        </p:txBody>
      </p:sp>
      <p:sp>
        <p:nvSpPr>
          <p:cNvPr id="13" name="テキスト ボックス 12"/>
          <p:cNvSpPr txBox="1"/>
          <p:nvPr/>
        </p:nvSpPr>
        <p:spPr>
          <a:xfrm>
            <a:off x="981848" y="3478387"/>
            <a:ext cx="5178021" cy="400110"/>
          </a:xfrm>
          <a:prstGeom prst="rect">
            <a:avLst/>
          </a:prstGeom>
          <a:noFill/>
        </p:spPr>
        <p:txBody>
          <a:bodyPr wrap="none" rtlCol="0">
            <a:spAutoFit/>
          </a:bodyPr>
          <a:lstStyle/>
          <a:p>
            <a:r>
              <a:rPr lang="ja-JP" altLang="en-US" sz="2000" dirty="0" smtClean="0"/>
              <a:t>外国人市民が必要な情報を得られるまちづくり</a:t>
            </a:r>
            <a:endParaRPr kumimoji="1" lang="ja-JP" altLang="en-US" dirty="0"/>
          </a:p>
        </p:txBody>
      </p:sp>
      <p:sp>
        <p:nvSpPr>
          <p:cNvPr id="14" name="テキスト ボックス 13"/>
          <p:cNvSpPr txBox="1"/>
          <p:nvPr/>
        </p:nvSpPr>
        <p:spPr>
          <a:xfrm>
            <a:off x="1021396" y="4036596"/>
            <a:ext cx="1252309" cy="442674"/>
          </a:xfrm>
          <a:prstGeom prst="roundRect">
            <a:avLst/>
          </a:prstGeom>
          <a:solidFill>
            <a:srgbClr val="FFFF00"/>
          </a:solidFill>
          <a:ln>
            <a:solidFill>
              <a:srgbClr val="FFC000"/>
            </a:solidFill>
          </a:ln>
        </p:spPr>
        <p:style>
          <a:lnRef idx="2">
            <a:schemeClr val="accent1"/>
          </a:lnRef>
          <a:fillRef idx="1">
            <a:schemeClr val="lt1"/>
          </a:fillRef>
          <a:effectRef idx="0">
            <a:schemeClr val="accent1"/>
          </a:effectRef>
          <a:fontRef idx="minor">
            <a:schemeClr val="dk1"/>
          </a:fontRef>
        </p:style>
        <p:txBody>
          <a:bodyPr wrap="none" rtlCol="0">
            <a:spAutoFit/>
          </a:bodyPr>
          <a:lstStyle/>
          <a:p>
            <a:r>
              <a:rPr kumimoji="1" lang="ja-JP" altLang="en-US" sz="2000" b="1" dirty="0" smtClean="0"/>
              <a:t>重点目標</a:t>
            </a:r>
            <a:endParaRPr kumimoji="1" lang="ja-JP" altLang="en-US" sz="2000" b="1" dirty="0"/>
          </a:p>
        </p:txBody>
      </p:sp>
      <p:sp>
        <p:nvSpPr>
          <p:cNvPr id="15" name="テキスト ボックス 14"/>
          <p:cNvSpPr txBox="1"/>
          <p:nvPr/>
        </p:nvSpPr>
        <p:spPr>
          <a:xfrm>
            <a:off x="2482197" y="4069000"/>
            <a:ext cx="1646605" cy="400110"/>
          </a:xfrm>
          <a:prstGeom prst="rect">
            <a:avLst/>
          </a:prstGeom>
          <a:noFill/>
        </p:spPr>
        <p:txBody>
          <a:bodyPr wrap="none" rtlCol="0">
            <a:spAutoFit/>
          </a:bodyPr>
          <a:lstStyle/>
          <a:p>
            <a:r>
              <a:rPr kumimoji="1" lang="ja-JP" altLang="en-US" sz="2000" dirty="0" smtClean="0"/>
              <a:t>＜</a:t>
            </a:r>
            <a:r>
              <a:rPr kumimoji="1" lang="ja-JP" altLang="en-US" sz="2000" b="1" dirty="0" smtClean="0"/>
              <a:t>つなげる</a:t>
            </a:r>
            <a:r>
              <a:rPr kumimoji="1" lang="ja-JP" altLang="en-US" sz="2000" dirty="0" smtClean="0"/>
              <a:t>＞</a:t>
            </a:r>
            <a:endParaRPr kumimoji="1" lang="ja-JP" altLang="en-US" sz="2000" dirty="0"/>
          </a:p>
        </p:txBody>
      </p:sp>
      <p:sp>
        <p:nvSpPr>
          <p:cNvPr id="16" name="テキスト ボックス 15"/>
          <p:cNvSpPr txBox="1"/>
          <p:nvPr/>
        </p:nvSpPr>
        <p:spPr>
          <a:xfrm>
            <a:off x="981848" y="4598433"/>
            <a:ext cx="7622600" cy="400110"/>
          </a:xfrm>
          <a:prstGeom prst="rect">
            <a:avLst/>
          </a:prstGeom>
          <a:noFill/>
        </p:spPr>
        <p:txBody>
          <a:bodyPr wrap="none" rtlCol="0">
            <a:spAutoFit/>
          </a:bodyPr>
          <a:lstStyle/>
          <a:p>
            <a:r>
              <a:rPr lang="ja-JP" altLang="en-US" sz="2000" dirty="0" smtClean="0"/>
              <a:t>外国人市民の生活を支える安全・安心のネットワークがあるまちづくり</a:t>
            </a:r>
            <a:endParaRPr lang="en-US" altLang="ja-JP" sz="2000" dirty="0" smtClean="0"/>
          </a:p>
        </p:txBody>
      </p:sp>
      <p:sp>
        <p:nvSpPr>
          <p:cNvPr id="17" name="テキスト ボックス 16"/>
          <p:cNvSpPr txBox="1"/>
          <p:nvPr/>
        </p:nvSpPr>
        <p:spPr>
          <a:xfrm>
            <a:off x="1021396" y="5229200"/>
            <a:ext cx="1252309" cy="442674"/>
          </a:xfrm>
          <a:prstGeom prst="roundRect">
            <a:avLst/>
          </a:prstGeom>
          <a:solidFill>
            <a:srgbClr val="92D050"/>
          </a:solidFill>
          <a:ln>
            <a:solidFill>
              <a:srgbClr val="00B050"/>
            </a:solidFill>
          </a:ln>
        </p:spPr>
        <p:style>
          <a:lnRef idx="2">
            <a:schemeClr val="accent1"/>
          </a:lnRef>
          <a:fillRef idx="1">
            <a:schemeClr val="lt1"/>
          </a:fillRef>
          <a:effectRef idx="0">
            <a:schemeClr val="accent1"/>
          </a:effectRef>
          <a:fontRef idx="minor">
            <a:schemeClr val="dk1"/>
          </a:fontRef>
        </p:style>
        <p:txBody>
          <a:bodyPr wrap="none" rtlCol="0">
            <a:spAutoFit/>
          </a:bodyPr>
          <a:lstStyle/>
          <a:p>
            <a:r>
              <a:rPr kumimoji="1" lang="ja-JP" altLang="en-US" sz="2000" b="1" dirty="0" smtClean="0"/>
              <a:t>重点目標</a:t>
            </a:r>
            <a:endParaRPr kumimoji="1" lang="ja-JP" altLang="en-US" sz="2000" b="1" dirty="0"/>
          </a:p>
        </p:txBody>
      </p:sp>
      <p:sp>
        <p:nvSpPr>
          <p:cNvPr id="18" name="テキスト ボックス 17"/>
          <p:cNvSpPr txBox="1"/>
          <p:nvPr/>
        </p:nvSpPr>
        <p:spPr>
          <a:xfrm>
            <a:off x="2482197" y="5261137"/>
            <a:ext cx="1317990" cy="400110"/>
          </a:xfrm>
          <a:prstGeom prst="rect">
            <a:avLst/>
          </a:prstGeom>
          <a:noFill/>
        </p:spPr>
        <p:txBody>
          <a:bodyPr wrap="none" rtlCol="0">
            <a:spAutoFit/>
          </a:bodyPr>
          <a:lstStyle/>
          <a:p>
            <a:r>
              <a:rPr kumimoji="1" lang="ja-JP" altLang="en-US" sz="2000" dirty="0" smtClean="0"/>
              <a:t>＜</a:t>
            </a:r>
            <a:r>
              <a:rPr lang="ja-JP" altLang="en-US" sz="2000" b="1" dirty="0" smtClean="0"/>
              <a:t>つく</a:t>
            </a:r>
            <a:r>
              <a:rPr lang="ja-JP" altLang="en-US" sz="2000" b="1" dirty="0"/>
              <a:t>る</a:t>
            </a:r>
            <a:r>
              <a:rPr kumimoji="1" lang="ja-JP" altLang="en-US" sz="2000" dirty="0" smtClean="0"/>
              <a:t>＞</a:t>
            </a:r>
            <a:endParaRPr kumimoji="1" lang="ja-JP" altLang="en-US" sz="2000" dirty="0"/>
          </a:p>
        </p:txBody>
      </p:sp>
      <p:sp>
        <p:nvSpPr>
          <p:cNvPr id="19" name="テキスト ボックス 18"/>
          <p:cNvSpPr txBox="1"/>
          <p:nvPr/>
        </p:nvSpPr>
        <p:spPr>
          <a:xfrm>
            <a:off x="981848" y="5765194"/>
            <a:ext cx="4628190" cy="400110"/>
          </a:xfrm>
          <a:prstGeom prst="rect">
            <a:avLst/>
          </a:prstGeom>
          <a:noFill/>
        </p:spPr>
        <p:txBody>
          <a:bodyPr wrap="none" rtlCol="0">
            <a:spAutoFit/>
          </a:bodyPr>
          <a:lstStyle/>
          <a:p>
            <a:r>
              <a:rPr lang="ja-JP" altLang="en-US" sz="2000" dirty="0" smtClean="0"/>
              <a:t>多様性を生かした活気に満ちたまちづくり</a:t>
            </a:r>
            <a:endParaRPr lang="en-US" altLang="ja-JP" sz="2000" dirty="0" smtClean="0"/>
          </a:p>
        </p:txBody>
      </p:sp>
      <p:sp>
        <p:nvSpPr>
          <p:cNvPr id="2" name="テキスト ボックス 1"/>
          <p:cNvSpPr txBox="1"/>
          <p:nvPr/>
        </p:nvSpPr>
        <p:spPr>
          <a:xfrm>
            <a:off x="1763689" y="1084674"/>
            <a:ext cx="7002562" cy="400110"/>
          </a:xfrm>
          <a:prstGeom prst="rect">
            <a:avLst/>
          </a:prstGeom>
          <a:noFill/>
        </p:spPr>
        <p:txBody>
          <a:bodyPr wrap="square" rtlCol="0">
            <a:spAutoFit/>
          </a:bodyPr>
          <a:lstStyle/>
          <a:p>
            <a:r>
              <a:rPr lang="ja-JP" altLang="en-US" sz="2000" dirty="0" smtClean="0">
                <a:solidFill>
                  <a:schemeClr val="tx2">
                    <a:lumMod val="60000"/>
                    <a:lumOff val="40000"/>
                  </a:schemeClr>
                </a:solidFill>
                <a:latin typeface="HG創英角ﾎﾟｯﾌﾟ体" panose="040B0A09000000000000" pitchFamily="49" charset="-128"/>
                <a:ea typeface="HG創英角ﾎﾟｯﾌﾟ体" panose="040B0A09000000000000" pitchFamily="49" charset="-128"/>
              </a:rPr>
              <a:t>－たぶん</a:t>
            </a:r>
            <a:r>
              <a:rPr lang="ja-JP" altLang="en-US" sz="2000" dirty="0">
                <a:solidFill>
                  <a:schemeClr val="tx2">
                    <a:lumMod val="60000"/>
                    <a:lumOff val="40000"/>
                  </a:schemeClr>
                </a:solidFill>
                <a:latin typeface="HG創英角ﾎﾟｯﾌﾟ体" panose="040B0A09000000000000" pitchFamily="49" charset="-128"/>
                <a:ea typeface="HG創英角ﾎﾟｯﾌﾟ体" panose="040B0A09000000000000" pitchFamily="49" charset="-128"/>
              </a:rPr>
              <a:t>かマスタープラン</a:t>
            </a:r>
            <a:r>
              <a:rPr lang="en-US" altLang="ja-JP" sz="2000" dirty="0">
                <a:solidFill>
                  <a:schemeClr val="tx2">
                    <a:lumMod val="60000"/>
                    <a:lumOff val="40000"/>
                  </a:schemeClr>
                </a:solidFill>
                <a:latin typeface="HG創英角ﾎﾟｯﾌﾟ体" panose="040B0A09000000000000" pitchFamily="49" charset="-128"/>
                <a:ea typeface="HG創英角ﾎﾟｯﾌﾟ体" panose="040B0A09000000000000" pitchFamily="49" charset="-128"/>
              </a:rPr>
              <a:t>2020</a:t>
            </a:r>
            <a:r>
              <a:rPr lang="ja-JP" altLang="en-US" sz="2000" dirty="0">
                <a:solidFill>
                  <a:schemeClr val="tx2">
                    <a:lumMod val="60000"/>
                    <a:lumOff val="40000"/>
                  </a:schemeClr>
                </a:solidFill>
                <a:latin typeface="HG創英角ﾎﾟｯﾌﾟ体" panose="040B0A09000000000000" pitchFamily="49" charset="-128"/>
                <a:ea typeface="HG創英角ﾎﾟｯﾌﾟ体" panose="040B0A09000000000000" pitchFamily="49" charset="-128"/>
              </a:rPr>
              <a:t>～</a:t>
            </a:r>
            <a:r>
              <a:rPr lang="en-US" altLang="ja-JP" sz="2000" dirty="0">
                <a:solidFill>
                  <a:schemeClr val="tx2">
                    <a:lumMod val="60000"/>
                    <a:lumOff val="40000"/>
                  </a:schemeClr>
                </a:solidFill>
                <a:latin typeface="HG創英角ﾎﾟｯﾌﾟ体" panose="040B0A09000000000000" pitchFamily="49" charset="-128"/>
                <a:ea typeface="HG創英角ﾎﾟｯﾌﾟ体" panose="040B0A09000000000000" pitchFamily="49" charset="-128"/>
              </a:rPr>
              <a:t>2024</a:t>
            </a:r>
            <a:r>
              <a:rPr lang="ja-JP" altLang="en-US" sz="2000" dirty="0">
                <a:solidFill>
                  <a:schemeClr val="tx2">
                    <a:lumMod val="60000"/>
                    <a:lumOff val="40000"/>
                  </a:schemeClr>
                </a:solidFill>
                <a:latin typeface="HG創英角ﾎﾟｯﾌﾟ体" panose="040B0A09000000000000" pitchFamily="49" charset="-128"/>
                <a:ea typeface="HG創英角ﾎﾟｯﾌﾟ体" panose="040B0A09000000000000" pitchFamily="49" charset="-128"/>
              </a:rPr>
              <a:t>－</a:t>
            </a:r>
            <a:r>
              <a:rPr lang="ja-JP" altLang="en-US" b="1"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en-US" altLang="ja-JP" dirty="0" smtClean="0">
                <a:latin typeface="+mj-ea"/>
                <a:ea typeface="+mj-ea"/>
              </a:rPr>
              <a:t>2020</a:t>
            </a:r>
            <a:r>
              <a:rPr kumimoji="1" lang="ja-JP" altLang="en-US" dirty="0" smtClean="0">
                <a:latin typeface="+mj-ea"/>
                <a:ea typeface="+mj-ea"/>
              </a:rPr>
              <a:t>年</a:t>
            </a:r>
            <a:r>
              <a:rPr kumimoji="1" lang="en-US" altLang="ja-JP" dirty="0" smtClean="0">
                <a:latin typeface="+mj-ea"/>
                <a:ea typeface="+mj-ea"/>
              </a:rPr>
              <a:t>3</a:t>
            </a:r>
            <a:r>
              <a:rPr kumimoji="1" lang="ja-JP" altLang="en-US" dirty="0" smtClean="0">
                <a:latin typeface="+mj-ea"/>
                <a:ea typeface="+mj-ea"/>
              </a:rPr>
              <a:t>月策定</a:t>
            </a:r>
            <a:endParaRPr kumimoji="1" lang="ja-JP" altLang="en-US" dirty="0">
              <a:latin typeface="+mj-ea"/>
              <a:ea typeface="+mj-ea"/>
            </a:endParaRPr>
          </a:p>
        </p:txBody>
      </p:sp>
      <p:sp>
        <p:nvSpPr>
          <p:cNvPr id="8" name="スライド番号プレースホルダー 7"/>
          <p:cNvSpPr>
            <a:spLocks noGrp="1"/>
          </p:cNvSpPr>
          <p:nvPr>
            <p:ph type="sldNum" sz="quarter" idx="12"/>
          </p:nvPr>
        </p:nvSpPr>
        <p:spPr/>
        <p:txBody>
          <a:bodyPr/>
          <a:lstStyle/>
          <a:p>
            <a:fld id="{EDD89108-7BAE-4B9E-BA85-2407462B903F}" type="slidenum">
              <a:rPr kumimoji="1" lang="ja-JP" altLang="en-US" smtClean="0"/>
              <a:t>5</a:t>
            </a:fld>
            <a:endParaRPr kumimoji="1" lang="ja-JP" altLang="en-US"/>
          </a:p>
        </p:txBody>
      </p:sp>
    </p:spTree>
    <p:extLst>
      <p:ext uri="{BB962C8B-B14F-4D97-AF65-F5344CB8AC3E}">
        <p14:creationId xmlns:p14="http://schemas.microsoft.com/office/powerpoint/2010/main" val="30178912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648000" y="1512000"/>
            <a:ext cx="7747009" cy="576000"/>
          </a:xfrm>
          <a:prstGeom prst="roundRect">
            <a:avLst/>
          </a:prstGeom>
          <a:ln/>
        </p:spPr>
        <p:style>
          <a:lnRef idx="2">
            <a:schemeClr val="accent1"/>
          </a:lnRef>
          <a:fillRef idx="1">
            <a:schemeClr val="lt1"/>
          </a:fillRef>
          <a:effectRef idx="0">
            <a:schemeClr val="accent1"/>
          </a:effectRef>
          <a:fontRef idx="minor">
            <a:schemeClr val="dk1"/>
          </a:fontRef>
        </p:style>
        <p:txBody>
          <a:bodyPr lIns="180000" rIns="180000" rtlCol="0" anchor="ctr"/>
          <a:lstStyle/>
          <a:p>
            <a:r>
              <a:rPr lang="en-US" altLang="ja-JP" b="1" dirty="0" smtClean="0">
                <a:solidFill>
                  <a:schemeClr val="tx1"/>
                </a:solidFill>
              </a:rPr>
              <a:t>【</a:t>
            </a:r>
            <a:r>
              <a:rPr lang="ja-JP" altLang="en-US" b="1" dirty="0" smtClean="0">
                <a:solidFill>
                  <a:schemeClr val="tx1"/>
                </a:solidFill>
              </a:rPr>
              <a:t>重点目標</a:t>
            </a:r>
            <a:r>
              <a:rPr lang="en-US" altLang="ja-JP" b="1" dirty="0" smtClean="0">
                <a:solidFill>
                  <a:schemeClr val="tx1"/>
                </a:solidFill>
              </a:rPr>
              <a:t>】</a:t>
            </a:r>
            <a:r>
              <a:rPr lang="ja-JP" altLang="en-US" b="1" dirty="0">
                <a:solidFill>
                  <a:schemeClr val="tx1"/>
                </a:solidFill>
              </a:rPr>
              <a:t>　</a:t>
            </a:r>
            <a:r>
              <a:rPr lang="ja-JP" altLang="en-US" b="1" dirty="0" smtClean="0">
                <a:solidFill>
                  <a:schemeClr val="tx1"/>
                </a:solidFill>
              </a:rPr>
              <a:t>つたえる　　</a:t>
            </a:r>
            <a:r>
              <a:rPr lang="en-US" altLang="ja-JP" b="1" dirty="0" smtClean="0">
                <a:solidFill>
                  <a:schemeClr val="tx1"/>
                </a:solidFill>
              </a:rPr>
              <a:t>【</a:t>
            </a:r>
            <a:r>
              <a:rPr lang="ja-JP" altLang="en-US" b="1" dirty="0" smtClean="0">
                <a:solidFill>
                  <a:schemeClr val="tx1"/>
                </a:solidFill>
              </a:rPr>
              <a:t>施策</a:t>
            </a:r>
            <a:r>
              <a:rPr lang="en-US" altLang="ja-JP" b="1" dirty="0" smtClean="0">
                <a:solidFill>
                  <a:schemeClr val="tx1"/>
                </a:solidFill>
              </a:rPr>
              <a:t>】</a:t>
            </a:r>
            <a:r>
              <a:rPr lang="ja-JP" altLang="en-US" b="1" dirty="0" smtClean="0">
                <a:solidFill>
                  <a:schemeClr val="tx1"/>
                </a:solidFill>
              </a:rPr>
              <a:t>　多様なツールによる情報提供</a:t>
            </a:r>
            <a:endParaRPr lang="ja-JP" altLang="en-US" dirty="0">
              <a:solidFill>
                <a:schemeClr val="tx1"/>
              </a:solidFill>
            </a:endParaRPr>
          </a:p>
        </p:txBody>
      </p:sp>
      <p:sp>
        <p:nvSpPr>
          <p:cNvPr id="4" name="テキスト ボックス 3"/>
          <p:cNvSpPr txBox="1"/>
          <p:nvPr/>
        </p:nvSpPr>
        <p:spPr>
          <a:xfrm>
            <a:off x="3419872" y="360000"/>
            <a:ext cx="5976664" cy="830997"/>
          </a:xfrm>
          <a:prstGeom prst="rect">
            <a:avLst/>
          </a:prstGeom>
          <a:noFill/>
        </p:spPr>
        <p:txBody>
          <a:bodyPr wrap="square" rtlCol="0">
            <a:spAutoFit/>
          </a:bodyPr>
          <a:lstStyle/>
          <a:p>
            <a:r>
              <a:rPr lang="ja-JP" altLang="en-US" sz="2400" dirty="0">
                <a:solidFill>
                  <a:schemeClr val="tx2">
                    <a:lumMod val="60000"/>
                    <a:lumOff val="40000"/>
                  </a:schemeClr>
                </a:solidFill>
                <a:latin typeface="HG創英角ﾎﾟｯﾌﾟ体" panose="040B0A09000000000000" pitchFamily="49" charset="-128"/>
                <a:ea typeface="HG創英角ﾎﾟｯﾌﾟ体" panose="040B0A09000000000000" pitchFamily="49" charset="-128"/>
              </a:rPr>
              <a:t>外国人市民が必要とする</a:t>
            </a:r>
            <a:r>
              <a:rPr lang="ja-JP" altLang="en-US" sz="2400" dirty="0" smtClean="0">
                <a:solidFill>
                  <a:schemeClr val="tx2">
                    <a:lumMod val="60000"/>
                    <a:lumOff val="40000"/>
                  </a:schemeClr>
                </a:solidFill>
                <a:latin typeface="HG創英角ﾎﾟｯﾌﾟ体" panose="040B0A09000000000000" pitchFamily="49" charset="-128"/>
                <a:ea typeface="HG創英角ﾎﾟｯﾌﾟ体" panose="040B0A09000000000000" pitchFamily="49" charset="-128"/>
              </a:rPr>
              <a:t>情報を</a:t>
            </a:r>
            <a:endParaRPr lang="en-US" altLang="ja-JP" sz="2400" dirty="0" smtClean="0">
              <a:solidFill>
                <a:schemeClr val="tx2">
                  <a:lumMod val="60000"/>
                  <a:lumOff val="40000"/>
                </a:schemeClr>
              </a:solidFill>
              <a:latin typeface="HG創英角ﾎﾟｯﾌﾟ体" panose="040B0A09000000000000" pitchFamily="49" charset="-128"/>
              <a:ea typeface="HG創英角ﾎﾟｯﾌﾟ体" panose="040B0A09000000000000" pitchFamily="49" charset="-128"/>
            </a:endParaRPr>
          </a:p>
          <a:p>
            <a:r>
              <a:rPr lang="ja-JP" altLang="en-US" sz="2400" dirty="0" smtClean="0">
                <a:solidFill>
                  <a:schemeClr val="tx2">
                    <a:lumMod val="60000"/>
                    <a:lumOff val="40000"/>
                  </a:schemeClr>
                </a:solidFill>
                <a:latin typeface="HG創英角ﾎﾟｯﾌﾟ体" panose="040B0A09000000000000" pitchFamily="49" charset="-128"/>
                <a:ea typeface="HG創英角ﾎﾟｯﾌﾟ体" panose="040B0A09000000000000" pitchFamily="49" charset="-128"/>
              </a:rPr>
              <a:t>集約したサイト</a:t>
            </a:r>
            <a:r>
              <a:rPr lang="ja-JP" altLang="en-US" sz="2400" dirty="0">
                <a:solidFill>
                  <a:schemeClr val="tx2">
                    <a:lumMod val="60000"/>
                    <a:lumOff val="40000"/>
                  </a:schemeClr>
                </a:solidFill>
                <a:latin typeface="HG創英角ﾎﾟｯﾌﾟ体" panose="040B0A09000000000000" pitchFamily="49" charset="-128"/>
                <a:ea typeface="HG創英角ﾎﾟｯﾌﾟ体" panose="040B0A09000000000000" pitchFamily="49" charset="-128"/>
              </a:rPr>
              <a:t>の構築</a:t>
            </a:r>
            <a:endParaRPr kumimoji="1" lang="ja-JP" altLang="en-US" sz="2400" dirty="0">
              <a:solidFill>
                <a:schemeClr val="tx2">
                  <a:lumMod val="60000"/>
                  <a:lumOff val="40000"/>
                </a:schemeClr>
              </a:solidFill>
              <a:latin typeface="HG創英角ﾎﾟｯﾌﾟ体" panose="040B0A09000000000000" pitchFamily="49" charset="-128"/>
              <a:ea typeface="HG創英角ﾎﾟｯﾌﾟ体" panose="040B0A09000000000000" pitchFamily="49" charset="-128"/>
            </a:endParaRPr>
          </a:p>
        </p:txBody>
      </p:sp>
      <p:sp>
        <p:nvSpPr>
          <p:cNvPr id="6" name="Rectangle 4"/>
          <p:cNvSpPr>
            <a:spLocks noChangeArrowheads="1"/>
          </p:cNvSpPr>
          <p:nvPr/>
        </p:nvSpPr>
        <p:spPr bwMode="auto">
          <a:xfrm>
            <a:off x="1" y="2725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pic>
        <p:nvPicPr>
          <p:cNvPr id="14" name="Picture 1" descr="T:\国際\2505　多文化共生推進等基本計画\多文化共生マーク\HP\カラーデータ\黒色②.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526" y="360001"/>
            <a:ext cx="853200" cy="834740"/>
          </a:xfrm>
          <a:prstGeom prst="rect">
            <a:avLst/>
          </a:prstGeom>
          <a:noFill/>
          <a:extLst>
            <a:ext uri="{909E8E84-426E-40DD-AFC4-6F175D3DCCD1}">
              <a14:hiddenFill xmlns:a14="http://schemas.microsoft.com/office/drawing/2010/main">
                <a:solidFill>
                  <a:srgbClr val="FFFFFF"/>
                </a:solidFill>
              </a14:hiddenFill>
            </a:ext>
          </a:extLst>
        </p:spPr>
      </p:pic>
      <p:sp>
        <p:nvSpPr>
          <p:cNvPr id="18" name="テキスト ボックス 17"/>
          <p:cNvSpPr txBox="1"/>
          <p:nvPr/>
        </p:nvSpPr>
        <p:spPr>
          <a:xfrm>
            <a:off x="1331640" y="360000"/>
            <a:ext cx="1921210" cy="461665"/>
          </a:xfrm>
          <a:prstGeom prst="rect">
            <a:avLst/>
          </a:prstGeom>
          <a:solidFill>
            <a:srgbClr val="003399"/>
          </a:solidFill>
        </p:spPr>
        <p:txBody>
          <a:bodyPr wrap="square" rtlCol="0">
            <a:spAutoFit/>
          </a:bodyPr>
          <a:lstStyle/>
          <a:p>
            <a:r>
              <a:rPr lang="ja-JP" altLang="en-US" sz="2400" dirty="0" smtClean="0">
                <a:solidFill>
                  <a:schemeClr val="bg1"/>
                </a:solidFill>
                <a:latin typeface="HG創英角ﾎﾟｯﾌﾟ体" panose="040B0A09000000000000" pitchFamily="49" charset="-128"/>
                <a:ea typeface="HG創英角ﾎﾟｯﾌﾟ体" panose="040B0A09000000000000" pitchFamily="49" charset="-128"/>
              </a:rPr>
              <a:t>★重点事業</a:t>
            </a:r>
            <a:endParaRPr lang="en-US" altLang="ja-JP" sz="2400" dirty="0" smtClean="0">
              <a:solidFill>
                <a:schemeClr val="bg1"/>
              </a:solidFill>
              <a:latin typeface="HG創英角ﾎﾟｯﾌﾟ体" panose="040B0A09000000000000" pitchFamily="49" charset="-128"/>
              <a:ea typeface="HG創英角ﾎﾟｯﾌﾟ体" panose="040B0A09000000000000" pitchFamily="49" charset="-128"/>
            </a:endParaRPr>
          </a:p>
        </p:txBody>
      </p:sp>
      <p:sp>
        <p:nvSpPr>
          <p:cNvPr id="19" name="テキスト ボックス 18"/>
          <p:cNvSpPr txBox="1"/>
          <p:nvPr/>
        </p:nvSpPr>
        <p:spPr>
          <a:xfrm>
            <a:off x="1331640" y="836712"/>
            <a:ext cx="1921210" cy="461665"/>
          </a:xfrm>
          <a:prstGeom prst="rect">
            <a:avLst/>
          </a:prstGeom>
          <a:solidFill>
            <a:srgbClr val="FFFF66"/>
          </a:solid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2400" dirty="0" smtClean="0">
                <a:solidFill>
                  <a:schemeClr val="tx1"/>
                </a:solidFill>
                <a:latin typeface="HG創英角ﾎﾟｯﾌﾟ体" panose="040B0A09000000000000" pitchFamily="49" charset="-128"/>
                <a:ea typeface="HG創英角ﾎﾟｯﾌﾟ体" panose="040B0A09000000000000" pitchFamily="49" charset="-128"/>
              </a:rPr>
              <a:t>新規事業</a:t>
            </a:r>
            <a:endParaRPr lang="en-US" altLang="ja-JP" sz="2400" dirty="0" smtClean="0">
              <a:solidFill>
                <a:schemeClr val="bg1"/>
              </a:solidFill>
              <a:latin typeface="HG創英角ﾎﾟｯﾌﾟ体" panose="040B0A09000000000000" pitchFamily="49" charset="-128"/>
              <a:ea typeface="HG創英角ﾎﾟｯﾌﾟ体" panose="040B0A09000000000000" pitchFamily="49" charset="-128"/>
            </a:endParaRPr>
          </a:p>
        </p:txBody>
      </p:sp>
      <p:sp>
        <p:nvSpPr>
          <p:cNvPr id="20" name="テキスト ボックス 19"/>
          <p:cNvSpPr txBox="1"/>
          <p:nvPr/>
        </p:nvSpPr>
        <p:spPr>
          <a:xfrm>
            <a:off x="3995936" y="5733256"/>
            <a:ext cx="4810096" cy="369332"/>
          </a:xfrm>
          <a:prstGeom prst="rect">
            <a:avLst/>
          </a:prstGeom>
          <a:noFill/>
          <a:ln>
            <a:solidFill>
              <a:schemeClr val="tx1"/>
            </a:solidFill>
          </a:ln>
        </p:spPr>
        <p:txBody>
          <a:bodyPr wrap="square" rtlCol="0" anchor="ctr" anchorCtr="1">
            <a:spAutoFit/>
          </a:bodyPr>
          <a:lstStyle/>
          <a:p>
            <a:pPr algn="ctr"/>
            <a:r>
              <a:rPr kumimoji="1" lang="ja-JP" altLang="en-US" dirty="0" smtClean="0">
                <a:solidFill>
                  <a:srgbClr val="FF0000"/>
                </a:solidFill>
              </a:rPr>
              <a:t>▶</a:t>
            </a:r>
            <a:r>
              <a:rPr lang="ja-JP" altLang="en-US" dirty="0">
                <a:solidFill>
                  <a:srgbClr val="FF0000"/>
                </a:solidFill>
              </a:rPr>
              <a:t> </a:t>
            </a:r>
            <a:r>
              <a:rPr lang="ja-JP" altLang="en-US" dirty="0" smtClean="0">
                <a:solidFill>
                  <a:srgbClr val="FF0000"/>
                </a:solidFill>
              </a:rPr>
              <a:t>▶</a:t>
            </a:r>
            <a:r>
              <a:rPr lang="ja-JP" altLang="en-US" dirty="0">
                <a:solidFill>
                  <a:srgbClr val="FF0000"/>
                </a:solidFill>
              </a:rPr>
              <a:t> </a:t>
            </a:r>
            <a:r>
              <a:rPr lang="ja-JP" altLang="en-US" dirty="0" smtClean="0">
                <a:solidFill>
                  <a:srgbClr val="FF0000"/>
                </a:solidFill>
              </a:rPr>
              <a:t>▶　</a:t>
            </a:r>
            <a:r>
              <a:rPr lang="ja-JP" altLang="en-US" dirty="0" smtClean="0"/>
              <a:t>　参考</a:t>
            </a:r>
            <a:r>
              <a:rPr kumimoji="1" lang="ja-JP" altLang="en-US" dirty="0" smtClean="0"/>
              <a:t>資料にて説明</a:t>
            </a:r>
            <a:endParaRPr kumimoji="1" lang="ja-JP" altLang="en-US" dirty="0"/>
          </a:p>
        </p:txBody>
      </p:sp>
      <p:sp>
        <p:nvSpPr>
          <p:cNvPr id="23" name="Rectangle 4"/>
          <p:cNvSpPr>
            <a:spLocks noChangeArrowheads="1"/>
          </p:cNvSpPr>
          <p:nvPr/>
        </p:nvSpPr>
        <p:spPr bwMode="auto">
          <a:xfrm>
            <a:off x="1" y="2348880"/>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1" name="テキスト ボックス 10"/>
          <p:cNvSpPr txBox="1"/>
          <p:nvPr/>
        </p:nvSpPr>
        <p:spPr>
          <a:xfrm>
            <a:off x="395537" y="2232000"/>
            <a:ext cx="8492794" cy="646331"/>
          </a:xfrm>
          <a:prstGeom prst="rect">
            <a:avLst/>
          </a:prstGeom>
          <a:noFill/>
          <a:ln w="12700">
            <a:noFill/>
          </a:ln>
        </p:spPr>
        <p:txBody>
          <a:bodyPr wrap="square" rtlCol="0">
            <a:spAutoFit/>
          </a:bodyPr>
          <a:lstStyle/>
          <a:p>
            <a:r>
              <a:rPr lang="ja-JP" altLang="en-US" b="1" dirty="0">
                <a:latin typeface="+mj-ea"/>
              </a:rPr>
              <a:t>　</a:t>
            </a:r>
            <a:r>
              <a:rPr lang="ja-JP" altLang="en-US" dirty="0" smtClean="0">
                <a:latin typeface="+mj-ea"/>
                <a:ea typeface="+mj-ea"/>
              </a:rPr>
              <a:t>外国人が生活する上で、必要な情報や、今般の新型コロナウイルス感染症等をはじめ、緊急性の高い情報を集約したサイトを構築し、より正確な多言語で提供する</a:t>
            </a:r>
            <a:r>
              <a:rPr lang="ja-JP" altLang="en-US" dirty="0">
                <a:latin typeface="+mj-ea"/>
                <a:ea typeface="+mj-ea"/>
              </a:rPr>
              <a:t>。</a:t>
            </a:r>
            <a:endParaRPr lang="en-US" altLang="ja-JP" dirty="0" smtClean="0">
              <a:latin typeface="+mj-ea"/>
              <a:ea typeface="+mj-ea"/>
            </a:endParaRPr>
          </a:p>
        </p:txBody>
      </p:sp>
      <p:sp>
        <p:nvSpPr>
          <p:cNvPr id="12" name="正方形/長方形 11"/>
          <p:cNvSpPr/>
          <p:nvPr/>
        </p:nvSpPr>
        <p:spPr>
          <a:xfrm>
            <a:off x="395535" y="3068960"/>
            <a:ext cx="8492795" cy="2031325"/>
          </a:xfrm>
          <a:prstGeom prst="rect">
            <a:avLst/>
          </a:prstGeom>
        </p:spPr>
        <p:txBody>
          <a:bodyPr wrap="square">
            <a:spAutoFit/>
          </a:bodyPr>
          <a:lstStyle/>
          <a:p>
            <a:r>
              <a:rPr lang="ja-JP" altLang="en-US" b="1" dirty="0">
                <a:latin typeface="+mj-ea"/>
              </a:rPr>
              <a:t>■</a:t>
            </a:r>
            <a:r>
              <a:rPr lang="ja-JP" altLang="en-US" b="1" dirty="0" smtClean="0">
                <a:latin typeface="+mj-ea"/>
              </a:rPr>
              <a:t>令和</a:t>
            </a:r>
            <a:r>
              <a:rPr lang="en-US" altLang="ja-JP" b="1" dirty="0">
                <a:latin typeface="+mj-ea"/>
              </a:rPr>
              <a:t>3</a:t>
            </a:r>
            <a:r>
              <a:rPr lang="ja-JP" altLang="en-US" b="1" dirty="0">
                <a:latin typeface="+mj-ea"/>
              </a:rPr>
              <a:t>年度実施</a:t>
            </a:r>
            <a:r>
              <a:rPr lang="ja-JP" altLang="en-US" b="1" dirty="0" smtClean="0">
                <a:latin typeface="+mj-ea"/>
              </a:rPr>
              <a:t>内容</a:t>
            </a:r>
            <a:endParaRPr lang="en-US" altLang="ja-JP" b="1" dirty="0" smtClean="0">
              <a:latin typeface="+mj-ea"/>
            </a:endParaRPr>
          </a:p>
          <a:p>
            <a:r>
              <a:rPr lang="ja-JP" altLang="en-US" dirty="0" smtClean="0">
                <a:latin typeface="+mn-ea"/>
              </a:rPr>
              <a:t>・やさしい日本語、英語、中国語、タガログ語のサイトを構築</a:t>
            </a:r>
            <a:endParaRPr lang="en-US" altLang="ja-JP" dirty="0" smtClean="0">
              <a:latin typeface="+mn-ea"/>
            </a:endParaRPr>
          </a:p>
          <a:p>
            <a:r>
              <a:rPr lang="ja-JP" altLang="en-US" dirty="0">
                <a:latin typeface="+mn-ea"/>
              </a:rPr>
              <a:t>　</a:t>
            </a:r>
            <a:r>
              <a:rPr lang="ja-JP" altLang="en-US" dirty="0" smtClean="0">
                <a:latin typeface="+mn-ea"/>
              </a:rPr>
              <a:t>→外国人</a:t>
            </a:r>
            <a:r>
              <a:rPr lang="ja-JP" altLang="en-US" dirty="0">
                <a:latin typeface="+mn-ea"/>
              </a:rPr>
              <a:t>市民</a:t>
            </a:r>
            <a:r>
              <a:rPr lang="ja-JP" altLang="en-US" dirty="0" smtClean="0">
                <a:latin typeface="+mn-ea"/>
              </a:rPr>
              <a:t>の言語別割合において、約</a:t>
            </a:r>
            <a:r>
              <a:rPr lang="en-US" altLang="ja-JP" dirty="0" smtClean="0">
                <a:latin typeface="+mn-ea"/>
              </a:rPr>
              <a:t>50</a:t>
            </a:r>
            <a:r>
              <a:rPr lang="ja-JP" altLang="en-US" dirty="0" smtClean="0">
                <a:latin typeface="+mn-ea"/>
              </a:rPr>
              <a:t>％をカバーできることになる。</a:t>
            </a:r>
            <a:endParaRPr lang="en-US" altLang="ja-JP" dirty="0" smtClean="0">
              <a:latin typeface="+mn-ea"/>
            </a:endParaRPr>
          </a:p>
          <a:p>
            <a:endParaRPr lang="en-US" altLang="ja-JP" dirty="0">
              <a:latin typeface="+mn-ea"/>
            </a:endParaRPr>
          </a:p>
          <a:p>
            <a:r>
              <a:rPr lang="ja-JP" altLang="en-US" dirty="0" smtClean="0">
                <a:latin typeface="+mn-ea"/>
              </a:rPr>
              <a:t>・令和</a:t>
            </a:r>
            <a:r>
              <a:rPr lang="en-US" altLang="ja-JP" dirty="0" smtClean="0">
                <a:latin typeface="+mn-ea"/>
              </a:rPr>
              <a:t>4</a:t>
            </a:r>
            <a:r>
              <a:rPr lang="ja-JP" altLang="en-US" dirty="0" smtClean="0">
                <a:latin typeface="+mn-ea"/>
              </a:rPr>
              <a:t>年度にポルトガル語、ベトナム語を構築予定</a:t>
            </a:r>
            <a:endParaRPr lang="en-US" altLang="ja-JP" dirty="0" smtClean="0">
              <a:latin typeface="+mn-ea"/>
            </a:endParaRPr>
          </a:p>
          <a:p>
            <a:r>
              <a:rPr lang="ja-JP" altLang="en-US" dirty="0">
                <a:latin typeface="+mn-ea"/>
              </a:rPr>
              <a:t>　→外国人市民の言語別割合において、</a:t>
            </a:r>
            <a:r>
              <a:rPr lang="ja-JP" altLang="en-US" dirty="0" smtClean="0">
                <a:latin typeface="+mn-ea"/>
              </a:rPr>
              <a:t>約</a:t>
            </a:r>
            <a:r>
              <a:rPr lang="en-US" altLang="ja-JP" dirty="0">
                <a:latin typeface="+mn-ea"/>
              </a:rPr>
              <a:t>70</a:t>
            </a:r>
            <a:r>
              <a:rPr lang="ja-JP" altLang="en-US" dirty="0" smtClean="0">
                <a:latin typeface="+mn-ea"/>
              </a:rPr>
              <a:t>％</a:t>
            </a:r>
            <a:r>
              <a:rPr lang="ja-JP" altLang="en-US" dirty="0">
                <a:latin typeface="+mn-ea"/>
              </a:rPr>
              <a:t>をカバーできることになる。</a:t>
            </a:r>
            <a:endParaRPr lang="en-US" altLang="ja-JP" dirty="0">
              <a:latin typeface="+mn-ea"/>
            </a:endParaRPr>
          </a:p>
          <a:p>
            <a:endParaRPr lang="en-US" altLang="ja-JP" dirty="0">
              <a:latin typeface="+mn-ea"/>
            </a:endParaRPr>
          </a:p>
        </p:txBody>
      </p:sp>
      <p:sp>
        <p:nvSpPr>
          <p:cNvPr id="3" name="スライド番号プレースホルダー 2"/>
          <p:cNvSpPr>
            <a:spLocks noGrp="1"/>
          </p:cNvSpPr>
          <p:nvPr>
            <p:ph type="sldNum" sz="quarter" idx="12"/>
          </p:nvPr>
        </p:nvSpPr>
        <p:spPr/>
        <p:txBody>
          <a:bodyPr/>
          <a:lstStyle/>
          <a:p>
            <a:fld id="{EDD89108-7BAE-4B9E-BA85-2407462B903F}" type="slidenum">
              <a:rPr kumimoji="1" lang="ja-JP" altLang="en-US" smtClean="0"/>
              <a:t>6</a:t>
            </a:fld>
            <a:endParaRPr kumimoji="1" lang="ja-JP" altLang="en-US"/>
          </a:p>
        </p:txBody>
      </p:sp>
    </p:spTree>
    <p:extLst>
      <p:ext uri="{BB962C8B-B14F-4D97-AF65-F5344CB8AC3E}">
        <p14:creationId xmlns:p14="http://schemas.microsoft.com/office/powerpoint/2010/main" val="18079295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角丸四角形 20"/>
          <p:cNvSpPr/>
          <p:nvPr/>
        </p:nvSpPr>
        <p:spPr>
          <a:xfrm>
            <a:off x="648000" y="1512000"/>
            <a:ext cx="7747009" cy="931642"/>
          </a:xfrm>
          <a:prstGeom prst="roundRect">
            <a:avLst/>
          </a:prstGeom>
          <a:ln/>
        </p:spPr>
        <p:style>
          <a:lnRef idx="2">
            <a:schemeClr val="accent1"/>
          </a:lnRef>
          <a:fillRef idx="1">
            <a:schemeClr val="lt1"/>
          </a:fillRef>
          <a:effectRef idx="0">
            <a:schemeClr val="accent1"/>
          </a:effectRef>
          <a:fontRef idx="minor">
            <a:schemeClr val="dk1"/>
          </a:fontRef>
        </p:style>
        <p:txBody>
          <a:bodyPr lIns="180000" rIns="180000" rtlCol="0" anchor="ctr"/>
          <a:lstStyle/>
          <a:p>
            <a:r>
              <a:rPr lang="en-US" altLang="ja-JP" b="1" dirty="0" smtClean="0">
                <a:solidFill>
                  <a:schemeClr val="tx1"/>
                </a:solidFill>
              </a:rPr>
              <a:t>【</a:t>
            </a:r>
            <a:r>
              <a:rPr lang="ja-JP" altLang="en-US" b="1" dirty="0" smtClean="0">
                <a:solidFill>
                  <a:schemeClr val="tx1"/>
                </a:solidFill>
              </a:rPr>
              <a:t>重点目標</a:t>
            </a:r>
            <a:r>
              <a:rPr lang="en-US" altLang="ja-JP" b="1" dirty="0" smtClean="0">
                <a:solidFill>
                  <a:schemeClr val="tx1"/>
                </a:solidFill>
              </a:rPr>
              <a:t>】</a:t>
            </a:r>
            <a:r>
              <a:rPr lang="ja-JP" altLang="en-US" b="1" dirty="0">
                <a:solidFill>
                  <a:schemeClr val="tx1"/>
                </a:solidFill>
              </a:rPr>
              <a:t>　</a:t>
            </a:r>
            <a:r>
              <a:rPr lang="ja-JP" altLang="en-US" b="1" dirty="0" smtClean="0">
                <a:solidFill>
                  <a:schemeClr val="tx1"/>
                </a:solidFill>
              </a:rPr>
              <a:t>つたえる</a:t>
            </a:r>
            <a:endParaRPr lang="en-US" altLang="ja-JP" b="1" dirty="0" smtClean="0">
              <a:solidFill>
                <a:schemeClr val="tx1"/>
              </a:solidFill>
            </a:endParaRPr>
          </a:p>
          <a:p>
            <a:r>
              <a:rPr lang="ja-JP" altLang="en-US" b="1" dirty="0" smtClean="0">
                <a:solidFill>
                  <a:schemeClr val="tx1"/>
                </a:solidFill>
              </a:rPr>
              <a:t>　</a:t>
            </a:r>
            <a:r>
              <a:rPr lang="en-US" altLang="ja-JP" b="1" dirty="0" smtClean="0">
                <a:solidFill>
                  <a:schemeClr val="tx1"/>
                </a:solidFill>
              </a:rPr>
              <a:t>【</a:t>
            </a:r>
            <a:r>
              <a:rPr lang="ja-JP" altLang="en-US" b="1" dirty="0" smtClean="0">
                <a:solidFill>
                  <a:schemeClr val="tx1"/>
                </a:solidFill>
              </a:rPr>
              <a:t>施策</a:t>
            </a:r>
            <a:r>
              <a:rPr lang="en-US" altLang="ja-JP" b="1" dirty="0" smtClean="0">
                <a:solidFill>
                  <a:schemeClr val="tx1"/>
                </a:solidFill>
              </a:rPr>
              <a:t>】</a:t>
            </a:r>
            <a:r>
              <a:rPr lang="ja-JP" altLang="en-US" b="1" dirty="0" smtClean="0">
                <a:solidFill>
                  <a:schemeClr val="tx1"/>
                </a:solidFill>
              </a:rPr>
              <a:t>　外国人市民に対する効果的な情報伝達方法の確保</a:t>
            </a:r>
            <a:endParaRPr lang="ja-JP" altLang="en-US" dirty="0">
              <a:solidFill>
                <a:schemeClr val="tx1"/>
              </a:solidFill>
            </a:endParaRPr>
          </a:p>
        </p:txBody>
      </p:sp>
      <p:sp>
        <p:nvSpPr>
          <p:cNvPr id="22" name="テキスト ボックス 21"/>
          <p:cNvSpPr txBox="1"/>
          <p:nvPr/>
        </p:nvSpPr>
        <p:spPr>
          <a:xfrm>
            <a:off x="1259632" y="481613"/>
            <a:ext cx="7272808" cy="584775"/>
          </a:xfrm>
          <a:prstGeom prst="rect">
            <a:avLst/>
          </a:prstGeom>
          <a:noFill/>
        </p:spPr>
        <p:txBody>
          <a:bodyPr wrap="square" rtlCol="0">
            <a:spAutoFit/>
          </a:bodyPr>
          <a:lstStyle/>
          <a:p>
            <a:r>
              <a:rPr kumimoji="1" lang="ja-JP" altLang="en-US" sz="3200" dirty="0" smtClean="0">
                <a:solidFill>
                  <a:schemeClr val="tx2">
                    <a:lumMod val="60000"/>
                    <a:lumOff val="40000"/>
                  </a:schemeClr>
                </a:solidFill>
                <a:latin typeface="HG創英角ﾎﾟｯﾌﾟ体" panose="040B0A09000000000000" pitchFamily="49" charset="-128"/>
                <a:ea typeface="HG創英角ﾎﾟｯﾌﾟ体" panose="040B0A09000000000000" pitchFamily="49" charset="-128"/>
              </a:rPr>
              <a:t>「やさしい日本語」</a:t>
            </a:r>
            <a:r>
              <a:rPr lang="ja-JP" altLang="en-US" sz="3200" dirty="0" smtClean="0">
                <a:solidFill>
                  <a:schemeClr val="tx2">
                    <a:lumMod val="60000"/>
                    <a:lumOff val="40000"/>
                  </a:schemeClr>
                </a:solidFill>
                <a:latin typeface="HG創英角ﾎﾟｯﾌﾟ体" panose="040B0A09000000000000" pitchFamily="49" charset="-128"/>
                <a:ea typeface="HG創英角ﾎﾟｯﾌﾟ体" panose="040B0A09000000000000" pitchFamily="49" charset="-128"/>
              </a:rPr>
              <a:t>の普及</a:t>
            </a:r>
            <a:endParaRPr kumimoji="1" lang="ja-JP" altLang="en-US" sz="3200" dirty="0">
              <a:solidFill>
                <a:schemeClr val="tx2">
                  <a:lumMod val="60000"/>
                  <a:lumOff val="40000"/>
                </a:schemeClr>
              </a:solidFill>
              <a:latin typeface="HG創英角ﾎﾟｯﾌﾟ体" panose="040B0A09000000000000" pitchFamily="49" charset="-128"/>
              <a:ea typeface="HG創英角ﾎﾟｯﾌﾟ体" panose="040B0A09000000000000" pitchFamily="49" charset="-128"/>
            </a:endParaRPr>
          </a:p>
        </p:txBody>
      </p:sp>
      <p:sp>
        <p:nvSpPr>
          <p:cNvPr id="25" name="テキスト ボックス 24"/>
          <p:cNvSpPr txBox="1"/>
          <p:nvPr/>
        </p:nvSpPr>
        <p:spPr>
          <a:xfrm>
            <a:off x="395536" y="2592000"/>
            <a:ext cx="8291264" cy="2308324"/>
          </a:xfrm>
          <a:prstGeom prst="rect">
            <a:avLst/>
          </a:prstGeom>
          <a:noFill/>
          <a:ln w="12700">
            <a:noFill/>
          </a:ln>
        </p:spPr>
        <p:txBody>
          <a:bodyPr wrap="square" rtlCol="0">
            <a:spAutoFit/>
          </a:bodyPr>
          <a:lstStyle/>
          <a:p>
            <a:r>
              <a:rPr lang="ja-JP" altLang="en-US" dirty="0" smtClean="0">
                <a:latin typeface="+mj-ea"/>
                <a:ea typeface="+mj-ea"/>
              </a:rPr>
              <a:t>　情報提供や窓口対応において、多言語化と並行し「やさしい日本語」の活用を推進</a:t>
            </a:r>
            <a:endParaRPr lang="en-US" altLang="ja-JP" dirty="0" smtClean="0">
              <a:latin typeface="+mj-ea"/>
              <a:ea typeface="+mj-ea"/>
            </a:endParaRPr>
          </a:p>
          <a:p>
            <a:endParaRPr lang="en-US" altLang="ja-JP" b="1" dirty="0">
              <a:latin typeface="+mj-ea"/>
              <a:ea typeface="+mj-ea"/>
            </a:endParaRPr>
          </a:p>
          <a:p>
            <a:r>
              <a:rPr lang="ja-JP" altLang="en-US" b="1" dirty="0" smtClean="0">
                <a:latin typeface="+mj-ea"/>
              </a:rPr>
              <a:t>■令和</a:t>
            </a:r>
            <a:r>
              <a:rPr lang="en-US" altLang="ja-JP" b="1" dirty="0">
                <a:latin typeface="+mj-ea"/>
              </a:rPr>
              <a:t>3</a:t>
            </a:r>
            <a:r>
              <a:rPr lang="ja-JP" altLang="en-US" b="1" dirty="0">
                <a:latin typeface="+mj-ea"/>
              </a:rPr>
              <a:t>年度実施</a:t>
            </a:r>
            <a:r>
              <a:rPr lang="ja-JP" altLang="en-US" b="1" dirty="0" smtClean="0">
                <a:latin typeface="+mj-ea"/>
              </a:rPr>
              <a:t>内容</a:t>
            </a:r>
            <a:endParaRPr lang="en-US" altLang="ja-JP" b="1" dirty="0">
              <a:latin typeface="+mj-ea"/>
            </a:endParaRPr>
          </a:p>
          <a:p>
            <a:r>
              <a:rPr lang="ja-JP" altLang="en-US" b="1" dirty="0">
                <a:latin typeface="+mj-ea"/>
              </a:rPr>
              <a:t>・</a:t>
            </a:r>
            <a:r>
              <a:rPr lang="ja-JP" altLang="en-US" b="1" dirty="0" smtClean="0">
                <a:latin typeface="+mj-ea"/>
              </a:rPr>
              <a:t>市民向け「やさしい日本語講座」の開催（</a:t>
            </a:r>
            <a:r>
              <a:rPr lang="en-US" altLang="ja-JP" b="1" dirty="0" smtClean="0">
                <a:latin typeface="+mj-ea"/>
              </a:rPr>
              <a:t>10</a:t>
            </a:r>
            <a:r>
              <a:rPr lang="ja-JP" altLang="en-US" b="1" dirty="0" smtClean="0">
                <a:latin typeface="+mj-ea"/>
              </a:rPr>
              <a:t>月</a:t>
            </a:r>
            <a:r>
              <a:rPr lang="en-US" altLang="ja-JP" b="1" dirty="0" smtClean="0">
                <a:latin typeface="+mj-ea"/>
              </a:rPr>
              <a:t>28</a:t>
            </a:r>
            <a:r>
              <a:rPr lang="ja-JP" altLang="en-US" b="1" dirty="0" smtClean="0">
                <a:latin typeface="+mj-ea"/>
              </a:rPr>
              <a:t>日、</a:t>
            </a:r>
            <a:r>
              <a:rPr lang="en-US" altLang="ja-JP" b="1" dirty="0" smtClean="0">
                <a:latin typeface="+mj-ea"/>
              </a:rPr>
              <a:t>11</a:t>
            </a:r>
            <a:r>
              <a:rPr lang="ja-JP" altLang="en-US" b="1" dirty="0" smtClean="0">
                <a:latin typeface="+mj-ea"/>
              </a:rPr>
              <a:t>月</a:t>
            </a:r>
            <a:r>
              <a:rPr lang="en-US" altLang="ja-JP" b="1" dirty="0" smtClean="0">
                <a:latin typeface="+mj-ea"/>
              </a:rPr>
              <a:t>4</a:t>
            </a:r>
            <a:r>
              <a:rPr lang="ja-JP" altLang="en-US" b="1" dirty="0" smtClean="0">
                <a:latin typeface="+mj-ea"/>
              </a:rPr>
              <a:t>日）</a:t>
            </a:r>
            <a:endParaRPr lang="en-US" altLang="ja-JP" b="1" dirty="0" smtClean="0">
              <a:latin typeface="+mj-ea"/>
            </a:endParaRPr>
          </a:p>
          <a:p>
            <a:endParaRPr lang="en-US" altLang="ja-JP" b="1" dirty="0" smtClean="0">
              <a:latin typeface="+mj-ea"/>
            </a:endParaRPr>
          </a:p>
          <a:p>
            <a:r>
              <a:rPr lang="ja-JP" altLang="en-US" b="1" dirty="0">
                <a:latin typeface="+mj-ea"/>
              </a:rPr>
              <a:t>・</a:t>
            </a:r>
            <a:r>
              <a:rPr lang="ja-JP" altLang="en-US" b="1" dirty="0" smtClean="0">
                <a:latin typeface="+mj-ea"/>
              </a:rPr>
              <a:t>職員等向け「</a:t>
            </a:r>
            <a:r>
              <a:rPr lang="ja-JP" altLang="ja-JP" b="1" dirty="0" smtClean="0">
                <a:latin typeface="+mj-ea"/>
              </a:rPr>
              <a:t>やさしい</a:t>
            </a:r>
            <a:r>
              <a:rPr lang="ja-JP" altLang="ja-JP" b="1" dirty="0">
                <a:latin typeface="+mj-ea"/>
              </a:rPr>
              <a:t>日本語とやさしいコミュニケーション</a:t>
            </a:r>
            <a:r>
              <a:rPr lang="ja-JP" altLang="en-US" b="1" dirty="0" smtClean="0">
                <a:latin typeface="+mj-ea"/>
              </a:rPr>
              <a:t>研修」の実施（</a:t>
            </a:r>
            <a:r>
              <a:rPr lang="en-US" altLang="ja-JP" b="1" dirty="0">
                <a:latin typeface="+mj-ea"/>
              </a:rPr>
              <a:t>11</a:t>
            </a:r>
            <a:r>
              <a:rPr lang="ja-JP" altLang="en-US" b="1" dirty="0">
                <a:latin typeface="+mj-ea"/>
              </a:rPr>
              <a:t>月</a:t>
            </a:r>
            <a:r>
              <a:rPr lang="en-US" altLang="ja-JP" b="1" dirty="0">
                <a:latin typeface="+mj-ea"/>
              </a:rPr>
              <a:t>30</a:t>
            </a:r>
            <a:r>
              <a:rPr lang="ja-JP" altLang="en-US" b="1" dirty="0">
                <a:latin typeface="+mj-ea"/>
              </a:rPr>
              <a:t>日）　</a:t>
            </a:r>
            <a:endParaRPr lang="en-US" altLang="ja-JP" b="1" dirty="0" smtClean="0">
              <a:latin typeface="+mj-ea"/>
            </a:endParaRPr>
          </a:p>
          <a:p>
            <a:r>
              <a:rPr lang="ja-JP" altLang="en-US" dirty="0" smtClean="0"/>
              <a:t>　</a:t>
            </a:r>
            <a:r>
              <a:rPr lang="ja-JP" altLang="ja-JP" dirty="0" smtClean="0"/>
              <a:t>多文化</a:t>
            </a:r>
            <a:r>
              <a:rPr lang="ja-JP" altLang="ja-JP" dirty="0"/>
              <a:t>共生推進</a:t>
            </a:r>
            <a:r>
              <a:rPr lang="ja-JP" altLang="ja-JP" dirty="0" smtClean="0"/>
              <a:t>リーダー</a:t>
            </a:r>
            <a:r>
              <a:rPr lang="ja-JP" altLang="en-US" dirty="0" smtClean="0"/>
              <a:t>会議（各部局から選任）において、株式会社メルカリから講師を招き、</a:t>
            </a:r>
            <a:r>
              <a:rPr lang="ja-JP" altLang="ja-JP" dirty="0" smtClean="0"/>
              <a:t>やさしい</a:t>
            </a:r>
            <a:r>
              <a:rPr lang="ja-JP" altLang="ja-JP" dirty="0"/>
              <a:t>日本語とやさしいコミュニケーションに</a:t>
            </a:r>
            <a:r>
              <a:rPr lang="ja-JP" altLang="ja-JP" dirty="0" smtClean="0"/>
              <a:t>ついて</a:t>
            </a:r>
            <a:r>
              <a:rPr lang="ja-JP" altLang="en-US" dirty="0"/>
              <a:t>研修</a:t>
            </a:r>
            <a:r>
              <a:rPr lang="ja-JP" altLang="en-US" dirty="0" smtClean="0"/>
              <a:t>を実施</a:t>
            </a:r>
            <a:endParaRPr lang="en-US" altLang="ja-JP" b="1" dirty="0">
              <a:latin typeface="+mj-ea"/>
            </a:endParaRPr>
          </a:p>
        </p:txBody>
      </p:sp>
      <p:pic>
        <p:nvPicPr>
          <p:cNvPr id="15" name="Picture 1" descr="T:\国際\2505　多文化共生推進等基本計画\多文化共生マーク\HP\カラーデータ\黒色②.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526" y="360001"/>
            <a:ext cx="853200" cy="834740"/>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ボックス 6"/>
          <p:cNvSpPr txBox="1"/>
          <p:nvPr/>
        </p:nvSpPr>
        <p:spPr>
          <a:xfrm>
            <a:off x="395536" y="5365665"/>
            <a:ext cx="8298015" cy="1015663"/>
          </a:xfrm>
          <a:prstGeom prst="rect">
            <a:avLst/>
          </a:prstGeom>
          <a:noFill/>
          <a:ln>
            <a:solidFill>
              <a:schemeClr val="tx1"/>
            </a:solidFill>
          </a:ln>
        </p:spPr>
        <p:txBody>
          <a:bodyPr wrap="square" rtlCol="0" anchor="ctr" anchorCtr="1">
            <a:spAutoFit/>
          </a:bodyPr>
          <a:lstStyle/>
          <a:p>
            <a:r>
              <a:rPr kumimoji="1" lang="ja-JP" altLang="en-US" dirty="0" smtClean="0">
                <a:solidFill>
                  <a:srgbClr val="FF0000"/>
                </a:solidFill>
              </a:rPr>
              <a:t>▶</a:t>
            </a:r>
            <a:r>
              <a:rPr lang="ja-JP" altLang="en-US" dirty="0">
                <a:solidFill>
                  <a:srgbClr val="FF0000"/>
                </a:solidFill>
              </a:rPr>
              <a:t> </a:t>
            </a:r>
            <a:r>
              <a:rPr lang="ja-JP" altLang="en-US" dirty="0" smtClean="0">
                <a:solidFill>
                  <a:srgbClr val="FF0000"/>
                </a:solidFill>
              </a:rPr>
              <a:t>▶</a:t>
            </a:r>
            <a:r>
              <a:rPr lang="ja-JP" altLang="en-US" dirty="0">
                <a:solidFill>
                  <a:srgbClr val="FF0000"/>
                </a:solidFill>
              </a:rPr>
              <a:t> </a:t>
            </a:r>
            <a:r>
              <a:rPr lang="ja-JP" altLang="en-US" dirty="0" smtClean="0">
                <a:solidFill>
                  <a:srgbClr val="FF0000"/>
                </a:solidFill>
              </a:rPr>
              <a:t>▶　</a:t>
            </a:r>
            <a:r>
              <a:rPr lang="ja-JP" altLang="en-US" dirty="0" smtClean="0"/>
              <a:t>　　</a:t>
            </a:r>
            <a:r>
              <a:rPr kumimoji="1" lang="ja-JP" altLang="en-US" dirty="0" smtClean="0"/>
              <a:t>参考資料</a:t>
            </a:r>
            <a:endParaRPr lang="en-US" altLang="ja-JP" dirty="0"/>
          </a:p>
          <a:p>
            <a:r>
              <a:rPr lang="en-US" altLang="ja-JP" sz="1400" dirty="0" smtClean="0"/>
              <a:t>『</a:t>
            </a:r>
            <a:r>
              <a:rPr lang="ja-JP" altLang="en-US" sz="1400" dirty="0" smtClean="0"/>
              <a:t>やさしい日本語用語集」（編集：岐阜市国際課）</a:t>
            </a:r>
            <a:endParaRPr lang="en-US" altLang="ja-JP" sz="1400" dirty="0" smtClean="0"/>
          </a:p>
          <a:p>
            <a:r>
              <a:rPr kumimoji="1" lang="en-US" altLang="ja-JP" sz="1400" dirty="0" smtClean="0"/>
              <a:t>『</a:t>
            </a:r>
            <a:r>
              <a:rPr lang="ja-JP" altLang="en-US" sz="1400" dirty="0" smtClean="0"/>
              <a:t>外国人市民と日本語でコミュニケーション～「やさしい日本語」の活用～</a:t>
            </a:r>
            <a:r>
              <a:rPr lang="en-US" altLang="ja-JP" sz="1400" dirty="0" smtClean="0"/>
              <a:t>』</a:t>
            </a:r>
            <a:r>
              <a:rPr lang="ja-JP" altLang="en-US" sz="1400" dirty="0" smtClean="0"/>
              <a:t>（発行：岐阜市</a:t>
            </a:r>
            <a:r>
              <a:rPr lang="en-US" altLang="ja-JP" sz="1400" dirty="0" smtClean="0"/>
              <a:t>/</a:t>
            </a:r>
            <a:r>
              <a:rPr lang="ja-JP" altLang="en-US" sz="1400" dirty="0" smtClean="0"/>
              <a:t>企画・編集</a:t>
            </a:r>
            <a:r>
              <a:rPr lang="ja-JP" altLang="en-US" sz="1400" dirty="0" smtClean="0">
                <a:sym typeface="Wingdings" panose="05000000000000000000" pitchFamily="2" charset="2"/>
              </a:rPr>
              <a:t>：（公財）岐阜市国際交流協会）</a:t>
            </a:r>
            <a:endParaRPr kumimoji="1" lang="ja-JP" altLang="en-US" sz="1400" dirty="0"/>
          </a:p>
        </p:txBody>
      </p:sp>
      <p:sp>
        <p:nvSpPr>
          <p:cNvPr id="2" name="スライド番号プレースホルダー 1"/>
          <p:cNvSpPr>
            <a:spLocks noGrp="1"/>
          </p:cNvSpPr>
          <p:nvPr>
            <p:ph type="sldNum" sz="quarter" idx="12"/>
          </p:nvPr>
        </p:nvSpPr>
        <p:spPr/>
        <p:txBody>
          <a:bodyPr/>
          <a:lstStyle/>
          <a:p>
            <a:fld id="{EDD89108-7BAE-4B9E-BA85-2407462B903F}" type="slidenum">
              <a:rPr kumimoji="1" lang="ja-JP" altLang="en-US" smtClean="0"/>
              <a:t>7</a:t>
            </a:fld>
            <a:endParaRPr kumimoji="1" lang="ja-JP" altLang="en-US"/>
          </a:p>
        </p:txBody>
      </p:sp>
    </p:spTree>
    <p:extLst>
      <p:ext uri="{BB962C8B-B14F-4D97-AF65-F5344CB8AC3E}">
        <p14:creationId xmlns:p14="http://schemas.microsoft.com/office/powerpoint/2010/main" val="26216425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テキスト ボックス 33"/>
          <p:cNvSpPr txBox="1"/>
          <p:nvPr/>
        </p:nvSpPr>
        <p:spPr>
          <a:xfrm>
            <a:off x="1260000" y="378000"/>
            <a:ext cx="7628331" cy="831542"/>
          </a:xfrm>
          <a:prstGeom prst="rect">
            <a:avLst/>
          </a:prstGeom>
          <a:noFill/>
        </p:spPr>
        <p:txBody>
          <a:bodyPr wrap="none" rtlCol="0" anchor="ctr" anchorCtr="0">
            <a:noAutofit/>
          </a:bodyPr>
          <a:lstStyle/>
          <a:p>
            <a:r>
              <a:rPr lang="ja-JP" altLang="en-US" sz="3200" dirty="0">
                <a:solidFill>
                  <a:schemeClr val="tx2">
                    <a:lumMod val="60000"/>
                    <a:lumOff val="40000"/>
                  </a:schemeClr>
                </a:solidFill>
                <a:latin typeface="HG創英角ﾎﾟｯﾌﾟ体" panose="040B0A09000000000000" pitchFamily="49" charset="-128"/>
                <a:ea typeface="HG創英角ﾎﾟｯﾌﾟ体" panose="040B0A09000000000000" pitchFamily="49" charset="-128"/>
              </a:rPr>
              <a:t>岐阜市</a:t>
            </a:r>
            <a:r>
              <a:rPr lang="ja-JP" altLang="en-US" sz="3200" dirty="0" smtClean="0">
                <a:solidFill>
                  <a:schemeClr val="tx2">
                    <a:lumMod val="60000"/>
                    <a:lumOff val="40000"/>
                  </a:schemeClr>
                </a:solidFill>
                <a:latin typeface="HG創英角ﾎﾟｯﾌﾟ体" panose="040B0A09000000000000" pitchFamily="49" charset="-128"/>
                <a:ea typeface="HG創英角ﾎﾟｯﾌﾟ体" panose="040B0A09000000000000" pitchFamily="49" charset="-128"/>
              </a:rPr>
              <a:t>災害時多言語</a:t>
            </a:r>
            <a:r>
              <a:rPr lang="ja-JP" altLang="en-US" sz="3200" dirty="0">
                <a:solidFill>
                  <a:schemeClr val="tx2">
                    <a:lumMod val="60000"/>
                    <a:lumOff val="40000"/>
                  </a:schemeClr>
                </a:solidFill>
                <a:latin typeface="HG創英角ﾎﾟｯﾌﾟ体" panose="040B0A09000000000000" pitchFamily="49" charset="-128"/>
                <a:ea typeface="HG創英角ﾎﾟｯﾌﾟ体" panose="040B0A09000000000000" pitchFamily="49" charset="-128"/>
              </a:rPr>
              <a:t>支援</a:t>
            </a:r>
            <a:r>
              <a:rPr lang="ja-JP" altLang="en-US" sz="3200" dirty="0" smtClean="0">
                <a:solidFill>
                  <a:schemeClr val="tx2">
                    <a:lumMod val="60000"/>
                    <a:lumOff val="40000"/>
                  </a:schemeClr>
                </a:solidFill>
                <a:latin typeface="HG創英角ﾎﾟｯﾌﾟ体" panose="040B0A09000000000000" pitchFamily="49" charset="-128"/>
                <a:ea typeface="HG創英角ﾎﾟｯﾌﾟ体" panose="040B0A09000000000000" pitchFamily="49" charset="-128"/>
              </a:rPr>
              <a:t>センターの設置</a:t>
            </a:r>
            <a:endParaRPr kumimoji="1" lang="ja-JP" altLang="en-US" sz="3200" dirty="0">
              <a:solidFill>
                <a:schemeClr val="tx2">
                  <a:lumMod val="60000"/>
                  <a:lumOff val="40000"/>
                </a:schemeClr>
              </a:solidFill>
              <a:latin typeface="HG創英角ﾎﾟｯﾌﾟ体" panose="040B0A09000000000000" pitchFamily="49" charset="-128"/>
              <a:ea typeface="HG創英角ﾎﾟｯﾌﾟ体" panose="040B0A09000000000000" pitchFamily="49" charset="-128"/>
            </a:endParaRPr>
          </a:p>
        </p:txBody>
      </p:sp>
      <p:sp>
        <p:nvSpPr>
          <p:cNvPr id="30" name="テキスト ボックス 29"/>
          <p:cNvSpPr txBox="1"/>
          <p:nvPr/>
        </p:nvSpPr>
        <p:spPr>
          <a:xfrm>
            <a:off x="395537" y="2908024"/>
            <a:ext cx="8492794" cy="1446550"/>
          </a:xfrm>
          <a:prstGeom prst="rect">
            <a:avLst/>
          </a:prstGeom>
          <a:noFill/>
          <a:ln w="12700">
            <a:noFill/>
          </a:ln>
        </p:spPr>
        <p:txBody>
          <a:bodyPr wrap="square" rtlCol="0">
            <a:spAutoFit/>
          </a:bodyPr>
          <a:lstStyle/>
          <a:p>
            <a:r>
              <a:rPr lang="ja-JP" altLang="en-US" dirty="0">
                <a:latin typeface="+mj-ea"/>
                <a:ea typeface="+mj-ea"/>
              </a:rPr>
              <a:t>■</a:t>
            </a:r>
            <a:r>
              <a:rPr lang="ja-JP" altLang="en-US" dirty="0" smtClean="0">
                <a:latin typeface="+mj-ea"/>
                <a:ea typeface="+mj-ea"/>
              </a:rPr>
              <a:t>業務内容</a:t>
            </a:r>
            <a:endParaRPr lang="en-US" altLang="ja-JP" dirty="0">
              <a:latin typeface="+mj-ea"/>
              <a:ea typeface="+mj-ea"/>
            </a:endParaRPr>
          </a:p>
          <a:p>
            <a:r>
              <a:rPr lang="ja-JP" altLang="en-US" dirty="0" smtClean="0">
                <a:latin typeface="+mj-ea"/>
                <a:ea typeface="+mj-ea"/>
              </a:rPr>
              <a:t>　①</a:t>
            </a:r>
            <a:r>
              <a:rPr lang="ja-JP" altLang="en-US" b="1" dirty="0">
                <a:latin typeface="+mj-ea"/>
                <a:ea typeface="+mj-ea"/>
              </a:rPr>
              <a:t>災害情報</a:t>
            </a:r>
            <a:r>
              <a:rPr lang="ja-JP" altLang="en-US" dirty="0">
                <a:latin typeface="+mj-ea"/>
                <a:ea typeface="+mj-ea"/>
              </a:rPr>
              <a:t>の</a:t>
            </a:r>
            <a:r>
              <a:rPr lang="ja-JP" altLang="en-US" b="1" dirty="0">
                <a:latin typeface="+mj-ea"/>
                <a:ea typeface="+mj-ea"/>
              </a:rPr>
              <a:t>収集</a:t>
            </a:r>
            <a:r>
              <a:rPr lang="ja-JP" altLang="en-US" dirty="0">
                <a:latin typeface="+mj-ea"/>
                <a:ea typeface="+mj-ea"/>
              </a:rPr>
              <a:t>・</a:t>
            </a:r>
            <a:r>
              <a:rPr lang="ja-JP" altLang="en-US" b="1" dirty="0">
                <a:latin typeface="+mj-ea"/>
                <a:ea typeface="+mj-ea"/>
              </a:rPr>
              <a:t>翻訳</a:t>
            </a:r>
            <a:r>
              <a:rPr lang="ja-JP" altLang="en-US" dirty="0" smtClean="0">
                <a:latin typeface="+mj-ea"/>
                <a:ea typeface="+mj-ea"/>
              </a:rPr>
              <a:t>・多言語での</a:t>
            </a:r>
            <a:r>
              <a:rPr lang="ja-JP" altLang="en-US" b="1" dirty="0" smtClean="0">
                <a:latin typeface="+mj-ea"/>
                <a:ea typeface="+mj-ea"/>
              </a:rPr>
              <a:t>提供</a:t>
            </a:r>
            <a:r>
              <a:rPr lang="ja-JP" altLang="en-US" dirty="0" smtClean="0">
                <a:latin typeface="+mj-ea"/>
                <a:ea typeface="+mj-ea"/>
              </a:rPr>
              <a:t>　</a:t>
            </a:r>
            <a:endParaRPr lang="en-US" altLang="ja-JP" dirty="0">
              <a:latin typeface="+mj-ea"/>
              <a:ea typeface="+mj-ea"/>
            </a:endParaRPr>
          </a:p>
          <a:p>
            <a:r>
              <a:rPr lang="ja-JP" altLang="en-US" sz="1600" dirty="0">
                <a:latin typeface="+mj-ea"/>
                <a:ea typeface="+mj-ea"/>
              </a:rPr>
              <a:t>　</a:t>
            </a:r>
            <a:r>
              <a:rPr lang="ja-JP" altLang="en-US" sz="1600" dirty="0" smtClean="0">
                <a:latin typeface="+mj-ea"/>
                <a:ea typeface="+mj-ea"/>
              </a:rPr>
              <a:t>　（</a:t>
            </a:r>
            <a:r>
              <a:rPr lang="ja-JP" altLang="en-US" sz="1600" dirty="0">
                <a:latin typeface="+mj-ea"/>
                <a:ea typeface="+mj-ea"/>
              </a:rPr>
              <a:t>英語、中国語、タガログ語、ポルトガル語</a:t>
            </a:r>
            <a:r>
              <a:rPr lang="ja-JP" altLang="en-US" sz="1600" dirty="0" smtClean="0">
                <a:latin typeface="+mj-ea"/>
                <a:ea typeface="+mj-ea"/>
              </a:rPr>
              <a:t>、ベトナム語、及び「</a:t>
            </a:r>
            <a:r>
              <a:rPr lang="ja-JP" altLang="en-US" sz="1600" dirty="0">
                <a:latin typeface="+mj-ea"/>
                <a:ea typeface="+mj-ea"/>
              </a:rPr>
              <a:t>やさしい日本語」</a:t>
            </a:r>
            <a:r>
              <a:rPr lang="ja-JP" altLang="en-US" sz="1600" dirty="0" smtClean="0">
                <a:latin typeface="+mj-ea"/>
                <a:ea typeface="+mj-ea"/>
              </a:rPr>
              <a:t>）</a:t>
            </a:r>
            <a:endParaRPr lang="en-US" altLang="ja-JP" sz="1600" dirty="0" smtClean="0">
              <a:latin typeface="+mj-ea"/>
              <a:ea typeface="+mj-ea"/>
            </a:endParaRPr>
          </a:p>
          <a:p>
            <a:r>
              <a:rPr lang="ja-JP" altLang="en-US" dirty="0">
                <a:latin typeface="+mj-ea"/>
                <a:ea typeface="+mj-ea"/>
              </a:rPr>
              <a:t>　</a:t>
            </a:r>
            <a:r>
              <a:rPr lang="ja-JP" altLang="en-US" dirty="0" smtClean="0">
                <a:latin typeface="+mj-ea"/>
                <a:ea typeface="+mj-ea"/>
              </a:rPr>
              <a:t>②</a:t>
            </a:r>
            <a:r>
              <a:rPr lang="ja-JP" altLang="en-US" b="1" dirty="0">
                <a:latin typeface="+mj-ea"/>
                <a:ea typeface="+mj-ea"/>
              </a:rPr>
              <a:t>避難所</a:t>
            </a:r>
            <a:r>
              <a:rPr lang="ja-JP" altLang="en-US" b="1" dirty="0" smtClean="0">
                <a:latin typeface="+mj-ea"/>
                <a:ea typeface="+mj-ea"/>
              </a:rPr>
              <a:t>巡回　　</a:t>
            </a:r>
            <a:r>
              <a:rPr lang="ja-JP" altLang="en-US" dirty="0" smtClean="0">
                <a:latin typeface="+mj-ea"/>
                <a:ea typeface="+mj-ea"/>
              </a:rPr>
              <a:t>③</a:t>
            </a:r>
            <a:r>
              <a:rPr lang="ja-JP" altLang="en-US" dirty="0">
                <a:latin typeface="+mj-ea"/>
                <a:ea typeface="+mj-ea"/>
              </a:rPr>
              <a:t>外国人被災者からの</a:t>
            </a:r>
            <a:r>
              <a:rPr lang="ja-JP" altLang="en-US" b="1" dirty="0">
                <a:latin typeface="+mj-ea"/>
                <a:ea typeface="+mj-ea"/>
              </a:rPr>
              <a:t>相談</a:t>
            </a:r>
            <a:r>
              <a:rPr lang="ja-JP" altLang="en-US" dirty="0">
                <a:latin typeface="+mj-ea"/>
                <a:ea typeface="+mj-ea"/>
              </a:rPr>
              <a:t>への対応</a:t>
            </a:r>
          </a:p>
          <a:p>
            <a:r>
              <a:rPr lang="ja-JP" altLang="en-US" dirty="0">
                <a:latin typeface="+mj-ea"/>
                <a:ea typeface="+mj-ea"/>
              </a:rPr>
              <a:t>　④避難所からの</a:t>
            </a:r>
            <a:r>
              <a:rPr lang="ja-JP" altLang="en-US" b="1" dirty="0">
                <a:latin typeface="+mj-ea"/>
                <a:ea typeface="+mj-ea"/>
              </a:rPr>
              <a:t>通訳派遣</a:t>
            </a:r>
            <a:r>
              <a:rPr lang="ja-JP" altLang="en-US" dirty="0">
                <a:latin typeface="+mj-ea"/>
                <a:ea typeface="+mj-ea"/>
              </a:rPr>
              <a:t>・</a:t>
            </a:r>
            <a:r>
              <a:rPr lang="ja-JP" altLang="en-US" b="1" dirty="0">
                <a:latin typeface="+mj-ea"/>
                <a:ea typeface="+mj-ea"/>
              </a:rPr>
              <a:t>翻訳依頼</a:t>
            </a:r>
            <a:r>
              <a:rPr lang="ja-JP" altLang="en-US" dirty="0">
                <a:latin typeface="+mj-ea"/>
                <a:ea typeface="+mj-ea"/>
              </a:rPr>
              <a:t>への対応</a:t>
            </a:r>
          </a:p>
        </p:txBody>
      </p:sp>
      <p:sp>
        <p:nvSpPr>
          <p:cNvPr id="36" name="テキスト ボックス 35"/>
          <p:cNvSpPr txBox="1"/>
          <p:nvPr/>
        </p:nvSpPr>
        <p:spPr>
          <a:xfrm>
            <a:off x="395536" y="2232000"/>
            <a:ext cx="8129967" cy="646331"/>
          </a:xfrm>
          <a:prstGeom prst="rect">
            <a:avLst/>
          </a:prstGeom>
          <a:noFill/>
          <a:ln w="12700">
            <a:noFill/>
          </a:ln>
        </p:spPr>
        <p:txBody>
          <a:bodyPr wrap="square" rtlCol="0">
            <a:spAutoFit/>
          </a:bodyPr>
          <a:lstStyle/>
          <a:p>
            <a:r>
              <a:rPr lang="ja-JP" altLang="en-US" dirty="0">
                <a:latin typeface="+mj-ea"/>
                <a:ea typeface="+mj-ea"/>
              </a:rPr>
              <a:t>　</a:t>
            </a:r>
            <a:r>
              <a:rPr lang="ja-JP" altLang="en-US" dirty="0">
                <a:latin typeface="+mj-ea"/>
              </a:rPr>
              <a:t>市内で</a:t>
            </a:r>
            <a:r>
              <a:rPr lang="ja-JP" altLang="en-US" b="1" dirty="0">
                <a:latin typeface="+mj-ea"/>
              </a:rPr>
              <a:t>震度７の地震</a:t>
            </a:r>
            <a:r>
              <a:rPr lang="ja-JP" altLang="en-US" dirty="0">
                <a:latin typeface="+mj-ea"/>
              </a:rPr>
              <a:t>が発生した</a:t>
            </a:r>
            <a:r>
              <a:rPr lang="ja-JP" altLang="en-US" dirty="0" smtClean="0">
                <a:latin typeface="+mj-ea"/>
              </a:rPr>
              <a:t>とき等に、</a:t>
            </a:r>
            <a:r>
              <a:rPr lang="ja-JP" altLang="en-US" b="1" dirty="0" smtClean="0">
                <a:latin typeface="+mj-ea"/>
                <a:ea typeface="+mj-ea"/>
              </a:rPr>
              <a:t>岐阜市</a:t>
            </a:r>
            <a:r>
              <a:rPr lang="ja-JP" altLang="en-US" dirty="0" smtClean="0">
                <a:latin typeface="+mj-ea"/>
                <a:ea typeface="+mj-ea"/>
              </a:rPr>
              <a:t>・</a:t>
            </a:r>
            <a:r>
              <a:rPr lang="ja-JP" altLang="en-US" b="1" dirty="0" smtClean="0">
                <a:latin typeface="+mj-ea"/>
                <a:ea typeface="+mj-ea"/>
              </a:rPr>
              <a:t>公益財団法人岐阜市国際交流協会</a:t>
            </a:r>
            <a:r>
              <a:rPr lang="ja-JP" altLang="en-US" dirty="0" smtClean="0">
                <a:latin typeface="+mj-ea"/>
                <a:ea typeface="+mj-ea"/>
              </a:rPr>
              <a:t>で設置・運営</a:t>
            </a:r>
            <a:endParaRPr lang="en-US" altLang="ja-JP" dirty="0">
              <a:latin typeface="+mj-ea"/>
              <a:ea typeface="+mj-ea"/>
            </a:endParaRPr>
          </a:p>
        </p:txBody>
      </p:sp>
      <p:sp>
        <p:nvSpPr>
          <p:cNvPr id="13" name="角丸四角形 12"/>
          <p:cNvSpPr/>
          <p:nvPr/>
        </p:nvSpPr>
        <p:spPr>
          <a:xfrm>
            <a:off x="648000" y="1512000"/>
            <a:ext cx="7747009" cy="576000"/>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lIns="180000" rIns="180000" rtlCol="0" anchor="ctr"/>
          <a:lstStyle/>
          <a:p>
            <a:r>
              <a:rPr lang="en-US" altLang="ja-JP" b="1" dirty="0" smtClean="0">
                <a:solidFill>
                  <a:schemeClr val="tx1"/>
                </a:solidFill>
              </a:rPr>
              <a:t>【</a:t>
            </a:r>
            <a:r>
              <a:rPr lang="ja-JP" altLang="en-US" b="1" dirty="0" smtClean="0">
                <a:solidFill>
                  <a:schemeClr val="tx1"/>
                </a:solidFill>
              </a:rPr>
              <a:t>重点目標</a:t>
            </a:r>
            <a:r>
              <a:rPr lang="en-US" altLang="ja-JP" b="1" dirty="0" smtClean="0">
                <a:solidFill>
                  <a:schemeClr val="tx1"/>
                </a:solidFill>
              </a:rPr>
              <a:t>】</a:t>
            </a:r>
            <a:r>
              <a:rPr lang="ja-JP" altLang="en-US" b="1" dirty="0" smtClean="0">
                <a:solidFill>
                  <a:schemeClr val="tx1"/>
                </a:solidFill>
              </a:rPr>
              <a:t>　つなげる</a:t>
            </a:r>
            <a:r>
              <a:rPr lang="ja-JP" altLang="en-US" b="1" dirty="0">
                <a:solidFill>
                  <a:schemeClr val="tx1"/>
                </a:solidFill>
              </a:rPr>
              <a:t>　</a:t>
            </a:r>
            <a:r>
              <a:rPr lang="ja-JP" altLang="en-US" b="1" dirty="0" smtClean="0">
                <a:solidFill>
                  <a:schemeClr val="tx1"/>
                </a:solidFill>
              </a:rPr>
              <a:t>　</a:t>
            </a:r>
            <a:r>
              <a:rPr lang="en-US" altLang="ja-JP" b="1" dirty="0" smtClean="0">
                <a:solidFill>
                  <a:schemeClr val="tx1"/>
                </a:solidFill>
              </a:rPr>
              <a:t>【</a:t>
            </a:r>
            <a:r>
              <a:rPr lang="ja-JP" altLang="en-US" b="1" dirty="0">
                <a:solidFill>
                  <a:schemeClr val="tx1"/>
                </a:solidFill>
              </a:rPr>
              <a:t>施策</a:t>
            </a:r>
            <a:r>
              <a:rPr lang="en-US" altLang="ja-JP" b="1" dirty="0">
                <a:solidFill>
                  <a:schemeClr val="tx1"/>
                </a:solidFill>
              </a:rPr>
              <a:t>】</a:t>
            </a:r>
            <a:r>
              <a:rPr lang="ja-JP" altLang="en-US" b="1" dirty="0">
                <a:solidFill>
                  <a:schemeClr val="tx1"/>
                </a:solidFill>
              </a:rPr>
              <a:t>　</a:t>
            </a:r>
            <a:r>
              <a:rPr lang="ja-JP" altLang="en-US" b="1" dirty="0" smtClean="0">
                <a:solidFill>
                  <a:schemeClr val="tx1"/>
                </a:solidFill>
              </a:rPr>
              <a:t>災害等非常時における安心の確保</a:t>
            </a:r>
            <a:endParaRPr lang="ja-JP" altLang="en-US" dirty="0">
              <a:solidFill>
                <a:schemeClr val="tx1"/>
              </a:solidFill>
            </a:endParaRPr>
          </a:p>
        </p:txBody>
      </p:sp>
      <p:pic>
        <p:nvPicPr>
          <p:cNvPr id="17" name="Picture 1" descr="T:\国際\2505　多文化共生推進等基本計画\多文化共生マーク\HP\カラーデータ\黒色②.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526" y="360000"/>
            <a:ext cx="853200" cy="834740"/>
          </a:xfrm>
          <a:prstGeom prst="rect">
            <a:avLst/>
          </a:prstGeom>
          <a:noFill/>
          <a:extLst>
            <a:ext uri="{909E8E84-426E-40DD-AFC4-6F175D3DCCD1}">
              <a14:hiddenFill xmlns:a14="http://schemas.microsoft.com/office/drawing/2010/main">
                <a:solidFill>
                  <a:srgbClr val="FFFFFF"/>
                </a:solidFill>
              </a14:hiddenFill>
            </a:ext>
          </a:extLst>
        </p:spPr>
      </p:pic>
      <p:sp>
        <p:nvSpPr>
          <p:cNvPr id="3" name="正方形/長方形 2"/>
          <p:cNvSpPr/>
          <p:nvPr/>
        </p:nvSpPr>
        <p:spPr>
          <a:xfrm>
            <a:off x="395535" y="4384266"/>
            <a:ext cx="8492795" cy="1477328"/>
          </a:xfrm>
          <a:prstGeom prst="rect">
            <a:avLst/>
          </a:prstGeom>
        </p:spPr>
        <p:txBody>
          <a:bodyPr wrap="square">
            <a:spAutoFit/>
          </a:bodyPr>
          <a:lstStyle/>
          <a:p>
            <a:r>
              <a:rPr lang="ja-JP" altLang="en-US" b="1" dirty="0">
                <a:latin typeface="+mj-ea"/>
              </a:rPr>
              <a:t>■</a:t>
            </a:r>
            <a:r>
              <a:rPr lang="ja-JP" altLang="en-US" b="1" dirty="0" smtClean="0">
                <a:latin typeface="+mj-ea"/>
              </a:rPr>
              <a:t>令和</a:t>
            </a:r>
            <a:r>
              <a:rPr lang="en-US" altLang="ja-JP" b="1" dirty="0">
                <a:latin typeface="+mj-ea"/>
              </a:rPr>
              <a:t>3</a:t>
            </a:r>
            <a:r>
              <a:rPr lang="ja-JP" altLang="en-US" b="1" dirty="0">
                <a:latin typeface="+mj-ea"/>
              </a:rPr>
              <a:t>年度実施</a:t>
            </a:r>
            <a:r>
              <a:rPr lang="ja-JP" altLang="en-US" b="1" dirty="0" smtClean="0">
                <a:latin typeface="+mj-ea"/>
              </a:rPr>
              <a:t>内容</a:t>
            </a:r>
            <a:endParaRPr lang="en-US" altLang="ja-JP" b="1" dirty="0" smtClean="0">
              <a:latin typeface="+mj-ea"/>
            </a:endParaRPr>
          </a:p>
          <a:p>
            <a:r>
              <a:rPr lang="ja-JP" altLang="en-US" b="1" dirty="0" smtClean="0">
                <a:latin typeface="+mj-ea"/>
              </a:rPr>
              <a:t>・設置訓練</a:t>
            </a:r>
            <a:endParaRPr lang="en-US" altLang="ja-JP" b="1" dirty="0" smtClean="0">
              <a:latin typeface="+mj-ea"/>
            </a:endParaRPr>
          </a:p>
          <a:p>
            <a:r>
              <a:rPr lang="ja-JP" altLang="en-US" dirty="0">
                <a:latin typeface="+mj-ea"/>
                <a:ea typeface="+mj-ea"/>
              </a:rPr>
              <a:t>　 </a:t>
            </a:r>
            <a:r>
              <a:rPr lang="en-US" altLang="ja-JP" dirty="0" smtClean="0">
                <a:latin typeface="+mj-ea"/>
                <a:ea typeface="+mj-ea"/>
              </a:rPr>
              <a:t>9</a:t>
            </a:r>
            <a:r>
              <a:rPr lang="ja-JP" altLang="en-US" dirty="0">
                <a:latin typeface="+mj-ea"/>
                <a:ea typeface="+mj-ea"/>
              </a:rPr>
              <a:t>月</a:t>
            </a:r>
            <a:r>
              <a:rPr lang="en-US" altLang="ja-JP" dirty="0">
                <a:latin typeface="+mj-ea"/>
                <a:ea typeface="+mj-ea"/>
              </a:rPr>
              <a:t>28</a:t>
            </a:r>
            <a:r>
              <a:rPr lang="ja-JP" altLang="en-US" dirty="0">
                <a:latin typeface="+mj-ea"/>
                <a:ea typeface="+mj-ea"/>
              </a:rPr>
              <a:t>日に第</a:t>
            </a:r>
            <a:r>
              <a:rPr lang="en-US" altLang="ja-JP" dirty="0">
                <a:latin typeface="+mj-ea"/>
                <a:ea typeface="+mj-ea"/>
              </a:rPr>
              <a:t>1</a:t>
            </a:r>
            <a:r>
              <a:rPr lang="ja-JP" altLang="en-US" dirty="0" smtClean="0">
                <a:latin typeface="+mj-ea"/>
                <a:ea typeface="+mj-ea"/>
              </a:rPr>
              <a:t>回訓練を</a:t>
            </a:r>
            <a:r>
              <a:rPr lang="ja-JP" altLang="en-US" dirty="0">
                <a:latin typeface="+mj-ea"/>
                <a:ea typeface="+mj-ea"/>
              </a:rPr>
              <a:t>、</a:t>
            </a:r>
            <a:r>
              <a:rPr lang="en-US" altLang="ja-JP" dirty="0" smtClean="0">
                <a:latin typeface="+mj-ea"/>
                <a:ea typeface="+mj-ea"/>
              </a:rPr>
              <a:t>10</a:t>
            </a:r>
            <a:r>
              <a:rPr lang="ja-JP" altLang="en-US" dirty="0">
                <a:latin typeface="+mj-ea"/>
                <a:ea typeface="+mj-ea"/>
              </a:rPr>
              <a:t>月</a:t>
            </a:r>
            <a:r>
              <a:rPr lang="en-US" altLang="ja-JP" dirty="0">
                <a:latin typeface="+mj-ea"/>
                <a:ea typeface="+mj-ea"/>
              </a:rPr>
              <a:t>17</a:t>
            </a:r>
            <a:r>
              <a:rPr lang="ja-JP" altLang="en-US" dirty="0" smtClean="0">
                <a:latin typeface="+mj-ea"/>
                <a:ea typeface="+mj-ea"/>
              </a:rPr>
              <a:t>日に市</a:t>
            </a:r>
            <a:r>
              <a:rPr lang="ja-JP" altLang="en-US" dirty="0">
                <a:latin typeface="+mj-ea"/>
                <a:ea typeface="+mj-ea"/>
              </a:rPr>
              <a:t>災害対策本部と連携し、第</a:t>
            </a:r>
            <a:r>
              <a:rPr lang="en-US" altLang="ja-JP" dirty="0">
                <a:latin typeface="+mj-ea"/>
                <a:ea typeface="+mj-ea"/>
              </a:rPr>
              <a:t>2</a:t>
            </a:r>
            <a:r>
              <a:rPr lang="ja-JP" altLang="en-US" dirty="0" smtClean="0">
                <a:latin typeface="+mj-ea"/>
                <a:ea typeface="+mj-ea"/>
              </a:rPr>
              <a:t>回訓練</a:t>
            </a:r>
            <a:r>
              <a:rPr lang="ja-JP" altLang="en-US" dirty="0">
                <a:latin typeface="+mj-ea"/>
                <a:ea typeface="+mj-ea"/>
              </a:rPr>
              <a:t>を</a:t>
            </a:r>
            <a:r>
              <a:rPr lang="ja-JP" altLang="en-US" dirty="0" smtClean="0">
                <a:latin typeface="+mj-ea"/>
                <a:ea typeface="+mj-ea"/>
              </a:rPr>
              <a:t>実施。</a:t>
            </a:r>
            <a:endParaRPr lang="en-US" altLang="ja-JP" dirty="0" smtClean="0">
              <a:latin typeface="+mj-ea"/>
              <a:ea typeface="+mj-ea"/>
            </a:endParaRPr>
          </a:p>
          <a:p>
            <a:r>
              <a:rPr lang="ja-JP" altLang="en-US" b="1" dirty="0">
                <a:latin typeface="+mj-ea"/>
              </a:rPr>
              <a:t>・広報</a:t>
            </a:r>
            <a:endParaRPr lang="en-US" altLang="ja-JP" b="1" dirty="0">
              <a:latin typeface="+mj-ea"/>
            </a:endParaRPr>
          </a:p>
          <a:p>
            <a:r>
              <a:rPr lang="ja-JP" altLang="en-US" dirty="0">
                <a:latin typeface="+mj-ea"/>
                <a:ea typeface="+mj-ea"/>
              </a:rPr>
              <a:t>　</a:t>
            </a:r>
            <a:r>
              <a:rPr lang="ja-JP" altLang="en-US" dirty="0" smtClean="0">
                <a:latin typeface="+mj-ea"/>
                <a:ea typeface="+mj-ea"/>
              </a:rPr>
              <a:t>岐阜市防災フェア</a:t>
            </a:r>
            <a:r>
              <a:rPr lang="en-US" altLang="ja-JP" dirty="0" smtClean="0">
                <a:latin typeface="+mj-ea"/>
                <a:ea typeface="+mj-ea"/>
              </a:rPr>
              <a:t>2021</a:t>
            </a:r>
            <a:r>
              <a:rPr lang="ja-JP" altLang="en-US" dirty="0" smtClean="0">
                <a:latin typeface="+mj-ea"/>
                <a:ea typeface="+mj-ea"/>
              </a:rPr>
              <a:t>（</a:t>
            </a:r>
            <a:r>
              <a:rPr lang="en-US" altLang="ja-JP" dirty="0" smtClean="0">
                <a:latin typeface="+mj-ea"/>
              </a:rPr>
              <a:t>10</a:t>
            </a:r>
            <a:r>
              <a:rPr lang="ja-JP" altLang="en-US" dirty="0">
                <a:latin typeface="+mj-ea"/>
              </a:rPr>
              <a:t>月</a:t>
            </a:r>
            <a:r>
              <a:rPr lang="en-US" altLang="ja-JP" dirty="0">
                <a:latin typeface="+mj-ea"/>
              </a:rPr>
              <a:t>17</a:t>
            </a:r>
            <a:r>
              <a:rPr lang="ja-JP" altLang="en-US" dirty="0" smtClean="0">
                <a:latin typeface="+mj-ea"/>
              </a:rPr>
              <a:t>日開催）</a:t>
            </a:r>
            <a:r>
              <a:rPr lang="ja-JP" altLang="en-US" dirty="0" smtClean="0">
                <a:latin typeface="+mj-ea"/>
                <a:ea typeface="+mj-ea"/>
              </a:rPr>
              <a:t>にブースを出展し、センターについて広報</a:t>
            </a:r>
            <a:endParaRPr lang="en-US" altLang="ja-JP" dirty="0">
              <a:latin typeface="+mj-ea"/>
              <a:ea typeface="+mj-ea"/>
            </a:endParaRPr>
          </a:p>
        </p:txBody>
      </p:sp>
      <p:sp>
        <p:nvSpPr>
          <p:cNvPr id="11" name="テキスト ボックス 10"/>
          <p:cNvSpPr txBox="1"/>
          <p:nvPr/>
        </p:nvSpPr>
        <p:spPr>
          <a:xfrm>
            <a:off x="2195736" y="5939988"/>
            <a:ext cx="6610296" cy="369332"/>
          </a:xfrm>
          <a:prstGeom prst="rect">
            <a:avLst/>
          </a:prstGeom>
          <a:noFill/>
          <a:ln>
            <a:solidFill>
              <a:schemeClr val="tx1"/>
            </a:solidFill>
          </a:ln>
        </p:spPr>
        <p:txBody>
          <a:bodyPr wrap="square" rtlCol="0" anchor="ctr" anchorCtr="1">
            <a:spAutoFit/>
          </a:bodyPr>
          <a:lstStyle/>
          <a:p>
            <a:pPr algn="ctr"/>
            <a:r>
              <a:rPr kumimoji="1" lang="ja-JP" altLang="en-US" dirty="0" smtClean="0">
                <a:solidFill>
                  <a:srgbClr val="FF0000"/>
                </a:solidFill>
              </a:rPr>
              <a:t>▶</a:t>
            </a:r>
            <a:r>
              <a:rPr lang="ja-JP" altLang="en-US" dirty="0">
                <a:solidFill>
                  <a:srgbClr val="FF0000"/>
                </a:solidFill>
              </a:rPr>
              <a:t> </a:t>
            </a:r>
            <a:r>
              <a:rPr lang="ja-JP" altLang="en-US" dirty="0" smtClean="0">
                <a:solidFill>
                  <a:srgbClr val="FF0000"/>
                </a:solidFill>
              </a:rPr>
              <a:t>▶</a:t>
            </a:r>
            <a:r>
              <a:rPr lang="ja-JP" altLang="en-US" dirty="0">
                <a:solidFill>
                  <a:srgbClr val="FF0000"/>
                </a:solidFill>
              </a:rPr>
              <a:t> </a:t>
            </a:r>
            <a:r>
              <a:rPr lang="ja-JP" altLang="en-US" dirty="0" smtClean="0">
                <a:solidFill>
                  <a:srgbClr val="FF0000"/>
                </a:solidFill>
              </a:rPr>
              <a:t>▶　</a:t>
            </a:r>
            <a:r>
              <a:rPr lang="ja-JP" altLang="en-US" dirty="0" smtClean="0"/>
              <a:t>参考資料「岐阜市災害時多言語支援センターチラシ」</a:t>
            </a:r>
            <a:endParaRPr kumimoji="1" lang="ja-JP" altLang="en-US" dirty="0"/>
          </a:p>
        </p:txBody>
      </p:sp>
      <p:sp>
        <p:nvSpPr>
          <p:cNvPr id="4" name="スライド番号プレースホルダー 3"/>
          <p:cNvSpPr>
            <a:spLocks noGrp="1"/>
          </p:cNvSpPr>
          <p:nvPr>
            <p:ph type="sldNum" sz="quarter" idx="12"/>
          </p:nvPr>
        </p:nvSpPr>
        <p:spPr/>
        <p:txBody>
          <a:bodyPr/>
          <a:lstStyle/>
          <a:p>
            <a:fld id="{EDD89108-7BAE-4B9E-BA85-2407462B903F}" type="slidenum">
              <a:rPr kumimoji="1" lang="ja-JP" altLang="en-US" smtClean="0"/>
              <a:t>8</a:t>
            </a:fld>
            <a:endParaRPr kumimoji="1" lang="ja-JP" altLang="en-US"/>
          </a:p>
        </p:txBody>
      </p:sp>
    </p:spTree>
    <p:extLst>
      <p:ext uri="{BB962C8B-B14F-4D97-AF65-F5344CB8AC3E}">
        <p14:creationId xmlns:p14="http://schemas.microsoft.com/office/powerpoint/2010/main" val="33956589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7032</TotalTime>
  <Words>497</Words>
  <Application>Microsoft Office PowerPoint</Application>
  <PresentationFormat>画面に合わせる (4:3)</PresentationFormat>
  <Paragraphs>188</Paragraphs>
  <Slides>12</Slides>
  <Notes>12</Notes>
  <HiddenSlides>0</HiddenSlides>
  <MMClips>0</MMClips>
  <ScaleCrop>false</ScaleCrop>
  <HeadingPairs>
    <vt:vector size="4" baseType="variant">
      <vt:variant>
        <vt:lpstr>テーマ</vt:lpstr>
      </vt:variant>
      <vt:variant>
        <vt:i4>1</vt:i4>
      </vt:variant>
      <vt:variant>
        <vt:lpstr>スライド タイトル</vt:lpstr>
      </vt:variant>
      <vt:variant>
        <vt:i4>12</vt:i4>
      </vt:variant>
    </vt:vector>
  </HeadingPairs>
  <TitlesOfParts>
    <vt:vector size="13"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RENTAI</dc:creator>
  <cp:lastModifiedBy>林 晃司</cp:lastModifiedBy>
  <cp:revision>411</cp:revision>
  <cp:lastPrinted>2022-01-21T06:57:37Z</cp:lastPrinted>
  <dcterms:created xsi:type="dcterms:W3CDTF">2016-04-27T12:27:44Z</dcterms:created>
  <dcterms:modified xsi:type="dcterms:W3CDTF">2022-02-04T03:42:09Z</dcterms:modified>
</cp:coreProperties>
</file>