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8" r:id="rId3"/>
    <p:sldId id="297" r:id="rId4"/>
    <p:sldId id="296" r:id="rId5"/>
    <p:sldId id="289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4A2"/>
    <a:srgbClr val="9BBB59"/>
    <a:srgbClr val="99CC00"/>
    <a:srgbClr val="2C4D75"/>
    <a:srgbClr val="C0504D"/>
    <a:srgbClr val="FBCBA3"/>
    <a:srgbClr val="4BACC6"/>
    <a:srgbClr val="4F81BD"/>
    <a:srgbClr val="2D6E8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25" autoAdjust="0"/>
    <p:restoredTop sz="93967" autoAdjust="0"/>
  </p:normalViewPr>
  <p:slideViewPr>
    <p:cSldViewPr>
      <p:cViewPr varScale="1">
        <p:scale>
          <a:sx n="69" d="100"/>
          <a:sy n="69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96"/>
    </p:cViewPr>
  </p:sorter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9787" cy="496967"/>
          </a:xfrm>
          <a:prstGeom prst="rect">
            <a:avLst/>
          </a:prstGeom>
        </p:spPr>
        <p:txBody>
          <a:bodyPr vert="horz" lIns="91390" tIns="45695" rIns="91390" bIns="456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5" y="5"/>
            <a:ext cx="2949787" cy="496967"/>
          </a:xfrm>
          <a:prstGeom prst="rect">
            <a:avLst/>
          </a:prstGeom>
        </p:spPr>
        <p:txBody>
          <a:bodyPr vert="horz" lIns="91390" tIns="45695" rIns="91390" bIns="45695" rtlCol="0"/>
          <a:lstStyle>
            <a:lvl1pPr algn="r">
              <a:defRPr sz="1200"/>
            </a:lvl1pPr>
          </a:lstStyle>
          <a:p>
            <a:fld id="{D40C1DDC-7D39-4A46-8133-72105D441122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652"/>
            <a:ext cx="2949787" cy="496967"/>
          </a:xfrm>
          <a:prstGeom prst="rect">
            <a:avLst/>
          </a:prstGeom>
        </p:spPr>
        <p:txBody>
          <a:bodyPr vert="horz" lIns="91390" tIns="45695" rIns="91390" bIns="456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5" y="9440652"/>
            <a:ext cx="2949787" cy="496967"/>
          </a:xfrm>
          <a:prstGeom prst="rect">
            <a:avLst/>
          </a:prstGeom>
        </p:spPr>
        <p:txBody>
          <a:bodyPr vert="horz" lIns="91390" tIns="45695" rIns="91390" bIns="45695" rtlCol="0" anchor="b"/>
          <a:lstStyle>
            <a:lvl1pPr algn="r">
              <a:defRPr sz="1200"/>
            </a:lvl1pPr>
          </a:lstStyle>
          <a:p>
            <a:fld id="{5BBBA179-73DE-41C4-B016-7119CC21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556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49574" cy="498475"/>
          </a:xfrm>
          <a:prstGeom prst="rect">
            <a:avLst/>
          </a:prstGeom>
        </p:spPr>
        <p:txBody>
          <a:bodyPr vert="horz" lIns="91390" tIns="45695" rIns="91390" bIns="456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5"/>
            <a:ext cx="2949574" cy="498475"/>
          </a:xfrm>
          <a:prstGeom prst="rect">
            <a:avLst/>
          </a:prstGeom>
        </p:spPr>
        <p:txBody>
          <a:bodyPr vert="horz" lIns="91390" tIns="45695" rIns="91390" bIns="45695" rtlCol="0"/>
          <a:lstStyle>
            <a:lvl1pPr algn="r">
              <a:defRPr sz="1200"/>
            </a:lvl1pPr>
          </a:lstStyle>
          <a:p>
            <a:fld id="{AC7F37D7-0DE0-4FB2-B127-73C22F47D48D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0" tIns="45695" rIns="91390" bIns="456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4" y="4783140"/>
            <a:ext cx="5445125" cy="3913187"/>
          </a:xfrm>
          <a:prstGeom prst="rect">
            <a:avLst/>
          </a:prstGeom>
        </p:spPr>
        <p:txBody>
          <a:bodyPr vert="horz" lIns="91390" tIns="45695" rIns="91390" bIns="4569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7"/>
            <a:ext cx="2949574" cy="498475"/>
          </a:xfrm>
          <a:prstGeom prst="rect">
            <a:avLst/>
          </a:prstGeom>
        </p:spPr>
        <p:txBody>
          <a:bodyPr vert="horz" lIns="91390" tIns="45695" rIns="91390" bIns="456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7"/>
            <a:ext cx="2949574" cy="498475"/>
          </a:xfrm>
          <a:prstGeom prst="rect">
            <a:avLst/>
          </a:prstGeom>
        </p:spPr>
        <p:txBody>
          <a:bodyPr vert="horz" lIns="91390" tIns="45695" rIns="91390" bIns="45695" rtlCol="0" anchor="b"/>
          <a:lstStyle>
            <a:lvl1pPr algn="r">
              <a:defRPr sz="1200"/>
            </a:lvl1pPr>
          </a:lstStyle>
          <a:p>
            <a:fld id="{7062C96B-C22B-4C7F-B78F-4B64FDB9B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09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438-20AF-44DA-958A-7F9721478123}" type="datetime1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74FC4F-2846-4FE1-90FA-DDF13E709B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 rot="10800000">
            <a:off x="2232248" y="6453265"/>
            <a:ext cx="6948264" cy="288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-36512" y="332656"/>
            <a:ext cx="2160240" cy="717600"/>
            <a:chOff x="-108760" y="332656"/>
            <a:chExt cx="2160240" cy="717600"/>
          </a:xfrm>
        </p:grpSpPr>
        <p:sp>
          <p:nvSpPr>
            <p:cNvPr id="9" name="正方形/長方形 8"/>
            <p:cNvSpPr/>
            <p:nvPr/>
          </p:nvSpPr>
          <p:spPr>
            <a:xfrm>
              <a:off x="-108760" y="3326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-108760" y="4850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108760" y="6374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-108520" y="7898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-108760" y="9422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Group 5"/>
          <p:cNvGrpSpPr>
            <a:grpSpLocks noChangeAspect="1"/>
          </p:cNvGrpSpPr>
          <p:nvPr userDrawn="1"/>
        </p:nvGrpSpPr>
        <p:grpSpPr bwMode="auto">
          <a:xfrm>
            <a:off x="251520" y="116632"/>
            <a:ext cx="549284" cy="549284"/>
            <a:chOff x="204" y="164"/>
            <a:chExt cx="346" cy="346"/>
          </a:xfrm>
        </p:grpSpPr>
        <p:sp>
          <p:nvSpPr>
            <p:cNvPr id="15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4" y="164"/>
              <a:ext cx="28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64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正方形/長方形 16"/>
          <p:cNvSpPr/>
          <p:nvPr userDrawn="1"/>
        </p:nvSpPr>
        <p:spPr>
          <a:xfrm rot="10800000">
            <a:off x="2221984" y="6345327"/>
            <a:ext cx="6948264" cy="36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7596336" y="5949280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ras Light ITC" panose="020B0402030504020804" pitchFamily="34" charset="0"/>
              </a:rPr>
              <a:t>GIFU CITY</a:t>
            </a:r>
            <a:endParaRPr kumimoji="1" lang="ja-JP" altLang="en-US" sz="2400" dirty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299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A5A7-3DF0-41E3-9355-C8FCF201FA92}" type="datetime1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74FC4F-2846-4FE1-90FA-DDF13E709B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正方形/長方形 5"/>
          <p:cNvSpPr/>
          <p:nvPr userDrawn="1"/>
        </p:nvSpPr>
        <p:spPr>
          <a:xfrm rot="10800000">
            <a:off x="2232248" y="6453265"/>
            <a:ext cx="6948264" cy="288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-36512" y="332656"/>
            <a:ext cx="2160240" cy="717600"/>
            <a:chOff x="-108760" y="332656"/>
            <a:chExt cx="2160240" cy="717600"/>
          </a:xfrm>
        </p:grpSpPr>
        <p:sp>
          <p:nvSpPr>
            <p:cNvPr id="8" name="正方形/長方形 7"/>
            <p:cNvSpPr/>
            <p:nvPr/>
          </p:nvSpPr>
          <p:spPr>
            <a:xfrm>
              <a:off x="-108760" y="3326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-108760" y="4850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-108760" y="6374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108520" y="7898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-108760" y="9422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Group 5"/>
          <p:cNvGrpSpPr>
            <a:grpSpLocks noChangeAspect="1"/>
          </p:cNvGrpSpPr>
          <p:nvPr userDrawn="1"/>
        </p:nvGrpSpPr>
        <p:grpSpPr bwMode="auto">
          <a:xfrm>
            <a:off x="251520" y="116632"/>
            <a:ext cx="549284" cy="549284"/>
            <a:chOff x="204" y="164"/>
            <a:chExt cx="346" cy="346"/>
          </a:xfrm>
        </p:grpSpPr>
        <p:sp>
          <p:nvSpPr>
            <p:cNvPr id="14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4" y="164"/>
              <a:ext cx="28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64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正方形/長方形 15"/>
          <p:cNvSpPr/>
          <p:nvPr userDrawn="1"/>
        </p:nvSpPr>
        <p:spPr>
          <a:xfrm rot="10800000">
            <a:off x="2221984" y="6345327"/>
            <a:ext cx="6948264" cy="36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96336" y="5949280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ras Light ITC" panose="020B0402030504020804" pitchFamily="34" charset="0"/>
              </a:rPr>
              <a:t>GIFU CITY</a:t>
            </a:r>
            <a:endParaRPr kumimoji="1" lang="ja-JP" altLang="en-US" sz="2400" dirty="0">
              <a:latin typeface="Eras Light ITC" panose="020B04020305040208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190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C8B3B-25D2-4991-BA04-704DBE8A1EF1}" type="datetime1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47817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D74FC4F-2846-4FE1-90FA-DDF13E709B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dirty="0" smtClean="0"/>
              <a:t>外国人材受入れに関する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調査報告書</a:t>
            </a:r>
            <a:r>
              <a:rPr kumimoji="1" lang="ja-JP" altLang="en-US" sz="3600" dirty="0" smtClean="0"/>
              <a:t>について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8062664" cy="175260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+mj-ea"/>
                <a:ea typeface="+mj-ea"/>
              </a:rPr>
              <a:t>令和</a:t>
            </a:r>
            <a:r>
              <a:rPr lang="en-US" altLang="ja-JP" sz="2400" dirty="0">
                <a:latin typeface="+mj-ea"/>
                <a:ea typeface="+mj-ea"/>
              </a:rPr>
              <a:t>4</a:t>
            </a:r>
            <a:r>
              <a:rPr kumimoji="1" lang="ja-JP" altLang="en-US" sz="2400" dirty="0" smtClean="0">
                <a:latin typeface="+mj-ea"/>
                <a:ea typeface="+mj-ea"/>
              </a:rPr>
              <a:t>年</a:t>
            </a:r>
            <a:r>
              <a:rPr kumimoji="1" lang="en-US" altLang="ja-JP" sz="2400" dirty="0" smtClean="0">
                <a:latin typeface="+mj-ea"/>
                <a:ea typeface="+mj-ea"/>
              </a:rPr>
              <a:t>1</a:t>
            </a:r>
            <a:r>
              <a:rPr kumimoji="1" lang="ja-JP" altLang="en-US" sz="2400" dirty="0" smtClean="0">
                <a:latin typeface="+mj-ea"/>
                <a:ea typeface="+mj-ea"/>
              </a:rPr>
              <a:t>月</a:t>
            </a:r>
            <a:r>
              <a:rPr lang="en-US" altLang="ja-JP" sz="2400" dirty="0" smtClean="0">
                <a:latin typeface="+mj-ea"/>
                <a:ea typeface="+mj-ea"/>
              </a:rPr>
              <a:t>24</a:t>
            </a:r>
            <a:r>
              <a:rPr lang="ja-JP" altLang="en-US" sz="2400" dirty="0" smtClean="0">
                <a:latin typeface="+mj-ea"/>
                <a:ea typeface="+mj-ea"/>
              </a:rPr>
              <a:t>日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kumimoji="1" lang="ja-JP" altLang="en-US" sz="2400" dirty="0" smtClean="0">
                <a:latin typeface="+mj-ea"/>
                <a:ea typeface="+mj-ea"/>
              </a:rPr>
              <a:t>令和</a:t>
            </a:r>
            <a:r>
              <a:rPr kumimoji="1" lang="en-US" altLang="ja-JP" sz="2400" dirty="0" smtClean="0">
                <a:latin typeface="+mj-ea"/>
                <a:ea typeface="+mj-ea"/>
              </a:rPr>
              <a:t>3</a:t>
            </a:r>
            <a:r>
              <a:rPr kumimoji="1" lang="ja-JP" altLang="en-US" sz="2400" dirty="0" smtClean="0">
                <a:latin typeface="+mj-ea"/>
                <a:ea typeface="+mj-ea"/>
              </a:rPr>
              <a:t>年度第</a:t>
            </a:r>
            <a:r>
              <a:rPr kumimoji="1" lang="en-US" altLang="ja-JP" sz="2400" dirty="0" smtClean="0">
                <a:latin typeface="+mj-ea"/>
                <a:ea typeface="+mj-ea"/>
              </a:rPr>
              <a:t>2</a:t>
            </a:r>
            <a:r>
              <a:rPr kumimoji="1" lang="ja-JP" altLang="en-US" sz="2400" dirty="0" smtClean="0">
                <a:latin typeface="+mj-ea"/>
                <a:ea typeface="+mj-ea"/>
              </a:rPr>
              <a:t>回岐阜市多文化共生推進会議資料</a:t>
            </a:r>
            <a:endParaRPr kumimoji="1" lang="en-US" altLang="ja-JP" sz="2400" dirty="0" smtClean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24328" y="332656"/>
            <a:ext cx="1224136" cy="504056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r>
              <a:rPr kumimoji="1" lang="ja-JP" altLang="en-US" sz="2000" dirty="0" smtClean="0"/>
              <a:t>資料１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3331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専門部会について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0271" y="2060848"/>
            <a:ext cx="7880201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4000" indent="-457200"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・令和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年度第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回岐阜市多文化共生推進会議（令和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日）において設置を決定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9287" y="1698521"/>
            <a:ext cx="1440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設置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9287" y="2666503"/>
            <a:ext cx="1440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事項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40271" y="3028830"/>
            <a:ext cx="6080125" cy="688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・外国人材受入れに関する調査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・外国人材受入れに関する課題の整理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99287" y="3907189"/>
            <a:ext cx="1440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40271" y="4269516"/>
            <a:ext cx="8024217" cy="1708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辻 賢司 会長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早川 知明 委員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ファン ティ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ビン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村山 直樹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菅沼 蔵人 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アドバイザー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（ハノイ大学日本語・日本文化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コラボレーションセンターアドバイザー）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047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報告に至る調査・検討①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0271" y="1844824"/>
            <a:ext cx="6080125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・会長の選任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・議　事　　外国人材受入れに関するアンケート調査について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→実施概要・アンケートの質問事項について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審議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・その他　　外国人材受入れに関する委員の意見等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9287" y="1482497"/>
            <a:ext cx="1440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回専門部会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08299" y="1482497"/>
            <a:ext cx="608012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（開催：令和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9287" y="3949060"/>
            <a:ext cx="1440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アンケート調査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08299" y="3949060"/>
            <a:ext cx="608012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（実施：令和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日から令和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40271" y="4311387"/>
            <a:ext cx="6080125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・基準日　　令和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・対　象　　市内の事業所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983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・回収状況　回収件数：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572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　（回収率：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58.2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17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報告に至る調査・検討②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58932" y="1916832"/>
            <a:ext cx="7110007" cy="630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・議　事　　外国人材受入れに関するアンケート調査の結果について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→調査結果の確認、現状、課題等に関する審議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9200" y="1504800"/>
            <a:ext cx="1440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回専門部会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08299" y="1504800"/>
            <a:ext cx="608012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（開催：令和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40271" y="3501008"/>
            <a:ext cx="6080125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・議　事　　外国人材受入れに関する調査報告書（案）について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（内容の確認及び審議）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9287" y="3138681"/>
            <a:ext cx="1440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回専門部会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308299" y="3138681"/>
            <a:ext cx="608012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（開催：令和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二等辺三角形 16"/>
          <p:cNvSpPr/>
          <p:nvPr/>
        </p:nvSpPr>
        <p:spPr>
          <a:xfrm flipV="1">
            <a:off x="3404269" y="4797152"/>
            <a:ext cx="1152128" cy="21602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40271" y="5193256"/>
            <a:ext cx="6080125" cy="540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「外国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人材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の受入れに関する調査報告書」の作成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080333" y="4361905"/>
            <a:ext cx="18000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意見の反映・修正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30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調査報告書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0271" y="1474906"/>
            <a:ext cx="7880201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報告</a:t>
            </a:r>
            <a:endParaRPr lang="en-US" altLang="ja-JP" sz="1400" dirty="0" smtClean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・アンケート結果を踏まえた本市の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現状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・アンケート結果を踏まえた本市の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・今後の多文化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共生推進に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 smtClean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調査</a:t>
            </a:r>
            <a:r>
              <a:rPr lang="ja-JP" altLang="en-US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・検討の経過</a:t>
            </a:r>
            <a:endParaRPr lang="en-US" altLang="ja-JP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１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アンケート調査の実施概要及び質問項目についての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２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アンケート調査の実施及び結果に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１）　実施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概要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２）　調査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項目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３）　調査結果の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概要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３　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アンケート調査結果を踏まえた、現状、課題等についての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考察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043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5961</TotalTime>
  <Words>468</Words>
  <Application>Microsoft Office PowerPoint</Application>
  <PresentationFormat>画面に合わせる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HG創英角ｺﾞｼｯｸUB</vt:lpstr>
      <vt:lpstr>ＭＳ Ｐゴシック</vt:lpstr>
      <vt:lpstr>ＭＳ ゴシック</vt:lpstr>
      <vt:lpstr>游ゴシック</vt:lpstr>
      <vt:lpstr>Arial</vt:lpstr>
      <vt:lpstr>Calibri</vt:lpstr>
      <vt:lpstr>Eras Light ITC</vt:lpstr>
      <vt:lpstr>Office ​​テーマ</vt:lpstr>
      <vt:lpstr>外国人材受入れに関する 調査報告書について</vt:lpstr>
      <vt:lpstr>専門部会について</vt:lpstr>
      <vt:lpstr>報告に至る調査・検討①</vt:lpstr>
      <vt:lpstr>報告に至る調査・検討②</vt:lpstr>
      <vt:lpstr>調査報告書の概要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RENTAI</dc:creator>
  <cp:lastModifiedBy>gifu</cp:lastModifiedBy>
  <cp:revision>366</cp:revision>
  <cp:lastPrinted>2022-01-20T00:34:47Z</cp:lastPrinted>
  <dcterms:created xsi:type="dcterms:W3CDTF">2015-01-19T04:13:25Z</dcterms:created>
  <dcterms:modified xsi:type="dcterms:W3CDTF">2022-01-20T01:06:28Z</dcterms:modified>
</cp:coreProperties>
</file>