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307" r:id="rId5"/>
    <p:sldId id="301" r:id="rId6"/>
    <p:sldId id="302" r:id="rId7"/>
    <p:sldId id="303" r:id="rId8"/>
    <p:sldId id="261" r:id="rId9"/>
    <p:sldId id="268" r:id="rId10"/>
    <p:sldId id="260" r:id="rId11"/>
    <p:sldId id="283" r:id="rId12"/>
    <p:sldId id="284" r:id="rId13"/>
    <p:sldId id="285" r:id="rId14"/>
    <p:sldId id="286" r:id="rId15"/>
    <p:sldId id="288" r:id="rId16"/>
    <p:sldId id="262" r:id="rId17"/>
    <p:sldId id="273" r:id="rId18"/>
    <p:sldId id="306" r:id="rId19"/>
    <p:sldId id="265" r:id="rId20"/>
    <p:sldId id="267" r:id="rId21"/>
    <p:sldId id="305" r:id="rId22"/>
  </p:sldIdLst>
  <p:sldSz cx="9144000" cy="6858000" type="screen4x3"/>
  <p:notesSz cx="9994900" cy="68659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D34DEA1-C72A-4275-BC38-E717574FDB9F}">
          <p14:sldIdLst>
            <p14:sldId id="256"/>
            <p14:sldId id="257"/>
            <p14:sldId id="307"/>
            <p14:sldId id="301"/>
            <p14:sldId id="302"/>
            <p14:sldId id="303"/>
            <p14:sldId id="261"/>
            <p14:sldId id="268"/>
            <p14:sldId id="260"/>
            <p14:sldId id="283"/>
            <p14:sldId id="284"/>
            <p14:sldId id="285"/>
            <p14:sldId id="286"/>
            <p14:sldId id="288"/>
            <p14:sldId id="262"/>
            <p14:sldId id="273"/>
            <p14:sldId id="306"/>
            <p14:sldId id="265"/>
            <p14:sldId id="267"/>
            <p14:sldId id="305"/>
          </p14:sldIdLst>
        </p14:section>
        <p14:section name="タイトルなしのセクション" id="{1B85F126-644C-43C3-BAE7-C19D7A263A56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9" userDrawn="1">
          <p15:clr>
            <a:srgbClr val="A4A3A4"/>
          </p15:clr>
        </p15:guide>
        <p15:guide id="2" pos="2136" userDrawn="1">
          <p15:clr>
            <a:srgbClr val="A4A3A4"/>
          </p15:clr>
        </p15:guide>
        <p15:guide id="3" orient="horz" pos="2163" userDrawn="1">
          <p15:clr>
            <a:srgbClr val="A4A3A4"/>
          </p15:clr>
        </p15:guide>
        <p15:guide id="4" pos="31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108" initials="U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FF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>
      <p:cViewPr>
        <p:scale>
          <a:sx n="75" d="100"/>
          <a:sy n="75" d="100"/>
        </p:scale>
        <p:origin x="-121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102"/>
      </p:cViewPr>
      <p:guideLst>
        <p:guide orient="horz" pos="3139"/>
        <p:guide orient="horz" pos="2163"/>
        <p:guide pos="2136"/>
        <p:guide pos="3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1578688792572"/>
          <c:y val="0.13978245960229518"/>
          <c:w val="0.54039745719183208"/>
          <c:h val="0.7750330128878122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D-4C89-B645-536E752959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BD-4C89-B645-536E752959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BD-4C89-B645-536E752959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BD-4C89-B645-536E752959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BD-4C89-B645-536E752959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BD-4C89-B645-536E752959D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BD-4C89-B645-536E752959D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9BD-4C89-B645-536E752959D3}"/>
              </c:ext>
            </c:extLst>
          </c:dPt>
          <c:dLbls>
            <c:dLbl>
              <c:idx val="0"/>
              <c:layout>
                <c:manualLayout>
                  <c:x val="1.0315759419801484E-2"/>
                  <c:y val="8.188345305666436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853181-5063-4100-A76C-9CA763DC89F8}" type="CATEGORYNAME">
                      <a:rPr lang="ja-JP" alt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F5F35815-7443-425E-A68C-5124CA2EB6ED}" type="PERCENTAGE">
                      <a:rPr lang="en-US" altLang="ja-JP" baseline="0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ja-JP" altLang="en-US" baseline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BD-4C89-B645-536E752959D3}"/>
                </c:ext>
              </c:extLst>
            </c:dLbl>
            <c:dLbl>
              <c:idx val="1"/>
              <c:layout>
                <c:manualLayout>
                  <c:x val="7.4382789606411717E-2"/>
                  <c:y val="0.305124330815921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45165A-23BE-4820-A0FA-CE1BE017D00D}" type="CATEGORYNAME">
                      <a:rPr lang="ja-JP" alt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1DD565A1-32CB-4CD6-9380-F48B22C850E7}" type="PERCENTAGE">
                      <a:rPr lang="en-US" altLang="ja-JP" baseline="0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ja-JP" altLang="en-US" baseline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721406392006875"/>
                      <c:h val="0.263056067600854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BD-4C89-B645-536E752959D3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2E7287-69DF-446D-B7C8-C14DEA2D8A83}" type="CATEGORYNAME">
                      <a:rPr lang="ja-JP" alt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E10B9EEE-912D-4610-892B-1DA7BBB72E53}" type="PERCENTAGE">
                      <a:rPr lang="en-US" altLang="ja-JP" baseline="0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ja-JP" altLang="en-US" baseline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BD-4C89-B645-536E752959D3}"/>
                </c:ext>
              </c:extLst>
            </c:dLbl>
            <c:dLbl>
              <c:idx val="3"/>
              <c:layout>
                <c:manualLayout>
                  <c:x val="-3.7331426350365078E-2"/>
                  <c:y val="5.80267858599369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EEBCAF-C968-4CE0-AAA3-E98BE3F94C83}" type="CATEGORYNAME">
                      <a:rPr lang="ja-JP" alt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0D8A218C-C649-4753-9647-50C2FDFC66F1}" type="PERCENTAGE">
                      <a:rPr lang="en-US" altLang="ja-JP" baseline="0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ja-JP" altLang="en-US" baseline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9BD-4C89-B645-536E752959D3}"/>
                </c:ext>
              </c:extLst>
            </c:dLbl>
            <c:dLbl>
              <c:idx val="4"/>
              <c:layout>
                <c:manualLayout>
                  <c:x val="-0.11924565748733233"/>
                  <c:y val="7.74809174208330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B778F3-14BC-4B7C-A95C-4C342AC451E4}" type="CATEGORYNAME">
                      <a:rPr lang="ja-JP" alt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214AE3D6-12B5-4065-A9FC-92C3BBE24095}" type="PERCENTAGE">
                      <a:rPr lang="en-US" altLang="ja-JP" baseline="0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ja-JP" altLang="en-US" baseline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901404701917555"/>
                      <c:h val="0.12885524932711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9BD-4C89-B645-536E752959D3}"/>
                </c:ext>
              </c:extLst>
            </c:dLbl>
            <c:dLbl>
              <c:idx val="5"/>
              <c:layout>
                <c:manualLayout>
                  <c:x val="-6.5212334499065328E-2"/>
                  <c:y val="1.64919061816446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31AFE5-C091-4607-8C6D-AAF7D6E858F8}" type="CATEGORYNAME">
                      <a:rPr lang="zh-TW" alt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zh-TW" alt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5F5273B6-8D15-45AC-B6F6-133B58969020}" type="PERCENTAGE">
                      <a:rPr lang="en-US" altLang="zh-TW" baseline="0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zh-TW" altLang="en-US" baseline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929574153360506"/>
                      <c:h val="0.196369265311166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9BD-4C89-B645-536E752959D3}"/>
                </c:ext>
              </c:extLst>
            </c:dLbl>
            <c:dLbl>
              <c:idx val="6"/>
              <c:layout>
                <c:manualLayout>
                  <c:x val="1.109146085217581E-2"/>
                  <c:y val="-6.19129750610587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913AC2-EF21-4954-89DC-A0A43EE4FFC4}" type="CATEGORYNAME">
                      <a:rPr lang="ja-JP" alt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EACE91ED-1E5F-4999-B6F6-318700D2D985}" type="PERCENTAGE">
                      <a:rPr lang="en-US" altLang="ja-JP" baseline="0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ja-JP" alt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9BD-4C89-B645-536E752959D3}"/>
                </c:ext>
              </c:extLst>
            </c:dLbl>
            <c:dLbl>
              <c:idx val="7"/>
              <c:layout>
                <c:manualLayout>
                  <c:x val="5.3978470731448E-2"/>
                  <c:y val="1.52902269947231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7B79CB-5067-4D1D-A9EB-DAB151976728}" type="CATEGORYNAME">
                      <a:rPr lang="ja-JP" alt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[分類名]</a:t>
                    </a:fld>
                    <a:r>
                      <a:rPr lang="ja-JP" altLang="en-US" baseline="0">
                        <a:solidFill>
                          <a:schemeClr val="tx1"/>
                        </a:solidFill>
                      </a:rPr>
                      <a:t>
</a:t>
                    </a:r>
                    <a:fld id="{5CE1EB2E-B40D-4789-A2EB-B87321C97CAA}" type="PERCENTAGE">
                      <a:rPr lang="en-US" altLang="ja-JP" baseline="0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ja-JP" altLang="en-US" baseline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637774065616919"/>
                      <c:h val="0.110061418247663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9BD-4C89-B645-536E752959D3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相談件数!$Q$4:$Q$11</c:f>
              <c:strCache>
                <c:ptCount val="8"/>
                <c:pt idx="0">
                  <c:v>身体障害者</c:v>
                </c:pt>
                <c:pt idx="1">
                  <c:v>重症心身障害</c:v>
                </c:pt>
                <c:pt idx="2">
                  <c:v>知的障害</c:v>
                </c:pt>
                <c:pt idx="3">
                  <c:v>精神障害</c:v>
                </c:pt>
                <c:pt idx="4">
                  <c:v>発達障害</c:v>
                </c:pt>
                <c:pt idx="5">
                  <c:v>高次脳機能障害</c:v>
                </c:pt>
                <c:pt idx="6">
                  <c:v>難病</c:v>
                </c:pt>
                <c:pt idx="7">
                  <c:v>その他</c:v>
                </c:pt>
              </c:strCache>
            </c:strRef>
          </c:cat>
          <c:val>
            <c:numRef>
              <c:f>相談件数!$R$4:$R$11</c:f>
              <c:numCache>
                <c:formatCode>General</c:formatCode>
                <c:ptCount val="8"/>
                <c:pt idx="0">
                  <c:v>113</c:v>
                </c:pt>
                <c:pt idx="1">
                  <c:v>0</c:v>
                </c:pt>
                <c:pt idx="2">
                  <c:v>253</c:v>
                </c:pt>
                <c:pt idx="3">
                  <c:v>287</c:v>
                </c:pt>
                <c:pt idx="4">
                  <c:v>12</c:v>
                </c:pt>
                <c:pt idx="5">
                  <c:v>3</c:v>
                </c:pt>
                <c:pt idx="6">
                  <c:v>3</c:v>
                </c:pt>
                <c:pt idx="7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9BD-4C89-B645-536E752959D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4092476946129"/>
          <c:y val="8.7625200746016055E-2"/>
          <c:w val="0.49324868766404212"/>
          <c:h val="0.817453703703703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50-486B-BE2A-8EF2782A3D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50-486B-BE2A-8EF2782A3D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50-486B-BE2A-8EF2782A3D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50-486B-BE2A-8EF2782A3D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50-486B-BE2A-8EF2782A3D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950-486B-BE2A-8EF2782A3D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50-486B-BE2A-8EF2782A3DC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950-486B-BE2A-8EF2782A3DC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950-486B-BE2A-8EF2782A3DC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950-486B-BE2A-8EF2782A3DC9}"/>
              </c:ext>
            </c:extLst>
          </c:dPt>
          <c:dLbls>
            <c:dLbl>
              <c:idx val="0"/>
              <c:layout>
                <c:manualLayout>
                  <c:x val="-5.8760471033074843E-2"/>
                  <c:y val="0.170603821876916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50-486B-BE2A-8EF2782A3DC9}"/>
                </c:ext>
              </c:extLst>
            </c:dLbl>
            <c:dLbl>
              <c:idx val="1"/>
              <c:layout>
                <c:manualLayout>
                  <c:x val="3.808388893916996E-2"/>
                  <c:y val="-3.69855732779846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50-486B-BE2A-8EF2782A3DC9}"/>
                </c:ext>
              </c:extLst>
            </c:dLbl>
            <c:dLbl>
              <c:idx val="2"/>
              <c:layout>
                <c:manualLayout>
                  <c:x val="6.9810038113051961E-2"/>
                  <c:y val="3.72872106466266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50-486B-BE2A-8EF2782A3DC9}"/>
                </c:ext>
              </c:extLst>
            </c:dLbl>
            <c:dLbl>
              <c:idx val="3"/>
              <c:layout>
                <c:manualLayout>
                  <c:x val="2.7828701847403676E-2"/>
                  <c:y val="-0.1002498218003427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50875077799278"/>
                      <c:h val="0.12725509206055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950-486B-BE2A-8EF2782A3DC9}"/>
                </c:ext>
              </c:extLst>
            </c:dLbl>
            <c:dLbl>
              <c:idx val="4"/>
              <c:layout>
                <c:manualLayout>
                  <c:x val="0.12873409761066673"/>
                  <c:y val="-4.88476540193043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950-486B-BE2A-8EF2782A3DC9}"/>
                </c:ext>
              </c:extLst>
            </c:dLbl>
            <c:dLbl>
              <c:idx val="5"/>
              <c:layout>
                <c:manualLayout>
                  <c:x val="4.1839725851211318E-2"/>
                  <c:y val="3.39142788357645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950-486B-BE2A-8EF2782A3DC9}"/>
                </c:ext>
              </c:extLst>
            </c:dLbl>
            <c:dLbl>
              <c:idx val="6"/>
              <c:layout>
                <c:manualLayout>
                  <c:x val="-6.1240444569166101E-2"/>
                  <c:y val="-1.0696257935553763E-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32567049808429"/>
                      <c:h val="0.219627888204451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950-486B-BE2A-8EF2782A3DC9}"/>
                </c:ext>
              </c:extLst>
            </c:dLbl>
            <c:dLbl>
              <c:idx val="7"/>
              <c:layout>
                <c:manualLayout>
                  <c:x val="-0.14098973260526343"/>
                  <c:y val="-9.75521541313661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950-486B-BE2A-8EF2782A3DC9}"/>
                </c:ext>
              </c:extLst>
            </c:dLbl>
            <c:dLbl>
              <c:idx val="9"/>
              <c:layout>
                <c:manualLayout>
                  <c:x val="-0.24733077905491704"/>
                  <c:y val="4.66253079962727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6950-486B-BE2A-8EF2782A3DC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支援方法!$Q$4:$Q$13</c:f>
              <c:strCache>
                <c:ptCount val="10"/>
                <c:pt idx="0">
                  <c:v>訪問</c:v>
                </c:pt>
                <c:pt idx="1">
                  <c:v>来所相談</c:v>
                </c:pt>
                <c:pt idx="2">
                  <c:v>同行</c:v>
                </c:pt>
                <c:pt idx="3">
                  <c:v>電話相談（FAX含む）</c:v>
                </c:pt>
                <c:pt idx="4">
                  <c:v>電子メール</c:v>
                </c:pt>
                <c:pt idx="5">
                  <c:v>個別支援会議</c:v>
                </c:pt>
                <c:pt idx="6">
                  <c:v>指定相談支援事業所</c:v>
                </c:pt>
                <c:pt idx="7">
                  <c:v>サービス提供事業所</c:v>
                </c:pt>
                <c:pt idx="8">
                  <c:v>関係機関</c:v>
                </c:pt>
                <c:pt idx="9">
                  <c:v>その他</c:v>
                </c:pt>
              </c:strCache>
            </c:strRef>
          </c:cat>
          <c:val>
            <c:numRef>
              <c:f>支援方法!$R$4:$R$13</c:f>
              <c:numCache>
                <c:formatCode>General</c:formatCode>
                <c:ptCount val="10"/>
                <c:pt idx="0">
                  <c:v>240</c:v>
                </c:pt>
                <c:pt idx="1">
                  <c:v>79</c:v>
                </c:pt>
                <c:pt idx="2">
                  <c:v>105</c:v>
                </c:pt>
                <c:pt idx="3">
                  <c:v>514</c:v>
                </c:pt>
                <c:pt idx="4">
                  <c:v>11</c:v>
                </c:pt>
                <c:pt idx="5">
                  <c:v>25</c:v>
                </c:pt>
                <c:pt idx="6">
                  <c:v>174</c:v>
                </c:pt>
                <c:pt idx="7">
                  <c:v>156</c:v>
                </c:pt>
                <c:pt idx="8">
                  <c:v>730</c:v>
                </c:pt>
                <c:pt idx="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950-486B-BE2A-8EF2782A3DC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支援内容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支援内容!$T$3:$T$14</c:f>
              <c:strCache>
                <c:ptCount val="12"/>
                <c:pt idx="0">
                  <c:v>福祉サービスの利用に関する支援</c:v>
                </c:pt>
                <c:pt idx="1">
                  <c:v>障害者症状の理解に関する支援</c:v>
                </c:pt>
                <c:pt idx="2">
                  <c:v>健康・医療に関する支援</c:v>
                </c:pt>
                <c:pt idx="3">
                  <c:v>不安の解消・情緒安定に関する支援</c:v>
                </c:pt>
                <c:pt idx="4">
                  <c:v>保育・教育に関する支援</c:v>
                </c:pt>
                <c:pt idx="5">
                  <c:v>家族関係・人間関係に関する支援</c:v>
                </c:pt>
                <c:pt idx="6">
                  <c:v>家計・経済に関する支援</c:v>
                </c:pt>
                <c:pt idx="7">
                  <c:v>生活技術に関する支援</c:v>
                </c:pt>
                <c:pt idx="8">
                  <c:v>就労に関する支援</c:v>
                </c:pt>
                <c:pt idx="9">
                  <c:v>社会参加・余暇活動に関する支援</c:v>
                </c:pt>
                <c:pt idx="10">
                  <c:v>権利擁護に関する支援</c:v>
                </c:pt>
                <c:pt idx="11">
                  <c:v>その他</c:v>
                </c:pt>
              </c:strCache>
            </c:strRef>
          </c:cat>
          <c:val>
            <c:numRef>
              <c:f>支援内容!$U$3:$U$14</c:f>
              <c:numCache>
                <c:formatCode>General</c:formatCode>
                <c:ptCount val="12"/>
                <c:pt idx="0">
                  <c:v>1183</c:v>
                </c:pt>
                <c:pt idx="1">
                  <c:v>250</c:v>
                </c:pt>
                <c:pt idx="2">
                  <c:v>237</c:v>
                </c:pt>
                <c:pt idx="3">
                  <c:v>129</c:v>
                </c:pt>
                <c:pt idx="4">
                  <c:v>5</c:v>
                </c:pt>
                <c:pt idx="5">
                  <c:v>97</c:v>
                </c:pt>
                <c:pt idx="6">
                  <c:v>111</c:v>
                </c:pt>
                <c:pt idx="7">
                  <c:v>82</c:v>
                </c:pt>
                <c:pt idx="8">
                  <c:v>175</c:v>
                </c:pt>
                <c:pt idx="9">
                  <c:v>16</c:v>
                </c:pt>
                <c:pt idx="10">
                  <c:v>8</c:v>
                </c:pt>
                <c:pt idx="11">
                  <c:v>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14-4195-9171-D6A3D88A7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2895232"/>
        <c:axId val="142974272"/>
      </c:barChart>
      <c:catAx>
        <c:axId val="928952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2974272"/>
        <c:crosses val="autoZero"/>
        <c:auto val="1"/>
        <c:lblAlgn val="ctr"/>
        <c:lblOffset val="100"/>
        <c:noMultiLvlLbl val="0"/>
      </c:catAx>
      <c:valAx>
        <c:axId val="1429742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289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2A7749-B938-4E32-857C-95304B4963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CA8010C-A697-4B94-9553-26CA3FA40513}">
      <dgm:prSet phldrT="[テキスト]" custT="1"/>
      <dgm:spPr/>
      <dgm:t>
        <a:bodyPr/>
        <a:lstStyle/>
        <a:p>
          <a:r>
            <a:rPr kumimoji="1" lang="ja-JP" altLang="en-US" sz="3600" dirty="0" smtClean="0"/>
            <a:t>人員要件</a:t>
          </a:r>
          <a:endParaRPr kumimoji="1" lang="ja-JP" altLang="en-US" sz="3600" dirty="0"/>
        </a:p>
      </dgm:t>
    </dgm:pt>
    <dgm:pt modelId="{DD02D63E-B3C3-49BD-916D-16DF1380639F}" type="parTrans" cxnId="{7C82F2FE-E04E-4588-ABF9-B2265290B794}">
      <dgm:prSet/>
      <dgm:spPr/>
      <dgm:t>
        <a:bodyPr/>
        <a:lstStyle/>
        <a:p>
          <a:endParaRPr kumimoji="1" lang="ja-JP" altLang="en-US"/>
        </a:p>
      </dgm:t>
    </dgm:pt>
    <dgm:pt modelId="{76C6203A-B510-4FA8-AF0E-190F3FBF868A}" type="sibTrans" cxnId="{7C82F2FE-E04E-4588-ABF9-B2265290B794}">
      <dgm:prSet/>
      <dgm:spPr/>
      <dgm:t>
        <a:bodyPr/>
        <a:lstStyle/>
        <a:p>
          <a:endParaRPr kumimoji="1" lang="ja-JP" altLang="en-US"/>
        </a:p>
      </dgm:t>
    </dgm:pt>
    <dgm:pt modelId="{716A9381-DF6C-4241-935C-8563498B7BA5}">
      <dgm:prSet phldrT="[テキスト]" custT="1"/>
      <dgm:spPr/>
      <dgm:t>
        <a:bodyPr/>
        <a:lstStyle/>
        <a:p>
          <a:r>
            <a:rPr lang="ja-JP" altLang="en-US" sz="2400" dirty="0" smtClean="0">
              <a:latin typeface="+mn-ea"/>
              <a:ea typeface="+mn-ea"/>
            </a:rPr>
            <a:t>社会福祉士、保健師又は、精神保健福祉士のいずれかの資格を有し、相談支援専門員として１年以上の実務経験を有している。</a:t>
          </a:r>
          <a:endParaRPr kumimoji="1" lang="ja-JP" altLang="en-US" sz="2400" dirty="0"/>
        </a:p>
      </dgm:t>
    </dgm:pt>
    <dgm:pt modelId="{A231D19D-8EDD-4257-A79B-AE603E527D0E}" type="parTrans" cxnId="{88531C41-67A7-4031-A52D-DB98EAA49EF6}">
      <dgm:prSet/>
      <dgm:spPr/>
      <dgm:t>
        <a:bodyPr/>
        <a:lstStyle/>
        <a:p>
          <a:endParaRPr kumimoji="1" lang="ja-JP" altLang="en-US"/>
        </a:p>
      </dgm:t>
    </dgm:pt>
    <dgm:pt modelId="{B850DA7F-7072-43C1-B169-238B210659AB}" type="sibTrans" cxnId="{88531C41-67A7-4031-A52D-DB98EAA49EF6}">
      <dgm:prSet/>
      <dgm:spPr/>
      <dgm:t>
        <a:bodyPr/>
        <a:lstStyle/>
        <a:p>
          <a:endParaRPr kumimoji="1" lang="ja-JP" altLang="en-US"/>
        </a:p>
      </dgm:t>
    </dgm:pt>
    <dgm:pt modelId="{D651D3ED-A705-4119-B43A-6C4FC888EC4E}">
      <dgm:prSet phldrT="[テキスト]" custT="1"/>
      <dgm:spPr/>
      <dgm:t>
        <a:bodyPr/>
        <a:lstStyle/>
        <a:p>
          <a:r>
            <a:rPr kumimoji="1" lang="ja-JP" altLang="en-US" sz="3600" dirty="0" smtClean="0"/>
            <a:t>法人要件</a:t>
          </a:r>
          <a:endParaRPr kumimoji="1" lang="ja-JP" altLang="en-US" sz="3600" dirty="0"/>
        </a:p>
      </dgm:t>
    </dgm:pt>
    <dgm:pt modelId="{776D6E59-35DA-4855-A391-C15D5363B021}" type="parTrans" cxnId="{B97F1610-04E0-495E-B030-12E0943500B1}">
      <dgm:prSet/>
      <dgm:spPr/>
      <dgm:t>
        <a:bodyPr/>
        <a:lstStyle/>
        <a:p>
          <a:endParaRPr kumimoji="1" lang="ja-JP" altLang="en-US"/>
        </a:p>
      </dgm:t>
    </dgm:pt>
    <dgm:pt modelId="{B1D661F7-635E-4733-90FC-519E68D30497}" type="sibTrans" cxnId="{B97F1610-04E0-495E-B030-12E0943500B1}">
      <dgm:prSet/>
      <dgm:spPr/>
      <dgm:t>
        <a:bodyPr/>
        <a:lstStyle/>
        <a:p>
          <a:endParaRPr kumimoji="1" lang="ja-JP" altLang="en-US"/>
        </a:p>
      </dgm:t>
    </dgm:pt>
    <dgm:pt modelId="{BC06E050-DB0A-4C3C-BC66-95CB8C190F64}">
      <dgm:prSet phldrT="[テキスト]" custT="1"/>
      <dgm:spPr/>
      <dgm:t>
        <a:bodyPr/>
        <a:lstStyle/>
        <a:p>
          <a:r>
            <a:rPr lang="ja-JP" altLang="en-US" sz="2400" dirty="0" smtClean="0">
              <a:latin typeface="+mn-ea"/>
              <a:ea typeface="+mn-ea"/>
            </a:rPr>
            <a:t>一般相談支援事業所、特定相談支援事業所の指定を受けた日の翌日から起算して３年以上経過　している。</a:t>
          </a:r>
          <a:endParaRPr kumimoji="1" lang="ja-JP" altLang="en-US" sz="2400" dirty="0"/>
        </a:p>
      </dgm:t>
    </dgm:pt>
    <dgm:pt modelId="{BE91EE58-9B88-427B-8D6C-A6D060E61D02}" type="parTrans" cxnId="{BAA8CD69-E614-43CE-95BC-52FA7E8CC186}">
      <dgm:prSet/>
      <dgm:spPr/>
      <dgm:t>
        <a:bodyPr/>
        <a:lstStyle/>
        <a:p>
          <a:endParaRPr kumimoji="1" lang="ja-JP" altLang="en-US"/>
        </a:p>
      </dgm:t>
    </dgm:pt>
    <dgm:pt modelId="{3CE7A08C-F600-4F75-B532-F565816FD7CA}" type="sibTrans" cxnId="{BAA8CD69-E614-43CE-95BC-52FA7E8CC186}">
      <dgm:prSet/>
      <dgm:spPr/>
      <dgm:t>
        <a:bodyPr/>
        <a:lstStyle/>
        <a:p>
          <a:endParaRPr kumimoji="1" lang="ja-JP" altLang="en-US"/>
        </a:p>
      </dgm:t>
    </dgm:pt>
    <dgm:pt modelId="{BEF87C94-96D3-45FE-8481-FB29E636F792}">
      <dgm:prSet phldrT="[テキスト]" custT="1"/>
      <dgm:spPr/>
      <dgm:t>
        <a:bodyPr/>
        <a:lstStyle/>
        <a:p>
          <a:r>
            <a:rPr kumimoji="1" lang="ja-JP" altLang="en-US" sz="3600" dirty="0" smtClean="0"/>
            <a:t>開所日</a:t>
          </a:r>
          <a:endParaRPr kumimoji="1" lang="en-US" altLang="ja-JP" sz="3600" dirty="0" smtClean="0"/>
        </a:p>
        <a:p>
          <a:r>
            <a:rPr kumimoji="1" lang="ja-JP" altLang="en-US" sz="3600" dirty="0" smtClean="0"/>
            <a:t>時間</a:t>
          </a:r>
          <a:endParaRPr kumimoji="1" lang="ja-JP" altLang="en-US" sz="3600" dirty="0"/>
        </a:p>
      </dgm:t>
    </dgm:pt>
    <dgm:pt modelId="{35036625-BB4B-444A-B246-06409A0A4C8A}" type="parTrans" cxnId="{C78D5308-B256-4B2E-8BD5-C52CBBA9F019}">
      <dgm:prSet/>
      <dgm:spPr/>
      <dgm:t>
        <a:bodyPr/>
        <a:lstStyle/>
        <a:p>
          <a:endParaRPr kumimoji="1" lang="ja-JP" altLang="en-US"/>
        </a:p>
      </dgm:t>
    </dgm:pt>
    <dgm:pt modelId="{6156A1F5-AD36-4706-90C0-9B91BE63F3DB}" type="sibTrans" cxnId="{C78D5308-B256-4B2E-8BD5-C52CBBA9F019}">
      <dgm:prSet/>
      <dgm:spPr/>
      <dgm:t>
        <a:bodyPr/>
        <a:lstStyle/>
        <a:p>
          <a:endParaRPr kumimoji="1" lang="ja-JP" altLang="en-US"/>
        </a:p>
      </dgm:t>
    </dgm:pt>
    <dgm:pt modelId="{16A3644A-7909-407C-877B-378CE074CFE3}">
      <dgm:prSet phldrT="[テキスト]" custT="1"/>
      <dgm:spPr/>
      <dgm:t>
        <a:bodyPr/>
        <a:lstStyle/>
        <a:p>
          <a:r>
            <a:rPr lang="ja-JP" altLang="en-US" sz="2400" dirty="0" smtClean="0">
              <a:latin typeface="+mn-ea"/>
              <a:ea typeface="+mn-ea"/>
            </a:rPr>
            <a:t>平日（休日、年末年始を除く。）</a:t>
          </a:r>
          <a:endParaRPr kumimoji="1" lang="ja-JP" altLang="en-US" sz="2400" dirty="0"/>
        </a:p>
      </dgm:t>
    </dgm:pt>
    <dgm:pt modelId="{2D095299-2AC0-4E98-AF1F-899F9D1481CA}" type="parTrans" cxnId="{5BAB6D2D-C927-482C-8AF2-73D7EEDC0B72}">
      <dgm:prSet/>
      <dgm:spPr/>
      <dgm:t>
        <a:bodyPr/>
        <a:lstStyle/>
        <a:p>
          <a:endParaRPr kumimoji="1" lang="ja-JP" altLang="en-US"/>
        </a:p>
      </dgm:t>
    </dgm:pt>
    <dgm:pt modelId="{944B4E9D-BD6A-417D-807C-13654D3D3EB7}" type="sibTrans" cxnId="{5BAB6D2D-C927-482C-8AF2-73D7EEDC0B72}">
      <dgm:prSet/>
      <dgm:spPr/>
      <dgm:t>
        <a:bodyPr/>
        <a:lstStyle/>
        <a:p>
          <a:endParaRPr kumimoji="1" lang="ja-JP" altLang="en-US"/>
        </a:p>
      </dgm:t>
    </dgm:pt>
    <dgm:pt modelId="{269B1E08-0E97-46DE-A1F3-5251E83F5698}">
      <dgm:prSet custT="1"/>
      <dgm:spPr/>
      <dgm:t>
        <a:bodyPr/>
        <a:lstStyle/>
        <a:p>
          <a:r>
            <a:rPr lang="ja-JP" altLang="en-US" sz="2400" dirty="0" smtClean="0">
              <a:latin typeface="+mn-ea"/>
              <a:ea typeface="+mn-ea"/>
            </a:rPr>
            <a:t>午前９時から午後５時</a:t>
          </a:r>
          <a:endParaRPr lang="en-US" altLang="ja-JP" sz="2400" dirty="0" smtClean="0">
            <a:latin typeface="+mn-ea"/>
            <a:ea typeface="+mn-ea"/>
          </a:endParaRPr>
        </a:p>
      </dgm:t>
    </dgm:pt>
    <dgm:pt modelId="{64673D7E-5FBA-4246-86B2-E23F883ADC55}" type="parTrans" cxnId="{C2CEFAD8-6B1E-43AD-BDD2-5EBE2E547484}">
      <dgm:prSet/>
      <dgm:spPr/>
      <dgm:t>
        <a:bodyPr/>
        <a:lstStyle/>
        <a:p>
          <a:endParaRPr kumimoji="1" lang="ja-JP" altLang="en-US"/>
        </a:p>
      </dgm:t>
    </dgm:pt>
    <dgm:pt modelId="{DD771C37-5D38-4A0D-A94B-F231D74768A4}" type="sibTrans" cxnId="{C2CEFAD8-6B1E-43AD-BDD2-5EBE2E547484}">
      <dgm:prSet/>
      <dgm:spPr/>
      <dgm:t>
        <a:bodyPr/>
        <a:lstStyle/>
        <a:p>
          <a:endParaRPr kumimoji="1" lang="ja-JP" altLang="en-US"/>
        </a:p>
      </dgm:t>
    </dgm:pt>
    <dgm:pt modelId="{404962B2-9493-4CE4-B000-72E39D977C07}" type="pres">
      <dgm:prSet presAssocID="{7D2A7749-B938-4E32-857C-95304B4963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D3DD572-2179-41B2-A7A9-CE08DF2147AA}" type="pres">
      <dgm:prSet presAssocID="{7CA8010C-A697-4B94-9553-26CA3FA40513}" presName="linNode" presStyleCnt="0"/>
      <dgm:spPr/>
    </dgm:pt>
    <dgm:pt modelId="{00A96D45-FC48-448F-A4BC-4F42CA81F7DB}" type="pres">
      <dgm:prSet presAssocID="{7CA8010C-A697-4B94-9553-26CA3FA40513}" presName="parentText" presStyleLbl="node1" presStyleIdx="0" presStyleCnt="3" custScaleX="83486" custScaleY="6819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0F84300-33A0-4FC1-A744-A6B56ACBFBA7}" type="pres">
      <dgm:prSet presAssocID="{7CA8010C-A697-4B94-9553-26CA3FA4051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C91C2E5-7854-4D8B-A861-874204A709C3}" type="pres">
      <dgm:prSet presAssocID="{76C6203A-B510-4FA8-AF0E-190F3FBF868A}" presName="sp" presStyleCnt="0"/>
      <dgm:spPr/>
    </dgm:pt>
    <dgm:pt modelId="{2EC2E9F6-9CF1-4601-8E37-BAF409053967}" type="pres">
      <dgm:prSet presAssocID="{D651D3ED-A705-4119-B43A-6C4FC888EC4E}" presName="linNode" presStyleCnt="0"/>
      <dgm:spPr/>
    </dgm:pt>
    <dgm:pt modelId="{DD8462BA-9019-449F-A92B-1DF802FA0242}" type="pres">
      <dgm:prSet presAssocID="{D651D3ED-A705-4119-B43A-6C4FC888EC4E}" presName="parentText" presStyleLbl="node1" presStyleIdx="1" presStyleCnt="3" custScaleX="83486" custScaleY="6819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7FF948-969F-4EE4-88E4-005A941697E3}" type="pres">
      <dgm:prSet presAssocID="{D651D3ED-A705-4119-B43A-6C4FC888EC4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0062A9-9168-4CA1-B6BC-69D728087573}" type="pres">
      <dgm:prSet presAssocID="{B1D661F7-635E-4733-90FC-519E68D30497}" presName="sp" presStyleCnt="0"/>
      <dgm:spPr/>
    </dgm:pt>
    <dgm:pt modelId="{FBB8C7DC-69B1-4881-BA98-0689BE4C6783}" type="pres">
      <dgm:prSet presAssocID="{BEF87C94-96D3-45FE-8481-FB29E636F792}" presName="linNode" presStyleCnt="0"/>
      <dgm:spPr/>
    </dgm:pt>
    <dgm:pt modelId="{2999DFCD-BF91-4B1F-BA89-FA0EA711B844}" type="pres">
      <dgm:prSet presAssocID="{BEF87C94-96D3-45FE-8481-FB29E636F792}" presName="parentText" presStyleLbl="node1" presStyleIdx="2" presStyleCnt="3" custScaleX="83486" custScaleY="6819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D016D1E-1030-43D8-878A-53CF1C0B9693}" type="pres">
      <dgm:prSet presAssocID="{BEF87C94-96D3-45FE-8481-FB29E636F79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7F8018B-5609-4CCB-8145-D0C9D13A8BEC}" type="presOf" srcId="{7D2A7749-B938-4E32-857C-95304B49636F}" destId="{404962B2-9493-4CE4-B000-72E39D977C07}" srcOrd="0" destOrd="0" presId="urn:microsoft.com/office/officeart/2005/8/layout/vList5"/>
    <dgm:cxn modelId="{5AE36497-E4C0-42B3-ADC4-17316EC2039F}" type="presOf" srcId="{D651D3ED-A705-4119-B43A-6C4FC888EC4E}" destId="{DD8462BA-9019-449F-A92B-1DF802FA0242}" srcOrd="0" destOrd="0" presId="urn:microsoft.com/office/officeart/2005/8/layout/vList5"/>
    <dgm:cxn modelId="{9D58BA03-8DC5-4BCA-9273-33B18D743D5D}" type="presOf" srcId="{16A3644A-7909-407C-877B-378CE074CFE3}" destId="{5D016D1E-1030-43D8-878A-53CF1C0B9693}" srcOrd="0" destOrd="0" presId="urn:microsoft.com/office/officeart/2005/8/layout/vList5"/>
    <dgm:cxn modelId="{C78D5308-B256-4B2E-8BD5-C52CBBA9F019}" srcId="{7D2A7749-B938-4E32-857C-95304B49636F}" destId="{BEF87C94-96D3-45FE-8481-FB29E636F792}" srcOrd="2" destOrd="0" parTransId="{35036625-BB4B-444A-B246-06409A0A4C8A}" sibTransId="{6156A1F5-AD36-4706-90C0-9B91BE63F3DB}"/>
    <dgm:cxn modelId="{5094BCB9-4B60-441D-A8F2-9397A8DC08EA}" type="presOf" srcId="{716A9381-DF6C-4241-935C-8563498B7BA5}" destId="{D0F84300-33A0-4FC1-A744-A6B56ACBFBA7}" srcOrd="0" destOrd="0" presId="urn:microsoft.com/office/officeart/2005/8/layout/vList5"/>
    <dgm:cxn modelId="{2CA26CC6-D9DA-4B4D-993A-D2CA8727AEC4}" type="presOf" srcId="{269B1E08-0E97-46DE-A1F3-5251E83F5698}" destId="{5D016D1E-1030-43D8-878A-53CF1C0B9693}" srcOrd="0" destOrd="1" presId="urn:microsoft.com/office/officeart/2005/8/layout/vList5"/>
    <dgm:cxn modelId="{C2CEFAD8-6B1E-43AD-BDD2-5EBE2E547484}" srcId="{BEF87C94-96D3-45FE-8481-FB29E636F792}" destId="{269B1E08-0E97-46DE-A1F3-5251E83F5698}" srcOrd="1" destOrd="0" parTransId="{64673D7E-5FBA-4246-86B2-E23F883ADC55}" sibTransId="{DD771C37-5D38-4A0D-A94B-F231D74768A4}"/>
    <dgm:cxn modelId="{8AB72581-69DB-4803-8E18-94217A6D30FB}" type="presOf" srcId="{BEF87C94-96D3-45FE-8481-FB29E636F792}" destId="{2999DFCD-BF91-4B1F-BA89-FA0EA711B844}" srcOrd="0" destOrd="0" presId="urn:microsoft.com/office/officeart/2005/8/layout/vList5"/>
    <dgm:cxn modelId="{88531C41-67A7-4031-A52D-DB98EAA49EF6}" srcId="{7CA8010C-A697-4B94-9553-26CA3FA40513}" destId="{716A9381-DF6C-4241-935C-8563498B7BA5}" srcOrd="0" destOrd="0" parTransId="{A231D19D-8EDD-4257-A79B-AE603E527D0E}" sibTransId="{B850DA7F-7072-43C1-B169-238B210659AB}"/>
    <dgm:cxn modelId="{7C82F2FE-E04E-4588-ABF9-B2265290B794}" srcId="{7D2A7749-B938-4E32-857C-95304B49636F}" destId="{7CA8010C-A697-4B94-9553-26CA3FA40513}" srcOrd="0" destOrd="0" parTransId="{DD02D63E-B3C3-49BD-916D-16DF1380639F}" sibTransId="{76C6203A-B510-4FA8-AF0E-190F3FBF868A}"/>
    <dgm:cxn modelId="{B97F1610-04E0-495E-B030-12E0943500B1}" srcId="{7D2A7749-B938-4E32-857C-95304B49636F}" destId="{D651D3ED-A705-4119-B43A-6C4FC888EC4E}" srcOrd="1" destOrd="0" parTransId="{776D6E59-35DA-4855-A391-C15D5363B021}" sibTransId="{B1D661F7-635E-4733-90FC-519E68D30497}"/>
    <dgm:cxn modelId="{0B5CC742-CD85-46F0-A231-EFA27CC45D01}" type="presOf" srcId="{7CA8010C-A697-4B94-9553-26CA3FA40513}" destId="{00A96D45-FC48-448F-A4BC-4F42CA81F7DB}" srcOrd="0" destOrd="0" presId="urn:microsoft.com/office/officeart/2005/8/layout/vList5"/>
    <dgm:cxn modelId="{DBCB33DD-C62A-4638-9851-80E72F75A281}" type="presOf" srcId="{BC06E050-DB0A-4C3C-BC66-95CB8C190F64}" destId="{A57FF948-969F-4EE4-88E4-005A941697E3}" srcOrd="0" destOrd="0" presId="urn:microsoft.com/office/officeart/2005/8/layout/vList5"/>
    <dgm:cxn modelId="{BAA8CD69-E614-43CE-95BC-52FA7E8CC186}" srcId="{D651D3ED-A705-4119-B43A-6C4FC888EC4E}" destId="{BC06E050-DB0A-4C3C-BC66-95CB8C190F64}" srcOrd="0" destOrd="0" parTransId="{BE91EE58-9B88-427B-8D6C-A6D060E61D02}" sibTransId="{3CE7A08C-F600-4F75-B532-F565816FD7CA}"/>
    <dgm:cxn modelId="{5BAB6D2D-C927-482C-8AF2-73D7EEDC0B72}" srcId="{BEF87C94-96D3-45FE-8481-FB29E636F792}" destId="{16A3644A-7909-407C-877B-378CE074CFE3}" srcOrd="0" destOrd="0" parTransId="{2D095299-2AC0-4E98-AF1F-899F9D1481CA}" sibTransId="{944B4E9D-BD6A-417D-807C-13654D3D3EB7}"/>
    <dgm:cxn modelId="{8D0F4D37-9159-4C31-8EC8-21B513DF9EF0}" type="presParOf" srcId="{404962B2-9493-4CE4-B000-72E39D977C07}" destId="{BD3DD572-2179-41B2-A7A9-CE08DF2147AA}" srcOrd="0" destOrd="0" presId="urn:microsoft.com/office/officeart/2005/8/layout/vList5"/>
    <dgm:cxn modelId="{2DE27F19-563C-4439-BC86-E5AE8FCD8611}" type="presParOf" srcId="{BD3DD572-2179-41B2-A7A9-CE08DF2147AA}" destId="{00A96D45-FC48-448F-A4BC-4F42CA81F7DB}" srcOrd="0" destOrd="0" presId="urn:microsoft.com/office/officeart/2005/8/layout/vList5"/>
    <dgm:cxn modelId="{4B3497E9-D863-4802-9CBF-B453E3345583}" type="presParOf" srcId="{BD3DD572-2179-41B2-A7A9-CE08DF2147AA}" destId="{D0F84300-33A0-4FC1-A744-A6B56ACBFBA7}" srcOrd="1" destOrd="0" presId="urn:microsoft.com/office/officeart/2005/8/layout/vList5"/>
    <dgm:cxn modelId="{AD4C0D2B-2F04-4416-A3E2-EDA76C74E94C}" type="presParOf" srcId="{404962B2-9493-4CE4-B000-72E39D977C07}" destId="{DC91C2E5-7854-4D8B-A861-874204A709C3}" srcOrd="1" destOrd="0" presId="urn:microsoft.com/office/officeart/2005/8/layout/vList5"/>
    <dgm:cxn modelId="{E64ABFC4-9863-4694-BC20-89ABC39ADDA3}" type="presParOf" srcId="{404962B2-9493-4CE4-B000-72E39D977C07}" destId="{2EC2E9F6-9CF1-4601-8E37-BAF409053967}" srcOrd="2" destOrd="0" presId="urn:microsoft.com/office/officeart/2005/8/layout/vList5"/>
    <dgm:cxn modelId="{520B87D9-659C-4CAF-84E8-6877723C626E}" type="presParOf" srcId="{2EC2E9F6-9CF1-4601-8E37-BAF409053967}" destId="{DD8462BA-9019-449F-A92B-1DF802FA0242}" srcOrd="0" destOrd="0" presId="urn:microsoft.com/office/officeart/2005/8/layout/vList5"/>
    <dgm:cxn modelId="{E002E3A5-ED7E-4158-9F86-9F5B841BFA87}" type="presParOf" srcId="{2EC2E9F6-9CF1-4601-8E37-BAF409053967}" destId="{A57FF948-969F-4EE4-88E4-005A941697E3}" srcOrd="1" destOrd="0" presId="urn:microsoft.com/office/officeart/2005/8/layout/vList5"/>
    <dgm:cxn modelId="{AB74DEC8-8BC8-4559-B48B-166BFDD7B76C}" type="presParOf" srcId="{404962B2-9493-4CE4-B000-72E39D977C07}" destId="{410062A9-9168-4CA1-B6BC-69D728087573}" srcOrd="3" destOrd="0" presId="urn:microsoft.com/office/officeart/2005/8/layout/vList5"/>
    <dgm:cxn modelId="{7729440D-08FA-44C1-ACBA-9736AEC0713B}" type="presParOf" srcId="{404962B2-9493-4CE4-B000-72E39D977C07}" destId="{FBB8C7DC-69B1-4881-BA98-0689BE4C6783}" srcOrd="4" destOrd="0" presId="urn:microsoft.com/office/officeart/2005/8/layout/vList5"/>
    <dgm:cxn modelId="{C4403AD7-0996-45C8-B885-B3298AE389B5}" type="presParOf" srcId="{FBB8C7DC-69B1-4881-BA98-0689BE4C6783}" destId="{2999DFCD-BF91-4B1F-BA89-FA0EA711B844}" srcOrd="0" destOrd="0" presId="urn:microsoft.com/office/officeart/2005/8/layout/vList5"/>
    <dgm:cxn modelId="{7140852D-0CC4-4D28-B871-A482603DF533}" type="presParOf" srcId="{FBB8C7DC-69B1-4881-BA98-0689BE4C6783}" destId="{5D016D1E-1030-43D8-878A-53CF1C0B96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A7749-B938-4E32-857C-95304B4963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CA8010C-A697-4B94-9553-26CA3FA40513}">
      <dgm:prSet phldrT="[テキスト]" custT="1"/>
      <dgm:spPr/>
      <dgm:t>
        <a:bodyPr/>
        <a:lstStyle/>
        <a:p>
          <a:r>
            <a:rPr kumimoji="1" lang="ja-JP" altLang="en-US" sz="3600" dirty="0" smtClean="0"/>
            <a:t>専門性の向上</a:t>
          </a:r>
          <a:endParaRPr kumimoji="1" lang="ja-JP" altLang="en-US" sz="3600" dirty="0"/>
        </a:p>
      </dgm:t>
    </dgm:pt>
    <dgm:pt modelId="{DD02D63E-B3C3-49BD-916D-16DF1380639F}" type="parTrans" cxnId="{7C82F2FE-E04E-4588-ABF9-B2265290B794}">
      <dgm:prSet/>
      <dgm:spPr/>
      <dgm:t>
        <a:bodyPr/>
        <a:lstStyle/>
        <a:p>
          <a:endParaRPr kumimoji="1" lang="ja-JP" altLang="en-US"/>
        </a:p>
      </dgm:t>
    </dgm:pt>
    <dgm:pt modelId="{76C6203A-B510-4FA8-AF0E-190F3FBF868A}" type="sibTrans" cxnId="{7C82F2FE-E04E-4588-ABF9-B2265290B794}">
      <dgm:prSet/>
      <dgm:spPr/>
      <dgm:t>
        <a:bodyPr/>
        <a:lstStyle/>
        <a:p>
          <a:endParaRPr kumimoji="1" lang="ja-JP" altLang="en-US"/>
        </a:p>
      </dgm:t>
    </dgm:pt>
    <dgm:pt modelId="{716A9381-DF6C-4241-935C-8563498B7BA5}">
      <dgm:prSet phldrT="[テキスト]" custT="1"/>
      <dgm:spPr/>
      <dgm:t>
        <a:bodyPr/>
        <a:lstStyle/>
        <a:p>
          <a:r>
            <a:rPr lang="ja-JP" altLang="en-US" sz="2400" dirty="0" smtClean="0">
              <a:latin typeface="+mn-ea"/>
              <a:ea typeface="+mn-ea"/>
            </a:rPr>
            <a:t>職員の自己研鑽として研修等に参加を予定していたが。新型コロナウィルス感染症対策のため中止が続いた。</a:t>
          </a:r>
          <a:r>
            <a:rPr lang="ja-JP" altLang="en-US" sz="1600" dirty="0" smtClean="0">
              <a:latin typeface="+mn-ea"/>
              <a:ea typeface="+mn-ea"/>
            </a:rPr>
            <a:t>（主任介護支援専門員研修受講　３名）</a:t>
          </a:r>
          <a:endParaRPr kumimoji="1" lang="ja-JP" altLang="en-US" sz="1600" dirty="0"/>
        </a:p>
      </dgm:t>
    </dgm:pt>
    <dgm:pt modelId="{A231D19D-8EDD-4257-A79B-AE603E527D0E}" type="parTrans" cxnId="{88531C41-67A7-4031-A52D-DB98EAA49EF6}">
      <dgm:prSet/>
      <dgm:spPr/>
      <dgm:t>
        <a:bodyPr/>
        <a:lstStyle/>
        <a:p>
          <a:endParaRPr kumimoji="1" lang="ja-JP" altLang="en-US"/>
        </a:p>
      </dgm:t>
    </dgm:pt>
    <dgm:pt modelId="{B850DA7F-7072-43C1-B169-238B210659AB}" type="sibTrans" cxnId="{88531C41-67A7-4031-A52D-DB98EAA49EF6}">
      <dgm:prSet/>
      <dgm:spPr/>
      <dgm:t>
        <a:bodyPr/>
        <a:lstStyle/>
        <a:p>
          <a:endParaRPr kumimoji="1" lang="ja-JP" altLang="en-US"/>
        </a:p>
      </dgm:t>
    </dgm:pt>
    <dgm:pt modelId="{D651D3ED-A705-4119-B43A-6C4FC888EC4E}">
      <dgm:prSet phldrT="[テキスト]" custT="1"/>
      <dgm:spPr/>
      <dgm:t>
        <a:bodyPr/>
        <a:lstStyle/>
        <a:p>
          <a:r>
            <a:rPr kumimoji="1" lang="ja-JP" altLang="en-US" sz="3600" dirty="0" smtClean="0"/>
            <a:t>相談事案の共有・情報収集</a:t>
          </a:r>
          <a:endParaRPr kumimoji="1" lang="ja-JP" altLang="en-US" sz="3600" dirty="0"/>
        </a:p>
      </dgm:t>
    </dgm:pt>
    <dgm:pt modelId="{776D6E59-35DA-4855-A391-C15D5363B021}" type="parTrans" cxnId="{B97F1610-04E0-495E-B030-12E0943500B1}">
      <dgm:prSet/>
      <dgm:spPr/>
      <dgm:t>
        <a:bodyPr/>
        <a:lstStyle/>
        <a:p>
          <a:endParaRPr kumimoji="1" lang="ja-JP" altLang="en-US"/>
        </a:p>
      </dgm:t>
    </dgm:pt>
    <dgm:pt modelId="{B1D661F7-635E-4733-90FC-519E68D30497}" type="sibTrans" cxnId="{B97F1610-04E0-495E-B030-12E0943500B1}">
      <dgm:prSet/>
      <dgm:spPr/>
      <dgm:t>
        <a:bodyPr/>
        <a:lstStyle/>
        <a:p>
          <a:endParaRPr kumimoji="1" lang="ja-JP" altLang="en-US"/>
        </a:p>
      </dgm:t>
    </dgm:pt>
    <dgm:pt modelId="{BC06E050-DB0A-4C3C-BC66-95CB8C190F64}">
      <dgm:prSet phldrT="[テキスト]" custT="1"/>
      <dgm:spPr/>
      <dgm:t>
        <a:bodyPr/>
        <a:lstStyle/>
        <a:p>
          <a:pPr algn="l"/>
          <a:r>
            <a:rPr kumimoji="1" lang="ja-JP" altLang="en-US" sz="2400" dirty="0" smtClean="0">
              <a:latin typeface="+mn-ea"/>
              <a:ea typeface="+mn-ea"/>
            </a:rPr>
            <a:t>サテライト定例会　</a:t>
          </a:r>
          <a:r>
            <a:rPr kumimoji="1" lang="en-US" altLang="ja-JP" sz="2400" dirty="0" smtClean="0">
              <a:latin typeface="+mn-ea"/>
              <a:ea typeface="+mn-ea"/>
            </a:rPr>
            <a:t/>
          </a:r>
          <a:br>
            <a:rPr kumimoji="1" lang="en-US" altLang="ja-JP" sz="2400" dirty="0" smtClean="0">
              <a:latin typeface="+mn-ea"/>
              <a:ea typeface="+mn-ea"/>
            </a:rPr>
          </a:br>
          <a:r>
            <a:rPr kumimoji="1" lang="ja-JP" altLang="en-US" sz="1600" dirty="0" smtClean="0">
              <a:latin typeface="+mn-ea"/>
              <a:ea typeface="+mn-ea"/>
            </a:rPr>
            <a:t>（全基幹相談支援サテライトと</a:t>
          </a:r>
          <a:r>
            <a:rPr kumimoji="1" lang="ja-JP" altLang="en-US" sz="1600" dirty="0" err="1" smtClean="0">
              <a:latin typeface="+mn-ea"/>
              <a:ea typeface="+mn-ea"/>
            </a:rPr>
            <a:t>障がい</a:t>
          </a:r>
          <a:r>
            <a:rPr kumimoji="1" lang="ja-JP" altLang="en-US" sz="1600" dirty="0" smtClean="0">
              <a:latin typeface="+mn-ea"/>
              <a:ea typeface="+mn-ea"/>
            </a:rPr>
            <a:t>福祉課）</a:t>
          </a:r>
          <a:endParaRPr kumimoji="1" lang="ja-JP" altLang="en-US" sz="1600" dirty="0"/>
        </a:p>
      </dgm:t>
    </dgm:pt>
    <dgm:pt modelId="{BE91EE58-9B88-427B-8D6C-A6D060E61D02}" type="parTrans" cxnId="{BAA8CD69-E614-43CE-95BC-52FA7E8CC186}">
      <dgm:prSet/>
      <dgm:spPr/>
      <dgm:t>
        <a:bodyPr/>
        <a:lstStyle/>
        <a:p>
          <a:endParaRPr kumimoji="1" lang="ja-JP" altLang="en-US"/>
        </a:p>
      </dgm:t>
    </dgm:pt>
    <dgm:pt modelId="{3CE7A08C-F600-4F75-B532-F565816FD7CA}" type="sibTrans" cxnId="{BAA8CD69-E614-43CE-95BC-52FA7E8CC186}">
      <dgm:prSet/>
      <dgm:spPr/>
      <dgm:t>
        <a:bodyPr/>
        <a:lstStyle/>
        <a:p>
          <a:endParaRPr kumimoji="1" lang="ja-JP" altLang="en-US"/>
        </a:p>
      </dgm:t>
    </dgm:pt>
    <dgm:pt modelId="{EAB406D5-6D86-4D60-8ACA-DF31163ECEA1}">
      <dgm:prSet phldrT="[テキスト]" custT="1"/>
      <dgm:spPr/>
      <dgm:t>
        <a:bodyPr/>
        <a:lstStyle/>
        <a:p>
          <a:pPr algn="l"/>
          <a:r>
            <a:rPr kumimoji="1" lang="ja-JP" altLang="en-US" sz="2400" dirty="0" smtClean="0">
              <a:latin typeface="+mn-ea"/>
              <a:ea typeface="+mn-ea"/>
            </a:rPr>
            <a:t>サテライト個別連絡会</a:t>
          </a:r>
          <a:r>
            <a:rPr kumimoji="1" lang="en-US" altLang="ja-JP" sz="2400" dirty="0" smtClean="0">
              <a:latin typeface="+mn-ea"/>
              <a:ea typeface="+mn-ea"/>
            </a:rPr>
            <a:t/>
          </a:r>
          <a:br>
            <a:rPr kumimoji="1" lang="en-US" altLang="ja-JP" sz="2400" dirty="0" smtClean="0">
              <a:latin typeface="+mn-ea"/>
              <a:ea typeface="+mn-ea"/>
            </a:rPr>
          </a:br>
          <a:r>
            <a:rPr kumimoji="1" lang="ja-JP" altLang="en-US" sz="1600" dirty="0" smtClean="0">
              <a:latin typeface="+mn-ea"/>
              <a:ea typeface="+mn-ea"/>
            </a:rPr>
            <a:t>（各基幹相談支援サテライトと障がい福祉課担当者）</a:t>
          </a:r>
          <a:endParaRPr kumimoji="1" lang="ja-JP" altLang="en-US" sz="1600" dirty="0"/>
        </a:p>
      </dgm:t>
    </dgm:pt>
    <dgm:pt modelId="{5FF6E1F9-0E75-4711-BA2D-F5FBA4F24DCE}" type="parTrans" cxnId="{0A8B2292-9590-4C03-862B-6A0D330C5E83}">
      <dgm:prSet/>
      <dgm:spPr/>
      <dgm:t>
        <a:bodyPr/>
        <a:lstStyle/>
        <a:p>
          <a:endParaRPr kumimoji="1" lang="ja-JP" altLang="en-US"/>
        </a:p>
      </dgm:t>
    </dgm:pt>
    <dgm:pt modelId="{BF73E1D7-C240-4B41-BC9E-52659EE27903}" type="sibTrans" cxnId="{0A8B2292-9590-4C03-862B-6A0D330C5E83}">
      <dgm:prSet/>
      <dgm:spPr/>
      <dgm:t>
        <a:bodyPr/>
        <a:lstStyle/>
        <a:p>
          <a:endParaRPr kumimoji="1" lang="ja-JP" altLang="en-US"/>
        </a:p>
      </dgm:t>
    </dgm:pt>
    <dgm:pt modelId="{F49AB724-326F-48A9-AACB-3D325D5FDCC0}">
      <dgm:prSet phldrT="[テキスト]" custT="1"/>
      <dgm:spPr/>
      <dgm:t>
        <a:bodyPr/>
        <a:lstStyle/>
        <a:p>
          <a:pPr algn="l"/>
          <a:r>
            <a:rPr kumimoji="1" lang="ja-JP" altLang="en-US" sz="2400" dirty="0" smtClean="0">
              <a:latin typeface="+mn-ea"/>
              <a:ea typeface="+mn-ea"/>
            </a:rPr>
            <a:t>サテライト間連携会議</a:t>
          </a:r>
          <a:r>
            <a:rPr kumimoji="1" lang="en-US" altLang="ja-JP" sz="2400" dirty="0" smtClean="0">
              <a:latin typeface="+mn-ea"/>
              <a:ea typeface="+mn-ea"/>
            </a:rPr>
            <a:t/>
          </a:r>
          <a:br>
            <a:rPr kumimoji="1" lang="en-US" altLang="ja-JP" sz="2400" dirty="0" smtClean="0">
              <a:latin typeface="+mn-ea"/>
              <a:ea typeface="+mn-ea"/>
            </a:rPr>
          </a:br>
          <a:r>
            <a:rPr kumimoji="1" lang="ja-JP" altLang="en-US" sz="1600" dirty="0" smtClean="0">
              <a:latin typeface="+mn-ea"/>
              <a:ea typeface="+mn-ea"/>
            </a:rPr>
            <a:t>（全基幹相談支援サテライト）</a:t>
          </a:r>
          <a:endParaRPr kumimoji="1" lang="ja-JP" altLang="en-US" sz="1600" dirty="0"/>
        </a:p>
      </dgm:t>
    </dgm:pt>
    <dgm:pt modelId="{4F663061-10E9-4F00-9ED2-9016253202AB}" type="parTrans" cxnId="{31A5397D-50AE-41D9-9033-C6ABE2A977C0}">
      <dgm:prSet/>
      <dgm:spPr/>
      <dgm:t>
        <a:bodyPr/>
        <a:lstStyle/>
        <a:p>
          <a:endParaRPr kumimoji="1" lang="ja-JP" altLang="en-US"/>
        </a:p>
      </dgm:t>
    </dgm:pt>
    <dgm:pt modelId="{D538154D-0286-4AED-9F58-F65E65894985}" type="sibTrans" cxnId="{31A5397D-50AE-41D9-9033-C6ABE2A977C0}">
      <dgm:prSet/>
      <dgm:spPr/>
      <dgm:t>
        <a:bodyPr/>
        <a:lstStyle/>
        <a:p>
          <a:endParaRPr kumimoji="1" lang="ja-JP" altLang="en-US"/>
        </a:p>
      </dgm:t>
    </dgm:pt>
    <dgm:pt modelId="{95CC9733-0CC0-47E2-B10B-3196380832D7}">
      <dgm:prSet phldrT="[テキスト]" custT="1"/>
      <dgm:spPr/>
      <dgm:t>
        <a:bodyPr/>
        <a:lstStyle/>
        <a:p>
          <a:pPr algn="l"/>
          <a:r>
            <a:rPr kumimoji="1" lang="en-US" altLang="ja-JP" sz="2400" dirty="0" smtClean="0">
              <a:latin typeface="+mn-ea"/>
              <a:ea typeface="+mn-ea"/>
            </a:rPr>
            <a:t>Zoom</a:t>
          </a:r>
          <a:r>
            <a:rPr kumimoji="1" lang="ja-JP" altLang="en-US" sz="2400" dirty="0" smtClean="0">
              <a:latin typeface="+mn-ea"/>
              <a:ea typeface="+mn-ea"/>
            </a:rPr>
            <a:t>など活用し、開催した。</a:t>
          </a:r>
          <a:endParaRPr kumimoji="1" lang="ja-JP" altLang="en-US" sz="2400" dirty="0"/>
        </a:p>
      </dgm:t>
    </dgm:pt>
    <dgm:pt modelId="{167379B3-43A2-4705-B95A-71C839BB2C3E}" type="parTrans" cxnId="{34458A0A-71E1-4F78-864E-CD336FE0CF00}">
      <dgm:prSet/>
      <dgm:spPr/>
      <dgm:t>
        <a:bodyPr/>
        <a:lstStyle/>
        <a:p>
          <a:endParaRPr kumimoji="1" lang="ja-JP" altLang="en-US"/>
        </a:p>
      </dgm:t>
    </dgm:pt>
    <dgm:pt modelId="{BAA88E39-87C3-412C-8585-C3B42721DEA1}" type="sibTrans" cxnId="{34458A0A-71E1-4F78-864E-CD336FE0CF00}">
      <dgm:prSet/>
      <dgm:spPr/>
      <dgm:t>
        <a:bodyPr/>
        <a:lstStyle/>
        <a:p>
          <a:endParaRPr kumimoji="1" lang="ja-JP" altLang="en-US"/>
        </a:p>
      </dgm:t>
    </dgm:pt>
    <dgm:pt modelId="{404962B2-9493-4CE4-B000-72E39D977C07}" type="pres">
      <dgm:prSet presAssocID="{7D2A7749-B938-4E32-857C-95304B4963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D3DD572-2179-41B2-A7A9-CE08DF2147AA}" type="pres">
      <dgm:prSet presAssocID="{7CA8010C-A697-4B94-9553-26CA3FA40513}" presName="linNode" presStyleCnt="0"/>
      <dgm:spPr/>
    </dgm:pt>
    <dgm:pt modelId="{00A96D45-FC48-448F-A4BC-4F42CA81F7DB}" type="pres">
      <dgm:prSet presAssocID="{7CA8010C-A697-4B94-9553-26CA3FA40513}" presName="parentText" presStyleLbl="node1" presStyleIdx="0" presStyleCnt="2" custScaleX="83486" custScaleY="54932" custLinFactNeighborX="709" custLinFactNeighborY="3085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0F84300-33A0-4FC1-A744-A6B56ACBFBA7}" type="pres">
      <dgm:prSet presAssocID="{7CA8010C-A697-4B94-9553-26CA3FA40513}" presName="descendantText" presStyleLbl="alignAccFollowNode1" presStyleIdx="0" presStyleCnt="2" custScaleX="106422" custScaleY="69211" custLinFactNeighborX="1223" custLinFactNeighborY="544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C91C2E5-7854-4D8B-A861-874204A709C3}" type="pres">
      <dgm:prSet presAssocID="{76C6203A-B510-4FA8-AF0E-190F3FBF868A}" presName="sp" presStyleCnt="0"/>
      <dgm:spPr/>
    </dgm:pt>
    <dgm:pt modelId="{2EC2E9F6-9CF1-4601-8E37-BAF409053967}" type="pres">
      <dgm:prSet presAssocID="{D651D3ED-A705-4119-B43A-6C4FC888EC4E}" presName="linNode" presStyleCnt="0"/>
      <dgm:spPr/>
    </dgm:pt>
    <dgm:pt modelId="{DD8462BA-9019-449F-A92B-1DF802FA0242}" type="pres">
      <dgm:prSet presAssocID="{D651D3ED-A705-4119-B43A-6C4FC888EC4E}" presName="parentText" presStyleLbl="node1" presStyleIdx="1" presStyleCnt="2" custScaleX="83486" custScaleY="6819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7FF948-969F-4EE4-88E4-005A941697E3}" type="pres">
      <dgm:prSet presAssocID="{D651D3ED-A705-4119-B43A-6C4FC888EC4E}" presName="descendantText" presStyleLbl="alignAccFollowNode1" presStyleIdx="1" presStyleCnt="2" custScaleX="108601" custScaleY="8050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E3D705C-E328-4B93-84A0-9FA0CEA38FE9}" type="presOf" srcId="{D651D3ED-A705-4119-B43A-6C4FC888EC4E}" destId="{DD8462BA-9019-449F-A92B-1DF802FA0242}" srcOrd="0" destOrd="0" presId="urn:microsoft.com/office/officeart/2005/8/layout/vList5"/>
    <dgm:cxn modelId="{57DCEF7C-B28A-42D2-B514-4AF597312060}" type="presOf" srcId="{7D2A7749-B938-4E32-857C-95304B49636F}" destId="{404962B2-9493-4CE4-B000-72E39D977C07}" srcOrd="0" destOrd="0" presId="urn:microsoft.com/office/officeart/2005/8/layout/vList5"/>
    <dgm:cxn modelId="{DD969661-6C9C-476D-9FE9-C3D655878E56}" type="presOf" srcId="{F49AB724-326F-48A9-AACB-3D325D5FDCC0}" destId="{A57FF948-969F-4EE4-88E4-005A941697E3}" srcOrd="0" destOrd="2" presId="urn:microsoft.com/office/officeart/2005/8/layout/vList5"/>
    <dgm:cxn modelId="{D151A6B8-EC23-43B7-A998-95630294C417}" type="presOf" srcId="{95CC9733-0CC0-47E2-B10B-3196380832D7}" destId="{A57FF948-969F-4EE4-88E4-005A941697E3}" srcOrd="0" destOrd="3" presId="urn:microsoft.com/office/officeart/2005/8/layout/vList5"/>
    <dgm:cxn modelId="{58162007-F46B-44BF-AF0B-CC9283E6D637}" type="presOf" srcId="{BC06E050-DB0A-4C3C-BC66-95CB8C190F64}" destId="{A57FF948-969F-4EE4-88E4-005A941697E3}" srcOrd="0" destOrd="0" presId="urn:microsoft.com/office/officeart/2005/8/layout/vList5"/>
    <dgm:cxn modelId="{31A5397D-50AE-41D9-9033-C6ABE2A977C0}" srcId="{D651D3ED-A705-4119-B43A-6C4FC888EC4E}" destId="{F49AB724-326F-48A9-AACB-3D325D5FDCC0}" srcOrd="2" destOrd="0" parTransId="{4F663061-10E9-4F00-9ED2-9016253202AB}" sibTransId="{D538154D-0286-4AED-9F58-F65E65894985}"/>
    <dgm:cxn modelId="{51986A90-6D5D-4F24-A9F1-34BC909BAEB6}" type="presOf" srcId="{7CA8010C-A697-4B94-9553-26CA3FA40513}" destId="{00A96D45-FC48-448F-A4BC-4F42CA81F7DB}" srcOrd="0" destOrd="0" presId="urn:microsoft.com/office/officeart/2005/8/layout/vList5"/>
    <dgm:cxn modelId="{34458A0A-71E1-4F78-864E-CD336FE0CF00}" srcId="{D651D3ED-A705-4119-B43A-6C4FC888EC4E}" destId="{95CC9733-0CC0-47E2-B10B-3196380832D7}" srcOrd="3" destOrd="0" parTransId="{167379B3-43A2-4705-B95A-71C839BB2C3E}" sibTransId="{BAA88E39-87C3-412C-8585-C3B42721DEA1}"/>
    <dgm:cxn modelId="{88531C41-67A7-4031-A52D-DB98EAA49EF6}" srcId="{7CA8010C-A697-4B94-9553-26CA3FA40513}" destId="{716A9381-DF6C-4241-935C-8563498B7BA5}" srcOrd="0" destOrd="0" parTransId="{A231D19D-8EDD-4257-A79B-AE603E527D0E}" sibTransId="{B850DA7F-7072-43C1-B169-238B210659AB}"/>
    <dgm:cxn modelId="{7C82F2FE-E04E-4588-ABF9-B2265290B794}" srcId="{7D2A7749-B938-4E32-857C-95304B49636F}" destId="{7CA8010C-A697-4B94-9553-26CA3FA40513}" srcOrd="0" destOrd="0" parTransId="{DD02D63E-B3C3-49BD-916D-16DF1380639F}" sibTransId="{76C6203A-B510-4FA8-AF0E-190F3FBF868A}"/>
    <dgm:cxn modelId="{EA85E9C9-4B4D-42F3-9FC4-19FDE98802B1}" type="presOf" srcId="{EAB406D5-6D86-4D60-8ACA-DF31163ECEA1}" destId="{A57FF948-969F-4EE4-88E4-005A941697E3}" srcOrd="0" destOrd="1" presId="urn:microsoft.com/office/officeart/2005/8/layout/vList5"/>
    <dgm:cxn modelId="{B97F1610-04E0-495E-B030-12E0943500B1}" srcId="{7D2A7749-B938-4E32-857C-95304B49636F}" destId="{D651D3ED-A705-4119-B43A-6C4FC888EC4E}" srcOrd="1" destOrd="0" parTransId="{776D6E59-35DA-4855-A391-C15D5363B021}" sibTransId="{B1D661F7-635E-4733-90FC-519E68D30497}"/>
    <dgm:cxn modelId="{0A8B2292-9590-4C03-862B-6A0D330C5E83}" srcId="{D651D3ED-A705-4119-B43A-6C4FC888EC4E}" destId="{EAB406D5-6D86-4D60-8ACA-DF31163ECEA1}" srcOrd="1" destOrd="0" parTransId="{5FF6E1F9-0E75-4711-BA2D-F5FBA4F24DCE}" sibTransId="{BF73E1D7-C240-4B41-BC9E-52659EE27903}"/>
    <dgm:cxn modelId="{BAA8CD69-E614-43CE-95BC-52FA7E8CC186}" srcId="{D651D3ED-A705-4119-B43A-6C4FC888EC4E}" destId="{BC06E050-DB0A-4C3C-BC66-95CB8C190F64}" srcOrd="0" destOrd="0" parTransId="{BE91EE58-9B88-427B-8D6C-A6D060E61D02}" sibTransId="{3CE7A08C-F600-4F75-B532-F565816FD7CA}"/>
    <dgm:cxn modelId="{2C8C8B44-7343-43ED-A372-0DCD0805B77A}" type="presOf" srcId="{716A9381-DF6C-4241-935C-8563498B7BA5}" destId="{D0F84300-33A0-4FC1-A744-A6B56ACBFBA7}" srcOrd="0" destOrd="0" presId="urn:microsoft.com/office/officeart/2005/8/layout/vList5"/>
    <dgm:cxn modelId="{661DC4E3-89BB-4025-A1AC-4ECB3AC01CE8}" type="presParOf" srcId="{404962B2-9493-4CE4-B000-72E39D977C07}" destId="{BD3DD572-2179-41B2-A7A9-CE08DF2147AA}" srcOrd="0" destOrd="0" presId="urn:microsoft.com/office/officeart/2005/8/layout/vList5"/>
    <dgm:cxn modelId="{C966A9E4-1791-4A8E-921F-492366CCAB2D}" type="presParOf" srcId="{BD3DD572-2179-41B2-A7A9-CE08DF2147AA}" destId="{00A96D45-FC48-448F-A4BC-4F42CA81F7DB}" srcOrd="0" destOrd="0" presId="urn:microsoft.com/office/officeart/2005/8/layout/vList5"/>
    <dgm:cxn modelId="{A678E0C6-536B-413E-B710-4EAB1338748F}" type="presParOf" srcId="{BD3DD572-2179-41B2-A7A9-CE08DF2147AA}" destId="{D0F84300-33A0-4FC1-A744-A6B56ACBFBA7}" srcOrd="1" destOrd="0" presId="urn:microsoft.com/office/officeart/2005/8/layout/vList5"/>
    <dgm:cxn modelId="{E3F44FA4-4103-4F78-9605-9B666A9A26E0}" type="presParOf" srcId="{404962B2-9493-4CE4-B000-72E39D977C07}" destId="{DC91C2E5-7854-4D8B-A861-874204A709C3}" srcOrd="1" destOrd="0" presId="urn:microsoft.com/office/officeart/2005/8/layout/vList5"/>
    <dgm:cxn modelId="{55C93225-9745-4842-8433-E19D7DFDC17A}" type="presParOf" srcId="{404962B2-9493-4CE4-B000-72E39D977C07}" destId="{2EC2E9F6-9CF1-4601-8E37-BAF409053967}" srcOrd="2" destOrd="0" presId="urn:microsoft.com/office/officeart/2005/8/layout/vList5"/>
    <dgm:cxn modelId="{062DA4C5-11A3-4448-9D36-A3CBF0774A4F}" type="presParOf" srcId="{2EC2E9F6-9CF1-4601-8E37-BAF409053967}" destId="{DD8462BA-9019-449F-A92B-1DF802FA0242}" srcOrd="0" destOrd="0" presId="urn:microsoft.com/office/officeart/2005/8/layout/vList5"/>
    <dgm:cxn modelId="{53AED4AE-C6BE-4651-BFEC-52AAA6A15B71}" type="presParOf" srcId="{2EC2E9F6-9CF1-4601-8E37-BAF409053967}" destId="{A57FF948-969F-4EE4-88E4-005A941697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2A7749-B938-4E32-857C-95304B4963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7CA8010C-A697-4B94-9553-26CA3FA40513}">
      <dgm:prSet phldrT="[テキスト]" custT="1"/>
      <dgm:spPr/>
      <dgm:t>
        <a:bodyPr/>
        <a:lstStyle/>
        <a:p>
          <a:r>
            <a:rPr kumimoji="1" lang="ja-JP" altLang="en-US" sz="3600" dirty="0" smtClean="0"/>
            <a:t>相談記録の管理</a:t>
          </a:r>
          <a:endParaRPr kumimoji="1" lang="ja-JP" altLang="en-US" sz="3600" dirty="0"/>
        </a:p>
      </dgm:t>
    </dgm:pt>
    <dgm:pt modelId="{DD02D63E-B3C3-49BD-916D-16DF1380639F}" type="parTrans" cxnId="{7C82F2FE-E04E-4588-ABF9-B2265290B794}">
      <dgm:prSet/>
      <dgm:spPr/>
      <dgm:t>
        <a:bodyPr/>
        <a:lstStyle/>
        <a:p>
          <a:endParaRPr kumimoji="1" lang="ja-JP" altLang="en-US"/>
        </a:p>
      </dgm:t>
    </dgm:pt>
    <dgm:pt modelId="{76C6203A-B510-4FA8-AF0E-190F3FBF868A}" type="sibTrans" cxnId="{7C82F2FE-E04E-4588-ABF9-B2265290B794}">
      <dgm:prSet/>
      <dgm:spPr/>
      <dgm:t>
        <a:bodyPr/>
        <a:lstStyle/>
        <a:p>
          <a:endParaRPr kumimoji="1" lang="ja-JP" altLang="en-US"/>
        </a:p>
      </dgm:t>
    </dgm:pt>
    <dgm:pt modelId="{D651D3ED-A705-4119-B43A-6C4FC888EC4E}">
      <dgm:prSet phldrT="[テキスト]" custT="1"/>
      <dgm:spPr/>
      <dgm:t>
        <a:bodyPr/>
        <a:lstStyle/>
        <a:p>
          <a:r>
            <a:rPr kumimoji="1" lang="ja-JP" altLang="en-US" sz="3600" dirty="0" smtClean="0"/>
            <a:t>個人情報の取扱</a:t>
          </a:r>
          <a:endParaRPr kumimoji="1" lang="ja-JP" altLang="en-US" sz="3600" dirty="0"/>
        </a:p>
      </dgm:t>
    </dgm:pt>
    <dgm:pt modelId="{776D6E59-35DA-4855-A391-C15D5363B021}" type="parTrans" cxnId="{B97F1610-04E0-495E-B030-12E0943500B1}">
      <dgm:prSet/>
      <dgm:spPr/>
      <dgm:t>
        <a:bodyPr/>
        <a:lstStyle/>
        <a:p>
          <a:endParaRPr kumimoji="1" lang="ja-JP" altLang="en-US"/>
        </a:p>
      </dgm:t>
    </dgm:pt>
    <dgm:pt modelId="{B1D661F7-635E-4733-90FC-519E68D30497}" type="sibTrans" cxnId="{B97F1610-04E0-495E-B030-12E0943500B1}">
      <dgm:prSet/>
      <dgm:spPr/>
      <dgm:t>
        <a:bodyPr/>
        <a:lstStyle/>
        <a:p>
          <a:endParaRPr kumimoji="1" lang="ja-JP" altLang="en-US"/>
        </a:p>
      </dgm:t>
    </dgm:pt>
    <dgm:pt modelId="{BEF87C94-96D3-45FE-8481-FB29E636F792}">
      <dgm:prSet phldrT="[テキスト]" custT="1"/>
      <dgm:spPr/>
      <dgm:t>
        <a:bodyPr/>
        <a:lstStyle/>
        <a:p>
          <a:r>
            <a:rPr kumimoji="1" lang="ja-JP" altLang="en-US" sz="3600" dirty="0" smtClean="0"/>
            <a:t>データの管理</a:t>
          </a:r>
          <a:endParaRPr kumimoji="1" lang="ja-JP" altLang="en-US" sz="3600" dirty="0"/>
        </a:p>
      </dgm:t>
    </dgm:pt>
    <dgm:pt modelId="{35036625-BB4B-444A-B246-06409A0A4C8A}" type="parTrans" cxnId="{C78D5308-B256-4B2E-8BD5-C52CBBA9F019}">
      <dgm:prSet/>
      <dgm:spPr/>
      <dgm:t>
        <a:bodyPr/>
        <a:lstStyle/>
        <a:p>
          <a:endParaRPr kumimoji="1" lang="ja-JP" altLang="en-US"/>
        </a:p>
      </dgm:t>
    </dgm:pt>
    <dgm:pt modelId="{6156A1F5-AD36-4706-90C0-9B91BE63F3DB}" type="sibTrans" cxnId="{C78D5308-B256-4B2E-8BD5-C52CBBA9F019}">
      <dgm:prSet/>
      <dgm:spPr/>
      <dgm:t>
        <a:bodyPr/>
        <a:lstStyle/>
        <a:p>
          <a:endParaRPr kumimoji="1" lang="ja-JP" altLang="en-US"/>
        </a:p>
      </dgm:t>
    </dgm:pt>
    <dgm:pt modelId="{F67D5C31-9BD9-4168-8E56-74712B80093D}">
      <dgm:prSet custT="1"/>
      <dgm:spPr/>
      <dgm:t>
        <a:bodyPr/>
        <a:lstStyle/>
        <a:p>
          <a:r>
            <a:rPr kumimoji="1" lang="ja-JP" altLang="en-US" sz="2400" dirty="0" smtClean="0">
              <a:latin typeface="+mn-ea"/>
              <a:ea typeface="+mn-ea"/>
            </a:rPr>
            <a:t>施錠可能な場所で、来所者から見えない場所に保管している。</a:t>
          </a:r>
          <a:endParaRPr kumimoji="1" lang="en-US" altLang="ja-JP" sz="2400" dirty="0" smtClean="0">
            <a:latin typeface="+mn-ea"/>
            <a:ea typeface="+mn-ea"/>
          </a:endParaRPr>
        </a:p>
      </dgm:t>
    </dgm:pt>
    <dgm:pt modelId="{ADFD2480-6C9D-4BFA-823E-58640F0C959F}" type="parTrans" cxnId="{C4C57A99-6802-4ECB-8719-BA0CE8485003}">
      <dgm:prSet/>
      <dgm:spPr/>
      <dgm:t>
        <a:bodyPr/>
        <a:lstStyle/>
        <a:p>
          <a:endParaRPr kumimoji="1" lang="ja-JP" altLang="en-US"/>
        </a:p>
      </dgm:t>
    </dgm:pt>
    <dgm:pt modelId="{94B11F83-ED14-44E8-9F1A-409702475D5E}" type="sibTrans" cxnId="{C4C57A99-6802-4ECB-8719-BA0CE8485003}">
      <dgm:prSet/>
      <dgm:spPr/>
      <dgm:t>
        <a:bodyPr/>
        <a:lstStyle/>
        <a:p>
          <a:endParaRPr kumimoji="1" lang="ja-JP" altLang="en-US"/>
        </a:p>
      </dgm:t>
    </dgm:pt>
    <dgm:pt modelId="{B9BA095C-E8B2-434A-A668-9394876E83ED}">
      <dgm:prSet custT="1"/>
      <dgm:spPr/>
      <dgm:t>
        <a:bodyPr/>
        <a:lstStyle/>
        <a:p>
          <a:r>
            <a:rPr kumimoji="1" lang="ja-JP" altLang="en-US" sz="2400" dirty="0" smtClean="0">
              <a:latin typeface="+mn-ea"/>
              <a:ea typeface="+mn-ea"/>
            </a:rPr>
            <a:t>関係機関との情報共有・連携に本人の承諾を得ている。</a:t>
          </a:r>
          <a:endParaRPr kumimoji="1" lang="en-US" altLang="ja-JP" sz="2400" dirty="0" smtClean="0">
            <a:latin typeface="+mn-ea"/>
            <a:ea typeface="+mn-ea"/>
          </a:endParaRPr>
        </a:p>
      </dgm:t>
    </dgm:pt>
    <dgm:pt modelId="{B91B2B99-864E-43A4-8F60-F0A92E1FFF45}" type="parTrans" cxnId="{6B3FA754-4092-4B54-A910-8C860103C7F9}">
      <dgm:prSet/>
      <dgm:spPr/>
      <dgm:t>
        <a:bodyPr/>
        <a:lstStyle/>
        <a:p>
          <a:endParaRPr kumimoji="1" lang="ja-JP" altLang="en-US"/>
        </a:p>
      </dgm:t>
    </dgm:pt>
    <dgm:pt modelId="{51B62A49-CF6F-4147-BF0B-DE4266774382}" type="sibTrans" cxnId="{6B3FA754-4092-4B54-A910-8C860103C7F9}">
      <dgm:prSet/>
      <dgm:spPr/>
      <dgm:t>
        <a:bodyPr/>
        <a:lstStyle/>
        <a:p>
          <a:endParaRPr kumimoji="1" lang="ja-JP" altLang="en-US"/>
        </a:p>
      </dgm:t>
    </dgm:pt>
    <dgm:pt modelId="{54C45CED-0381-4554-BE7E-D321CF0FC690}">
      <dgm:prSet custT="1"/>
      <dgm:spPr/>
      <dgm:t>
        <a:bodyPr/>
        <a:lstStyle/>
        <a:p>
          <a:r>
            <a:rPr lang="ja-JP" altLang="en-US" sz="2400" dirty="0" smtClean="0">
              <a:latin typeface="+mn-ea"/>
              <a:ea typeface="+mn-ea"/>
            </a:rPr>
            <a:t>月報、報告書などをメールで送付する際は、データにパスワードを設定している。</a:t>
          </a:r>
          <a:endParaRPr lang="en-US" altLang="ja-JP" sz="2400" dirty="0" smtClean="0">
            <a:latin typeface="+mn-ea"/>
            <a:ea typeface="+mn-ea"/>
          </a:endParaRPr>
        </a:p>
      </dgm:t>
    </dgm:pt>
    <dgm:pt modelId="{3ABC8DDE-5C4A-4883-A305-A6CF444306FA}" type="parTrans" cxnId="{5863850F-25B5-4AA6-AB1C-EEDEDD4CE3E9}">
      <dgm:prSet/>
      <dgm:spPr/>
      <dgm:t>
        <a:bodyPr/>
        <a:lstStyle/>
        <a:p>
          <a:endParaRPr kumimoji="1" lang="ja-JP" altLang="en-US"/>
        </a:p>
      </dgm:t>
    </dgm:pt>
    <dgm:pt modelId="{8ADC5696-328F-45F9-B5FD-FA79A13D3829}" type="sibTrans" cxnId="{5863850F-25B5-4AA6-AB1C-EEDEDD4CE3E9}">
      <dgm:prSet/>
      <dgm:spPr/>
      <dgm:t>
        <a:bodyPr/>
        <a:lstStyle/>
        <a:p>
          <a:endParaRPr kumimoji="1" lang="ja-JP" altLang="en-US"/>
        </a:p>
      </dgm:t>
    </dgm:pt>
    <dgm:pt modelId="{404962B2-9493-4CE4-B000-72E39D977C07}" type="pres">
      <dgm:prSet presAssocID="{7D2A7749-B938-4E32-857C-95304B4963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D3DD572-2179-41B2-A7A9-CE08DF2147AA}" type="pres">
      <dgm:prSet presAssocID="{7CA8010C-A697-4B94-9553-26CA3FA40513}" presName="linNode" presStyleCnt="0"/>
      <dgm:spPr/>
    </dgm:pt>
    <dgm:pt modelId="{00A96D45-FC48-448F-A4BC-4F42CA81F7DB}" type="pres">
      <dgm:prSet presAssocID="{7CA8010C-A697-4B94-9553-26CA3FA40513}" presName="parentText" presStyleLbl="node1" presStyleIdx="0" presStyleCnt="3" custScaleX="83486" custScaleY="6819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0F84300-33A0-4FC1-A744-A6B56ACBFBA7}" type="pres">
      <dgm:prSet presAssocID="{7CA8010C-A697-4B94-9553-26CA3FA4051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C91C2E5-7854-4D8B-A861-874204A709C3}" type="pres">
      <dgm:prSet presAssocID="{76C6203A-B510-4FA8-AF0E-190F3FBF868A}" presName="sp" presStyleCnt="0"/>
      <dgm:spPr/>
    </dgm:pt>
    <dgm:pt modelId="{2EC2E9F6-9CF1-4601-8E37-BAF409053967}" type="pres">
      <dgm:prSet presAssocID="{D651D3ED-A705-4119-B43A-6C4FC888EC4E}" presName="linNode" presStyleCnt="0"/>
      <dgm:spPr/>
    </dgm:pt>
    <dgm:pt modelId="{DD8462BA-9019-449F-A92B-1DF802FA0242}" type="pres">
      <dgm:prSet presAssocID="{D651D3ED-A705-4119-B43A-6C4FC888EC4E}" presName="parentText" presStyleLbl="node1" presStyleIdx="1" presStyleCnt="3" custScaleX="83486" custScaleY="6819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57FF948-969F-4EE4-88E4-005A941697E3}" type="pres">
      <dgm:prSet presAssocID="{D651D3ED-A705-4119-B43A-6C4FC888EC4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10062A9-9168-4CA1-B6BC-69D728087573}" type="pres">
      <dgm:prSet presAssocID="{B1D661F7-635E-4733-90FC-519E68D30497}" presName="sp" presStyleCnt="0"/>
      <dgm:spPr/>
    </dgm:pt>
    <dgm:pt modelId="{FBB8C7DC-69B1-4881-BA98-0689BE4C6783}" type="pres">
      <dgm:prSet presAssocID="{BEF87C94-96D3-45FE-8481-FB29E636F792}" presName="linNode" presStyleCnt="0"/>
      <dgm:spPr/>
    </dgm:pt>
    <dgm:pt modelId="{2999DFCD-BF91-4B1F-BA89-FA0EA711B844}" type="pres">
      <dgm:prSet presAssocID="{BEF87C94-96D3-45FE-8481-FB29E636F792}" presName="parentText" presStyleLbl="node1" presStyleIdx="2" presStyleCnt="3" custScaleX="83486" custScaleY="68199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D016D1E-1030-43D8-878A-53CF1C0B9693}" type="pres">
      <dgm:prSet presAssocID="{BEF87C94-96D3-45FE-8481-FB29E636F79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863850F-25B5-4AA6-AB1C-EEDEDD4CE3E9}" srcId="{BEF87C94-96D3-45FE-8481-FB29E636F792}" destId="{54C45CED-0381-4554-BE7E-D321CF0FC690}" srcOrd="0" destOrd="0" parTransId="{3ABC8DDE-5C4A-4883-A305-A6CF444306FA}" sibTransId="{8ADC5696-328F-45F9-B5FD-FA79A13D3829}"/>
    <dgm:cxn modelId="{6B3FA754-4092-4B54-A910-8C860103C7F9}" srcId="{D651D3ED-A705-4119-B43A-6C4FC888EC4E}" destId="{B9BA095C-E8B2-434A-A668-9394876E83ED}" srcOrd="0" destOrd="0" parTransId="{B91B2B99-864E-43A4-8F60-F0A92E1FFF45}" sibTransId="{51B62A49-CF6F-4147-BF0B-DE4266774382}"/>
    <dgm:cxn modelId="{001BE35F-FF18-49A4-BB8E-7880E1E7C96B}" type="presOf" srcId="{B9BA095C-E8B2-434A-A668-9394876E83ED}" destId="{A57FF948-969F-4EE4-88E4-005A941697E3}" srcOrd="0" destOrd="0" presId="urn:microsoft.com/office/officeart/2005/8/layout/vList5"/>
    <dgm:cxn modelId="{11142E20-8931-44C8-958D-571E518B865A}" type="presOf" srcId="{7D2A7749-B938-4E32-857C-95304B49636F}" destId="{404962B2-9493-4CE4-B000-72E39D977C07}" srcOrd="0" destOrd="0" presId="urn:microsoft.com/office/officeart/2005/8/layout/vList5"/>
    <dgm:cxn modelId="{742A7CA6-80F6-4FF9-88C5-75DA9972646F}" type="presOf" srcId="{D651D3ED-A705-4119-B43A-6C4FC888EC4E}" destId="{DD8462BA-9019-449F-A92B-1DF802FA0242}" srcOrd="0" destOrd="0" presId="urn:microsoft.com/office/officeart/2005/8/layout/vList5"/>
    <dgm:cxn modelId="{C78D5308-B256-4B2E-8BD5-C52CBBA9F019}" srcId="{7D2A7749-B938-4E32-857C-95304B49636F}" destId="{BEF87C94-96D3-45FE-8481-FB29E636F792}" srcOrd="2" destOrd="0" parTransId="{35036625-BB4B-444A-B246-06409A0A4C8A}" sibTransId="{6156A1F5-AD36-4706-90C0-9B91BE63F3DB}"/>
    <dgm:cxn modelId="{605D462B-6B5A-4036-9A43-23E1B96BCB24}" type="presOf" srcId="{F67D5C31-9BD9-4168-8E56-74712B80093D}" destId="{D0F84300-33A0-4FC1-A744-A6B56ACBFBA7}" srcOrd="0" destOrd="0" presId="urn:microsoft.com/office/officeart/2005/8/layout/vList5"/>
    <dgm:cxn modelId="{F1F9354B-063F-43DB-ADB9-4A7E90170A59}" type="presOf" srcId="{BEF87C94-96D3-45FE-8481-FB29E636F792}" destId="{2999DFCD-BF91-4B1F-BA89-FA0EA711B844}" srcOrd="0" destOrd="0" presId="urn:microsoft.com/office/officeart/2005/8/layout/vList5"/>
    <dgm:cxn modelId="{0F95BBE1-4015-4BB8-AC2A-5BA0D5BC97EC}" type="presOf" srcId="{7CA8010C-A697-4B94-9553-26CA3FA40513}" destId="{00A96D45-FC48-448F-A4BC-4F42CA81F7DB}" srcOrd="0" destOrd="0" presId="urn:microsoft.com/office/officeart/2005/8/layout/vList5"/>
    <dgm:cxn modelId="{7C82F2FE-E04E-4588-ABF9-B2265290B794}" srcId="{7D2A7749-B938-4E32-857C-95304B49636F}" destId="{7CA8010C-A697-4B94-9553-26CA3FA40513}" srcOrd="0" destOrd="0" parTransId="{DD02D63E-B3C3-49BD-916D-16DF1380639F}" sibTransId="{76C6203A-B510-4FA8-AF0E-190F3FBF868A}"/>
    <dgm:cxn modelId="{C4C57A99-6802-4ECB-8719-BA0CE8485003}" srcId="{7CA8010C-A697-4B94-9553-26CA3FA40513}" destId="{F67D5C31-9BD9-4168-8E56-74712B80093D}" srcOrd="0" destOrd="0" parTransId="{ADFD2480-6C9D-4BFA-823E-58640F0C959F}" sibTransId="{94B11F83-ED14-44E8-9F1A-409702475D5E}"/>
    <dgm:cxn modelId="{B97F1610-04E0-495E-B030-12E0943500B1}" srcId="{7D2A7749-B938-4E32-857C-95304B49636F}" destId="{D651D3ED-A705-4119-B43A-6C4FC888EC4E}" srcOrd="1" destOrd="0" parTransId="{776D6E59-35DA-4855-A391-C15D5363B021}" sibTransId="{B1D661F7-635E-4733-90FC-519E68D30497}"/>
    <dgm:cxn modelId="{91E9B89E-8A23-4BE1-888D-62C95764EE54}" type="presOf" srcId="{54C45CED-0381-4554-BE7E-D321CF0FC690}" destId="{5D016D1E-1030-43D8-878A-53CF1C0B9693}" srcOrd="0" destOrd="0" presId="urn:microsoft.com/office/officeart/2005/8/layout/vList5"/>
    <dgm:cxn modelId="{7F5AD0BB-C768-4C03-8522-E919100D0696}" type="presParOf" srcId="{404962B2-9493-4CE4-B000-72E39D977C07}" destId="{BD3DD572-2179-41B2-A7A9-CE08DF2147AA}" srcOrd="0" destOrd="0" presId="urn:microsoft.com/office/officeart/2005/8/layout/vList5"/>
    <dgm:cxn modelId="{C0059E6D-85D1-44FF-9FCC-932EB5E26FBB}" type="presParOf" srcId="{BD3DD572-2179-41B2-A7A9-CE08DF2147AA}" destId="{00A96D45-FC48-448F-A4BC-4F42CA81F7DB}" srcOrd="0" destOrd="0" presId="urn:microsoft.com/office/officeart/2005/8/layout/vList5"/>
    <dgm:cxn modelId="{5AE0AF22-17C1-4181-A272-B6B3EDD0212B}" type="presParOf" srcId="{BD3DD572-2179-41B2-A7A9-CE08DF2147AA}" destId="{D0F84300-33A0-4FC1-A744-A6B56ACBFBA7}" srcOrd="1" destOrd="0" presId="urn:microsoft.com/office/officeart/2005/8/layout/vList5"/>
    <dgm:cxn modelId="{7A4ACC90-98EA-46B7-88EE-CB2F8580AE87}" type="presParOf" srcId="{404962B2-9493-4CE4-B000-72E39D977C07}" destId="{DC91C2E5-7854-4D8B-A861-874204A709C3}" srcOrd="1" destOrd="0" presId="urn:microsoft.com/office/officeart/2005/8/layout/vList5"/>
    <dgm:cxn modelId="{D573F171-E977-41CD-AB3B-6806375F09B8}" type="presParOf" srcId="{404962B2-9493-4CE4-B000-72E39D977C07}" destId="{2EC2E9F6-9CF1-4601-8E37-BAF409053967}" srcOrd="2" destOrd="0" presId="urn:microsoft.com/office/officeart/2005/8/layout/vList5"/>
    <dgm:cxn modelId="{2B4307B6-61B7-4D89-958F-7CA11EC56CC4}" type="presParOf" srcId="{2EC2E9F6-9CF1-4601-8E37-BAF409053967}" destId="{DD8462BA-9019-449F-A92B-1DF802FA0242}" srcOrd="0" destOrd="0" presId="urn:microsoft.com/office/officeart/2005/8/layout/vList5"/>
    <dgm:cxn modelId="{98E0998F-13BC-43C2-BFC3-1D2215008C57}" type="presParOf" srcId="{2EC2E9F6-9CF1-4601-8E37-BAF409053967}" destId="{A57FF948-969F-4EE4-88E4-005A941697E3}" srcOrd="1" destOrd="0" presId="urn:microsoft.com/office/officeart/2005/8/layout/vList5"/>
    <dgm:cxn modelId="{4E256C10-3D96-40BA-822A-08B0F2D1A397}" type="presParOf" srcId="{404962B2-9493-4CE4-B000-72E39D977C07}" destId="{410062A9-9168-4CA1-B6BC-69D728087573}" srcOrd="3" destOrd="0" presId="urn:microsoft.com/office/officeart/2005/8/layout/vList5"/>
    <dgm:cxn modelId="{1BAEE3C4-11A6-4A9C-948E-30B35A58C8C7}" type="presParOf" srcId="{404962B2-9493-4CE4-B000-72E39D977C07}" destId="{FBB8C7DC-69B1-4881-BA98-0689BE4C6783}" srcOrd="4" destOrd="0" presId="urn:microsoft.com/office/officeart/2005/8/layout/vList5"/>
    <dgm:cxn modelId="{44016618-6ABA-4172-8FEF-8E8BC6587DC3}" type="presParOf" srcId="{FBB8C7DC-69B1-4881-BA98-0689BE4C6783}" destId="{2999DFCD-BF91-4B1F-BA89-FA0EA711B844}" srcOrd="0" destOrd="0" presId="urn:microsoft.com/office/officeart/2005/8/layout/vList5"/>
    <dgm:cxn modelId="{2F941988-7518-4067-AFEC-F5B6285AEF45}" type="presParOf" srcId="{FBB8C7DC-69B1-4881-BA98-0689BE4C6783}" destId="{5D016D1E-1030-43D8-878A-53CF1C0B96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84300-33A0-4FC1-A744-A6B56ACBFBA7}">
      <dsp:nvSpPr>
        <dsp:cNvPr id="0" name=""/>
        <dsp:cNvSpPr/>
      </dsp:nvSpPr>
      <dsp:spPr>
        <a:xfrm rot="5400000">
          <a:off x="4217001" y="-1624040"/>
          <a:ext cx="1773843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dirty="0" smtClean="0">
              <a:latin typeface="+mn-ea"/>
              <a:ea typeface="+mn-ea"/>
            </a:rPr>
            <a:t>社会福祉士、保健師又は、精神保健福祉士のいずれかの資格を有し、相談支援専門員として１年以上の実務経験を有している。</a:t>
          </a:r>
          <a:endParaRPr kumimoji="1" lang="ja-JP" altLang="en-US" sz="2400" kern="1200" dirty="0"/>
        </a:p>
      </dsp:txBody>
      <dsp:txXfrm rot="-5400000">
        <a:off x="2592284" y="87269"/>
        <a:ext cx="4936686" cy="1600659"/>
      </dsp:txXfrm>
    </dsp:sp>
    <dsp:sp modelId="{00A96D45-FC48-448F-A4BC-4F42CA81F7DB}">
      <dsp:nvSpPr>
        <dsp:cNvPr id="0" name=""/>
        <dsp:cNvSpPr/>
      </dsp:nvSpPr>
      <dsp:spPr>
        <a:xfrm>
          <a:off x="233309" y="131508"/>
          <a:ext cx="2358975" cy="1512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人員要件</a:t>
          </a:r>
          <a:endParaRPr kumimoji="1" lang="ja-JP" altLang="en-US" sz="3600" kern="1200" dirty="0"/>
        </a:p>
      </dsp:txBody>
      <dsp:txXfrm>
        <a:off x="307127" y="205326"/>
        <a:ext cx="2211339" cy="1364543"/>
      </dsp:txXfrm>
    </dsp:sp>
    <dsp:sp modelId="{A57FF948-969F-4EE4-88E4-005A941697E3}">
      <dsp:nvSpPr>
        <dsp:cNvPr id="0" name=""/>
        <dsp:cNvSpPr/>
      </dsp:nvSpPr>
      <dsp:spPr>
        <a:xfrm rot="5400000">
          <a:off x="4217001" y="260668"/>
          <a:ext cx="1773843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dirty="0" smtClean="0">
              <a:latin typeface="+mn-ea"/>
              <a:ea typeface="+mn-ea"/>
            </a:rPr>
            <a:t>一般相談支援事業所、特定相談支援事業所の指定を受けた日の翌日から起算して３年以上経過　している。</a:t>
          </a:r>
          <a:endParaRPr kumimoji="1" lang="ja-JP" altLang="en-US" sz="2400" kern="1200" dirty="0"/>
        </a:p>
      </dsp:txBody>
      <dsp:txXfrm rot="-5400000">
        <a:off x="2592284" y="1971977"/>
        <a:ext cx="4936686" cy="1600659"/>
      </dsp:txXfrm>
    </dsp:sp>
    <dsp:sp modelId="{DD8462BA-9019-449F-A92B-1DF802FA0242}">
      <dsp:nvSpPr>
        <dsp:cNvPr id="0" name=""/>
        <dsp:cNvSpPr/>
      </dsp:nvSpPr>
      <dsp:spPr>
        <a:xfrm>
          <a:off x="233309" y="2016218"/>
          <a:ext cx="2358975" cy="1512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法人要件</a:t>
          </a:r>
          <a:endParaRPr kumimoji="1" lang="ja-JP" altLang="en-US" sz="3600" kern="1200" dirty="0"/>
        </a:p>
      </dsp:txBody>
      <dsp:txXfrm>
        <a:off x="307127" y="2090036"/>
        <a:ext cx="2211339" cy="1364543"/>
      </dsp:txXfrm>
    </dsp:sp>
    <dsp:sp modelId="{5D016D1E-1030-43D8-878A-53CF1C0B9693}">
      <dsp:nvSpPr>
        <dsp:cNvPr id="0" name=""/>
        <dsp:cNvSpPr/>
      </dsp:nvSpPr>
      <dsp:spPr>
        <a:xfrm rot="5400000">
          <a:off x="4217001" y="2145378"/>
          <a:ext cx="1773843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dirty="0" smtClean="0">
              <a:latin typeface="+mn-ea"/>
              <a:ea typeface="+mn-ea"/>
            </a:rPr>
            <a:t>平日（休日、年末年始を除く。）</a:t>
          </a:r>
          <a:endParaRPr kumimoji="1" lang="ja-JP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dirty="0" smtClean="0">
              <a:latin typeface="+mn-ea"/>
              <a:ea typeface="+mn-ea"/>
            </a:rPr>
            <a:t>午前９時から午後５時</a:t>
          </a:r>
          <a:endParaRPr lang="en-US" altLang="ja-JP" sz="2400" kern="1200" dirty="0" smtClean="0">
            <a:latin typeface="+mn-ea"/>
            <a:ea typeface="+mn-ea"/>
          </a:endParaRPr>
        </a:p>
      </dsp:txBody>
      <dsp:txXfrm rot="-5400000">
        <a:off x="2592284" y="3856687"/>
        <a:ext cx="4936686" cy="1600659"/>
      </dsp:txXfrm>
    </dsp:sp>
    <dsp:sp modelId="{2999DFCD-BF91-4B1F-BA89-FA0EA711B844}">
      <dsp:nvSpPr>
        <dsp:cNvPr id="0" name=""/>
        <dsp:cNvSpPr/>
      </dsp:nvSpPr>
      <dsp:spPr>
        <a:xfrm>
          <a:off x="233309" y="3900927"/>
          <a:ext cx="2358975" cy="1512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開所日</a:t>
          </a:r>
          <a:endParaRPr kumimoji="1" lang="en-US" altLang="ja-JP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時間</a:t>
          </a:r>
          <a:endParaRPr kumimoji="1" lang="ja-JP" altLang="en-US" sz="3600" kern="1200" dirty="0"/>
        </a:p>
      </dsp:txBody>
      <dsp:txXfrm>
        <a:off x="307127" y="3974745"/>
        <a:ext cx="2211339" cy="1364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84300-33A0-4FC1-A744-A6B56ACBFBA7}">
      <dsp:nvSpPr>
        <dsp:cNvPr id="0" name=""/>
        <dsp:cNvSpPr/>
      </dsp:nvSpPr>
      <dsp:spPr>
        <a:xfrm rot="5400000">
          <a:off x="3890534" y="-1290312"/>
          <a:ext cx="2386435" cy="5345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dirty="0" smtClean="0">
              <a:latin typeface="+mn-ea"/>
              <a:ea typeface="+mn-ea"/>
            </a:rPr>
            <a:t>職員の自己研鑽として研修等に参加を予定していたが。新型コロナウィルス感染症対策のため中止が続いた。</a:t>
          </a:r>
          <a:r>
            <a:rPr lang="ja-JP" altLang="en-US" sz="1600" kern="1200" dirty="0" smtClean="0">
              <a:latin typeface="+mn-ea"/>
              <a:ea typeface="+mn-ea"/>
            </a:rPr>
            <a:t>（主任介護支援専門員研修受講　３名）</a:t>
          </a:r>
          <a:endParaRPr kumimoji="1" lang="ja-JP" altLang="en-US" sz="1600" kern="1200" dirty="0"/>
        </a:p>
      </dsp:txBody>
      <dsp:txXfrm rot="-5400000">
        <a:off x="2410816" y="305902"/>
        <a:ext cx="5229376" cy="2153443"/>
      </dsp:txXfrm>
    </dsp:sp>
    <dsp:sp modelId="{00A96D45-FC48-448F-A4BC-4F42CA81F7DB}">
      <dsp:nvSpPr>
        <dsp:cNvPr id="0" name=""/>
        <dsp:cNvSpPr/>
      </dsp:nvSpPr>
      <dsp:spPr>
        <a:xfrm>
          <a:off x="52898" y="144004"/>
          <a:ext cx="2358975" cy="2367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専門性の向上</a:t>
          </a:r>
          <a:endParaRPr kumimoji="1" lang="ja-JP" altLang="en-US" sz="3600" kern="1200" dirty="0"/>
        </a:p>
      </dsp:txBody>
      <dsp:txXfrm>
        <a:off x="168054" y="259160"/>
        <a:ext cx="2128663" cy="2137297"/>
      </dsp:txXfrm>
    </dsp:sp>
    <dsp:sp modelId="{A57FF948-969F-4EE4-88E4-005A941697E3}">
      <dsp:nvSpPr>
        <dsp:cNvPr id="0" name=""/>
        <dsp:cNvSpPr/>
      </dsp:nvSpPr>
      <dsp:spPr>
        <a:xfrm rot="5400000">
          <a:off x="3715959" y="1345612"/>
          <a:ext cx="2775928" cy="54553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kern="1200" dirty="0" smtClean="0">
              <a:latin typeface="+mn-ea"/>
              <a:ea typeface="+mn-ea"/>
            </a:rPr>
            <a:t>サテライト定例会　</a:t>
          </a:r>
          <a:r>
            <a:rPr kumimoji="1" lang="en-US" altLang="ja-JP" sz="2400" kern="1200" dirty="0" smtClean="0">
              <a:latin typeface="+mn-ea"/>
              <a:ea typeface="+mn-ea"/>
            </a:rPr>
            <a:t/>
          </a:r>
          <a:br>
            <a:rPr kumimoji="1" lang="en-US" altLang="ja-JP" sz="2400" kern="1200" dirty="0" smtClean="0">
              <a:latin typeface="+mn-ea"/>
              <a:ea typeface="+mn-ea"/>
            </a:rPr>
          </a:br>
          <a:r>
            <a:rPr kumimoji="1" lang="ja-JP" altLang="en-US" sz="1600" kern="1200" dirty="0" smtClean="0">
              <a:latin typeface="+mn-ea"/>
              <a:ea typeface="+mn-ea"/>
            </a:rPr>
            <a:t>（全基幹相談支援サテライトと</a:t>
          </a:r>
          <a:r>
            <a:rPr kumimoji="1" lang="ja-JP" altLang="en-US" sz="1600" kern="1200" dirty="0" err="1" smtClean="0">
              <a:latin typeface="+mn-ea"/>
              <a:ea typeface="+mn-ea"/>
            </a:rPr>
            <a:t>障がい</a:t>
          </a:r>
          <a:r>
            <a:rPr kumimoji="1" lang="ja-JP" altLang="en-US" sz="1600" kern="1200" dirty="0" smtClean="0">
              <a:latin typeface="+mn-ea"/>
              <a:ea typeface="+mn-ea"/>
            </a:rPr>
            <a:t>福祉課）</a:t>
          </a:r>
          <a:endParaRPr kumimoji="1" lang="ja-JP" altLang="en-US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kern="1200" dirty="0" smtClean="0">
              <a:latin typeface="+mn-ea"/>
              <a:ea typeface="+mn-ea"/>
            </a:rPr>
            <a:t>サテライト個別連絡会</a:t>
          </a:r>
          <a:r>
            <a:rPr kumimoji="1" lang="en-US" altLang="ja-JP" sz="2400" kern="1200" dirty="0" smtClean="0">
              <a:latin typeface="+mn-ea"/>
              <a:ea typeface="+mn-ea"/>
            </a:rPr>
            <a:t/>
          </a:r>
          <a:br>
            <a:rPr kumimoji="1" lang="en-US" altLang="ja-JP" sz="2400" kern="1200" dirty="0" smtClean="0">
              <a:latin typeface="+mn-ea"/>
              <a:ea typeface="+mn-ea"/>
            </a:rPr>
          </a:br>
          <a:r>
            <a:rPr kumimoji="1" lang="ja-JP" altLang="en-US" sz="1600" kern="1200" dirty="0" smtClean="0">
              <a:latin typeface="+mn-ea"/>
              <a:ea typeface="+mn-ea"/>
            </a:rPr>
            <a:t>（各基幹相談支援サテライトと障がい福祉課担当者）</a:t>
          </a:r>
          <a:endParaRPr kumimoji="1" lang="ja-JP" altLang="en-US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kern="1200" dirty="0" smtClean="0">
              <a:latin typeface="+mn-ea"/>
              <a:ea typeface="+mn-ea"/>
            </a:rPr>
            <a:t>サテライト間連携会議</a:t>
          </a:r>
          <a:r>
            <a:rPr kumimoji="1" lang="en-US" altLang="ja-JP" sz="2400" kern="1200" dirty="0" smtClean="0">
              <a:latin typeface="+mn-ea"/>
              <a:ea typeface="+mn-ea"/>
            </a:rPr>
            <a:t/>
          </a:r>
          <a:br>
            <a:rPr kumimoji="1" lang="en-US" altLang="ja-JP" sz="2400" kern="1200" dirty="0" smtClean="0">
              <a:latin typeface="+mn-ea"/>
              <a:ea typeface="+mn-ea"/>
            </a:rPr>
          </a:br>
          <a:r>
            <a:rPr kumimoji="1" lang="ja-JP" altLang="en-US" sz="1600" kern="1200" dirty="0" smtClean="0">
              <a:latin typeface="+mn-ea"/>
              <a:ea typeface="+mn-ea"/>
            </a:rPr>
            <a:t>（全基幹相談支援サテライト）</a:t>
          </a:r>
          <a:endParaRPr kumimoji="1" lang="ja-JP" altLang="en-US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400" kern="1200" dirty="0" smtClean="0">
              <a:latin typeface="+mn-ea"/>
              <a:ea typeface="+mn-ea"/>
            </a:rPr>
            <a:t>Zoom</a:t>
          </a:r>
          <a:r>
            <a:rPr kumimoji="1" lang="ja-JP" altLang="en-US" sz="2400" kern="1200" dirty="0" smtClean="0">
              <a:latin typeface="+mn-ea"/>
              <a:ea typeface="+mn-ea"/>
            </a:rPr>
            <a:t>など活用し、開催した。</a:t>
          </a:r>
          <a:endParaRPr kumimoji="1" lang="ja-JP" altLang="en-US" sz="2400" kern="1200" dirty="0"/>
        </a:p>
      </dsp:txBody>
      <dsp:txXfrm rot="-5400000">
        <a:off x="2376258" y="2820823"/>
        <a:ext cx="5319820" cy="2504908"/>
      </dsp:txXfrm>
    </dsp:sp>
    <dsp:sp modelId="{DD8462BA-9019-449F-A92B-1DF802FA0242}">
      <dsp:nvSpPr>
        <dsp:cNvPr id="0" name=""/>
        <dsp:cNvSpPr/>
      </dsp:nvSpPr>
      <dsp:spPr>
        <a:xfrm>
          <a:off x="17283" y="2603564"/>
          <a:ext cx="2358975" cy="2939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相談事案の共有・情報収集</a:t>
          </a:r>
          <a:endParaRPr kumimoji="1" lang="ja-JP" altLang="en-US" sz="3600" kern="1200" dirty="0"/>
        </a:p>
      </dsp:txBody>
      <dsp:txXfrm>
        <a:off x="132439" y="2718720"/>
        <a:ext cx="2128663" cy="2709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84300-33A0-4FC1-A744-A6B56ACBFBA7}">
      <dsp:nvSpPr>
        <dsp:cNvPr id="0" name=""/>
        <dsp:cNvSpPr/>
      </dsp:nvSpPr>
      <dsp:spPr>
        <a:xfrm rot="5400000">
          <a:off x="4217001" y="-1624040"/>
          <a:ext cx="1773843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kern="1200" dirty="0" smtClean="0">
              <a:latin typeface="+mn-ea"/>
              <a:ea typeface="+mn-ea"/>
            </a:rPr>
            <a:t>施錠可能な場所で、来所者から見えない場所に保管している。</a:t>
          </a:r>
          <a:endParaRPr kumimoji="1" lang="en-US" altLang="ja-JP" sz="2400" kern="1200" dirty="0" smtClean="0">
            <a:latin typeface="+mn-ea"/>
            <a:ea typeface="+mn-ea"/>
          </a:endParaRPr>
        </a:p>
      </dsp:txBody>
      <dsp:txXfrm rot="-5400000">
        <a:off x="2592284" y="87269"/>
        <a:ext cx="4936686" cy="1600659"/>
      </dsp:txXfrm>
    </dsp:sp>
    <dsp:sp modelId="{00A96D45-FC48-448F-A4BC-4F42CA81F7DB}">
      <dsp:nvSpPr>
        <dsp:cNvPr id="0" name=""/>
        <dsp:cNvSpPr/>
      </dsp:nvSpPr>
      <dsp:spPr>
        <a:xfrm>
          <a:off x="233309" y="131508"/>
          <a:ext cx="2358975" cy="1512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相談記録の管理</a:t>
          </a:r>
          <a:endParaRPr kumimoji="1" lang="ja-JP" altLang="en-US" sz="3600" kern="1200" dirty="0"/>
        </a:p>
      </dsp:txBody>
      <dsp:txXfrm>
        <a:off x="307127" y="205326"/>
        <a:ext cx="2211339" cy="1364543"/>
      </dsp:txXfrm>
    </dsp:sp>
    <dsp:sp modelId="{A57FF948-969F-4EE4-88E4-005A941697E3}">
      <dsp:nvSpPr>
        <dsp:cNvPr id="0" name=""/>
        <dsp:cNvSpPr/>
      </dsp:nvSpPr>
      <dsp:spPr>
        <a:xfrm rot="5400000">
          <a:off x="4217001" y="260668"/>
          <a:ext cx="1773843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400" kern="1200" dirty="0" smtClean="0">
              <a:latin typeface="+mn-ea"/>
              <a:ea typeface="+mn-ea"/>
            </a:rPr>
            <a:t>関係機関との情報共有・連携に本人の承諾を得ている。</a:t>
          </a:r>
          <a:endParaRPr kumimoji="1" lang="en-US" altLang="ja-JP" sz="2400" kern="1200" dirty="0" smtClean="0">
            <a:latin typeface="+mn-ea"/>
            <a:ea typeface="+mn-ea"/>
          </a:endParaRPr>
        </a:p>
      </dsp:txBody>
      <dsp:txXfrm rot="-5400000">
        <a:off x="2592284" y="1971977"/>
        <a:ext cx="4936686" cy="1600659"/>
      </dsp:txXfrm>
    </dsp:sp>
    <dsp:sp modelId="{DD8462BA-9019-449F-A92B-1DF802FA0242}">
      <dsp:nvSpPr>
        <dsp:cNvPr id="0" name=""/>
        <dsp:cNvSpPr/>
      </dsp:nvSpPr>
      <dsp:spPr>
        <a:xfrm>
          <a:off x="233309" y="2016218"/>
          <a:ext cx="2358975" cy="1512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個人情報の取扱</a:t>
          </a:r>
          <a:endParaRPr kumimoji="1" lang="ja-JP" altLang="en-US" sz="3600" kern="1200" dirty="0"/>
        </a:p>
      </dsp:txBody>
      <dsp:txXfrm>
        <a:off x="307127" y="2090036"/>
        <a:ext cx="2211339" cy="1364543"/>
      </dsp:txXfrm>
    </dsp:sp>
    <dsp:sp modelId="{5D016D1E-1030-43D8-878A-53CF1C0B9693}">
      <dsp:nvSpPr>
        <dsp:cNvPr id="0" name=""/>
        <dsp:cNvSpPr/>
      </dsp:nvSpPr>
      <dsp:spPr>
        <a:xfrm rot="5400000">
          <a:off x="4217001" y="2145378"/>
          <a:ext cx="1773843" cy="50232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400" kern="1200" dirty="0" smtClean="0">
              <a:latin typeface="+mn-ea"/>
              <a:ea typeface="+mn-ea"/>
            </a:rPr>
            <a:t>月報、報告書などをメールで送付する際は、データにパスワードを設定している。</a:t>
          </a:r>
          <a:endParaRPr lang="en-US" altLang="ja-JP" sz="2400" kern="1200" dirty="0" smtClean="0">
            <a:latin typeface="+mn-ea"/>
            <a:ea typeface="+mn-ea"/>
          </a:endParaRPr>
        </a:p>
      </dsp:txBody>
      <dsp:txXfrm rot="-5400000">
        <a:off x="2592284" y="3856687"/>
        <a:ext cx="4936686" cy="1600659"/>
      </dsp:txXfrm>
    </dsp:sp>
    <dsp:sp modelId="{2999DFCD-BF91-4B1F-BA89-FA0EA711B844}">
      <dsp:nvSpPr>
        <dsp:cNvPr id="0" name=""/>
        <dsp:cNvSpPr/>
      </dsp:nvSpPr>
      <dsp:spPr>
        <a:xfrm>
          <a:off x="233309" y="3900927"/>
          <a:ext cx="2358975" cy="1512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600" kern="1200" dirty="0" smtClean="0"/>
            <a:t>データの管理</a:t>
          </a:r>
          <a:endParaRPr kumimoji="1" lang="ja-JP" altLang="en-US" sz="3600" kern="1200" dirty="0"/>
        </a:p>
      </dsp:txBody>
      <dsp:txXfrm>
        <a:off x="307127" y="3974745"/>
        <a:ext cx="2211339" cy="1364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331987" cy="343573"/>
          </a:xfrm>
          <a:prstGeom prst="rect">
            <a:avLst/>
          </a:prstGeom>
        </p:spPr>
        <p:txBody>
          <a:bodyPr vert="horz" lIns="92824" tIns="46413" rIns="92824" bIns="464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60559" y="2"/>
            <a:ext cx="4331986" cy="343573"/>
          </a:xfrm>
          <a:prstGeom prst="rect">
            <a:avLst/>
          </a:prstGeom>
        </p:spPr>
        <p:txBody>
          <a:bodyPr vert="horz" lIns="92824" tIns="46413" rIns="92824" bIns="46413" rtlCol="0"/>
          <a:lstStyle>
            <a:lvl1pPr algn="r">
              <a:defRPr sz="1200"/>
            </a:lvl1pPr>
          </a:lstStyle>
          <a:p>
            <a:fld id="{6222285C-3F68-4AB4-B529-5E550593BA7E}" type="datetimeFigureOut">
              <a:rPr kumimoji="1" lang="ja-JP" altLang="en-US" smtClean="0"/>
              <a:t>2021/8/20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7" y="6521263"/>
            <a:ext cx="4331987" cy="343573"/>
          </a:xfrm>
          <a:prstGeom prst="rect">
            <a:avLst/>
          </a:prstGeom>
        </p:spPr>
        <p:txBody>
          <a:bodyPr vert="horz" lIns="92824" tIns="46413" rIns="92824" bIns="464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60559" y="6521263"/>
            <a:ext cx="4331986" cy="343573"/>
          </a:xfrm>
          <a:prstGeom prst="rect">
            <a:avLst/>
          </a:prstGeom>
        </p:spPr>
        <p:txBody>
          <a:bodyPr vert="horz" lIns="92824" tIns="46413" rIns="92824" bIns="46413" rtlCol="0" anchor="b"/>
          <a:lstStyle>
            <a:lvl1pPr algn="r">
              <a:defRPr sz="1200"/>
            </a:lvl1pPr>
          </a:lstStyle>
          <a:p>
            <a:fld id="{9040D56A-7CED-460E-A511-11F644B8E8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38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3"/>
            <a:ext cx="4331124" cy="34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13" rIns="92824" bIns="464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61471" y="3"/>
            <a:ext cx="4331124" cy="34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13" rIns="92824" bIns="464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9775" y="514350"/>
            <a:ext cx="3435350" cy="2576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9490" y="3261326"/>
            <a:ext cx="7995920" cy="308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13" rIns="92824" bIns="46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521450"/>
            <a:ext cx="4331124" cy="34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13" rIns="92824" bIns="464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61471" y="6521450"/>
            <a:ext cx="4331124" cy="34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4" tIns="46413" rIns="92824" bIns="464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7980FD-20E8-41AB-9D10-6B5AF8E968F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3434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F875C0-B02B-46A4-BD5A-07229647562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14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030A1EA-03E6-482C-BA1A-39D23C7CF74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88E5B-1E3C-4F7C-9CA1-5766752839E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258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E2E9F-5E50-498C-B738-72820C6204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95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8616B-7716-423C-ABD2-0016EDCA9DF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7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7F3AB-91B8-4701-9565-9532F0E5EA1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722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20DB-C518-48CE-BBF7-863E07FF674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617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AAB9-E74A-4DE7-A983-736BB037BB0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785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87F06-E0F3-4E97-AE20-04C7566D0E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81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D8F50-BDE1-424B-98A2-659F1570AB4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5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2CA5E-BD4D-4FFA-9706-8052A52E3E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6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42A15-CBC9-437C-BDDA-C55AC211C79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010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>
                <a:latin typeface="+mn-lt"/>
              </a:defRPr>
            </a:lvl1pPr>
          </a:lstStyle>
          <a:p>
            <a:fld id="{6F0205E8-7CF9-41BF-91C2-A4B0B75D4D9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13284"/>
            <a:ext cx="9144000" cy="1512168"/>
          </a:xfrm>
        </p:spPr>
        <p:txBody>
          <a:bodyPr/>
          <a:lstStyle/>
          <a:p>
            <a:pPr algn="ctr"/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岐阜市</a:t>
            </a: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基幹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相談</a:t>
            </a:r>
            <a:r>
              <a:rPr lang="ja-JP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支援事業</a:t>
            </a:r>
            <a: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ja-JP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C030A1EA-03E6-482C-BA1A-39D23C7CF743}" type="slidenum">
              <a:rPr lang="en-US" altLang="ja-JP" sz="2800" smtClean="0"/>
              <a:pPr/>
              <a:t>1</a:t>
            </a:fld>
            <a:endParaRPr lang="en-US" altLang="ja-JP" sz="2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645024"/>
            <a:ext cx="91440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4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令和２年度　事業報告</a:t>
            </a:r>
            <a:endParaRPr lang="en-US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64288" y="406605"/>
            <a:ext cx="1440160" cy="430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資料６</a:t>
            </a:r>
            <a:endParaRPr kumimoji="1" lang="ja-JP" altLang="en-US" sz="2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06354"/>
              </p:ext>
            </p:extLst>
          </p:nvPr>
        </p:nvGraphicFramePr>
        <p:xfrm>
          <a:off x="179512" y="1340768"/>
          <a:ext cx="8810202" cy="475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8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8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83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351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クロス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うかい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ふなぶせ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ふなぶせ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合計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60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身体障がい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40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重症心身障が</a:t>
                      </a:r>
                      <a:r>
                        <a:rPr lang="ja-JP" alt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い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知的</a:t>
                      </a:r>
                      <a:r>
                        <a:rPr lang="ja-JP" alt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障がい</a:t>
                      </a:r>
                      <a:endParaRPr lang="en-US" altLang="ja-JP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99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62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19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3697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精神障がい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87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287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発達障がい</a:t>
                      </a:r>
                      <a:endParaRPr lang="ja-JP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1465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高次脳機能障</a:t>
                      </a:r>
                      <a:r>
                        <a:rPr lang="ja-JP" alt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がい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難病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その他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39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77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42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合計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259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185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223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748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932040" y="6166377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令和</a:t>
            </a:r>
            <a:r>
              <a:rPr lang="en-US" altLang="ja-JP" dirty="0" smtClean="0"/>
              <a:t>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日～</a:t>
            </a:r>
            <a:r>
              <a:rPr lang="ja-JP" altLang="en-US" dirty="0" smtClean="0"/>
              <a:t>令和</a:t>
            </a:r>
            <a:r>
              <a:rPr lang="en-US" altLang="ja-JP" dirty="0"/>
              <a:t>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31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xmlns="" id="{0AAAB5A5-9303-4A5C-9FC0-AC0DFB3498A4}"/>
              </a:ext>
            </a:extLst>
          </p:cNvPr>
          <p:cNvSpPr txBox="1">
            <a:spLocks/>
          </p:cNvSpPr>
          <p:nvPr/>
        </p:nvSpPr>
        <p:spPr>
          <a:xfrm>
            <a:off x="179512" y="417467"/>
            <a:ext cx="8810202" cy="64943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kern="0" dirty="0" smtClean="0">
                <a:latin typeface="+mj-ea"/>
                <a:ea typeface="+mj-ea"/>
              </a:rPr>
              <a:t>基幹相談支援サテライトの相談者の延人数</a:t>
            </a:r>
            <a:endParaRPr lang="ja-JP" altLang="en-US" sz="3200" b="1" kern="0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19" y="6166377"/>
            <a:ext cx="5361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※</a:t>
            </a:r>
            <a:r>
              <a:rPr kumimoji="1" lang="ja-JP" altLang="en-US" sz="1600" dirty="0" smtClean="0"/>
              <a:t>重複障害の場合は該当する障害種別それぞれに計上。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※</a:t>
            </a:r>
            <a:r>
              <a:rPr lang="ja-JP" altLang="en-US" sz="1600" dirty="0" smtClean="0"/>
              <a:t>岐南町、笠松町の相談は含まない。</a:t>
            </a:r>
            <a:endParaRPr kumimoji="1" lang="ja-JP" altLang="en-US" sz="16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239000" y="6368032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10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2528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44008" y="6009679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令和</a:t>
            </a:r>
            <a:r>
              <a:rPr lang="en-US" altLang="ja-JP" dirty="0" smtClean="0"/>
              <a:t>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日～</a:t>
            </a:r>
            <a:r>
              <a:rPr lang="ja-JP" altLang="en-US" dirty="0" smtClean="0"/>
              <a:t>令和</a:t>
            </a:r>
            <a:r>
              <a:rPr lang="en-US" altLang="ja-JP" dirty="0"/>
              <a:t>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31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xmlns="" id="{0AAAB5A5-9303-4A5C-9FC0-AC0DFB3498A4}"/>
              </a:ext>
            </a:extLst>
          </p:cNvPr>
          <p:cNvSpPr txBox="1">
            <a:spLocks/>
          </p:cNvSpPr>
          <p:nvPr/>
        </p:nvSpPr>
        <p:spPr>
          <a:xfrm>
            <a:off x="4868007" y="262634"/>
            <a:ext cx="4139952" cy="93746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kern="0" dirty="0" smtClean="0">
                <a:latin typeface="+mj-ea"/>
                <a:ea typeface="+mj-ea"/>
              </a:rPr>
              <a:t>相談者の割合</a:t>
            </a:r>
            <a:endParaRPr lang="ja-JP" altLang="en-US" b="1" kern="0" dirty="0">
              <a:latin typeface="+mj-ea"/>
              <a:ea typeface="+mj-ea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254782" y="6400800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11</a:t>
            </a:fld>
            <a:endParaRPr lang="en-US" altLang="ja-JP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6021288"/>
            <a:ext cx="36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※</a:t>
            </a:r>
            <a:r>
              <a:rPr lang="ja-JP" altLang="en-US" sz="1600" dirty="0"/>
              <a:t>岐南町、笠松町の相談</a:t>
            </a:r>
            <a:r>
              <a:rPr lang="ja-JP" altLang="en-US" sz="1600" dirty="0" smtClean="0"/>
              <a:t>は</a:t>
            </a:r>
            <a:r>
              <a:rPr lang="ja-JP" altLang="en-US" sz="1600" dirty="0"/>
              <a:t>含まない</a:t>
            </a:r>
            <a:r>
              <a:rPr lang="ja-JP" altLang="en-US" sz="1600" dirty="0" smtClean="0"/>
              <a:t>。</a:t>
            </a:r>
            <a:endParaRPr lang="ja-JP" altLang="en-US" sz="1600" dirty="0"/>
          </a:p>
          <a:p>
            <a:endParaRPr kumimoji="1" lang="ja-JP" altLang="en-US" dirty="0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640882"/>
              </p:ext>
            </p:extLst>
          </p:nvPr>
        </p:nvGraphicFramePr>
        <p:xfrm>
          <a:off x="3144091" y="1679727"/>
          <a:ext cx="5832648" cy="411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577519"/>
              </p:ext>
            </p:extLst>
          </p:nvPr>
        </p:nvGraphicFramePr>
        <p:xfrm>
          <a:off x="1072386" y="1696883"/>
          <a:ext cx="1944216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124">
                  <a:extLst>
                    <a:ext uri="{9D8B030D-6E8A-4147-A177-3AD203B41FA5}">
                      <a16:colId xmlns:a16="http://schemas.microsoft.com/office/drawing/2014/main" xmlns="" val="1940857087"/>
                    </a:ext>
                  </a:extLst>
                </a:gridCol>
                <a:gridCol w="893092">
                  <a:extLst>
                    <a:ext uri="{9D8B030D-6E8A-4147-A177-3AD203B41FA5}">
                      <a16:colId xmlns:a16="http://schemas.microsoft.com/office/drawing/2014/main" xmlns="" val="2473395998"/>
                    </a:ext>
                  </a:extLst>
                </a:gridCol>
              </a:tblGrid>
              <a:tr h="30648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身体障がい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932427"/>
                  </a:ext>
                </a:extLst>
              </a:tr>
              <a:tr h="30648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重症心身障が</a:t>
                      </a:r>
                      <a:r>
                        <a:rPr lang="ja-JP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い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31424245"/>
                  </a:ext>
                </a:extLst>
              </a:tr>
              <a:tr h="30648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知的</a:t>
                      </a:r>
                      <a:r>
                        <a:rPr lang="ja-JP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障がい</a:t>
                      </a:r>
                      <a:endParaRPr lang="en-US" altLang="ja-JP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253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91831096"/>
                  </a:ext>
                </a:extLst>
              </a:tr>
              <a:tr h="30648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精神障がい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287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76551747"/>
                  </a:ext>
                </a:extLst>
              </a:tr>
              <a:tr h="30648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発達障がい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88072973"/>
                  </a:ext>
                </a:extLst>
              </a:tr>
              <a:tr h="3748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高次脳機能障</a:t>
                      </a:r>
                      <a:r>
                        <a:rPr lang="ja-JP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がい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180284"/>
                  </a:ext>
                </a:extLst>
              </a:tr>
              <a:tr h="30648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難病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86080497"/>
                  </a:ext>
                </a:extLst>
              </a:tr>
              <a:tr h="30648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その他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77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14059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1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523612"/>
              </p:ext>
            </p:extLst>
          </p:nvPr>
        </p:nvGraphicFramePr>
        <p:xfrm>
          <a:off x="539552" y="1073116"/>
          <a:ext cx="8262300" cy="544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7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7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7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70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5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クロス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うかい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ふなぶせ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ふなぶせ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合計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訪問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来所相談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41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同行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42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105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88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相談</a:t>
                      </a:r>
                      <a:endParaRPr lang="en-US" altLang="ja-JP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FAX</a:t>
                      </a:r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含む）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152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514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電子メール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個別支援会議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84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指定相談支援事業所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884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サービス提供事業所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関係機関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276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その他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55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合計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620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697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518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204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2,039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427984" y="6472808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令和</a:t>
            </a:r>
            <a:r>
              <a:rPr lang="en-US" altLang="ja-JP" dirty="0" smtClean="0"/>
              <a:t>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日～</a:t>
            </a:r>
            <a:r>
              <a:rPr lang="ja-JP" altLang="en-US" dirty="0" smtClean="0"/>
              <a:t>令和</a:t>
            </a:r>
            <a:r>
              <a:rPr lang="en-US" altLang="ja-JP" dirty="0"/>
              <a:t>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31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xmlns="" id="{8106A702-ED5D-47DF-9FEE-A438333030EC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856984" cy="638255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kern="0" dirty="0" smtClean="0">
                <a:latin typeface="+mj-ea"/>
                <a:ea typeface="+mj-ea"/>
              </a:rPr>
              <a:t>基幹相談支援サテライトの相談</a:t>
            </a:r>
            <a:r>
              <a:rPr lang="ja-JP" altLang="en-US" sz="3200" b="1" kern="0" dirty="0">
                <a:latin typeface="+mj-ea"/>
                <a:ea typeface="+mj-ea"/>
              </a:rPr>
              <a:t>対応別件数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239000" y="6394066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12</a:t>
            </a:fld>
            <a:endParaRPr lang="en-US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6472808"/>
            <a:ext cx="36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※</a:t>
            </a:r>
            <a:r>
              <a:rPr lang="ja-JP" altLang="en-US" sz="1600" dirty="0"/>
              <a:t>岐南町、笠松町の相談</a:t>
            </a:r>
            <a:r>
              <a:rPr lang="ja-JP" altLang="en-US" sz="1600" dirty="0" smtClean="0"/>
              <a:t>は</a:t>
            </a:r>
            <a:r>
              <a:rPr lang="ja-JP" altLang="en-US" sz="1600" dirty="0"/>
              <a:t>含まない</a:t>
            </a:r>
            <a:r>
              <a:rPr lang="ja-JP" altLang="en-US" sz="1600" dirty="0" smtClean="0"/>
              <a:t>。</a:t>
            </a:r>
            <a:endParaRPr lang="ja-JP" altLang="en-US" sz="16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00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788024" y="6136916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令和</a:t>
            </a:r>
            <a:r>
              <a:rPr lang="en-US" altLang="ja-JP" dirty="0"/>
              <a:t>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日～</a:t>
            </a:r>
            <a:r>
              <a:rPr lang="ja-JP" altLang="en-US" dirty="0"/>
              <a:t>令和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31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xmlns="" id="{8106A702-ED5D-47DF-9FEE-A438333030EC}"/>
              </a:ext>
            </a:extLst>
          </p:cNvPr>
          <p:cNvSpPr txBox="1">
            <a:spLocks/>
          </p:cNvSpPr>
          <p:nvPr/>
        </p:nvSpPr>
        <p:spPr>
          <a:xfrm>
            <a:off x="4644008" y="247275"/>
            <a:ext cx="4355976" cy="7934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kern="0" dirty="0" smtClean="0">
                <a:latin typeface="+mj-ea"/>
                <a:ea typeface="+mj-ea"/>
              </a:rPr>
              <a:t>相談対応別割合</a:t>
            </a:r>
            <a:endParaRPr lang="ja-JP" altLang="en-US" sz="4000" b="1" kern="0" dirty="0">
              <a:latin typeface="+mj-ea"/>
              <a:ea typeface="+mj-ea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215593" y="6373978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13</a:t>
            </a:fld>
            <a:endParaRPr lang="en-US" altLang="ja-JP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6139820"/>
            <a:ext cx="36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※</a:t>
            </a:r>
            <a:r>
              <a:rPr lang="ja-JP" altLang="en-US" sz="1600" dirty="0"/>
              <a:t>岐南町、笠松町の相談</a:t>
            </a:r>
            <a:r>
              <a:rPr lang="ja-JP" altLang="en-US" sz="1600" dirty="0" smtClean="0"/>
              <a:t>は含まない。</a:t>
            </a:r>
            <a:endParaRPr lang="ja-JP" altLang="en-US" sz="1600" dirty="0"/>
          </a:p>
          <a:p>
            <a:endParaRPr kumimoji="1" lang="ja-JP" altLang="en-US" dirty="0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905492"/>
              </p:ext>
            </p:extLst>
          </p:nvPr>
        </p:nvGraphicFramePr>
        <p:xfrm>
          <a:off x="2987825" y="1412776"/>
          <a:ext cx="6012160" cy="454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691"/>
              </p:ext>
            </p:extLst>
          </p:nvPr>
        </p:nvGraphicFramePr>
        <p:xfrm>
          <a:off x="1086417" y="1434449"/>
          <a:ext cx="1872210" cy="4525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5">
                  <a:extLst>
                    <a:ext uri="{9D8B030D-6E8A-4147-A177-3AD203B41FA5}">
                      <a16:colId xmlns:a16="http://schemas.microsoft.com/office/drawing/2014/main" xmlns="" val="4168996351"/>
                    </a:ext>
                  </a:extLst>
                </a:gridCol>
                <a:gridCol w="936105">
                  <a:extLst>
                    <a:ext uri="{9D8B030D-6E8A-4147-A177-3AD203B41FA5}">
                      <a16:colId xmlns:a16="http://schemas.microsoft.com/office/drawing/2014/main" xmlns="" val="2246350920"/>
                    </a:ext>
                  </a:extLst>
                </a:gridCol>
              </a:tblGrid>
              <a:tr h="42976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訪問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240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3326284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来所相談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79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70559563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同行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20946513"/>
                  </a:ext>
                </a:extLst>
              </a:tr>
              <a:tr h="50556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電話</a:t>
                      </a:r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相談</a:t>
                      </a:r>
                      <a:endParaRPr lang="en-US" altLang="ja-JP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/>
                      <a:r>
                        <a:rPr lang="ja-JP" alt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FAX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含む）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514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32761726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電子メール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03041763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個別支援会議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75299129"/>
                  </a:ext>
                </a:extLst>
              </a:tr>
              <a:tr h="50556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指定相談支援事業所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174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22967105"/>
                  </a:ext>
                </a:extLst>
              </a:tr>
              <a:tr h="50556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サービス提供事業所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156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80302782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関係機関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730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52079385"/>
                  </a:ext>
                </a:extLst>
              </a:tr>
              <a:tr h="42976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その他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42374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xmlns="" id="{8106A702-ED5D-47DF-9FEE-A438333030EC}"/>
              </a:ext>
            </a:extLst>
          </p:cNvPr>
          <p:cNvSpPr txBox="1">
            <a:spLocks/>
          </p:cNvSpPr>
          <p:nvPr/>
        </p:nvSpPr>
        <p:spPr>
          <a:xfrm>
            <a:off x="3923928" y="188640"/>
            <a:ext cx="5220072" cy="7934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kern="0" dirty="0" smtClean="0">
                <a:latin typeface="+mj-ea"/>
                <a:ea typeface="+mj-ea"/>
              </a:rPr>
              <a:t>相談内容別件数</a:t>
            </a:r>
            <a:endParaRPr lang="ja-JP" altLang="en-US" sz="4000" b="1" kern="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17874" y="6084530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令和</a:t>
            </a:r>
            <a:r>
              <a:rPr lang="en-US" altLang="ja-JP" dirty="0" smtClean="0"/>
              <a:t>2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日～</a:t>
            </a:r>
            <a:r>
              <a:rPr lang="ja-JP" altLang="en-US" dirty="0" smtClean="0"/>
              <a:t>令和</a:t>
            </a:r>
            <a:r>
              <a:rPr lang="en-US" altLang="ja-JP" dirty="0"/>
              <a:t>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31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239000" y="6400468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14</a:t>
            </a:fld>
            <a:endParaRPr lang="en-US" altLang="ja-JP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6084530"/>
            <a:ext cx="3600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※</a:t>
            </a:r>
            <a:r>
              <a:rPr lang="ja-JP" altLang="en-US" sz="1600" dirty="0"/>
              <a:t>岐南町、笠松町の相談</a:t>
            </a:r>
            <a:r>
              <a:rPr lang="ja-JP" altLang="en-US" sz="1600" dirty="0" smtClean="0"/>
              <a:t>は</a:t>
            </a:r>
            <a:r>
              <a:rPr lang="ja-JP" altLang="en-US" sz="1600" dirty="0"/>
              <a:t>含まない</a:t>
            </a:r>
            <a:r>
              <a:rPr lang="ja-JP" altLang="en-US" sz="1600" dirty="0" smtClean="0"/>
              <a:t>。</a:t>
            </a:r>
            <a:endParaRPr lang="ja-JP" altLang="en-US" sz="1600" dirty="0"/>
          </a:p>
          <a:p>
            <a:endParaRPr kumimoji="1" lang="ja-JP" altLang="en-US" dirty="0"/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883826"/>
              </p:ext>
            </p:extLst>
          </p:nvPr>
        </p:nvGraphicFramePr>
        <p:xfrm>
          <a:off x="549423" y="1124744"/>
          <a:ext cx="8136903" cy="449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3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7FE846CA-E4D2-4637-86D1-615F480C4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28989"/>
            <a:ext cx="1989287" cy="1851111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xmlns="" id="{8106A702-ED5D-47DF-9FEE-A438333030EC}"/>
              </a:ext>
            </a:extLst>
          </p:cNvPr>
          <p:cNvSpPr txBox="1">
            <a:spLocks/>
          </p:cNvSpPr>
          <p:nvPr/>
        </p:nvSpPr>
        <p:spPr>
          <a:xfrm>
            <a:off x="1115616" y="210669"/>
            <a:ext cx="7946949" cy="7562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 kern="0" dirty="0">
                <a:latin typeface="+mj-ea"/>
                <a:ea typeface="+mj-ea"/>
              </a:rPr>
              <a:t>②</a:t>
            </a:r>
            <a:r>
              <a:rPr lang="ja-JP" altLang="en-US" sz="4000" b="1" kern="0" dirty="0" smtClean="0">
                <a:latin typeface="+mj-ea"/>
                <a:ea typeface="+mj-ea"/>
              </a:rPr>
              <a:t>地域</a:t>
            </a:r>
            <a:r>
              <a:rPr lang="ja-JP" altLang="en-US" sz="4000" b="1" kern="0" dirty="0">
                <a:latin typeface="+mj-ea"/>
                <a:ea typeface="+mj-ea"/>
              </a:rPr>
              <a:t>の相談支援</a:t>
            </a:r>
            <a:r>
              <a:rPr lang="ja-JP" altLang="en-US" sz="4000" b="1" kern="0" dirty="0" smtClean="0">
                <a:latin typeface="+mj-ea"/>
                <a:ea typeface="+mj-ea"/>
              </a:rPr>
              <a:t>体制強化</a:t>
            </a:r>
            <a:r>
              <a:rPr lang="ja-JP" altLang="en-US" sz="4000" b="1" kern="0" dirty="0">
                <a:latin typeface="+mj-ea"/>
                <a:ea typeface="+mj-ea"/>
              </a:rPr>
              <a:t>の</a:t>
            </a:r>
            <a:r>
              <a:rPr lang="ja-JP" altLang="en-US" sz="4000" b="1" kern="0" dirty="0" smtClean="0">
                <a:latin typeface="+mj-ea"/>
                <a:ea typeface="+mj-ea"/>
              </a:rPr>
              <a:t>取組 </a:t>
            </a:r>
            <a:endParaRPr lang="ja-JP" altLang="en-US" sz="4000" b="1" kern="0" dirty="0">
              <a:latin typeface="+mj-ea"/>
              <a:ea typeface="+mj-ea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xmlns="" id="{127181E4-7CEE-4D54-AD24-A4FF944318C5}"/>
              </a:ext>
            </a:extLst>
          </p:cNvPr>
          <p:cNvSpPr txBox="1">
            <a:spLocks/>
          </p:cNvSpPr>
          <p:nvPr/>
        </p:nvSpPr>
        <p:spPr>
          <a:xfrm>
            <a:off x="1115616" y="2026665"/>
            <a:ext cx="7586909" cy="415343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en-US" sz="2400" kern="0" dirty="0" smtClean="0">
                <a:latin typeface="+mn-ea"/>
              </a:rPr>
              <a:t>・地域</a:t>
            </a:r>
            <a:r>
              <a:rPr lang="ja-JP" altLang="en-US" sz="2400" kern="0" dirty="0">
                <a:latin typeface="+mn-ea"/>
              </a:rPr>
              <a:t>の相談支援事業者からの相談に応じ</a:t>
            </a:r>
            <a:r>
              <a:rPr lang="ja-JP" altLang="en-US" sz="2400" kern="0" dirty="0" smtClean="0">
                <a:latin typeface="+mn-ea"/>
              </a:rPr>
              <a:t>、助言・</a:t>
            </a:r>
            <a:r>
              <a:rPr lang="en-US" altLang="ja-JP" sz="2400" kern="0" dirty="0">
                <a:latin typeface="+mn-ea"/>
              </a:rPr>
              <a:t> </a:t>
            </a:r>
            <a:r>
              <a:rPr lang="ja-JP" altLang="en-US" sz="2400" kern="0" dirty="0" smtClean="0">
                <a:latin typeface="+mn-ea"/>
              </a:rPr>
              <a:t>指導 </a:t>
            </a:r>
            <a:endParaRPr lang="en-US" altLang="ja-JP" sz="2400" kern="0" dirty="0" smtClean="0">
              <a:latin typeface="+mn-ea"/>
            </a:endParaRPr>
          </a:p>
          <a:p>
            <a:pPr marL="0" indent="0">
              <a:buNone/>
            </a:pPr>
            <a:r>
              <a:rPr lang="en-US" altLang="ja-JP" sz="2400" kern="0" dirty="0">
                <a:latin typeface="+mn-ea"/>
              </a:rPr>
              <a:t> </a:t>
            </a:r>
            <a:r>
              <a:rPr lang="en-US" altLang="ja-JP" sz="2400" kern="0" dirty="0" smtClean="0">
                <a:latin typeface="+mn-ea"/>
              </a:rPr>
              <a:t> </a:t>
            </a:r>
            <a:r>
              <a:rPr lang="ja-JP" altLang="en-US" sz="2400" kern="0" dirty="0" smtClean="0">
                <a:latin typeface="+mn-ea"/>
              </a:rPr>
              <a:t>する。ケース会議等に出席し、バックアップを行った。</a:t>
            </a:r>
            <a:endParaRPr lang="en-US" altLang="ja-JP" sz="2400" kern="0" dirty="0">
              <a:latin typeface="+mn-ea"/>
            </a:endParaRPr>
          </a:p>
          <a:p>
            <a:pPr marL="0" indent="0">
              <a:buNone/>
            </a:pPr>
            <a:r>
              <a:rPr lang="ja-JP" altLang="en-US" sz="2400" kern="0" dirty="0" smtClean="0">
                <a:latin typeface="+mn-ea"/>
              </a:rPr>
              <a:t>・</a:t>
            </a:r>
            <a:r>
              <a:rPr lang="ja-JP" altLang="en-US" sz="2400" kern="0" dirty="0" smtClean="0">
                <a:latin typeface="+mj-ea"/>
              </a:rPr>
              <a:t>地域</a:t>
            </a:r>
            <a:r>
              <a:rPr lang="ja-JP" altLang="en-US" sz="2400" kern="0" dirty="0">
                <a:latin typeface="+mj-ea"/>
              </a:rPr>
              <a:t>包括支援センター、</a:t>
            </a:r>
            <a:r>
              <a:rPr lang="ja-JP" altLang="en-US" sz="2400" kern="0" dirty="0" smtClean="0">
                <a:latin typeface="+mj-ea"/>
              </a:rPr>
              <a:t>ケアマネジャー、医療機関、</a:t>
            </a:r>
            <a:endParaRPr lang="en-US" altLang="ja-JP" sz="2400" kern="0" dirty="0" smtClean="0">
              <a:latin typeface="+mj-ea"/>
            </a:endParaRPr>
          </a:p>
          <a:p>
            <a:pPr marL="0" indent="0">
              <a:buNone/>
            </a:pPr>
            <a:r>
              <a:rPr lang="en-US" altLang="ja-JP" sz="2400" kern="0" dirty="0">
                <a:latin typeface="+mj-ea"/>
              </a:rPr>
              <a:t> </a:t>
            </a:r>
            <a:r>
              <a:rPr lang="en-US" altLang="ja-JP" sz="2400" kern="0" dirty="0" smtClean="0">
                <a:latin typeface="+mj-ea"/>
              </a:rPr>
              <a:t> </a:t>
            </a:r>
            <a:r>
              <a:rPr lang="ja-JP" altLang="en-US" sz="2400" kern="0" dirty="0" smtClean="0">
                <a:latin typeface="+mj-ea"/>
              </a:rPr>
              <a:t>生活・就労サポートセンター等</a:t>
            </a:r>
            <a:r>
              <a:rPr lang="ja-JP" altLang="en-US" sz="2400" kern="0" dirty="0">
                <a:latin typeface="+mj-ea"/>
              </a:rPr>
              <a:t>、</a:t>
            </a:r>
            <a:r>
              <a:rPr lang="ja-JP" altLang="en-US" sz="2400" kern="0" dirty="0" smtClean="0">
                <a:latin typeface="+mj-ea"/>
              </a:rPr>
              <a:t>関係機関からの相談に</a:t>
            </a:r>
            <a:endParaRPr lang="en-US" altLang="ja-JP" sz="2400" kern="0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sz="2400" kern="0" dirty="0">
                <a:latin typeface="+mj-ea"/>
              </a:rPr>
              <a:t>　</a:t>
            </a:r>
            <a:r>
              <a:rPr lang="ja-JP" altLang="en-US" sz="2400" kern="0" dirty="0" smtClean="0">
                <a:latin typeface="+mj-ea"/>
              </a:rPr>
              <a:t>応じ、利用者への関わり方や考え方、それに伴う動き方</a:t>
            </a:r>
            <a:endParaRPr lang="en-US" altLang="ja-JP" sz="2400" kern="0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sz="2400" kern="0" dirty="0">
                <a:latin typeface="+mj-ea"/>
              </a:rPr>
              <a:t>　</a:t>
            </a:r>
            <a:r>
              <a:rPr lang="ja-JP" altLang="en-US" sz="2400" kern="0" dirty="0" smtClean="0">
                <a:latin typeface="+mj-ea"/>
              </a:rPr>
              <a:t>など、専門的な助言や指導行った。</a:t>
            </a:r>
            <a:endParaRPr lang="en-US" altLang="ja-JP" sz="2400" kern="0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sz="2400" kern="0" dirty="0">
                <a:latin typeface="+mj-ea"/>
              </a:rPr>
              <a:t>　</a:t>
            </a:r>
            <a:r>
              <a:rPr lang="ja-JP" altLang="en-US" sz="2400" kern="0" dirty="0" smtClean="0">
                <a:latin typeface="+mj-ea"/>
              </a:rPr>
              <a:t>ケアマネジャー等からのサービス等</a:t>
            </a:r>
            <a:endParaRPr lang="en-US" altLang="ja-JP" sz="2400" kern="0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sz="2400" kern="0" dirty="0">
                <a:latin typeface="+mj-ea"/>
              </a:rPr>
              <a:t>　</a:t>
            </a:r>
            <a:r>
              <a:rPr lang="ja-JP" altLang="en-US" sz="2400" kern="0" dirty="0" smtClean="0">
                <a:latin typeface="+mj-ea"/>
              </a:rPr>
              <a:t>利用</a:t>
            </a:r>
            <a:r>
              <a:rPr lang="ja-JP" altLang="en-US" sz="2400" kern="0" dirty="0">
                <a:latin typeface="+mj-ea"/>
              </a:rPr>
              <a:t>計画作成に</a:t>
            </a:r>
            <a:r>
              <a:rPr lang="ja-JP" altLang="en-US" sz="2400" kern="0" dirty="0" smtClean="0">
                <a:latin typeface="+mj-ea"/>
              </a:rPr>
              <a:t>関する相談</a:t>
            </a:r>
            <a:r>
              <a:rPr lang="ja-JP" altLang="en-US" sz="2400" kern="0" dirty="0">
                <a:latin typeface="+mj-ea"/>
              </a:rPr>
              <a:t>に</a:t>
            </a:r>
            <a:r>
              <a:rPr lang="ja-JP" altLang="en-US" sz="2400" kern="0" dirty="0" smtClean="0">
                <a:latin typeface="+mj-ea"/>
              </a:rPr>
              <a:t>も</a:t>
            </a:r>
            <a:endParaRPr lang="en-US" altLang="ja-JP" sz="2400" kern="0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sz="2400" kern="0" dirty="0">
                <a:latin typeface="+mj-ea"/>
              </a:rPr>
              <a:t>　</a:t>
            </a:r>
            <a:r>
              <a:rPr lang="ja-JP" altLang="en-US" sz="2400" kern="0" dirty="0" smtClean="0">
                <a:latin typeface="+mj-ea"/>
              </a:rPr>
              <a:t>対応した。</a:t>
            </a:r>
            <a:endParaRPr lang="en-US" altLang="ja-JP" sz="2400" kern="0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2" name="対角する 2 つの角を切り取った四角形 1"/>
          <p:cNvSpPr/>
          <p:nvPr/>
        </p:nvSpPr>
        <p:spPr bwMode="auto">
          <a:xfrm>
            <a:off x="1148083" y="1134280"/>
            <a:ext cx="6624736" cy="722113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②</a:t>
            </a:r>
            <a:r>
              <a:rPr kumimoji="1" lang="en-US" altLang="ja-JP" sz="3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-</a:t>
            </a:r>
            <a:r>
              <a:rPr kumimoji="1" lang="ja-JP" altLang="en-US" sz="3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（ア）専門的な助言及び指導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238999" y="6359908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15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949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対角する 2 つの角を切り取った四角形 3"/>
          <p:cNvSpPr/>
          <p:nvPr/>
        </p:nvSpPr>
        <p:spPr bwMode="auto">
          <a:xfrm>
            <a:off x="3419872" y="260648"/>
            <a:ext cx="5720233" cy="864096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②</a:t>
            </a:r>
            <a:r>
              <a:rPr kumimoji="1" lang="en-US" altLang="ja-JP" sz="3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-</a:t>
            </a:r>
            <a:r>
              <a:rPr kumimoji="1" lang="ja-JP" altLang="en-US" sz="3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（イ）人材育成の支援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24761" y="6400800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16</a:t>
            </a:fld>
            <a:endParaRPr lang="en-US" altLang="ja-JP" sz="28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xmlns="" id="{127181E4-7CEE-4D54-AD24-A4FF944318C5}"/>
              </a:ext>
            </a:extLst>
          </p:cNvPr>
          <p:cNvSpPr txBox="1">
            <a:spLocks/>
          </p:cNvSpPr>
          <p:nvPr/>
        </p:nvSpPr>
        <p:spPr>
          <a:xfrm>
            <a:off x="899592" y="1342969"/>
            <a:ext cx="8230169" cy="507171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800" b="1" kern="0" dirty="0" smtClean="0">
                <a:latin typeface="+mn-ea"/>
              </a:rPr>
              <a:t>・学習会</a:t>
            </a:r>
            <a:r>
              <a:rPr lang="ja-JP" altLang="en-US" sz="2800" b="1" kern="0" dirty="0">
                <a:latin typeface="+mn-ea"/>
              </a:rPr>
              <a:t>（</a:t>
            </a:r>
            <a:r>
              <a:rPr lang="ja-JP" altLang="en-US" sz="2800" b="1" kern="0" dirty="0" smtClean="0">
                <a:latin typeface="+mn-ea"/>
              </a:rPr>
              <a:t>全</a:t>
            </a:r>
            <a:r>
              <a:rPr lang="ja-JP" altLang="en-US" sz="2800" b="1" kern="0" dirty="0">
                <a:latin typeface="+mn-ea"/>
              </a:rPr>
              <a:t>３</a:t>
            </a:r>
            <a:r>
              <a:rPr lang="ja-JP" altLang="en-US" sz="2800" b="1" kern="0" dirty="0" smtClean="0">
                <a:latin typeface="+mn-ea"/>
              </a:rPr>
              <a:t>回</a:t>
            </a:r>
            <a:r>
              <a:rPr lang="ja-JP" altLang="en-US" sz="2800" b="1" kern="0" dirty="0">
                <a:latin typeface="+mn-ea"/>
              </a:rPr>
              <a:t>）</a:t>
            </a:r>
            <a:r>
              <a:rPr lang="ja-JP" altLang="en-US" sz="2800" b="1" kern="0" dirty="0" smtClean="0">
                <a:latin typeface="+mn-ea"/>
              </a:rPr>
              <a:t>の企画・運営　</a:t>
            </a:r>
            <a:r>
              <a:rPr lang="ja-JP" altLang="en-US" sz="2000" kern="0" dirty="0" smtClean="0">
                <a:latin typeface="+mn-ea"/>
              </a:rPr>
              <a:t>（</a:t>
            </a:r>
            <a:r>
              <a:rPr lang="ja-JP" altLang="en-US" sz="2000" kern="0" dirty="0" err="1" smtClean="0">
                <a:latin typeface="+mn-ea"/>
              </a:rPr>
              <a:t>障がい</a:t>
            </a:r>
            <a:r>
              <a:rPr lang="ja-JP" altLang="en-US" sz="2000" kern="0" dirty="0" smtClean="0">
                <a:latin typeface="+mn-ea"/>
              </a:rPr>
              <a:t>福祉課主催）</a:t>
            </a:r>
            <a:endParaRPr lang="en-US" altLang="ja-JP" sz="2000" kern="0" dirty="0">
              <a:latin typeface="+mn-ea"/>
            </a:endParaRPr>
          </a:p>
          <a:p>
            <a:pPr marL="0" indent="0">
              <a:buNone/>
            </a:pPr>
            <a:r>
              <a:rPr lang="ja-JP" altLang="en-US" sz="2800" kern="0" dirty="0" smtClean="0">
                <a:latin typeface="+mn-ea"/>
              </a:rPr>
              <a:t>　　</a:t>
            </a:r>
            <a:r>
              <a:rPr lang="ja-JP" altLang="en-US" sz="2400" kern="0" dirty="0" smtClean="0">
                <a:latin typeface="+mn-ea"/>
              </a:rPr>
              <a:t>基幹相談支援</a:t>
            </a:r>
            <a:r>
              <a:rPr lang="ja-JP" altLang="en-US" sz="2400" kern="0" dirty="0">
                <a:latin typeface="+mn-ea"/>
              </a:rPr>
              <a:t>サテライトが毎回相談</a:t>
            </a:r>
            <a:r>
              <a:rPr lang="ja-JP" altLang="en-US" sz="2400" kern="0" dirty="0" smtClean="0">
                <a:latin typeface="+mn-ea"/>
              </a:rPr>
              <a:t>支援事業所に連絡し、</a:t>
            </a:r>
            <a:endParaRPr lang="en-US" altLang="ja-JP" sz="2400" kern="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400" kern="0" dirty="0" smtClean="0">
                <a:latin typeface="+mn-ea"/>
              </a:rPr>
              <a:t>　参加を促した。</a:t>
            </a:r>
            <a:endParaRPr lang="en-US" altLang="ja-JP" sz="2400" kern="0" dirty="0" smtClean="0">
              <a:latin typeface="+mn-ea"/>
            </a:endParaRPr>
          </a:p>
          <a:p>
            <a:pPr marL="0" indent="0">
              <a:buNone/>
            </a:pPr>
            <a:r>
              <a:rPr lang="en-US" altLang="ja-JP" sz="2400" kern="0" dirty="0">
                <a:latin typeface="+mn-ea"/>
              </a:rPr>
              <a:t> </a:t>
            </a:r>
            <a:r>
              <a:rPr lang="en-US" altLang="ja-JP" sz="2400" kern="0" dirty="0" smtClean="0">
                <a:latin typeface="+mn-ea"/>
              </a:rPr>
              <a:t> </a:t>
            </a:r>
            <a:r>
              <a:rPr lang="ja-JP" altLang="en-US" sz="2400" kern="0" dirty="0" smtClean="0">
                <a:latin typeface="+mn-ea"/>
              </a:rPr>
              <a:t>　学習会を</a:t>
            </a:r>
            <a:r>
              <a:rPr lang="ja-JP" altLang="en-US" sz="2400" kern="0" dirty="0">
                <a:latin typeface="+mn-ea"/>
              </a:rPr>
              <a:t>通して、地域の</a:t>
            </a:r>
            <a:r>
              <a:rPr lang="ja-JP" altLang="en-US" sz="2400" kern="0" dirty="0" smtClean="0">
                <a:latin typeface="+mn-ea"/>
              </a:rPr>
              <a:t>相談支援専門員へ専門的</a:t>
            </a:r>
            <a:r>
              <a:rPr lang="ja-JP" altLang="en-US" sz="2400" kern="0" dirty="0">
                <a:latin typeface="+mn-ea"/>
              </a:rPr>
              <a:t>な</a:t>
            </a:r>
            <a:r>
              <a:rPr lang="ja-JP" altLang="en-US" sz="2400" kern="0" dirty="0" smtClean="0">
                <a:latin typeface="+mn-ea"/>
              </a:rPr>
              <a:t>助言、</a:t>
            </a:r>
            <a:endParaRPr lang="en-US" altLang="ja-JP" sz="2400" kern="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400" kern="0" dirty="0">
                <a:latin typeface="+mn-ea"/>
              </a:rPr>
              <a:t>　</a:t>
            </a:r>
            <a:r>
              <a:rPr lang="ja-JP" altLang="en-US" sz="2400" kern="0" dirty="0" smtClean="0">
                <a:latin typeface="+mn-ea"/>
              </a:rPr>
              <a:t>指導</a:t>
            </a:r>
            <a:r>
              <a:rPr lang="ja-JP" altLang="en-US" sz="2400" kern="0" dirty="0">
                <a:latin typeface="+mn-ea"/>
              </a:rPr>
              <a:t>等を</a:t>
            </a:r>
            <a:r>
              <a:rPr lang="ja-JP" altLang="en-US" sz="2400" kern="0" dirty="0" smtClean="0">
                <a:latin typeface="+mn-ea"/>
              </a:rPr>
              <a:t>行い、</a:t>
            </a:r>
            <a:r>
              <a:rPr lang="ja-JP" altLang="en-US" sz="2400" kern="0" dirty="0">
                <a:latin typeface="+mn-ea"/>
              </a:rPr>
              <a:t>人材育成の支援を</a:t>
            </a:r>
            <a:r>
              <a:rPr lang="ja-JP" altLang="en-US" sz="2400" kern="0" dirty="0" smtClean="0">
                <a:latin typeface="+mn-ea"/>
              </a:rPr>
              <a:t>行った。</a:t>
            </a:r>
            <a:endParaRPr lang="en-US" altLang="ja-JP" sz="2400" kern="0" dirty="0" smtClean="0">
              <a:latin typeface="+mn-ea"/>
            </a:endParaRPr>
          </a:p>
          <a:p>
            <a:pPr marL="0" indent="0">
              <a:buNone/>
            </a:pPr>
            <a:endParaRPr lang="en-US" altLang="ja-JP" sz="1800" kern="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1600" kern="0" dirty="0" smtClean="0">
                <a:latin typeface="+mn-ea"/>
              </a:rPr>
              <a:t>　第</a:t>
            </a:r>
            <a:r>
              <a:rPr lang="en-US" altLang="ja-JP" sz="1600" kern="0" dirty="0" smtClean="0">
                <a:latin typeface="+mn-ea"/>
              </a:rPr>
              <a:t>1</a:t>
            </a:r>
            <a:r>
              <a:rPr lang="ja-JP" altLang="en-US" sz="1600" kern="0" dirty="0" smtClean="0">
                <a:latin typeface="+mn-ea"/>
              </a:rPr>
              <a:t>回</a:t>
            </a:r>
            <a:r>
              <a:rPr lang="ja-JP" altLang="en-US" sz="1600" kern="0" dirty="0">
                <a:latin typeface="+mn-ea"/>
              </a:rPr>
              <a:t> </a:t>
            </a:r>
            <a:r>
              <a:rPr lang="ja-JP" altLang="en-US" sz="1600" kern="0" dirty="0" smtClean="0">
                <a:latin typeface="+mn-ea"/>
              </a:rPr>
              <a:t>基礎編　　「各種制度や関係機関の役割などの理解」　</a:t>
            </a:r>
            <a:r>
              <a:rPr lang="en-US" altLang="ja-JP" sz="1600" kern="0" dirty="0" smtClean="0">
                <a:latin typeface="+mn-ea"/>
              </a:rPr>
              <a:t>21</a:t>
            </a:r>
            <a:r>
              <a:rPr lang="ja-JP" altLang="en-US" sz="1600" kern="0" dirty="0" smtClean="0">
                <a:latin typeface="+mn-ea"/>
              </a:rPr>
              <a:t>名</a:t>
            </a:r>
            <a:endParaRPr lang="en-US" altLang="ja-JP" sz="1600" kern="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1600" kern="0" dirty="0" smtClean="0">
                <a:latin typeface="+mn-ea"/>
              </a:rPr>
              <a:t>　第</a:t>
            </a:r>
            <a:r>
              <a:rPr lang="en-US" altLang="ja-JP" sz="1600" kern="0" dirty="0" smtClean="0">
                <a:latin typeface="+mn-ea"/>
              </a:rPr>
              <a:t>2</a:t>
            </a:r>
            <a:r>
              <a:rPr lang="ja-JP" altLang="en-US" sz="1600" kern="0" dirty="0" smtClean="0">
                <a:latin typeface="+mn-ea"/>
              </a:rPr>
              <a:t>回 応用編　　「知的</a:t>
            </a:r>
            <a:r>
              <a:rPr lang="ja-JP" altLang="en-US" sz="1600" kern="0" dirty="0" err="1" smtClean="0">
                <a:latin typeface="+mn-ea"/>
              </a:rPr>
              <a:t>障がい</a:t>
            </a:r>
            <a:r>
              <a:rPr lang="ja-JP" altLang="en-US" sz="1600" kern="0" dirty="0" smtClean="0">
                <a:latin typeface="+mn-ea"/>
              </a:rPr>
              <a:t>者や身体障がい者に対する医療機関の入退院調整や通院時</a:t>
            </a:r>
            <a:endParaRPr lang="en-US" altLang="ja-JP" sz="1600" kern="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1600" kern="0" dirty="0">
                <a:latin typeface="+mn-ea"/>
              </a:rPr>
              <a:t>　</a:t>
            </a:r>
            <a:r>
              <a:rPr lang="ja-JP" altLang="en-US" sz="1600" kern="0" dirty="0" smtClean="0">
                <a:latin typeface="+mn-ea"/>
              </a:rPr>
              <a:t>　　　　　　　　　　　における関わりについて」「高齢者の相談窓口と障害福祉サービスから介護</a:t>
            </a:r>
            <a:endParaRPr lang="en-US" altLang="ja-JP" sz="1600" kern="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1600" kern="0" dirty="0">
                <a:latin typeface="+mn-ea"/>
              </a:rPr>
              <a:t>　</a:t>
            </a:r>
            <a:r>
              <a:rPr lang="ja-JP" altLang="en-US" sz="1600" kern="0" dirty="0" smtClean="0">
                <a:latin typeface="+mn-ea"/>
              </a:rPr>
              <a:t>　　　　　　　　　　　保険サービスへの移行について」</a:t>
            </a:r>
            <a:r>
              <a:rPr lang="ja-JP" altLang="en-US" sz="1600" kern="0" dirty="0">
                <a:latin typeface="+mn-ea"/>
              </a:rPr>
              <a:t>　</a:t>
            </a:r>
            <a:r>
              <a:rPr lang="en-US" altLang="ja-JP" sz="1600" kern="0" dirty="0" smtClean="0">
                <a:latin typeface="+mn-ea"/>
              </a:rPr>
              <a:t>31</a:t>
            </a:r>
            <a:r>
              <a:rPr lang="ja-JP" altLang="en-US" sz="1600" kern="0" dirty="0" smtClean="0">
                <a:latin typeface="+mn-ea"/>
              </a:rPr>
              <a:t>名</a:t>
            </a:r>
            <a:endParaRPr lang="en-US" altLang="ja-JP" sz="1600" kern="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1600" kern="0" dirty="0" smtClean="0">
                <a:latin typeface="+mn-ea"/>
              </a:rPr>
              <a:t>　第</a:t>
            </a:r>
            <a:r>
              <a:rPr lang="en-US" altLang="ja-JP" sz="1600" kern="0" dirty="0" smtClean="0">
                <a:latin typeface="+mn-ea"/>
              </a:rPr>
              <a:t>3</a:t>
            </a:r>
            <a:r>
              <a:rPr lang="ja-JP" altLang="en-US" sz="1600" kern="0" dirty="0" smtClean="0">
                <a:latin typeface="+mn-ea"/>
              </a:rPr>
              <a:t>回 事例検討　「作成事例から</a:t>
            </a:r>
            <a:r>
              <a:rPr lang="ja-JP" altLang="en-US" sz="1600" kern="0" dirty="0">
                <a:latin typeface="+mn-ea"/>
              </a:rPr>
              <a:t>振り返</a:t>
            </a:r>
            <a:r>
              <a:rPr lang="ja-JP" altLang="en-US" sz="1600" kern="0" dirty="0" smtClean="0">
                <a:latin typeface="+mn-ea"/>
              </a:rPr>
              <a:t>るサービス等利用計画・障害児支援計画」</a:t>
            </a:r>
            <a:r>
              <a:rPr lang="ja-JP" altLang="en-US" sz="1600" kern="0" dirty="0">
                <a:latin typeface="+mn-ea"/>
              </a:rPr>
              <a:t>　</a:t>
            </a:r>
            <a:r>
              <a:rPr lang="en-US" altLang="ja-JP" sz="1600" kern="0" dirty="0" smtClean="0">
                <a:latin typeface="+mn-ea"/>
              </a:rPr>
              <a:t>29</a:t>
            </a:r>
            <a:r>
              <a:rPr lang="ja-JP" altLang="en-US" sz="1600" kern="0" dirty="0" smtClean="0">
                <a:latin typeface="+mn-ea"/>
              </a:rPr>
              <a:t>名</a:t>
            </a:r>
            <a:endParaRPr lang="en-US" altLang="ja-JP" sz="1600" kern="0" dirty="0" smtClean="0">
              <a:latin typeface="+mn-ea"/>
            </a:endParaRPr>
          </a:p>
          <a:p>
            <a:pPr marL="0" indent="0">
              <a:buNone/>
            </a:pPr>
            <a:endParaRPr lang="en-US" altLang="ja-JP" sz="2000" kern="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000" kern="0" dirty="0">
                <a:latin typeface="+mn-ea"/>
              </a:rPr>
              <a:t>　</a:t>
            </a:r>
            <a:r>
              <a:rPr lang="en-US" altLang="ja-JP" sz="2000" kern="0" dirty="0" smtClean="0">
                <a:latin typeface="+mn-ea"/>
              </a:rPr>
              <a:t>※</a:t>
            </a:r>
            <a:r>
              <a:rPr lang="ja-JP" altLang="en-US" sz="2000" kern="0" dirty="0" smtClean="0">
                <a:latin typeface="+mn-ea"/>
              </a:rPr>
              <a:t>サテライトは話し合いを円滑に進行する役割を担った。</a:t>
            </a:r>
            <a:endParaRPr lang="en-US" altLang="ja-JP" sz="2000" kern="0" dirty="0" smtClean="0">
              <a:latin typeface="+mn-ea"/>
            </a:endParaRPr>
          </a:p>
          <a:p>
            <a:pPr marL="0" indent="0">
              <a:buNone/>
            </a:pPr>
            <a:endParaRPr lang="en-US" altLang="ja-JP" sz="2800" dirty="0">
              <a:latin typeface="+mn-ea"/>
            </a:endParaRPr>
          </a:p>
          <a:p>
            <a:pPr marL="0" indent="0">
              <a:buFontTx/>
              <a:buNone/>
            </a:pPr>
            <a:endParaRPr lang="en-US" altLang="ja-JP" sz="2800" kern="0" dirty="0">
              <a:latin typeface="+mn-ea"/>
            </a:endParaRPr>
          </a:p>
          <a:p>
            <a:pPr marL="0" indent="0">
              <a:buFontTx/>
              <a:buNone/>
            </a:pPr>
            <a:r>
              <a:rPr lang="ja-JP" altLang="en-US" sz="2800" dirty="0">
                <a:latin typeface="+mn-ea"/>
              </a:rPr>
              <a:t>　</a:t>
            </a:r>
            <a:endParaRPr lang="en-US" altLang="ja-JP" sz="2800" kern="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61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87624" y="1484784"/>
            <a:ext cx="75608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ja-JP" altLang="en-US" sz="2800" b="1" dirty="0">
                <a:latin typeface="+mn-ea"/>
              </a:rPr>
              <a:t>・基幹相談</a:t>
            </a:r>
            <a:r>
              <a:rPr lang="ja-JP" altLang="en-US" sz="2800" b="1" dirty="0" smtClean="0">
                <a:latin typeface="+mn-ea"/>
              </a:rPr>
              <a:t>ミーティング</a:t>
            </a:r>
            <a:endParaRPr lang="en-US" altLang="ja-JP" sz="2800" b="1" dirty="0" smtClean="0">
              <a:latin typeface="+mn-ea"/>
            </a:endParaRPr>
          </a:p>
          <a:p>
            <a:pPr marL="0" indent="0">
              <a:lnSpc>
                <a:spcPts val="1200"/>
              </a:lnSpc>
              <a:buFontTx/>
              <a:buNone/>
            </a:pPr>
            <a:r>
              <a:rPr lang="ja-JP" altLang="en-US" sz="2800" dirty="0">
                <a:latin typeface="+mn-ea"/>
              </a:rPr>
              <a:t>　</a:t>
            </a:r>
            <a:endParaRPr lang="en-US" altLang="ja-JP" sz="2800" dirty="0" smtClean="0">
              <a:latin typeface="+mn-ea"/>
            </a:endParaRPr>
          </a:p>
          <a:p>
            <a:pPr marL="0" indent="0">
              <a:buFontTx/>
              <a:buNone/>
            </a:pPr>
            <a:r>
              <a:rPr lang="ja-JP" altLang="en-US" sz="2800" dirty="0" smtClean="0">
                <a:latin typeface="+mn-ea"/>
              </a:rPr>
              <a:t>  </a:t>
            </a:r>
            <a:r>
              <a:rPr lang="ja-JP" altLang="en-US" sz="2400" dirty="0" smtClean="0">
                <a:latin typeface="+mn-ea"/>
              </a:rPr>
              <a:t>相談</a:t>
            </a:r>
            <a:r>
              <a:rPr lang="ja-JP" altLang="en-US" sz="2400" dirty="0">
                <a:latin typeface="+mn-ea"/>
              </a:rPr>
              <a:t>支援事業所</a:t>
            </a:r>
            <a:r>
              <a:rPr lang="ja-JP" altLang="en-US" sz="2400" dirty="0" smtClean="0">
                <a:latin typeface="+mn-ea"/>
              </a:rPr>
              <a:t>に</a:t>
            </a:r>
            <a:r>
              <a:rPr lang="ja-JP" altLang="en-US" sz="2400" dirty="0">
                <a:latin typeface="+mn-ea"/>
              </a:rPr>
              <a:t>相談支援専門員が一人しか</a:t>
            </a:r>
            <a:r>
              <a:rPr lang="ja-JP" altLang="en-US" sz="2400" dirty="0" smtClean="0">
                <a:latin typeface="+mn-ea"/>
              </a:rPr>
              <a:t>いないという</a:t>
            </a:r>
            <a:r>
              <a:rPr lang="ja-JP" altLang="en-US" sz="2400" dirty="0">
                <a:latin typeface="+mn-ea"/>
              </a:rPr>
              <a:t>事業所が</a:t>
            </a:r>
            <a:r>
              <a:rPr lang="ja-JP" altLang="en-US" sz="2400" dirty="0" smtClean="0">
                <a:latin typeface="+mn-ea"/>
              </a:rPr>
              <a:t>あり、基幹</a:t>
            </a:r>
            <a:r>
              <a:rPr lang="ja-JP" altLang="en-US" sz="2400" dirty="0">
                <a:latin typeface="+mn-ea"/>
              </a:rPr>
              <a:t>相談支援サテライト</a:t>
            </a:r>
            <a:r>
              <a:rPr lang="ja-JP" altLang="en-US" sz="2400" dirty="0" smtClean="0">
                <a:latin typeface="+mn-ea"/>
              </a:rPr>
              <a:t>が、相談支援専門員と面談</a:t>
            </a:r>
            <a:r>
              <a:rPr lang="ja-JP" altLang="en-US" sz="2400" dirty="0">
                <a:latin typeface="+mn-ea"/>
              </a:rPr>
              <a:t>や</a:t>
            </a:r>
            <a:r>
              <a:rPr lang="ja-JP" altLang="en-US" sz="2400" dirty="0" smtClean="0">
                <a:latin typeface="+mn-ea"/>
              </a:rPr>
              <a:t>電話等</a:t>
            </a:r>
            <a:r>
              <a:rPr lang="ja-JP" altLang="en-US" sz="2400" dirty="0">
                <a:latin typeface="+mn-ea"/>
              </a:rPr>
              <a:t>で話を聞き、疑問や困っていることなどを</a:t>
            </a:r>
            <a:r>
              <a:rPr lang="ja-JP" altLang="en-US" sz="2400" dirty="0" smtClean="0">
                <a:latin typeface="+mn-ea"/>
              </a:rPr>
              <a:t>把握し、不安</a:t>
            </a:r>
            <a:r>
              <a:rPr lang="ja-JP" altLang="en-US" sz="2400" dirty="0">
                <a:latin typeface="+mn-ea"/>
              </a:rPr>
              <a:t>を解消する機会とした</a:t>
            </a:r>
            <a:r>
              <a:rPr lang="ja-JP" altLang="en-US" sz="2400" dirty="0" smtClean="0">
                <a:latin typeface="+mn-ea"/>
              </a:rPr>
              <a:t>。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　基幹</a:t>
            </a:r>
            <a:r>
              <a:rPr lang="ja-JP" altLang="en-US" sz="2400" dirty="0">
                <a:latin typeface="+mn-ea"/>
              </a:rPr>
              <a:t>相談ミーティング</a:t>
            </a:r>
            <a:r>
              <a:rPr lang="ja-JP" altLang="en-US" sz="2400" dirty="0" smtClean="0">
                <a:latin typeface="+mn-ea"/>
              </a:rPr>
              <a:t>を通して、何</a:t>
            </a:r>
            <a:r>
              <a:rPr lang="ja-JP" altLang="en-US" sz="2400" dirty="0">
                <a:latin typeface="+mn-ea"/>
              </a:rPr>
              <a:t>かあれば基幹相談支援サテライトや相談支援専門員同士で聞ける</a:t>
            </a:r>
            <a:r>
              <a:rPr lang="ja-JP" altLang="en-US" sz="2400" dirty="0" smtClean="0">
                <a:latin typeface="+mn-ea"/>
              </a:rPr>
              <a:t>関係を</a:t>
            </a:r>
            <a:r>
              <a:rPr lang="ja-JP" altLang="en-US" sz="2400" dirty="0">
                <a:latin typeface="+mn-ea"/>
              </a:rPr>
              <a:t>築くことで、相談支援専門員の資質向上に</a:t>
            </a:r>
            <a:r>
              <a:rPr lang="ja-JP" altLang="en-US" sz="2400" dirty="0" smtClean="0">
                <a:latin typeface="+mn-ea"/>
              </a:rPr>
              <a:t>つなげている。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基幹相談ミーティングを定期的に開催していたが、新型コロナウイルス感染防止対策のため、</a:t>
            </a:r>
            <a:r>
              <a:rPr lang="en-US" altLang="ja-JP" sz="2400" dirty="0" smtClean="0">
                <a:latin typeface="+mn-ea"/>
              </a:rPr>
              <a:t>R2</a:t>
            </a:r>
            <a:r>
              <a:rPr lang="ja-JP" altLang="en-US" sz="2400" dirty="0" smtClean="0">
                <a:latin typeface="+mn-ea"/>
              </a:rPr>
              <a:t>年度は中止した。今年度は</a:t>
            </a:r>
            <a:r>
              <a:rPr lang="en-US" altLang="ja-JP" sz="2400" dirty="0" smtClean="0">
                <a:latin typeface="+mn-ea"/>
              </a:rPr>
              <a:t>Zoom</a:t>
            </a:r>
            <a:r>
              <a:rPr lang="ja-JP" altLang="en-US" sz="2400" dirty="0" smtClean="0">
                <a:latin typeface="+mn-ea"/>
              </a:rPr>
              <a:t>等を活用し、開催していく予定。</a:t>
            </a:r>
            <a:endParaRPr lang="en-US" altLang="ja-JP" sz="2400" dirty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　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　</a:t>
            </a:r>
            <a:endParaRPr lang="en-US" altLang="ja-JP" dirty="0">
              <a:latin typeface="+mn-ea"/>
            </a:endParaRPr>
          </a:p>
        </p:txBody>
      </p:sp>
      <p:sp>
        <p:nvSpPr>
          <p:cNvPr id="4" name="対角する 2 つの角を切り取った四角形 3"/>
          <p:cNvSpPr/>
          <p:nvPr/>
        </p:nvSpPr>
        <p:spPr bwMode="auto">
          <a:xfrm>
            <a:off x="3333031" y="295008"/>
            <a:ext cx="5720233" cy="864096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②</a:t>
            </a:r>
            <a:r>
              <a:rPr kumimoji="1" lang="en-US" altLang="ja-JP" sz="3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-</a:t>
            </a:r>
            <a:r>
              <a:rPr kumimoji="1" lang="ja-JP" altLang="en-US" sz="36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（イ）人材育成の支援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24761" y="6400800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17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4385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xmlns="" id="{96C64A2C-AF85-4BFC-94A9-1615EE842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6766">
            <a:off x="7099474" y="5278940"/>
            <a:ext cx="1751189" cy="1082522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xmlns="" id="{127181E4-7CEE-4D54-AD24-A4FF944318C5}"/>
              </a:ext>
            </a:extLst>
          </p:cNvPr>
          <p:cNvSpPr txBox="1">
            <a:spLocks/>
          </p:cNvSpPr>
          <p:nvPr/>
        </p:nvSpPr>
        <p:spPr>
          <a:xfrm>
            <a:off x="976638" y="1526887"/>
            <a:ext cx="8163467" cy="50405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600" kern="0" dirty="0" smtClean="0">
                <a:latin typeface="+mn-ea"/>
              </a:rPr>
              <a:t>・岐阜市障害者総合</a:t>
            </a:r>
            <a:r>
              <a:rPr lang="ja-JP" altLang="en-US" sz="2600" kern="0" dirty="0">
                <a:latin typeface="+mn-ea"/>
              </a:rPr>
              <a:t>支援協</a:t>
            </a:r>
            <a:r>
              <a:rPr lang="ja-JP" altLang="en-US" sz="2600" kern="0" dirty="0" smtClean="0">
                <a:latin typeface="+mn-ea"/>
              </a:rPr>
              <a:t>議会専門部会の運営</a:t>
            </a:r>
            <a:r>
              <a:rPr lang="ja-JP" altLang="en-US" sz="2000" kern="0" dirty="0" smtClean="0">
                <a:latin typeface="+mn-ea"/>
              </a:rPr>
              <a:t>（</a:t>
            </a:r>
            <a:r>
              <a:rPr lang="ja-JP" altLang="en-US" sz="2000" kern="0" dirty="0">
                <a:latin typeface="+mn-ea"/>
              </a:rPr>
              <a:t>全４回）</a:t>
            </a:r>
            <a:endParaRPr lang="en-US" altLang="ja-JP" sz="2000" kern="0" dirty="0" smtClean="0">
              <a:latin typeface="+mn-ea"/>
            </a:endParaRPr>
          </a:p>
          <a:p>
            <a:pPr marL="0" indent="0">
              <a:buFontTx/>
              <a:buNone/>
            </a:pPr>
            <a:r>
              <a:rPr lang="ja-JP" altLang="en-US" sz="2600" dirty="0" smtClean="0">
                <a:latin typeface="+mj-ea"/>
              </a:rPr>
              <a:t>・</a:t>
            </a:r>
            <a:r>
              <a:rPr lang="ja-JP" altLang="en-US" sz="2600" dirty="0">
                <a:latin typeface="+mj-ea"/>
              </a:rPr>
              <a:t>福祉相談窓口連携</a:t>
            </a:r>
            <a:r>
              <a:rPr lang="ja-JP" altLang="en-US" sz="2600" dirty="0" smtClean="0">
                <a:latin typeface="+mj-ea"/>
              </a:rPr>
              <a:t>会議への出席</a:t>
            </a:r>
            <a:r>
              <a:rPr lang="ja-JP" altLang="en-US" sz="2000" dirty="0" smtClean="0">
                <a:latin typeface="+mj-ea"/>
              </a:rPr>
              <a:t>（</a:t>
            </a:r>
            <a:r>
              <a:rPr lang="ja-JP" altLang="en-US" sz="2000" dirty="0">
                <a:latin typeface="+mj-ea"/>
              </a:rPr>
              <a:t>６</a:t>
            </a:r>
            <a:r>
              <a:rPr lang="ja-JP" altLang="en-US" sz="2000" dirty="0" smtClean="0">
                <a:latin typeface="+mj-ea"/>
              </a:rPr>
              <a:t>回）</a:t>
            </a:r>
            <a:endParaRPr lang="en-US" altLang="ja-JP" sz="2000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sz="1800" dirty="0" smtClean="0"/>
              <a:t>　  </a:t>
            </a:r>
            <a:r>
              <a:rPr lang="ja-JP" altLang="en-US" sz="1600" dirty="0" smtClean="0"/>
              <a:t>福祉関係機関が連携し、支援困難者の支援体制を強化するため、平成２９年より「福祉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600" dirty="0" smtClean="0"/>
              <a:t>　　相談窓口連携会議」を開催している。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800" dirty="0" smtClean="0"/>
              <a:t>　　</a:t>
            </a:r>
            <a:r>
              <a:rPr lang="ja-JP" altLang="en-US" sz="1600" dirty="0" smtClean="0"/>
              <a:t>一昨年までは、毎月事例を通して多機関とグループワークを行い、相互理解を図り、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en-US" altLang="ja-JP" sz="1600" dirty="0" smtClean="0"/>
              <a:t>     </a:t>
            </a:r>
            <a:r>
              <a:rPr lang="ja-JP" altLang="en-US" sz="1600" dirty="0" smtClean="0"/>
              <a:t>連携できる関係性を築いてきた。昨年度は、新型コロナウイルス感染防止対策のため、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    </a:t>
            </a:r>
            <a:r>
              <a:rPr lang="ja-JP" altLang="en-US" sz="1600" dirty="0" smtClean="0"/>
              <a:t>グループワークの開催はできなかったが、関係機関等のノウハウを共有することにより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600" dirty="0"/>
              <a:t>　 </a:t>
            </a:r>
            <a:r>
              <a:rPr lang="ja-JP" altLang="en-US" sz="1600" dirty="0" smtClean="0"/>
              <a:t> 緊密に連携できる相談</a:t>
            </a:r>
            <a:r>
              <a:rPr lang="ja-JP" altLang="en-US" sz="1600" dirty="0"/>
              <a:t>支援</a:t>
            </a:r>
            <a:r>
              <a:rPr lang="ja-JP" altLang="en-US" sz="1600" dirty="0" smtClean="0"/>
              <a:t>体制を推進した。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800" dirty="0" smtClean="0"/>
              <a:t>　 </a:t>
            </a:r>
            <a:r>
              <a:rPr lang="ja-JP" altLang="en-US" sz="1200" dirty="0" smtClean="0"/>
              <a:t>＜出席者＞ 地域</a:t>
            </a:r>
            <a:r>
              <a:rPr lang="ja-JP" altLang="en-US" sz="1200" dirty="0"/>
              <a:t>包括支援センター（</a:t>
            </a:r>
            <a:r>
              <a:rPr lang="en-US" altLang="ja-JP" sz="1200" dirty="0"/>
              <a:t>19</a:t>
            </a:r>
            <a:r>
              <a:rPr lang="ja-JP" altLang="en-US" sz="1200" dirty="0"/>
              <a:t>か所</a:t>
            </a:r>
            <a:r>
              <a:rPr lang="ja-JP" altLang="en-US" sz="1200" dirty="0" smtClean="0"/>
              <a:t>）、機能</a:t>
            </a:r>
            <a:r>
              <a:rPr lang="ja-JP" altLang="en-US" sz="1200" dirty="0"/>
              <a:t>強化型地域包括支援センター（</a:t>
            </a:r>
            <a:r>
              <a:rPr lang="en-US" altLang="ja-JP" sz="1200" dirty="0"/>
              <a:t>3</a:t>
            </a:r>
            <a:r>
              <a:rPr lang="ja-JP" altLang="en-US" sz="1200" dirty="0"/>
              <a:t>か所</a:t>
            </a:r>
            <a:r>
              <a:rPr lang="ja-JP" altLang="en-US" sz="1200" dirty="0" smtClean="0"/>
              <a:t>）、生活</a:t>
            </a:r>
            <a:r>
              <a:rPr lang="ja-JP" altLang="en-US" sz="1200" dirty="0"/>
              <a:t>・就労</a:t>
            </a:r>
            <a:r>
              <a:rPr lang="ja-JP" altLang="en-US" sz="1200" dirty="0" smtClean="0"/>
              <a:t>サポートセンター、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sz="1200" dirty="0"/>
              <a:t> </a:t>
            </a:r>
            <a:r>
              <a:rPr lang="en-US" altLang="ja-JP" sz="1200" dirty="0" smtClean="0"/>
              <a:t>                       </a:t>
            </a:r>
            <a:r>
              <a:rPr lang="ja-JP" altLang="en-US" sz="1200" dirty="0" smtClean="0"/>
              <a:t>市民</a:t>
            </a:r>
            <a:r>
              <a:rPr lang="ja-JP" altLang="en-US" sz="1200" dirty="0"/>
              <a:t>健康センター（</a:t>
            </a:r>
            <a:r>
              <a:rPr lang="en-US" altLang="ja-JP" sz="1200" dirty="0"/>
              <a:t>3</a:t>
            </a:r>
            <a:r>
              <a:rPr lang="ja-JP" altLang="en-US" sz="1200" dirty="0"/>
              <a:t>か所</a:t>
            </a:r>
            <a:r>
              <a:rPr lang="ja-JP" altLang="en-US" sz="1200" dirty="0" smtClean="0"/>
              <a:t>）、医療・介護連携コーディネーター（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か所）、基幹相談支援サテライト（</a:t>
            </a:r>
            <a:r>
              <a:rPr lang="en-US" altLang="ja-JP" sz="1200" dirty="0" smtClean="0"/>
              <a:t>4</a:t>
            </a:r>
            <a:r>
              <a:rPr lang="ja-JP" altLang="en-US" sz="1200" dirty="0" smtClean="0"/>
              <a:t>か所）、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sz="1200" dirty="0"/>
              <a:t> </a:t>
            </a:r>
            <a:r>
              <a:rPr lang="en-US" altLang="ja-JP" sz="1200" dirty="0" smtClean="0"/>
              <a:t>                       </a:t>
            </a:r>
            <a:r>
              <a:rPr lang="ja-JP" altLang="en-US" sz="1200" dirty="0" smtClean="0"/>
              <a:t>福祉</a:t>
            </a:r>
            <a:r>
              <a:rPr lang="ja-JP" altLang="en-US" sz="1200" dirty="0"/>
              <a:t>政策課、生活福祉課、</a:t>
            </a:r>
            <a:r>
              <a:rPr lang="ja-JP" altLang="en-US" sz="1200" dirty="0" err="1"/>
              <a:t>障がい</a:t>
            </a:r>
            <a:r>
              <a:rPr lang="ja-JP" altLang="en-US" sz="1200" dirty="0" smtClean="0"/>
              <a:t>福祉課、健康</a:t>
            </a:r>
            <a:r>
              <a:rPr lang="ja-JP" altLang="en-US" sz="1200" dirty="0"/>
              <a:t>政策課、地域保健課</a:t>
            </a:r>
            <a:r>
              <a:rPr lang="ja-JP" altLang="en-US" sz="1200" dirty="0" smtClean="0"/>
              <a:t>、高齢福祉課</a:t>
            </a:r>
            <a:endParaRPr lang="en-US" altLang="ja-JP" sz="1200" dirty="0" smtClean="0"/>
          </a:p>
          <a:p>
            <a:pPr marL="0" indent="0">
              <a:buNone/>
            </a:pPr>
            <a:r>
              <a:rPr lang="ja-JP" altLang="en-US" sz="2600" dirty="0" smtClean="0">
                <a:latin typeface="+mj-ea"/>
              </a:rPr>
              <a:t>・地域</a:t>
            </a:r>
            <a:r>
              <a:rPr lang="ja-JP" altLang="en-US" sz="2600" dirty="0">
                <a:latin typeface="+mj-ea"/>
              </a:rPr>
              <a:t>包括支援センター主催の会議</a:t>
            </a:r>
            <a:r>
              <a:rPr lang="ja-JP" altLang="en-US" sz="2600" dirty="0" smtClean="0">
                <a:latin typeface="+mj-ea"/>
              </a:rPr>
              <a:t>、</a:t>
            </a:r>
            <a:endParaRPr lang="en-US" altLang="ja-JP" sz="2600" dirty="0" smtClean="0">
              <a:latin typeface="+mj-ea"/>
            </a:endParaRPr>
          </a:p>
          <a:p>
            <a:pPr marL="0" indent="0">
              <a:buNone/>
            </a:pPr>
            <a:r>
              <a:rPr lang="en-US" altLang="ja-JP" sz="2600" dirty="0" smtClean="0">
                <a:latin typeface="+mj-ea"/>
              </a:rPr>
              <a:t>  </a:t>
            </a:r>
            <a:r>
              <a:rPr lang="ja-JP" altLang="en-US" sz="2600" dirty="0" smtClean="0">
                <a:latin typeface="+mj-ea"/>
              </a:rPr>
              <a:t>地域の相談機関 やサービス提供事業所が</a:t>
            </a:r>
            <a:endParaRPr lang="en-US" altLang="ja-JP" sz="2600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sz="2600" dirty="0" smtClean="0">
                <a:latin typeface="+mj-ea"/>
              </a:rPr>
              <a:t>  連携強化するための会議等に参加</a:t>
            </a:r>
            <a:endParaRPr lang="ja-JP" altLang="en-US" sz="2600" dirty="0">
              <a:latin typeface="+mj-ea"/>
            </a:endParaRPr>
          </a:p>
          <a:p>
            <a:pPr marL="0" indent="0">
              <a:buNone/>
            </a:pPr>
            <a:endParaRPr lang="ja-JP" altLang="en-US" sz="2600" dirty="0"/>
          </a:p>
          <a:p>
            <a:pPr marL="0" indent="0">
              <a:buNone/>
            </a:pPr>
            <a:endParaRPr lang="en-US" altLang="ja-JP" sz="2800" dirty="0">
              <a:latin typeface="+mj-ea"/>
            </a:endParaRPr>
          </a:p>
          <a:p>
            <a:pPr marL="0" indent="0">
              <a:buFontTx/>
              <a:buNone/>
            </a:pPr>
            <a:endParaRPr lang="en-US" altLang="ja-JP" sz="2800" kern="0" dirty="0" smtClean="0">
              <a:latin typeface="+mn-ea"/>
            </a:endParaRPr>
          </a:p>
          <a:p>
            <a:pPr marL="0" indent="0">
              <a:buFontTx/>
              <a:buNone/>
            </a:pPr>
            <a:endParaRPr lang="en-US" altLang="ja-JP" sz="2800" kern="0" dirty="0">
              <a:latin typeface="+mn-ea"/>
            </a:endParaRPr>
          </a:p>
          <a:p>
            <a:pPr marL="0" indent="0">
              <a:buFontTx/>
              <a:buNone/>
            </a:pPr>
            <a:endParaRPr lang="en-US" altLang="ja-JP" sz="2800" kern="0" dirty="0">
              <a:latin typeface="+mn-ea"/>
            </a:endParaRPr>
          </a:p>
        </p:txBody>
      </p:sp>
      <p:sp>
        <p:nvSpPr>
          <p:cNvPr id="7" name="対角する 2 つの角を切り取った四角形 6"/>
          <p:cNvSpPr/>
          <p:nvPr/>
        </p:nvSpPr>
        <p:spPr bwMode="auto">
          <a:xfrm>
            <a:off x="4283968" y="188640"/>
            <a:ext cx="4856137" cy="1271288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②</a:t>
            </a:r>
            <a:r>
              <a:rPr kumimoji="1" lang="en-US" altLang="ja-JP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-</a:t>
            </a:r>
            <a:r>
              <a:rPr kumimoji="1" lang="ja-JP" alt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（ウ）関係機関との</a:t>
            </a:r>
            <a:endParaRPr kumimoji="1" lang="en-US" altLang="ja-JP" sz="32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j-ea"/>
              <a:ea typeface="+mj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ea"/>
                <a:ea typeface="+mj-ea"/>
              </a:rPr>
              <a:t>連携強化の取り組み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235105" y="6381003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18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4387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xmlns="" id="{8106A702-ED5D-47DF-9FEE-A438333030EC}"/>
              </a:ext>
            </a:extLst>
          </p:cNvPr>
          <p:cNvSpPr txBox="1">
            <a:spLocks/>
          </p:cNvSpPr>
          <p:nvPr/>
        </p:nvSpPr>
        <p:spPr>
          <a:xfrm>
            <a:off x="2699792" y="3877699"/>
            <a:ext cx="6327188" cy="7934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kern="0" dirty="0">
                <a:latin typeface="+mj-ea"/>
                <a:ea typeface="+mj-ea"/>
              </a:rPr>
              <a:t>④</a:t>
            </a:r>
            <a:r>
              <a:rPr lang="ja-JP" altLang="en-US" sz="4000" b="1" kern="0" dirty="0" smtClean="0">
                <a:latin typeface="+mj-ea"/>
                <a:ea typeface="+mj-ea"/>
              </a:rPr>
              <a:t>権利</a:t>
            </a:r>
            <a:r>
              <a:rPr lang="ja-JP" altLang="en-US" sz="4000" b="1" kern="0" dirty="0">
                <a:latin typeface="+mj-ea"/>
                <a:ea typeface="+mj-ea"/>
              </a:rPr>
              <a:t>擁護・虐待の防止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xmlns="" id="{127181E4-7CEE-4D54-AD24-A4FF944318C5}"/>
              </a:ext>
            </a:extLst>
          </p:cNvPr>
          <p:cNvSpPr txBox="1">
            <a:spLocks/>
          </p:cNvSpPr>
          <p:nvPr/>
        </p:nvSpPr>
        <p:spPr>
          <a:xfrm>
            <a:off x="971600" y="4823749"/>
            <a:ext cx="8172400" cy="13982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600" kern="0" dirty="0" smtClean="0">
                <a:latin typeface="+mn-ea"/>
              </a:rPr>
              <a:t>◆市に寄せられた</a:t>
            </a:r>
            <a:r>
              <a:rPr lang="ja-JP" altLang="en-US" sz="2600" kern="0" dirty="0">
                <a:latin typeface="+mn-ea"/>
              </a:rPr>
              <a:t>相談</a:t>
            </a:r>
            <a:r>
              <a:rPr lang="ja-JP" altLang="en-US" sz="2600" kern="0" dirty="0" smtClean="0">
                <a:latin typeface="+mn-ea"/>
              </a:rPr>
              <a:t>に対し</a:t>
            </a:r>
            <a:r>
              <a:rPr lang="ja-JP" altLang="en-US" sz="2600" kern="0" dirty="0">
                <a:latin typeface="+mn-ea"/>
              </a:rPr>
              <a:t>、同行支援、ケース</a:t>
            </a:r>
            <a:r>
              <a:rPr lang="ja-JP" altLang="en-US" sz="2600" kern="0" dirty="0" smtClean="0">
                <a:latin typeface="+mn-ea"/>
              </a:rPr>
              <a:t>会議</a:t>
            </a:r>
            <a:endParaRPr lang="en-US" altLang="ja-JP" sz="2600" kern="0" dirty="0" smtClean="0">
              <a:latin typeface="+mn-ea"/>
            </a:endParaRPr>
          </a:p>
          <a:p>
            <a:pPr marL="0" indent="0">
              <a:buFontTx/>
              <a:buNone/>
            </a:pPr>
            <a:r>
              <a:rPr lang="ja-JP" altLang="en-US" sz="2600" kern="0" dirty="0">
                <a:latin typeface="+mn-ea"/>
              </a:rPr>
              <a:t>　</a:t>
            </a:r>
            <a:r>
              <a:rPr lang="ja-JP" altLang="en-US" sz="2600" kern="0" dirty="0" smtClean="0">
                <a:latin typeface="+mn-ea"/>
              </a:rPr>
              <a:t> </a:t>
            </a:r>
            <a:r>
              <a:rPr lang="ja-JP" altLang="en-US" sz="2600" kern="0" dirty="0" err="1" smtClean="0">
                <a:latin typeface="+mn-ea"/>
              </a:rPr>
              <a:t>へ</a:t>
            </a:r>
            <a:r>
              <a:rPr lang="ja-JP" altLang="en-US" sz="2600" kern="0" dirty="0" err="1">
                <a:latin typeface="+mn-ea"/>
              </a:rPr>
              <a:t>の</a:t>
            </a:r>
            <a:r>
              <a:rPr lang="ja-JP" altLang="en-US" sz="2600" kern="0" dirty="0">
                <a:latin typeface="+mn-ea"/>
              </a:rPr>
              <a:t>出席、関係機関等の連絡調整等の支援を</a:t>
            </a:r>
            <a:r>
              <a:rPr lang="ja-JP" altLang="en-US" sz="2600" kern="0" dirty="0" smtClean="0">
                <a:latin typeface="+mn-ea"/>
              </a:rPr>
              <a:t>行った。</a:t>
            </a:r>
            <a:endParaRPr lang="en-US" altLang="ja-JP" sz="2600" kern="0" dirty="0">
              <a:latin typeface="+mn-ea"/>
            </a:endParaRPr>
          </a:p>
          <a:p>
            <a:pPr marL="0" indent="0">
              <a:buFontTx/>
              <a:buNone/>
            </a:pPr>
            <a:r>
              <a:rPr lang="ja-JP" altLang="en-US" sz="2800" kern="0" dirty="0">
                <a:latin typeface="+mn-ea"/>
              </a:rPr>
              <a:t>　　　</a:t>
            </a:r>
            <a:endParaRPr lang="en-US" altLang="ja-JP" sz="2800" kern="0" dirty="0">
              <a:latin typeface="+mn-ea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xmlns="" id="{8106A702-ED5D-47DF-9FEE-A438333030EC}"/>
              </a:ext>
            </a:extLst>
          </p:cNvPr>
          <p:cNvSpPr txBox="1">
            <a:spLocks/>
          </p:cNvSpPr>
          <p:nvPr/>
        </p:nvSpPr>
        <p:spPr>
          <a:xfrm>
            <a:off x="862786" y="387263"/>
            <a:ext cx="7956376" cy="7934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kern="0" dirty="0">
                <a:latin typeface="+mj-ea"/>
                <a:ea typeface="+mj-ea"/>
              </a:rPr>
              <a:t>③</a:t>
            </a:r>
            <a:r>
              <a:rPr lang="ja-JP" altLang="en-US" sz="4000" b="1" kern="0" dirty="0" smtClean="0">
                <a:latin typeface="+mj-ea"/>
                <a:ea typeface="+mj-ea"/>
              </a:rPr>
              <a:t>地域</a:t>
            </a:r>
            <a:r>
              <a:rPr lang="ja-JP" altLang="en-US" sz="4000" b="1" kern="0" dirty="0">
                <a:latin typeface="+mj-ea"/>
                <a:ea typeface="+mj-ea"/>
              </a:rPr>
              <a:t>移行・地域定着の普及啓発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xmlns="" id="{127181E4-7CEE-4D54-AD24-A4FF944318C5}"/>
              </a:ext>
            </a:extLst>
          </p:cNvPr>
          <p:cNvSpPr txBox="1">
            <a:spLocks/>
          </p:cNvSpPr>
          <p:nvPr/>
        </p:nvSpPr>
        <p:spPr>
          <a:xfrm>
            <a:off x="899592" y="1334160"/>
            <a:ext cx="7920880" cy="197257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600" kern="0" dirty="0" smtClean="0">
                <a:latin typeface="+mn-ea"/>
              </a:rPr>
              <a:t>◆主任相談支援専門員養成研修にて全国の実情、</a:t>
            </a:r>
            <a:endParaRPr lang="en-US" altLang="ja-JP" sz="2600" kern="0" dirty="0" smtClean="0">
              <a:latin typeface="+mn-ea"/>
            </a:endParaRPr>
          </a:p>
          <a:p>
            <a:pPr marL="0" indent="0">
              <a:buFontTx/>
              <a:buNone/>
            </a:pPr>
            <a:r>
              <a:rPr lang="ja-JP" altLang="en-US" sz="2600" kern="0" dirty="0" smtClean="0">
                <a:latin typeface="+mn-ea"/>
              </a:rPr>
              <a:t>　 課題の把握、実施のための具体的な工夫について</a:t>
            </a:r>
            <a:endParaRPr lang="en-US" altLang="ja-JP" sz="2600" kern="0" dirty="0" smtClean="0">
              <a:latin typeface="+mn-ea"/>
            </a:endParaRPr>
          </a:p>
          <a:p>
            <a:pPr marL="0" indent="0">
              <a:buFontTx/>
              <a:buNone/>
            </a:pPr>
            <a:r>
              <a:rPr lang="ja-JP" altLang="en-US" sz="2600" kern="0" dirty="0" smtClean="0">
                <a:latin typeface="+mn-ea"/>
              </a:rPr>
              <a:t>   理解を深めた。今後</a:t>
            </a:r>
            <a:r>
              <a:rPr lang="ja-JP" altLang="en-US" sz="2600" kern="0" dirty="0">
                <a:latin typeface="+mn-ea"/>
              </a:rPr>
              <a:t>、</a:t>
            </a:r>
            <a:r>
              <a:rPr lang="ja-JP" altLang="en-US" sz="2600" kern="0" dirty="0" smtClean="0">
                <a:latin typeface="+mn-ea"/>
              </a:rPr>
              <a:t>岐阜市でどのように実施して</a:t>
            </a:r>
            <a:endParaRPr lang="en-US" altLang="ja-JP" sz="2600" kern="0" dirty="0" smtClean="0">
              <a:latin typeface="+mn-ea"/>
            </a:endParaRPr>
          </a:p>
          <a:p>
            <a:pPr marL="0" indent="0">
              <a:buFontTx/>
              <a:buNone/>
            </a:pPr>
            <a:r>
              <a:rPr lang="ja-JP" altLang="en-US" sz="2600" kern="0" dirty="0" smtClean="0">
                <a:latin typeface="+mn-ea"/>
              </a:rPr>
              <a:t> </a:t>
            </a:r>
            <a:r>
              <a:rPr lang="ja-JP" altLang="en-US" sz="2600" kern="0" dirty="0">
                <a:latin typeface="+mn-ea"/>
              </a:rPr>
              <a:t>　</a:t>
            </a:r>
            <a:r>
              <a:rPr lang="ja-JP" altLang="en-US" sz="2600" kern="0" dirty="0" smtClean="0">
                <a:latin typeface="+mn-ea"/>
              </a:rPr>
              <a:t>いけるとよいか、検討中。</a:t>
            </a:r>
            <a:endParaRPr lang="en-US" altLang="ja-JP" sz="2600" kern="0" dirty="0">
              <a:latin typeface="+mn-ea"/>
            </a:endParaRPr>
          </a:p>
          <a:p>
            <a:pPr marL="0" indent="0">
              <a:buFontTx/>
              <a:buNone/>
            </a:pPr>
            <a:r>
              <a:rPr lang="ja-JP" altLang="en-US" sz="2800" b="1" kern="0" dirty="0">
                <a:latin typeface="+mn-ea"/>
              </a:rPr>
              <a:t>　</a:t>
            </a:r>
            <a:endParaRPr lang="en-US" altLang="ja-JP" sz="2800" kern="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221631" y="6374634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19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4365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EC6A897-2ADA-49D4-B91A-4D51424E892F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620688"/>
            <a:ext cx="8064896" cy="56166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endParaRPr lang="en-US" altLang="ja-JP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ja-JP" altLang="en-US" sz="3600" kern="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en-US" sz="3600" kern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en-US" sz="2800" kern="0" dirty="0" smtClean="0">
                <a:solidFill>
                  <a:schemeClr val="tx1"/>
                </a:solidFill>
                <a:latin typeface="+mn-ea"/>
                <a:ea typeface="+mn-ea"/>
              </a:rPr>
              <a:t>障害者</a:t>
            </a:r>
            <a:r>
              <a:rPr lang="ja-JP" altLang="en-US" sz="2800" kern="0" dirty="0">
                <a:solidFill>
                  <a:schemeClr val="tx1"/>
                </a:solidFill>
                <a:latin typeface="+mn-ea"/>
                <a:ea typeface="+mn-ea"/>
              </a:rPr>
              <a:t>総合支援法第</a:t>
            </a:r>
            <a:r>
              <a:rPr lang="en-US" altLang="ja-JP" sz="2800" kern="0" dirty="0">
                <a:solidFill>
                  <a:schemeClr val="tx1"/>
                </a:solidFill>
                <a:latin typeface="+mn-ea"/>
                <a:ea typeface="+mn-ea"/>
              </a:rPr>
              <a:t>77</a:t>
            </a:r>
            <a:r>
              <a:rPr lang="ja-JP" altLang="en-US" sz="2800" kern="0" dirty="0">
                <a:solidFill>
                  <a:schemeClr val="tx1"/>
                </a:solidFill>
                <a:latin typeface="+mn-ea"/>
                <a:ea typeface="+mn-ea"/>
              </a:rPr>
              <a:t>条の２に規定。</a:t>
            </a:r>
            <a:endParaRPr lang="en-US" altLang="ja-JP" sz="2800" kern="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ja-JP" altLang="en-US" sz="2800" kern="0" dirty="0" smtClean="0">
                <a:solidFill>
                  <a:schemeClr val="tx1"/>
                </a:solidFill>
                <a:latin typeface="+mn-ea"/>
                <a:ea typeface="+mn-ea"/>
              </a:rPr>
              <a:t>　「</a:t>
            </a:r>
            <a:r>
              <a:rPr lang="ja-JP" altLang="en-US" sz="2800" kern="0" dirty="0">
                <a:solidFill>
                  <a:schemeClr val="tx1"/>
                </a:solidFill>
                <a:latin typeface="+mn-ea"/>
                <a:ea typeface="+mn-ea"/>
              </a:rPr>
              <a:t>地域における</a:t>
            </a:r>
            <a:r>
              <a:rPr lang="ja-JP" altLang="en-US" sz="2800" b="1" kern="0" dirty="0">
                <a:solidFill>
                  <a:schemeClr val="tx1"/>
                </a:solidFill>
                <a:latin typeface="+mn-ea"/>
                <a:ea typeface="+mn-ea"/>
              </a:rPr>
              <a:t>相談支援の中核的な役割</a:t>
            </a:r>
            <a:r>
              <a:rPr lang="ja-JP" altLang="en-US" sz="2800" kern="0" dirty="0">
                <a:solidFill>
                  <a:schemeClr val="tx1"/>
                </a:solidFill>
                <a:latin typeface="+mn-ea"/>
                <a:ea typeface="+mn-ea"/>
              </a:rPr>
              <a:t>を</a:t>
            </a:r>
            <a:r>
              <a:rPr lang="ja-JP" altLang="en-US" sz="2800" kern="0" dirty="0" smtClean="0">
                <a:solidFill>
                  <a:schemeClr val="tx1"/>
                </a:solidFill>
                <a:latin typeface="+mn-ea"/>
                <a:ea typeface="+mn-ea"/>
              </a:rPr>
              <a:t>担う</a:t>
            </a:r>
            <a:endParaRPr lang="en-US" altLang="ja-JP" sz="2800" kern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ja-JP" altLang="en-US" sz="2800" kern="0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ja-JP" altLang="en-US" sz="2800" kern="0" dirty="0" smtClean="0">
                <a:solidFill>
                  <a:schemeClr val="tx1"/>
                </a:solidFill>
                <a:latin typeface="+mn-ea"/>
                <a:ea typeface="+mn-ea"/>
              </a:rPr>
              <a:t>機関</a:t>
            </a:r>
            <a:r>
              <a:rPr lang="ja-JP" altLang="en-US" sz="2800" kern="0" dirty="0">
                <a:solidFill>
                  <a:schemeClr val="tx1"/>
                </a:solidFill>
                <a:latin typeface="+mn-ea"/>
                <a:ea typeface="+mn-ea"/>
              </a:rPr>
              <a:t>」として位置づけられており、市町村が</a:t>
            </a:r>
            <a:r>
              <a:rPr lang="ja-JP" altLang="en-US" sz="2800" kern="0" dirty="0" smtClean="0">
                <a:solidFill>
                  <a:schemeClr val="tx1"/>
                </a:solidFill>
                <a:latin typeface="+mn-ea"/>
                <a:ea typeface="+mn-ea"/>
              </a:rPr>
              <a:t>設置</a:t>
            </a:r>
            <a:endParaRPr lang="en-US" altLang="ja-JP" sz="2800" kern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ja-JP" altLang="en-US" sz="2800" kern="0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ja-JP" altLang="en-US" sz="2800" kern="0" dirty="0" smtClean="0">
                <a:solidFill>
                  <a:schemeClr val="tx1"/>
                </a:solidFill>
                <a:latin typeface="+mn-ea"/>
                <a:ea typeface="+mn-ea"/>
              </a:rPr>
              <a:t>する</a:t>
            </a:r>
            <a:r>
              <a:rPr lang="ja-JP" altLang="en-US" sz="2800" kern="0" dirty="0">
                <a:solidFill>
                  <a:schemeClr val="tx1"/>
                </a:solidFill>
                <a:latin typeface="+mn-ea"/>
                <a:ea typeface="+mn-ea"/>
              </a:rPr>
              <a:t>ことができる。</a:t>
            </a:r>
            <a:endParaRPr lang="en-US" altLang="ja-JP" sz="2800" kern="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US" altLang="ja-JP" sz="2400" kern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en-US" altLang="ja-JP" sz="2400" kern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ja-JP" altLang="en-US" sz="2400" kern="0" dirty="0" smtClean="0">
                <a:solidFill>
                  <a:schemeClr val="tx1"/>
                </a:solidFill>
                <a:latin typeface="+mn-ea"/>
                <a:ea typeface="+mn-ea"/>
              </a:rPr>
              <a:t>＊平成２６年度～　＜基幹相談支援センター＞</a:t>
            </a:r>
            <a:r>
              <a:rPr lang="en-US" altLang="ja-JP" sz="2400" kern="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ja-JP" sz="2400" kern="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ja-JP" altLang="en-US" sz="2400" kern="0" dirty="0" smtClean="0">
                <a:solidFill>
                  <a:schemeClr val="tx1"/>
                </a:solidFill>
                <a:latin typeface="+mn-ea"/>
                <a:ea typeface="+mn-ea"/>
              </a:rPr>
              <a:t>　　　　　　　　　　　　　　岐阜市</a:t>
            </a:r>
            <a:r>
              <a:rPr lang="ja-JP" altLang="en-US" sz="2400" kern="0" dirty="0" err="1" smtClean="0">
                <a:solidFill>
                  <a:schemeClr val="tx1"/>
                </a:solidFill>
                <a:latin typeface="+mn-ea"/>
                <a:ea typeface="+mn-ea"/>
              </a:rPr>
              <a:t>障がい</a:t>
            </a:r>
            <a:r>
              <a:rPr lang="ja-JP" altLang="en-US" sz="2400" kern="0" dirty="0" smtClean="0">
                <a:solidFill>
                  <a:schemeClr val="tx1"/>
                </a:solidFill>
                <a:latin typeface="+mn-ea"/>
                <a:ea typeface="+mn-ea"/>
              </a:rPr>
              <a:t>福祉課 相談係内に設置</a:t>
            </a:r>
            <a:endParaRPr lang="en-US" altLang="ja-JP" sz="2400" kern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ts val="1200"/>
              </a:lnSpc>
            </a:pPr>
            <a:endParaRPr lang="en-US" altLang="ja-JP" sz="2400" kern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ja-JP" altLang="en-US" sz="2400" kern="0" dirty="0" smtClean="0">
                <a:solidFill>
                  <a:schemeClr val="tx1"/>
                </a:solidFill>
                <a:latin typeface="+mn-ea"/>
                <a:ea typeface="+mn-ea"/>
              </a:rPr>
              <a:t>＊平成３０年度～　＜基幹相談支援サテライト＞</a:t>
            </a:r>
            <a:endParaRPr lang="en-US" altLang="ja-JP" sz="2400" kern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ja-JP" altLang="en-US" sz="2400" kern="0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ja-JP" altLang="en-US" sz="2400" kern="0" dirty="0" smtClean="0">
                <a:solidFill>
                  <a:schemeClr val="tx1"/>
                </a:solidFill>
                <a:latin typeface="+mn-ea"/>
                <a:ea typeface="+mn-ea"/>
              </a:rPr>
              <a:t>　　　　　　　　　　　　　市内４カ所に設置（委託）</a:t>
            </a:r>
            <a:endParaRPr lang="en-US" altLang="ja-JP" sz="2400" kern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ja-JP" altLang="en-US" sz="2400" kern="0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ja-JP" altLang="en-US" sz="2400" kern="0" dirty="0" smtClean="0">
                <a:solidFill>
                  <a:schemeClr val="tx1"/>
                </a:solidFill>
                <a:latin typeface="+mn-ea"/>
                <a:ea typeface="+mn-ea"/>
              </a:rPr>
              <a:t>　　　　　　　　　　　　　内１</a:t>
            </a:r>
            <a:r>
              <a:rPr lang="ja-JP" altLang="en-US" sz="2400" kern="0" dirty="0">
                <a:solidFill>
                  <a:schemeClr val="tx1"/>
                </a:solidFill>
                <a:latin typeface="+mn-ea"/>
                <a:ea typeface="+mn-ea"/>
              </a:rPr>
              <a:t>カ所</a:t>
            </a:r>
            <a:r>
              <a:rPr lang="ja-JP" altLang="en-US" sz="2400" kern="0" dirty="0" smtClean="0">
                <a:solidFill>
                  <a:schemeClr val="tx1"/>
                </a:solidFill>
                <a:latin typeface="+mn-ea"/>
                <a:ea typeface="+mn-ea"/>
              </a:rPr>
              <a:t>は岐南町・笠松町と共同設置</a:t>
            </a:r>
            <a:endParaRPr lang="en-US" altLang="ja-JP" sz="2400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8A980F4A-F65A-48ED-BCA4-BD9BDEA9187A}"/>
              </a:ext>
            </a:extLst>
          </p:cNvPr>
          <p:cNvSpPr txBox="1">
            <a:spLocks/>
          </p:cNvSpPr>
          <p:nvPr/>
        </p:nvSpPr>
        <p:spPr>
          <a:xfrm>
            <a:off x="3851920" y="188640"/>
            <a:ext cx="5292080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4000" b="1" kern="0" dirty="0" smtClean="0">
                <a:solidFill>
                  <a:schemeClr val="bg1"/>
                </a:solidFill>
                <a:latin typeface="+mj-ea"/>
              </a:rPr>
              <a:t>基幹相談支援センター</a:t>
            </a:r>
            <a:endParaRPr lang="ja-JP" altLang="en-US" sz="4000" b="1" kern="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21962" y="6381003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2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469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AAAB5A5-9303-4A5C-9FC0-AC0DFB3498A4}"/>
              </a:ext>
            </a:extLst>
          </p:cNvPr>
          <p:cNvSpPr txBox="1">
            <a:spLocks/>
          </p:cNvSpPr>
          <p:nvPr/>
        </p:nvSpPr>
        <p:spPr>
          <a:xfrm>
            <a:off x="5130316" y="260648"/>
            <a:ext cx="3923928" cy="7934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kern="0" dirty="0" smtClean="0">
                <a:latin typeface="+mj-ea"/>
                <a:ea typeface="+mj-ea"/>
              </a:rPr>
              <a:t>今後の課題</a:t>
            </a:r>
            <a:endParaRPr lang="ja-JP" altLang="en-US" b="1" kern="0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1442702"/>
            <a:ext cx="76328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>
                <a:latin typeface="+mn-ea"/>
                <a:ea typeface="+mn-ea"/>
              </a:rPr>
              <a:t>・</a:t>
            </a:r>
            <a:r>
              <a:rPr lang="ja-JP" altLang="en-US" sz="2600" dirty="0" smtClean="0">
                <a:latin typeface="+mn-ea"/>
              </a:rPr>
              <a:t>新型コロナウイルス感染防止対策</a:t>
            </a:r>
            <a:r>
              <a:rPr lang="ja-JP" altLang="en-US" sz="2600" dirty="0">
                <a:latin typeface="+mn-ea"/>
              </a:rPr>
              <a:t>のため、関係</a:t>
            </a:r>
            <a:r>
              <a:rPr lang="ja-JP" altLang="en-US" sz="2600" dirty="0" smtClean="0">
                <a:latin typeface="+mn-ea"/>
              </a:rPr>
              <a:t>機関</a:t>
            </a:r>
            <a:endParaRPr lang="en-US" altLang="ja-JP" sz="2600" dirty="0" smtClean="0">
              <a:latin typeface="+mn-ea"/>
            </a:endParaRPr>
          </a:p>
          <a:p>
            <a:r>
              <a:rPr lang="ja-JP" altLang="en-US" sz="2600" dirty="0">
                <a:latin typeface="+mn-ea"/>
              </a:rPr>
              <a:t>　</a:t>
            </a:r>
            <a:r>
              <a:rPr lang="ja-JP" altLang="en-US" sz="2600" dirty="0" smtClean="0">
                <a:latin typeface="+mn-ea"/>
              </a:rPr>
              <a:t>等と直接</a:t>
            </a:r>
            <a:r>
              <a:rPr lang="ja-JP" altLang="en-US" sz="2600" dirty="0">
                <a:latin typeface="+mn-ea"/>
              </a:rPr>
              <a:t>協議できる機会が</a:t>
            </a:r>
            <a:r>
              <a:rPr lang="ja-JP" altLang="en-US" sz="2600" dirty="0" smtClean="0">
                <a:latin typeface="+mn-ea"/>
              </a:rPr>
              <a:t>少なかった。</a:t>
            </a:r>
            <a:r>
              <a:rPr lang="ja-JP" altLang="en-US" sz="2600" dirty="0" smtClean="0">
                <a:latin typeface="+mn-ea"/>
                <a:ea typeface="+mn-ea"/>
              </a:rPr>
              <a:t>困難ケース</a:t>
            </a:r>
            <a:endParaRPr lang="en-US" altLang="ja-JP" sz="2600" dirty="0" smtClean="0">
              <a:latin typeface="+mn-ea"/>
              <a:ea typeface="+mn-ea"/>
            </a:endParaRPr>
          </a:p>
          <a:p>
            <a:r>
              <a:rPr lang="ja-JP" altLang="en-US" sz="2600" dirty="0">
                <a:latin typeface="+mn-ea"/>
                <a:ea typeface="+mn-ea"/>
              </a:rPr>
              <a:t>　</a:t>
            </a:r>
            <a:r>
              <a:rPr lang="ja-JP" altLang="en-US" sz="2600" dirty="0" smtClean="0">
                <a:latin typeface="+mn-ea"/>
                <a:ea typeface="+mn-ea"/>
              </a:rPr>
              <a:t>にもそれぞれ関係機関の役割を認識しながら、連携</a:t>
            </a:r>
            <a:endParaRPr lang="en-US" altLang="ja-JP" sz="2600" dirty="0" smtClean="0">
              <a:latin typeface="+mn-ea"/>
              <a:ea typeface="+mn-ea"/>
            </a:endParaRPr>
          </a:p>
          <a:p>
            <a:r>
              <a:rPr lang="ja-JP" altLang="en-US" sz="2600" dirty="0">
                <a:latin typeface="+mn-ea"/>
                <a:ea typeface="+mn-ea"/>
              </a:rPr>
              <a:t>　</a:t>
            </a:r>
            <a:r>
              <a:rPr lang="ja-JP" altLang="en-US" sz="2600" dirty="0" smtClean="0">
                <a:latin typeface="+mn-ea"/>
                <a:ea typeface="+mn-ea"/>
              </a:rPr>
              <a:t>して支援している。</a:t>
            </a:r>
            <a:endParaRPr lang="en-US" altLang="ja-JP" sz="2600" dirty="0" smtClean="0">
              <a:latin typeface="+mn-ea"/>
              <a:ea typeface="+mn-ea"/>
            </a:endParaRPr>
          </a:p>
          <a:p>
            <a:r>
              <a:rPr lang="ja-JP" altLang="en-US" sz="2600" dirty="0">
                <a:latin typeface="+mn-ea"/>
                <a:ea typeface="+mn-ea"/>
              </a:rPr>
              <a:t>・</a:t>
            </a:r>
            <a:r>
              <a:rPr lang="ja-JP" altLang="en-US" sz="2600" dirty="0" smtClean="0">
                <a:latin typeface="+mn-ea"/>
                <a:ea typeface="+mn-ea"/>
              </a:rPr>
              <a:t>新型コロナウイルス感染拡大のため、地区住民との</a:t>
            </a:r>
            <a:endParaRPr lang="en-US" altLang="ja-JP" sz="2600" dirty="0" smtClean="0">
              <a:latin typeface="+mn-ea"/>
              <a:ea typeface="+mn-ea"/>
            </a:endParaRPr>
          </a:p>
          <a:p>
            <a:r>
              <a:rPr lang="ja-JP" altLang="en-US" sz="2600" dirty="0">
                <a:latin typeface="+mn-ea"/>
                <a:ea typeface="+mn-ea"/>
              </a:rPr>
              <a:t>　</a:t>
            </a:r>
            <a:r>
              <a:rPr lang="ja-JP" altLang="en-US" sz="2600" dirty="0" smtClean="0">
                <a:latin typeface="+mn-ea"/>
                <a:ea typeface="+mn-ea"/>
              </a:rPr>
              <a:t>関係性を構築する機会がかなり少なかった。各地域</a:t>
            </a:r>
            <a:endParaRPr lang="en-US" altLang="ja-JP" sz="2600" dirty="0" smtClean="0">
              <a:latin typeface="+mn-ea"/>
              <a:ea typeface="+mn-ea"/>
            </a:endParaRPr>
          </a:p>
          <a:p>
            <a:r>
              <a:rPr lang="ja-JP" altLang="en-US" sz="2600" dirty="0">
                <a:latin typeface="+mn-ea"/>
                <a:ea typeface="+mn-ea"/>
              </a:rPr>
              <a:t>　</a:t>
            </a:r>
            <a:r>
              <a:rPr lang="ja-JP" altLang="en-US" sz="2600" dirty="0" smtClean="0">
                <a:latin typeface="+mn-ea"/>
                <a:ea typeface="+mn-ea"/>
              </a:rPr>
              <a:t>課題を把握し、地域づくりに関われるようにしていく</a:t>
            </a:r>
            <a:endParaRPr lang="en-US" altLang="ja-JP" sz="2600" dirty="0" smtClean="0">
              <a:latin typeface="+mn-ea"/>
              <a:ea typeface="+mn-ea"/>
            </a:endParaRPr>
          </a:p>
          <a:p>
            <a:r>
              <a:rPr lang="ja-JP" altLang="en-US" sz="2600" dirty="0">
                <a:latin typeface="+mn-ea"/>
                <a:ea typeface="+mn-ea"/>
              </a:rPr>
              <a:t>　</a:t>
            </a:r>
            <a:r>
              <a:rPr lang="ja-JP" altLang="en-US" sz="2600" dirty="0" smtClean="0">
                <a:latin typeface="+mn-ea"/>
                <a:ea typeface="+mn-ea"/>
              </a:rPr>
              <a:t>必要がある。</a:t>
            </a:r>
            <a:endParaRPr lang="en-US" altLang="ja-JP" sz="2600" dirty="0" smtClean="0">
              <a:latin typeface="+mn-ea"/>
              <a:ea typeface="+mn-ea"/>
            </a:endParaRPr>
          </a:p>
          <a:p>
            <a:r>
              <a:rPr lang="ja-JP" altLang="en-US" sz="2600" dirty="0" smtClean="0">
                <a:latin typeface="+mn-ea"/>
                <a:ea typeface="+mn-ea"/>
              </a:rPr>
              <a:t>・</a:t>
            </a:r>
            <a:r>
              <a:rPr lang="ja-JP" altLang="en-US" sz="2600" dirty="0">
                <a:latin typeface="+mn-ea"/>
                <a:ea typeface="+mn-ea"/>
              </a:rPr>
              <a:t>各サテライトに専任の</a:t>
            </a:r>
            <a:r>
              <a:rPr lang="ja-JP" altLang="en-US" sz="2600" dirty="0" smtClean="0">
                <a:latin typeface="+mn-ea"/>
                <a:ea typeface="+mn-ea"/>
              </a:rPr>
              <a:t>相談支援専門員を</a:t>
            </a:r>
            <a:endParaRPr lang="en-US" altLang="ja-JP" sz="2600" dirty="0" smtClean="0">
              <a:latin typeface="+mn-ea"/>
              <a:ea typeface="+mn-ea"/>
            </a:endParaRPr>
          </a:p>
          <a:p>
            <a:r>
              <a:rPr lang="ja-JP" altLang="en-US" sz="2600" dirty="0">
                <a:latin typeface="+mn-ea"/>
                <a:ea typeface="+mn-ea"/>
              </a:rPr>
              <a:t>　</a:t>
            </a:r>
            <a:r>
              <a:rPr lang="ja-JP" altLang="en-US" sz="2600" dirty="0" smtClean="0">
                <a:latin typeface="+mn-ea"/>
                <a:ea typeface="+mn-ea"/>
              </a:rPr>
              <a:t>配置。法人</a:t>
            </a:r>
            <a:r>
              <a:rPr lang="ja-JP" altLang="en-US" sz="2600" dirty="0">
                <a:latin typeface="+mn-ea"/>
                <a:ea typeface="+mn-ea"/>
              </a:rPr>
              <a:t>に</a:t>
            </a:r>
            <a:r>
              <a:rPr lang="ja-JP" altLang="en-US" sz="2600" dirty="0" smtClean="0">
                <a:latin typeface="+mn-ea"/>
                <a:ea typeface="+mn-ea"/>
              </a:rPr>
              <a:t>おける</a:t>
            </a:r>
            <a:r>
              <a:rPr lang="ja-JP" altLang="en-US" sz="2600" dirty="0">
                <a:latin typeface="+mn-ea"/>
                <a:ea typeface="+mn-ea"/>
              </a:rPr>
              <a:t>後継者</a:t>
            </a:r>
            <a:r>
              <a:rPr lang="ja-JP" altLang="en-US" sz="2600" dirty="0" smtClean="0">
                <a:latin typeface="+mn-ea"/>
                <a:ea typeface="+mn-ea"/>
              </a:rPr>
              <a:t>の確保・育成</a:t>
            </a:r>
            <a:endParaRPr lang="en-US" altLang="ja-JP" sz="2600" dirty="0" smtClean="0">
              <a:latin typeface="+mn-ea"/>
              <a:ea typeface="+mn-ea"/>
            </a:endParaRPr>
          </a:p>
          <a:p>
            <a:r>
              <a:rPr lang="ja-JP" altLang="en-US" sz="2600" dirty="0">
                <a:latin typeface="+mn-ea"/>
                <a:ea typeface="+mn-ea"/>
              </a:rPr>
              <a:t>　</a:t>
            </a:r>
            <a:r>
              <a:rPr lang="ja-JP" altLang="en-US" sz="2600" dirty="0" smtClean="0">
                <a:latin typeface="+mn-ea"/>
                <a:ea typeface="+mn-ea"/>
              </a:rPr>
              <a:t>が必要である。</a:t>
            </a:r>
            <a:endParaRPr kumimoji="1" lang="ja-JP" altLang="en-US" sz="2600" dirty="0">
              <a:latin typeface="+mn-ea"/>
              <a:ea typeface="+mn-ea"/>
            </a:endParaRPr>
          </a:p>
        </p:txBody>
      </p:sp>
      <p:pic>
        <p:nvPicPr>
          <p:cNvPr id="1029" name="Picture 5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96041"/>
            <a:ext cx="1743863" cy="14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21638" y="6366642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20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6258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タイトル 1">
            <a:extLst>
              <a:ext uri="{FF2B5EF4-FFF2-40B4-BE49-F238E27FC236}">
                <a16:creationId xmlns:a16="http://schemas.microsoft.com/office/drawing/2014/main" xmlns="" id="{8A980F4A-F65A-48ED-BCA4-BD9BDEA9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83" y="188640"/>
            <a:ext cx="7344817" cy="648072"/>
          </a:xfr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+mj-ea"/>
              </a:rPr>
              <a:t>岐阜市基幹相談</a:t>
            </a:r>
            <a:r>
              <a:rPr kumimoji="1" lang="ja-JP" altLang="en-US" sz="3200" b="1" dirty="0" smtClean="0">
                <a:solidFill>
                  <a:schemeClr val="bg1"/>
                </a:solidFill>
                <a:latin typeface="+mj-ea"/>
              </a:rPr>
              <a:t>支援</a:t>
            </a:r>
            <a:r>
              <a:rPr lang="ja-JP" altLang="en-US" sz="3200" b="1" dirty="0">
                <a:solidFill>
                  <a:schemeClr val="bg1"/>
                </a:solidFill>
                <a:latin typeface="+mj-ea"/>
              </a:rPr>
              <a:t>事業</a:t>
            </a:r>
            <a:r>
              <a:rPr kumimoji="1" lang="ja-JP" altLang="en-US" sz="3200" b="1" dirty="0" smtClean="0">
                <a:solidFill>
                  <a:schemeClr val="bg1"/>
                </a:solidFill>
                <a:latin typeface="+mj-ea"/>
              </a:rPr>
              <a:t>体系図</a:t>
            </a:r>
            <a:endParaRPr kumimoji="1" lang="ja-JP" altLang="en-US" sz="32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239000" y="6381003"/>
            <a:ext cx="1905000" cy="457200"/>
          </a:xfrm>
        </p:spPr>
        <p:txBody>
          <a:bodyPr/>
          <a:lstStyle/>
          <a:p>
            <a:fld id="{16B87F06-E0F3-4E97-AE20-04C7566D0E30}" type="slidenum">
              <a:rPr lang="en-US" altLang="ja-JP" sz="2800" smtClean="0"/>
              <a:pPr/>
              <a:t>3</a:t>
            </a:fld>
            <a:endParaRPr lang="en-US" altLang="ja-JP" sz="2800" dirty="0"/>
          </a:p>
        </p:txBody>
      </p:sp>
      <p:sp>
        <p:nvSpPr>
          <p:cNvPr id="2" name="角丸四角形 1"/>
          <p:cNvSpPr/>
          <p:nvPr/>
        </p:nvSpPr>
        <p:spPr bwMode="auto">
          <a:xfrm>
            <a:off x="2411760" y="941539"/>
            <a:ext cx="6624736" cy="759269"/>
          </a:xfrm>
          <a:prstGeom prst="roundRect">
            <a:avLst/>
          </a:prstGeom>
          <a:solidFill>
            <a:srgbClr val="FF99FF"/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2663279" y="980728"/>
            <a:ext cx="2484785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基幹相談支援センター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 smtClean="0"/>
              <a:t>（</a:t>
            </a:r>
            <a:r>
              <a:rPr lang="ja-JP" altLang="en-US" sz="1200" dirty="0" err="1" smtClean="0"/>
              <a:t>障がい</a:t>
            </a:r>
            <a:r>
              <a:rPr lang="ja-JP" altLang="en-US" sz="1200" dirty="0" smtClean="0"/>
              <a:t>福祉課）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6137411" y="1220016"/>
            <a:ext cx="2484785" cy="3240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保健センター（中・南・北）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6876256" y="950219"/>
            <a:ext cx="1242392" cy="31567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保健所</a:t>
            </a:r>
          </a:p>
        </p:txBody>
      </p:sp>
      <p:sp>
        <p:nvSpPr>
          <p:cNvPr id="6" name="上下矢印 5"/>
          <p:cNvSpPr/>
          <p:nvPr/>
        </p:nvSpPr>
        <p:spPr bwMode="auto">
          <a:xfrm>
            <a:off x="4211960" y="1556792"/>
            <a:ext cx="504056" cy="576064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連携</a:t>
            </a:r>
          </a:p>
        </p:txBody>
      </p:sp>
      <p:sp>
        <p:nvSpPr>
          <p:cNvPr id="10" name="楕円 9"/>
          <p:cNvSpPr/>
          <p:nvPr/>
        </p:nvSpPr>
        <p:spPr bwMode="auto">
          <a:xfrm>
            <a:off x="683569" y="2348880"/>
            <a:ext cx="7938628" cy="3472559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1" name="上下矢印 10"/>
          <p:cNvSpPr/>
          <p:nvPr/>
        </p:nvSpPr>
        <p:spPr bwMode="auto">
          <a:xfrm rot="2785043">
            <a:off x="6771447" y="1427867"/>
            <a:ext cx="504056" cy="1083560"/>
          </a:xfrm>
          <a:prstGeom prst="upDownArrow">
            <a:avLst>
              <a:gd name="adj1" fmla="val 44817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連携</a:t>
            </a:r>
          </a:p>
        </p:txBody>
      </p:sp>
      <p:sp>
        <p:nvSpPr>
          <p:cNvPr id="9" name="下矢印 8"/>
          <p:cNvSpPr/>
          <p:nvPr/>
        </p:nvSpPr>
        <p:spPr bwMode="auto">
          <a:xfrm>
            <a:off x="3197883" y="1570690"/>
            <a:ext cx="504056" cy="576064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委託</a:t>
            </a:r>
          </a:p>
        </p:txBody>
      </p:sp>
      <p:sp>
        <p:nvSpPr>
          <p:cNvPr id="5" name="角丸四角形 4"/>
          <p:cNvSpPr/>
          <p:nvPr/>
        </p:nvSpPr>
        <p:spPr bwMode="auto">
          <a:xfrm>
            <a:off x="2843808" y="2132855"/>
            <a:ext cx="3744416" cy="64445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岐阜市基幹相談支援サテライト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（クロス、うかい、ふなぶせ、</a:t>
            </a:r>
            <a:r>
              <a:rPr lang="ja-JP" altLang="en-US" sz="1400" dirty="0" err="1" smtClean="0">
                <a:solidFill>
                  <a:schemeClr val="bg1"/>
                </a:solidFill>
                <a:latin typeface="+mj-ea"/>
                <a:ea typeface="+mj-ea"/>
              </a:rPr>
              <a:t>ふなぶせ</a:t>
            </a:r>
            <a:r>
              <a:rPr lang="ja-JP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南）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2843807" y="3933055"/>
            <a:ext cx="3927945" cy="606441"/>
          </a:xfrm>
          <a:prstGeom prst="roundRect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・相談支援専門員として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年以上の実務経験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/>
              <a:t>・社会福祉士又は保健師又は精神保健福祉士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2411760" y="2797656"/>
            <a:ext cx="4608512" cy="6539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総合相談・専門相談</a:t>
            </a:r>
            <a:endParaRPr kumimoji="1" lang="en-US" altLang="ja-JP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 smtClean="0"/>
              <a:t>初期相談窓口として多様な</a:t>
            </a:r>
            <a:r>
              <a:rPr lang="ja-JP" altLang="en-US" sz="1200" dirty="0" err="1" smtClean="0"/>
              <a:t>障がい</a:t>
            </a:r>
            <a:r>
              <a:rPr lang="ja-JP" altLang="en-US" sz="1200" dirty="0" smtClean="0"/>
              <a:t>・相談に自宅等への訪問や来所・同行等の方法により対応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6771753" y="4011031"/>
            <a:ext cx="2160239" cy="7044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u="sng" dirty="0" smtClean="0"/>
              <a:t>地域</a:t>
            </a:r>
            <a:r>
              <a:rPr lang="ja-JP" altLang="en-US" sz="1200" b="1" u="sng" dirty="0"/>
              <a:t>移行</a:t>
            </a:r>
            <a:r>
              <a:rPr kumimoji="1" lang="ja-JP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・地域定着</a:t>
            </a:r>
            <a:endParaRPr kumimoji="1" lang="en-US" altLang="ja-JP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 smtClean="0"/>
              <a:t>医療機関等へ向けた普及</a:t>
            </a:r>
            <a:endParaRPr lang="en-US" altLang="ja-JP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啓発活動の実施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1196009" y="4029039"/>
            <a:ext cx="2160239" cy="7044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u="sng" dirty="0" smtClean="0"/>
              <a:t>権利</a:t>
            </a:r>
            <a:r>
              <a:rPr lang="ja-JP" altLang="en-US" sz="1200" b="1" u="sng" dirty="0"/>
              <a:t>擁護</a:t>
            </a:r>
            <a:r>
              <a:rPr kumimoji="1" lang="ja-JP" alt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・虐待防止</a:t>
            </a:r>
            <a:endParaRPr kumimoji="1" lang="en-US" altLang="ja-JP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 smtClean="0"/>
              <a:t>普及啓発活動の実施</a:t>
            </a:r>
            <a:endParaRPr lang="en-US" altLang="ja-JP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ケース会議</a:t>
            </a:r>
            <a:r>
              <a:rPr lang="ja-JP" altLang="en-US" sz="1200" dirty="0" smtClean="0"/>
              <a:t>へ出席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221989" y="4685955"/>
            <a:ext cx="2952328" cy="9414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b="1" u="sng" dirty="0"/>
              <a:t>地域</a:t>
            </a:r>
            <a:r>
              <a:rPr lang="ja-JP" altLang="en-US" sz="1200" b="1" u="sng" dirty="0" smtClean="0"/>
              <a:t>の相談支援体制の強化の取り組み</a:t>
            </a:r>
            <a:endParaRPr lang="en-US" altLang="ja-JP" sz="1200" b="1" u="sng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 smtClean="0"/>
              <a:t>・相談支援事業者への専門的指導・助言</a:t>
            </a:r>
            <a:endParaRPr lang="en-US" altLang="ja-JP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 smtClean="0"/>
              <a:t>・相談支援事業者の人材育成</a:t>
            </a:r>
            <a:endParaRPr lang="en-US" altLang="ja-JP" sz="12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 smtClean="0"/>
              <a:t>・相談機関との連携強化の取り組み</a:t>
            </a:r>
            <a:endParaRPr lang="en-US" altLang="ja-JP" sz="1200" dirty="0" smtClean="0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172001" y="3624945"/>
            <a:ext cx="2886285" cy="3965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常勤かつ専従職員を</a:t>
            </a:r>
            <a:r>
              <a:rPr kumimoji="1" lang="en-US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1</a:t>
            </a:r>
            <a:r>
              <a:rPr kumimoji="1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名以上配置</a:t>
            </a:r>
          </a:p>
        </p:txBody>
      </p:sp>
      <p:sp>
        <p:nvSpPr>
          <p:cNvPr id="19" name="楕円 18"/>
          <p:cNvSpPr/>
          <p:nvPr/>
        </p:nvSpPr>
        <p:spPr bwMode="auto">
          <a:xfrm>
            <a:off x="286156" y="5821439"/>
            <a:ext cx="2557652" cy="82867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特定・一般・障害児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相談支援事業者</a:t>
            </a:r>
          </a:p>
        </p:txBody>
      </p:sp>
      <p:sp>
        <p:nvSpPr>
          <p:cNvPr id="20" name="上下矢印 19"/>
          <p:cNvSpPr/>
          <p:nvPr/>
        </p:nvSpPr>
        <p:spPr bwMode="auto">
          <a:xfrm rot="2627419">
            <a:off x="1683216" y="5330805"/>
            <a:ext cx="504056" cy="702346"/>
          </a:xfrm>
          <a:prstGeom prst="up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連携</a:t>
            </a:r>
          </a:p>
        </p:txBody>
      </p:sp>
      <p:sp>
        <p:nvSpPr>
          <p:cNvPr id="23" name="下矢印 22"/>
          <p:cNvSpPr/>
          <p:nvPr/>
        </p:nvSpPr>
        <p:spPr bwMode="auto">
          <a:xfrm>
            <a:off x="3419872" y="5752123"/>
            <a:ext cx="2354866" cy="492069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 dirty="0" smtClean="0"/>
              <a:t>参画・運営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3210218" y="6264533"/>
            <a:ext cx="2801941" cy="385581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岐阜市障害者総合支援協議会</a:t>
            </a:r>
          </a:p>
        </p:txBody>
      </p:sp>
    </p:spTree>
    <p:extLst>
      <p:ext uri="{BB962C8B-B14F-4D97-AF65-F5344CB8AC3E}">
        <p14:creationId xmlns:p14="http://schemas.microsoft.com/office/powerpoint/2010/main" val="23942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xmlns="" id="{8106A702-ED5D-47DF-9FEE-A438333030EC}"/>
              </a:ext>
            </a:extLst>
          </p:cNvPr>
          <p:cNvSpPr txBox="1">
            <a:spLocks/>
          </p:cNvSpPr>
          <p:nvPr/>
        </p:nvSpPr>
        <p:spPr>
          <a:xfrm>
            <a:off x="971600" y="188640"/>
            <a:ext cx="8172400" cy="7934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kern="0" dirty="0" smtClean="0">
                <a:latin typeface="+mj-ea"/>
                <a:ea typeface="+mj-ea"/>
              </a:rPr>
              <a:t>岐阜市基幹相談支援サテライトの運営</a:t>
            </a:r>
            <a:r>
              <a:rPr lang="ja-JP" altLang="en-US" sz="3200" b="1" kern="0" dirty="0">
                <a:latin typeface="+mj-ea"/>
                <a:ea typeface="+mj-ea"/>
              </a:rPr>
              <a:t>体制</a:t>
            </a:r>
          </a:p>
        </p:txBody>
      </p:sp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2980602842"/>
              </p:ext>
            </p:extLst>
          </p:nvPr>
        </p:nvGraphicFramePr>
        <p:xfrm>
          <a:off x="971600" y="1124744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4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8950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106A702-ED5D-47DF-9FEE-A438333030EC}"/>
              </a:ext>
            </a:extLst>
          </p:cNvPr>
          <p:cNvSpPr txBox="1">
            <a:spLocks/>
          </p:cNvSpPr>
          <p:nvPr/>
        </p:nvSpPr>
        <p:spPr>
          <a:xfrm>
            <a:off x="5508104" y="188640"/>
            <a:ext cx="3635896" cy="7934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kern="0" dirty="0">
                <a:latin typeface="+mj-ea"/>
                <a:ea typeface="+mj-ea"/>
              </a:rPr>
              <a:t>品質管理</a:t>
            </a:r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229215822"/>
              </p:ext>
            </p:extLst>
          </p:nvPr>
        </p:nvGraphicFramePr>
        <p:xfrm>
          <a:off x="1187624" y="1124744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662"/>
            <a:ext cx="1376418" cy="141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239000" y="6381003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5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7478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val="356999124"/>
              </p:ext>
            </p:extLst>
          </p:nvPr>
        </p:nvGraphicFramePr>
        <p:xfrm>
          <a:off x="971600" y="1124744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xmlns="" id="{8106A702-ED5D-47DF-9FEE-A438333030EC}"/>
              </a:ext>
            </a:extLst>
          </p:cNvPr>
          <p:cNvSpPr txBox="1">
            <a:spLocks/>
          </p:cNvSpPr>
          <p:nvPr/>
        </p:nvSpPr>
        <p:spPr>
          <a:xfrm>
            <a:off x="5724128" y="188640"/>
            <a:ext cx="3419872" cy="7934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kern="0" dirty="0" smtClean="0">
                <a:latin typeface="+mj-ea"/>
                <a:ea typeface="+mj-ea"/>
              </a:rPr>
              <a:t>情報管理</a:t>
            </a:r>
            <a:endParaRPr lang="ja-JP" altLang="en-US" b="1" kern="0" dirty="0">
              <a:latin typeface="+mj-ea"/>
              <a:ea typeface="+mj-ea"/>
            </a:endParaRPr>
          </a:p>
        </p:txBody>
      </p:sp>
      <p:pic>
        <p:nvPicPr>
          <p:cNvPr id="4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7" y="67690"/>
            <a:ext cx="1123320" cy="120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239000" y="6333691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6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8511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xmlns="" id="{B246AA99-A9B5-4253-9B09-54A38A9EC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25" y="1520210"/>
            <a:ext cx="4732217" cy="482814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C8F0A86-6159-46D0-8B98-160169D6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264" y="188640"/>
            <a:ext cx="2195736" cy="792088"/>
          </a:xfr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ja-JP" altLang="en-US" b="1" dirty="0" smtClean="0">
                <a:latin typeface="+mn-ea"/>
              </a:rPr>
              <a:t>管轄</a:t>
            </a:r>
            <a:endParaRPr kumimoji="1" lang="ja-JP" altLang="en-US" b="1" dirty="0">
              <a:latin typeface="+mn-ea"/>
            </a:endParaRPr>
          </a:p>
        </p:txBody>
      </p:sp>
      <p:graphicFrame>
        <p:nvGraphicFramePr>
          <p:cNvPr id="83" name="表 82">
            <a:extLst>
              <a:ext uri="{FF2B5EF4-FFF2-40B4-BE49-F238E27FC236}">
                <a16:creationId xmlns:a16="http://schemas.microsoft.com/office/drawing/2014/main" xmlns="" id="{721CEE1B-6F3D-4A86-A2DF-4D33861E7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80846"/>
              </p:ext>
            </p:extLst>
          </p:nvPr>
        </p:nvGraphicFramePr>
        <p:xfrm>
          <a:off x="3760664" y="228576"/>
          <a:ext cx="2520279" cy="138191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520279">
                  <a:extLst>
                    <a:ext uri="{9D8B030D-6E8A-4147-A177-3AD203B41FA5}">
                      <a16:colId xmlns:a16="http://schemas.microsoft.com/office/drawing/2014/main" xmlns="" val="2991299023"/>
                    </a:ext>
                  </a:extLst>
                </a:gridCol>
              </a:tblGrid>
              <a:tr h="3692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 smtClean="0">
                          <a:latin typeface="+mn-ea"/>
                          <a:ea typeface="+mn-ea"/>
                        </a:rPr>
                        <a:t>サテライトクロス</a:t>
                      </a:r>
                      <a:endParaRPr kumimoji="1" lang="ja-JP" altLang="en-US" sz="18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4750017"/>
                  </a:ext>
                </a:extLst>
              </a:tr>
              <a:tr h="10126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j-ea"/>
                          <a:ea typeface="+mj-ea"/>
                        </a:rPr>
                        <a:t>金華、京町、明徳、徹明、本郷、</a:t>
                      </a:r>
                      <a:endParaRPr kumimoji="1" lang="en-US" altLang="ja-JP" sz="1400" dirty="0"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+mj-ea"/>
                          <a:ea typeface="+mj-ea"/>
                        </a:rPr>
                        <a:t>木之本、本荘、</a:t>
                      </a:r>
                      <a:r>
                        <a:rPr lang="ja-JP" altLang="en-US" sz="1400" dirty="0">
                          <a:latin typeface="+mj-ea"/>
                          <a:ea typeface="+mj-ea"/>
                        </a:rPr>
                        <a:t>長良、長良西</a:t>
                      </a:r>
                      <a:r>
                        <a:rPr lang="ja-JP" altLang="en-US" sz="1400" dirty="0" smtClean="0">
                          <a:latin typeface="+mj-ea"/>
                          <a:ea typeface="+mj-ea"/>
                        </a:rPr>
                        <a:t>、　</a:t>
                      </a:r>
                      <a:endParaRPr lang="en-US" altLang="ja-JP" sz="1400" dirty="0" smtClean="0"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ja-JP" altLang="en-US" sz="1400" dirty="0" smtClean="0">
                          <a:latin typeface="+mj-ea"/>
                          <a:ea typeface="+mj-ea"/>
                        </a:rPr>
                        <a:t>長良</a:t>
                      </a:r>
                      <a:r>
                        <a:rPr lang="ja-JP" altLang="en-US" sz="1400" dirty="0">
                          <a:latin typeface="+mj-ea"/>
                          <a:ea typeface="+mj-ea"/>
                        </a:rPr>
                        <a:t>東</a:t>
                      </a:r>
                      <a:r>
                        <a:rPr lang="ja-JP" altLang="en-US" sz="1400" dirty="0" smtClean="0">
                          <a:latin typeface="+mj-ea"/>
                          <a:ea typeface="+mj-ea"/>
                        </a:rPr>
                        <a:t>、三里</a:t>
                      </a:r>
                      <a:r>
                        <a:rPr lang="ja-JP" altLang="en-US" sz="1400" dirty="0">
                          <a:latin typeface="+mj-ea"/>
                          <a:ea typeface="+mj-ea"/>
                        </a:rPr>
                        <a:t>、鷺山、常磐</a:t>
                      </a:r>
                      <a:r>
                        <a:rPr lang="ja-JP" altLang="en-US" sz="1400" dirty="0" smtClean="0">
                          <a:latin typeface="+mj-ea"/>
                          <a:ea typeface="+mj-ea"/>
                        </a:rPr>
                        <a:t>、</a:t>
                      </a:r>
                      <a:endParaRPr lang="en-US" altLang="ja-JP" sz="1400" dirty="0" smtClean="0">
                        <a:latin typeface="+mj-ea"/>
                        <a:ea typeface="+mj-ea"/>
                      </a:endParaRPr>
                    </a:p>
                    <a:p>
                      <a:pPr algn="l"/>
                      <a:r>
                        <a:rPr lang="ja-JP" altLang="en-US" sz="1400" dirty="0" smtClean="0">
                          <a:latin typeface="+mj-ea"/>
                          <a:ea typeface="+mj-ea"/>
                        </a:rPr>
                        <a:t>岩</a:t>
                      </a:r>
                      <a:r>
                        <a:rPr lang="ja-JP" altLang="en-US" sz="1400" dirty="0">
                          <a:latin typeface="+mj-ea"/>
                          <a:ea typeface="+mj-ea"/>
                        </a:rPr>
                        <a:t>野田、岩野田北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4900771"/>
                  </a:ext>
                </a:extLst>
              </a:tr>
            </a:tbl>
          </a:graphicData>
        </a:graphic>
      </p:graphicFrame>
      <p:graphicFrame>
        <p:nvGraphicFramePr>
          <p:cNvPr id="82" name="表 81">
            <a:extLst>
              <a:ext uri="{FF2B5EF4-FFF2-40B4-BE49-F238E27FC236}">
                <a16:creationId xmlns:a16="http://schemas.microsoft.com/office/drawing/2014/main" xmlns="" id="{99E399C3-79CF-44BC-95BA-DC3ED2A6C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5988"/>
              </p:ext>
            </p:extLst>
          </p:nvPr>
        </p:nvGraphicFramePr>
        <p:xfrm>
          <a:off x="251520" y="1916832"/>
          <a:ext cx="2448272" cy="122413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991299023"/>
                    </a:ext>
                  </a:extLst>
                </a:gridCol>
              </a:tblGrid>
              <a:tr h="3825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 smtClean="0">
                          <a:latin typeface="+mn-ea"/>
                          <a:ea typeface="+mn-ea"/>
                        </a:rPr>
                        <a:t>サテライト</a:t>
                      </a:r>
                      <a:r>
                        <a:rPr kumimoji="1" lang="ja-JP" altLang="en-US" sz="1800" b="0" dirty="0">
                          <a:latin typeface="+mn-ea"/>
                          <a:ea typeface="+mn-ea"/>
                        </a:rPr>
                        <a:t>うかい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4750017"/>
                  </a:ext>
                </a:extLst>
              </a:tr>
              <a:tr h="84161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島、早田、城西、則武、木田</a:t>
                      </a:r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、</a:t>
                      </a:r>
                      <a:endParaRPr kumimoji="1" lang="en-US" altLang="ja-JP" sz="1400" dirty="0" smtClean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黒野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、方県、西郷、七郷</a:t>
                      </a:r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、市橋、鏡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島、合渡、網代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4900771"/>
                  </a:ext>
                </a:extLst>
              </a:tr>
            </a:tbl>
          </a:graphicData>
        </a:graphic>
      </p:graphicFrame>
      <p:graphicFrame>
        <p:nvGraphicFramePr>
          <p:cNvPr id="36" name="表 35">
            <a:extLst>
              <a:ext uri="{FF2B5EF4-FFF2-40B4-BE49-F238E27FC236}">
                <a16:creationId xmlns:a16="http://schemas.microsoft.com/office/drawing/2014/main" xmlns="" id="{3A6537EA-3C2C-452C-86DF-15354FE81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69036"/>
              </p:ext>
            </p:extLst>
          </p:nvPr>
        </p:nvGraphicFramePr>
        <p:xfrm>
          <a:off x="6139290" y="4822276"/>
          <a:ext cx="2825198" cy="134984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25198">
                  <a:extLst>
                    <a:ext uri="{9D8B030D-6E8A-4147-A177-3AD203B41FA5}">
                      <a16:colId xmlns:a16="http://schemas.microsoft.com/office/drawing/2014/main" xmlns="" val="2991299023"/>
                    </a:ext>
                  </a:extLst>
                </a:gridCol>
              </a:tblGrid>
              <a:tr h="3589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 smtClean="0">
                          <a:latin typeface="+mn-ea"/>
                          <a:ea typeface="+mn-ea"/>
                        </a:rPr>
                        <a:t>サテライト</a:t>
                      </a:r>
                      <a:r>
                        <a:rPr kumimoji="1" lang="ja-JP" altLang="en-US" sz="1800" b="0" dirty="0">
                          <a:latin typeface="+mn-ea"/>
                          <a:ea typeface="+mn-ea"/>
                        </a:rPr>
                        <a:t>ふなぶせ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4750017"/>
                  </a:ext>
                </a:extLst>
              </a:tr>
              <a:tr h="984083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梅林、白山、華陽、日野、長森南</a:t>
                      </a:r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、</a:t>
                      </a:r>
                      <a:endParaRPr kumimoji="1" lang="en-US" altLang="ja-JP" sz="1400" dirty="0" smtClean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長森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北、長森西、長森東、岩</a:t>
                      </a:r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、</a:t>
                      </a:r>
                      <a:endParaRPr kumimoji="1" lang="en-US" altLang="ja-JP" sz="1400" dirty="0" smtClean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厚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見、芥見、藍川、芥見東</a:t>
                      </a:r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、芥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見南</a:t>
                      </a:r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、</a:t>
                      </a:r>
                      <a:endParaRPr kumimoji="1" lang="en-US" altLang="ja-JP" sz="1400" dirty="0" smtClean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三輪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南、三輪北</a:t>
                      </a:r>
                      <a:endParaRPr kumimoji="1" lang="ja-JP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4900771"/>
                  </a:ext>
                </a:extLst>
              </a:tr>
            </a:tbl>
          </a:graphicData>
        </a:graphic>
      </p:graphicFrame>
      <p:graphicFrame>
        <p:nvGraphicFramePr>
          <p:cNvPr id="37" name="表 36">
            <a:extLst>
              <a:ext uri="{FF2B5EF4-FFF2-40B4-BE49-F238E27FC236}">
                <a16:creationId xmlns:a16="http://schemas.microsoft.com/office/drawing/2014/main" xmlns="" id="{ACD3D019-D062-4428-BCF5-7C9013575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084184"/>
              </p:ext>
            </p:extLst>
          </p:nvPr>
        </p:nvGraphicFramePr>
        <p:xfrm>
          <a:off x="638198" y="4822276"/>
          <a:ext cx="2394991" cy="119741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94991">
                  <a:extLst>
                    <a:ext uri="{9D8B030D-6E8A-4147-A177-3AD203B41FA5}">
                      <a16:colId xmlns:a16="http://schemas.microsoft.com/office/drawing/2014/main" xmlns="" val="2991299023"/>
                    </a:ext>
                  </a:extLst>
                </a:gridCol>
              </a:tblGrid>
              <a:tr h="4104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 smtClean="0">
                          <a:latin typeface="+mn-ea"/>
                          <a:ea typeface="+mn-ea"/>
                        </a:rPr>
                        <a:t>サテライト</a:t>
                      </a:r>
                      <a:r>
                        <a:rPr kumimoji="1" lang="ja-JP" altLang="en-US" sz="1800" b="0" dirty="0" err="1">
                          <a:latin typeface="+mn-ea"/>
                          <a:ea typeface="+mn-ea"/>
                        </a:rPr>
                        <a:t>ふなぶせ</a:t>
                      </a:r>
                      <a:r>
                        <a:rPr kumimoji="1" lang="ja-JP" altLang="en-US" sz="1800" b="0" dirty="0">
                          <a:latin typeface="+mn-ea"/>
                          <a:ea typeface="+mn-ea"/>
                        </a:rPr>
                        <a:t>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4750017"/>
                  </a:ext>
                </a:extLst>
              </a:tr>
              <a:tr h="78699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加納東、加納西、茜部、鶉、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日置江、</a:t>
                      </a:r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柳津町</a:t>
                      </a:r>
                      <a:endParaRPr kumimoji="1" lang="en-US" altLang="ja-JP" sz="1400" dirty="0" smtClean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+mn-ea"/>
                          <a:ea typeface="+mn-ea"/>
                        </a:rPr>
                        <a:t>（岐南町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、笠松町）</a:t>
                      </a:r>
                      <a:endParaRPr kumimoji="1" lang="ja-JP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4900771"/>
                  </a:ext>
                </a:extLst>
              </a:tr>
            </a:tbl>
          </a:graphicData>
        </a:graphic>
      </p:graphicFrame>
      <p:sp>
        <p:nvSpPr>
          <p:cNvPr id="5" name="雲 4">
            <a:extLst>
              <a:ext uri="{FF2B5EF4-FFF2-40B4-BE49-F238E27FC236}">
                <a16:creationId xmlns:a16="http://schemas.microsoft.com/office/drawing/2014/main" xmlns="" id="{ADA2DC39-94D6-4ECA-B0AB-EC4D451053EA}"/>
              </a:ext>
            </a:extLst>
          </p:cNvPr>
          <p:cNvSpPr/>
          <p:nvPr/>
        </p:nvSpPr>
        <p:spPr bwMode="auto">
          <a:xfrm>
            <a:off x="251520" y="390902"/>
            <a:ext cx="2841823" cy="105726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おおよそ人口</a:t>
            </a:r>
            <a:endParaRPr kumimoji="1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10</a:t>
            </a: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万人に</a:t>
            </a: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1</a:t>
            </a: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か所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xmlns="" id="{5C9C90C4-B0F1-441C-9053-A6869456FAF5}"/>
              </a:ext>
            </a:extLst>
          </p:cNvPr>
          <p:cNvCxnSpPr/>
          <p:nvPr/>
        </p:nvCxnSpPr>
        <p:spPr bwMode="auto">
          <a:xfrm>
            <a:off x="2411760" y="3140968"/>
            <a:ext cx="936104" cy="434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xmlns="" id="{2103DDD6-1997-4D36-8F9D-A4565206AB6E}"/>
              </a:ext>
            </a:extLst>
          </p:cNvPr>
          <p:cNvCxnSpPr/>
          <p:nvPr/>
        </p:nvCxnSpPr>
        <p:spPr bwMode="auto">
          <a:xfrm>
            <a:off x="5076056" y="1610490"/>
            <a:ext cx="0" cy="1237708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xmlns="" id="{999174A7-61AA-4897-85CB-E4A4401935E8}"/>
              </a:ext>
            </a:extLst>
          </p:cNvPr>
          <p:cNvCxnSpPr>
            <a:cxnSpLocks/>
          </p:cNvCxnSpPr>
          <p:nvPr/>
        </p:nvCxnSpPr>
        <p:spPr bwMode="auto">
          <a:xfrm>
            <a:off x="3093342" y="5605703"/>
            <a:ext cx="25452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xmlns="" id="{DAF592E3-7900-4489-AAE9-3B9DF6D28898}"/>
              </a:ext>
            </a:extLst>
          </p:cNvPr>
          <p:cNvCxnSpPr>
            <a:cxnSpLocks/>
            <a:endCxn id="36" idx="0"/>
          </p:cNvCxnSpPr>
          <p:nvPr/>
        </p:nvCxnSpPr>
        <p:spPr bwMode="auto">
          <a:xfrm>
            <a:off x="5940152" y="4407254"/>
            <a:ext cx="1611737" cy="4150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234701" y="6348350"/>
            <a:ext cx="1905000" cy="457200"/>
          </a:xfrm>
        </p:spPr>
        <p:txBody>
          <a:bodyPr/>
          <a:lstStyle/>
          <a:p>
            <a:fld id="{16B87F06-E0F3-4E97-AE20-04C7566D0E30}" type="slidenum">
              <a:rPr lang="en-US" altLang="ja-JP" sz="2800" smtClean="0"/>
              <a:pPr/>
              <a:t>7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339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xmlns="" id="{0AAAB5A5-9303-4A5C-9FC0-AC0DFB3498A4}"/>
              </a:ext>
            </a:extLst>
          </p:cNvPr>
          <p:cNvSpPr txBox="1">
            <a:spLocks/>
          </p:cNvSpPr>
          <p:nvPr/>
        </p:nvSpPr>
        <p:spPr>
          <a:xfrm>
            <a:off x="1619672" y="188640"/>
            <a:ext cx="7398568" cy="62624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3200" b="1" kern="0" dirty="0">
                <a:latin typeface="+mj-ea"/>
                <a:ea typeface="+mj-ea"/>
              </a:rPr>
              <a:t>岐阜市における相談支援体制（</a:t>
            </a:r>
            <a:r>
              <a:rPr lang="en-US" altLang="ja-JP" sz="3200" b="1" kern="0" dirty="0">
                <a:latin typeface="+mj-ea"/>
                <a:ea typeface="+mj-ea"/>
              </a:rPr>
              <a:t>3</a:t>
            </a:r>
            <a:r>
              <a:rPr lang="ja-JP" altLang="en-US" sz="3200" b="1" kern="0" dirty="0">
                <a:latin typeface="+mj-ea"/>
                <a:ea typeface="+mj-ea"/>
              </a:rPr>
              <a:t>層構造）</a:t>
            </a:r>
          </a:p>
          <a:p>
            <a:pPr algn="r"/>
            <a:endParaRPr lang="ja-JP" altLang="en-US" b="1" kern="0" dirty="0">
              <a:latin typeface="+mj-ea"/>
              <a:ea typeface="+mj-e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9381"/>
            <a:ext cx="8964488" cy="573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C17D8F50-BDE1-424B-98A2-659F1570AB41}" type="slidenum">
              <a:rPr lang="en-US" altLang="ja-JP" sz="2800" smtClean="0"/>
              <a:pPr/>
              <a:t>8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0574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AAAB5A5-9303-4A5C-9FC0-AC0DFB349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259286"/>
            <a:ext cx="6948264" cy="937466"/>
          </a:xfr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ja-JP" altLang="en-US" sz="4000" b="1" dirty="0" smtClean="0">
                <a:latin typeface="+mj-ea"/>
                <a:ea typeface="+mj-ea"/>
              </a:rPr>
              <a:t>①総合的</a:t>
            </a:r>
            <a:r>
              <a:rPr kumimoji="1" lang="ja-JP" altLang="en-US" sz="4000" b="1" dirty="0">
                <a:latin typeface="+mj-ea"/>
                <a:ea typeface="+mj-ea"/>
              </a:rPr>
              <a:t>・専門的な相談窓口</a:t>
            </a:r>
            <a:r>
              <a:rPr kumimoji="1" lang="ja-JP" altLang="en-US" b="1" dirty="0">
                <a:latin typeface="+mj-ea"/>
                <a:ea typeface="+mj-ea"/>
              </a:rPr>
              <a:t> 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6FA7AE54-673B-4CBF-A8FC-46FA79FAE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410" y="1693402"/>
            <a:ext cx="7772400" cy="4111862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>
                <a:latin typeface="+mn-ea"/>
              </a:rPr>
              <a:t>　</a:t>
            </a:r>
            <a:r>
              <a:rPr lang="ja-JP" altLang="en-US" sz="2800" dirty="0" err="1" smtClean="0">
                <a:latin typeface="+mn-ea"/>
              </a:rPr>
              <a:t>障</a:t>
            </a:r>
            <a:r>
              <a:rPr lang="ja-JP" altLang="en-US" sz="2800" dirty="0" err="1">
                <a:latin typeface="+mn-ea"/>
              </a:rPr>
              <a:t>がい</a:t>
            </a:r>
            <a:r>
              <a:rPr lang="ja-JP" altLang="en-US" sz="2800" dirty="0">
                <a:latin typeface="+mn-ea"/>
              </a:rPr>
              <a:t>種別に関わらず、どこに相談していい</a:t>
            </a:r>
            <a:r>
              <a:rPr lang="ja-JP" altLang="en-US" sz="2800" dirty="0" smtClean="0">
                <a:latin typeface="+mn-ea"/>
              </a:rPr>
              <a:t>か　分からない</a:t>
            </a:r>
            <a:r>
              <a:rPr lang="ja-JP" altLang="en-US" sz="2800" dirty="0">
                <a:latin typeface="+mn-ea"/>
              </a:rPr>
              <a:t>ときに、お住まいの地域を担当して</a:t>
            </a:r>
            <a:r>
              <a:rPr lang="ja-JP" altLang="en-US" sz="2800" dirty="0" smtClean="0">
                <a:latin typeface="+mn-ea"/>
              </a:rPr>
              <a:t>いる基幹相談支援サテライト</a:t>
            </a:r>
            <a:r>
              <a:rPr lang="ja-JP" altLang="en-US" sz="2800" dirty="0">
                <a:latin typeface="+mn-ea"/>
              </a:rPr>
              <a:t>に相談することができる。</a:t>
            </a: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+mn-ea"/>
              </a:rPr>
              <a:t>　相談</a:t>
            </a:r>
            <a:r>
              <a:rPr lang="ja-JP" altLang="en-US" sz="2800" dirty="0">
                <a:latin typeface="+mn-ea"/>
              </a:rPr>
              <a:t>内容に応じて、適切な関係機関へつないでいく。</a:t>
            </a:r>
            <a:endParaRPr lang="en-US" altLang="ja-JP" sz="2800" dirty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☞ </a:t>
            </a:r>
            <a:r>
              <a:rPr lang="en-US" altLang="ja-JP" sz="2800" b="1" dirty="0" smtClean="0">
                <a:latin typeface="+mn-ea"/>
              </a:rPr>
              <a:t>『</a:t>
            </a:r>
            <a:r>
              <a:rPr lang="ja-JP" altLang="en-US" sz="2800" b="1" dirty="0">
                <a:latin typeface="+mn-ea"/>
              </a:rPr>
              <a:t>わかりやすい相談窓口</a:t>
            </a:r>
            <a:r>
              <a:rPr lang="en-US" altLang="ja-JP" sz="2800" b="1" dirty="0">
                <a:latin typeface="+mn-ea"/>
              </a:rPr>
              <a:t>』</a:t>
            </a:r>
          </a:p>
          <a:p>
            <a:pPr marL="0" indent="0">
              <a:buNone/>
            </a:pPr>
            <a:r>
              <a:rPr lang="ja-JP" altLang="en-US" sz="2800" b="1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☞ </a:t>
            </a:r>
            <a:r>
              <a:rPr lang="en-US" altLang="ja-JP" sz="2800" b="1" dirty="0" smtClean="0">
                <a:latin typeface="+mn-ea"/>
              </a:rPr>
              <a:t>『</a:t>
            </a:r>
            <a:r>
              <a:rPr lang="ja-JP" altLang="en-US" sz="2800" b="1" dirty="0">
                <a:latin typeface="+mn-ea"/>
              </a:rPr>
              <a:t>相談しやすい窓口</a:t>
            </a:r>
            <a:r>
              <a:rPr lang="en-US" altLang="ja-JP" sz="2800" b="1" dirty="0">
                <a:latin typeface="+mn-ea"/>
              </a:rPr>
              <a:t>』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920DADDB-9B6B-44C7-8D72-D41B54540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83" y="4544338"/>
            <a:ext cx="2448272" cy="2065451"/>
          </a:xfrm>
          <a:prstGeom prst="rect">
            <a:avLst/>
          </a:prstGeom>
        </p:spPr>
      </p:pic>
      <p:sp>
        <p:nvSpPr>
          <p:cNvPr id="9" name="乗算記号 8">
            <a:extLst>
              <a:ext uri="{FF2B5EF4-FFF2-40B4-BE49-F238E27FC236}">
                <a16:creationId xmlns:a16="http://schemas.microsoft.com/office/drawing/2014/main" xmlns="" id="{BE471364-7591-4B05-93B8-9B6D2AD9BEFF}"/>
              </a:ext>
            </a:extLst>
          </p:cNvPr>
          <p:cNvSpPr/>
          <p:nvPr/>
        </p:nvSpPr>
        <p:spPr bwMode="auto">
          <a:xfrm>
            <a:off x="6427841" y="4724188"/>
            <a:ext cx="735756" cy="841800"/>
          </a:xfrm>
          <a:prstGeom prst="mathMultiply">
            <a:avLst>
              <a:gd name="adj1" fmla="val 18205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15593" y="6367941"/>
            <a:ext cx="1905000" cy="457200"/>
          </a:xfrm>
        </p:spPr>
        <p:txBody>
          <a:bodyPr/>
          <a:lstStyle/>
          <a:p>
            <a:fld id="{1C38616B-7716-423C-ABD2-0016EDCA9DFA}" type="slidenum">
              <a:rPr lang="en-US" altLang="ja-JP" sz="2800" smtClean="0"/>
              <a:pPr/>
              <a:t>9</a:t>
            </a:fld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5961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STIE_TP01069011">
  <a:themeElements>
    <a:clrScheme name="DADSTIE_TP01069011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TIE_TP01069011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STIE_TP01069011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TIE_TP01069011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_TP0106901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_TP01069011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_TP01069011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TIE_TP01069011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75FFE97-A7E0-4B25-B501-C42A16BE3E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1198</Words>
  <Application>Microsoft Office PowerPoint</Application>
  <PresentationFormat>画面に合わせる (4:3)</PresentationFormat>
  <Paragraphs>389</Paragraphs>
  <Slides>20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DADSTIE_TP01069011</vt:lpstr>
      <vt:lpstr>岐阜市基幹相談支援事業 </vt:lpstr>
      <vt:lpstr>PowerPoint プレゼンテーション</vt:lpstr>
      <vt:lpstr>岐阜市基幹相談支援事業体系図</vt:lpstr>
      <vt:lpstr>PowerPoint プレゼンテーション</vt:lpstr>
      <vt:lpstr>PowerPoint プレゼンテーション</vt:lpstr>
      <vt:lpstr>PowerPoint プレゼンテーション</vt:lpstr>
      <vt:lpstr>管轄</vt:lpstr>
      <vt:lpstr>PowerPoint プレゼンテーション</vt:lpstr>
      <vt:lpstr>①総合的・専門的な相談窓口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岐阜市基幹相談支援サテライト事業</dc:title>
  <dc:creator>安原 善光</dc:creator>
  <cp:lastModifiedBy>河崎 昌司</cp:lastModifiedBy>
  <cp:revision>260</cp:revision>
  <cp:lastPrinted>2021-06-16T13:15:15Z</cp:lastPrinted>
  <dcterms:modified xsi:type="dcterms:W3CDTF">2021-08-20T01:04:58Z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TC010690111041</vt:lpwstr>
  </property>
</Properties>
</file>