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3"/>
  </p:notesMasterIdLst>
  <p:sldIdLst>
    <p:sldId id="439" r:id="rId2"/>
    <p:sldId id="423" r:id="rId3"/>
    <p:sldId id="424" r:id="rId4"/>
    <p:sldId id="425" r:id="rId5"/>
    <p:sldId id="256" r:id="rId6"/>
    <p:sldId id="265" r:id="rId7"/>
    <p:sldId id="267" r:id="rId8"/>
    <p:sldId id="422" r:id="rId9"/>
    <p:sldId id="257" r:id="rId10"/>
    <p:sldId id="258" r:id="rId11"/>
    <p:sldId id="259" r:id="rId12"/>
    <p:sldId id="260" r:id="rId13"/>
    <p:sldId id="261" r:id="rId14"/>
    <p:sldId id="426" r:id="rId15"/>
    <p:sldId id="427" r:id="rId16"/>
    <p:sldId id="428" r:id="rId17"/>
    <p:sldId id="435" r:id="rId18"/>
    <p:sldId id="436" r:id="rId19"/>
    <p:sldId id="437" r:id="rId20"/>
    <p:sldId id="438" r:id="rId21"/>
    <p:sldId id="429" r:id="rId22"/>
    <p:sldId id="440" r:id="rId23"/>
    <p:sldId id="441" r:id="rId24"/>
    <p:sldId id="442" r:id="rId25"/>
    <p:sldId id="431" r:id="rId26"/>
    <p:sldId id="432" r:id="rId27"/>
    <p:sldId id="443" r:id="rId28"/>
    <p:sldId id="444" r:id="rId29"/>
    <p:sldId id="445" r:id="rId30"/>
    <p:sldId id="433" r:id="rId31"/>
    <p:sldId id="434" r:id="rId3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131C277-3E23-4BD9-AA55-FCFDB19A0709}">
          <p14:sldIdLst>
            <p14:sldId id="439"/>
            <p14:sldId id="423"/>
            <p14:sldId id="424"/>
            <p14:sldId id="425"/>
            <p14:sldId id="256"/>
            <p14:sldId id="265"/>
            <p14:sldId id="267"/>
            <p14:sldId id="422"/>
            <p14:sldId id="257"/>
            <p14:sldId id="258"/>
            <p14:sldId id="259"/>
            <p14:sldId id="260"/>
            <p14:sldId id="261"/>
            <p14:sldId id="426"/>
            <p14:sldId id="427"/>
            <p14:sldId id="428"/>
            <p14:sldId id="435"/>
            <p14:sldId id="436"/>
            <p14:sldId id="437"/>
            <p14:sldId id="438"/>
            <p14:sldId id="429"/>
            <p14:sldId id="440"/>
            <p14:sldId id="441"/>
            <p14:sldId id="442"/>
            <p14:sldId id="431"/>
            <p14:sldId id="432"/>
            <p14:sldId id="443"/>
            <p14:sldId id="444"/>
            <p14:sldId id="445"/>
            <p14:sldId id="433"/>
            <p14:sldId id="43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User" initials="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5" autoAdjust="0"/>
    <p:restoredTop sz="94280" autoAdjust="0"/>
  </p:normalViewPr>
  <p:slideViewPr>
    <p:cSldViewPr snapToGrid="0">
      <p:cViewPr>
        <p:scale>
          <a:sx n="75" d="100"/>
          <a:sy n="75" d="100"/>
        </p:scale>
        <p:origin x="-51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4FB40D1-8B16-42EF-8D87-E0FC5C30166F}" type="datetimeFigureOut">
              <a:rPr kumimoji="1" lang="ja-JP" altLang="en-US" smtClean="0"/>
              <a:t>2022/2/25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1235529-49F1-4216-9DD7-2DA0DDA61309}" type="slidenum">
              <a:rPr kumimoji="1" lang="ja-JP" altLang="en-US" smtClean="0"/>
              <a:t>‹#›</a:t>
            </a:fld>
            <a:endParaRPr kumimoji="1" lang="ja-JP" altLang="en-US"/>
          </a:p>
        </p:txBody>
      </p:sp>
    </p:spTree>
    <p:extLst>
      <p:ext uri="{BB962C8B-B14F-4D97-AF65-F5344CB8AC3E}">
        <p14:creationId xmlns:p14="http://schemas.microsoft.com/office/powerpoint/2010/main" val="34898768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5</a:t>
            </a:fld>
            <a:endParaRPr kumimoji="1" lang="ja-JP" altLang="en-US"/>
          </a:p>
        </p:txBody>
      </p:sp>
    </p:spTree>
    <p:extLst>
      <p:ext uri="{BB962C8B-B14F-4D97-AF65-F5344CB8AC3E}">
        <p14:creationId xmlns:p14="http://schemas.microsoft.com/office/powerpoint/2010/main" val="416885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18</a:t>
            </a:fld>
            <a:endParaRPr kumimoji="1" lang="ja-JP" altLang="en-US"/>
          </a:p>
        </p:txBody>
      </p:sp>
    </p:spTree>
    <p:extLst>
      <p:ext uri="{BB962C8B-B14F-4D97-AF65-F5344CB8AC3E}">
        <p14:creationId xmlns:p14="http://schemas.microsoft.com/office/powerpoint/2010/main" val="318586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20</a:t>
            </a:fld>
            <a:endParaRPr kumimoji="1" lang="ja-JP" altLang="en-US"/>
          </a:p>
        </p:txBody>
      </p:sp>
    </p:spTree>
    <p:extLst>
      <p:ext uri="{BB962C8B-B14F-4D97-AF65-F5344CB8AC3E}">
        <p14:creationId xmlns:p14="http://schemas.microsoft.com/office/powerpoint/2010/main" val="234073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21</a:t>
            </a:fld>
            <a:endParaRPr kumimoji="1" lang="ja-JP" altLang="en-US"/>
          </a:p>
        </p:txBody>
      </p:sp>
    </p:spTree>
    <p:extLst>
      <p:ext uri="{BB962C8B-B14F-4D97-AF65-F5344CB8AC3E}">
        <p14:creationId xmlns:p14="http://schemas.microsoft.com/office/powerpoint/2010/main" val="94750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22</a:t>
            </a:fld>
            <a:endParaRPr kumimoji="1" lang="ja-JP" altLang="en-US"/>
          </a:p>
        </p:txBody>
      </p:sp>
    </p:spTree>
    <p:extLst>
      <p:ext uri="{BB962C8B-B14F-4D97-AF65-F5344CB8AC3E}">
        <p14:creationId xmlns:p14="http://schemas.microsoft.com/office/powerpoint/2010/main" val="3527814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23</a:t>
            </a:fld>
            <a:endParaRPr kumimoji="1" lang="ja-JP" altLang="en-US"/>
          </a:p>
        </p:txBody>
      </p:sp>
    </p:spTree>
    <p:extLst>
      <p:ext uri="{BB962C8B-B14F-4D97-AF65-F5344CB8AC3E}">
        <p14:creationId xmlns:p14="http://schemas.microsoft.com/office/powerpoint/2010/main" val="66725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24</a:t>
            </a:fld>
            <a:endParaRPr kumimoji="1" lang="ja-JP" altLang="en-US"/>
          </a:p>
        </p:txBody>
      </p:sp>
    </p:spTree>
    <p:extLst>
      <p:ext uri="{BB962C8B-B14F-4D97-AF65-F5344CB8AC3E}">
        <p14:creationId xmlns:p14="http://schemas.microsoft.com/office/powerpoint/2010/main" val="377450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25</a:t>
            </a:fld>
            <a:endParaRPr kumimoji="1" lang="ja-JP" altLang="en-US"/>
          </a:p>
        </p:txBody>
      </p:sp>
    </p:spTree>
    <p:extLst>
      <p:ext uri="{BB962C8B-B14F-4D97-AF65-F5344CB8AC3E}">
        <p14:creationId xmlns:p14="http://schemas.microsoft.com/office/powerpoint/2010/main" val="231570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6</a:t>
            </a:fld>
            <a:endParaRPr kumimoji="1" lang="ja-JP" altLang="en-US"/>
          </a:p>
        </p:txBody>
      </p:sp>
    </p:spTree>
    <p:extLst>
      <p:ext uri="{BB962C8B-B14F-4D97-AF65-F5344CB8AC3E}">
        <p14:creationId xmlns:p14="http://schemas.microsoft.com/office/powerpoint/2010/main" val="75063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11</a:t>
            </a:fld>
            <a:endParaRPr kumimoji="1" lang="ja-JP" altLang="en-US"/>
          </a:p>
        </p:txBody>
      </p:sp>
    </p:spTree>
    <p:extLst>
      <p:ext uri="{BB962C8B-B14F-4D97-AF65-F5344CB8AC3E}">
        <p14:creationId xmlns:p14="http://schemas.microsoft.com/office/powerpoint/2010/main" val="138440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12</a:t>
            </a:fld>
            <a:endParaRPr kumimoji="1" lang="ja-JP" altLang="en-US"/>
          </a:p>
        </p:txBody>
      </p:sp>
    </p:spTree>
    <p:extLst>
      <p:ext uri="{BB962C8B-B14F-4D97-AF65-F5344CB8AC3E}">
        <p14:creationId xmlns:p14="http://schemas.microsoft.com/office/powerpoint/2010/main" val="193699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13</a:t>
            </a:fld>
            <a:endParaRPr kumimoji="1" lang="ja-JP" altLang="en-US"/>
          </a:p>
        </p:txBody>
      </p:sp>
    </p:spTree>
    <p:extLst>
      <p:ext uri="{BB962C8B-B14F-4D97-AF65-F5344CB8AC3E}">
        <p14:creationId xmlns:p14="http://schemas.microsoft.com/office/powerpoint/2010/main" val="410785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14</a:t>
            </a:fld>
            <a:endParaRPr kumimoji="1" lang="ja-JP" altLang="en-US"/>
          </a:p>
        </p:txBody>
      </p:sp>
    </p:spTree>
    <p:extLst>
      <p:ext uri="{BB962C8B-B14F-4D97-AF65-F5344CB8AC3E}">
        <p14:creationId xmlns:p14="http://schemas.microsoft.com/office/powerpoint/2010/main" val="409548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15</a:t>
            </a:fld>
            <a:endParaRPr kumimoji="1" lang="ja-JP" altLang="en-US"/>
          </a:p>
        </p:txBody>
      </p:sp>
    </p:spTree>
    <p:extLst>
      <p:ext uri="{BB962C8B-B14F-4D97-AF65-F5344CB8AC3E}">
        <p14:creationId xmlns:p14="http://schemas.microsoft.com/office/powerpoint/2010/main" val="237672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16</a:t>
            </a:fld>
            <a:endParaRPr kumimoji="1" lang="ja-JP" altLang="en-US"/>
          </a:p>
        </p:txBody>
      </p:sp>
    </p:spTree>
    <p:extLst>
      <p:ext uri="{BB962C8B-B14F-4D97-AF65-F5344CB8AC3E}">
        <p14:creationId xmlns:p14="http://schemas.microsoft.com/office/powerpoint/2010/main" val="376446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235529-49F1-4216-9DD7-2DA0DDA61309}" type="slidenum">
              <a:rPr kumimoji="1" lang="ja-JP" altLang="en-US" smtClean="0"/>
              <a:t>17</a:t>
            </a:fld>
            <a:endParaRPr kumimoji="1" lang="ja-JP" altLang="en-US"/>
          </a:p>
        </p:txBody>
      </p:sp>
    </p:spTree>
    <p:extLst>
      <p:ext uri="{BB962C8B-B14F-4D97-AF65-F5344CB8AC3E}">
        <p14:creationId xmlns:p14="http://schemas.microsoft.com/office/powerpoint/2010/main" val="427861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E15D8C-0C80-48CA-80CB-86B132B4F714}"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47495" y="6041362"/>
            <a:ext cx="683339" cy="365125"/>
          </a:xfrm>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367877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593694-38AD-4B79-A757-A1B4729F9686}"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38737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DCA1E8-01FB-4769-B353-C84250C5C9BF}"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22049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76FEC6-E1CD-482E-A86E-992D4FD316BE}"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62422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B58A55-1815-4E9E-9786-A9B185AAC65C}"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880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E75D07-82EE-40C5-B586-4B7EA520722F}"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35318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10101C-6C40-41B4-916E-45615A2A561A}"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22789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683F6F-1E3C-406E-BF8A-B91692D87CCF}"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24108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C9F643-0FC0-4919-B6FB-57289AEFAC44}"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42176" y="6273180"/>
            <a:ext cx="683339" cy="365125"/>
          </a:xfrm>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76902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76E58A-5C81-41EA-BAC0-BE21E966693C}"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34813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37E69F-6DDD-4B92-9005-5BF7D096422D}"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326467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8202D9-179B-4917-B38D-4C29D6B61D86}" type="datetime1">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401488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118E6F-6A35-4E91-9C4F-FE05626ACDD0}" type="datetime1">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92577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3A1A3-604A-4BA0-BDCF-7D495A4F9101}" type="datetime1">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98275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6D5F67-56FD-4AF5-BA51-B4D639C9740B}"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6046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138555-94EB-454B-A148-2F2FC28E40F9}"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177572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2036DC-65DE-4537-9FBD-194248372AFD}" type="datetime1">
              <a:rPr kumimoji="1" lang="ja-JP" altLang="en-US" smtClean="0"/>
              <a:t>2022/2/25</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D3256F-7220-4AF0-962C-5B65352948A8}" type="slidenum">
              <a:rPr kumimoji="1" lang="ja-JP" altLang="en-US" smtClean="0"/>
              <a:t>‹#›</a:t>
            </a:fld>
            <a:endParaRPr kumimoji="1" lang="ja-JP" altLang="en-US"/>
          </a:p>
        </p:txBody>
      </p:sp>
    </p:spTree>
    <p:extLst>
      <p:ext uri="{BB962C8B-B14F-4D97-AF65-F5344CB8AC3E}">
        <p14:creationId xmlns:p14="http://schemas.microsoft.com/office/powerpoint/2010/main" val="39663579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0020" y="544661"/>
            <a:ext cx="8596668" cy="459545"/>
          </a:xfrm>
        </p:spPr>
        <p:txBody>
          <a:bodyPr>
            <a:normAutofit/>
          </a:bodyPr>
          <a:lstStyle/>
          <a:p>
            <a:r>
              <a:rPr kumimoji="1" lang="ja-JP" altLang="en-US" sz="2400" b="1" dirty="0" smtClean="0"/>
              <a:t>令和３年度　岐阜市障害者総合支援協議会　第６回専門部会</a:t>
            </a:r>
            <a:endParaRPr kumimoji="1" lang="ja-JP" altLang="en-US" sz="2400" b="1" dirty="0"/>
          </a:p>
        </p:txBody>
      </p:sp>
      <p:sp>
        <p:nvSpPr>
          <p:cNvPr id="4" name="タイトル 1"/>
          <p:cNvSpPr txBox="1">
            <a:spLocks/>
          </p:cNvSpPr>
          <p:nvPr/>
        </p:nvSpPr>
        <p:spPr>
          <a:xfrm>
            <a:off x="7865405" y="1049925"/>
            <a:ext cx="1872051" cy="45954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400" dirty="0" smtClean="0"/>
              <a:t>【</a:t>
            </a:r>
            <a:r>
              <a:rPr lang="ja-JP" altLang="en-US" sz="2400" dirty="0" smtClean="0"/>
              <a:t>資料３</a:t>
            </a:r>
            <a:r>
              <a:rPr lang="en-US" altLang="ja-JP" sz="2400" dirty="0" smtClean="0"/>
              <a:t>】</a:t>
            </a:r>
            <a:endParaRPr lang="ja-JP" altLang="en-US" sz="2400" dirty="0"/>
          </a:p>
        </p:txBody>
      </p:sp>
      <p:sp>
        <p:nvSpPr>
          <p:cNvPr id="5" name="タイトル 1"/>
          <p:cNvSpPr txBox="1">
            <a:spLocks/>
          </p:cNvSpPr>
          <p:nvPr/>
        </p:nvSpPr>
        <p:spPr>
          <a:xfrm>
            <a:off x="1229490" y="2586038"/>
            <a:ext cx="8596668" cy="1144245"/>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ts val="7000"/>
              </a:lnSpc>
            </a:pPr>
            <a:r>
              <a:rPr lang="ja-JP" altLang="en-US" sz="4800" b="1" dirty="0" smtClean="0">
                <a:solidFill>
                  <a:schemeClr val="accent1">
                    <a:lumMod val="50000"/>
                  </a:schemeClr>
                </a:solidFill>
              </a:rPr>
              <a:t>「強度</a:t>
            </a:r>
            <a:r>
              <a:rPr lang="ja-JP" altLang="en-US" sz="4800" b="1" dirty="0" err="1" smtClean="0">
                <a:solidFill>
                  <a:schemeClr val="accent1">
                    <a:lumMod val="50000"/>
                  </a:schemeClr>
                </a:solidFill>
              </a:rPr>
              <a:t>行動障がいにつ</a:t>
            </a:r>
            <a:r>
              <a:rPr lang="ja-JP" altLang="en-US" sz="4800" b="1" dirty="0" smtClean="0">
                <a:solidFill>
                  <a:schemeClr val="accent1">
                    <a:lumMod val="50000"/>
                  </a:schemeClr>
                </a:solidFill>
              </a:rPr>
              <a:t>いて」</a:t>
            </a:r>
            <a:endParaRPr lang="ja-JP" altLang="en-US" sz="4800" b="1" dirty="0">
              <a:solidFill>
                <a:schemeClr val="accent1">
                  <a:lumMod val="50000"/>
                </a:schemeClr>
              </a:solidFill>
            </a:endParaRPr>
          </a:p>
        </p:txBody>
      </p:sp>
      <p:sp>
        <p:nvSpPr>
          <p:cNvPr id="6" name="タイトル 1"/>
          <p:cNvSpPr txBox="1">
            <a:spLocks/>
          </p:cNvSpPr>
          <p:nvPr/>
        </p:nvSpPr>
        <p:spPr>
          <a:xfrm>
            <a:off x="5527824" y="4740813"/>
            <a:ext cx="4209632" cy="1106657"/>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2800" b="1" dirty="0" smtClean="0"/>
              <a:t>ル・リアン相談支援事業部</a:t>
            </a:r>
            <a:r>
              <a:rPr lang="ja-JP" altLang="en-US" sz="2800" b="1" dirty="0"/>
              <a:t>　</a:t>
            </a:r>
            <a:endParaRPr lang="en-US" altLang="ja-JP" sz="2800" b="1" dirty="0" smtClean="0"/>
          </a:p>
          <a:p>
            <a:pPr>
              <a:lnSpc>
                <a:spcPct val="150000"/>
              </a:lnSpc>
            </a:pPr>
            <a:r>
              <a:rPr lang="ja-JP" altLang="en-US" sz="2800" b="1" dirty="0" smtClean="0"/>
              <a:t>相談支援専門員　平下悦史</a:t>
            </a:r>
            <a:endParaRPr lang="ja-JP" altLang="en-US" sz="2800" b="1" dirty="0"/>
          </a:p>
        </p:txBody>
      </p:sp>
      <p:sp>
        <p:nvSpPr>
          <p:cNvPr id="8"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a:t>
            </a:fld>
            <a:endParaRPr kumimoji="1" lang="ja-JP" altLang="en-US" sz="2400" dirty="0">
              <a:solidFill>
                <a:schemeClr val="bg1"/>
              </a:solidFill>
            </a:endParaRPr>
          </a:p>
        </p:txBody>
      </p:sp>
    </p:spTree>
    <p:extLst>
      <p:ext uri="{BB962C8B-B14F-4D97-AF65-F5344CB8AC3E}">
        <p14:creationId xmlns:p14="http://schemas.microsoft.com/office/powerpoint/2010/main" val="418087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48FE518-B75A-42A4-97CC-8D4F2B9033FA}"/>
              </a:ext>
            </a:extLst>
          </p:cNvPr>
          <p:cNvSpPr>
            <a:spLocks noGrp="1"/>
          </p:cNvSpPr>
          <p:nvPr>
            <p:ph type="title"/>
          </p:nvPr>
        </p:nvSpPr>
        <p:spPr>
          <a:xfrm>
            <a:off x="1430991" y="766137"/>
            <a:ext cx="7307787" cy="626565"/>
          </a:xfrm>
        </p:spPr>
        <p:txBody>
          <a:bodyPr>
            <a:noAutofit/>
          </a:bodyPr>
          <a:lstStyle/>
          <a:p>
            <a:r>
              <a:rPr lang="en-US" altLang="ja-JP" sz="4000" dirty="0" smtClean="0"/>
              <a:t>A</a:t>
            </a:r>
            <a:r>
              <a:rPr lang="ja-JP" altLang="en-US" sz="4000" dirty="0" err="1" smtClean="0"/>
              <a:t>さんの障がい</a:t>
            </a:r>
            <a:r>
              <a:rPr kumimoji="1" lang="ja-JP" altLang="en-US" sz="4000" dirty="0" smtClean="0"/>
              <a:t>特性</a:t>
            </a:r>
            <a:endParaRPr kumimoji="1" lang="ja-JP" altLang="en-US" sz="4000" dirty="0"/>
          </a:p>
        </p:txBody>
      </p:sp>
      <p:sp>
        <p:nvSpPr>
          <p:cNvPr id="3" name="コンテンツ プレースホルダー 2">
            <a:extLst>
              <a:ext uri="{FF2B5EF4-FFF2-40B4-BE49-F238E27FC236}">
                <a16:creationId xmlns:a16="http://schemas.microsoft.com/office/drawing/2014/main" xmlns="" id="{81CCC6A9-875E-40F2-8F4E-8611CC3C89F9}"/>
              </a:ext>
            </a:extLst>
          </p:cNvPr>
          <p:cNvSpPr>
            <a:spLocks noGrp="1"/>
          </p:cNvSpPr>
          <p:nvPr>
            <p:ph idx="1"/>
          </p:nvPr>
        </p:nvSpPr>
        <p:spPr>
          <a:xfrm>
            <a:off x="1430991" y="1549239"/>
            <a:ext cx="7144972" cy="4681737"/>
          </a:xfrm>
        </p:spPr>
        <p:txBody>
          <a:bodyPr>
            <a:noAutofit/>
          </a:bodyPr>
          <a:lstStyle/>
          <a:p>
            <a:pPr>
              <a:lnSpc>
                <a:spcPct val="150000"/>
              </a:lnSpc>
            </a:pPr>
            <a:r>
              <a:rPr kumimoji="1" lang="ja-JP" altLang="en-US" sz="2800" dirty="0" smtClean="0"/>
              <a:t>環境</a:t>
            </a:r>
            <a:r>
              <a:rPr kumimoji="1" lang="ja-JP" altLang="en-US" sz="2800" dirty="0"/>
              <a:t>の変化に弱い。（同一保持）</a:t>
            </a:r>
            <a:endParaRPr kumimoji="1" lang="en-US" altLang="ja-JP" sz="2800" dirty="0"/>
          </a:p>
          <a:p>
            <a:pPr>
              <a:lnSpc>
                <a:spcPct val="150000"/>
              </a:lnSpc>
            </a:pPr>
            <a:r>
              <a:rPr lang="ja-JP" altLang="en-US" sz="2800" dirty="0" smtClean="0"/>
              <a:t>不安感</a:t>
            </a:r>
            <a:r>
              <a:rPr lang="ja-JP" altLang="en-US" sz="2800" dirty="0"/>
              <a:t>が強い。</a:t>
            </a:r>
            <a:endParaRPr lang="en-US" altLang="ja-JP" sz="2800" dirty="0"/>
          </a:p>
          <a:p>
            <a:pPr>
              <a:lnSpc>
                <a:spcPct val="150000"/>
              </a:lnSpc>
            </a:pPr>
            <a:r>
              <a:rPr kumimoji="1" lang="ja-JP" altLang="en-US" sz="2800" dirty="0" smtClean="0"/>
              <a:t>喧騒</a:t>
            </a:r>
            <a:r>
              <a:rPr kumimoji="1" lang="ja-JP" altLang="en-US" sz="2800" dirty="0"/>
              <a:t>が苦手。</a:t>
            </a:r>
            <a:endParaRPr kumimoji="1" lang="en-US" altLang="ja-JP" sz="2800" dirty="0"/>
          </a:p>
          <a:p>
            <a:pPr>
              <a:lnSpc>
                <a:spcPct val="150000"/>
              </a:lnSpc>
            </a:pPr>
            <a:r>
              <a:rPr kumimoji="1" lang="ja-JP" altLang="en-US" sz="2800" dirty="0" smtClean="0"/>
              <a:t>母親</a:t>
            </a:r>
            <a:r>
              <a:rPr kumimoji="1" lang="ja-JP" altLang="en-US" sz="2800" dirty="0"/>
              <a:t>に対する依存心が強い。</a:t>
            </a:r>
            <a:endParaRPr kumimoji="1" lang="en-US" altLang="ja-JP" sz="2800" dirty="0"/>
          </a:p>
          <a:p>
            <a:pPr>
              <a:lnSpc>
                <a:spcPct val="150000"/>
              </a:lnSpc>
            </a:pPr>
            <a:r>
              <a:rPr lang="ja-JP" altLang="en-US" sz="2800" dirty="0" smtClean="0"/>
              <a:t>他害行為</a:t>
            </a:r>
            <a:r>
              <a:rPr lang="ja-JP" altLang="en-US" sz="2800" dirty="0"/>
              <a:t>（</a:t>
            </a:r>
            <a:r>
              <a:rPr lang="ja-JP" altLang="en-US" sz="2800" dirty="0" smtClean="0"/>
              <a:t>噛み付き</a:t>
            </a:r>
            <a:r>
              <a:rPr lang="ja-JP" altLang="en-US" sz="2800" dirty="0"/>
              <a:t>、</a:t>
            </a:r>
            <a:r>
              <a:rPr lang="ja-JP" altLang="en-US" sz="2800" dirty="0" smtClean="0"/>
              <a:t>爪立て</a:t>
            </a:r>
            <a:r>
              <a:rPr lang="ja-JP" altLang="en-US" sz="2800" dirty="0"/>
              <a:t>）</a:t>
            </a:r>
            <a:r>
              <a:rPr lang="ja-JP" altLang="en-US" sz="2800" dirty="0" smtClean="0"/>
              <a:t>が</a:t>
            </a:r>
            <a:r>
              <a:rPr lang="ja-JP" altLang="en-US" sz="2800" dirty="0"/>
              <a:t>ある。</a:t>
            </a:r>
            <a:endParaRPr lang="en-US" altLang="ja-JP" sz="2800" dirty="0"/>
          </a:p>
          <a:p>
            <a:pPr>
              <a:lnSpc>
                <a:spcPct val="150000"/>
              </a:lnSpc>
            </a:pPr>
            <a:r>
              <a:rPr kumimoji="1" lang="ja-JP" altLang="en-US" sz="2800" dirty="0" smtClean="0"/>
              <a:t>感覚</a:t>
            </a:r>
            <a:r>
              <a:rPr kumimoji="1" lang="ja-JP" altLang="en-US" sz="2800" dirty="0"/>
              <a:t>過敏</a:t>
            </a:r>
            <a:endParaRPr kumimoji="1" lang="en-US" altLang="ja-JP" sz="28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10</a:t>
            </a:fld>
            <a:endParaRPr kumimoji="1" lang="ja-JP" altLang="en-US" sz="2400" dirty="0">
              <a:solidFill>
                <a:schemeClr val="bg1"/>
              </a:solidFill>
            </a:endParaRPr>
          </a:p>
        </p:txBody>
      </p:sp>
    </p:spTree>
    <p:extLst>
      <p:ext uri="{BB962C8B-B14F-4D97-AF65-F5344CB8AC3E}">
        <p14:creationId xmlns:p14="http://schemas.microsoft.com/office/powerpoint/2010/main" val="738727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7BEF8B0-AA27-4954-A7F6-C81D3B0A2AA6}"/>
              </a:ext>
            </a:extLst>
          </p:cNvPr>
          <p:cNvSpPr>
            <a:spLocks noGrp="1"/>
          </p:cNvSpPr>
          <p:nvPr>
            <p:ph type="title"/>
          </p:nvPr>
        </p:nvSpPr>
        <p:spPr>
          <a:xfrm>
            <a:off x="767777" y="773724"/>
            <a:ext cx="5343638" cy="970671"/>
          </a:xfrm>
        </p:spPr>
        <p:txBody>
          <a:bodyPr>
            <a:normAutofit fontScale="90000"/>
          </a:bodyPr>
          <a:lstStyle/>
          <a:p>
            <a:pPr>
              <a:lnSpc>
                <a:spcPct val="150000"/>
              </a:lnSpc>
            </a:pPr>
            <a:r>
              <a:rPr kumimoji="1" lang="ja-JP" altLang="en-US" sz="4000" dirty="0"/>
              <a:t>１．通所ができるまで</a:t>
            </a:r>
            <a:r>
              <a:rPr kumimoji="1" lang="en-US" altLang="ja-JP" dirty="0"/>
              <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xmlns="" id="{C37D030B-23C5-4B6C-8A4C-7593E5C8651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283" y="2208628"/>
            <a:ext cx="5564626" cy="3359719"/>
          </a:xfrm>
        </p:spPr>
      </p:pic>
      <p:pic>
        <p:nvPicPr>
          <p:cNvPr id="7" name="図 6">
            <a:extLst>
              <a:ext uri="{FF2B5EF4-FFF2-40B4-BE49-F238E27FC236}">
                <a16:creationId xmlns:a16="http://schemas.microsoft.com/office/drawing/2014/main" xmlns="" id="{76494D02-959F-43CE-8BD0-70A8C7EC0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210" y="1465738"/>
            <a:ext cx="4228983" cy="4229217"/>
          </a:xfrm>
          <a:prstGeom prst="rect">
            <a:avLst/>
          </a:prstGeom>
        </p:spPr>
      </p:pic>
      <p:sp>
        <p:nvSpPr>
          <p:cNvPr id="4" name="スライド番号プレースホルダー 3"/>
          <p:cNvSpPr>
            <a:spLocks noGrp="1"/>
          </p:cNvSpPr>
          <p:nvPr>
            <p:ph type="sldNum" sz="quarter" idx="12"/>
          </p:nvPr>
        </p:nvSpPr>
        <p:spPr/>
        <p:txBody>
          <a:bodyPr/>
          <a:lstStyle/>
          <a:p>
            <a:endParaRPr kumimoji="1" lang="ja-JP" altLang="en-US"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11</a:t>
            </a:fld>
            <a:endParaRPr kumimoji="1" lang="ja-JP" altLang="en-US" sz="2400" dirty="0">
              <a:solidFill>
                <a:schemeClr val="bg1"/>
              </a:solidFill>
            </a:endParaRPr>
          </a:p>
        </p:txBody>
      </p:sp>
    </p:spTree>
    <p:extLst>
      <p:ext uri="{BB962C8B-B14F-4D97-AF65-F5344CB8AC3E}">
        <p14:creationId xmlns:p14="http://schemas.microsoft.com/office/powerpoint/2010/main" val="13168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xmlns="" id="{EE39092E-EC74-4A89-855E-14C7B483ADB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438509">
            <a:off x="979851" y="687781"/>
            <a:ext cx="8510631" cy="5447261"/>
          </a:xfrm>
        </p:spPr>
      </p:pic>
      <p:sp>
        <p:nvSpPr>
          <p:cNvPr id="5"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12</a:t>
            </a:fld>
            <a:endParaRPr kumimoji="1" lang="ja-JP" altLang="en-US" sz="2400" dirty="0">
              <a:solidFill>
                <a:schemeClr val="bg1"/>
              </a:solidFill>
            </a:endParaRPr>
          </a:p>
        </p:txBody>
      </p:sp>
    </p:spTree>
    <p:extLst>
      <p:ext uri="{BB962C8B-B14F-4D97-AF65-F5344CB8AC3E}">
        <p14:creationId xmlns:p14="http://schemas.microsoft.com/office/powerpoint/2010/main" val="172587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361CBA4-C2D6-4A56-B9EC-6EEB75E96D7B}"/>
              </a:ext>
            </a:extLst>
          </p:cNvPr>
          <p:cNvSpPr>
            <a:spLocks noGrp="1"/>
          </p:cNvSpPr>
          <p:nvPr>
            <p:ph idx="1"/>
          </p:nvPr>
        </p:nvSpPr>
        <p:spPr>
          <a:xfrm>
            <a:off x="356547" y="290945"/>
            <a:ext cx="10492415" cy="6305156"/>
          </a:xfrm>
        </p:spPr>
        <p:txBody>
          <a:bodyPr>
            <a:normAutofit/>
          </a:bodyPr>
          <a:lstStyle/>
          <a:p>
            <a:pPr marL="0" indent="0">
              <a:lnSpc>
                <a:spcPct val="150000"/>
              </a:lnSpc>
              <a:buNone/>
            </a:pPr>
            <a:r>
              <a:rPr kumimoji="1" lang="ja-JP" altLang="en-US" sz="3000" b="1" dirty="0">
                <a:solidFill>
                  <a:schemeClr val="accent1"/>
                </a:solidFill>
              </a:rPr>
              <a:t>＜考察と結果＞</a:t>
            </a:r>
            <a:endParaRPr kumimoji="1" lang="en-US" altLang="ja-JP" sz="3000" b="1" dirty="0">
              <a:solidFill>
                <a:schemeClr val="accent1"/>
              </a:solidFill>
            </a:endParaRPr>
          </a:p>
          <a:p>
            <a:pPr marL="0" indent="0">
              <a:lnSpc>
                <a:spcPts val="2800"/>
              </a:lnSpc>
              <a:buNone/>
            </a:pPr>
            <a:r>
              <a:rPr lang="ja-JP" altLang="en-US" dirty="0"/>
              <a:t>　</a:t>
            </a:r>
            <a:r>
              <a:rPr lang="ja-JP" altLang="en-US" dirty="0" smtClean="0"/>
              <a:t>本人</a:t>
            </a:r>
            <a:r>
              <a:rPr lang="ja-JP" altLang="en-US" dirty="0"/>
              <a:t>にとって穏やかな生活とは、環境の変化の少ない自分だけの狭い世界</a:t>
            </a:r>
            <a:r>
              <a:rPr lang="ja-JP" altLang="en-US" dirty="0" smtClean="0"/>
              <a:t>。</a:t>
            </a:r>
            <a:endParaRPr lang="en-US" altLang="ja-JP" dirty="0" smtClean="0"/>
          </a:p>
          <a:p>
            <a:pPr marL="0" indent="0">
              <a:lnSpc>
                <a:spcPts val="2800"/>
              </a:lnSpc>
              <a:buNone/>
            </a:pPr>
            <a:r>
              <a:rPr kumimoji="1" lang="ja-JP" altLang="en-US" dirty="0"/>
              <a:t>　</a:t>
            </a:r>
            <a:r>
              <a:rPr kumimoji="1" lang="ja-JP" altLang="en-US" dirty="0" smtClean="0"/>
              <a:t>その</a:t>
            </a:r>
            <a:r>
              <a:rPr kumimoji="1" lang="ja-JP" altLang="en-US" dirty="0"/>
              <a:t>世界から出ることは本人にとって不安で苦痛であると考えられる</a:t>
            </a:r>
            <a:r>
              <a:rPr kumimoji="1" lang="ja-JP" altLang="en-US" dirty="0" smtClean="0"/>
              <a:t>。</a:t>
            </a:r>
            <a:endParaRPr kumimoji="1" lang="en-US" altLang="ja-JP" dirty="0" smtClean="0"/>
          </a:p>
          <a:p>
            <a:pPr marL="0" indent="0">
              <a:lnSpc>
                <a:spcPts val="2800"/>
              </a:lnSpc>
              <a:buNone/>
            </a:pPr>
            <a:r>
              <a:rPr lang="ja-JP" altLang="en-US" dirty="0"/>
              <a:t>　</a:t>
            </a:r>
            <a:r>
              <a:rPr lang="ja-JP" altLang="en-US" dirty="0" smtClean="0"/>
              <a:t>その</a:t>
            </a:r>
            <a:r>
              <a:rPr lang="ja-JP" altLang="en-US" dirty="0"/>
              <a:t>世界から</a:t>
            </a:r>
            <a:r>
              <a:rPr kumimoji="1" lang="ja-JP" altLang="en-US" dirty="0"/>
              <a:t>出ることは、何をしてでも避けたいという強い思いを持っている</a:t>
            </a:r>
            <a:r>
              <a:rPr kumimoji="1" lang="ja-JP" altLang="en-US" dirty="0" smtClean="0"/>
              <a:t>。</a:t>
            </a:r>
            <a:endParaRPr kumimoji="1" lang="en-US" altLang="ja-JP" dirty="0" smtClean="0"/>
          </a:p>
          <a:p>
            <a:pPr marL="0" indent="0">
              <a:lnSpc>
                <a:spcPts val="2800"/>
              </a:lnSpc>
              <a:buNone/>
            </a:pPr>
            <a:r>
              <a:rPr lang="ja-JP" altLang="en-US" dirty="0"/>
              <a:t>　</a:t>
            </a:r>
            <a:r>
              <a:rPr kumimoji="1" lang="ja-JP" altLang="en-US" dirty="0" smtClean="0"/>
              <a:t>その</a:t>
            </a:r>
            <a:r>
              <a:rPr kumimoji="1" lang="ja-JP" altLang="en-US" dirty="0"/>
              <a:t>た</a:t>
            </a:r>
            <a:r>
              <a:rPr lang="ja-JP" altLang="en-US" dirty="0"/>
              <a:t>め、その世界から出されそうになると不安感から他害行為に至ると考えられる</a:t>
            </a:r>
            <a:r>
              <a:rPr lang="ja-JP" altLang="en-US" dirty="0" smtClean="0"/>
              <a:t>。</a:t>
            </a:r>
            <a:endParaRPr lang="en-US" altLang="ja-JP" dirty="0" smtClean="0"/>
          </a:p>
          <a:p>
            <a:pPr marL="0" indent="0">
              <a:lnSpc>
                <a:spcPts val="2800"/>
              </a:lnSpc>
              <a:buNone/>
            </a:pPr>
            <a:r>
              <a:rPr lang="ja-JP" altLang="en-US" dirty="0" smtClean="0"/>
              <a:t>　すな</a:t>
            </a:r>
            <a:r>
              <a:rPr kumimoji="1" lang="ja-JP" altLang="en-US" dirty="0" smtClean="0"/>
              <a:t>わち</a:t>
            </a:r>
            <a:r>
              <a:rPr kumimoji="1" lang="ja-JP" altLang="en-US" dirty="0"/>
              <a:t>、本人の知らない世界が、本人が見通しを持って安心して過ごせる</a:t>
            </a:r>
            <a:r>
              <a:rPr lang="ja-JP" altLang="en-US" dirty="0"/>
              <a:t>場所になれば</a:t>
            </a:r>
            <a:r>
              <a:rPr lang="ja-JP" altLang="en-US" dirty="0" smtClean="0"/>
              <a:t>、</a:t>
            </a:r>
            <a:endParaRPr lang="en-US" altLang="ja-JP" dirty="0" smtClean="0"/>
          </a:p>
          <a:p>
            <a:pPr marL="0" indent="0">
              <a:lnSpc>
                <a:spcPts val="2800"/>
              </a:lnSpc>
              <a:buNone/>
            </a:pPr>
            <a:r>
              <a:rPr lang="ja-JP" altLang="en-US" dirty="0"/>
              <a:t>　</a:t>
            </a:r>
            <a:r>
              <a:rPr lang="ja-JP" altLang="en-US" dirty="0" smtClean="0"/>
              <a:t>そこ</a:t>
            </a:r>
            <a:r>
              <a:rPr lang="ja-JP" altLang="en-US" dirty="0"/>
              <a:t>は自分の世界になる。その繰り返しで、自分の世界</a:t>
            </a:r>
            <a:r>
              <a:rPr kumimoji="1" lang="ja-JP" altLang="en-US" dirty="0"/>
              <a:t>を広げていくことができる。</a:t>
            </a:r>
            <a:endParaRPr kumimoji="1" lang="en-US" altLang="ja-JP" dirty="0"/>
          </a:p>
          <a:p>
            <a:pPr marL="0" indent="0">
              <a:lnSpc>
                <a:spcPts val="1500"/>
              </a:lnSpc>
              <a:buNone/>
            </a:pPr>
            <a:r>
              <a:rPr lang="ja-JP" altLang="en-US" dirty="0"/>
              <a:t>　</a:t>
            </a:r>
            <a:endParaRPr lang="en-US" altLang="ja-JP" dirty="0" smtClean="0"/>
          </a:p>
          <a:p>
            <a:pPr marL="0" indent="0">
              <a:lnSpc>
                <a:spcPts val="2800"/>
              </a:lnSpc>
              <a:buNone/>
            </a:pPr>
            <a:r>
              <a:rPr lang="ja-JP" altLang="en-US" dirty="0" smtClean="0"/>
              <a:t>　支援員</a:t>
            </a:r>
            <a:r>
              <a:rPr lang="ja-JP" altLang="en-US" dirty="0"/>
              <a:t>は降車を拒む姿にひるまず、本人の気持ちを受容しながら、母</a:t>
            </a:r>
            <a:r>
              <a:rPr kumimoji="1" lang="ja-JP" altLang="en-US" dirty="0"/>
              <a:t>親から離れた後の見通し</a:t>
            </a:r>
            <a:r>
              <a:rPr kumimoji="1" lang="ja-JP" altLang="en-US" dirty="0" smtClean="0"/>
              <a:t>が</a:t>
            </a:r>
            <a:endParaRPr kumimoji="1" lang="en-US" altLang="ja-JP" dirty="0" smtClean="0"/>
          </a:p>
          <a:p>
            <a:pPr marL="0" indent="0">
              <a:lnSpc>
                <a:spcPts val="2800"/>
              </a:lnSpc>
              <a:buNone/>
            </a:pPr>
            <a:r>
              <a:rPr lang="ja-JP" altLang="en-US" dirty="0"/>
              <a:t>　</a:t>
            </a:r>
            <a:r>
              <a:rPr kumimoji="1" lang="ja-JP" altLang="en-US" dirty="0" smtClean="0"/>
              <a:t>持てる</a:t>
            </a:r>
            <a:r>
              <a:rPr kumimoji="1" lang="ja-JP" altLang="en-US" dirty="0"/>
              <a:t>ように一貫した姿勢で介入し、降車して</a:t>
            </a:r>
            <a:r>
              <a:rPr lang="ja-JP" altLang="en-US" dirty="0"/>
              <a:t>中に入ることだけではなく、入った後の生活</a:t>
            </a:r>
            <a:r>
              <a:rPr lang="ja-JP" altLang="en-US" dirty="0" smtClean="0"/>
              <a:t>も</a:t>
            </a:r>
            <a:endParaRPr lang="en-US" altLang="ja-JP" dirty="0" smtClean="0"/>
          </a:p>
          <a:p>
            <a:pPr marL="0" indent="0">
              <a:lnSpc>
                <a:spcPts val="2800"/>
              </a:lnSpc>
              <a:buNone/>
            </a:pPr>
            <a:r>
              <a:rPr lang="ja-JP" altLang="en-US" dirty="0"/>
              <a:t>　</a:t>
            </a:r>
            <a:r>
              <a:rPr lang="ja-JP" altLang="en-US" dirty="0" smtClean="0"/>
              <a:t>見通せる</a:t>
            </a:r>
            <a:r>
              <a:rPr lang="ja-JP" altLang="en-US" dirty="0"/>
              <a:t>ように毎日繰り</a:t>
            </a:r>
            <a:r>
              <a:rPr kumimoji="1" lang="ja-JP" altLang="en-US" dirty="0"/>
              <a:t>返し支援を行ってきた。一日一日を積み重ねていくことで事業所に</a:t>
            </a:r>
            <a:r>
              <a:rPr kumimoji="1" lang="ja-JP" altLang="en-US" dirty="0" smtClean="0"/>
              <a:t>来て</a:t>
            </a:r>
            <a:endParaRPr kumimoji="1" lang="en-US" altLang="ja-JP" dirty="0" smtClean="0"/>
          </a:p>
          <a:p>
            <a:pPr marL="0" indent="0">
              <a:lnSpc>
                <a:spcPts val="2800"/>
              </a:lnSpc>
              <a:buNone/>
            </a:pPr>
            <a:r>
              <a:rPr lang="ja-JP" altLang="en-US" dirty="0"/>
              <a:t>　</a:t>
            </a:r>
            <a:r>
              <a:rPr kumimoji="1" lang="ja-JP" altLang="en-US" dirty="0" smtClean="0"/>
              <a:t>から</a:t>
            </a:r>
            <a:r>
              <a:rPr lang="ja-JP" altLang="en-US" dirty="0"/>
              <a:t>の生活の見通しが立ち、自らの足で玄関へ向かい、事業所に入ることが</a:t>
            </a:r>
            <a:r>
              <a:rPr kumimoji="1" lang="ja-JP" altLang="en-US" dirty="0"/>
              <a:t>できるようになった。</a:t>
            </a:r>
            <a:endParaRPr kumimoji="1" lang="en-US" altLang="ja-JP" dirty="0"/>
          </a:p>
        </p:txBody>
      </p:sp>
      <p:sp>
        <p:nvSpPr>
          <p:cNvPr id="5" name="スライド番号プレースホルダー 4"/>
          <p:cNvSpPr>
            <a:spLocks noGrp="1"/>
          </p:cNvSpPr>
          <p:nvPr>
            <p:ph type="sldNum" sz="quarter" idx="12"/>
          </p:nvPr>
        </p:nvSpPr>
        <p:spPr>
          <a:xfrm>
            <a:off x="11286902" y="6230976"/>
            <a:ext cx="683339" cy="365125"/>
          </a:xfrm>
        </p:spPr>
        <p:txBody>
          <a:bodyPr/>
          <a:lstStyle/>
          <a:p>
            <a:fld id="{B6D3256F-7220-4AF0-962C-5B65352948A8}" type="slidenum">
              <a:rPr kumimoji="1" lang="ja-JP" altLang="en-US" sz="2400" smtClean="0">
                <a:solidFill>
                  <a:schemeClr val="bg1"/>
                </a:solidFill>
              </a:rPr>
              <a:t>13</a:t>
            </a:fld>
            <a:endParaRPr kumimoji="1" lang="ja-JP" altLang="en-US" sz="2400" dirty="0">
              <a:solidFill>
                <a:schemeClr val="bg1"/>
              </a:solidFill>
            </a:endParaRPr>
          </a:p>
        </p:txBody>
      </p:sp>
    </p:spTree>
    <p:extLst>
      <p:ext uri="{BB962C8B-B14F-4D97-AF65-F5344CB8AC3E}">
        <p14:creationId xmlns:p14="http://schemas.microsoft.com/office/powerpoint/2010/main" val="1373993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555223C-9472-478C-9A5E-1F667CA986CA}"/>
              </a:ext>
            </a:extLst>
          </p:cNvPr>
          <p:cNvSpPr>
            <a:spLocks noGrp="1"/>
          </p:cNvSpPr>
          <p:nvPr>
            <p:ph type="title"/>
          </p:nvPr>
        </p:nvSpPr>
        <p:spPr>
          <a:xfrm>
            <a:off x="677334" y="609600"/>
            <a:ext cx="6291502" cy="515815"/>
          </a:xfrm>
        </p:spPr>
        <p:txBody>
          <a:bodyPr>
            <a:noAutofit/>
          </a:bodyPr>
          <a:lstStyle/>
          <a:p>
            <a:r>
              <a:rPr kumimoji="1" lang="ja-JP" altLang="en-US" dirty="0"/>
              <a:t>２．送迎車に乗れるまで</a:t>
            </a:r>
          </a:p>
        </p:txBody>
      </p:sp>
      <p:sp>
        <p:nvSpPr>
          <p:cNvPr id="3" name="コンテンツ プレースホルダー 2">
            <a:extLst>
              <a:ext uri="{FF2B5EF4-FFF2-40B4-BE49-F238E27FC236}">
                <a16:creationId xmlns:a16="http://schemas.microsoft.com/office/drawing/2014/main" xmlns="" id="{E2A03939-9FCA-453C-8E9A-D79DDA298270}"/>
              </a:ext>
            </a:extLst>
          </p:cNvPr>
          <p:cNvSpPr>
            <a:spLocks noGrp="1"/>
          </p:cNvSpPr>
          <p:nvPr>
            <p:ph idx="1"/>
          </p:nvPr>
        </p:nvSpPr>
        <p:spPr>
          <a:xfrm>
            <a:off x="677334" y="1237957"/>
            <a:ext cx="8596668" cy="4803405"/>
          </a:xfrm>
        </p:spPr>
        <p:txBody>
          <a:bodyPr>
            <a:normAutofit/>
          </a:bodyPr>
          <a:lstStyle/>
          <a:p>
            <a:pPr marL="0" indent="0">
              <a:buNone/>
            </a:pPr>
            <a:r>
              <a:rPr lang="ja-JP" altLang="en-US" dirty="0"/>
              <a:t>　</a:t>
            </a:r>
            <a:endParaRPr lang="en-US" altLang="ja-JP" dirty="0"/>
          </a:p>
          <a:p>
            <a:endParaRPr kumimoji="1" lang="ja-JP" altLang="en-US" dirty="0"/>
          </a:p>
        </p:txBody>
      </p:sp>
      <p:pic>
        <p:nvPicPr>
          <p:cNvPr id="5" name="図 4">
            <a:extLst>
              <a:ext uri="{FF2B5EF4-FFF2-40B4-BE49-F238E27FC236}">
                <a16:creationId xmlns:a16="http://schemas.microsoft.com/office/drawing/2014/main" xmlns="" id="{747CCE8A-BF40-46C8-90C5-FD4684A33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6656" y="2100460"/>
            <a:ext cx="3459893" cy="2429379"/>
          </a:xfrm>
          <a:prstGeom prst="rect">
            <a:avLst/>
          </a:prstGeom>
          <a:ln w="38100">
            <a:solidFill>
              <a:schemeClr val="accent1"/>
            </a:solidFill>
          </a:ln>
        </p:spPr>
      </p:pic>
      <p:pic>
        <p:nvPicPr>
          <p:cNvPr id="7" name="図 6">
            <a:extLst>
              <a:ext uri="{FF2B5EF4-FFF2-40B4-BE49-F238E27FC236}">
                <a16:creationId xmlns:a16="http://schemas.microsoft.com/office/drawing/2014/main" xmlns="" id="{E7EB761B-79FE-404C-B659-0464042ED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67018" y="2685377"/>
            <a:ext cx="3277155" cy="2429378"/>
          </a:xfrm>
          <a:prstGeom prst="rect">
            <a:avLst/>
          </a:prstGeom>
          <a:ln w="38100">
            <a:solidFill>
              <a:schemeClr val="accent1"/>
            </a:solidFill>
          </a:ln>
        </p:spPr>
      </p:pic>
      <p:pic>
        <p:nvPicPr>
          <p:cNvPr id="9" name="図 8">
            <a:extLst>
              <a:ext uri="{FF2B5EF4-FFF2-40B4-BE49-F238E27FC236}">
                <a16:creationId xmlns:a16="http://schemas.microsoft.com/office/drawing/2014/main" xmlns="" id="{277691B3-04F6-455D-AEA6-A43159A5A1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456224" y="3468902"/>
            <a:ext cx="3459893" cy="2429379"/>
          </a:xfrm>
          <a:prstGeom prst="rect">
            <a:avLst/>
          </a:prstGeom>
          <a:ln w="34925">
            <a:solidFill>
              <a:schemeClr val="accent1"/>
            </a:solidFill>
          </a:ln>
        </p:spPr>
      </p:pic>
      <p:sp>
        <p:nvSpPr>
          <p:cNvPr id="8"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14</a:t>
            </a:fld>
            <a:endParaRPr kumimoji="1" lang="ja-JP" altLang="en-US" sz="2400" dirty="0">
              <a:solidFill>
                <a:schemeClr val="bg1"/>
              </a:solidFill>
            </a:endParaRPr>
          </a:p>
        </p:txBody>
      </p:sp>
    </p:spTree>
    <p:extLst>
      <p:ext uri="{BB962C8B-B14F-4D97-AF65-F5344CB8AC3E}">
        <p14:creationId xmlns:p14="http://schemas.microsoft.com/office/powerpoint/2010/main" val="40130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B0FA82F9-7A58-4854-8EE8-89143FC6529E}"/>
              </a:ext>
            </a:extLst>
          </p:cNvPr>
          <p:cNvSpPr>
            <a:spLocks noGrp="1"/>
          </p:cNvSpPr>
          <p:nvPr>
            <p:ph idx="1"/>
          </p:nvPr>
        </p:nvSpPr>
        <p:spPr>
          <a:xfrm>
            <a:off x="677334" y="1388011"/>
            <a:ext cx="8596668" cy="4653351"/>
          </a:xfrm>
        </p:spPr>
        <p:txBody>
          <a:bodyPr/>
          <a:lstStyle/>
          <a:p>
            <a:pPr marL="0" indent="0">
              <a:buNone/>
            </a:pPr>
            <a:endParaRPr lang="en-US" altLang="ja-JP" dirty="0"/>
          </a:p>
          <a:p>
            <a:pPr marL="0" indent="0">
              <a:buNone/>
            </a:pPr>
            <a:endParaRPr lang="en-US" altLang="ja-JP" dirty="0"/>
          </a:p>
        </p:txBody>
      </p:sp>
      <p:pic>
        <p:nvPicPr>
          <p:cNvPr id="5" name="図 4">
            <a:extLst>
              <a:ext uri="{FF2B5EF4-FFF2-40B4-BE49-F238E27FC236}">
                <a16:creationId xmlns:a16="http://schemas.microsoft.com/office/drawing/2014/main" xmlns="" id="{C1DE7FBD-2AC6-4B95-97F9-05320F30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764" y="633424"/>
            <a:ext cx="6098785" cy="5407938"/>
          </a:xfrm>
          <a:prstGeom prst="rect">
            <a:avLst/>
          </a:prstGeom>
        </p:spPr>
      </p:pic>
      <p:sp>
        <p:nvSpPr>
          <p:cNvPr id="7"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15</a:t>
            </a:fld>
            <a:endParaRPr kumimoji="1" lang="ja-JP" altLang="en-US" sz="2400" dirty="0">
              <a:solidFill>
                <a:schemeClr val="bg1"/>
              </a:solidFill>
            </a:endParaRPr>
          </a:p>
        </p:txBody>
      </p:sp>
    </p:spTree>
    <p:extLst>
      <p:ext uri="{BB962C8B-B14F-4D97-AF65-F5344CB8AC3E}">
        <p14:creationId xmlns:p14="http://schemas.microsoft.com/office/powerpoint/2010/main" val="2108688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7137E87-9A06-4F7C-91B3-4FC8F048576A}"/>
              </a:ext>
            </a:extLst>
          </p:cNvPr>
          <p:cNvSpPr>
            <a:spLocks noGrp="1"/>
          </p:cNvSpPr>
          <p:nvPr>
            <p:ph idx="1"/>
          </p:nvPr>
        </p:nvSpPr>
        <p:spPr>
          <a:xfrm>
            <a:off x="206280" y="692728"/>
            <a:ext cx="9879830" cy="5358139"/>
          </a:xfrm>
        </p:spPr>
        <p:txBody>
          <a:bodyPr>
            <a:normAutofit/>
          </a:bodyPr>
          <a:lstStyle/>
          <a:p>
            <a:pPr marL="0" indent="0">
              <a:buNone/>
            </a:pPr>
            <a:r>
              <a:rPr lang="ja-JP" altLang="en-US" sz="3000" b="1" dirty="0" smtClean="0">
                <a:solidFill>
                  <a:schemeClr val="accent1"/>
                </a:solidFill>
              </a:rPr>
              <a:t>＜</a:t>
            </a:r>
            <a:r>
              <a:rPr lang="ja-JP" altLang="en-US" sz="3000" b="1" dirty="0">
                <a:solidFill>
                  <a:schemeClr val="accent1"/>
                </a:solidFill>
              </a:rPr>
              <a:t>考察と結果</a:t>
            </a:r>
            <a:r>
              <a:rPr lang="ja-JP" altLang="en-US" sz="3000" b="1" dirty="0" smtClean="0">
                <a:solidFill>
                  <a:schemeClr val="accent1"/>
                </a:solidFill>
              </a:rPr>
              <a:t>＞</a:t>
            </a:r>
            <a:endParaRPr lang="en-US" altLang="ja-JP" dirty="0"/>
          </a:p>
          <a:p>
            <a:pPr indent="0">
              <a:lnSpc>
                <a:spcPts val="4500"/>
              </a:lnSpc>
              <a:buNone/>
            </a:pPr>
            <a:r>
              <a:rPr lang="ja-JP" altLang="en-US" sz="2400" dirty="0" smtClean="0"/>
              <a:t>事業所</a:t>
            </a:r>
            <a:r>
              <a:rPr lang="ja-JP" altLang="en-US" sz="2400" dirty="0"/>
              <a:t>の送迎車を利用する前に事前の説明をしている</a:t>
            </a:r>
            <a:r>
              <a:rPr lang="ja-JP" altLang="en-US" sz="2400" dirty="0" smtClean="0"/>
              <a:t>。</a:t>
            </a:r>
            <a:endParaRPr lang="en-US" altLang="ja-JP" sz="2400" dirty="0" smtClean="0"/>
          </a:p>
          <a:p>
            <a:pPr indent="0">
              <a:lnSpc>
                <a:spcPts val="4500"/>
              </a:lnSpc>
              <a:buNone/>
            </a:pPr>
            <a:r>
              <a:rPr lang="ja-JP" altLang="en-US" sz="2400" dirty="0" smtClean="0"/>
              <a:t>「</a:t>
            </a:r>
            <a:r>
              <a:rPr lang="ja-JP" altLang="en-US" sz="2400" dirty="0"/>
              <a:t>通所ができるまで」</a:t>
            </a:r>
            <a:r>
              <a:rPr kumimoji="1" lang="ja-JP" altLang="en-US" sz="2400" dirty="0"/>
              <a:t>で、支援員との関係性がしっかりと形成され、普段事業所で一緒に活動している支援員が添乗者であったことから、安心感を得て、声掛けに応じること</a:t>
            </a:r>
            <a:r>
              <a:rPr lang="ja-JP" altLang="en-US" sz="2400" dirty="0"/>
              <a:t>ができ、送迎車内という環境も安心感を得られる場所となり、初日からスム</a:t>
            </a:r>
            <a:r>
              <a:rPr kumimoji="1" lang="ja-JP" altLang="en-US" sz="2400" dirty="0"/>
              <a:t>ーズに乗車できた</a:t>
            </a:r>
            <a:r>
              <a:rPr kumimoji="1" lang="ja-JP" altLang="en-US" sz="2400" dirty="0" smtClean="0"/>
              <a:t>。</a:t>
            </a:r>
            <a:endParaRPr kumimoji="1" lang="en-US" altLang="ja-JP" sz="2400" dirty="0" smtClean="0"/>
          </a:p>
          <a:p>
            <a:pPr indent="0">
              <a:lnSpc>
                <a:spcPts val="4500"/>
              </a:lnSpc>
              <a:buNone/>
            </a:pPr>
            <a:r>
              <a:rPr kumimoji="1" lang="ja-JP" altLang="en-US" sz="2400" dirty="0" smtClean="0"/>
              <a:t>日中</a:t>
            </a:r>
            <a:r>
              <a:rPr kumimoji="1" lang="ja-JP" altLang="en-US" sz="2400" dirty="0"/>
              <a:t>の活動について、見通しを持って取り組めていると</a:t>
            </a:r>
            <a:r>
              <a:rPr lang="ja-JP" altLang="en-US" sz="2400" dirty="0"/>
              <a:t>いう点</a:t>
            </a:r>
            <a:r>
              <a:rPr lang="ja-JP" altLang="en-US" sz="2400" dirty="0" smtClean="0"/>
              <a:t>も</a:t>
            </a:r>
            <a:endParaRPr lang="en-US" altLang="ja-JP" sz="2400" dirty="0" smtClean="0"/>
          </a:p>
          <a:p>
            <a:pPr indent="0">
              <a:lnSpc>
                <a:spcPts val="4500"/>
              </a:lnSpc>
              <a:buNone/>
            </a:pPr>
            <a:r>
              <a:rPr lang="ja-JP" altLang="en-US" sz="2400" dirty="0" smtClean="0"/>
              <a:t>大きく</a:t>
            </a:r>
            <a:r>
              <a:rPr lang="ja-JP" altLang="en-US" sz="2400" dirty="0"/>
              <a:t>影響していると考えられる。</a:t>
            </a:r>
            <a:endParaRPr kumimoji="1" lang="ja-JP" altLang="en-US" sz="24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16</a:t>
            </a:fld>
            <a:endParaRPr kumimoji="1" lang="ja-JP" altLang="en-US" sz="2400" dirty="0">
              <a:solidFill>
                <a:schemeClr val="bg1"/>
              </a:solidFill>
            </a:endParaRPr>
          </a:p>
        </p:txBody>
      </p:sp>
    </p:spTree>
    <p:extLst>
      <p:ext uri="{BB962C8B-B14F-4D97-AF65-F5344CB8AC3E}">
        <p14:creationId xmlns:p14="http://schemas.microsoft.com/office/powerpoint/2010/main" val="3973903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61B1CF9-C519-4225-9E02-460057D1307D}"/>
              </a:ext>
            </a:extLst>
          </p:cNvPr>
          <p:cNvSpPr>
            <a:spLocks noGrp="1"/>
          </p:cNvSpPr>
          <p:nvPr>
            <p:ph type="title"/>
          </p:nvPr>
        </p:nvSpPr>
        <p:spPr>
          <a:xfrm>
            <a:off x="621916" y="793964"/>
            <a:ext cx="5571066" cy="720436"/>
          </a:xfrm>
        </p:spPr>
        <p:txBody>
          <a:bodyPr>
            <a:noAutofit/>
          </a:bodyPr>
          <a:lstStyle/>
          <a:p>
            <a:r>
              <a:rPr kumimoji="1" lang="ja-JP" altLang="en-US" dirty="0"/>
              <a:t>３．作業が行えるまで</a:t>
            </a:r>
          </a:p>
        </p:txBody>
      </p:sp>
      <p:pic>
        <p:nvPicPr>
          <p:cNvPr id="5" name="コンテンツ プレースホルダー 4">
            <a:extLst>
              <a:ext uri="{FF2B5EF4-FFF2-40B4-BE49-F238E27FC236}">
                <a16:creationId xmlns:a16="http://schemas.microsoft.com/office/drawing/2014/main" xmlns="" id="{B72F7420-FD96-4F36-8415-9A2BFEDEC7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436" y="1639091"/>
            <a:ext cx="5146599" cy="4957010"/>
          </a:xfrm>
        </p:spPr>
      </p:pic>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17</a:t>
            </a:fld>
            <a:endParaRPr kumimoji="1" lang="ja-JP" altLang="en-US" sz="2400" dirty="0">
              <a:solidFill>
                <a:schemeClr val="bg1"/>
              </a:solidFill>
            </a:endParaRPr>
          </a:p>
        </p:txBody>
      </p:sp>
    </p:spTree>
    <p:extLst>
      <p:ext uri="{BB962C8B-B14F-4D97-AF65-F5344CB8AC3E}">
        <p14:creationId xmlns:p14="http://schemas.microsoft.com/office/powerpoint/2010/main" val="222849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xmlns="" id="{EECBE92A-E5FF-44EC-BDC3-6F14438F15F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36491" y="1034250"/>
            <a:ext cx="5292080" cy="5092707"/>
          </a:xfrm>
        </p:spPr>
      </p:pic>
      <p:pic>
        <p:nvPicPr>
          <p:cNvPr id="11" name="図 10">
            <a:extLst>
              <a:ext uri="{FF2B5EF4-FFF2-40B4-BE49-F238E27FC236}">
                <a16:creationId xmlns:a16="http://schemas.microsoft.com/office/drawing/2014/main" xmlns="" id="{FFCD8A6A-EE38-4A36-AC61-348CF0618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065" y="1034250"/>
            <a:ext cx="5264371" cy="4889063"/>
          </a:xfrm>
          <a:prstGeom prst="rect">
            <a:avLst/>
          </a:prstGeom>
        </p:spPr>
      </p:pic>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18</a:t>
            </a:fld>
            <a:endParaRPr kumimoji="1" lang="ja-JP" altLang="en-US" sz="2400" dirty="0">
              <a:solidFill>
                <a:schemeClr val="bg1"/>
              </a:solidFill>
            </a:endParaRPr>
          </a:p>
        </p:txBody>
      </p:sp>
    </p:spTree>
    <p:extLst>
      <p:ext uri="{BB962C8B-B14F-4D97-AF65-F5344CB8AC3E}">
        <p14:creationId xmlns:p14="http://schemas.microsoft.com/office/powerpoint/2010/main" val="37296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EF5486A-B110-4541-A12B-C1F98F8030EF}"/>
              </a:ext>
            </a:extLst>
          </p:cNvPr>
          <p:cNvSpPr>
            <a:spLocks noGrp="1"/>
          </p:cNvSpPr>
          <p:nvPr>
            <p:ph idx="1"/>
          </p:nvPr>
        </p:nvSpPr>
        <p:spPr>
          <a:xfrm>
            <a:off x="344823" y="637309"/>
            <a:ext cx="9865975" cy="5593667"/>
          </a:xfrm>
        </p:spPr>
        <p:txBody>
          <a:bodyPr>
            <a:normAutofit fontScale="85000" lnSpcReduction="10000"/>
          </a:bodyPr>
          <a:lstStyle/>
          <a:p>
            <a:pPr marL="0" indent="0">
              <a:buNone/>
            </a:pPr>
            <a:r>
              <a:rPr kumimoji="1" lang="ja-JP" altLang="en-US" sz="3500" b="1" dirty="0">
                <a:solidFill>
                  <a:schemeClr val="accent1"/>
                </a:solidFill>
              </a:rPr>
              <a:t>＜取り組みと対応方法＞</a:t>
            </a:r>
            <a:endParaRPr kumimoji="1" lang="en-US" altLang="ja-JP" sz="3500" b="1" dirty="0">
              <a:solidFill>
                <a:schemeClr val="accent1"/>
              </a:solidFill>
            </a:endParaRPr>
          </a:p>
          <a:p>
            <a:pPr indent="0">
              <a:lnSpc>
                <a:spcPts val="3000"/>
              </a:lnSpc>
              <a:buNone/>
            </a:pPr>
            <a:r>
              <a:rPr lang="ja-JP" altLang="en-US" sz="2400" dirty="0"/>
              <a:t>・食品関係の作業では、食品を取り扱うため、衛生上、白衣、帽子、マスク、</a:t>
            </a:r>
            <a:endParaRPr lang="en-US" altLang="ja-JP" sz="2400" dirty="0"/>
          </a:p>
          <a:p>
            <a:pPr indent="0">
              <a:lnSpc>
                <a:spcPts val="3000"/>
              </a:lnSpc>
              <a:buNone/>
            </a:pPr>
            <a:r>
              <a:rPr lang="ja-JP" altLang="en-US" sz="2400" dirty="0"/>
              <a:t>　</a:t>
            </a:r>
            <a:r>
              <a:rPr kumimoji="1" lang="ja-JP" altLang="en-US" sz="2400" dirty="0" smtClean="0"/>
              <a:t>手袋</a:t>
            </a:r>
            <a:r>
              <a:rPr kumimoji="1" lang="ja-JP" altLang="en-US" sz="2400" dirty="0"/>
              <a:t>の着衣が必要となる。帽子を嫌がり、抵抗する姿が見られたり、被る</a:t>
            </a:r>
            <a:endParaRPr kumimoji="1" lang="en-US" altLang="ja-JP" sz="2400" dirty="0"/>
          </a:p>
          <a:p>
            <a:pPr indent="0">
              <a:lnSpc>
                <a:spcPts val="3000"/>
              </a:lnSpc>
              <a:buNone/>
            </a:pPr>
            <a:r>
              <a:rPr lang="ja-JP" altLang="en-US" sz="2400" dirty="0"/>
              <a:t>　</a:t>
            </a:r>
            <a:r>
              <a:rPr kumimoji="1" lang="ja-JP" altLang="en-US" sz="2400" dirty="0" smtClean="0"/>
              <a:t>こと</a:t>
            </a:r>
            <a:r>
              <a:rPr kumimoji="1" lang="ja-JP" altLang="en-US" sz="2400" dirty="0"/>
              <a:t>ができても</a:t>
            </a:r>
            <a:r>
              <a:rPr lang="ja-JP" altLang="en-US" sz="2400" dirty="0"/>
              <a:t>気にして何度も触ることがあった。マスク着用時には鼻を</a:t>
            </a:r>
            <a:endParaRPr lang="en-US" altLang="ja-JP" sz="2400" dirty="0"/>
          </a:p>
          <a:p>
            <a:pPr indent="0">
              <a:lnSpc>
                <a:spcPts val="3000"/>
              </a:lnSpc>
              <a:buNone/>
            </a:pPr>
            <a:r>
              <a:rPr lang="ja-JP" altLang="en-US" sz="2400" dirty="0"/>
              <a:t>　</a:t>
            </a:r>
            <a:r>
              <a:rPr lang="ja-JP" altLang="en-US" sz="2400" dirty="0" smtClean="0"/>
              <a:t>隠す</a:t>
            </a:r>
            <a:r>
              <a:rPr lang="ja-JP" altLang="en-US" sz="2400" dirty="0"/>
              <a:t>ことが苦手で鼻を出すため、マスクをずらすことが多い。白衣の袖で</a:t>
            </a:r>
            <a:endParaRPr lang="en-US" altLang="ja-JP" sz="2400" dirty="0"/>
          </a:p>
          <a:p>
            <a:pPr indent="0">
              <a:lnSpc>
                <a:spcPts val="3000"/>
              </a:lnSpc>
              <a:buNone/>
            </a:pPr>
            <a:r>
              <a:rPr lang="ja-JP" altLang="en-US" sz="2400" dirty="0"/>
              <a:t>　</a:t>
            </a:r>
            <a:r>
              <a:rPr lang="ja-JP" altLang="en-US" sz="2400" dirty="0" smtClean="0"/>
              <a:t>鼻</a:t>
            </a:r>
            <a:r>
              <a:rPr lang="ja-JP" altLang="en-US" sz="2400" dirty="0"/>
              <a:t>を拭う行為も見られた。帽子やマスクなどの感覚に慣れるため、食品を</a:t>
            </a:r>
            <a:endParaRPr lang="en-US" altLang="ja-JP" sz="2400" dirty="0"/>
          </a:p>
          <a:p>
            <a:pPr indent="0">
              <a:lnSpc>
                <a:spcPts val="3000"/>
              </a:lnSpc>
              <a:buNone/>
            </a:pPr>
            <a:r>
              <a:rPr lang="ja-JP" altLang="en-US" sz="2400" dirty="0"/>
              <a:t>　</a:t>
            </a:r>
            <a:r>
              <a:rPr lang="ja-JP" altLang="en-US" sz="2400" dirty="0" smtClean="0"/>
              <a:t>扱わない</a:t>
            </a:r>
            <a:r>
              <a:rPr lang="ja-JP" altLang="en-US" sz="2400" dirty="0"/>
              <a:t>作業時にも帽子やマスクの着用をするなどの取り組みを行った</a:t>
            </a:r>
            <a:r>
              <a:rPr lang="ja-JP" altLang="en-US" sz="2400" dirty="0" smtClean="0"/>
              <a:t>。</a:t>
            </a:r>
            <a:endParaRPr lang="en-US" altLang="ja-JP" sz="2400" dirty="0" smtClean="0"/>
          </a:p>
          <a:p>
            <a:pPr indent="0">
              <a:lnSpc>
                <a:spcPts val="1500"/>
              </a:lnSpc>
            </a:pPr>
            <a:endParaRPr kumimoji="1" lang="en-US" altLang="ja-JP" sz="2400" dirty="0"/>
          </a:p>
          <a:p>
            <a:pPr indent="0">
              <a:lnSpc>
                <a:spcPts val="3000"/>
              </a:lnSpc>
              <a:buNone/>
            </a:pPr>
            <a:r>
              <a:rPr kumimoji="1" lang="ja-JP" altLang="en-US" sz="2400" dirty="0" smtClean="0"/>
              <a:t>・</a:t>
            </a:r>
            <a:r>
              <a:rPr kumimoji="1" lang="ja-JP" altLang="en-US" sz="2400" dirty="0"/>
              <a:t>作業途中で手を休めることがあるが、声掛けを受けて作業を再開する</a:t>
            </a:r>
            <a:r>
              <a:rPr kumimoji="1" lang="ja-JP" altLang="en-US" sz="2400" dirty="0" smtClean="0"/>
              <a:t>こと</a:t>
            </a:r>
            <a:r>
              <a:rPr lang="ja-JP" altLang="en-US" sz="2400" dirty="0" smtClean="0"/>
              <a:t>が</a:t>
            </a:r>
            <a:endParaRPr lang="en-US" altLang="ja-JP" sz="2400" dirty="0" smtClean="0"/>
          </a:p>
          <a:p>
            <a:pPr indent="0">
              <a:lnSpc>
                <a:spcPts val="3000"/>
              </a:lnSpc>
              <a:buNone/>
            </a:pPr>
            <a:r>
              <a:rPr lang="ja-JP" altLang="en-US" sz="2400" dirty="0"/>
              <a:t>　</a:t>
            </a:r>
            <a:r>
              <a:rPr lang="ja-JP" altLang="en-US" sz="2400" dirty="0" smtClean="0"/>
              <a:t>できる</a:t>
            </a:r>
            <a:r>
              <a:rPr lang="ja-JP" altLang="en-US" sz="2400" dirty="0"/>
              <a:t>。過度の声掛けは依頼心を強めることや混乱を招く恐れがある</a:t>
            </a:r>
            <a:r>
              <a:rPr lang="ja-JP" altLang="en-US" sz="2400" dirty="0" smtClean="0"/>
              <a:t>た</a:t>
            </a:r>
            <a:r>
              <a:rPr kumimoji="1" lang="ja-JP" altLang="en-US" sz="2400" dirty="0" smtClean="0"/>
              <a:t>め、</a:t>
            </a:r>
            <a:endParaRPr kumimoji="1" lang="en-US" altLang="ja-JP" sz="2400" dirty="0" smtClean="0"/>
          </a:p>
          <a:p>
            <a:pPr indent="0">
              <a:lnSpc>
                <a:spcPts val="3000"/>
              </a:lnSpc>
              <a:buNone/>
            </a:pPr>
            <a:r>
              <a:rPr lang="ja-JP" altLang="en-US" sz="2400" dirty="0"/>
              <a:t>　</a:t>
            </a:r>
            <a:r>
              <a:rPr kumimoji="1" lang="ja-JP" altLang="en-US" sz="2400" dirty="0" smtClean="0"/>
              <a:t>次</a:t>
            </a:r>
            <a:r>
              <a:rPr kumimoji="1" lang="ja-JP" altLang="en-US" sz="2400" dirty="0"/>
              <a:t>の作業を明確に伝えることを意識して支援を行ってきた。</a:t>
            </a:r>
          </a:p>
        </p:txBody>
      </p:sp>
      <p:sp>
        <p:nvSpPr>
          <p:cNvPr id="5"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19</a:t>
            </a:fld>
            <a:endParaRPr kumimoji="1" lang="ja-JP" altLang="en-US" sz="2400" dirty="0">
              <a:solidFill>
                <a:schemeClr val="bg1"/>
              </a:solidFill>
            </a:endParaRPr>
          </a:p>
        </p:txBody>
      </p:sp>
    </p:spTree>
    <p:extLst>
      <p:ext uri="{BB962C8B-B14F-4D97-AF65-F5344CB8AC3E}">
        <p14:creationId xmlns:p14="http://schemas.microsoft.com/office/powerpoint/2010/main" val="197863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BF59262-38D8-4680-8C5A-B71AAC2139DB}"/>
              </a:ext>
            </a:extLst>
          </p:cNvPr>
          <p:cNvSpPr>
            <a:spLocks noGrp="1"/>
          </p:cNvSpPr>
          <p:nvPr>
            <p:ph type="title"/>
          </p:nvPr>
        </p:nvSpPr>
        <p:spPr>
          <a:xfrm>
            <a:off x="803798" y="779160"/>
            <a:ext cx="6037713" cy="642425"/>
          </a:xfrm>
        </p:spPr>
        <p:txBody>
          <a:bodyPr/>
          <a:lstStyle/>
          <a:p>
            <a:r>
              <a:rPr kumimoji="1" lang="ja-JP" altLang="en-US" b="1" dirty="0"/>
              <a:t>高度専門分野相談支援事業</a:t>
            </a:r>
          </a:p>
        </p:txBody>
      </p:sp>
      <p:sp>
        <p:nvSpPr>
          <p:cNvPr id="3" name="コンテンツ プレースホルダー 2">
            <a:extLst>
              <a:ext uri="{FF2B5EF4-FFF2-40B4-BE49-F238E27FC236}">
                <a16:creationId xmlns:a16="http://schemas.microsoft.com/office/drawing/2014/main" xmlns="" id="{5E8F8848-5313-4796-8276-CD59E50C97AA}"/>
              </a:ext>
            </a:extLst>
          </p:cNvPr>
          <p:cNvSpPr>
            <a:spLocks noGrp="1"/>
          </p:cNvSpPr>
          <p:nvPr>
            <p:ph idx="1"/>
          </p:nvPr>
        </p:nvSpPr>
        <p:spPr>
          <a:xfrm>
            <a:off x="803798" y="1647416"/>
            <a:ext cx="10079815" cy="2738937"/>
          </a:xfrm>
        </p:spPr>
        <p:txBody>
          <a:bodyPr>
            <a:normAutofit/>
          </a:bodyPr>
          <a:lstStyle/>
          <a:p>
            <a:pPr marL="0" indent="0">
              <a:lnSpc>
                <a:spcPct val="150000"/>
              </a:lnSpc>
              <a:buNone/>
            </a:pPr>
            <a:r>
              <a:rPr kumimoji="1" lang="ja-JP" altLang="en-US" dirty="0"/>
              <a:t>　この業務の目的は、障害者が日常生活又は社会生活を営むことが出来るよう障害者</a:t>
            </a:r>
            <a:r>
              <a:rPr kumimoji="1" lang="ja-JP" altLang="en-US" dirty="0" smtClean="0"/>
              <a:t>の日常</a:t>
            </a:r>
            <a:r>
              <a:rPr kumimoji="1" lang="ja-JP" altLang="en-US" dirty="0"/>
              <a:t>生活及び社会生活を総合的に支援するための法律に基づき、障害児・者、その</a:t>
            </a:r>
            <a:r>
              <a:rPr kumimoji="1" lang="ja-JP" altLang="en-US" dirty="0" smtClean="0"/>
              <a:t>家族や</a:t>
            </a:r>
            <a:r>
              <a:rPr kumimoji="1" lang="ja-JP" altLang="en-US" dirty="0"/>
              <a:t>介護を行う者等のうち、人工呼吸器を装着している等日常生活を営むために医療</a:t>
            </a:r>
            <a:r>
              <a:rPr kumimoji="1" lang="ja-JP" altLang="en-US" dirty="0" smtClean="0"/>
              <a:t>を要する</a:t>
            </a:r>
            <a:r>
              <a:rPr kumimoji="1" lang="ja-JP" altLang="en-US" dirty="0"/>
              <a:t>状態にある障害児・者等や重症心身障害児・者、</a:t>
            </a:r>
            <a:r>
              <a:rPr kumimoji="1" lang="ja-JP" altLang="en-US" u="sng" dirty="0"/>
              <a:t>強度行動障害児・者、関係機関からの相談に応じ、必要な情報の提供等の便宜を供与するとともに、高度専門分野において関係機関との連携を強化し、支援すること</a:t>
            </a:r>
            <a:r>
              <a:rPr kumimoji="1" lang="ja-JP" altLang="en-US" dirty="0"/>
              <a:t>を目的と</a:t>
            </a:r>
            <a:r>
              <a:rPr kumimoji="1" lang="ja-JP" altLang="en-US" dirty="0" smtClean="0"/>
              <a:t>します。</a:t>
            </a:r>
            <a:r>
              <a:rPr lang="ja-JP" altLang="en-US" dirty="0"/>
              <a:t>　</a:t>
            </a:r>
            <a:r>
              <a:rPr lang="ja-JP" altLang="en-US" dirty="0" smtClean="0"/>
              <a:t>　　　　　　　　</a:t>
            </a:r>
            <a:r>
              <a:rPr kumimoji="1" lang="ja-JP" altLang="en-US" dirty="0" smtClean="0"/>
              <a:t>（</a:t>
            </a:r>
            <a:r>
              <a:rPr kumimoji="1" lang="ja-JP" altLang="en-US" dirty="0"/>
              <a:t>岐阜市障害者相談支援機能強化事業実施要綱に基づく</a:t>
            </a:r>
            <a:r>
              <a:rPr kumimoji="1" lang="ja-JP" altLang="en-US" sz="1900" dirty="0" smtClean="0"/>
              <a:t>）</a:t>
            </a:r>
            <a:endParaRPr kumimoji="1" lang="en-US" altLang="ja-JP" sz="19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a:t>
            </a:fld>
            <a:endParaRPr kumimoji="1" lang="ja-JP" altLang="en-US" sz="2400" dirty="0">
              <a:solidFill>
                <a:schemeClr val="bg1"/>
              </a:solidFill>
            </a:endParaRPr>
          </a:p>
        </p:txBody>
      </p:sp>
      <p:sp>
        <p:nvSpPr>
          <p:cNvPr id="7" name="コンテンツ プレースホルダー 2">
            <a:extLst>
              <a:ext uri="{FF2B5EF4-FFF2-40B4-BE49-F238E27FC236}">
                <a16:creationId xmlns:a16="http://schemas.microsoft.com/office/drawing/2014/main" xmlns="" id="{5E8F8848-5313-4796-8276-CD59E50C97AA}"/>
              </a:ext>
            </a:extLst>
          </p:cNvPr>
          <p:cNvSpPr txBox="1">
            <a:spLocks/>
          </p:cNvSpPr>
          <p:nvPr/>
        </p:nvSpPr>
        <p:spPr>
          <a:xfrm>
            <a:off x="1346724" y="4838015"/>
            <a:ext cx="7482952" cy="11341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ja-JP" altLang="en-US" sz="2000" b="1" dirty="0" smtClean="0"/>
              <a:t>ル・リアン相談支援事業部は、令和</a:t>
            </a:r>
            <a:r>
              <a:rPr lang="en-US" altLang="ja-JP" sz="2000" b="1" dirty="0" smtClean="0"/>
              <a:t>3</a:t>
            </a:r>
            <a:r>
              <a:rPr lang="ja-JP" altLang="en-US" sz="2000" b="1" dirty="0" smtClean="0"/>
              <a:t>年度 岐阜市</a:t>
            </a:r>
            <a:r>
              <a:rPr lang="ja-JP" altLang="en-US" sz="2000" b="1" dirty="0"/>
              <a:t>の</a:t>
            </a:r>
            <a:r>
              <a:rPr lang="ja-JP" altLang="en-US" sz="2000" b="1" dirty="0" smtClean="0"/>
              <a:t>委託を受け、</a:t>
            </a:r>
            <a:endParaRPr lang="en-US" altLang="ja-JP" sz="2000" b="1" dirty="0" smtClean="0"/>
          </a:p>
          <a:p>
            <a:pPr marL="0" indent="0">
              <a:lnSpc>
                <a:spcPct val="150000"/>
              </a:lnSpc>
              <a:buFont typeface="Wingdings 3" charset="2"/>
              <a:buNone/>
            </a:pPr>
            <a:r>
              <a:rPr lang="ja-JP" altLang="en-US" sz="2000" b="1" dirty="0" smtClean="0"/>
              <a:t>強度</a:t>
            </a:r>
            <a:r>
              <a:rPr lang="ja-JP" altLang="en-US" sz="2000" b="1" dirty="0" err="1" smtClean="0"/>
              <a:t>行動障がい</a:t>
            </a:r>
            <a:r>
              <a:rPr lang="ja-JP" altLang="en-US" sz="2000" b="1" dirty="0" smtClean="0"/>
              <a:t>児・者を対象とした相談支援を担っています。</a:t>
            </a:r>
            <a:endParaRPr lang="ja-JP" altLang="en-US" sz="2000" b="1" dirty="0"/>
          </a:p>
        </p:txBody>
      </p:sp>
    </p:spTree>
    <p:extLst>
      <p:ext uri="{BB962C8B-B14F-4D97-AF65-F5344CB8AC3E}">
        <p14:creationId xmlns:p14="http://schemas.microsoft.com/office/powerpoint/2010/main" val="422161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FB525742-54C0-43CF-989C-28983DFB475D}"/>
              </a:ext>
            </a:extLst>
          </p:cNvPr>
          <p:cNvSpPr>
            <a:spLocks noGrp="1"/>
          </p:cNvSpPr>
          <p:nvPr>
            <p:ph idx="1"/>
          </p:nvPr>
        </p:nvSpPr>
        <p:spPr>
          <a:xfrm>
            <a:off x="400242" y="1086198"/>
            <a:ext cx="9630449" cy="4761202"/>
          </a:xfrm>
        </p:spPr>
        <p:txBody>
          <a:bodyPr/>
          <a:lstStyle/>
          <a:p>
            <a:pPr marL="0" indent="0">
              <a:buNone/>
            </a:pPr>
            <a:r>
              <a:rPr lang="ja-JP" altLang="en-US" sz="3000" b="1" dirty="0" smtClean="0">
                <a:solidFill>
                  <a:schemeClr val="accent1"/>
                </a:solidFill>
              </a:rPr>
              <a:t>＜</a:t>
            </a:r>
            <a:r>
              <a:rPr lang="ja-JP" altLang="en-US" sz="3000" b="1" dirty="0">
                <a:solidFill>
                  <a:schemeClr val="accent1"/>
                </a:solidFill>
              </a:rPr>
              <a:t>考察と結果＞</a:t>
            </a:r>
            <a:endParaRPr lang="en-US" altLang="ja-JP" sz="3000" dirty="0"/>
          </a:p>
          <a:p>
            <a:pPr marL="0" indent="0">
              <a:lnSpc>
                <a:spcPts val="4500"/>
              </a:lnSpc>
              <a:buNone/>
            </a:pPr>
            <a:r>
              <a:rPr lang="ja-JP" altLang="en-US" dirty="0"/>
              <a:t>　</a:t>
            </a:r>
            <a:r>
              <a:rPr lang="ja-JP" altLang="en-US" sz="2400" dirty="0" smtClean="0"/>
              <a:t>作業</a:t>
            </a:r>
            <a:r>
              <a:rPr lang="ja-JP" altLang="en-US" sz="2400" dirty="0"/>
              <a:t>を行う中で、見通しが</a:t>
            </a:r>
            <a:r>
              <a:rPr lang="ja-JP" altLang="en-US" sz="2400" dirty="0" smtClean="0"/>
              <a:t>持てる</a:t>
            </a:r>
            <a:r>
              <a:rPr lang="ja-JP" altLang="en-US" sz="2400" dirty="0"/>
              <a:t>（</a:t>
            </a:r>
            <a:r>
              <a:rPr lang="ja-JP" altLang="en-US" sz="2400" dirty="0" smtClean="0"/>
              <a:t>やる</a:t>
            </a:r>
            <a:r>
              <a:rPr lang="ja-JP" altLang="en-US" sz="2400" dirty="0"/>
              <a:t>ことがわかって</a:t>
            </a:r>
            <a:r>
              <a:rPr lang="ja-JP" altLang="en-US" sz="2400" dirty="0" smtClean="0"/>
              <a:t>いる</a:t>
            </a:r>
            <a:r>
              <a:rPr lang="ja-JP" altLang="en-US" sz="2400" dirty="0"/>
              <a:t>）</a:t>
            </a:r>
            <a:r>
              <a:rPr lang="ja-JP" altLang="en-US" sz="2400" dirty="0" smtClean="0"/>
              <a:t>と</a:t>
            </a:r>
            <a:r>
              <a:rPr lang="ja-JP" altLang="en-US" sz="2400" dirty="0"/>
              <a:t>、拒む</a:t>
            </a:r>
            <a:r>
              <a:rPr lang="ja-JP" altLang="en-US" sz="2400" dirty="0" smtClean="0"/>
              <a:t>ことはなく</a:t>
            </a:r>
            <a:r>
              <a:rPr lang="ja-JP" altLang="en-US" sz="2400" dirty="0"/>
              <a:t>、落ち着いて取り組むことができることがわかってきた</a:t>
            </a:r>
            <a:r>
              <a:rPr lang="ja-JP" altLang="en-US" sz="2400" dirty="0" smtClean="0"/>
              <a:t>。</a:t>
            </a:r>
            <a:endParaRPr lang="en-US" altLang="ja-JP" sz="2400" dirty="0" smtClean="0"/>
          </a:p>
          <a:p>
            <a:pPr marL="0" indent="0">
              <a:lnSpc>
                <a:spcPts val="4500"/>
              </a:lnSpc>
              <a:buNone/>
            </a:pPr>
            <a:r>
              <a:rPr lang="ja-JP" altLang="en-US" sz="2400" dirty="0"/>
              <a:t>　</a:t>
            </a:r>
            <a:r>
              <a:rPr lang="ja-JP" altLang="en-US" sz="2400" dirty="0" smtClean="0"/>
              <a:t>また、</a:t>
            </a:r>
            <a:r>
              <a:rPr kumimoji="1" lang="ja-JP" altLang="en-US" sz="2400" dirty="0" smtClean="0"/>
              <a:t>変化</a:t>
            </a:r>
            <a:r>
              <a:rPr kumimoji="1" lang="ja-JP" altLang="en-US" sz="2400" dirty="0"/>
              <a:t>に弱い障害特性があるが、事業所自体が本人にとって落ち着ける</a:t>
            </a:r>
            <a:r>
              <a:rPr kumimoji="1" lang="ja-JP" altLang="en-US" sz="2400" dirty="0" smtClean="0"/>
              <a:t>場所</a:t>
            </a:r>
            <a:r>
              <a:rPr lang="ja-JP" altLang="en-US" sz="2400" dirty="0" smtClean="0"/>
              <a:t>と</a:t>
            </a:r>
            <a:r>
              <a:rPr lang="ja-JP" altLang="en-US" sz="2400" dirty="0"/>
              <a:t>なったことから、作業種変更や作業室の変更があっても事前の説明を</a:t>
            </a:r>
            <a:r>
              <a:rPr lang="ja-JP" altLang="en-US" sz="2400" dirty="0" smtClean="0"/>
              <a:t>聞いて</a:t>
            </a:r>
            <a:r>
              <a:rPr lang="ja-JP" altLang="en-US" sz="2400" dirty="0"/>
              <a:t>受け入れることができるようになった。</a:t>
            </a:r>
            <a:endParaRPr kumimoji="1" lang="ja-JP" altLang="en-US" sz="2400" dirty="0"/>
          </a:p>
        </p:txBody>
      </p:sp>
      <p:sp>
        <p:nvSpPr>
          <p:cNvPr id="5"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20</a:t>
            </a:fld>
            <a:endParaRPr kumimoji="1" lang="ja-JP" altLang="en-US" sz="2400" dirty="0">
              <a:solidFill>
                <a:schemeClr val="bg1"/>
              </a:solidFill>
            </a:endParaRPr>
          </a:p>
        </p:txBody>
      </p:sp>
    </p:spTree>
    <p:extLst>
      <p:ext uri="{BB962C8B-B14F-4D97-AF65-F5344CB8AC3E}">
        <p14:creationId xmlns:p14="http://schemas.microsoft.com/office/powerpoint/2010/main" val="370955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6F1A914-F60C-42D5-B96B-E9838E200B62}"/>
              </a:ext>
            </a:extLst>
          </p:cNvPr>
          <p:cNvSpPr>
            <a:spLocks noGrp="1"/>
          </p:cNvSpPr>
          <p:nvPr>
            <p:ph type="title"/>
          </p:nvPr>
        </p:nvSpPr>
        <p:spPr>
          <a:xfrm>
            <a:off x="649625" y="692726"/>
            <a:ext cx="8596668" cy="720437"/>
          </a:xfrm>
        </p:spPr>
        <p:txBody>
          <a:bodyPr>
            <a:normAutofit/>
          </a:bodyPr>
          <a:lstStyle/>
          <a:p>
            <a:r>
              <a:rPr kumimoji="1" lang="ja-JP" altLang="en-US" sz="4000" dirty="0"/>
              <a:t>４．行事への参加ができるまで</a:t>
            </a:r>
            <a:r>
              <a:rPr kumimoji="1" lang="ja-JP" altLang="en-US" dirty="0"/>
              <a:t>　</a:t>
            </a:r>
          </a:p>
        </p:txBody>
      </p:sp>
      <p:pic>
        <p:nvPicPr>
          <p:cNvPr id="5" name="コンテンツ プレースホルダー 4">
            <a:extLst>
              <a:ext uri="{FF2B5EF4-FFF2-40B4-BE49-F238E27FC236}">
                <a16:creationId xmlns:a16="http://schemas.microsoft.com/office/drawing/2014/main" xmlns="" id="{F0A71089-F5A8-41B3-ACD6-1DCEBEEA493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9784" y="1576676"/>
            <a:ext cx="7934328" cy="4545014"/>
          </a:xfrm>
          <a:noFill/>
        </p:spPr>
      </p:pic>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21</a:t>
            </a:fld>
            <a:endParaRPr kumimoji="1" lang="ja-JP" altLang="en-US" sz="2400" dirty="0">
              <a:solidFill>
                <a:schemeClr val="bg1"/>
              </a:solidFill>
            </a:endParaRPr>
          </a:p>
        </p:txBody>
      </p:sp>
    </p:spTree>
    <p:extLst>
      <p:ext uri="{BB962C8B-B14F-4D97-AF65-F5344CB8AC3E}">
        <p14:creationId xmlns:p14="http://schemas.microsoft.com/office/powerpoint/2010/main" val="2510748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5E4FC48-238F-4BC9-BCFB-15F73879CE99}"/>
              </a:ext>
            </a:extLst>
          </p:cNvPr>
          <p:cNvSpPr>
            <a:spLocks noGrp="1"/>
          </p:cNvSpPr>
          <p:nvPr>
            <p:ph idx="1"/>
          </p:nvPr>
        </p:nvSpPr>
        <p:spPr>
          <a:xfrm>
            <a:off x="455660" y="574753"/>
            <a:ext cx="9602739" cy="5656223"/>
          </a:xfrm>
        </p:spPr>
        <p:txBody>
          <a:bodyPr>
            <a:normAutofit/>
          </a:bodyPr>
          <a:lstStyle/>
          <a:p>
            <a:pPr marL="0" indent="0">
              <a:buNone/>
            </a:pPr>
            <a:r>
              <a:rPr kumimoji="1" lang="ja-JP" altLang="en-US" sz="3000" dirty="0">
                <a:solidFill>
                  <a:schemeClr val="accent1"/>
                </a:solidFill>
              </a:rPr>
              <a:t>＜本人の</a:t>
            </a:r>
            <a:r>
              <a:rPr kumimoji="1" lang="ja-JP" altLang="en-US" sz="3000" dirty="0" smtClean="0">
                <a:solidFill>
                  <a:schemeClr val="accent1"/>
                </a:solidFill>
              </a:rPr>
              <a:t>様子　その１＞</a:t>
            </a:r>
            <a:endParaRPr lang="en-US" altLang="ja-JP" sz="3000" dirty="0">
              <a:solidFill>
                <a:schemeClr val="accent1"/>
              </a:solidFill>
            </a:endParaRPr>
          </a:p>
          <a:p>
            <a:pPr marL="0" indent="0">
              <a:lnSpc>
                <a:spcPts val="3200"/>
              </a:lnSpc>
              <a:buNone/>
            </a:pPr>
            <a:r>
              <a:rPr lang="ja-JP" altLang="en-US" sz="2000" dirty="0"/>
              <a:t>　</a:t>
            </a:r>
            <a:r>
              <a:rPr lang="ja-JP" altLang="en-US" sz="2200" dirty="0" smtClean="0"/>
              <a:t>平成</a:t>
            </a:r>
            <a:r>
              <a:rPr lang="ja-JP" altLang="en-US" sz="2200" dirty="0"/>
              <a:t>２９年１２月のクリスマスが事業所での初めての行事であり、本人の保護者</a:t>
            </a:r>
            <a:r>
              <a:rPr lang="ja-JP" altLang="en-US" sz="2200" dirty="0" smtClean="0"/>
              <a:t>は不参加</a:t>
            </a:r>
            <a:r>
              <a:rPr lang="ja-JP" altLang="en-US" sz="2200" dirty="0"/>
              <a:t>であった。周囲の保護者や普段とは異なる雰囲気に強迫的にその場から離れようとロッカーからかばんを持ち出して帰ろうとする。職員が付き添う際にも悲痛な声出しや爪立てをする姿がみられる。参加は難しいという支援員の判断により、一日、別室で過ごす。別室で支援員と二人きりになると徐々に落ち着き、その部屋では、落ち着いて食事をとることができる</a:t>
            </a:r>
            <a:r>
              <a:rPr lang="ja-JP" altLang="en-US" sz="2200" dirty="0" smtClean="0"/>
              <a:t>。</a:t>
            </a:r>
            <a:endParaRPr lang="en-US" altLang="ja-JP" sz="2200" dirty="0" smtClean="0"/>
          </a:p>
          <a:p>
            <a:pPr marL="0" indent="0">
              <a:lnSpc>
                <a:spcPts val="800"/>
              </a:lnSpc>
              <a:buNone/>
            </a:pPr>
            <a:r>
              <a:rPr kumimoji="1" lang="ja-JP" altLang="en-US" sz="2200" dirty="0"/>
              <a:t>　</a:t>
            </a:r>
            <a:endParaRPr kumimoji="1" lang="en-US" altLang="ja-JP" sz="2200" dirty="0" smtClean="0"/>
          </a:p>
          <a:p>
            <a:pPr marL="0" indent="0">
              <a:lnSpc>
                <a:spcPts val="3300"/>
              </a:lnSpc>
              <a:buNone/>
            </a:pPr>
            <a:r>
              <a:rPr kumimoji="1" lang="ja-JP" altLang="en-US" sz="2200" dirty="0" smtClean="0"/>
              <a:t>　平成</a:t>
            </a:r>
            <a:r>
              <a:rPr kumimoji="1" lang="ja-JP" altLang="en-US" sz="2200" dirty="0"/>
              <a:t>２９年１２月末にお疲れ様会として、職員と外食に出掛けるが、店内に</a:t>
            </a:r>
            <a:r>
              <a:rPr kumimoji="1" lang="ja-JP" altLang="en-US" sz="2200" dirty="0" smtClean="0"/>
              <a:t>入る</a:t>
            </a:r>
            <a:r>
              <a:rPr kumimoji="1" lang="ja-JP" altLang="en-US" sz="2200" dirty="0"/>
              <a:t>ことを頑なに拒み、職員に爪立てをして悲痛な泣き声が続くため、車内に戻る。お店に頼んで車内までうどんを持って来ると車内ではうどんを完食している</a:t>
            </a:r>
            <a:r>
              <a:rPr kumimoji="1" lang="ja-JP" altLang="en-US" sz="2200" dirty="0" smtClean="0"/>
              <a:t>。</a:t>
            </a:r>
            <a:endParaRPr kumimoji="1" lang="en-US" altLang="ja-JP"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22</a:t>
            </a:fld>
            <a:endParaRPr kumimoji="1" lang="ja-JP" altLang="en-US" sz="2400" dirty="0">
              <a:solidFill>
                <a:schemeClr val="bg1"/>
              </a:solidFill>
            </a:endParaRPr>
          </a:p>
        </p:txBody>
      </p:sp>
    </p:spTree>
    <p:extLst>
      <p:ext uri="{BB962C8B-B14F-4D97-AF65-F5344CB8AC3E}">
        <p14:creationId xmlns:p14="http://schemas.microsoft.com/office/powerpoint/2010/main" val="1915937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5E4FC48-238F-4BC9-BCFB-15F73879CE99}"/>
              </a:ext>
            </a:extLst>
          </p:cNvPr>
          <p:cNvSpPr>
            <a:spLocks noGrp="1"/>
          </p:cNvSpPr>
          <p:nvPr>
            <p:ph idx="1"/>
          </p:nvPr>
        </p:nvSpPr>
        <p:spPr>
          <a:xfrm>
            <a:off x="511079" y="647594"/>
            <a:ext cx="9367212" cy="5583382"/>
          </a:xfrm>
        </p:spPr>
        <p:txBody>
          <a:bodyPr>
            <a:normAutofit/>
          </a:bodyPr>
          <a:lstStyle/>
          <a:p>
            <a:pPr marL="0" indent="0">
              <a:lnSpc>
                <a:spcPts val="3200"/>
              </a:lnSpc>
              <a:buNone/>
            </a:pPr>
            <a:r>
              <a:rPr lang="ja-JP" altLang="en-US" sz="3000" dirty="0">
                <a:solidFill>
                  <a:schemeClr val="accent1"/>
                </a:solidFill>
              </a:rPr>
              <a:t>＜本人の様子　</a:t>
            </a:r>
            <a:r>
              <a:rPr lang="ja-JP" altLang="en-US" sz="3000" dirty="0" smtClean="0">
                <a:solidFill>
                  <a:schemeClr val="accent1"/>
                </a:solidFill>
              </a:rPr>
              <a:t>その２＞</a:t>
            </a:r>
            <a:endParaRPr kumimoji="1" lang="en-US" altLang="ja-JP" dirty="0" smtClean="0"/>
          </a:p>
          <a:p>
            <a:pPr marL="0" indent="0">
              <a:lnSpc>
                <a:spcPts val="3200"/>
              </a:lnSpc>
              <a:buNone/>
            </a:pPr>
            <a:r>
              <a:rPr lang="ja-JP" altLang="en-US" sz="2200" dirty="0" smtClean="0"/>
              <a:t>　平成</a:t>
            </a:r>
            <a:r>
              <a:rPr lang="ja-JP" altLang="en-US" sz="2200" dirty="0"/>
              <a:t>３０年１月には事業所近くの神社に徒歩でお参りに出掛けたが、落ち着いて参加できている</a:t>
            </a:r>
            <a:r>
              <a:rPr lang="ja-JP" altLang="en-US" sz="2200" dirty="0" smtClean="0"/>
              <a:t>。</a:t>
            </a:r>
            <a:endParaRPr lang="en-US" altLang="ja-JP" sz="2200" dirty="0" smtClean="0"/>
          </a:p>
          <a:p>
            <a:pPr marL="0" indent="0">
              <a:lnSpc>
                <a:spcPts val="800"/>
              </a:lnSpc>
              <a:buNone/>
            </a:pPr>
            <a:endParaRPr lang="en-US" altLang="ja-JP" sz="2200" dirty="0"/>
          </a:p>
          <a:p>
            <a:pPr marL="0" indent="0">
              <a:lnSpc>
                <a:spcPts val="3200"/>
              </a:lnSpc>
              <a:buNone/>
            </a:pPr>
            <a:r>
              <a:rPr kumimoji="1" lang="ja-JP" altLang="en-US" sz="2200" dirty="0" smtClean="0"/>
              <a:t>　平成</a:t>
            </a:r>
            <a:r>
              <a:rPr kumimoji="1" lang="ja-JP" altLang="en-US" sz="2200" dirty="0"/>
              <a:t>３０年８月の納涼祭では、保護者は不参加で、職員と普段の作業活動とは別の活動を行ったが、落ち着いて参加できており、穏やかな表情で過ごしている</a:t>
            </a:r>
            <a:r>
              <a:rPr kumimoji="1" lang="ja-JP" altLang="en-US" sz="2200" dirty="0" smtClean="0"/>
              <a:t>。</a:t>
            </a:r>
            <a:endParaRPr kumimoji="1" lang="en-US" altLang="ja-JP" sz="2200" dirty="0" smtClean="0"/>
          </a:p>
          <a:p>
            <a:pPr marL="0" indent="0">
              <a:lnSpc>
                <a:spcPts val="800"/>
              </a:lnSpc>
              <a:buNone/>
            </a:pPr>
            <a:endParaRPr kumimoji="1" lang="en-US" altLang="ja-JP" sz="2200" dirty="0" smtClean="0"/>
          </a:p>
          <a:p>
            <a:pPr marL="0" indent="0">
              <a:lnSpc>
                <a:spcPts val="3200"/>
              </a:lnSpc>
              <a:buNone/>
            </a:pPr>
            <a:r>
              <a:rPr lang="ja-JP" altLang="en-US" sz="2200" dirty="0" smtClean="0"/>
              <a:t>　平成</a:t>
            </a:r>
            <a:r>
              <a:rPr lang="ja-JP" altLang="en-US" sz="2200" dirty="0"/>
              <a:t>３０年１２月のクリスマス会では、初めて本人の保護者が参加しての行事で、母親の顔を見るとすぐに母親の手を引っ張って、外に出ようとする。職員が間に入るも悲痛な声を出して強引に母親の手を引こうとすることが続き、職員と別室に移動している。別室では落ち着くことができ、母親の元へ行こうとすることもなかった</a:t>
            </a:r>
            <a:r>
              <a:rPr lang="ja-JP" altLang="en-US" sz="2200" dirty="0" smtClean="0"/>
              <a:t>。</a:t>
            </a:r>
            <a:endParaRPr lang="en-US" altLang="ja-JP"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23</a:t>
            </a:fld>
            <a:endParaRPr kumimoji="1" lang="ja-JP" altLang="en-US" sz="2400" dirty="0">
              <a:solidFill>
                <a:schemeClr val="bg1"/>
              </a:solidFill>
            </a:endParaRPr>
          </a:p>
        </p:txBody>
      </p:sp>
    </p:spTree>
    <p:extLst>
      <p:ext uri="{BB962C8B-B14F-4D97-AF65-F5344CB8AC3E}">
        <p14:creationId xmlns:p14="http://schemas.microsoft.com/office/powerpoint/2010/main" val="2661658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5E4FC48-238F-4BC9-BCFB-15F73879CE99}"/>
              </a:ext>
            </a:extLst>
          </p:cNvPr>
          <p:cNvSpPr>
            <a:spLocks noGrp="1"/>
          </p:cNvSpPr>
          <p:nvPr>
            <p:ph idx="1"/>
          </p:nvPr>
        </p:nvSpPr>
        <p:spPr>
          <a:xfrm>
            <a:off x="594205" y="997527"/>
            <a:ext cx="9588886" cy="5098473"/>
          </a:xfrm>
        </p:spPr>
        <p:txBody>
          <a:bodyPr>
            <a:normAutofit/>
          </a:bodyPr>
          <a:lstStyle/>
          <a:p>
            <a:pPr marL="0" indent="0">
              <a:buNone/>
            </a:pPr>
            <a:r>
              <a:rPr lang="ja-JP" altLang="en-US" sz="3000" dirty="0">
                <a:solidFill>
                  <a:schemeClr val="accent1"/>
                </a:solidFill>
              </a:rPr>
              <a:t>＜本人の様子　</a:t>
            </a:r>
            <a:r>
              <a:rPr lang="ja-JP" altLang="en-US" sz="3000" dirty="0" smtClean="0">
                <a:solidFill>
                  <a:schemeClr val="accent1"/>
                </a:solidFill>
              </a:rPr>
              <a:t>その３＞</a:t>
            </a:r>
            <a:endParaRPr kumimoji="1" lang="en-US" altLang="ja-JP" dirty="0" smtClean="0"/>
          </a:p>
          <a:p>
            <a:pPr marL="0" indent="0">
              <a:lnSpc>
                <a:spcPts val="3300"/>
              </a:lnSpc>
              <a:buNone/>
            </a:pPr>
            <a:r>
              <a:rPr kumimoji="1" lang="ja-JP" altLang="en-US" dirty="0"/>
              <a:t>　</a:t>
            </a:r>
            <a:r>
              <a:rPr lang="ja-JP" altLang="en-US" sz="2200" dirty="0"/>
              <a:t>平成３１年１月に新成人を祝う会に参加する。本人が成人を迎えており、支援員が付き添いながら保護者と同席して参加する。席を立って、母親や父親の手を引っ張ろうとしているが、支援員が隣に付き添うことで会の途中までは参加できる</a:t>
            </a:r>
            <a:r>
              <a:rPr lang="ja-JP" altLang="en-US" sz="2200" dirty="0" smtClean="0"/>
              <a:t>。</a:t>
            </a:r>
            <a:endParaRPr lang="en-US" altLang="ja-JP" sz="2200" dirty="0" smtClean="0"/>
          </a:p>
          <a:p>
            <a:pPr marL="0" indent="0">
              <a:lnSpc>
                <a:spcPts val="800"/>
              </a:lnSpc>
              <a:buNone/>
            </a:pPr>
            <a:endParaRPr lang="en-US" altLang="ja-JP" sz="2400" dirty="0"/>
          </a:p>
          <a:p>
            <a:pPr marL="0" indent="0">
              <a:lnSpc>
                <a:spcPts val="3300"/>
              </a:lnSpc>
              <a:buNone/>
            </a:pPr>
            <a:r>
              <a:rPr lang="ja-JP" altLang="en-US" sz="2400" dirty="0"/>
              <a:t>　</a:t>
            </a:r>
            <a:r>
              <a:rPr kumimoji="1" lang="ja-JP" altLang="en-US" sz="2200" dirty="0" smtClean="0"/>
              <a:t>令和</a:t>
            </a:r>
            <a:r>
              <a:rPr kumimoji="1" lang="ja-JP" altLang="en-US" sz="2200" dirty="0"/>
              <a:t>元年８月の納涼祭では、会の途中で母親と対面すると母親の手を引こうとするが、職員が付き添い、母親からも「またあとで」と声を掛けられと手を離すことができた。その際、母親と弟と写真を撮ったが、支援員が付き添っていたこともあり、強引に母親の手を引くことまではなく、一緒に写真を撮ることができた。</a:t>
            </a:r>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24</a:t>
            </a:fld>
            <a:endParaRPr kumimoji="1" lang="ja-JP" altLang="en-US" sz="2400" dirty="0">
              <a:solidFill>
                <a:schemeClr val="bg1"/>
              </a:solidFill>
            </a:endParaRPr>
          </a:p>
        </p:txBody>
      </p:sp>
    </p:spTree>
    <p:extLst>
      <p:ext uri="{BB962C8B-B14F-4D97-AF65-F5344CB8AC3E}">
        <p14:creationId xmlns:p14="http://schemas.microsoft.com/office/powerpoint/2010/main" val="1065866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19F9940F-ED5A-4FC9-8090-7FF4814A66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5673" y="637308"/>
            <a:ext cx="7722248" cy="5330431"/>
          </a:xfrm>
        </p:spPr>
      </p:pic>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25</a:t>
            </a:fld>
            <a:endParaRPr kumimoji="1" lang="ja-JP" altLang="en-US" sz="2400" dirty="0">
              <a:solidFill>
                <a:schemeClr val="bg1"/>
              </a:solidFill>
            </a:endParaRPr>
          </a:p>
        </p:txBody>
      </p:sp>
    </p:spTree>
    <p:extLst>
      <p:ext uri="{BB962C8B-B14F-4D97-AF65-F5344CB8AC3E}">
        <p14:creationId xmlns:p14="http://schemas.microsoft.com/office/powerpoint/2010/main" val="3143846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C619AA76-E749-4EC2-9CE7-B812FC2D5CAF}"/>
              </a:ext>
            </a:extLst>
          </p:cNvPr>
          <p:cNvSpPr>
            <a:spLocks noGrp="1"/>
          </p:cNvSpPr>
          <p:nvPr>
            <p:ph idx="1"/>
          </p:nvPr>
        </p:nvSpPr>
        <p:spPr>
          <a:xfrm>
            <a:off x="455659" y="591059"/>
            <a:ext cx="9921395" cy="5639917"/>
          </a:xfrm>
        </p:spPr>
        <p:txBody>
          <a:bodyPr>
            <a:normAutofit fontScale="55000" lnSpcReduction="20000"/>
          </a:bodyPr>
          <a:lstStyle/>
          <a:p>
            <a:pPr marL="0" indent="0">
              <a:lnSpc>
                <a:spcPct val="120000"/>
              </a:lnSpc>
              <a:buNone/>
            </a:pPr>
            <a:r>
              <a:rPr lang="ja-JP" altLang="en-US" sz="5500" dirty="0" smtClean="0">
                <a:solidFill>
                  <a:schemeClr val="accent1"/>
                </a:solidFill>
              </a:rPr>
              <a:t>＜</a:t>
            </a:r>
            <a:r>
              <a:rPr lang="ja-JP" altLang="en-US" sz="5500" dirty="0">
                <a:solidFill>
                  <a:schemeClr val="accent1"/>
                </a:solidFill>
              </a:rPr>
              <a:t>現在</a:t>
            </a:r>
            <a:r>
              <a:rPr lang="ja-JP" altLang="en-US" sz="5500" dirty="0" smtClean="0">
                <a:solidFill>
                  <a:schemeClr val="accent1"/>
                </a:solidFill>
              </a:rPr>
              <a:t>の様子＞</a:t>
            </a:r>
            <a:endParaRPr lang="en-US" altLang="ja-JP" sz="5500" dirty="0"/>
          </a:p>
          <a:p>
            <a:pPr marL="0" indent="0">
              <a:lnSpc>
                <a:spcPts val="3300"/>
              </a:lnSpc>
              <a:buNone/>
            </a:pPr>
            <a:r>
              <a:rPr lang="ja-JP" altLang="en-US" sz="4000" dirty="0"/>
              <a:t>　毎日、笑顔も多く落ち着いて過ごしており、支援員の声掛けもよく聞いて行動できている</a:t>
            </a:r>
            <a:r>
              <a:rPr lang="ja-JP" altLang="en-US" sz="4000" dirty="0" smtClean="0"/>
              <a:t>。外食</a:t>
            </a:r>
            <a:r>
              <a:rPr lang="ja-JP" altLang="en-US" sz="4000" dirty="0"/>
              <a:t>の際など、行ったことがなく見通しが持てない場所では落ち着かずに不安になる。落ち着けず、不安定な状態になると他害</a:t>
            </a:r>
            <a:r>
              <a:rPr lang="ja-JP" altLang="en-US" sz="4000" dirty="0" smtClean="0"/>
              <a:t>行為</a:t>
            </a:r>
            <a:r>
              <a:rPr lang="ja-JP" altLang="en-US" sz="4000" dirty="0"/>
              <a:t>（</a:t>
            </a:r>
            <a:r>
              <a:rPr lang="ja-JP" altLang="en-US" sz="4000" dirty="0" smtClean="0"/>
              <a:t>爪立て</a:t>
            </a:r>
            <a:r>
              <a:rPr lang="ja-JP" altLang="en-US" sz="4000" dirty="0"/>
              <a:t>、</a:t>
            </a:r>
            <a:r>
              <a:rPr lang="ja-JP" altLang="en-US" sz="4000" dirty="0" smtClean="0"/>
              <a:t>噛み付き</a:t>
            </a:r>
            <a:r>
              <a:rPr lang="ja-JP" altLang="en-US" sz="4000" dirty="0"/>
              <a:t>）</a:t>
            </a:r>
            <a:r>
              <a:rPr lang="ja-JP" altLang="en-US" sz="4000" dirty="0" smtClean="0"/>
              <a:t>に</a:t>
            </a:r>
            <a:r>
              <a:rPr lang="ja-JP" altLang="en-US" sz="4000" dirty="0"/>
              <a:t>至ることがある</a:t>
            </a:r>
            <a:r>
              <a:rPr lang="ja-JP" altLang="en-US" sz="4000" dirty="0" smtClean="0"/>
              <a:t>。食事</a:t>
            </a:r>
            <a:r>
              <a:rPr lang="ja-JP" altLang="en-US" sz="4000" dirty="0"/>
              <a:t>場面では、状態が安定していくと、感覚も過敏な状態ではなくなっていった</a:t>
            </a:r>
            <a:r>
              <a:rPr lang="ja-JP" altLang="en-US" sz="4000" dirty="0" smtClean="0"/>
              <a:t>。</a:t>
            </a:r>
            <a:endParaRPr lang="en-US" altLang="ja-JP" sz="4000" dirty="0" smtClean="0"/>
          </a:p>
          <a:p>
            <a:pPr marL="0" indent="0">
              <a:lnSpc>
                <a:spcPts val="3300"/>
              </a:lnSpc>
              <a:buNone/>
            </a:pPr>
            <a:r>
              <a:rPr lang="ja-JP" altLang="en-US" sz="4000" dirty="0"/>
              <a:t>　</a:t>
            </a:r>
            <a:r>
              <a:rPr lang="ja-JP" altLang="en-US" sz="4000" dirty="0" smtClean="0"/>
              <a:t>現在</a:t>
            </a:r>
            <a:r>
              <a:rPr lang="ja-JP" altLang="en-US" sz="4000" dirty="0"/>
              <a:t>では、以前は苦手だと思われていたおかずも自分から進んで食べるようになった</a:t>
            </a:r>
            <a:r>
              <a:rPr lang="ja-JP" altLang="en-US" sz="4000" dirty="0" smtClean="0"/>
              <a:t>。</a:t>
            </a:r>
            <a:endParaRPr lang="en-US" altLang="ja-JP" sz="4000" dirty="0" smtClean="0"/>
          </a:p>
          <a:p>
            <a:pPr marL="0" indent="0">
              <a:lnSpc>
                <a:spcPts val="3300"/>
              </a:lnSpc>
              <a:buNone/>
            </a:pPr>
            <a:r>
              <a:rPr lang="ja-JP" altLang="en-US" sz="4600" dirty="0" smtClean="0"/>
              <a:t>　</a:t>
            </a:r>
            <a:r>
              <a:rPr lang="ja-JP" altLang="en-US" sz="4000" dirty="0" smtClean="0"/>
              <a:t>保護者</a:t>
            </a:r>
            <a:r>
              <a:rPr lang="ja-JP" altLang="en-US" sz="4000" dirty="0"/>
              <a:t>参加型の行事に参加できた経緯はあるが、不安定な声出しや強迫的に手を引き、その場から離れようとする傾向はある。支援員が付き添うことで、不安はあっても多少は落ち着けており、短い時間であれば保護者と参加できるようになった</a:t>
            </a:r>
            <a:r>
              <a:rPr lang="ja-JP" altLang="en-US" sz="4000" dirty="0" smtClean="0"/>
              <a:t>。</a:t>
            </a:r>
            <a:endParaRPr lang="en-US" altLang="ja-JP" sz="40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26</a:t>
            </a:fld>
            <a:endParaRPr kumimoji="1" lang="ja-JP" altLang="en-US" sz="2400" dirty="0">
              <a:solidFill>
                <a:schemeClr val="bg1"/>
              </a:solidFill>
            </a:endParaRPr>
          </a:p>
        </p:txBody>
      </p:sp>
    </p:spTree>
    <p:extLst>
      <p:ext uri="{BB962C8B-B14F-4D97-AF65-F5344CB8AC3E}">
        <p14:creationId xmlns:p14="http://schemas.microsoft.com/office/powerpoint/2010/main" val="412648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79B6587E-C564-455E-8D91-F9227B46FD29}"/>
              </a:ext>
            </a:extLst>
          </p:cNvPr>
          <p:cNvSpPr>
            <a:spLocks noGrp="1"/>
          </p:cNvSpPr>
          <p:nvPr>
            <p:ph idx="1"/>
          </p:nvPr>
        </p:nvSpPr>
        <p:spPr>
          <a:xfrm>
            <a:off x="386389" y="429490"/>
            <a:ext cx="9893684" cy="5984047"/>
          </a:xfrm>
        </p:spPr>
        <p:txBody>
          <a:bodyPr>
            <a:normAutofit/>
          </a:bodyPr>
          <a:lstStyle/>
          <a:p>
            <a:pPr marL="0" indent="0">
              <a:buNone/>
            </a:pPr>
            <a:r>
              <a:rPr lang="ja-JP" altLang="en-US" sz="3000" dirty="0" smtClean="0">
                <a:solidFill>
                  <a:schemeClr val="accent1"/>
                </a:solidFill>
              </a:rPr>
              <a:t>　</a:t>
            </a:r>
            <a:r>
              <a:rPr lang="ja-JP" altLang="en-US" sz="4000" dirty="0" smtClean="0">
                <a:solidFill>
                  <a:schemeClr val="accent1">
                    <a:lumMod val="75000"/>
                  </a:schemeClr>
                </a:solidFill>
              </a:rPr>
              <a:t>まとめ</a:t>
            </a:r>
            <a:endParaRPr lang="en-US" altLang="ja-JP" sz="4000" dirty="0" smtClean="0"/>
          </a:p>
          <a:p>
            <a:pPr marL="0" indent="0">
              <a:buNone/>
            </a:pPr>
            <a:r>
              <a:rPr lang="ja-JP" altLang="en-US" sz="3000" dirty="0" smtClean="0">
                <a:solidFill>
                  <a:schemeClr val="accent1"/>
                </a:solidFill>
              </a:rPr>
              <a:t>＜</a:t>
            </a:r>
            <a:r>
              <a:rPr lang="ja-JP" altLang="en-US" sz="3000" dirty="0">
                <a:solidFill>
                  <a:schemeClr val="accent1"/>
                </a:solidFill>
              </a:rPr>
              <a:t>支援の中で見えてきた</a:t>
            </a:r>
            <a:r>
              <a:rPr lang="ja-JP" altLang="en-US" sz="3000" dirty="0" smtClean="0">
                <a:solidFill>
                  <a:schemeClr val="accent1"/>
                </a:solidFill>
              </a:rPr>
              <a:t>もの　その１＞</a:t>
            </a:r>
            <a:endParaRPr lang="en-US" altLang="ja-JP" sz="3000" dirty="0">
              <a:solidFill>
                <a:schemeClr val="accent1"/>
              </a:solidFill>
            </a:endParaRPr>
          </a:p>
          <a:p>
            <a:pPr indent="0">
              <a:lnSpc>
                <a:spcPts val="3300"/>
              </a:lnSpc>
              <a:buNone/>
            </a:pPr>
            <a:r>
              <a:rPr kumimoji="1" lang="ja-JP" altLang="en-US" sz="2200" dirty="0" smtClean="0"/>
              <a:t>Ａ</a:t>
            </a:r>
            <a:r>
              <a:rPr kumimoji="1" lang="ja-JP" altLang="en-US" sz="2200" dirty="0"/>
              <a:t>さんにとっての不安は何であるのか考え、それを紐解いていくこと</a:t>
            </a:r>
            <a:r>
              <a:rPr kumimoji="1" lang="ja-JP" altLang="en-US" sz="2200" dirty="0" smtClean="0"/>
              <a:t>が</a:t>
            </a:r>
            <a:endParaRPr kumimoji="1" lang="en-US" altLang="ja-JP" sz="2200" dirty="0" smtClean="0"/>
          </a:p>
          <a:p>
            <a:pPr indent="0">
              <a:lnSpc>
                <a:spcPts val="3300"/>
              </a:lnSpc>
              <a:buNone/>
            </a:pPr>
            <a:r>
              <a:rPr kumimoji="1" lang="ja-JP" altLang="en-US" sz="2200" dirty="0" smtClean="0"/>
              <a:t>今回</a:t>
            </a:r>
            <a:r>
              <a:rPr kumimoji="1" lang="ja-JP" altLang="en-US" sz="2200" dirty="0"/>
              <a:t>のポイントであったと考える</a:t>
            </a:r>
            <a:r>
              <a:rPr kumimoji="1" lang="ja-JP" altLang="en-US" sz="2200" dirty="0" smtClean="0"/>
              <a:t>。</a:t>
            </a:r>
            <a:endParaRPr kumimoji="1" lang="en-US" altLang="ja-JP" sz="2200" dirty="0" smtClean="0"/>
          </a:p>
          <a:p>
            <a:pPr indent="0">
              <a:lnSpc>
                <a:spcPts val="3300"/>
              </a:lnSpc>
              <a:buNone/>
            </a:pPr>
            <a:r>
              <a:rPr kumimoji="1" lang="ja-JP" altLang="en-US" sz="2200" dirty="0" smtClean="0"/>
              <a:t>人</a:t>
            </a:r>
            <a:r>
              <a:rPr kumimoji="1" lang="ja-JP" altLang="en-US" sz="2200" dirty="0"/>
              <a:t>に対する依存心の強いＡさんは、母親と一緒に過ごすことで見通し</a:t>
            </a:r>
            <a:r>
              <a:rPr kumimoji="1" lang="ja-JP" altLang="en-US" sz="2200" dirty="0" smtClean="0"/>
              <a:t>の</a:t>
            </a:r>
            <a:endParaRPr kumimoji="1" lang="en-US" altLang="ja-JP" sz="2200" dirty="0" smtClean="0"/>
          </a:p>
          <a:p>
            <a:pPr indent="0">
              <a:lnSpc>
                <a:spcPts val="3300"/>
              </a:lnSpc>
              <a:buNone/>
            </a:pPr>
            <a:r>
              <a:rPr kumimoji="1" lang="ja-JP" altLang="en-US" sz="2200" dirty="0" smtClean="0"/>
              <a:t>持てる</a:t>
            </a:r>
            <a:r>
              <a:rPr kumimoji="1" lang="ja-JP" altLang="en-US" sz="2200" dirty="0"/>
              <a:t>生活を送っていた</a:t>
            </a:r>
            <a:r>
              <a:rPr kumimoji="1" lang="ja-JP" altLang="en-US" sz="2200" dirty="0" smtClean="0"/>
              <a:t>。</a:t>
            </a:r>
            <a:endParaRPr kumimoji="1" lang="en-US" altLang="ja-JP" sz="2200" dirty="0" smtClean="0"/>
          </a:p>
          <a:p>
            <a:pPr indent="0">
              <a:lnSpc>
                <a:spcPts val="3300"/>
              </a:lnSpc>
              <a:buNone/>
            </a:pPr>
            <a:r>
              <a:rPr kumimoji="1" lang="ja-JP" altLang="en-US" sz="2200" dirty="0" smtClean="0"/>
              <a:t>その</a:t>
            </a:r>
            <a:r>
              <a:rPr kumimoji="1" lang="ja-JP" altLang="en-US" sz="2200" dirty="0"/>
              <a:t>ため、母親と離れることが不安に繋がっていた</a:t>
            </a:r>
            <a:r>
              <a:rPr kumimoji="1" lang="ja-JP" altLang="en-US" sz="2200" dirty="0" smtClean="0"/>
              <a:t>。</a:t>
            </a:r>
            <a:endParaRPr kumimoji="1" lang="en-US" altLang="ja-JP" sz="2200" dirty="0" smtClean="0"/>
          </a:p>
          <a:p>
            <a:pPr indent="0">
              <a:lnSpc>
                <a:spcPts val="3300"/>
              </a:lnSpc>
              <a:buNone/>
            </a:pPr>
            <a:r>
              <a:rPr kumimoji="1" lang="ja-JP" altLang="en-US" sz="2200" dirty="0" smtClean="0"/>
              <a:t>それ</a:t>
            </a:r>
            <a:r>
              <a:rPr kumimoji="1" lang="ja-JP" altLang="en-US" sz="2200" dirty="0"/>
              <a:t>を解消すべく、事業所での安心感を与えられる支援員を作るため</a:t>
            </a:r>
            <a:r>
              <a:rPr kumimoji="1" lang="ja-JP" altLang="en-US" sz="2200" dirty="0" smtClean="0"/>
              <a:t>、</a:t>
            </a:r>
            <a:endParaRPr kumimoji="1" lang="en-US" altLang="ja-JP" sz="2200" dirty="0" smtClean="0"/>
          </a:p>
          <a:p>
            <a:pPr indent="0">
              <a:lnSpc>
                <a:spcPts val="3300"/>
              </a:lnSpc>
              <a:buNone/>
            </a:pPr>
            <a:r>
              <a:rPr kumimoji="1" lang="ja-JP" altLang="en-US" sz="2200" dirty="0" smtClean="0"/>
              <a:t>最初</a:t>
            </a:r>
            <a:r>
              <a:rPr kumimoji="1" lang="ja-JP" altLang="en-US" sz="2200" dirty="0"/>
              <a:t>は特定の支援員が付き添い、慣れていき、そこから関わりを</a:t>
            </a:r>
            <a:r>
              <a:rPr kumimoji="1" lang="ja-JP" altLang="en-US" sz="2200" dirty="0" smtClean="0"/>
              <a:t>拡げて</a:t>
            </a:r>
            <a:endParaRPr kumimoji="1" lang="en-US" altLang="ja-JP" sz="2200" dirty="0" smtClean="0"/>
          </a:p>
          <a:p>
            <a:pPr indent="0">
              <a:lnSpc>
                <a:spcPts val="3300"/>
              </a:lnSpc>
              <a:buNone/>
            </a:pPr>
            <a:r>
              <a:rPr kumimoji="1" lang="ja-JP" altLang="en-US" sz="2200" dirty="0" smtClean="0"/>
              <a:t>いった。</a:t>
            </a:r>
            <a:endParaRPr kumimoji="1" lang="en-US" altLang="ja-JP"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27</a:t>
            </a:fld>
            <a:endParaRPr kumimoji="1" lang="ja-JP" altLang="en-US" sz="2400" dirty="0">
              <a:solidFill>
                <a:schemeClr val="bg1"/>
              </a:solidFill>
            </a:endParaRPr>
          </a:p>
        </p:txBody>
      </p:sp>
    </p:spTree>
    <p:extLst>
      <p:ext uri="{BB962C8B-B14F-4D97-AF65-F5344CB8AC3E}">
        <p14:creationId xmlns:p14="http://schemas.microsoft.com/office/powerpoint/2010/main" val="621124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79B6587E-C564-455E-8D91-F9227B46FD29}"/>
              </a:ext>
            </a:extLst>
          </p:cNvPr>
          <p:cNvSpPr>
            <a:spLocks noGrp="1"/>
          </p:cNvSpPr>
          <p:nvPr>
            <p:ph idx="1"/>
          </p:nvPr>
        </p:nvSpPr>
        <p:spPr>
          <a:xfrm>
            <a:off x="427952" y="1787237"/>
            <a:ext cx="9893684" cy="2563091"/>
          </a:xfrm>
        </p:spPr>
        <p:txBody>
          <a:bodyPr>
            <a:normAutofit/>
          </a:bodyPr>
          <a:lstStyle/>
          <a:p>
            <a:pPr marL="0" indent="0">
              <a:buNone/>
            </a:pPr>
            <a:r>
              <a:rPr lang="ja-JP" altLang="en-US" sz="3000" dirty="0" smtClean="0">
                <a:solidFill>
                  <a:schemeClr val="accent1"/>
                </a:solidFill>
              </a:rPr>
              <a:t>＜</a:t>
            </a:r>
            <a:r>
              <a:rPr lang="ja-JP" altLang="en-US" sz="3000" dirty="0">
                <a:solidFill>
                  <a:schemeClr val="accent1"/>
                </a:solidFill>
              </a:rPr>
              <a:t>支援の中で見えてきたもの　</a:t>
            </a:r>
            <a:r>
              <a:rPr lang="ja-JP" altLang="en-US" sz="3000" dirty="0" smtClean="0">
                <a:solidFill>
                  <a:schemeClr val="accent1"/>
                </a:solidFill>
              </a:rPr>
              <a:t>その２＞</a:t>
            </a:r>
            <a:endParaRPr lang="en-US" altLang="ja-JP" sz="3000" dirty="0"/>
          </a:p>
          <a:p>
            <a:pPr marL="0" indent="0">
              <a:lnSpc>
                <a:spcPts val="3300"/>
              </a:lnSpc>
              <a:buNone/>
            </a:pPr>
            <a:r>
              <a:rPr lang="ja-JP" altLang="en-US" dirty="0"/>
              <a:t>　</a:t>
            </a:r>
            <a:r>
              <a:rPr lang="ja-JP" altLang="en-US" dirty="0" smtClean="0"/>
              <a:t>　</a:t>
            </a:r>
            <a:r>
              <a:rPr lang="ja-JP" altLang="en-US" sz="2400" dirty="0" smtClean="0"/>
              <a:t>やる</a:t>
            </a:r>
            <a:r>
              <a:rPr lang="ja-JP" altLang="en-US" sz="2400" dirty="0"/>
              <a:t>ことが分かれば、取り組む力は持っていることが分かった</a:t>
            </a:r>
            <a:r>
              <a:rPr lang="ja-JP" altLang="en-US" sz="2400" dirty="0" smtClean="0"/>
              <a:t>。</a:t>
            </a:r>
            <a:endParaRPr lang="en-US" altLang="ja-JP" sz="2400" dirty="0" smtClean="0"/>
          </a:p>
          <a:p>
            <a:pPr marL="0" indent="0">
              <a:lnSpc>
                <a:spcPts val="3300"/>
              </a:lnSpc>
              <a:buNone/>
            </a:pPr>
            <a:r>
              <a:rPr lang="ja-JP" altLang="en-US" sz="2400" dirty="0" smtClean="0"/>
              <a:t>　（見通し</a:t>
            </a:r>
            <a:r>
              <a:rPr lang="ja-JP" altLang="en-US" sz="2400" dirty="0"/>
              <a:t>を持つことができていなかった</a:t>
            </a:r>
            <a:r>
              <a:rPr lang="ja-JP" altLang="en-US" sz="2400" dirty="0" smtClean="0"/>
              <a:t>。</a:t>
            </a:r>
            <a:r>
              <a:rPr lang="ja-JP" altLang="en-US" sz="2400" dirty="0"/>
              <a:t>）</a:t>
            </a:r>
            <a:endParaRPr lang="en-US" altLang="ja-JP" sz="2400" dirty="0"/>
          </a:p>
          <a:p>
            <a:pPr marL="0" indent="0">
              <a:lnSpc>
                <a:spcPts val="3300"/>
              </a:lnSpc>
              <a:buNone/>
            </a:pPr>
            <a:r>
              <a:rPr lang="ja-JP" altLang="en-US" sz="2400" dirty="0"/>
              <a:t>　</a:t>
            </a:r>
            <a:endParaRPr kumimoji="1" lang="ja-JP" altLang="en-US" sz="24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28</a:t>
            </a:fld>
            <a:endParaRPr kumimoji="1" lang="ja-JP" altLang="en-US" sz="2400" dirty="0">
              <a:solidFill>
                <a:schemeClr val="bg1"/>
              </a:solidFill>
            </a:endParaRPr>
          </a:p>
        </p:txBody>
      </p:sp>
    </p:spTree>
    <p:extLst>
      <p:ext uri="{BB962C8B-B14F-4D97-AF65-F5344CB8AC3E}">
        <p14:creationId xmlns:p14="http://schemas.microsoft.com/office/powerpoint/2010/main" val="3523881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79B6587E-C564-455E-8D91-F9227B46FD29}"/>
              </a:ext>
            </a:extLst>
          </p:cNvPr>
          <p:cNvSpPr>
            <a:spLocks noGrp="1"/>
          </p:cNvSpPr>
          <p:nvPr>
            <p:ph idx="1"/>
          </p:nvPr>
        </p:nvSpPr>
        <p:spPr>
          <a:xfrm>
            <a:off x="580351" y="1385453"/>
            <a:ext cx="9034704" cy="4419602"/>
          </a:xfrm>
        </p:spPr>
        <p:txBody>
          <a:bodyPr>
            <a:normAutofit/>
          </a:bodyPr>
          <a:lstStyle/>
          <a:p>
            <a:pPr marL="0" indent="0">
              <a:buNone/>
            </a:pPr>
            <a:r>
              <a:rPr lang="ja-JP" altLang="en-US" sz="3000" dirty="0" smtClean="0">
                <a:solidFill>
                  <a:schemeClr val="accent1"/>
                </a:solidFill>
              </a:rPr>
              <a:t>＜</a:t>
            </a:r>
            <a:r>
              <a:rPr lang="ja-JP" altLang="en-US" sz="3000" dirty="0">
                <a:solidFill>
                  <a:schemeClr val="accent1"/>
                </a:solidFill>
              </a:rPr>
              <a:t>支援の中で見えてきたもの　</a:t>
            </a:r>
            <a:r>
              <a:rPr lang="ja-JP" altLang="en-US" sz="3000" dirty="0" smtClean="0">
                <a:solidFill>
                  <a:schemeClr val="accent1"/>
                </a:solidFill>
              </a:rPr>
              <a:t>その３＞</a:t>
            </a:r>
            <a:endParaRPr lang="en-US" altLang="ja-JP" sz="3000" dirty="0"/>
          </a:p>
          <a:p>
            <a:pPr marL="0" indent="0">
              <a:lnSpc>
                <a:spcPts val="3300"/>
              </a:lnSpc>
              <a:buNone/>
            </a:pPr>
            <a:r>
              <a:rPr kumimoji="1" lang="ja-JP" altLang="en-US" sz="2200" dirty="0"/>
              <a:t>　Ａさんの世界は母親と過ごすという安心感はあるが、狭い</a:t>
            </a:r>
            <a:r>
              <a:rPr kumimoji="1" lang="ja-JP" altLang="en-US" sz="2200" dirty="0" smtClean="0"/>
              <a:t>範囲の</a:t>
            </a:r>
            <a:endParaRPr kumimoji="1" lang="en-US" altLang="ja-JP" sz="2200" dirty="0" smtClean="0"/>
          </a:p>
          <a:p>
            <a:pPr marL="0" indent="0">
              <a:lnSpc>
                <a:spcPts val="3300"/>
              </a:lnSpc>
              <a:buNone/>
            </a:pPr>
            <a:r>
              <a:rPr lang="ja-JP" altLang="en-US" sz="2200" dirty="0"/>
              <a:t>　</a:t>
            </a:r>
            <a:r>
              <a:rPr kumimoji="1" lang="ja-JP" altLang="en-US" sz="2200" dirty="0" smtClean="0"/>
              <a:t>世界</a:t>
            </a:r>
            <a:r>
              <a:rPr kumimoji="1" lang="ja-JP" altLang="en-US" sz="2200" dirty="0"/>
              <a:t>であった。事業所に通えるようになることで世界が広がり</a:t>
            </a:r>
            <a:r>
              <a:rPr kumimoji="1" lang="ja-JP" altLang="en-US" sz="2200" dirty="0" smtClean="0"/>
              <a:t>、</a:t>
            </a:r>
            <a:endParaRPr kumimoji="1" lang="en-US" altLang="ja-JP" sz="2200" dirty="0" smtClean="0"/>
          </a:p>
          <a:p>
            <a:pPr marL="0" indent="0">
              <a:lnSpc>
                <a:spcPts val="3300"/>
              </a:lnSpc>
              <a:buNone/>
            </a:pPr>
            <a:r>
              <a:rPr lang="ja-JP" altLang="en-US" sz="2200" dirty="0"/>
              <a:t>　</a:t>
            </a:r>
            <a:r>
              <a:rPr kumimoji="1" lang="ja-JP" altLang="en-US" sz="2200" dirty="0" smtClean="0"/>
              <a:t>新た</a:t>
            </a:r>
            <a:r>
              <a:rPr kumimoji="1" lang="ja-JP" altLang="en-US" sz="2200" dirty="0"/>
              <a:t>に安心できる</a:t>
            </a:r>
            <a:r>
              <a:rPr kumimoji="1" lang="ja-JP" altLang="en-US" sz="2200" dirty="0" smtClean="0"/>
              <a:t>人（支援員</a:t>
            </a:r>
            <a:r>
              <a:rPr lang="ja-JP" altLang="en-US" sz="2200" dirty="0"/>
              <a:t>）</a:t>
            </a:r>
            <a:r>
              <a:rPr kumimoji="1" lang="ja-JP" altLang="en-US" sz="2200" dirty="0" smtClean="0"/>
              <a:t>を</a:t>
            </a:r>
            <a:r>
              <a:rPr kumimoji="1" lang="ja-JP" altLang="en-US" sz="2200" dirty="0"/>
              <a:t>見付けることができた</a:t>
            </a:r>
            <a:r>
              <a:rPr kumimoji="1" lang="ja-JP" altLang="en-US" sz="2200" dirty="0" smtClean="0"/>
              <a:t>。</a:t>
            </a:r>
            <a:endParaRPr kumimoji="1" lang="en-US" altLang="ja-JP" sz="2200" dirty="0" smtClean="0"/>
          </a:p>
          <a:p>
            <a:pPr marL="0" indent="0">
              <a:lnSpc>
                <a:spcPts val="3300"/>
              </a:lnSpc>
              <a:buNone/>
            </a:pPr>
            <a:r>
              <a:rPr lang="ja-JP" altLang="en-US" sz="2200" dirty="0"/>
              <a:t>　</a:t>
            </a:r>
            <a:r>
              <a:rPr kumimoji="1" lang="ja-JP" altLang="en-US" sz="2200" dirty="0" smtClean="0"/>
              <a:t>また</a:t>
            </a:r>
            <a:r>
              <a:rPr kumimoji="1" lang="ja-JP" altLang="en-US" sz="2200" dirty="0"/>
              <a:t>、そこから他の支援員とも落ち着いて関わることが</a:t>
            </a:r>
            <a:r>
              <a:rPr kumimoji="1" lang="ja-JP" altLang="en-US" sz="2200" dirty="0" smtClean="0"/>
              <a:t>できる</a:t>
            </a:r>
            <a:endParaRPr kumimoji="1" lang="en-US" altLang="ja-JP" sz="2200" dirty="0" smtClean="0"/>
          </a:p>
          <a:p>
            <a:pPr marL="0" indent="0">
              <a:lnSpc>
                <a:spcPts val="3300"/>
              </a:lnSpc>
              <a:buNone/>
            </a:pPr>
            <a:r>
              <a:rPr lang="ja-JP" altLang="en-US" sz="2200" dirty="0"/>
              <a:t>　</a:t>
            </a:r>
            <a:r>
              <a:rPr kumimoji="1" lang="ja-JP" altLang="en-US" sz="2200" dirty="0" smtClean="0"/>
              <a:t>よう</a:t>
            </a:r>
            <a:r>
              <a:rPr kumimoji="1" lang="ja-JP" altLang="en-US" sz="2200" dirty="0"/>
              <a:t>になった</a:t>
            </a:r>
            <a:r>
              <a:rPr kumimoji="1" lang="ja-JP" altLang="en-US" sz="2200" dirty="0" smtClean="0"/>
              <a:t>。</a:t>
            </a:r>
            <a:endParaRPr kumimoji="1" lang="en-US" altLang="ja-JP" sz="2200" dirty="0" smtClean="0"/>
          </a:p>
          <a:p>
            <a:pPr marL="0" indent="0">
              <a:lnSpc>
                <a:spcPts val="3300"/>
              </a:lnSpc>
              <a:buNone/>
            </a:pPr>
            <a:r>
              <a:rPr kumimoji="1" lang="ja-JP" altLang="en-US" sz="2200" dirty="0" smtClean="0"/>
              <a:t>　この</a:t>
            </a:r>
            <a:r>
              <a:rPr kumimoji="1" lang="ja-JP" altLang="en-US" sz="2200" dirty="0"/>
              <a:t>ように、経験を積むことで地域社会に</a:t>
            </a:r>
            <a:r>
              <a:rPr kumimoji="1" lang="ja-JP" altLang="en-US" sz="2200" dirty="0" smtClean="0"/>
              <a:t>少しずつ</a:t>
            </a:r>
            <a:r>
              <a:rPr kumimoji="1" lang="ja-JP" altLang="en-US" sz="2200" dirty="0"/>
              <a:t>近づいていく。</a:t>
            </a:r>
            <a:endParaRPr kumimoji="1" lang="en-US" altLang="ja-JP" sz="2200" dirty="0"/>
          </a:p>
          <a:p>
            <a:pPr marL="0" indent="0">
              <a:buNone/>
            </a:pPr>
            <a:endParaRPr kumimoji="1" lang="ja-JP" altLang="en-US"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29</a:t>
            </a:fld>
            <a:endParaRPr kumimoji="1" lang="ja-JP" altLang="en-US" sz="2400" dirty="0">
              <a:solidFill>
                <a:schemeClr val="bg1"/>
              </a:solidFill>
            </a:endParaRPr>
          </a:p>
        </p:txBody>
      </p:sp>
    </p:spTree>
    <p:extLst>
      <p:ext uri="{BB962C8B-B14F-4D97-AF65-F5344CB8AC3E}">
        <p14:creationId xmlns:p14="http://schemas.microsoft.com/office/powerpoint/2010/main" val="321133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3A9C5E0-8F3F-4C55-A15D-52C535C60FCD}"/>
              </a:ext>
            </a:extLst>
          </p:cNvPr>
          <p:cNvSpPr>
            <a:spLocks noGrp="1"/>
          </p:cNvSpPr>
          <p:nvPr>
            <p:ph type="title"/>
          </p:nvPr>
        </p:nvSpPr>
        <p:spPr>
          <a:xfrm>
            <a:off x="1012435" y="490093"/>
            <a:ext cx="4865337" cy="661180"/>
          </a:xfrm>
        </p:spPr>
        <p:txBody>
          <a:bodyPr>
            <a:normAutofit/>
          </a:bodyPr>
          <a:lstStyle/>
          <a:p>
            <a:r>
              <a:rPr kumimoji="1" lang="ja-JP" altLang="en-US" b="1" dirty="0" smtClean="0"/>
              <a:t>強度行動障がいと</a:t>
            </a:r>
            <a:r>
              <a:rPr kumimoji="1" lang="ja-JP" altLang="en-US" b="1" dirty="0"/>
              <a:t>は</a:t>
            </a:r>
          </a:p>
        </p:txBody>
      </p:sp>
      <p:sp>
        <p:nvSpPr>
          <p:cNvPr id="3" name="コンテンツ プレースホルダー 2">
            <a:extLst>
              <a:ext uri="{FF2B5EF4-FFF2-40B4-BE49-F238E27FC236}">
                <a16:creationId xmlns:a16="http://schemas.microsoft.com/office/drawing/2014/main" xmlns="" id="{41A19371-DE4A-4BD0-997C-7D0A37A1E372}"/>
              </a:ext>
            </a:extLst>
          </p:cNvPr>
          <p:cNvSpPr>
            <a:spLocks noGrp="1"/>
          </p:cNvSpPr>
          <p:nvPr>
            <p:ph idx="1"/>
          </p:nvPr>
        </p:nvSpPr>
        <p:spPr>
          <a:xfrm>
            <a:off x="626671" y="1301790"/>
            <a:ext cx="9331715" cy="4929186"/>
          </a:xfrm>
        </p:spPr>
        <p:txBody>
          <a:bodyPr>
            <a:normAutofit/>
          </a:bodyPr>
          <a:lstStyle/>
          <a:p>
            <a:pPr marL="0" indent="0">
              <a:lnSpc>
                <a:spcPct val="150000"/>
              </a:lnSpc>
              <a:buNone/>
            </a:pPr>
            <a:r>
              <a:rPr kumimoji="1" lang="ja-JP" altLang="en-US" dirty="0"/>
              <a:t>　</a:t>
            </a:r>
            <a:r>
              <a:rPr kumimoji="1" lang="ja-JP" altLang="en-US" sz="2200" dirty="0" smtClean="0"/>
              <a:t>強度行動障がいと</a:t>
            </a:r>
            <a:r>
              <a:rPr kumimoji="1" lang="ja-JP" altLang="en-US" sz="2200" dirty="0"/>
              <a:t>は、精神障害・精神疾患の名称ではなく、見られる行動面での問題に関する総称といえ、知的障害の程度が重く、かつ自閉症</a:t>
            </a:r>
            <a:r>
              <a:rPr kumimoji="1" lang="ja-JP" altLang="en-US" sz="2200" dirty="0" smtClean="0"/>
              <a:t>にみられる</a:t>
            </a:r>
            <a:r>
              <a:rPr kumimoji="1" lang="ja-JP" altLang="en-US" sz="2200" dirty="0"/>
              <a:t>特徴が強い方</a:t>
            </a:r>
            <a:r>
              <a:rPr kumimoji="1" lang="ja-JP" altLang="en-US" sz="2200" dirty="0" smtClean="0"/>
              <a:t>に現れやすい</a:t>
            </a:r>
            <a:r>
              <a:rPr kumimoji="1" lang="ja-JP" altLang="en-US" sz="2200" dirty="0"/>
              <a:t>ことがわかってきている。</a:t>
            </a:r>
            <a:endParaRPr kumimoji="1" lang="en-US" altLang="ja-JP" sz="2200" dirty="0"/>
          </a:p>
          <a:p>
            <a:pPr>
              <a:lnSpc>
                <a:spcPct val="150000"/>
              </a:lnSpc>
            </a:pPr>
            <a:endParaRPr lang="en-US" altLang="ja-JP" sz="2200" dirty="0"/>
          </a:p>
          <a:p>
            <a:pPr>
              <a:lnSpc>
                <a:spcPct val="150000"/>
              </a:lnSpc>
            </a:pPr>
            <a:r>
              <a:rPr kumimoji="1" lang="ja-JP" altLang="en-US" sz="2200" dirty="0"/>
              <a:t>具体的な問題行動</a:t>
            </a:r>
            <a:endParaRPr lang="en-US" altLang="ja-JP" sz="2200" dirty="0"/>
          </a:p>
          <a:p>
            <a:pPr marL="0" indent="0">
              <a:lnSpc>
                <a:spcPct val="150000"/>
              </a:lnSpc>
              <a:buNone/>
            </a:pPr>
            <a:r>
              <a:rPr kumimoji="1" lang="ja-JP" altLang="en-US" sz="2200" dirty="0" smtClean="0"/>
              <a:t>　　噛みつき</a:t>
            </a:r>
            <a:r>
              <a:rPr kumimoji="1" lang="ja-JP" altLang="en-US" sz="2200" dirty="0"/>
              <a:t>、頭突きなどの直接的な「他害」行為</a:t>
            </a:r>
            <a:endParaRPr kumimoji="1" lang="en-US" altLang="ja-JP" sz="2200" dirty="0"/>
          </a:p>
          <a:p>
            <a:pPr marL="0" indent="0">
              <a:lnSpc>
                <a:spcPct val="150000"/>
              </a:lnSpc>
              <a:buNone/>
            </a:pPr>
            <a:r>
              <a:rPr kumimoji="1" lang="ja-JP" altLang="en-US" sz="2200" dirty="0" smtClean="0"/>
              <a:t>　　睡眠</a:t>
            </a:r>
            <a:r>
              <a:rPr kumimoji="1" lang="ja-JP" altLang="en-US" sz="2200" dirty="0"/>
              <a:t>の乱れ、同一性の保持</a:t>
            </a:r>
            <a:r>
              <a:rPr kumimoji="1" lang="ja-JP" altLang="en-US" sz="2200" dirty="0" smtClean="0"/>
              <a:t>などに起因する間接的</a:t>
            </a:r>
            <a:r>
              <a:rPr kumimoji="1" lang="ja-JP" altLang="en-US" sz="2200" dirty="0"/>
              <a:t>な「他害」行為</a:t>
            </a:r>
            <a:endParaRPr kumimoji="1" lang="en-US" altLang="ja-JP" sz="2200" dirty="0"/>
          </a:p>
          <a:p>
            <a:pPr marL="0" indent="0">
              <a:lnSpc>
                <a:spcPct val="150000"/>
              </a:lnSpc>
              <a:buNone/>
            </a:pPr>
            <a:r>
              <a:rPr lang="ja-JP" altLang="en-US" sz="2200" dirty="0" smtClean="0"/>
              <a:t>　　自傷</a:t>
            </a:r>
            <a:endParaRPr kumimoji="1" lang="en-US" altLang="ja-JP"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3</a:t>
            </a:fld>
            <a:endParaRPr kumimoji="1" lang="ja-JP" altLang="en-US" sz="2400" dirty="0">
              <a:solidFill>
                <a:schemeClr val="bg1"/>
              </a:solidFill>
            </a:endParaRPr>
          </a:p>
        </p:txBody>
      </p:sp>
    </p:spTree>
    <p:extLst>
      <p:ext uri="{BB962C8B-B14F-4D97-AF65-F5344CB8AC3E}">
        <p14:creationId xmlns:p14="http://schemas.microsoft.com/office/powerpoint/2010/main" val="2098740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79B6587E-C564-455E-8D91-F9227B46FD29}"/>
              </a:ext>
            </a:extLst>
          </p:cNvPr>
          <p:cNvSpPr>
            <a:spLocks noGrp="1"/>
          </p:cNvSpPr>
          <p:nvPr>
            <p:ph idx="1"/>
          </p:nvPr>
        </p:nvSpPr>
        <p:spPr>
          <a:xfrm>
            <a:off x="552643" y="1551710"/>
            <a:ext cx="9145540" cy="3505199"/>
          </a:xfrm>
        </p:spPr>
        <p:txBody>
          <a:bodyPr>
            <a:normAutofit/>
          </a:bodyPr>
          <a:lstStyle/>
          <a:p>
            <a:pPr marL="0" indent="0">
              <a:buNone/>
            </a:pPr>
            <a:r>
              <a:rPr lang="ja-JP" altLang="en-US" sz="3000" dirty="0" smtClean="0">
                <a:solidFill>
                  <a:schemeClr val="accent1"/>
                </a:solidFill>
              </a:rPr>
              <a:t>＜</a:t>
            </a:r>
            <a:r>
              <a:rPr lang="ja-JP" altLang="en-US" sz="3000" dirty="0">
                <a:solidFill>
                  <a:schemeClr val="accent1"/>
                </a:solidFill>
              </a:rPr>
              <a:t>支援の中で見えてきたもの　</a:t>
            </a:r>
            <a:r>
              <a:rPr lang="ja-JP" altLang="en-US" sz="3000" dirty="0" smtClean="0">
                <a:solidFill>
                  <a:schemeClr val="accent1"/>
                </a:solidFill>
              </a:rPr>
              <a:t>その４＞</a:t>
            </a:r>
            <a:endParaRPr lang="en-US" altLang="ja-JP" sz="3000" dirty="0"/>
          </a:p>
          <a:p>
            <a:pPr marL="0" indent="0">
              <a:lnSpc>
                <a:spcPts val="3300"/>
              </a:lnSpc>
              <a:buNone/>
            </a:pPr>
            <a:r>
              <a:rPr lang="ja-JP" altLang="en-US" sz="2200" dirty="0" smtClean="0"/>
              <a:t>　どの</a:t>
            </a:r>
            <a:r>
              <a:rPr lang="ja-JP" altLang="en-US" sz="2200" dirty="0"/>
              <a:t>支援場面にも共通して言えることは、本人の気持ちを</a:t>
            </a:r>
            <a:r>
              <a:rPr lang="ja-JP" altLang="en-US" sz="2200" dirty="0" smtClean="0"/>
              <a:t>受け止め</a:t>
            </a:r>
            <a:endParaRPr lang="en-US" altLang="ja-JP" sz="2200" dirty="0" smtClean="0"/>
          </a:p>
          <a:p>
            <a:pPr marL="0" indent="0">
              <a:lnSpc>
                <a:spcPts val="3300"/>
              </a:lnSpc>
              <a:buNone/>
            </a:pPr>
            <a:r>
              <a:rPr lang="ja-JP" altLang="en-US" sz="2200" dirty="0"/>
              <a:t>　</a:t>
            </a:r>
            <a:r>
              <a:rPr lang="ja-JP" altLang="en-US" sz="2200" dirty="0" smtClean="0"/>
              <a:t>ながら、支援者</a:t>
            </a:r>
            <a:r>
              <a:rPr lang="ja-JP" altLang="en-US" sz="2200" dirty="0"/>
              <a:t>がどのような場面</a:t>
            </a:r>
            <a:r>
              <a:rPr lang="ja-JP" altLang="en-US" sz="2200" dirty="0" smtClean="0"/>
              <a:t>でも、ひるまず</a:t>
            </a:r>
            <a:r>
              <a:rPr lang="ja-JP" altLang="en-US" sz="2200" dirty="0"/>
              <a:t>、一貫して今</a:t>
            </a:r>
            <a:r>
              <a:rPr lang="ja-JP" altLang="en-US" sz="2200" dirty="0" smtClean="0"/>
              <a:t>やる</a:t>
            </a:r>
            <a:endParaRPr lang="en-US" altLang="ja-JP" sz="2200" dirty="0" smtClean="0"/>
          </a:p>
          <a:p>
            <a:pPr marL="0" indent="0">
              <a:lnSpc>
                <a:spcPts val="3300"/>
              </a:lnSpc>
              <a:buNone/>
            </a:pPr>
            <a:r>
              <a:rPr lang="ja-JP" altLang="en-US" sz="2200" dirty="0"/>
              <a:t>　</a:t>
            </a:r>
            <a:r>
              <a:rPr lang="ja-JP" altLang="en-US" sz="2200" dirty="0" smtClean="0"/>
              <a:t>ことを明確</a:t>
            </a:r>
            <a:r>
              <a:rPr lang="ja-JP" altLang="en-US" sz="2200" dirty="0"/>
              <a:t>に伝え</a:t>
            </a:r>
            <a:r>
              <a:rPr lang="ja-JP" altLang="en-US" sz="2200" dirty="0" smtClean="0"/>
              <a:t>、見通し</a:t>
            </a:r>
            <a:r>
              <a:rPr lang="ja-JP" altLang="en-US" sz="2200" dirty="0"/>
              <a:t>を持てるように導いていく姿勢が</a:t>
            </a:r>
            <a:r>
              <a:rPr lang="ja-JP" altLang="en-US" sz="2200" dirty="0" smtClean="0"/>
              <a:t>プラス</a:t>
            </a:r>
            <a:endParaRPr lang="en-US" altLang="ja-JP" sz="2200" dirty="0" smtClean="0"/>
          </a:p>
          <a:p>
            <a:pPr marL="0" indent="0">
              <a:lnSpc>
                <a:spcPts val="3300"/>
              </a:lnSpc>
              <a:buNone/>
            </a:pPr>
            <a:r>
              <a:rPr lang="ja-JP" altLang="en-US" sz="2200" dirty="0"/>
              <a:t>　</a:t>
            </a:r>
            <a:r>
              <a:rPr lang="ja-JP" altLang="en-US" sz="2200" dirty="0" smtClean="0"/>
              <a:t>に働いた。</a:t>
            </a:r>
            <a:endParaRPr lang="en-US" altLang="ja-JP" sz="2200" dirty="0" smtClean="0"/>
          </a:p>
          <a:p>
            <a:pPr marL="0" indent="0">
              <a:lnSpc>
                <a:spcPts val="3300"/>
              </a:lnSpc>
              <a:buNone/>
            </a:pPr>
            <a:r>
              <a:rPr lang="ja-JP" altLang="en-US" sz="2200" dirty="0" smtClean="0"/>
              <a:t>　Ａ</a:t>
            </a:r>
            <a:r>
              <a:rPr lang="ja-JP" altLang="en-US" sz="2200" dirty="0"/>
              <a:t>さんにはこの支援が必要であったと考えられる</a:t>
            </a:r>
            <a:r>
              <a:rPr lang="ja-JP" altLang="en-US" sz="2200" dirty="0" smtClean="0"/>
              <a:t>。</a:t>
            </a:r>
            <a:endParaRPr lang="en-US" altLang="ja-JP"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30</a:t>
            </a:fld>
            <a:endParaRPr kumimoji="1" lang="ja-JP" altLang="en-US" sz="2400" dirty="0">
              <a:solidFill>
                <a:schemeClr val="bg1"/>
              </a:solidFill>
            </a:endParaRPr>
          </a:p>
        </p:txBody>
      </p:sp>
    </p:spTree>
    <p:extLst>
      <p:ext uri="{BB962C8B-B14F-4D97-AF65-F5344CB8AC3E}">
        <p14:creationId xmlns:p14="http://schemas.microsoft.com/office/powerpoint/2010/main" val="1130048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906046E2-C502-4026-B372-4408884342C2}"/>
              </a:ext>
            </a:extLst>
          </p:cNvPr>
          <p:cNvSpPr>
            <a:spLocks noGrp="1"/>
          </p:cNvSpPr>
          <p:nvPr>
            <p:ph idx="1"/>
          </p:nvPr>
        </p:nvSpPr>
        <p:spPr>
          <a:xfrm>
            <a:off x="677334" y="762000"/>
            <a:ext cx="9422630" cy="4876800"/>
          </a:xfrm>
        </p:spPr>
        <p:txBody>
          <a:bodyPr/>
          <a:lstStyle/>
          <a:p>
            <a:pPr marL="0" indent="0">
              <a:buNone/>
            </a:pPr>
            <a:r>
              <a:rPr lang="ja-JP" altLang="en-US" sz="4000" dirty="0" smtClean="0">
                <a:solidFill>
                  <a:schemeClr val="accent2">
                    <a:lumMod val="75000"/>
                  </a:schemeClr>
                </a:solidFill>
              </a:rPr>
              <a:t>　今後の課題</a:t>
            </a:r>
            <a:endParaRPr kumimoji="1" lang="en-US" altLang="ja-JP" sz="4000" dirty="0">
              <a:solidFill>
                <a:schemeClr val="accent2">
                  <a:lumMod val="75000"/>
                </a:schemeClr>
              </a:solidFill>
            </a:endParaRPr>
          </a:p>
          <a:p>
            <a:pPr indent="0">
              <a:lnSpc>
                <a:spcPts val="800"/>
              </a:lnSpc>
              <a:buNone/>
            </a:pPr>
            <a:endParaRPr lang="en-US" altLang="ja-JP" sz="2200" dirty="0" smtClean="0"/>
          </a:p>
          <a:p>
            <a:pPr indent="0">
              <a:lnSpc>
                <a:spcPts val="3300"/>
              </a:lnSpc>
              <a:buNone/>
            </a:pPr>
            <a:r>
              <a:rPr lang="ja-JP" altLang="en-US" sz="2200" dirty="0" smtClean="0"/>
              <a:t>現在</a:t>
            </a:r>
            <a:r>
              <a:rPr lang="ja-JP" altLang="en-US" sz="2200" dirty="0"/>
              <a:t>、事業所内では落ち着いて生活を送ることができているため</a:t>
            </a:r>
            <a:r>
              <a:rPr lang="ja-JP" altLang="en-US" sz="2200" dirty="0" smtClean="0"/>
              <a:t>、</a:t>
            </a:r>
            <a:endParaRPr lang="en-US" altLang="ja-JP" sz="2200" dirty="0" smtClean="0"/>
          </a:p>
          <a:p>
            <a:pPr indent="0">
              <a:lnSpc>
                <a:spcPts val="3300"/>
              </a:lnSpc>
              <a:buNone/>
            </a:pPr>
            <a:r>
              <a:rPr lang="ja-JP" altLang="en-US" sz="2200" dirty="0" smtClean="0"/>
              <a:t>今後</a:t>
            </a:r>
            <a:r>
              <a:rPr lang="ja-JP" altLang="en-US" sz="2200" dirty="0"/>
              <a:t>は事業所内だけでなく、事業所外でも経験を積み、どのよう</a:t>
            </a:r>
            <a:r>
              <a:rPr lang="ja-JP" altLang="en-US" sz="2200" dirty="0" smtClean="0"/>
              <a:t>な</a:t>
            </a:r>
            <a:endParaRPr lang="en-US" altLang="ja-JP" sz="2200" dirty="0" smtClean="0"/>
          </a:p>
          <a:p>
            <a:pPr indent="0">
              <a:lnSpc>
                <a:spcPts val="3300"/>
              </a:lnSpc>
              <a:buNone/>
            </a:pPr>
            <a:r>
              <a:rPr lang="ja-JP" altLang="en-US" sz="2200" dirty="0" smtClean="0"/>
              <a:t>場面</a:t>
            </a:r>
            <a:r>
              <a:rPr lang="ja-JP" altLang="en-US" sz="2200" dirty="0"/>
              <a:t>であっても、見通しを持てるように支えとなる支援者との</a:t>
            </a:r>
            <a:r>
              <a:rPr lang="ja-JP" altLang="en-US" sz="2200" dirty="0" smtClean="0"/>
              <a:t>関り</a:t>
            </a:r>
            <a:endParaRPr lang="en-US" altLang="ja-JP" sz="2200" dirty="0" smtClean="0"/>
          </a:p>
          <a:p>
            <a:pPr indent="0">
              <a:lnSpc>
                <a:spcPts val="3300"/>
              </a:lnSpc>
              <a:buNone/>
            </a:pPr>
            <a:r>
              <a:rPr lang="ja-JP" altLang="en-US" sz="2200" dirty="0" smtClean="0"/>
              <a:t>を</a:t>
            </a:r>
            <a:r>
              <a:rPr lang="ja-JP" altLang="en-US" sz="2200" dirty="0"/>
              <a:t>通して、落ち着いて過ごすことができるように支援を繋げて</a:t>
            </a:r>
            <a:r>
              <a:rPr lang="ja-JP" altLang="en-US" sz="2200" dirty="0" smtClean="0"/>
              <a:t>いく</a:t>
            </a:r>
            <a:endParaRPr lang="en-US" altLang="ja-JP" sz="2200" dirty="0" smtClean="0"/>
          </a:p>
          <a:p>
            <a:pPr indent="0">
              <a:lnSpc>
                <a:spcPts val="3300"/>
              </a:lnSpc>
              <a:buNone/>
            </a:pPr>
            <a:r>
              <a:rPr lang="ja-JP" altLang="en-US" sz="2200" dirty="0" smtClean="0"/>
              <a:t>必要</a:t>
            </a:r>
            <a:r>
              <a:rPr lang="ja-JP" altLang="en-US" sz="2200" dirty="0"/>
              <a:t>がある</a:t>
            </a:r>
            <a:r>
              <a:rPr lang="ja-JP" altLang="en-US" sz="2200" dirty="0" smtClean="0"/>
              <a:t>。</a:t>
            </a:r>
            <a:endParaRPr lang="en-US" altLang="ja-JP" sz="2200" dirty="0" smtClean="0"/>
          </a:p>
          <a:p>
            <a:pPr indent="0">
              <a:lnSpc>
                <a:spcPts val="3300"/>
              </a:lnSpc>
              <a:buNone/>
            </a:pPr>
            <a:r>
              <a:rPr lang="ja-JP" altLang="en-US" sz="2200" dirty="0" smtClean="0"/>
              <a:t>外</a:t>
            </a:r>
            <a:r>
              <a:rPr lang="ja-JP" altLang="en-US" sz="2200" dirty="0"/>
              <a:t>での場面で落ち着けない</a:t>
            </a:r>
            <a:r>
              <a:rPr lang="ja-JP" altLang="en-US" sz="2200" dirty="0" smtClean="0"/>
              <a:t>場合</a:t>
            </a:r>
            <a:r>
              <a:rPr lang="ja-JP" altLang="en-US" sz="2200" dirty="0"/>
              <a:t>、</a:t>
            </a:r>
            <a:r>
              <a:rPr lang="ja-JP" altLang="en-US" sz="2200" dirty="0" smtClean="0"/>
              <a:t>支援員との</a:t>
            </a:r>
            <a:r>
              <a:rPr lang="ja-JP" altLang="en-US" sz="2200" dirty="0"/>
              <a:t>関わりから</a:t>
            </a:r>
            <a:r>
              <a:rPr lang="ja-JP" altLang="en-US" sz="2200" dirty="0" smtClean="0"/>
              <a:t>落ち着ける</a:t>
            </a:r>
            <a:endParaRPr lang="en-US" altLang="ja-JP" sz="2200" dirty="0" smtClean="0"/>
          </a:p>
          <a:p>
            <a:pPr indent="0">
              <a:lnSpc>
                <a:spcPts val="3300"/>
              </a:lnSpc>
              <a:buNone/>
            </a:pPr>
            <a:r>
              <a:rPr lang="ja-JP" altLang="en-US" sz="2200" dirty="0" smtClean="0"/>
              <a:t>と</a:t>
            </a:r>
            <a:r>
              <a:rPr lang="ja-JP" altLang="en-US" sz="2200" dirty="0"/>
              <a:t>いう経験を</a:t>
            </a:r>
            <a:r>
              <a:rPr lang="ja-JP" altLang="en-US" sz="2200" dirty="0" smtClean="0"/>
              <a:t>積む。</a:t>
            </a:r>
            <a:endParaRPr kumimoji="1" lang="ja-JP" altLang="en-US" sz="22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31</a:t>
            </a:fld>
            <a:endParaRPr kumimoji="1" lang="ja-JP" altLang="en-US" sz="2400" dirty="0">
              <a:solidFill>
                <a:schemeClr val="bg1"/>
              </a:solidFill>
            </a:endParaRPr>
          </a:p>
        </p:txBody>
      </p:sp>
    </p:spTree>
    <p:extLst>
      <p:ext uri="{BB962C8B-B14F-4D97-AF65-F5344CB8AC3E}">
        <p14:creationId xmlns:p14="http://schemas.microsoft.com/office/powerpoint/2010/main" val="978885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0FA91B19-548A-47F0-977E-21D1B1209E7E}"/>
              </a:ext>
            </a:extLst>
          </p:cNvPr>
          <p:cNvSpPr>
            <a:spLocks noGrp="1"/>
          </p:cNvSpPr>
          <p:nvPr>
            <p:ph idx="1"/>
          </p:nvPr>
        </p:nvSpPr>
        <p:spPr>
          <a:xfrm>
            <a:off x="366871" y="261348"/>
            <a:ext cx="10034430" cy="6334754"/>
          </a:xfrm>
        </p:spPr>
        <p:txBody>
          <a:bodyPr>
            <a:noAutofit/>
          </a:bodyPr>
          <a:lstStyle/>
          <a:p>
            <a:pPr>
              <a:lnSpc>
                <a:spcPct val="150000"/>
              </a:lnSpc>
            </a:pPr>
            <a:r>
              <a:rPr kumimoji="1" lang="ja-JP" altLang="en-US" sz="2400" b="1" dirty="0">
                <a:solidFill>
                  <a:schemeClr val="accent1"/>
                </a:solidFill>
              </a:rPr>
              <a:t>要因</a:t>
            </a:r>
            <a:endParaRPr kumimoji="1" lang="en-US" altLang="ja-JP" sz="2400" b="1" dirty="0">
              <a:solidFill>
                <a:schemeClr val="accent1"/>
              </a:solidFill>
            </a:endParaRPr>
          </a:p>
          <a:p>
            <a:pPr marL="0" indent="0">
              <a:lnSpc>
                <a:spcPct val="150000"/>
              </a:lnSpc>
              <a:buNone/>
            </a:pPr>
            <a:r>
              <a:rPr lang="ja-JP" altLang="en-US" dirty="0" smtClean="0"/>
              <a:t>　</a:t>
            </a:r>
            <a:r>
              <a:rPr lang="ja-JP" altLang="en-US" sz="1900" dirty="0" smtClean="0"/>
              <a:t>根本</a:t>
            </a:r>
            <a:r>
              <a:rPr lang="ja-JP" altLang="en-US" sz="1900" dirty="0"/>
              <a:t>原因は知覚や感覚の違いにあると考えられている。（養育の放棄ではない</a:t>
            </a:r>
            <a:r>
              <a:rPr lang="ja-JP" altLang="en-US" sz="1900" dirty="0" smtClean="0"/>
              <a:t>）</a:t>
            </a:r>
            <a:endParaRPr lang="en-US" altLang="ja-JP" sz="1900" dirty="0"/>
          </a:p>
          <a:p>
            <a:pPr marL="0" indent="0">
              <a:lnSpc>
                <a:spcPct val="150000"/>
              </a:lnSpc>
              <a:buNone/>
            </a:pPr>
            <a:r>
              <a:rPr kumimoji="1" lang="ja-JP" altLang="en-US" sz="1900" dirty="0" smtClean="0"/>
              <a:t>　知覚</a:t>
            </a:r>
            <a:r>
              <a:rPr kumimoji="1" lang="ja-JP" altLang="en-US" sz="1900" dirty="0"/>
              <a:t>や感覚の違いが一般的なものと異なることにより、周囲からの刺激が非常に</a:t>
            </a:r>
            <a:r>
              <a:rPr kumimoji="1" lang="ja-JP" altLang="en-US" sz="1900" dirty="0" smtClean="0"/>
              <a:t>強い</a:t>
            </a:r>
            <a:endParaRPr kumimoji="1" lang="en-US" altLang="ja-JP" sz="1900" dirty="0" smtClean="0"/>
          </a:p>
          <a:p>
            <a:pPr marL="0" indent="0">
              <a:lnSpc>
                <a:spcPct val="150000"/>
              </a:lnSpc>
              <a:buNone/>
            </a:pPr>
            <a:r>
              <a:rPr kumimoji="1" lang="ja-JP" altLang="en-US" sz="1900" dirty="0" smtClean="0"/>
              <a:t>　もの</a:t>
            </a:r>
            <a:r>
              <a:rPr kumimoji="1" lang="ja-JP" altLang="en-US" sz="1900" dirty="0"/>
              <a:t>と感じられ、それを解消しようとしているのに理解してもらえないということ</a:t>
            </a:r>
            <a:r>
              <a:rPr kumimoji="1" lang="ja-JP" altLang="en-US" sz="1900" dirty="0" smtClean="0"/>
              <a:t>が</a:t>
            </a:r>
            <a:endParaRPr kumimoji="1" lang="en-US" altLang="ja-JP" sz="1900" dirty="0" smtClean="0"/>
          </a:p>
          <a:p>
            <a:pPr marL="0" indent="0">
              <a:lnSpc>
                <a:spcPct val="150000"/>
              </a:lnSpc>
              <a:buNone/>
            </a:pPr>
            <a:r>
              <a:rPr kumimoji="1" lang="ja-JP" altLang="en-US" sz="1900" dirty="0" smtClean="0"/>
              <a:t>　繰り返される</a:t>
            </a:r>
            <a:r>
              <a:rPr kumimoji="1" lang="ja-JP" altLang="en-US" sz="1900" dirty="0"/>
              <a:t>ことにより、あらわれているといえる</a:t>
            </a:r>
            <a:r>
              <a:rPr kumimoji="1" lang="ja-JP" altLang="en-US" sz="1900" dirty="0" smtClean="0"/>
              <a:t>。</a:t>
            </a:r>
            <a:endParaRPr kumimoji="1" lang="en-US" altLang="ja-JP" sz="1900" dirty="0" smtClean="0"/>
          </a:p>
          <a:p>
            <a:pPr marL="0" indent="0">
              <a:lnSpc>
                <a:spcPct val="150000"/>
              </a:lnSpc>
              <a:buNone/>
            </a:pPr>
            <a:endParaRPr lang="en-US" altLang="ja-JP" sz="800" dirty="0"/>
          </a:p>
          <a:p>
            <a:pPr marL="0" indent="0">
              <a:lnSpc>
                <a:spcPct val="150000"/>
              </a:lnSpc>
              <a:buNone/>
            </a:pPr>
            <a:r>
              <a:rPr lang="ja-JP" altLang="en-US" dirty="0" smtClean="0">
                <a:solidFill>
                  <a:schemeClr val="accent1"/>
                </a:solidFill>
              </a:rPr>
              <a:t>▶</a:t>
            </a:r>
            <a:r>
              <a:rPr lang="ja-JP" altLang="en-US" sz="2400" dirty="0"/>
              <a:t> </a:t>
            </a:r>
            <a:r>
              <a:rPr kumimoji="1" lang="ja-JP" altLang="en-US" sz="2400" b="1" dirty="0" smtClean="0">
                <a:solidFill>
                  <a:schemeClr val="accent1"/>
                </a:solidFill>
              </a:rPr>
              <a:t>強度</a:t>
            </a:r>
            <a:r>
              <a:rPr kumimoji="1" lang="ja-JP" altLang="en-US" sz="2400" b="1" dirty="0" err="1" smtClean="0">
                <a:solidFill>
                  <a:schemeClr val="accent1"/>
                </a:solidFill>
              </a:rPr>
              <a:t>行動障がいを</a:t>
            </a:r>
            <a:r>
              <a:rPr kumimoji="1" lang="ja-JP" altLang="en-US" sz="2400" b="1" dirty="0">
                <a:solidFill>
                  <a:schemeClr val="accent1"/>
                </a:solidFill>
              </a:rPr>
              <a:t>軽減していくためには</a:t>
            </a:r>
            <a:endParaRPr kumimoji="1" lang="en-US" altLang="ja-JP" sz="2400" b="1" dirty="0">
              <a:solidFill>
                <a:schemeClr val="accent1"/>
              </a:solidFill>
            </a:endParaRPr>
          </a:p>
          <a:p>
            <a:pPr marL="0" indent="0">
              <a:lnSpc>
                <a:spcPct val="150000"/>
              </a:lnSpc>
              <a:buNone/>
            </a:pPr>
            <a:r>
              <a:rPr kumimoji="1" lang="ja-JP" altLang="en-US" dirty="0" smtClean="0"/>
              <a:t>　</a:t>
            </a:r>
            <a:r>
              <a:rPr kumimoji="1" lang="ja-JP" altLang="en-US" sz="1900" dirty="0" smtClean="0"/>
              <a:t>生活</a:t>
            </a:r>
            <a:r>
              <a:rPr kumimoji="1" lang="ja-JP" altLang="en-US" sz="1900" dirty="0"/>
              <a:t>や学習など様々な場面で、その意味を理解し、自分に何が求められているか</a:t>
            </a:r>
            <a:r>
              <a:rPr kumimoji="1" lang="ja-JP" altLang="en-US" sz="1900" dirty="0" smtClean="0"/>
              <a:t>を</a:t>
            </a:r>
            <a:endParaRPr kumimoji="1" lang="en-US" altLang="ja-JP" sz="1900" dirty="0" smtClean="0"/>
          </a:p>
          <a:p>
            <a:pPr marL="0" indent="0">
              <a:lnSpc>
                <a:spcPct val="150000"/>
              </a:lnSpc>
              <a:buNone/>
            </a:pPr>
            <a:r>
              <a:rPr kumimoji="1" lang="ja-JP" altLang="en-US" sz="1900" dirty="0" smtClean="0"/>
              <a:t>　わかりやすく</a:t>
            </a:r>
            <a:r>
              <a:rPr kumimoji="1" lang="ja-JP" altLang="en-US" sz="1900" dirty="0"/>
              <a:t>伝えたり設定したりするアプローチが大切。</a:t>
            </a:r>
            <a:endParaRPr kumimoji="1" lang="en-US" altLang="ja-JP" sz="1900" dirty="0"/>
          </a:p>
          <a:p>
            <a:pPr marL="0" indent="0">
              <a:lnSpc>
                <a:spcPct val="150000"/>
              </a:lnSpc>
              <a:buNone/>
            </a:pPr>
            <a:r>
              <a:rPr lang="ja-JP" altLang="en-US" sz="1900" dirty="0" smtClean="0"/>
              <a:t>　強度行動障がいが</a:t>
            </a:r>
            <a:r>
              <a:rPr lang="ja-JP" altLang="en-US" sz="1900" dirty="0"/>
              <a:t>見られる場合には、本人は「何らかの困りごとがある」という</a:t>
            </a:r>
            <a:r>
              <a:rPr lang="ja-JP" altLang="en-US" sz="1900" dirty="0" smtClean="0"/>
              <a:t>こと</a:t>
            </a:r>
            <a:endParaRPr lang="en-US" altLang="ja-JP" sz="1900" dirty="0" smtClean="0"/>
          </a:p>
          <a:p>
            <a:pPr marL="0" indent="0">
              <a:lnSpc>
                <a:spcPct val="150000"/>
              </a:lnSpc>
              <a:buNone/>
            </a:pPr>
            <a:r>
              <a:rPr lang="ja-JP" altLang="en-US" sz="1900" dirty="0" smtClean="0"/>
              <a:t>　なの</a:t>
            </a:r>
            <a:r>
              <a:rPr lang="ja-JP" altLang="en-US" sz="1900" dirty="0"/>
              <a:t>で、その根本的な問題に働きかけていくことが重要だと考えられる。</a:t>
            </a:r>
            <a:endParaRPr lang="en-US" altLang="ja-JP" sz="1900" dirty="0"/>
          </a:p>
        </p:txBody>
      </p:sp>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4</a:t>
            </a:fld>
            <a:endParaRPr kumimoji="1" lang="ja-JP" altLang="en-US" sz="2400" dirty="0">
              <a:solidFill>
                <a:schemeClr val="bg1"/>
              </a:solidFill>
            </a:endParaRPr>
          </a:p>
        </p:txBody>
      </p:sp>
    </p:spTree>
    <p:extLst>
      <p:ext uri="{BB962C8B-B14F-4D97-AF65-F5344CB8AC3E}">
        <p14:creationId xmlns:p14="http://schemas.microsoft.com/office/powerpoint/2010/main" val="2270722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D8DFB64-0AAA-43A2-9A08-B817C8D3516C}"/>
              </a:ext>
            </a:extLst>
          </p:cNvPr>
          <p:cNvSpPr>
            <a:spLocks noGrp="1"/>
          </p:cNvSpPr>
          <p:nvPr>
            <p:ph type="ctrTitle"/>
          </p:nvPr>
        </p:nvSpPr>
        <p:spPr>
          <a:xfrm>
            <a:off x="387926" y="1782625"/>
            <a:ext cx="9781309" cy="1189175"/>
          </a:xfrm>
        </p:spPr>
        <p:txBody>
          <a:bodyPr>
            <a:noAutofit/>
          </a:bodyPr>
          <a:lstStyle/>
          <a:p>
            <a:pPr algn="ctr">
              <a:lnSpc>
                <a:spcPts val="7000"/>
              </a:lnSpc>
            </a:pPr>
            <a:r>
              <a:rPr kumimoji="1" lang="ja-JP" altLang="en-US" sz="4400" b="1" dirty="0" smtClean="0">
                <a:solidFill>
                  <a:schemeClr val="accent1">
                    <a:lumMod val="50000"/>
                  </a:schemeClr>
                </a:solidFill>
              </a:rPr>
              <a:t>強度</a:t>
            </a:r>
            <a:r>
              <a:rPr kumimoji="1" lang="ja-JP" altLang="en-US" sz="4400" b="1" dirty="0" err="1" smtClean="0">
                <a:solidFill>
                  <a:schemeClr val="accent1">
                    <a:lumMod val="50000"/>
                  </a:schemeClr>
                </a:solidFill>
              </a:rPr>
              <a:t>行動障がい</a:t>
            </a:r>
            <a:r>
              <a:rPr kumimoji="1" lang="ja-JP" altLang="en-US" sz="4400" b="1" dirty="0" smtClean="0">
                <a:solidFill>
                  <a:schemeClr val="accent1">
                    <a:lumMod val="50000"/>
                  </a:schemeClr>
                </a:solidFill>
              </a:rPr>
              <a:t>者の</a:t>
            </a:r>
            <a:r>
              <a:rPr kumimoji="1" lang="ja-JP" altLang="en-US" sz="4400" b="1" dirty="0">
                <a:solidFill>
                  <a:schemeClr val="accent1">
                    <a:lumMod val="50000"/>
                  </a:schemeClr>
                </a:solidFill>
              </a:rPr>
              <a:t>支援を</a:t>
            </a:r>
            <a:r>
              <a:rPr kumimoji="1" lang="ja-JP" altLang="en-US" sz="4400" b="1" dirty="0" smtClean="0">
                <a:solidFill>
                  <a:schemeClr val="accent1">
                    <a:lumMod val="50000"/>
                  </a:schemeClr>
                </a:solidFill>
              </a:rPr>
              <a:t>考える</a:t>
            </a:r>
            <a:endParaRPr kumimoji="1" lang="ja-JP" altLang="en-US" sz="4400" b="1" dirty="0">
              <a:solidFill>
                <a:schemeClr val="accent1">
                  <a:lumMod val="50000"/>
                </a:schemeClr>
              </a:solidFill>
            </a:endParaRPr>
          </a:p>
        </p:txBody>
      </p:sp>
      <p:sp>
        <p:nvSpPr>
          <p:cNvPr id="3" name="字幕 2">
            <a:extLst>
              <a:ext uri="{FF2B5EF4-FFF2-40B4-BE49-F238E27FC236}">
                <a16:creationId xmlns:a16="http://schemas.microsoft.com/office/drawing/2014/main" xmlns="" id="{DC437002-9559-4271-8EE9-C081AB9084F1}"/>
              </a:ext>
            </a:extLst>
          </p:cNvPr>
          <p:cNvSpPr>
            <a:spLocks noGrp="1"/>
          </p:cNvSpPr>
          <p:nvPr>
            <p:ph type="subTitle" idx="1"/>
          </p:nvPr>
        </p:nvSpPr>
        <p:spPr>
          <a:xfrm>
            <a:off x="1667078" y="3531723"/>
            <a:ext cx="7831627" cy="768814"/>
          </a:xfrm>
        </p:spPr>
        <p:txBody>
          <a:bodyPr>
            <a:noAutofit/>
          </a:bodyPr>
          <a:lstStyle/>
          <a:p>
            <a:pPr algn="ctr">
              <a:lnSpc>
                <a:spcPts val="5000"/>
              </a:lnSpc>
            </a:pPr>
            <a:r>
              <a:rPr kumimoji="1" lang="ja-JP" altLang="en-US" sz="3600" dirty="0">
                <a:solidFill>
                  <a:schemeClr val="accent1">
                    <a:lumMod val="50000"/>
                  </a:schemeClr>
                </a:solidFill>
              </a:rPr>
              <a:t>～行動の背景と捉え方について～</a:t>
            </a:r>
          </a:p>
        </p:txBody>
      </p:sp>
      <p:sp>
        <p:nvSpPr>
          <p:cNvPr id="6" name="スライド番号プレースホルダー 5"/>
          <p:cNvSpPr>
            <a:spLocks noGrp="1"/>
          </p:cNvSpPr>
          <p:nvPr>
            <p:ph type="sldNum" sz="quarter" idx="12"/>
          </p:nvPr>
        </p:nvSpPr>
        <p:spPr/>
        <p:txBody>
          <a:bodyPr/>
          <a:lstStyle/>
          <a:p>
            <a:fld id="{B6D3256F-7220-4AF0-962C-5B65352948A8}" type="slidenum">
              <a:rPr kumimoji="1" lang="ja-JP" altLang="en-US" smtClean="0"/>
              <a:t>5</a:t>
            </a:fld>
            <a:endParaRPr kumimoji="1" lang="ja-JP" altLang="en-US"/>
          </a:p>
        </p:txBody>
      </p:sp>
      <p:sp>
        <p:nvSpPr>
          <p:cNvPr id="7"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5</a:t>
            </a:fld>
            <a:endParaRPr kumimoji="1" lang="ja-JP" altLang="en-US" sz="2400" dirty="0">
              <a:solidFill>
                <a:schemeClr val="bg1"/>
              </a:solidFill>
            </a:endParaRPr>
          </a:p>
        </p:txBody>
      </p:sp>
    </p:spTree>
    <p:extLst>
      <p:ext uri="{BB962C8B-B14F-4D97-AF65-F5344CB8AC3E}">
        <p14:creationId xmlns:p14="http://schemas.microsoft.com/office/powerpoint/2010/main" val="3194557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6B7272DC-4DC5-4229-9325-568D660D253E}"/>
              </a:ext>
            </a:extLst>
          </p:cNvPr>
          <p:cNvSpPr>
            <a:spLocks noGrp="1"/>
          </p:cNvSpPr>
          <p:nvPr>
            <p:ph idx="1"/>
          </p:nvPr>
        </p:nvSpPr>
        <p:spPr>
          <a:xfrm>
            <a:off x="677333" y="609600"/>
            <a:ext cx="8987172" cy="5467643"/>
          </a:xfrm>
        </p:spPr>
        <p:txBody>
          <a:bodyPr/>
          <a:lstStyle/>
          <a:p>
            <a:r>
              <a:rPr kumimoji="1" lang="ja-JP" altLang="en-US" dirty="0"/>
              <a:t>運営主体：社会福祉法人　至誠会</a:t>
            </a:r>
            <a:endParaRPr kumimoji="1" lang="en-US" altLang="ja-JP" dirty="0"/>
          </a:p>
          <a:p>
            <a:r>
              <a:rPr lang="ja-JP" altLang="en-US" dirty="0"/>
              <a:t>自業種：多機能型事業所（生活介護事業・就労継続支援Ｂ型事業）</a:t>
            </a:r>
            <a:endParaRPr lang="en-US" altLang="ja-JP" dirty="0"/>
          </a:p>
          <a:p>
            <a:r>
              <a:rPr kumimoji="1" lang="ja-JP" altLang="en-US" dirty="0"/>
              <a:t>所在地：岐阜県岐阜市川部６丁目６０番地　</a:t>
            </a:r>
            <a:endParaRPr kumimoji="1" lang="en-US" altLang="ja-JP" dirty="0"/>
          </a:p>
          <a:p>
            <a:r>
              <a:rPr lang="ja-JP" altLang="en-US" dirty="0"/>
              <a:t>開設：平成２９年１０月</a:t>
            </a:r>
            <a:endParaRPr lang="en-US" altLang="ja-JP" dirty="0"/>
          </a:p>
        </p:txBody>
      </p:sp>
      <p:pic>
        <p:nvPicPr>
          <p:cNvPr id="4" name="コンテンツ プレースホルダー 3">
            <a:extLst>
              <a:ext uri="{FF2B5EF4-FFF2-40B4-BE49-F238E27FC236}">
                <a16:creationId xmlns:a16="http://schemas.microsoft.com/office/drawing/2014/main" xmlns="" id="{6DC23EC0-7EFA-4764-BC58-9F6752CEC9C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00" y="2643664"/>
            <a:ext cx="6650038" cy="3960813"/>
          </a:xfrm>
          <a:prstGeom prst="rect">
            <a:avLst/>
          </a:prstGeom>
          <a:noFill/>
          <a:ln>
            <a:noFill/>
          </a:ln>
          <a:effectLst/>
        </p:spPr>
      </p:pic>
      <p:pic>
        <p:nvPicPr>
          <p:cNvPr id="2" name="図 1">
            <a:extLst>
              <a:ext uri="{FF2B5EF4-FFF2-40B4-BE49-F238E27FC236}">
                <a16:creationId xmlns:a16="http://schemas.microsoft.com/office/drawing/2014/main" xmlns="" id="{D0A3A209-8D21-4D6B-800B-527AEC9548F3}"/>
              </a:ext>
            </a:extLst>
          </p:cNvPr>
          <p:cNvPicPr>
            <a:picLocks noChangeAspect="1"/>
          </p:cNvPicPr>
          <p:nvPr/>
        </p:nvPicPr>
        <p:blipFill>
          <a:blip r:embed="rId4"/>
          <a:stretch>
            <a:fillRect/>
          </a:stretch>
        </p:blipFill>
        <p:spPr>
          <a:xfrm>
            <a:off x="1" y="0"/>
            <a:ext cx="12191999" cy="6893718"/>
          </a:xfrm>
          <a:prstGeom prst="rect">
            <a:avLst/>
          </a:prstGeom>
        </p:spPr>
      </p:pic>
      <p:sp>
        <p:nvSpPr>
          <p:cNvPr id="7" name="スライド番号プレースホルダー 4"/>
          <p:cNvSpPr txBox="1">
            <a:spLocks/>
          </p:cNvSpPr>
          <p:nvPr/>
        </p:nvSpPr>
        <p:spPr>
          <a:xfrm>
            <a:off x="11118090" y="6421914"/>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6</a:t>
            </a:fld>
            <a:endParaRPr kumimoji="1" lang="ja-JP" altLang="en-US" sz="2400" dirty="0">
              <a:solidFill>
                <a:schemeClr val="bg1"/>
              </a:solidFill>
            </a:endParaRPr>
          </a:p>
        </p:txBody>
      </p:sp>
    </p:spTree>
    <p:extLst>
      <p:ext uri="{BB962C8B-B14F-4D97-AF65-F5344CB8AC3E}">
        <p14:creationId xmlns:p14="http://schemas.microsoft.com/office/powerpoint/2010/main" val="54297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058A1DD-02CE-473F-A721-186D5A2954D0}"/>
              </a:ext>
            </a:extLst>
          </p:cNvPr>
          <p:cNvSpPr>
            <a:spLocks noGrp="1"/>
          </p:cNvSpPr>
          <p:nvPr>
            <p:ph type="title"/>
          </p:nvPr>
        </p:nvSpPr>
        <p:spPr>
          <a:xfrm>
            <a:off x="1616989" y="394242"/>
            <a:ext cx="6086138" cy="662540"/>
          </a:xfrm>
        </p:spPr>
        <p:txBody>
          <a:bodyPr>
            <a:normAutofit/>
          </a:bodyPr>
          <a:lstStyle/>
          <a:p>
            <a:pPr algn="ctr"/>
            <a:r>
              <a:rPr lang="ja-JP" altLang="en-US" dirty="0" smtClean="0"/>
              <a:t>ル・リアンの</a:t>
            </a:r>
            <a:r>
              <a:rPr lang="ja-JP" altLang="en-US" dirty="0"/>
              <a:t>日中活動</a:t>
            </a:r>
            <a:endParaRPr kumimoji="1" lang="ja-JP" altLang="en-US" dirty="0"/>
          </a:p>
        </p:txBody>
      </p:sp>
      <p:graphicFrame>
        <p:nvGraphicFramePr>
          <p:cNvPr id="5" name="Group 79">
            <a:extLst>
              <a:ext uri="{FF2B5EF4-FFF2-40B4-BE49-F238E27FC236}">
                <a16:creationId xmlns:a16="http://schemas.microsoft.com/office/drawing/2014/main" xmlns="" id="{062DB9F1-99B0-41D1-85C4-89E89034AD3E}"/>
              </a:ext>
            </a:extLst>
          </p:cNvPr>
          <p:cNvGraphicFramePr>
            <a:graphicFrameLocks/>
          </p:cNvGraphicFramePr>
          <p:nvPr>
            <p:extLst>
              <p:ext uri="{D42A27DB-BD31-4B8C-83A1-F6EECF244321}">
                <p14:modId xmlns:p14="http://schemas.microsoft.com/office/powerpoint/2010/main" val="880221956"/>
              </p:ext>
            </p:extLst>
          </p:nvPr>
        </p:nvGraphicFramePr>
        <p:xfrm>
          <a:off x="1616989" y="1276577"/>
          <a:ext cx="6086138" cy="4978539"/>
        </p:xfrm>
        <a:graphic>
          <a:graphicData uri="http://schemas.openxmlformats.org/drawingml/2006/table">
            <a:tbl>
              <a:tblPr>
                <a:tableStyleId>{3C2FFA5D-87B4-456A-9821-1D502468CF0F}</a:tableStyleId>
              </a:tblPr>
              <a:tblGrid>
                <a:gridCol w="1583411">
                  <a:extLst>
                    <a:ext uri="{9D8B030D-6E8A-4147-A177-3AD203B41FA5}">
                      <a16:colId xmlns:a16="http://schemas.microsoft.com/office/drawing/2014/main" xmlns="" val="20000"/>
                    </a:ext>
                  </a:extLst>
                </a:gridCol>
                <a:gridCol w="4502727">
                  <a:extLst>
                    <a:ext uri="{9D8B030D-6E8A-4147-A177-3AD203B41FA5}">
                      <a16:colId xmlns:a16="http://schemas.microsoft.com/office/drawing/2014/main" xmlns="" val="20001"/>
                    </a:ext>
                  </a:extLst>
                </a:gridCol>
              </a:tblGrid>
              <a:tr h="71642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en-US" altLang="ja-JP" sz="2400" u="none" strike="noStrike" cap="none" normalizeH="0" baseline="0" dirty="0" smtClean="0">
                          <a:ln>
                            <a:noFill/>
                          </a:ln>
                          <a:effectLst/>
                          <a:latin typeface="+mj-lt"/>
                        </a:rPr>
                        <a:t>  8:30</a:t>
                      </a:r>
                      <a:r>
                        <a:rPr kumimoji="1" lang="ja-JP" altLang="en-US" sz="2400" u="none" strike="noStrike" cap="none" normalizeH="0" baseline="0" dirty="0">
                          <a:ln>
                            <a:noFill/>
                          </a:ln>
                          <a:effectLst/>
                          <a:latin typeface="+mj-lt"/>
                        </a:rPr>
                        <a:t>～</a:t>
                      </a:r>
                      <a:endParaRPr kumimoji="1" lang="en-US" altLang="ja-JP" sz="2400" b="0" i="0" u="none" strike="noStrike" cap="none" normalizeH="0" baseline="0" dirty="0">
                        <a:ln>
                          <a:noFill/>
                        </a:ln>
                        <a:solidFill>
                          <a:schemeClr val="tx1"/>
                        </a:solidFill>
                        <a:effectLst/>
                        <a:latin typeface="+mj-lt"/>
                        <a:ea typeface="ＭＳ Ｐゴシック" pitchFamily="50" charset="-128"/>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送迎</a:t>
                      </a:r>
                      <a:r>
                        <a:rPr kumimoji="1" lang="ja-JP" altLang="en-US" sz="2400" u="none" strike="noStrike" cap="none" normalizeH="0" baseline="0" dirty="0">
                          <a:ln>
                            <a:noFill/>
                          </a:ln>
                          <a:effectLst/>
                        </a:rPr>
                        <a:t>　迎え</a:t>
                      </a:r>
                      <a:endParaRPr kumimoji="1" lang="ja-JP" altLang="en-US"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anchor="ctr" horzOverflow="overflow"/>
                </a:tc>
                <a:extLst>
                  <a:ext uri="{0D108BD9-81ED-4DB2-BD59-A6C34878D82A}">
                    <a16:rowId xmlns:a16="http://schemas.microsoft.com/office/drawing/2014/main" xmlns="" val="10000"/>
                  </a:ext>
                </a:extLst>
              </a:tr>
              <a:tr h="770974">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en-US" altLang="ja-JP" sz="2400" u="none" strike="noStrike" cap="none" normalizeH="0" baseline="0" dirty="0">
                          <a:ln>
                            <a:noFill/>
                          </a:ln>
                          <a:effectLst/>
                        </a:rPr>
                        <a:t> </a:t>
                      </a:r>
                      <a:r>
                        <a:rPr kumimoji="1" lang="en-US" altLang="ja-JP" sz="2400" u="none" strike="noStrike" cap="none" normalizeH="0" baseline="0" dirty="0" smtClean="0">
                          <a:ln>
                            <a:noFill/>
                          </a:ln>
                          <a:effectLst/>
                        </a:rPr>
                        <a:t> 9:30</a:t>
                      </a:r>
                      <a:r>
                        <a:rPr kumimoji="1" lang="ja-JP" altLang="en-US" sz="2400" u="none" strike="noStrike" cap="none" normalizeH="0" baseline="0" dirty="0" smtClean="0">
                          <a:ln>
                            <a:noFill/>
                          </a:ln>
                          <a:effectLst/>
                        </a:rPr>
                        <a:t>～</a:t>
                      </a:r>
                      <a:endParaRPr kumimoji="1" lang="en-US" altLang="ja-JP" sz="2400" u="none" strike="noStrike" cap="none" normalizeH="0" baseline="0" dirty="0" smtClean="0">
                        <a:ln>
                          <a:noFill/>
                        </a:ln>
                        <a:effectLst/>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午前</a:t>
                      </a:r>
                      <a:r>
                        <a:rPr kumimoji="1" lang="ja-JP" altLang="en-US" sz="2400" u="none" strike="noStrike" cap="none" normalizeH="0" baseline="0" dirty="0">
                          <a:ln>
                            <a:noFill/>
                          </a:ln>
                          <a:effectLst/>
                        </a:rPr>
                        <a:t>　作業活動</a:t>
                      </a:r>
                      <a:endParaRPr kumimoji="1" lang="ja-JP" altLang="en-US" sz="2400" b="0" i="0" u="none" strike="noStrike" cap="none" normalizeH="0" baseline="0" dirty="0">
                        <a:ln>
                          <a:noFill/>
                        </a:ln>
                        <a:solidFill>
                          <a:srgbClr val="FFFF00"/>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1"/>
                  </a:ext>
                </a:extLst>
              </a:tr>
              <a:tr h="73942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en-US" altLang="ja-JP" sz="2400" u="none" strike="noStrike" cap="none" normalizeH="0" baseline="0" dirty="0">
                          <a:ln>
                            <a:noFill/>
                          </a:ln>
                          <a:effectLst/>
                        </a:rPr>
                        <a:t> </a:t>
                      </a:r>
                      <a:r>
                        <a:rPr kumimoji="1" lang="en-US" altLang="ja-JP" sz="2400" u="none" strike="noStrike" cap="none" normalizeH="0" baseline="0" dirty="0" smtClean="0">
                          <a:ln>
                            <a:noFill/>
                          </a:ln>
                          <a:effectLst/>
                        </a:rPr>
                        <a:t>11:30</a:t>
                      </a:r>
                      <a:r>
                        <a:rPr kumimoji="1" lang="ja-JP" altLang="en-US" sz="2400" u="none" strike="noStrike" cap="none" normalizeH="0" baseline="0" dirty="0" smtClean="0">
                          <a:ln>
                            <a:noFill/>
                          </a:ln>
                          <a:effectLst/>
                        </a:rPr>
                        <a:t>～</a:t>
                      </a:r>
                      <a:endParaRPr kumimoji="1" lang="en-US"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昼食</a:t>
                      </a:r>
                      <a:r>
                        <a:rPr kumimoji="1" lang="ja-JP" altLang="en-US" sz="2400" u="none" strike="noStrike" cap="none" normalizeH="0" baseline="0" dirty="0">
                          <a:ln>
                            <a:noFill/>
                          </a:ln>
                          <a:effectLst/>
                        </a:rPr>
                        <a:t>　休憩　その他の活動</a:t>
                      </a:r>
                      <a:endParaRPr kumimoji="1" lang="ja-JP" altLang="en-US" sz="2400" b="0" i="0" u="none" strike="noStrike" cap="none" normalizeH="0" baseline="0" dirty="0">
                        <a:ln>
                          <a:noFill/>
                        </a:ln>
                        <a:solidFill>
                          <a:srgbClr val="FFFF00"/>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2"/>
                  </a:ext>
                </a:extLst>
              </a:tr>
              <a:tr h="66558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en-US" altLang="ja-JP" sz="2400" u="none" strike="noStrike" cap="none" normalizeH="0" baseline="0" dirty="0">
                          <a:ln>
                            <a:noFill/>
                          </a:ln>
                          <a:effectLst/>
                        </a:rPr>
                        <a:t> </a:t>
                      </a:r>
                      <a:r>
                        <a:rPr kumimoji="1" lang="en-US" altLang="ja-JP" sz="2400" u="none" strike="noStrike" cap="none" normalizeH="0" baseline="0" dirty="0" smtClean="0">
                          <a:ln>
                            <a:noFill/>
                          </a:ln>
                          <a:effectLst/>
                        </a:rPr>
                        <a:t>13:30</a:t>
                      </a:r>
                      <a:r>
                        <a:rPr kumimoji="1" lang="ja-JP" altLang="en-US" sz="2400" u="none" strike="noStrike" cap="none" normalizeH="0" baseline="0" dirty="0" smtClean="0">
                          <a:ln>
                            <a:noFill/>
                          </a:ln>
                          <a:effectLst/>
                        </a:rPr>
                        <a:t>～</a:t>
                      </a:r>
                      <a:endParaRPr kumimoji="1" lang="en-US" altLang="ja-JP" sz="2400" u="none" strike="noStrike" cap="none" normalizeH="0" baseline="0" dirty="0" smtClean="0">
                        <a:ln>
                          <a:noFill/>
                        </a:ln>
                        <a:effectLst/>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午後</a:t>
                      </a:r>
                      <a:r>
                        <a:rPr kumimoji="1" lang="ja-JP" altLang="en-US" sz="2400" u="none" strike="noStrike" cap="none" normalizeH="0" baseline="0" dirty="0">
                          <a:ln>
                            <a:noFill/>
                          </a:ln>
                          <a:effectLst/>
                        </a:rPr>
                        <a:t>　作業活動</a:t>
                      </a:r>
                      <a:endParaRPr kumimoji="1" lang="ja-JP" altLang="ja-JP" sz="2400" b="0" i="0" u="none" strike="noStrike" cap="none" normalizeH="0" baseline="0" dirty="0">
                        <a:ln>
                          <a:noFill/>
                        </a:ln>
                        <a:solidFill>
                          <a:srgbClr val="FFFF00"/>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3"/>
                  </a:ext>
                </a:extLst>
              </a:tr>
              <a:tr h="66558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en-US" altLang="ja-JP" sz="2400" u="none" strike="noStrike" cap="none" normalizeH="0" baseline="0" dirty="0">
                          <a:ln>
                            <a:noFill/>
                          </a:ln>
                          <a:effectLst/>
                        </a:rPr>
                        <a:t> </a:t>
                      </a:r>
                      <a:r>
                        <a:rPr kumimoji="1" lang="en-US" altLang="ja-JP" sz="2400" u="none" strike="noStrike" cap="none" normalizeH="0" baseline="0" dirty="0" smtClean="0">
                          <a:ln>
                            <a:noFill/>
                          </a:ln>
                          <a:effectLst/>
                        </a:rPr>
                        <a:t>15:00</a:t>
                      </a:r>
                      <a:r>
                        <a:rPr kumimoji="1" lang="ja-JP" altLang="en-US" sz="2400" u="none" strike="noStrike" cap="none" normalizeH="0" baseline="0" dirty="0" smtClean="0">
                          <a:ln>
                            <a:noFill/>
                          </a:ln>
                          <a:effectLst/>
                        </a:rPr>
                        <a:t>～</a:t>
                      </a:r>
                      <a:r>
                        <a:rPr kumimoji="1" lang="ja-JP" altLang="en-US" sz="2400" u="none" strike="noStrike" cap="none" normalizeH="0" baseline="0" dirty="0">
                          <a:ln>
                            <a:noFill/>
                          </a:ln>
                          <a:effectLst/>
                        </a:rPr>
                        <a:t>　</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清掃</a:t>
                      </a:r>
                      <a:r>
                        <a:rPr kumimoji="1" lang="ja-JP" altLang="en-US" sz="2400" u="none" strike="noStrike" cap="none" normalizeH="0" baseline="0" dirty="0">
                          <a:ln>
                            <a:noFill/>
                          </a:ln>
                          <a:effectLst/>
                        </a:rPr>
                        <a:t>　振り返り</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4"/>
                  </a:ext>
                </a:extLst>
              </a:tr>
              <a:tr h="66558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a:ln>
                            <a:noFill/>
                          </a:ln>
                          <a:effectLst/>
                        </a:rPr>
                        <a:t> </a:t>
                      </a:r>
                      <a:r>
                        <a:rPr kumimoji="1" lang="en-US" altLang="ja-JP" sz="2400" u="none" strike="noStrike" cap="none" normalizeH="0" baseline="0" dirty="0" smtClean="0">
                          <a:ln>
                            <a:noFill/>
                          </a:ln>
                          <a:effectLst/>
                        </a:rPr>
                        <a:t>15:30</a:t>
                      </a:r>
                      <a:r>
                        <a:rPr kumimoji="1" lang="ja-JP" altLang="en-US" sz="2400" u="none" strike="noStrike" cap="none" normalizeH="0" baseline="0" dirty="0" smtClean="0">
                          <a:ln>
                            <a:noFill/>
                          </a:ln>
                          <a:effectLst/>
                        </a:rPr>
                        <a:t>～</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退勤</a:t>
                      </a:r>
                      <a:r>
                        <a:rPr kumimoji="1" lang="ja-JP" altLang="en-US" sz="2400" u="none" strike="noStrike" cap="none" normalizeH="0" baseline="0" dirty="0">
                          <a:ln>
                            <a:noFill/>
                          </a:ln>
                          <a:effectLst/>
                        </a:rPr>
                        <a:t>　送迎　送り</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5"/>
                  </a:ext>
                </a:extLst>
              </a:tr>
              <a:tr h="754980">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a:ln>
                            <a:noFill/>
                          </a:ln>
                          <a:effectLst/>
                        </a:rPr>
                        <a:t> </a:t>
                      </a:r>
                      <a:r>
                        <a:rPr kumimoji="1" lang="en-US" altLang="ja-JP" sz="2400" u="none" strike="noStrike" cap="none" normalizeH="0" baseline="0" dirty="0" smtClean="0">
                          <a:ln>
                            <a:noFill/>
                          </a:ln>
                          <a:effectLst/>
                        </a:rPr>
                        <a:t>17:30</a:t>
                      </a:r>
                      <a:r>
                        <a:rPr kumimoji="1" lang="ja-JP" altLang="en-US" sz="2400" u="none" strike="noStrike" cap="none" normalizeH="0" baseline="0" dirty="0" smtClean="0">
                          <a:ln>
                            <a:noFill/>
                          </a:ln>
                          <a:effectLst/>
                        </a:rPr>
                        <a:t>～</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1" lang="ja-JP" altLang="en-US" sz="2400" u="none" strike="noStrike" cap="none" normalizeH="0" baseline="0" dirty="0" smtClean="0">
                          <a:ln>
                            <a:noFill/>
                          </a:ln>
                          <a:effectLst/>
                        </a:rPr>
                        <a:t>　在宅</a:t>
                      </a:r>
                      <a:r>
                        <a:rPr kumimoji="1" lang="ja-JP" altLang="en-US" sz="2400" u="none" strike="noStrike" cap="none" normalizeH="0" baseline="0" dirty="0">
                          <a:ln>
                            <a:noFill/>
                          </a:ln>
                          <a:effectLst/>
                        </a:rPr>
                        <a:t>　</a:t>
                      </a:r>
                      <a:endParaRPr kumimoji="1" lang="ja-JP" altLang="ja-JP" sz="2400" b="0" i="0" u="none" strike="noStrike" cap="none" normalizeH="0" baseline="0" dirty="0">
                        <a:ln>
                          <a:noFill/>
                        </a:ln>
                        <a:solidFill>
                          <a:schemeClr val="tx1"/>
                        </a:solidFill>
                        <a:effectLst/>
                        <a:latin typeface="Arial" charset="0"/>
                        <a:ea typeface="ＭＳ Ｐゴシック" pitchFamily="50" charset="-128"/>
                      </a:endParaRPr>
                    </a:p>
                  </a:txBody>
                  <a:tcPr marL="91459" marR="91459" marT="45711" marB="45711" horzOverflow="overflow"/>
                </a:tc>
                <a:extLst>
                  <a:ext uri="{0D108BD9-81ED-4DB2-BD59-A6C34878D82A}">
                    <a16:rowId xmlns:a16="http://schemas.microsoft.com/office/drawing/2014/main" xmlns="" val="10006"/>
                  </a:ext>
                </a:extLst>
              </a:tr>
            </a:tbl>
          </a:graphicData>
        </a:graphic>
      </p:graphicFrame>
      <p:sp>
        <p:nvSpPr>
          <p:cNvPr id="6"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7</a:t>
            </a:fld>
            <a:endParaRPr kumimoji="1" lang="ja-JP" altLang="en-US" sz="2400" dirty="0">
              <a:solidFill>
                <a:schemeClr val="bg1"/>
              </a:solidFill>
            </a:endParaRPr>
          </a:p>
        </p:txBody>
      </p:sp>
    </p:spTree>
    <p:extLst>
      <p:ext uri="{BB962C8B-B14F-4D97-AF65-F5344CB8AC3E}">
        <p14:creationId xmlns:p14="http://schemas.microsoft.com/office/powerpoint/2010/main" val="343265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xmlns="" id="{383DB060-420F-48B9-8D59-7F985F1DCF09}"/>
              </a:ext>
            </a:extLst>
          </p:cNvPr>
          <p:cNvSpPr>
            <a:spLocks noGrp="1"/>
          </p:cNvSpPr>
          <p:nvPr>
            <p:ph type="title"/>
          </p:nvPr>
        </p:nvSpPr>
        <p:spPr>
          <a:xfrm>
            <a:off x="1596515" y="505897"/>
            <a:ext cx="4805032" cy="817328"/>
          </a:xfrm>
          <a:ln w="69850" cmpd="thickThin">
            <a:solidFill>
              <a:schemeClr val="accent1"/>
            </a:solidFill>
            <a:miter lim="800000"/>
            <a:headEnd/>
            <a:tailEnd/>
          </a:ln>
        </p:spPr>
        <p:txBody>
          <a:bodyPr>
            <a:noAutofit/>
          </a:bodyPr>
          <a:lstStyle/>
          <a:p>
            <a:pPr algn="ctr">
              <a:lnSpc>
                <a:spcPct val="150000"/>
              </a:lnSpc>
            </a:pPr>
            <a:r>
              <a:rPr lang="ja-JP" altLang="en-US" sz="3200" b="1" dirty="0">
                <a:solidFill>
                  <a:schemeClr val="bg2">
                    <a:lumMod val="10000"/>
                  </a:schemeClr>
                </a:solidFill>
              </a:rPr>
              <a:t>生産活動・作業活動</a:t>
            </a:r>
          </a:p>
        </p:txBody>
      </p:sp>
      <p:sp>
        <p:nvSpPr>
          <p:cNvPr id="3" name="コンテンツ プレースホルダー 2">
            <a:extLst>
              <a:ext uri="{FF2B5EF4-FFF2-40B4-BE49-F238E27FC236}">
                <a16:creationId xmlns:a16="http://schemas.microsoft.com/office/drawing/2014/main" xmlns="" id="{B9BB98B3-908C-4615-91F1-BD8268632BF6}"/>
              </a:ext>
            </a:extLst>
          </p:cNvPr>
          <p:cNvSpPr>
            <a:spLocks noGrp="1"/>
          </p:cNvSpPr>
          <p:nvPr>
            <p:ph idx="1"/>
          </p:nvPr>
        </p:nvSpPr>
        <p:spPr>
          <a:xfrm>
            <a:off x="522300" y="1034767"/>
            <a:ext cx="7410720" cy="5238413"/>
          </a:xfrm>
        </p:spPr>
        <p:txBody>
          <a:bodyPr>
            <a:normAutofit/>
          </a:bodyPr>
          <a:lstStyle/>
          <a:p>
            <a:pPr marL="0" indent="0">
              <a:lnSpc>
                <a:spcPct val="120000"/>
              </a:lnSpc>
              <a:buNone/>
              <a:defRPr/>
            </a:pPr>
            <a:endParaRPr lang="en-US" altLang="ja-JP" sz="2300" dirty="0">
              <a:solidFill>
                <a:schemeClr val="bg2">
                  <a:lumMod val="10000"/>
                </a:schemeClr>
              </a:solidFill>
            </a:endParaRPr>
          </a:p>
          <a:p>
            <a:pPr marL="0" indent="0">
              <a:lnSpc>
                <a:spcPct val="120000"/>
              </a:lnSpc>
              <a:buNone/>
              <a:defRPr/>
            </a:pPr>
            <a:r>
              <a:rPr lang="ja-JP" altLang="en-US" sz="2000" dirty="0" smtClean="0">
                <a:solidFill>
                  <a:schemeClr val="bg2">
                    <a:lumMod val="10000"/>
                  </a:schemeClr>
                </a:solidFill>
              </a:rPr>
              <a:t>●</a:t>
            </a:r>
            <a:r>
              <a:rPr lang="ja-JP" altLang="en-US" sz="2000" b="1" dirty="0" smtClean="0">
                <a:solidFill>
                  <a:schemeClr val="bg2">
                    <a:lumMod val="10000"/>
                  </a:schemeClr>
                </a:solidFill>
              </a:rPr>
              <a:t>就労継続支援</a:t>
            </a:r>
            <a:r>
              <a:rPr lang="en-US" altLang="ja-JP" sz="2000" b="1" dirty="0" smtClean="0">
                <a:solidFill>
                  <a:schemeClr val="bg2">
                    <a:lumMod val="10000"/>
                  </a:schemeClr>
                </a:solidFill>
              </a:rPr>
              <a:t>B</a:t>
            </a:r>
            <a:r>
              <a:rPr lang="ja-JP" altLang="en-US" sz="2000" b="1" dirty="0" smtClean="0">
                <a:solidFill>
                  <a:schemeClr val="bg2">
                    <a:lumMod val="10000"/>
                  </a:schemeClr>
                </a:solidFill>
              </a:rPr>
              <a:t>型</a:t>
            </a:r>
            <a:endParaRPr lang="en-US" altLang="ja-JP" sz="2000" b="1" dirty="0">
              <a:solidFill>
                <a:schemeClr val="bg2">
                  <a:lumMod val="10000"/>
                </a:schemeClr>
              </a:solidFill>
            </a:endParaRPr>
          </a:p>
          <a:p>
            <a:pPr marL="0" indent="0">
              <a:lnSpc>
                <a:spcPct val="120000"/>
              </a:lnSpc>
              <a:buNone/>
              <a:defRPr/>
            </a:pPr>
            <a:r>
              <a:rPr lang="ja-JP" altLang="en-US" sz="2000" b="1" dirty="0">
                <a:solidFill>
                  <a:schemeClr val="bg2">
                    <a:lumMod val="10000"/>
                  </a:schemeClr>
                </a:solidFill>
              </a:rPr>
              <a:t>　</a:t>
            </a:r>
            <a:r>
              <a:rPr lang="ja-JP" altLang="en-US" sz="2000" b="1" dirty="0" smtClean="0">
                <a:solidFill>
                  <a:schemeClr val="bg2">
                    <a:lumMod val="10000"/>
                  </a:schemeClr>
                </a:solidFill>
              </a:rPr>
              <a:t>　</a:t>
            </a:r>
            <a:r>
              <a:rPr lang="ja-JP" altLang="en-US" sz="2000" dirty="0" smtClean="0"/>
              <a:t>製パン</a:t>
            </a:r>
            <a:r>
              <a:rPr lang="ja-JP" altLang="en-US" sz="2000" dirty="0"/>
              <a:t>・</a:t>
            </a:r>
            <a:r>
              <a:rPr lang="ja-JP" altLang="en-US" sz="2000" dirty="0" smtClean="0"/>
              <a:t>製菓（</a:t>
            </a:r>
            <a:r>
              <a:rPr lang="ja-JP" altLang="en-US" sz="2000" dirty="0"/>
              <a:t>パン・マフィン・クッキｰ）製造販売</a:t>
            </a:r>
            <a:endParaRPr lang="en-US" altLang="ja-JP" sz="2000" dirty="0"/>
          </a:p>
          <a:p>
            <a:pPr marL="0" indent="0">
              <a:lnSpc>
                <a:spcPct val="120000"/>
              </a:lnSpc>
              <a:buNone/>
              <a:defRPr/>
            </a:pPr>
            <a:r>
              <a:rPr lang="ja-JP" altLang="en-US" sz="2000" dirty="0"/>
              <a:t>　</a:t>
            </a:r>
            <a:r>
              <a:rPr lang="ja-JP" altLang="en-US" sz="2000" dirty="0" smtClean="0"/>
              <a:t>　ベーカリーカフェ営業</a:t>
            </a:r>
            <a:endParaRPr lang="en-US" altLang="ja-JP" sz="2000" dirty="0"/>
          </a:p>
          <a:p>
            <a:pPr marL="0" indent="0">
              <a:lnSpc>
                <a:spcPct val="120000"/>
              </a:lnSpc>
              <a:buNone/>
              <a:defRPr/>
            </a:pPr>
            <a:r>
              <a:rPr lang="ja-JP" altLang="en-US" sz="2000" dirty="0"/>
              <a:t>　</a:t>
            </a:r>
            <a:r>
              <a:rPr lang="ja-JP" altLang="en-US" sz="2000" dirty="0" smtClean="0"/>
              <a:t>　食品</a:t>
            </a:r>
            <a:r>
              <a:rPr lang="en-US" altLang="ja-JP" sz="2000" dirty="0"/>
              <a:t>(</a:t>
            </a:r>
            <a:r>
              <a:rPr lang="ja-JP" altLang="en-US" sz="2000" dirty="0"/>
              <a:t>乾物</a:t>
            </a:r>
            <a:r>
              <a:rPr lang="en-US" altLang="ja-JP" sz="2000" dirty="0"/>
              <a:t>)</a:t>
            </a:r>
            <a:r>
              <a:rPr lang="ja-JP" altLang="en-US" sz="2000" dirty="0"/>
              <a:t>袋詰め・箱詰め・ラベル貼り</a:t>
            </a:r>
            <a:endParaRPr lang="en-US" altLang="ja-JP" sz="2000" dirty="0"/>
          </a:p>
          <a:p>
            <a:pPr marL="0" indent="0">
              <a:buNone/>
              <a:defRPr/>
            </a:pPr>
            <a:endParaRPr lang="en-US" altLang="ja-JP" sz="2000" dirty="0"/>
          </a:p>
          <a:p>
            <a:pPr marL="0" indent="0">
              <a:lnSpc>
                <a:spcPct val="120000"/>
              </a:lnSpc>
              <a:buNone/>
              <a:defRPr/>
            </a:pPr>
            <a:r>
              <a:rPr lang="ja-JP" altLang="en-US" sz="2000" dirty="0"/>
              <a:t>●</a:t>
            </a:r>
            <a:r>
              <a:rPr lang="ja-JP" altLang="en-US" sz="2000" b="1" dirty="0" smtClean="0">
                <a:solidFill>
                  <a:schemeClr val="bg2">
                    <a:lumMod val="10000"/>
                  </a:schemeClr>
                </a:solidFill>
              </a:rPr>
              <a:t>生活</a:t>
            </a:r>
            <a:r>
              <a:rPr lang="ja-JP" altLang="en-US" sz="2000" b="1" dirty="0">
                <a:solidFill>
                  <a:schemeClr val="bg2">
                    <a:lumMod val="10000"/>
                  </a:schemeClr>
                </a:solidFill>
              </a:rPr>
              <a:t>介護</a:t>
            </a:r>
            <a:endParaRPr lang="en-US" altLang="ja-JP" sz="2000" b="1" dirty="0">
              <a:solidFill>
                <a:schemeClr val="bg2">
                  <a:lumMod val="10000"/>
                </a:schemeClr>
              </a:solidFill>
            </a:endParaRPr>
          </a:p>
          <a:p>
            <a:pPr marL="0" indent="0">
              <a:lnSpc>
                <a:spcPct val="120000"/>
              </a:lnSpc>
              <a:buNone/>
              <a:defRPr/>
            </a:pPr>
            <a:r>
              <a:rPr lang="ja-JP" altLang="en-US" sz="2000" dirty="0"/>
              <a:t>　</a:t>
            </a:r>
            <a:r>
              <a:rPr lang="ja-JP" altLang="en-US" sz="2000" dirty="0" smtClean="0"/>
              <a:t>　布</a:t>
            </a:r>
            <a:r>
              <a:rPr lang="ja-JP" altLang="en-US" sz="2000" dirty="0"/>
              <a:t>カレンダー組付け、化粧箱入れ</a:t>
            </a:r>
            <a:endParaRPr lang="en-US" altLang="ja-JP" sz="2000" dirty="0"/>
          </a:p>
          <a:p>
            <a:pPr marL="0" indent="0">
              <a:lnSpc>
                <a:spcPct val="120000"/>
              </a:lnSpc>
              <a:buNone/>
              <a:defRPr/>
            </a:pPr>
            <a:r>
              <a:rPr lang="ja-JP" altLang="en-US" sz="2000" dirty="0"/>
              <a:t>　</a:t>
            </a:r>
            <a:r>
              <a:rPr lang="ja-JP" altLang="en-US" sz="2000" dirty="0" smtClean="0"/>
              <a:t>　廃棄</a:t>
            </a:r>
            <a:r>
              <a:rPr lang="en-US" altLang="ja-JP" sz="2000" dirty="0"/>
              <a:t>CD</a:t>
            </a:r>
            <a:r>
              <a:rPr lang="ja-JP" altLang="en-US" sz="2000" dirty="0"/>
              <a:t>盤解体分別</a:t>
            </a:r>
            <a:endParaRPr lang="en-US" altLang="ja-JP" sz="2000" dirty="0"/>
          </a:p>
          <a:p>
            <a:pPr marL="0" indent="0">
              <a:lnSpc>
                <a:spcPct val="120000"/>
              </a:lnSpc>
              <a:buNone/>
              <a:defRPr/>
            </a:pPr>
            <a:r>
              <a:rPr lang="ja-JP" altLang="en-US" sz="2000" dirty="0"/>
              <a:t>　</a:t>
            </a:r>
            <a:r>
              <a:rPr lang="ja-JP" altLang="en-US" sz="2000" dirty="0" smtClean="0"/>
              <a:t>　再生</a:t>
            </a:r>
            <a:r>
              <a:rPr lang="ja-JP" altLang="en-US" sz="2000" dirty="0"/>
              <a:t>和紙はがき作り</a:t>
            </a:r>
          </a:p>
        </p:txBody>
      </p:sp>
      <p:pic>
        <p:nvPicPr>
          <p:cNvPr id="22532" name="図 4">
            <a:extLst>
              <a:ext uri="{FF2B5EF4-FFF2-40B4-BE49-F238E27FC236}">
                <a16:creationId xmlns:a16="http://schemas.microsoft.com/office/drawing/2014/main" xmlns="" id="{48DB2055-59FF-4E49-B2D2-34A2EDEAAE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761" y="2503277"/>
            <a:ext cx="1322258" cy="185116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2533" name="図 6">
            <a:extLst>
              <a:ext uri="{FF2B5EF4-FFF2-40B4-BE49-F238E27FC236}">
                <a16:creationId xmlns:a16="http://schemas.microsoft.com/office/drawing/2014/main" xmlns="" id="{81E352F5-54BB-4159-891B-487162078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125" y="2503276"/>
            <a:ext cx="1389063" cy="184363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2534" name="図 8">
            <a:extLst>
              <a:ext uri="{FF2B5EF4-FFF2-40B4-BE49-F238E27FC236}">
                <a16:creationId xmlns:a16="http://schemas.microsoft.com/office/drawing/2014/main" xmlns="" id="{CAEC1C48-447D-468E-AEA8-528789160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3845" y="2503276"/>
            <a:ext cx="1322259" cy="184363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図 10">
            <a:extLst>
              <a:ext uri="{FF2B5EF4-FFF2-40B4-BE49-F238E27FC236}">
                <a16:creationId xmlns:a16="http://schemas.microsoft.com/office/drawing/2014/main" xmlns="" id="{F56500FF-BCF3-467D-9905-F528CD8380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5762" y="484508"/>
            <a:ext cx="3377405" cy="187254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2536" name="図 12">
            <a:extLst>
              <a:ext uri="{FF2B5EF4-FFF2-40B4-BE49-F238E27FC236}">
                <a16:creationId xmlns:a16="http://schemas.microsoft.com/office/drawing/2014/main" xmlns="" id="{87CA86BE-26FD-46DE-B359-E7DEE3ED85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9570" y="4628737"/>
            <a:ext cx="2368550" cy="174745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2537" name="図 14">
            <a:extLst>
              <a:ext uri="{FF2B5EF4-FFF2-40B4-BE49-F238E27FC236}">
                <a16:creationId xmlns:a16="http://schemas.microsoft.com/office/drawing/2014/main" xmlns="" id="{F18AB5E3-507A-4476-BE5B-8AB7C9CCDC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7829" y="4615135"/>
            <a:ext cx="2368550" cy="174745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1"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8</a:t>
            </a:fld>
            <a:endParaRPr kumimoji="1" lang="ja-JP"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ppt_x"/>
                                          </p:val>
                                        </p:tav>
                                        <p:tav tm="100000">
                                          <p:val>
                                            <p:strVal val="#ppt_x"/>
                                          </p:val>
                                        </p:tav>
                                      </p:tavLst>
                                    </p:anim>
                                    <p:anim calcmode="lin" valueType="num">
                                      <p:cBhvr additive="base">
                                        <p:cTn id="14"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fade">
                                      <p:cBhvr>
                                        <p:cTn id="19" dur="1000"/>
                                        <p:tgtEl>
                                          <p:spTgt spid="22534"/>
                                        </p:tgtEl>
                                      </p:cBhvr>
                                    </p:animEffect>
                                    <p:anim calcmode="lin" valueType="num">
                                      <p:cBhvr>
                                        <p:cTn id="20" dur="1000" fill="hold"/>
                                        <p:tgtEl>
                                          <p:spTgt spid="22534"/>
                                        </p:tgtEl>
                                        <p:attrNameLst>
                                          <p:attrName>ppt_x</p:attrName>
                                        </p:attrNameLst>
                                      </p:cBhvr>
                                      <p:tavLst>
                                        <p:tav tm="0">
                                          <p:val>
                                            <p:strVal val="#ppt_x"/>
                                          </p:val>
                                        </p:tav>
                                        <p:tav tm="100000">
                                          <p:val>
                                            <p:strVal val="#ppt_x"/>
                                          </p:val>
                                        </p:tav>
                                      </p:tavLst>
                                    </p:anim>
                                    <p:anim calcmode="lin" valueType="num">
                                      <p:cBhvr>
                                        <p:cTn id="21" dur="1000" fill="hold"/>
                                        <p:tgtEl>
                                          <p:spTgt spid="2253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2532"/>
                                        </p:tgtEl>
                                        <p:attrNameLst>
                                          <p:attrName>style.visibility</p:attrName>
                                        </p:attrNameLst>
                                      </p:cBhvr>
                                      <p:to>
                                        <p:strVal val="visible"/>
                                      </p:to>
                                    </p:set>
                                    <p:animEffect transition="in" filter="fade">
                                      <p:cBhvr>
                                        <p:cTn id="26" dur="1000"/>
                                        <p:tgtEl>
                                          <p:spTgt spid="22532"/>
                                        </p:tgtEl>
                                      </p:cBhvr>
                                    </p:animEffect>
                                    <p:anim calcmode="lin" valueType="num">
                                      <p:cBhvr>
                                        <p:cTn id="27" dur="1000" fill="hold"/>
                                        <p:tgtEl>
                                          <p:spTgt spid="22532"/>
                                        </p:tgtEl>
                                        <p:attrNameLst>
                                          <p:attrName>ppt_x</p:attrName>
                                        </p:attrNameLst>
                                      </p:cBhvr>
                                      <p:tavLst>
                                        <p:tav tm="0">
                                          <p:val>
                                            <p:strVal val="#ppt_x"/>
                                          </p:val>
                                        </p:tav>
                                        <p:tav tm="100000">
                                          <p:val>
                                            <p:strVal val="#ppt_x"/>
                                          </p:val>
                                        </p:tav>
                                      </p:tavLst>
                                    </p:anim>
                                    <p:anim calcmode="lin" valueType="num">
                                      <p:cBhvr>
                                        <p:cTn id="28"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ppt_x"/>
                                          </p:val>
                                        </p:tav>
                                        <p:tav tm="100000">
                                          <p:val>
                                            <p:strVal val="#ppt_x"/>
                                          </p:val>
                                        </p:tav>
                                      </p:tavLst>
                                    </p:anim>
                                    <p:anim calcmode="lin" valueType="num">
                                      <p:cBhvr additive="base">
                                        <p:cTn id="34"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2537"/>
                                        </p:tgtEl>
                                        <p:attrNameLst>
                                          <p:attrName>style.visibility</p:attrName>
                                        </p:attrNameLst>
                                      </p:cBhvr>
                                      <p:to>
                                        <p:strVal val="visible"/>
                                      </p:to>
                                    </p:set>
                                    <p:anim calcmode="lin" valueType="num">
                                      <p:cBhvr additive="base">
                                        <p:cTn id="39" dur="500" fill="hold"/>
                                        <p:tgtEl>
                                          <p:spTgt spid="22537"/>
                                        </p:tgtEl>
                                        <p:attrNameLst>
                                          <p:attrName>ppt_x</p:attrName>
                                        </p:attrNameLst>
                                      </p:cBhvr>
                                      <p:tavLst>
                                        <p:tav tm="0">
                                          <p:val>
                                            <p:strVal val="#ppt_x"/>
                                          </p:val>
                                        </p:tav>
                                        <p:tav tm="100000">
                                          <p:val>
                                            <p:strVal val="#ppt_x"/>
                                          </p:val>
                                        </p:tav>
                                      </p:tavLst>
                                    </p:anim>
                                    <p:anim calcmode="lin" valueType="num">
                                      <p:cBhvr additive="base">
                                        <p:cTn id="40"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7B7195-7F17-44C4-AF46-5611DAEF7659}"/>
              </a:ext>
            </a:extLst>
          </p:cNvPr>
          <p:cNvSpPr>
            <a:spLocks noGrp="1"/>
          </p:cNvSpPr>
          <p:nvPr>
            <p:ph type="title"/>
          </p:nvPr>
        </p:nvSpPr>
        <p:spPr>
          <a:xfrm>
            <a:off x="641016" y="422845"/>
            <a:ext cx="5295549" cy="644070"/>
          </a:xfrm>
          <a:solidFill>
            <a:schemeClr val="bg1"/>
          </a:solidFill>
        </p:spPr>
        <p:txBody>
          <a:bodyPr>
            <a:normAutofit/>
          </a:bodyPr>
          <a:lstStyle/>
          <a:p>
            <a:pPr algn="ctr"/>
            <a:r>
              <a:rPr lang="ja-JP" altLang="en-US" dirty="0">
                <a:solidFill>
                  <a:schemeClr val="accent1">
                    <a:lumMod val="75000"/>
                  </a:schemeClr>
                </a:solidFill>
              </a:rPr>
              <a:t>Ａ</a:t>
            </a:r>
            <a:r>
              <a:rPr kumimoji="1" lang="ja-JP" altLang="en-US" dirty="0">
                <a:solidFill>
                  <a:schemeClr val="accent1">
                    <a:lumMod val="75000"/>
                  </a:schemeClr>
                </a:solidFill>
              </a:rPr>
              <a:t>さんのプロフィール</a:t>
            </a:r>
          </a:p>
        </p:txBody>
      </p:sp>
      <p:sp>
        <p:nvSpPr>
          <p:cNvPr id="3" name="コンテンツ プレースホルダー 2">
            <a:extLst>
              <a:ext uri="{FF2B5EF4-FFF2-40B4-BE49-F238E27FC236}">
                <a16:creationId xmlns:a16="http://schemas.microsoft.com/office/drawing/2014/main" xmlns="" id="{E82C3710-B8C4-40AD-A757-138CBE2291BA}"/>
              </a:ext>
            </a:extLst>
          </p:cNvPr>
          <p:cNvSpPr>
            <a:spLocks noGrp="1"/>
          </p:cNvSpPr>
          <p:nvPr>
            <p:ph idx="1"/>
          </p:nvPr>
        </p:nvSpPr>
        <p:spPr>
          <a:xfrm>
            <a:off x="823896" y="2913242"/>
            <a:ext cx="8995353" cy="3527422"/>
          </a:xfrm>
        </p:spPr>
        <p:txBody>
          <a:bodyPr>
            <a:noAutofit/>
          </a:bodyPr>
          <a:lstStyle/>
          <a:p>
            <a:pPr marL="0" indent="0">
              <a:buNone/>
            </a:pPr>
            <a:r>
              <a:rPr kumimoji="1" lang="ja-JP" altLang="en-US" dirty="0" smtClean="0"/>
              <a:t>・</a:t>
            </a:r>
            <a:r>
              <a:rPr kumimoji="1" lang="en-US" altLang="ja-JP" dirty="0"/>
              <a:t>1</a:t>
            </a:r>
            <a:r>
              <a:rPr kumimoji="1" lang="ja-JP" altLang="en-US" dirty="0"/>
              <a:t>歳半頃に自閉症と診断を受ける。</a:t>
            </a:r>
            <a:endParaRPr kumimoji="1" lang="en-US" altLang="ja-JP" dirty="0"/>
          </a:p>
          <a:p>
            <a:pPr marL="0" indent="0">
              <a:buNone/>
            </a:pPr>
            <a:r>
              <a:rPr lang="ja-JP" altLang="en-US" dirty="0"/>
              <a:t>・平成</a:t>
            </a:r>
            <a:r>
              <a:rPr lang="en-US" altLang="ja-JP" dirty="0"/>
              <a:t>29</a:t>
            </a:r>
            <a:r>
              <a:rPr lang="ja-JP" altLang="en-US" dirty="0" smtClean="0"/>
              <a:t>年</a:t>
            </a:r>
            <a:r>
              <a:rPr lang="en-US" altLang="ja-JP" dirty="0" smtClean="0"/>
              <a:t>3</a:t>
            </a:r>
            <a:r>
              <a:rPr lang="ja-JP" altLang="en-US" dirty="0" smtClean="0"/>
              <a:t>月</a:t>
            </a:r>
            <a:r>
              <a:rPr lang="ja-JP" altLang="en-US" dirty="0"/>
              <a:t>に特別支援学校卒業後、就労継続支援Ｂ型事業所の利用を開始するが</a:t>
            </a:r>
            <a:r>
              <a:rPr lang="ja-JP" altLang="en-US" dirty="0" smtClean="0"/>
              <a:t>、</a:t>
            </a:r>
            <a:endParaRPr lang="en-US" altLang="ja-JP" dirty="0" smtClean="0"/>
          </a:p>
          <a:p>
            <a:pPr marL="0" indent="0">
              <a:buNone/>
            </a:pPr>
            <a:r>
              <a:rPr lang="ja-JP" altLang="en-US" dirty="0"/>
              <a:t>　</a:t>
            </a:r>
            <a:r>
              <a:rPr lang="ja-JP" altLang="en-US" dirty="0" smtClean="0"/>
              <a:t>開始</a:t>
            </a:r>
            <a:r>
              <a:rPr lang="ja-JP" altLang="en-US" dirty="0"/>
              <a:t>した当日に事業所に入ることを拒み、介入した職員に他害行為をしてしまい</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翌日</a:t>
            </a:r>
            <a:r>
              <a:rPr lang="ja-JP" altLang="en-US" dirty="0"/>
              <a:t>より利用を中止した状態で、以降は自宅で過ごすことになる。</a:t>
            </a:r>
            <a:endParaRPr lang="en-US" altLang="ja-JP" dirty="0"/>
          </a:p>
          <a:p>
            <a:pPr marL="0" indent="0">
              <a:buNone/>
            </a:pPr>
            <a:r>
              <a:rPr lang="ja-JP" altLang="en-US" dirty="0"/>
              <a:t>・精神科のかかりつけ医あり。朝、晩に抗精神病薬、緊急時対応として抗</a:t>
            </a:r>
            <a:r>
              <a:rPr lang="ja-JP" altLang="en-US" dirty="0" smtClean="0"/>
              <a:t>精神病薬を</a:t>
            </a:r>
            <a:endParaRPr lang="en-US" altLang="ja-JP" dirty="0" smtClean="0"/>
          </a:p>
          <a:p>
            <a:pPr marL="0" indent="0">
              <a:buNone/>
            </a:pPr>
            <a:r>
              <a:rPr lang="en-US" altLang="ja-JP" dirty="0"/>
              <a:t> </a:t>
            </a:r>
            <a:r>
              <a:rPr lang="en-US" altLang="ja-JP" dirty="0" smtClean="0"/>
              <a:t>  </a:t>
            </a:r>
            <a:r>
              <a:rPr lang="ja-JP" altLang="en-US" dirty="0" smtClean="0"/>
              <a:t>頓服薬</a:t>
            </a:r>
            <a:r>
              <a:rPr lang="ja-JP" altLang="en-US" dirty="0"/>
              <a:t>として処方されている。</a:t>
            </a:r>
            <a:endParaRPr lang="en-US" altLang="ja-JP" dirty="0"/>
          </a:p>
          <a:p>
            <a:pPr marL="0" indent="0">
              <a:buNone/>
            </a:pPr>
            <a:r>
              <a:rPr lang="ja-JP" altLang="en-US" dirty="0"/>
              <a:t>・日中一時支援、居宅介護支援、移動支援を利用している。</a:t>
            </a:r>
            <a:endParaRPr lang="en-US" altLang="ja-JP" dirty="0"/>
          </a:p>
          <a:p>
            <a:pPr marL="0" indent="0">
              <a:buNone/>
            </a:pPr>
            <a:r>
              <a:rPr lang="ja-JP" altLang="en-US" dirty="0"/>
              <a:t>・アレルギーがあり、鼻炎、アトピー性皮膚炎が見られる。</a:t>
            </a:r>
            <a:endParaRPr lang="en-US" altLang="ja-JP" dirty="0"/>
          </a:p>
          <a:p>
            <a:pPr marL="0" indent="0">
              <a:buNone/>
            </a:pPr>
            <a:r>
              <a:rPr lang="ja-JP" altLang="en-US" dirty="0"/>
              <a:t>・性格は穏やかで、人懐こい。</a:t>
            </a:r>
            <a:endParaRPr lang="en-US" altLang="ja-JP" dirty="0"/>
          </a:p>
        </p:txBody>
      </p:sp>
      <p:sp>
        <p:nvSpPr>
          <p:cNvPr id="5" name="スライド番号プレースホルダー 4"/>
          <p:cNvSpPr>
            <a:spLocks noGrp="1"/>
          </p:cNvSpPr>
          <p:nvPr>
            <p:ph type="sldNum" sz="quarter" idx="12"/>
          </p:nvPr>
        </p:nvSpPr>
        <p:spPr/>
        <p:txBody>
          <a:bodyPr/>
          <a:lstStyle/>
          <a:p>
            <a:fld id="{B6D3256F-7220-4AF0-962C-5B65352948A8}" type="slidenum">
              <a:rPr kumimoji="1" lang="ja-JP" altLang="en-US" smtClean="0"/>
              <a:t>9</a:t>
            </a:fld>
            <a:endParaRPr kumimoji="1" lang="ja-JP" altLang="en-US"/>
          </a:p>
        </p:txBody>
      </p:sp>
      <p:sp>
        <p:nvSpPr>
          <p:cNvPr id="7" name="コンテンツ プレースホルダー 2">
            <a:extLst>
              <a:ext uri="{FF2B5EF4-FFF2-40B4-BE49-F238E27FC236}">
                <a16:creationId xmlns:a16="http://schemas.microsoft.com/office/drawing/2014/main" xmlns="" id="{E82C3710-B8C4-40AD-A757-138CBE2291BA}"/>
              </a:ext>
            </a:extLst>
          </p:cNvPr>
          <p:cNvSpPr txBox="1">
            <a:spLocks/>
          </p:cNvSpPr>
          <p:nvPr/>
        </p:nvSpPr>
        <p:spPr>
          <a:xfrm>
            <a:off x="1660479" y="1053962"/>
            <a:ext cx="6245564" cy="16616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ja-JP" altLang="en-US" dirty="0" smtClean="0"/>
              <a:t>Ａさん　現在</a:t>
            </a:r>
            <a:r>
              <a:rPr lang="en-US" altLang="ja-JP" dirty="0" smtClean="0"/>
              <a:t>20</a:t>
            </a:r>
            <a:r>
              <a:rPr lang="ja-JP" altLang="en-US" dirty="0" smtClean="0"/>
              <a:t>歳　男性　　   障害名</a:t>
            </a:r>
            <a:r>
              <a:rPr lang="ja-JP" altLang="en-US" dirty="0"/>
              <a:t>：</a:t>
            </a:r>
            <a:r>
              <a:rPr lang="ja-JP" altLang="en-US" dirty="0" smtClean="0"/>
              <a:t>広汎性発達障害</a:t>
            </a:r>
            <a:endParaRPr lang="en-US" altLang="ja-JP" dirty="0" smtClean="0"/>
          </a:p>
          <a:p>
            <a:pPr marL="0" indent="0">
              <a:lnSpc>
                <a:spcPct val="150000"/>
              </a:lnSpc>
              <a:buFont typeface="Wingdings 3" charset="2"/>
              <a:buNone/>
            </a:pPr>
            <a:r>
              <a:rPr lang="ja-JP" altLang="en-US" dirty="0" smtClean="0"/>
              <a:t>療育手帳の判定：Ａ１　　　　障害支援区分：</a:t>
            </a:r>
            <a:r>
              <a:rPr lang="en-US" altLang="ja-JP" dirty="0" smtClean="0"/>
              <a:t>5</a:t>
            </a:r>
          </a:p>
          <a:p>
            <a:pPr marL="0" indent="0">
              <a:lnSpc>
                <a:spcPct val="150000"/>
              </a:lnSpc>
              <a:buFont typeface="Wingdings 3" charset="2"/>
              <a:buNone/>
            </a:pPr>
            <a:r>
              <a:rPr lang="ja-JP" altLang="en-US" dirty="0" smtClean="0"/>
              <a:t>家族構成　Ａさん、父親、母親、弟（広汎性発達障害）</a:t>
            </a:r>
            <a:endParaRPr lang="en-US" altLang="ja-JP" dirty="0" smtClean="0"/>
          </a:p>
        </p:txBody>
      </p:sp>
      <p:sp>
        <p:nvSpPr>
          <p:cNvPr id="8" name="スライド番号プレースホルダー 4"/>
          <p:cNvSpPr txBox="1">
            <a:spLocks/>
          </p:cNvSpPr>
          <p:nvPr/>
        </p:nvSpPr>
        <p:spPr>
          <a:xfrm>
            <a:off x="11286902" y="6230976"/>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D3256F-7220-4AF0-962C-5B65352948A8}" type="slidenum">
              <a:rPr kumimoji="1" lang="ja-JP" altLang="en-US" sz="2400" smtClean="0">
                <a:solidFill>
                  <a:schemeClr val="bg1"/>
                </a:solidFill>
              </a:rPr>
              <a:pPr/>
              <a:t>9</a:t>
            </a:fld>
            <a:endParaRPr kumimoji="1" lang="ja-JP" altLang="en-US" sz="2400" dirty="0">
              <a:solidFill>
                <a:schemeClr val="bg1"/>
              </a:solidFill>
            </a:endParaRPr>
          </a:p>
        </p:txBody>
      </p:sp>
    </p:spTree>
    <p:extLst>
      <p:ext uri="{BB962C8B-B14F-4D97-AF65-F5344CB8AC3E}">
        <p14:creationId xmlns:p14="http://schemas.microsoft.com/office/powerpoint/2010/main" val="2035346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469</Words>
  <Application>Microsoft Office PowerPoint</Application>
  <PresentationFormat>ユーザー設定</PresentationFormat>
  <Paragraphs>218</Paragraphs>
  <Slides>31</Slides>
  <Notes>16</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ファセット</vt:lpstr>
      <vt:lpstr>令和３年度　岐阜市障害者総合支援協議会　第６回専門部会</vt:lpstr>
      <vt:lpstr>高度専門分野相談支援事業</vt:lpstr>
      <vt:lpstr>強度行動障がいとは</vt:lpstr>
      <vt:lpstr>PowerPoint プレゼンテーション</vt:lpstr>
      <vt:lpstr>強度行動障がい者の支援を考える</vt:lpstr>
      <vt:lpstr>PowerPoint プレゼンテーション</vt:lpstr>
      <vt:lpstr>ル・リアンの日中活動</vt:lpstr>
      <vt:lpstr>生産活動・作業活動</vt:lpstr>
      <vt:lpstr>Ａさんのプロフィール</vt:lpstr>
      <vt:lpstr>Aさんの障がい特性</vt:lpstr>
      <vt:lpstr>１．通所ができるまで </vt:lpstr>
      <vt:lpstr>PowerPoint プレゼンテーション</vt:lpstr>
      <vt:lpstr>PowerPoint プレゼンテーション</vt:lpstr>
      <vt:lpstr>２．送迎車に乗れるまで</vt:lpstr>
      <vt:lpstr>PowerPoint プレゼンテーション</vt:lpstr>
      <vt:lpstr>PowerPoint プレゼンテーション</vt:lpstr>
      <vt:lpstr>３．作業が行えるまで</vt:lpstr>
      <vt:lpstr>PowerPoint プレゼンテーション</vt:lpstr>
      <vt:lpstr>PowerPoint プレゼンテーション</vt:lpstr>
      <vt:lpstr>PowerPoint プレゼンテーション</vt:lpstr>
      <vt:lpstr>４．行事への参加ができるまで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高度専門分野相談支援事業</dc:title>
  <dc:creator>河崎 昌司</dc:creator>
  <cp:lastModifiedBy>河崎 昌司</cp:lastModifiedBy>
  <cp:revision>40</cp:revision>
  <cp:lastPrinted>2022-01-25T12:18:38Z</cp:lastPrinted>
  <dcterms:modified xsi:type="dcterms:W3CDTF">2022-02-25T02:22:14Z</dcterms:modified>
</cp:coreProperties>
</file>