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906" r:id="rId2"/>
    <p:sldId id="256" r:id="rId3"/>
    <p:sldId id="2907" r:id="rId4"/>
    <p:sldId id="2908" r:id="rId5"/>
    <p:sldId id="1223" r:id="rId6"/>
    <p:sldId id="2910" r:id="rId7"/>
    <p:sldId id="740" r:id="rId8"/>
    <p:sldId id="2911" r:id="rId9"/>
    <p:sldId id="2913" r:id="rId10"/>
    <p:sldId id="2900" r:id="rId11"/>
    <p:sldId id="2914" r:id="rId12"/>
    <p:sldId id="2901" r:id="rId13"/>
    <p:sldId id="2916" r:id="rId14"/>
    <p:sldId id="2904" r:id="rId15"/>
    <p:sldId id="2915" r:id="rId16"/>
    <p:sldId id="2905" r:id="rId17"/>
    <p:sldId id="2917" r:id="rId18"/>
    <p:sldId id="1235" r:id="rId19"/>
    <p:sldId id="2909" r:id="rId20"/>
  </p:sldIdLst>
  <p:sldSz cx="9144000" cy="6858000" type="screen4x3"/>
  <p:notesSz cx="6865938" cy="99949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p:scale>
          <a:sx n="80" d="100"/>
          <a:sy n="80" d="100"/>
        </p:scale>
        <p:origin x="-948" y="-24"/>
      </p:cViewPr>
      <p:guideLst>
        <p:guide orient="horz" pos="2160"/>
        <p:guide pos="2880"/>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75240" cy="501481"/>
          </a:xfrm>
          <a:prstGeom prst="rect">
            <a:avLst/>
          </a:prstGeom>
        </p:spPr>
        <p:txBody>
          <a:bodyPr vert="horz" lIns="92851" tIns="46426" rIns="92851" bIns="464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9111" y="0"/>
            <a:ext cx="2975240" cy="501481"/>
          </a:xfrm>
          <a:prstGeom prst="rect">
            <a:avLst/>
          </a:prstGeom>
        </p:spPr>
        <p:txBody>
          <a:bodyPr vert="horz" lIns="92851" tIns="46426" rIns="92851" bIns="46426" rtlCol="0"/>
          <a:lstStyle>
            <a:lvl1pPr algn="r">
              <a:defRPr sz="1200"/>
            </a:lvl1pPr>
          </a:lstStyle>
          <a:p>
            <a:fld id="{E6181EB2-93B8-4E10-A678-52F1A0B9E3B3}" type="datetimeFigureOut">
              <a:rPr kumimoji="1" lang="ja-JP" altLang="en-US" smtClean="0"/>
              <a:t>2022/2/25</a:t>
            </a:fld>
            <a:endParaRPr kumimoji="1" lang="ja-JP" altLang="en-US"/>
          </a:p>
        </p:txBody>
      </p:sp>
      <p:sp>
        <p:nvSpPr>
          <p:cNvPr id="4" name="スライド イメージ プレースホルダー 3"/>
          <p:cNvSpPr>
            <a:spLocks noGrp="1" noRot="1" noChangeAspect="1"/>
          </p:cNvSpPr>
          <p:nvPr>
            <p:ph type="sldImg" idx="2"/>
          </p:nvPr>
        </p:nvSpPr>
        <p:spPr>
          <a:xfrm>
            <a:off x="1185863" y="1249363"/>
            <a:ext cx="4494212" cy="3371850"/>
          </a:xfrm>
          <a:prstGeom prst="rect">
            <a:avLst/>
          </a:prstGeom>
          <a:noFill/>
          <a:ln w="12700">
            <a:solidFill>
              <a:prstClr val="black"/>
            </a:solidFill>
          </a:ln>
        </p:spPr>
        <p:txBody>
          <a:bodyPr vert="horz" lIns="92851" tIns="46426" rIns="92851" bIns="46426" rtlCol="0" anchor="ctr"/>
          <a:lstStyle/>
          <a:p>
            <a:endParaRPr lang="ja-JP" altLang="en-US"/>
          </a:p>
        </p:txBody>
      </p:sp>
      <p:sp>
        <p:nvSpPr>
          <p:cNvPr id="5" name="ノート プレースホルダー 4"/>
          <p:cNvSpPr>
            <a:spLocks noGrp="1"/>
          </p:cNvSpPr>
          <p:nvPr>
            <p:ph type="body" sz="quarter" idx="3"/>
          </p:nvPr>
        </p:nvSpPr>
        <p:spPr>
          <a:xfrm>
            <a:off x="686595" y="4810047"/>
            <a:ext cx="5492750" cy="3935493"/>
          </a:xfrm>
          <a:prstGeom prst="rect">
            <a:avLst/>
          </a:prstGeom>
        </p:spPr>
        <p:txBody>
          <a:bodyPr vert="horz" lIns="92851" tIns="46426" rIns="92851" bIns="464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93421"/>
            <a:ext cx="2975240" cy="501480"/>
          </a:xfrm>
          <a:prstGeom prst="rect">
            <a:avLst/>
          </a:prstGeom>
        </p:spPr>
        <p:txBody>
          <a:bodyPr vert="horz" lIns="92851" tIns="46426" rIns="92851" bIns="464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9111" y="9493421"/>
            <a:ext cx="2975240" cy="501480"/>
          </a:xfrm>
          <a:prstGeom prst="rect">
            <a:avLst/>
          </a:prstGeom>
        </p:spPr>
        <p:txBody>
          <a:bodyPr vert="horz" lIns="92851" tIns="46426" rIns="92851" bIns="46426" rtlCol="0" anchor="b"/>
          <a:lstStyle>
            <a:lvl1pPr algn="r">
              <a:defRPr sz="1200"/>
            </a:lvl1pPr>
          </a:lstStyle>
          <a:p>
            <a:fld id="{B25E32CC-9165-4586-A821-817D315FE52F}" type="slidenum">
              <a:rPr kumimoji="1" lang="ja-JP" altLang="en-US" smtClean="0"/>
              <a:t>‹#›</a:t>
            </a:fld>
            <a:endParaRPr kumimoji="1" lang="ja-JP" altLang="en-US"/>
          </a:p>
        </p:txBody>
      </p:sp>
    </p:spTree>
    <p:extLst>
      <p:ext uri="{BB962C8B-B14F-4D97-AF65-F5344CB8AC3E}">
        <p14:creationId xmlns:p14="http://schemas.microsoft.com/office/powerpoint/2010/main" val="33075874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この科目では、現任研修でありますが、再度、相談支援の基本姿勢を確認していきます。</a:t>
            </a:r>
          </a:p>
          <a:p>
            <a:r>
              <a:rPr kumimoji="1" lang="ja-JP" altLang="en-US"/>
              <a:t>その中で、ケアマネジメントのプロセスにおいて、相談支援の基本姿勢がいかされているか。</a:t>
            </a:r>
          </a:p>
          <a:p>
            <a:r>
              <a:rPr kumimoji="1" lang="ja-JP" altLang="en-US"/>
              <a:t>また、一連の相談支援業務において、意思決定支援が丁寧に行われているかを振り返っていきます。</a:t>
            </a:r>
          </a:p>
          <a:p>
            <a:endParaRPr kumimoji="1" lang="ja-JP" altLang="en-US"/>
          </a:p>
          <a:p>
            <a:r>
              <a:rPr kumimoji="1" lang="ja-JP" altLang="en-US"/>
              <a:t>さらに個別の相談支援から地域づくりへとつながることと、その役割について理解を深めていきます。</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5</a:t>
            </a:fld>
            <a:endParaRPr kumimoji="1" lang="ja-JP" altLang="en-US"/>
          </a:p>
        </p:txBody>
      </p:sp>
    </p:spTree>
    <p:extLst>
      <p:ext uri="{BB962C8B-B14F-4D97-AF65-F5344CB8AC3E}">
        <p14:creationId xmlns:p14="http://schemas.microsoft.com/office/powerpoint/2010/main" val="2405871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1712680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15</a:t>
            </a:fld>
            <a:endParaRPr lang="en-US" altLang="ja-JP">
              <a:solidFill>
                <a:srgbClr val="000000"/>
              </a:solidFill>
            </a:endParaRPr>
          </a:p>
        </p:txBody>
      </p:sp>
    </p:spTree>
    <p:extLst>
      <p:ext uri="{BB962C8B-B14F-4D97-AF65-F5344CB8AC3E}">
        <p14:creationId xmlns:p14="http://schemas.microsoft.com/office/powerpoint/2010/main" val="1880920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2607974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3186205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この科目では、現任研修でありますが、再度、相談支援の基本姿勢を確認していきます。</a:t>
            </a:r>
          </a:p>
          <a:p>
            <a:r>
              <a:rPr kumimoji="1" lang="ja-JP" altLang="en-US"/>
              <a:t>その中で、ケアマネジメントのプロセスにおいて、相談支援の基本姿勢がいかされているか。</a:t>
            </a:r>
          </a:p>
          <a:p>
            <a:r>
              <a:rPr kumimoji="1" lang="ja-JP" altLang="en-US"/>
              <a:t>また、一連の相談支援業務において、意思決定支援が丁寧に行われているかを振り返っていきます。</a:t>
            </a:r>
          </a:p>
          <a:p>
            <a:endParaRPr kumimoji="1" lang="ja-JP" altLang="en-US"/>
          </a:p>
          <a:p>
            <a:r>
              <a:rPr kumimoji="1" lang="ja-JP" altLang="en-US"/>
              <a:t>さらに個別の相談支援から地域づくりへとつながることと、その役割について理解を深めていきます。</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18</a:t>
            </a:fld>
            <a:endParaRPr kumimoji="1" lang="ja-JP" altLang="en-US"/>
          </a:p>
        </p:txBody>
      </p:sp>
    </p:spTree>
    <p:extLst>
      <p:ext uri="{BB962C8B-B14F-4D97-AF65-F5344CB8AC3E}">
        <p14:creationId xmlns:p14="http://schemas.microsoft.com/office/powerpoint/2010/main" val="211589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この科目では、現任研修でありますが、再度、相談支援の基本姿勢を確認していきます。</a:t>
            </a:r>
          </a:p>
          <a:p>
            <a:r>
              <a:rPr kumimoji="1" lang="ja-JP" altLang="en-US"/>
              <a:t>その中で、ケアマネジメントのプロセスにおいて、相談支援の基本姿勢がいかされているか。</a:t>
            </a:r>
          </a:p>
          <a:p>
            <a:r>
              <a:rPr kumimoji="1" lang="ja-JP" altLang="en-US"/>
              <a:t>また、一連の相談支援業務において、意思決定支援が丁寧に行われているかを振り返っていきます。</a:t>
            </a:r>
          </a:p>
          <a:p>
            <a:endParaRPr kumimoji="1" lang="ja-JP" altLang="en-US"/>
          </a:p>
          <a:p>
            <a:r>
              <a:rPr kumimoji="1" lang="ja-JP" altLang="en-US"/>
              <a:t>さらに個別の相談支援から地域づくりへとつながることと、その役割について理解を深めていきます。</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19</a:t>
            </a:fld>
            <a:endParaRPr kumimoji="1" lang="ja-JP" altLang="en-US"/>
          </a:p>
        </p:txBody>
      </p:sp>
    </p:spTree>
    <p:extLst>
      <p:ext uri="{BB962C8B-B14F-4D97-AF65-F5344CB8AC3E}">
        <p14:creationId xmlns:p14="http://schemas.microsoft.com/office/powerpoint/2010/main" val="2407298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6</a:t>
            </a:fld>
            <a:endParaRPr lang="en-US" altLang="ja-JP">
              <a:solidFill>
                <a:srgbClr val="000000"/>
              </a:solidFill>
            </a:endParaRPr>
          </a:p>
        </p:txBody>
      </p:sp>
    </p:spTree>
    <p:extLst>
      <p:ext uri="{BB962C8B-B14F-4D97-AF65-F5344CB8AC3E}">
        <p14:creationId xmlns:p14="http://schemas.microsoft.com/office/powerpoint/2010/main" val="21041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1330061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1622465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9</a:t>
            </a:fld>
            <a:endParaRPr lang="en-US" altLang="ja-JP">
              <a:solidFill>
                <a:srgbClr val="000000"/>
              </a:solidFill>
            </a:endParaRPr>
          </a:p>
        </p:txBody>
      </p:sp>
    </p:spTree>
    <p:extLst>
      <p:ext uri="{BB962C8B-B14F-4D97-AF65-F5344CB8AC3E}">
        <p14:creationId xmlns:p14="http://schemas.microsoft.com/office/powerpoint/2010/main" val="3470351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10</a:t>
            </a:fld>
            <a:endParaRPr lang="en-US" altLang="ja-JP">
              <a:solidFill>
                <a:srgbClr val="000000"/>
              </a:solidFill>
            </a:endParaRPr>
          </a:p>
        </p:txBody>
      </p:sp>
    </p:spTree>
    <p:extLst>
      <p:ext uri="{BB962C8B-B14F-4D97-AF65-F5344CB8AC3E}">
        <p14:creationId xmlns:p14="http://schemas.microsoft.com/office/powerpoint/2010/main" val="334693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11</a:t>
            </a:fld>
            <a:endParaRPr lang="en-US" altLang="ja-JP">
              <a:solidFill>
                <a:srgbClr val="000000"/>
              </a:solidFill>
            </a:endParaRPr>
          </a:p>
        </p:txBody>
      </p:sp>
    </p:spTree>
    <p:extLst>
      <p:ext uri="{BB962C8B-B14F-4D97-AF65-F5344CB8AC3E}">
        <p14:creationId xmlns:p14="http://schemas.microsoft.com/office/powerpoint/2010/main" val="1737493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3685129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lang="en-US" altLang="ja-JP" sz="1100" dirty="0"/>
          </a:p>
          <a:p>
            <a:endParaRPr lang="en-US" altLang="ja-JP" sz="1100" dirty="0"/>
          </a:p>
          <a:p>
            <a:r>
              <a:rPr lang="ja-JP" altLang="en-US" sz="1100" dirty="0"/>
              <a:t>２　総合相談とは、分野別相談の反対概念であり、制度の狭間にあることもすべて捉えていくもの</a:t>
            </a:r>
            <a:endParaRPr lang="en-US" altLang="ja-JP" sz="1100" dirty="0"/>
          </a:p>
          <a:p>
            <a:endParaRPr lang="en-US" altLang="ja-JP" sz="1100" dirty="0"/>
          </a:p>
          <a:p>
            <a:r>
              <a:rPr lang="ja-JP" altLang="en-US" sz="11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2500842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275819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250584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1368751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423743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4081877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3783738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3173197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4150159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334834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122038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0FD086-59B7-4268-86DC-B72D22A9E91E}" type="datetimeFigureOut">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2083775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FD086-59B7-4268-86DC-B72D22A9E91E}" type="datetimeFigureOut">
              <a:rPr kumimoji="1" lang="ja-JP" altLang="en-US" smtClean="0"/>
              <a:t>2022/2/25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38E82-B428-4B5B-9200-A840C28C21AD}" type="slidenum">
              <a:rPr kumimoji="1" lang="ja-JP" altLang="en-US" smtClean="0"/>
              <a:t>‹#›</a:t>
            </a:fld>
            <a:endParaRPr kumimoji="1" lang="ja-JP" altLang="en-US"/>
          </a:p>
        </p:txBody>
      </p:sp>
    </p:spTree>
    <p:extLst>
      <p:ext uri="{BB962C8B-B14F-4D97-AF65-F5344CB8AC3E}">
        <p14:creationId xmlns:p14="http://schemas.microsoft.com/office/powerpoint/2010/main" val="1931044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6075" y="861580"/>
            <a:ext cx="6447501" cy="344659"/>
          </a:xfrm>
        </p:spPr>
        <p:txBody>
          <a:bodyPr>
            <a:normAutofit/>
          </a:bodyPr>
          <a:lstStyle/>
          <a:p>
            <a:r>
              <a:rPr lang="ja-JP" altLang="en-US" sz="1800" b="1" dirty="0">
                <a:solidFill>
                  <a:schemeClr val="accent1">
                    <a:lumMod val="75000"/>
                  </a:schemeClr>
                </a:solidFill>
                <a:latin typeface="+mn-ea"/>
                <a:ea typeface="+mn-ea"/>
              </a:rPr>
              <a:t>令和３年度　岐阜市障害者総合支援協議会　第６回専門部会</a:t>
            </a:r>
          </a:p>
        </p:txBody>
      </p:sp>
      <p:sp>
        <p:nvSpPr>
          <p:cNvPr id="4" name="タイトル 1"/>
          <p:cNvSpPr txBox="1">
            <a:spLocks/>
          </p:cNvSpPr>
          <p:nvPr/>
        </p:nvSpPr>
        <p:spPr>
          <a:xfrm>
            <a:off x="7236822" y="826695"/>
            <a:ext cx="1282513" cy="344659"/>
          </a:xfrm>
          <a:prstGeom prst="rect">
            <a:avLst/>
          </a:prstGeom>
        </p:spPr>
        <p:txBody>
          <a:bodyPr vert="horz" lIns="68580" tIns="34290" rIns="68580" bIns="3429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800" dirty="0">
                <a:solidFill>
                  <a:schemeClr val="accent1">
                    <a:lumMod val="75000"/>
                  </a:schemeClr>
                </a:solidFill>
                <a:latin typeface="游ゴシック" panose="020B0400000000000000" pitchFamily="50" charset="-128"/>
                <a:ea typeface="游ゴシック" panose="020B0400000000000000" pitchFamily="50" charset="-128"/>
              </a:rPr>
              <a:t>【</a:t>
            </a:r>
            <a:r>
              <a:rPr lang="ja-JP" altLang="en-US" sz="1800" dirty="0" smtClean="0">
                <a:solidFill>
                  <a:schemeClr val="accent1">
                    <a:lumMod val="75000"/>
                  </a:schemeClr>
                </a:solidFill>
                <a:latin typeface="游ゴシック" panose="020B0400000000000000" pitchFamily="50" charset="-128"/>
                <a:ea typeface="游ゴシック" panose="020B0400000000000000" pitchFamily="50" charset="-128"/>
              </a:rPr>
              <a:t>資料２</a:t>
            </a:r>
            <a:r>
              <a:rPr lang="en-US" altLang="ja-JP" sz="1800" dirty="0" smtClean="0">
                <a:solidFill>
                  <a:schemeClr val="accent1">
                    <a:lumMod val="75000"/>
                  </a:schemeClr>
                </a:solidFill>
                <a:latin typeface="游ゴシック" panose="020B0400000000000000" pitchFamily="50" charset="-128"/>
                <a:ea typeface="游ゴシック" panose="020B0400000000000000" pitchFamily="50" charset="-128"/>
              </a:rPr>
              <a:t>】</a:t>
            </a:r>
            <a:endParaRPr lang="ja-JP" altLang="en-US" sz="1800" dirty="0">
              <a:solidFill>
                <a:schemeClr val="accent1">
                  <a:lumMod val="75000"/>
                </a:schemeClr>
              </a:solidFill>
              <a:latin typeface="游ゴシック" panose="020B0400000000000000" pitchFamily="50" charset="-128"/>
              <a:ea typeface="游ゴシック" panose="020B0400000000000000" pitchFamily="50" charset="-128"/>
            </a:endParaRPr>
          </a:p>
        </p:txBody>
      </p:sp>
      <p:sp>
        <p:nvSpPr>
          <p:cNvPr id="6" name="タイトル 1"/>
          <p:cNvSpPr txBox="1">
            <a:spLocks/>
          </p:cNvSpPr>
          <p:nvPr/>
        </p:nvSpPr>
        <p:spPr>
          <a:xfrm>
            <a:off x="2759129" y="4571986"/>
            <a:ext cx="5706048" cy="1470852"/>
          </a:xfrm>
          <a:prstGeom prst="rect">
            <a:avLst/>
          </a:prstGeom>
        </p:spPr>
        <p:txBody>
          <a:bodyPr vert="horz" lIns="68580" tIns="34290" rIns="68580" bIns="34290" rtlCol="0" anchor="t">
            <a:normAutofit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50000"/>
              </a:lnSpc>
            </a:pPr>
            <a:r>
              <a:rPr lang="ja-JP" altLang="en-US" sz="2100" b="1" dirty="0" smtClean="0">
                <a:solidFill>
                  <a:schemeClr val="accent1">
                    <a:lumMod val="75000"/>
                  </a:schemeClr>
                </a:solidFill>
              </a:rPr>
              <a:t>ひまわりの丘地域生活支援センター</a:t>
            </a:r>
            <a:r>
              <a:rPr lang="ja-JP" altLang="en-US" sz="2100" b="1" dirty="0">
                <a:solidFill>
                  <a:schemeClr val="accent1">
                    <a:lumMod val="75000"/>
                  </a:schemeClr>
                </a:solidFill>
              </a:rPr>
              <a:t>　</a:t>
            </a:r>
            <a:endParaRPr lang="en-US" altLang="ja-JP" sz="2100" b="1" dirty="0">
              <a:solidFill>
                <a:schemeClr val="accent1">
                  <a:lumMod val="75000"/>
                </a:schemeClr>
              </a:solidFill>
            </a:endParaRPr>
          </a:p>
          <a:p>
            <a:pPr>
              <a:lnSpc>
                <a:spcPct val="150000"/>
              </a:lnSpc>
            </a:pPr>
            <a:r>
              <a:rPr lang="ja-JP" altLang="en-US" sz="2100" b="1" dirty="0" smtClean="0">
                <a:solidFill>
                  <a:schemeClr val="accent1">
                    <a:lumMod val="75000"/>
                  </a:schemeClr>
                </a:solidFill>
              </a:rPr>
              <a:t>（強度</a:t>
            </a:r>
            <a:r>
              <a:rPr lang="ja-JP" altLang="en-US" sz="2100" b="1" dirty="0" err="1" smtClean="0">
                <a:solidFill>
                  <a:schemeClr val="accent1">
                    <a:lumMod val="75000"/>
                  </a:schemeClr>
                </a:solidFill>
              </a:rPr>
              <a:t>行動障がい</a:t>
            </a:r>
            <a:r>
              <a:rPr lang="ja-JP" altLang="en-US" sz="2100" b="1" dirty="0" smtClean="0">
                <a:solidFill>
                  <a:schemeClr val="accent1">
                    <a:lumMod val="75000"/>
                  </a:schemeClr>
                </a:solidFill>
              </a:rPr>
              <a:t>地域支援コーディネーター）</a:t>
            </a:r>
            <a:endParaRPr lang="en-US" altLang="ja-JP" sz="2100" b="1" dirty="0" smtClean="0">
              <a:solidFill>
                <a:schemeClr val="accent1">
                  <a:lumMod val="75000"/>
                </a:schemeClr>
              </a:solidFill>
            </a:endParaRPr>
          </a:p>
          <a:p>
            <a:pPr>
              <a:lnSpc>
                <a:spcPct val="150000"/>
              </a:lnSpc>
            </a:pPr>
            <a:r>
              <a:rPr lang="ja-JP" altLang="en-US" sz="2100" b="1" dirty="0" smtClean="0">
                <a:solidFill>
                  <a:schemeClr val="accent1">
                    <a:lumMod val="75000"/>
                  </a:schemeClr>
                </a:solidFill>
              </a:rPr>
              <a:t>　　　　　　　　　　　　　白村　永子</a:t>
            </a:r>
            <a:endParaRPr lang="ja-JP" altLang="en-US" sz="2100" b="1" dirty="0">
              <a:solidFill>
                <a:schemeClr val="accent1">
                  <a:lumMod val="75000"/>
                </a:schemeClr>
              </a:solidFill>
            </a:endParaRPr>
          </a:p>
        </p:txBody>
      </p:sp>
      <p:sp>
        <p:nvSpPr>
          <p:cNvPr id="7" name="タイトル 1">
            <a:extLst>
              <a:ext uri="{FF2B5EF4-FFF2-40B4-BE49-F238E27FC236}">
                <a16:creationId xmlns:a16="http://schemas.microsoft.com/office/drawing/2014/main" xmlns="" id="{8BB20775-8633-4201-892A-D70E4D3A67EE}"/>
              </a:ext>
            </a:extLst>
          </p:cNvPr>
          <p:cNvSpPr txBox="1">
            <a:spLocks/>
          </p:cNvSpPr>
          <p:nvPr/>
        </p:nvSpPr>
        <p:spPr>
          <a:xfrm>
            <a:off x="710578" y="2018302"/>
            <a:ext cx="7754599" cy="8597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latin typeface="UD デジタル 教科書体 NP-R" panose="02020400000000000000" pitchFamily="18" charset="-128"/>
                <a:ea typeface="UD デジタル 教科書体 NP-R" panose="02020400000000000000" pitchFamily="18" charset="-128"/>
              </a:rPr>
              <a:t>「強度</a:t>
            </a:r>
            <a:r>
              <a:rPr lang="ja-JP" altLang="en-US" dirty="0" err="1" smtClean="0">
                <a:latin typeface="UD デジタル 教科書体 NP-R" panose="02020400000000000000" pitchFamily="18" charset="-128"/>
                <a:ea typeface="UD デジタル 教科書体 NP-R" panose="02020400000000000000" pitchFamily="18" charset="-128"/>
              </a:rPr>
              <a:t>行動障がいにつ</a:t>
            </a:r>
            <a:r>
              <a:rPr lang="ja-JP" altLang="en-US" dirty="0" smtClean="0">
                <a:latin typeface="UD デジタル 教科書体 NP-R" panose="02020400000000000000" pitchFamily="18" charset="-128"/>
                <a:ea typeface="UD デジタル 教科書体 NP-R" panose="02020400000000000000" pitchFamily="18" charset="-128"/>
              </a:rPr>
              <a:t>いて」</a:t>
            </a:r>
            <a:endParaRPr lang="ja-JP" altLang="en-US" dirty="0">
              <a:latin typeface="UD デジタル 教科書体 NP-R" panose="02020400000000000000" pitchFamily="18" charset="-128"/>
              <a:ea typeface="UD デジタル 教科書体 NP-R" panose="02020400000000000000" pitchFamily="18" charset="-128"/>
            </a:endParaRPr>
          </a:p>
        </p:txBody>
      </p:sp>
      <p:sp>
        <p:nvSpPr>
          <p:cNvPr id="9" name="タイトル 1">
            <a:extLst>
              <a:ext uri="{FF2B5EF4-FFF2-40B4-BE49-F238E27FC236}">
                <a16:creationId xmlns:a16="http://schemas.microsoft.com/office/drawing/2014/main" xmlns="" id="{8BB20775-8633-4201-892A-D70E4D3A67EE}"/>
              </a:ext>
            </a:extLst>
          </p:cNvPr>
          <p:cNvSpPr txBox="1">
            <a:spLocks/>
          </p:cNvSpPr>
          <p:nvPr/>
        </p:nvSpPr>
        <p:spPr>
          <a:xfrm>
            <a:off x="1968031" y="2989722"/>
            <a:ext cx="6037080" cy="87031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latin typeface="UD デジタル 教科書体 NP-R" panose="02020400000000000000" pitchFamily="18" charset="-128"/>
                <a:ea typeface="UD デジタル 教科書体 NP-R" panose="02020400000000000000" pitchFamily="18" charset="-128"/>
              </a:rPr>
              <a:t>～</a:t>
            </a:r>
            <a:r>
              <a:rPr lang="ja-JP" altLang="en-US" sz="3200" dirty="0">
                <a:latin typeface="UD デジタル 教科書体 NP-R" panose="02020400000000000000" pitchFamily="18" charset="-128"/>
                <a:ea typeface="UD デジタル 教科書体 NP-R" panose="02020400000000000000" pitchFamily="18" charset="-128"/>
              </a:rPr>
              <a:t>障がい者を巡る虐待の状況～</a:t>
            </a:r>
          </a:p>
        </p:txBody>
      </p:sp>
      <p:sp>
        <p:nvSpPr>
          <p:cNvPr id="11"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1</a:t>
            </a:fld>
            <a:endParaRPr lang="ja-JP" altLang="en-US" sz="2400" dirty="0">
              <a:solidFill>
                <a:schemeClr val="tx1"/>
              </a:solidFill>
            </a:endParaRPr>
          </a:p>
        </p:txBody>
      </p:sp>
    </p:spTree>
    <p:extLst>
      <p:ext uri="{BB962C8B-B14F-4D97-AF65-F5344CB8AC3E}">
        <p14:creationId xmlns:p14="http://schemas.microsoft.com/office/powerpoint/2010/main" val="1075076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3944" y="640080"/>
            <a:ext cx="8322045" cy="5159829"/>
          </a:xfrm>
          <a:ln>
            <a:noFill/>
          </a:ln>
        </p:spPr>
        <p:txBody>
          <a:bodyPr anchor="ctr">
            <a:normAutofit/>
          </a:bodyPr>
          <a:lstStyle/>
          <a:p>
            <a:pPr marL="0" indent="0">
              <a:lnSpc>
                <a:spcPct val="120000"/>
              </a:lnSpc>
              <a:buNone/>
            </a:pPr>
            <a:r>
              <a:rPr lang="ja-JP" altLang="en-US" sz="2400" b="1" dirty="0">
                <a:latin typeface="UD デジタル 教科書体 NP-R" panose="02020400000000000000" pitchFamily="18" charset="-128"/>
                <a:ea typeface="UD デジタル 教科書体 NP-R" panose="02020400000000000000" pitchFamily="18" charset="-128"/>
              </a:rPr>
              <a:t>　</a:t>
            </a:r>
            <a:r>
              <a:rPr lang="ja-JP" altLang="en-US" sz="2400" b="1" dirty="0" smtClean="0">
                <a:latin typeface="UD デジタル 教科書体 NP-R" panose="02020400000000000000" pitchFamily="18" charset="-128"/>
                <a:ea typeface="UD デジタル 教科書体 NP-R" panose="02020400000000000000" pitchFamily="18" charset="-128"/>
              </a:rPr>
              <a:t>②家庭</a:t>
            </a:r>
            <a:r>
              <a:rPr lang="ja-JP" altLang="en-US" sz="2400" b="1" dirty="0">
                <a:latin typeface="UD デジタル 教科書体 NP-R" panose="02020400000000000000" pitchFamily="18" charset="-128"/>
                <a:ea typeface="UD デジタル 教科書体 NP-R" panose="02020400000000000000" pitchFamily="18" charset="-128"/>
              </a:rPr>
              <a:t>と事業所で情報共有すること</a:t>
            </a:r>
            <a:r>
              <a:rPr lang="ja-JP" altLang="en-US" sz="2400" b="1" dirty="0" smtClean="0">
                <a:latin typeface="UD デジタル 教科書体 NP-R" panose="02020400000000000000" pitchFamily="18" charset="-128"/>
                <a:ea typeface="UD デジタル 教科書体 NP-R" panose="02020400000000000000" pitchFamily="18" charset="-128"/>
              </a:rPr>
              <a:t>。</a:t>
            </a:r>
            <a:endParaRPr lang="en-US" altLang="ja-JP" sz="2400" b="1"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400" b="1"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家庭</a:t>
            </a:r>
            <a:r>
              <a:rPr lang="ja-JP" altLang="en-US" sz="2200" dirty="0">
                <a:latin typeface="UD デジタル 教科書体 NP-R" panose="02020400000000000000" pitchFamily="18" charset="-128"/>
                <a:ea typeface="UD デジタル 教科書体 NP-R" panose="02020400000000000000" pitchFamily="18" charset="-128"/>
              </a:rPr>
              <a:t>と事業所の連携がうまくできている場合は良いが、連携がうまくできないと行動障がいを生じやすい</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ハルマ</a:t>
            </a:r>
            <a:r>
              <a:rPr lang="ja-JP" altLang="en-US" sz="2200" dirty="0">
                <a:latin typeface="UD デジタル 教科書体 NP-R" panose="02020400000000000000" pitchFamily="18" charset="-128"/>
                <a:ea typeface="UD デジタル 教科書体 NP-R" panose="02020400000000000000" pitchFamily="18" charset="-128"/>
              </a:rPr>
              <a:t>さんのケース</a:t>
            </a:r>
            <a:r>
              <a:rPr lang="ja-JP" altLang="en-US" sz="2200" dirty="0" smtClean="0">
                <a:latin typeface="UD デジタル 教科書体 NP-R" panose="02020400000000000000" pitchFamily="18" charset="-128"/>
                <a:ea typeface="UD デジタル 教科書体 NP-R" panose="02020400000000000000" pitchFamily="18" charset="-128"/>
              </a:rPr>
              <a:t>でも、事業所側は、本人</a:t>
            </a:r>
            <a:r>
              <a:rPr lang="ja-JP" altLang="en-US" sz="2200" dirty="0">
                <a:latin typeface="UD デジタル 教科書体 NP-R" panose="02020400000000000000" pitchFamily="18" charset="-128"/>
                <a:ea typeface="UD デジタル 教科書体 NP-R" panose="02020400000000000000" pitchFamily="18" charset="-128"/>
              </a:rPr>
              <a:t>の特性を家族にも伝えていたが、一方通行の情報になってしまっていた。その間に相談員やコーディネーターを介すること</a:t>
            </a:r>
            <a:r>
              <a:rPr lang="ja-JP" altLang="en-US" sz="2200" dirty="0" smtClean="0">
                <a:latin typeface="UD デジタル 教科書体 NP-R" panose="02020400000000000000" pitchFamily="18" charset="-128"/>
                <a:ea typeface="UD デジタル 教科書体 NP-R" panose="02020400000000000000" pitchFamily="18" charset="-128"/>
              </a:rPr>
              <a:t>で、双方</a:t>
            </a:r>
            <a:r>
              <a:rPr lang="ja-JP" altLang="en-US" sz="2200" dirty="0">
                <a:latin typeface="UD デジタル 教科書体 NP-R" panose="02020400000000000000" pitchFamily="18" charset="-128"/>
                <a:ea typeface="UD デジタル 教科書体 NP-R" panose="02020400000000000000" pitchFamily="18" charset="-128"/>
              </a:rPr>
              <a:t>の調整を行い、虐待や行動障がいに至る前に対応する事が重要</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第三者</a:t>
            </a:r>
            <a:r>
              <a:rPr lang="ja-JP" altLang="en-US" sz="2200" dirty="0">
                <a:latin typeface="UD デジタル 教科書体 NP-R" panose="02020400000000000000" pitchFamily="18" charset="-128"/>
                <a:ea typeface="UD デジタル 教科書体 NP-R" panose="02020400000000000000" pitchFamily="18" charset="-128"/>
              </a:rPr>
              <a:t>の目が入っていると言う事を家族が自覚する事がポイントとなると思われる。　</a:t>
            </a:r>
            <a:r>
              <a:rPr lang="ja-JP" altLang="en-US" sz="3800" b="1" dirty="0">
                <a:latin typeface="UD デジタル 教科書体 NP-R" panose="02020400000000000000" pitchFamily="18" charset="-128"/>
                <a:ea typeface="UD デジタル 教科書体 NP-R" panose="02020400000000000000" pitchFamily="18" charset="-128"/>
              </a:rPr>
              <a:t>　　　　　　　　　　　　　　　　　　　　　　　　　　　　　</a:t>
            </a:r>
            <a:endParaRPr kumimoji="1"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7"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10</a:t>
            </a:fld>
            <a:endParaRPr lang="ja-JP" altLang="en-US" sz="2400" dirty="0">
              <a:solidFill>
                <a:schemeClr val="tx1"/>
              </a:solidFill>
            </a:endParaRPr>
          </a:p>
        </p:txBody>
      </p:sp>
    </p:spTree>
    <p:extLst>
      <p:ext uri="{BB962C8B-B14F-4D97-AF65-F5344CB8AC3E}">
        <p14:creationId xmlns:p14="http://schemas.microsoft.com/office/powerpoint/2010/main" val="2843190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6907" y="182881"/>
            <a:ext cx="8491861" cy="6173238"/>
          </a:xfrm>
          <a:ln>
            <a:noFill/>
          </a:ln>
        </p:spPr>
        <p:txBody>
          <a:bodyPr anchor="ctr">
            <a:normAutofit/>
          </a:bodyPr>
          <a:lstStyle/>
          <a:p>
            <a:pPr marL="0" indent="0">
              <a:lnSpc>
                <a:spcPts val="3000"/>
              </a:lnSpc>
              <a:buNone/>
            </a:pPr>
            <a:r>
              <a:rPr lang="ja-JP" altLang="en-US" sz="2400" b="1" dirty="0">
                <a:latin typeface="UD デジタル 教科書体 NP-R" panose="02020400000000000000" pitchFamily="18" charset="-128"/>
                <a:ea typeface="UD デジタル 教科書体 NP-R" panose="02020400000000000000" pitchFamily="18" charset="-128"/>
              </a:rPr>
              <a:t>３、家族関係・状況の把握</a:t>
            </a:r>
            <a:endParaRPr lang="en-US" altLang="ja-JP" sz="2400" b="1"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虐待</a:t>
            </a:r>
            <a:r>
              <a:rPr lang="ja-JP" altLang="en-US" sz="2200" dirty="0">
                <a:latin typeface="UD デジタル 教科書体 NP-R" panose="02020400000000000000" pitchFamily="18" charset="-128"/>
                <a:ea typeface="UD デジタル 教科書体 NP-R" panose="02020400000000000000" pitchFamily="18" charset="-128"/>
              </a:rPr>
              <a:t>や行動障がいに至ってしまう背景には、家族の力関係や親自身の性格特性が影響していると感じる事が多い。</a:t>
            </a:r>
            <a:endParaRPr lang="en-US" altLang="ja-JP" sz="2200"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現状</a:t>
            </a:r>
            <a:r>
              <a:rPr lang="ja-JP" altLang="en-US" sz="2200" dirty="0">
                <a:latin typeface="UD デジタル 教科書体 NP-R" panose="02020400000000000000" pitchFamily="18" charset="-128"/>
                <a:ea typeface="UD デジタル 教科書体 NP-R" panose="02020400000000000000" pitchFamily="18" charset="-128"/>
              </a:rPr>
              <a:t>は共働きの家庭が多くなり、</a:t>
            </a:r>
            <a:r>
              <a:rPr lang="ja-JP" altLang="en-US" sz="2200" dirty="0" smtClean="0">
                <a:latin typeface="UD デジタル 教科書体 NP-R" panose="02020400000000000000" pitchFamily="18" charset="-128"/>
                <a:ea typeface="UD デジタル 教科書体 NP-R" panose="02020400000000000000" pitchFamily="18" charset="-128"/>
              </a:rPr>
              <a:t>子どものことは、ほぼ</a:t>
            </a:r>
            <a:r>
              <a:rPr lang="ja-JP" altLang="en-US" sz="2200" dirty="0">
                <a:latin typeface="UD デジタル 教科書体 NP-R" panose="02020400000000000000" pitchFamily="18" charset="-128"/>
                <a:ea typeface="UD デジタル 教科書体 NP-R" panose="02020400000000000000" pitchFamily="18" charset="-128"/>
              </a:rPr>
              <a:t>母親が担って</a:t>
            </a:r>
            <a:r>
              <a:rPr lang="ja-JP" altLang="en-US" sz="2200" dirty="0" smtClean="0">
                <a:latin typeface="UD デジタル 教科書体 NP-R" panose="02020400000000000000" pitchFamily="18" charset="-128"/>
                <a:ea typeface="UD デジタル 教科書体 NP-R" panose="02020400000000000000" pitchFamily="18" charset="-128"/>
              </a:rPr>
              <a:t>いる。</a:t>
            </a:r>
            <a:r>
              <a:rPr lang="ja-JP" altLang="en-US" sz="2200" dirty="0">
                <a:latin typeface="UD デジタル 教科書体 NP-R" panose="02020400000000000000" pitchFamily="18" charset="-128"/>
                <a:ea typeface="UD デジタル 教科書体 NP-R" panose="02020400000000000000" pitchFamily="18" charset="-128"/>
              </a:rPr>
              <a:t>父親に発達障がいに近い特性がある場合</a:t>
            </a:r>
            <a:r>
              <a:rPr lang="ja-JP" altLang="en-US" sz="2200" dirty="0" smtClean="0">
                <a:latin typeface="UD デジタル 教科書体 NP-R" panose="02020400000000000000" pitchFamily="18" charset="-128"/>
                <a:ea typeface="UD デジタル 教科書体 NP-R" panose="02020400000000000000" pitchFamily="18" charset="-128"/>
              </a:rPr>
              <a:t>は、母親</a:t>
            </a:r>
            <a:r>
              <a:rPr lang="ja-JP" altLang="en-US" sz="2200" dirty="0">
                <a:latin typeface="UD デジタル 教科書体 NP-R" panose="02020400000000000000" pitchFamily="18" charset="-128"/>
                <a:ea typeface="UD デジタル 教科書体 NP-R" panose="02020400000000000000" pitchFamily="18" charset="-128"/>
              </a:rPr>
              <a:t>が疲弊し、父親から</a:t>
            </a:r>
            <a:r>
              <a:rPr lang="ja-JP" altLang="en-US" sz="2200" dirty="0" smtClean="0">
                <a:latin typeface="UD デジタル 教科書体 NP-R" panose="02020400000000000000" pitchFamily="18" charset="-128"/>
                <a:ea typeface="UD デジタル 教科書体 NP-R" panose="02020400000000000000" pitchFamily="18" charset="-128"/>
              </a:rPr>
              <a:t>子どもへ</a:t>
            </a:r>
            <a:r>
              <a:rPr lang="ja-JP" altLang="en-US" sz="2200" dirty="0">
                <a:latin typeface="UD デジタル 教科書体 NP-R" panose="02020400000000000000" pitchFamily="18" charset="-128"/>
                <a:ea typeface="UD デジタル 教科書体 NP-R" panose="02020400000000000000" pitchFamily="18" charset="-128"/>
              </a:rPr>
              <a:t>の虐待となるケースが多く、母親からの</a:t>
            </a:r>
            <a:r>
              <a:rPr lang="en-US" altLang="ja-JP" sz="2200" dirty="0">
                <a:latin typeface="UD デジタル 教科書体 NP-R" panose="02020400000000000000" pitchFamily="18" charset="-128"/>
                <a:ea typeface="UD デジタル 教科書体 NP-R" panose="02020400000000000000" pitchFamily="18" charset="-128"/>
              </a:rPr>
              <a:t>SOS</a:t>
            </a:r>
            <a:r>
              <a:rPr lang="ja-JP" altLang="en-US" sz="2200" dirty="0">
                <a:latin typeface="UD デジタル 教科書体 NP-R" panose="02020400000000000000" pitchFamily="18" charset="-128"/>
                <a:ea typeface="UD デジタル 教科書体 NP-R" panose="02020400000000000000" pitchFamily="18" charset="-128"/>
              </a:rPr>
              <a:t>が出るまでは気付かない事も多い。母親に特性がある場合は、母親が混乱</a:t>
            </a:r>
            <a:r>
              <a:rPr lang="ja-JP" altLang="en-US" sz="2200" dirty="0" smtClean="0">
                <a:latin typeface="UD デジタル 教科書体 NP-R" panose="02020400000000000000" pitchFamily="18" charset="-128"/>
                <a:ea typeface="UD デジタル 教科書体 NP-R" panose="02020400000000000000" pitchFamily="18" charset="-128"/>
              </a:rPr>
              <a:t>し、父親</a:t>
            </a:r>
            <a:r>
              <a:rPr lang="ja-JP" altLang="en-US" sz="2200" dirty="0">
                <a:latin typeface="UD デジタル 教科書体 NP-R" panose="02020400000000000000" pitchFamily="18" charset="-128"/>
                <a:ea typeface="UD デジタル 教科書体 NP-R" panose="02020400000000000000" pitchFamily="18" charset="-128"/>
              </a:rPr>
              <a:t>もどうしてよいか分からなくなり、状況的には家庭が機能しなく</a:t>
            </a:r>
            <a:r>
              <a:rPr lang="ja-JP" altLang="en-US" sz="2200" dirty="0" smtClean="0">
                <a:latin typeface="UD デジタル 教科書体 NP-R" panose="02020400000000000000" pitchFamily="18" charset="-128"/>
                <a:ea typeface="UD デジタル 教科書体 NP-R" panose="02020400000000000000" pitchFamily="18" charset="-128"/>
              </a:rPr>
              <a:t>なり、逆</a:t>
            </a:r>
            <a:r>
              <a:rPr lang="ja-JP" altLang="en-US" sz="2200" dirty="0">
                <a:latin typeface="UD デジタル 教科書体 NP-R" panose="02020400000000000000" pitchFamily="18" charset="-128"/>
                <a:ea typeface="UD デジタル 教科書体 NP-R" panose="02020400000000000000" pitchFamily="18" charset="-128"/>
              </a:rPr>
              <a:t>に</a:t>
            </a:r>
            <a:r>
              <a:rPr lang="en-US" altLang="ja-JP" sz="2200" dirty="0">
                <a:latin typeface="UD デジタル 教科書体 NP-R" panose="02020400000000000000" pitchFamily="18" charset="-128"/>
                <a:ea typeface="UD デジタル 教科書体 NP-R" panose="02020400000000000000" pitchFamily="18" charset="-128"/>
              </a:rPr>
              <a:t>SOS</a:t>
            </a:r>
            <a:r>
              <a:rPr lang="ja-JP" altLang="en-US" sz="2200" dirty="0">
                <a:latin typeface="UD デジタル 教科書体 NP-R" panose="02020400000000000000" pitchFamily="18" charset="-128"/>
                <a:ea typeface="UD デジタル 教科書体 NP-R" panose="02020400000000000000" pitchFamily="18" charset="-128"/>
              </a:rPr>
              <a:t>として周囲に認知されやすいと</a:t>
            </a:r>
            <a:r>
              <a:rPr lang="ja-JP" altLang="en-US" sz="2200" dirty="0" smtClean="0">
                <a:latin typeface="UD デジタル 教科書体 NP-R" panose="02020400000000000000" pitchFamily="18" charset="-128"/>
                <a:ea typeface="UD デジタル 教科書体 NP-R" panose="02020400000000000000" pitchFamily="18" charset="-128"/>
              </a:rPr>
              <a:t>感じている。</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母親</a:t>
            </a:r>
            <a:r>
              <a:rPr lang="ja-JP" altLang="en-US" sz="2200" dirty="0">
                <a:latin typeface="UD デジタル 教科書体 NP-R" panose="02020400000000000000" pitchFamily="18" charset="-128"/>
                <a:ea typeface="UD デジタル 教科書体 NP-R" panose="02020400000000000000" pitchFamily="18" charset="-128"/>
              </a:rPr>
              <a:t>の性格特性に発達障害に近いものがある場合も母親を助けようと父親は力で抑えつけようとするが、子供が大きくなって父親の力でも抑えられないようになると暴力や行動障がいが表に出て来る。子供が成長する思春期の頃から表面化しやすい</a:t>
            </a:r>
            <a:r>
              <a:rPr lang="ja-JP" altLang="en-US" sz="2200" dirty="0" smtClean="0">
                <a:latin typeface="UD デジタル 教科書体 NP-R" panose="02020400000000000000" pitchFamily="18" charset="-128"/>
                <a:ea typeface="UD デジタル 教科書体 NP-R" panose="02020400000000000000" pitchFamily="18" charset="-128"/>
              </a:rPr>
              <a:t>。</a:t>
            </a:r>
          </a:p>
        </p:txBody>
      </p:sp>
      <p:sp>
        <p:nvSpPr>
          <p:cNvPr id="4"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11</a:t>
            </a:fld>
            <a:endParaRPr lang="ja-JP" altLang="en-US" sz="2400" dirty="0">
              <a:solidFill>
                <a:schemeClr val="tx1"/>
              </a:solidFill>
            </a:endParaRPr>
          </a:p>
        </p:txBody>
      </p:sp>
    </p:spTree>
    <p:extLst>
      <p:ext uri="{BB962C8B-B14F-4D97-AF65-F5344CB8AC3E}">
        <p14:creationId xmlns:p14="http://schemas.microsoft.com/office/powerpoint/2010/main" val="3784257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6907" y="182881"/>
            <a:ext cx="8491861" cy="6173238"/>
          </a:xfrm>
          <a:ln>
            <a:noFill/>
          </a:ln>
        </p:spPr>
        <p:txBody>
          <a:bodyPr anchor="ctr">
            <a:normAutofit/>
          </a:bodyPr>
          <a:lstStyle/>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実際に暴力や行動障がいで相談に上がって来るのは、思春期に入る頃と中学部や高等部の３年生となり、卒業後をイメージできないで不安になっている時期が多い。</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この時期の本人の特徴を一番本人と接している母親をどのように捉えているか、また父親の協力は得られているか等を把握しておくこと。</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虐待や行動障がいが表面化する前（</a:t>
            </a:r>
            <a:r>
              <a:rPr lang="en-US" altLang="ja-JP" sz="2200" dirty="0" smtClean="0">
                <a:latin typeface="UD デジタル 教科書体 NP-R" panose="02020400000000000000" pitchFamily="18" charset="-128"/>
                <a:ea typeface="UD デジタル 教科書体 NP-R" panose="02020400000000000000" pitchFamily="18" charset="-128"/>
              </a:rPr>
              <a:t>SOS</a:t>
            </a:r>
            <a:r>
              <a:rPr lang="ja-JP" altLang="en-US" sz="2200" dirty="0" smtClean="0">
                <a:latin typeface="UD デジタル 教科書体 NP-R" panose="02020400000000000000" pitchFamily="18" charset="-128"/>
                <a:ea typeface="UD デジタル 教科書体 NP-R" panose="02020400000000000000" pitchFamily="18" charset="-128"/>
              </a:rPr>
              <a:t>が出された時）に第三者が介入し、家族の不安を承知または理解していると大事にならないが、相談として挙がってきても対応しないでいると、家族が諦めてしまい、虐待や行動障がいが助長されやすい。話を聞いてもらえる先があると言うだけで安心感につながると感じている。</a:t>
            </a:r>
            <a:endParaRPr lang="en-US" altLang="ja-JP" sz="2200" dirty="0">
              <a:latin typeface="UD デジタル 教科書体 NP-R" panose="02020400000000000000" pitchFamily="18" charset="-128"/>
              <a:ea typeface="UD デジタル 教科書体 NP-R" panose="02020400000000000000" pitchFamily="18" charset="-128"/>
            </a:endParaRPr>
          </a:p>
        </p:txBody>
      </p:sp>
      <p:sp>
        <p:nvSpPr>
          <p:cNvPr id="7"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69253" y="617355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12</a:t>
            </a:fld>
            <a:endParaRPr lang="ja-JP" altLang="en-US" sz="2400" dirty="0">
              <a:solidFill>
                <a:schemeClr val="tx1"/>
              </a:solidFill>
            </a:endParaRPr>
          </a:p>
        </p:txBody>
      </p:sp>
    </p:spTree>
    <p:extLst>
      <p:ext uri="{BB962C8B-B14F-4D97-AF65-F5344CB8AC3E}">
        <p14:creationId xmlns:p14="http://schemas.microsoft.com/office/powerpoint/2010/main" val="624183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2232" y="399506"/>
            <a:ext cx="6834557" cy="692015"/>
          </a:xfrm>
        </p:spPr>
        <p:txBody>
          <a:bodyPr>
            <a:noAutofit/>
          </a:bodyPr>
          <a:lstStyle/>
          <a:p>
            <a:r>
              <a:rPr lang="ja-JP" altLang="en-US" sz="3200" b="1" dirty="0" smtClean="0">
                <a:latin typeface="UD デジタル 教科書体 NP-R" panose="02020400000000000000" pitchFamily="18" charset="-128"/>
                <a:ea typeface="UD デジタル 教科書体 NP-R" panose="02020400000000000000" pitchFamily="18" charset="-128"/>
              </a:rPr>
              <a:t>２．</a:t>
            </a:r>
            <a:r>
              <a:rPr lang="ja-JP" altLang="en-US" sz="3200" b="1" dirty="0" err="1" smtClean="0">
                <a:latin typeface="UD デジタル 教科書体 NP-R" panose="02020400000000000000" pitchFamily="18" charset="-128"/>
                <a:ea typeface="UD デジタル 教科書体 NP-R" panose="02020400000000000000" pitchFamily="18" charset="-128"/>
              </a:rPr>
              <a:t>障</a:t>
            </a:r>
            <a:r>
              <a:rPr lang="ja-JP" altLang="en-US" sz="3200" b="1" dirty="0" err="1">
                <a:latin typeface="UD デジタル 教科書体 NP-R" panose="02020400000000000000" pitchFamily="18" charset="-128"/>
                <a:ea typeface="UD デジタル 教科書体 NP-R" panose="02020400000000000000" pitchFamily="18" charset="-128"/>
              </a:rPr>
              <a:t>がい</a:t>
            </a:r>
            <a:r>
              <a:rPr lang="ja-JP" altLang="en-US" sz="3200" b="1" dirty="0">
                <a:latin typeface="UD デジタル 教科書体 NP-R" panose="02020400000000000000" pitchFamily="18" charset="-128"/>
                <a:ea typeface="UD デジタル 教科書体 NP-R" panose="02020400000000000000" pitchFamily="18" charset="-128"/>
              </a:rPr>
              <a:t>者を取り巻く虐待の特徴</a:t>
            </a:r>
            <a:r>
              <a:rPr kumimoji="1" lang="ja-JP" altLang="en-US" sz="3200" b="1" dirty="0">
                <a:latin typeface="UD デジタル 教科書体 NP-R" panose="02020400000000000000" pitchFamily="18" charset="-128"/>
                <a:ea typeface="UD デジタル 教科書体 NP-R" panose="02020400000000000000" pitchFamily="18" charset="-128"/>
              </a:rPr>
              <a:t>　</a:t>
            </a:r>
          </a:p>
        </p:txBody>
      </p:sp>
      <p:sp>
        <p:nvSpPr>
          <p:cNvPr id="3" name="コンテンツ プレースホルダー 2"/>
          <p:cNvSpPr>
            <a:spLocks noGrp="1"/>
          </p:cNvSpPr>
          <p:nvPr>
            <p:ph idx="1"/>
          </p:nvPr>
        </p:nvSpPr>
        <p:spPr>
          <a:xfrm>
            <a:off x="611225" y="1489166"/>
            <a:ext cx="7904123" cy="4697368"/>
          </a:xfrm>
          <a:ln>
            <a:solidFill>
              <a:schemeClr val="tx1"/>
            </a:solidFill>
          </a:ln>
        </p:spPr>
        <p:txBody>
          <a:bodyPr anchor="ctr">
            <a:normAutofit/>
          </a:bodyPr>
          <a:lstStyle/>
          <a:p>
            <a:pPr marL="0" indent="0">
              <a:lnSpc>
                <a:spcPts val="3500"/>
              </a:lnSpc>
              <a:buNone/>
            </a:pPr>
            <a:r>
              <a:rPr lang="en-US" altLang="ja-JP"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a:t>
            </a:r>
            <a:r>
              <a:rPr lang="ja-JP" altLang="en-US"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その１</a:t>
            </a:r>
            <a:r>
              <a:rPr lang="en-US" altLang="ja-JP"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a:t>
            </a:r>
            <a:r>
              <a:rPr lang="ja-JP" altLang="en-US" sz="2400" b="1" dirty="0" smtClean="0">
                <a:latin typeface="UD デジタル 教科書体 NP-R" panose="02020400000000000000" pitchFamily="18" charset="-128"/>
                <a:ea typeface="UD デジタル 教科書体 NP-R" panose="02020400000000000000" pitchFamily="18" charset="-128"/>
              </a:rPr>
              <a:t>障</a:t>
            </a:r>
            <a:r>
              <a:rPr lang="ja-JP" altLang="en-US" sz="2400" b="1" dirty="0">
                <a:latin typeface="UD デジタル 教科書体 NP-R" panose="02020400000000000000" pitchFamily="18" charset="-128"/>
                <a:ea typeface="UD デジタル 教科書体 NP-R" panose="02020400000000000000" pitchFamily="18" charset="-128"/>
              </a:rPr>
              <a:t>がいのある側が暴力に至る場合。</a:t>
            </a:r>
            <a:endParaRPr lang="en-US" altLang="ja-JP" sz="2400" b="1" dirty="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smtClean="0">
                <a:latin typeface="UD デジタル 教科書体 NP-R" panose="02020400000000000000" pitchFamily="18" charset="-128"/>
                <a:ea typeface="UD デジタル 教科書体 NP-R" panose="02020400000000000000" pitchFamily="18" charset="-128"/>
              </a:rPr>
              <a:t>・うまく</a:t>
            </a:r>
            <a:r>
              <a:rPr lang="ja-JP" altLang="en-US" sz="2300" dirty="0">
                <a:latin typeface="UD デジタル 教科書体 NP-R" panose="02020400000000000000" pitchFamily="18" charset="-128"/>
                <a:ea typeface="UD デジタル 教科書体 NP-R" panose="02020400000000000000" pitchFamily="18" charset="-128"/>
              </a:rPr>
              <a:t>要求を伝えることができず、母親を叩くなど</a:t>
            </a:r>
            <a:r>
              <a:rPr lang="ja-JP" altLang="en-US" sz="2300" dirty="0" smtClean="0">
                <a:latin typeface="UD デジタル 教科書体 NP-R" panose="02020400000000000000" pitchFamily="18" charset="-128"/>
                <a:ea typeface="UD デジタル 教科書体 NP-R" panose="02020400000000000000" pitchFamily="18" charset="-128"/>
              </a:rPr>
              <a:t>して</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smtClean="0">
                <a:latin typeface="UD デジタル 教科書体 NP-R" panose="02020400000000000000" pitchFamily="18" charset="-128"/>
                <a:ea typeface="UD デジタル 教科書体 NP-R" panose="02020400000000000000" pitchFamily="18" charset="-128"/>
              </a:rPr>
              <a:t>　要求</a:t>
            </a:r>
            <a:r>
              <a:rPr lang="ja-JP" altLang="en-US" sz="2300" dirty="0">
                <a:latin typeface="UD デジタル 教科書体 NP-R" panose="02020400000000000000" pitchFamily="18" charset="-128"/>
                <a:ea typeface="UD デジタル 教科書体 NP-R" panose="02020400000000000000" pitchFamily="18" charset="-128"/>
              </a:rPr>
              <a:t>を通す</a:t>
            </a:r>
            <a:r>
              <a:rPr lang="ja-JP" altLang="en-US" sz="2300" dirty="0" smtClean="0">
                <a:latin typeface="UD デジタル 教科書体 NP-R" panose="02020400000000000000" pitchFamily="18" charset="-128"/>
                <a:ea typeface="UD デジタル 教科書体 NP-R" panose="02020400000000000000" pitchFamily="18" charset="-128"/>
              </a:rPr>
              <a:t>。感情</a:t>
            </a:r>
            <a:r>
              <a:rPr lang="ja-JP" altLang="en-US" sz="2300" dirty="0">
                <a:latin typeface="UD デジタル 教科書体 NP-R" panose="02020400000000000000" pitchFamily="18" charset="-128"/>
                <a:ea typeface="UD デジタル 教科書体 NP-R" panose="02020400000000000000" pitchFamily="18" charset="-128"/>
              </a:rPr>
              <a:t>のはけ口と</a:t>
            </a:r>
            <a:r>
              <a:rPr lang="ja-JP" altLang="en-US" sz="2300" dirty="0" smtClean="0">
                <a:latin typeface="UD デジタル 教科書体 NP-R" panose="02020400000000000000" pitchFamily="18" charset="-128"/>
                <a:ea typeface="UD デジタル 教科書体 NP-R" panose="02020400000000000000" pitchFamily="18" charset="-128"/>
              </a:rPr>
              <a:t>して、母親</a:t>
            </a:r>
            <a:r>
              <a:rPr lang="ja-JP" altLang="en-US" sz="2300" dirty="0">
                <a:latin typeface="UD デジタル 教科書体 NP-R" panose="02020400000000000000" pitchFamily="18" charset="-128"/>
                <a:ea typeface="UD デジタル 教科書体 NP-R" panose="02020400000000000000" pitchFamily="18" charset="-128"/>
              </a:rPr>
              <a:t>に向かう場合</a:t>
            </a:r>
            <a:r>
              <a:rPr lang="ja-JP" altLang="en-US" sz="2300" dirty="0" smtClean="0">
                <a:latin typeface="UD デジタル 教科書体 NP-R" panose="02020400000000000000" pitchFamily="18" charset="-128"/>
                <a:ea typeface="UD デジタル 教科書体 NP-R" panose="02020400000000000000" pitchFamily="18" charset="-128"/>
              </a:rPr>
              <a:t>も</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多い。</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smtClean="0">
                <a:latin typeface="UD デジタル 教科書体 NP-R" panose="02020400000000000000" pitchFamily="18" charset="-128"/>
                <a:ea typeface="UD デジタル 教科書体 NP-R" panose="02020400000000000000" pitchFamily="18" charset="-128"/>
              </a:rPr>
              <a:t>・父親</a:t>
            </a:r>
            <a:r>
              <a:rPr lang="ja-JP" altLang="en-US" sz="2300" dirty="0">
                <a:latin typeface="UD デジタル 教科書体 NP-R" panose="02020400000000000000" pitchFamily="18" charset="-128"/>
                <a:ea typeface="UD デジタル 教科書体 NP-R" panose="02020400000000000000" pitchFamily="18" charset="-128"/>
              </a:rPr>
              <a:t>が制止に入り、父親は恐い人になりやすい</a:t>
            </a:r>
            <a:r>
              <a:rPr lang="ja-JP" altLang="en-US" sz="2300" dirty="0" smtClean="0">
                <a:latin typeface="UD デジタル 教科書体 NP-R" panose="02020400000000000000" pitchFamily="18" charset="-128"/>
                <a:ea typeface="UD デジタル 教科書体 NP-R" panose="02020400000000000000" pitchFamily="18" charset="-128"/>
              </a:rPr>
              <a:t>。</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しかし、成長</a:t>
            </a:r>
            <a:r>
              <a:rPr lang="ja-JP" altLang="en-US" sz="2300" dirty="0">
                <a:latin typeface="UD デジタル 教科書体 NP-R" panose="02020400000000000000" pitchFamily="18" charset="-128"/>
                <a:ea typeface="UD デジタル 教科書体 NP-R" panose="02020400000000000000" pitchFamily="18" charset="-128"/>
              </a:rPr>
              <a:t>に伴い大きくなる</a:t>
            </a:r>
            <a:r>
              <a:rPr lang="ja-JP" altLang="en-US" sz="2300" dirty="0" smtClean="0">
                <a:latin typeface="UD デジタル 教科書体 NP-R" panose="02020400000000000000" pitchFamily="18" charset="-128"/>
                <a:ea typeface="UD デジタル 教科書体 NP-R" panose="02020400000000000000" pitchFamily="18" charset="-128"/>
              </a:rPr>
              <a:t>と、父親</a:t>
            </a:r>
            <a:r>
              <a:rPr lang="ja-JP" altLang="en-US" sz="2300" dirty="0">
                <a:latin typeface="UD デジタル 教科書体 NP-R" panose="02020400000000000000" pitchFamily="18" charset="-128"/>
                <a:ea typeface="UD デジタル 教科書体 NP-R" panose="02020400000000000000" pitchFamily="18" charset="-128"/>
              </a:rPr>
              <a:t>も</a:t>
            </a:r>
            <a:r>
              <a:rPr lang="ja-JP" altLang="en-US" sz="2300" dirty="0" smtClean="0">
                <a:latin typeface="UD デジタル 教科書体 NP-R" panose="02020400000000000000" pitchFamily="18" charset="-128"/>
                <a:ea typeface="UD デジタル 教科書体 NP-R" panose="02020400000000000000" pitchFamily="18" charset="-128"/>
              </a:rPr>
              <a:t>抑えられなく</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なり、行政</a:t>
            </a:r>
            <a:r>
              <a:rPr lang="ja-JP" altLang="en-US" sz="2300" dirty="0">
                <a:latin typeface="UD デジタル 教科書体 NP-R" panose="02020400000000000000" pitchFamily="18" charset="-128"/>
                <a:ea typeface="UD デジタル 教科書体 NP-R" panose="02020400000000000000" pitchFamily="18" charset="-128"/>
              </a:rPr>
              <a:t>や学校に相談として入る</a:t>
            </a:r>
            <a:r>
              <a:rPr lang="ja-JP" altLang="en-US" sz="2300" dirty="0" smtClean="0">
                <a:latin typeface="UD デジタル 教科書体 NP-R" panose="02020400000000000000" pitchFamily="18" charset="-128"/>
                <a:ea typeface="UD デジタル 教科書体 NP-R" panose="02020400000000000000" pitchFamily="18" charset="-128"/>
              </a:rPr>
              <a:t>。</a:t>
            </a:r>
            <a:endParaRPr lang="en-US" altLang="ja-JP" sz="2300" dirty="0">
              <a:latin typeface="UD デジタル 教科書体 NP-R" panose="02020400000000000000" pitchFamily="18" charset="-128"/>
              <a:ea typeface="UD デジタル 教科書体 NP-R" panose="02020400000000000000" pitchFamily="18" charset="-128"/>
            </a:endParaRPr>
          </a:p>
        </p:txBody>
      </p:sp>
      <p:cxnSp>
        <p:nvCxnSpPr>
          <p:cNvPr id="8" name="直線コネクタ 7">
            <a:extLst>
              <a:ext uri="{FF2B5EF4-FFF2-40B4-BE49-F238E27FC236}">
                <a16:creationId xmlns:a16="http://schemas.microsoft.com/office/drawing/2014/main" xmlns="" id="{0BC8923C-2B48-4BDF-A19D-70C9CDDDED54}"/>
              </a:ext>
            </a:extLst>
          </p:cNvPr>
          <p:cNvCxnSpPr/>
          <p:nvPr/>
        </p:nvCxnSpPr>
        <p:spPr>
          <a:xfrm>
            <a:off x="459066" y="1110618"/>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6"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133565" y="6186534"/>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13</a:t>
            </a:fld>
            <a:endParaRPr lang="ja-JP" altLang="en-US" sz="2400" dirty="0">
              <a:solidFill>
                <a:schemeClr val="tx1"/>
              </a:solidFill>
            </a:endParaRPr>
          </a:p>
        </p:txBody>
      </p:sp>
    </p:spTree>
    <p:extLst>
      <p:ext uri="{BB962C8B-B14F-4D97-AF65-F5344CB8AC3E}">
        <p14:creationId xmlns:p14="http://schemas.microsoft.com/office/powerpoint/2010/main" val="2423411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2332" y="915173"/>
            <a:ext cx="7636629" cy="5132930"/>
          </a:xfrm>
          <a:ln>
            <a:solidFill>
              <a:schemeClr val="tx1"/>
            </a:solidFill>
          </a:ln>
        </p:spPr>
        <p:txBody>
          <a:bodyPr anchor="ctr">
            <a:normAutofit/>
          </a:bodyPr>
          <a:lstStyle/>
          <a:p>
            <a:pPr marL="0" indent="0">
              <a:lnSpc>
                <a:spcPts val="3500"/>
              </a:lnSpc>
              <a:buNone/>
            </a:pPr>
            <a:r>
              <a:rPr lang="en-US" altLang="ja-JP" sz="2400" dirty="0">
                <a:solidFill>
                  <a:schemeClr val="accent1">
                    <a:lumMod val="50000"/>
                  </a:schemeClr>
                </a:solidFill>
                <a:latin typeface="UD デジタル 教科書体 NP-R" panose="02020400000000000000" pitchFamily="18" charset="-128"/>
                <a:ea typeface="UD デジタル 教科書体 NP-R" panose="02020400000000000000" pitchFamily="18" charset="-128"/>
              </a:rPr>
              <a:t>【</a:t>
            </a:r>
            <a:r>
              <a:rPr lang="ja-JP" altLang="en-US"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その２</a:t>
            </a:r>
            <a:r>
              <a:rPr lang="en-US" altLang="ja-JP"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a:t>
            </a:r>
            <a:r>
              <a:rPr lang="ja-JP" altLang="en-US" sz="2400" b="1" dirty="0" smtClean="0">
                <a:latin typeface="UD デジタル 教科書体 NP-R" panose="02020400000000000000" pitchFamily="18" charset="-128"/>
                <a:ea typeface="UD デジタル 教科書体 NP-R" panose="02020400000000000000" pitchFamily="18" charset="-128"/>
              </a:rPr>
              <a:t>家族側</a:t>
            </a:r>
            <a:r>
              <a:rPr lang="ja-JP" altLang="en-US" sz="2400" b="1" dirty="0">
                <a:latin typeface="UD デジタル 教科書体 NP-R" panose="02020400000000000000" pitchFamily="18" charset="-128"/>
                <a:ea typeface="UD デジタル 教科書体 NP-R" panose="02020400000000000000" pitchFamily="18" charset="-128"/>
              </a:rPr>
              <a:t>が暴力に至る場合。</a:t>
            </a:r>
            <a:endParaRPr lang="en-US" altLang="ja-JP" sz="2400" b="1" dirty="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smtClean="0">
                <a:latin typeface="UD デジタル 教科書体 NP-R" panose="02020400000000000000" pitchFamily="18" charset="-128"/>
                <a:ea typeface="UD デジタル 教科書体 NP-R" panose="02020400000000000000" pitchFamily="18" charset="-128"/>
              </a:rPr>
              <a:t>・「口</a:t>
            </a:r>
            <a:r>
              <a:rPr lang="ja-JP" altLang="en-US" sz="2300" dirty="0">
                <a:latin typeface="UD デジタル 教科書体 NP-R" panose="02020400000000000000" pitchFamily="18" charset="-128"/>
                <a:ea typeface="UD デジタル 教科書体 NP-R" panose="02020400000000000000" pitchFamily="18" charset="-128"/>
              </a:rPr>
              <a:t>で言っても</a:t>
            </a:r>
            <a:r>
              <a:rPr lang="ja-JP" altLang="en-US" sz="2300" dirty="0" smtClean="0">
                <a:latin typeface="UD デジタル 教科書体 NP-R" panose="02020400000000000000" pitchFamily="18" charset="-128"/>
                <a:ea typeface="UD デジタル 教科書体 NP-R" panose="02020400000000000000" pitchFamily="18" charset="-128"/>
              </a:rPr>
              <a:t>きかない」「何度</a:t>
            </a:r>
            <a:r>
              <a:rPr lang="ja-JP" altLang="en-US" sz="2300" dirty="0">
                <a:latin typeface="UD デジタル 教科書体 NP-R" panose="02020400000000000000" pitchFamily="18" charset="-128"/>
                <a:ea typeface="UD デジタル 教科書体 NP-R" panose="02020400000000000000" pitchFamily="18" charset="-128"/>
              </a:rPr>
              <a:t>言っても同じこと</a:t>
            </a:r>
            <a:r>
              <a:rPr lang="ja-JP" altLang="en-US" sz="2300" dirty="0" smtClean="0">
                <a:latin typeface="UD デジタル 教科書体 NP-R" panose="02020400000000000000" pitchFamily="18" charset="-128"/>
                <a:ea typeface="UD デジタル 教科書体 NP-R" panose="02020400000000000000" pitchFamily="18" charset="-128"/>
              </a:rPr>
              <a:t>を</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やる」の</a:t>
            </a:r>
            <a:r>
              <a:rPr lang="ja-JP" altLang="en-US" sz="2300" dirty="0">
                <a:latin typeface="UD デジタル 教科書体 NP-R" panose="02020400000000000000" pitchFamily="18" charset="-128"/>
                <a:ea typeface="UD デジタル 教科書体 NP-R" panose="02020400000000000000" pitchFamily="18" charset="-128"/>
              </a:rPr>
              <a:t>繰り返しで、その場を収める</a:t>
            </a:r>
            <a:r>
              <a:rPr lang="ja-JP" altLang="en-US" sz="2300" dirty="0" smtClean="0">
                <a:latin typeface="UD デジタル 教科書体 NP-R" panose="02020400000000000000" pitchFamily="18" charset="-128"/>
                <a:ea typeface="UD デジタル 教科書体 NP-R" panose="02020400000000000000" pitchFamily="18" charset="-128"/>
              </a:rPr>
              <a:t>ため、力</a:t>
            </a:r>
            <a:r>
              <a:rPr lang="ja-JP" altLang="en-US" sz="2300" dirty="0">
                <a:latin typeface="UD デジタル 教科書体 NP-R" panose="02020400000000000000" pitchFamily="18" charset="-128"/>
                <a:ea typeface="UD デジタル 教科書体 NP-R" panose="02020400000000000000" pitchFamily="18" charset="-128"/>
              </a:rPr>
              <a:t>で</a:t>
            </a:r>
            <a:r>
              <a:rPr lang="ja-JP" altLang="en-US" sz="2300" dirty="0" smtClean="0">
                <a:latin typeface="UD デジタル 教科書体 NP-R" panose="02020400000000000000" pitchFamily="18" charset="-128"/>
                <a:ea typeface="UD デジタル 教科書体 NP-R" panose="02020400000000000000" pitchFamily="18" charset="-128"/>
              </a:rPr>
              <a:t>言う</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こと</a:t>
            </a:r>
            <a:r>
              <a:rPr lang="ja-JP" altLang="en-US" sz="2300" dirty="0">
                <a:latin typeface="UD デジタル 教科書体 NP-R" panose="02020400000000000000" pitchFamily="18" charset="-128"/>
                <a:ea typeface="UD デジタル 教科書体 NP-R" panose="02020400000000000000" pitchFamily="18" charset="-128"/>
              </a:rPr>
              <a:t>をきかせることを繰り返す</a:t>
            </a:r>
            <a:r>
              <a:rPr lang="ja-JP" altLang="en-US" sz="2300" dirty="0" smtClean="0">
                <a:latin typeface="UD デジタル 教科書体 NP-R" panose="02020400000000000000" pitchFamily="18" charset="-128"/>
                <a:ea typeface="UD デジタル 教科書体 NP-R" panose="02020400000000000000" pitchFamily="18" charset="-128"/>
              </a:rPr>
              <a:t>。</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身体</a:t>
            </a:r>
            <a:r>
              <a:rPr lang="ja-JP" altLang="en-US" sz="2300" dirty="0">
                <a:latin typeface="UD デジタル 教科書体 NP-R" panose="02020400000000000000" pitchFamily="18" charset="-128"/>
                <a:ea typeface="UD デジタル 教科書体 NP-R" panose="02020400000000000000" pitchFamily="18" charset="-128"/>
              </a:rPr>
              <a:t>が小さい時期は良いが、成長するにつれて本人</a:t>
            </a:r>
            <a:r>
              <a:rPr lang="ja-JP" altLang="en-US" sz="2300" dirty="0" smtClean="0">
                <a:latin typeface="UD デジタル 教科書体 NP-R" panose="02020400000000000000" pitchFamily="18" charset="-128"/>
                <a:ea typeface="UD デジタル 教科書体 NP-R" panose="02020400000000000000" pitchFamily="18" charset="-128"/>
              </a:rPr>
              <a:t>の</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smtClean="0">
                <a:latin typeface="UD デジタル 教科書体 NP-R" panose="02020400000000000000" pitchFamily="18" charset="-128"/>
                <a:ea typeface="UD デジタル 教科書体 NP-R" panose="02020400000000000000" pitchFamily="18" charset="-128"/>
              </a:rPr>
              <a:t>力</a:t>
            </a:r>
            <a:r>
              <a:rPr lang="ja-JP" altLang="en-US" sz="2300" dirty="0">
                <a:latin typeface="UD デジタル 教科書体 NP-R" panose="02020400000000000000" pitchFamily="18" charset="-128"/>
                <a:ea typeface="UD デジタル 教科書体 NP-R" panose="02020400000000000000" pitchFamily="18" charset="-128"/>
              </a:rPr>
              <a:t>も強くなり、逆に力で要求を通すようになる</a:t>
            </a:r>
            <a:r>
              <a:rPr lang="ja-JP" altLang="en-US" sz="2300" dirty="0" smtClean="0">
                <a:latin typeface="UD デジタル 教科書体 NP-R" panose="02020400000000000000" pitchFamily="18" charset="-128"/>
                <a:ea typeface="UD デジタル 教科書体 NP-R" panose="02020400000000000000" pitchFamily="18" charset="-128"/>
              </a:rPr>
              <a:t>。</a:t>
            </a:r>
            <a:endParaRPr lang="en-US" altLang="ja-JP" sz="23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2300" dirty="0" smtClean="0">
                <a:latin typeface="UD デジタル 教科書体 NP-R" panose="02020400000000000000" pitchFamily="18" charset="-128"/>
                <a:ea typeface="UD デジタル 教科書体 NP-R" panose="02020400000000000000" pitchFamily="18" charset="-128"/>
              </a:rPr>
              <a:t>自分</a:t>
            </a:r>
            <a:r>
              <a:rPr lang="ja-JP" altLang="en-US" sz="2300" dirty="0">
                <a:latin typeface="UD デジタル 教科書体 NP-R" panose="02020400000000000000" pitchFamily="18" charset="-128"/>
                <a:ea typeface="UD デジタル 教科書体 NP-R" panose="02020400000000000000" pitchFamily="18" charset="-128"/>
              </a:rPr>
              <a:t>が力で抑えられていたことを誤学習してしまうことが多い</a:t>
            </a:r>
            <a:r>
              <a:rPr lang="ja-JP" altLang="en-US" sz="2300" dirty="0" smtClean="0">
                <a:latin typeface="UD デジタル 教科書体 NP-R" panose="02020400000000000000" pitchFamily="18" charset="-128"/>
                <a:ea typeface="UD デジタル 教科書体 NP-R" panose="02020400000000000000" pitchFamily="18" charset="-128"/>
              </a:rPr>
              <a:t>。</a:t>
            </a:r>
            <a:endParaRPr lang="en-US" altLang="ja-JP" sz="2300" dirty="0">
              <a:latin typeface="UD デジタル 教科書体 NP-R" panose="02020400000000000000" pitchFamily="18" charset="-128"/>
              <a:ea typeface="UD デジタル 教科書体 NP-R" panose="02020400000000000000" pitchFamily="18" charset="-128"/>
            </a:endParaRPr>
          </a:p>
        </p:txBody>
      </p:sp>
      <p:sp>
        <p:nvSpPr>
          <p:cNvPr id="7"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7964750" y="6048103"/>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14</a:t>
            </a:fld>
            <a:endParaRPr lang="ja-JP" altLang="en-US" sz="2400" dirty="0">
              <a:solidFill>
                <a:schemeClr val="tx1"/>
              </a:solidFill>
            </a:endParaRPr>
          </a:p>
        </p:txBody>
      </p:sp>
    </p:spTree>
    <p:extLst>
      <p:ext uri="{BB962C8B-B14F-4D97-AF65-F5344CB8AC3E}">
        <p14:creationId xmlns:p14="http://schemas.microsoft.com/office/powerpoint/2010/main" val="114114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00891" y="658542"/>
            <a:ext cx="7893840" cy="5480999"/>
          </a:xfrm>
          <a:ln>
            <a:solidFill>
              <a:schemeClr val="tx1"/>
            </a:solidFill>
          </a:ln>
        </p:spPr>
        <p:txBody>
          <a:bodyPr anchor="ctr">
            <a:normAutofit/>
          </a:bodyPr>
          <a:lstStyle/>
          <a:p>
            <a:pPr marL="0" indent="0">
              <a:lnSpc>
                <a:spcPts val="3500"/>
              </a:lnSpc>
              <a:buNone/>
            </a:pPr>
            <a:r>
              <a:rPr lang="en-US" altLang="ja-JP" sz="2200" dirty="0" smtClean="0">
                <a:latin typeface="UD デジタル 教科書体 NP-R" panose="02020400000000000000" pitchFamily="18" charset="-128"/>
                <a:ea typeface="UD デジタル 教科書体 NP-R" panose="02020400000000000000" pitchFamily="18" charset="-128"/>
              </a:rPr>
              <a:t>【</a:t>
            </a:r>
            <a:r>
              <a:rPr lang="ja-JP" altLang="en-US" sz="2200" dirty="0" smtClean="0">
                <a:latin typeface="UD デジタル 教科書体 NP-R" panose="02020400000000000000" pitchFamily="18" charset="-128"/>
                <a:ea typeface="UD デジタル 教科書体 NP-R" panose="02020400000000000000" pitchFamily="18" charset="-128"/>
              </a:rPr>
              <a:t>その１</a:t>
            </a:r>
            <a:r>
              <a:rPr lang="en-US" altLang="ja-JP" sz="2200" dirty="0" smtClean="0">
                <a:latin typeface="UD デジタル 教科書体 NP-R" panose="02020400000000000000" pitchFamily="18" charset="-128"/>
                <a:ea typeface="UD デジタル 教科書体 NP-R" panose="02020400000000000000" pitchFamily="18" charset="-128"/>
              </a:rPr>
              <a:t>】【</a:t>
            </a:r>
            <a:r>
              <a:rPr lang="ja-JP" altLang="en-US" sz="2200" dirty="0" smtClean="0">
                <a:latin typeface="UD デジタル 教科書体 NP-R" panose="02020400000000000000" pitchFamily="18" charset="-128"/>
                <a:ea typeface="UD デジタル 教科書体 NP-R" panose="02020400000000000000" pitchFamily="18" charset="-128"/>
              </a:rPr>
              <a:t>その２</a:t>
            </a:r>
            <a:r>
              <a:rPr lang="en-US" altLang="ja-JP" sz="2200" dirty="0" smtClean="0">
                <a:latin typeface="UD デジタル 教科書体 NP-R" panose="02020400000000000000" pitchFamily="18" charset="-128"/>
                <a:ea typeface="UD デジタル 教科書体 NP-R" panose="02020400000000000000" pitchFamily="18" charset="-128"/>
              </a:rPr>
              <a:t>】</a:t>
            </a:r>
            <a:r>
              <a:rPr lang="ja-JP" altLang="en-US" sz="2200" dirty="0" smtClean="0">
                <a:latin typeface="UD デジタル 教科書体 NP-R" panose="02020400000000000000" pitchFamily="18" charset="-128"/>
                <a:ea typeface="UD デジタル 教科書体 NP-R" panose="02020400000000000000" pitchFamily="18" charset="-128"/>
              </a:rPr>
              <a:t>の</a:t>
            </a:r>
            <a:r>
              <a:rPr lang="ja-JP" altLang="en-US" sz="2200" dirty="0">
                <a:latin typeface="UD デジタル 教科書体 NP-R" panose="02020400000000000000" pitchFamily="18" charset="-128"/>
                <a:ea typeface="UD デジタル 教科書体 NP-R" panose="02020400000000000000" pitchFamily="18" charset="-128"/>
              </a:rPr>
              <a:t>いずれにも関連しているが、本人の障害特性が理解されていないことが多く、双方が伝わらないジレンマ、ストレス</a:t>
            </a:r>
            <a:r>
              <a:rPr lang="ja-JP" altLang="en-US" sz="2200" dirty="0" smtClean="0">
                <a:latin typeface="UD デジタル 教科書体 NP-R" panose="02020400000000000000" pitchFamily="18" charset="-128"/>
                <a:ea typeface="UD デジタル 教科書体 NP-R" panose="02020400000000000000" pitchFamily="18" charset="-128"/>
              </a:rPr>
              <a:t>が、暴力</a:t>
            </a:r>
            <a:r>
              <a:rPr lang="ja-JP" altLang="en-US" sz="2200" dirty="0">
                <a:latin typeface="UD デジタル 教科書体 NP-R" panose="02020400000000000000" pitchFamily="18" charset="-128"/>
                <a:ea typeface="UD デジタル 教科書体 NP-R" panose="02020400000000000000" pitchFamily="18" charset="-128"/>
              </a:rPr>
              <a:t>という形になっていくケースが多い</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特</a:t>
            </a:r>
            <a:r>
              <a:rPr lang="ja-JP" altLang="en-US" sz="2200" dirty="0">
                <a:latin typeface="UD デジタル 教科書体 NP-R" panose="02020400000000000000" pitchFamily="18" charset="-128"/>
                <a:ea typeface="UD デジタル 教科書体 NP-R" panose="02020400000000000000" pitchFamily="18" charset="-128"/>
              </a:rPr>
              <a:t>に自閉症の場合</a:t>
            </a:r>
            <a:r>
              <a:rPr lang="ja-JP" altLang="en-US" sz="2200" dirty="0" smtClean="0">
                <a:latin typeface="UD デジタル 教科書体 NP-R" panose="02020400000000000000" pitchFamily="18" charset="-128"/>
                <a:ea typeface="UD デジタル 教科書体 NP-R" panose="02020400000000000000" pitchFamily="18" charset="-128"/>
              </a:rPr>
              <a:t>は、感覚</a:t>
            </a:r>
            <a:r>
              <a:rPr lang="ja-JP" altLang="en-US" sz="2200" dirty="0">
                <a:latin typeface="UD デジタル 教科書体 NP-R" panose="02020400000000000000" pitchFamily="18" charset="-128"/>
                <a:ea typeface="UD デジタル 教科書体 NP-R" panose="02020400000000000000" pitchFamily="18" charset="-128"/>
              </a:rPr>
              <a:t>過敏</a:t>
            </a:r>
            <a:r>
              <a:rPr lang="ja-JP" altLang="en-US" sz="2200" dirty="0" smtClean="0">
                <a:latin typeface="UD デジタル 教科書体 NP-R" panose="02020400000000000000" pitchFamily="18" charset="-128"/>
                <a:ea typeface="UD デジタル 教科書体 NP-R" panose="02020400000000000000" pitchFamily="18" charset="-128"/>
              </a:rPr>
              <a:t>からくる</a:t>
            </a:r>
            <a:r>
              <a:rPr lang="ja-JP" altLang="en-US" sz="2200" dirty="0">
                <a:latin typeface="UD デジタル 教科書体 NP-R" panose="02020400000000000000" pitchFamily="18" charset="-128"/>
                <a:ea typeface="UD デジタル 教科書体 NP-R" panose="02020400000000000000" pitchFamily="18" charset="-128"/>
              </a:rPr>
              <a:t>ストレスや、先の見通しが分からない不安を暴力と言う形で表すことが多い</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5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近年</a:t>
            </a:r>
            <a:r>
              <a:rPr lang="ja-JP" altLang="en-US" sz="2200" dirty="0">
                <a:latin typeface="UD デジタル 教科書体 NP-R" panose="02020400000000000000" pitchFamily="18" charset="-128"/>
                <a:ea typeface="UD デジタル 教科書体 NP-R" panose="02020400000000000000" pitchFamily="18" charset="-128"/>
              </a:rPr>
              <a:t>は幼児期からの療育で苦手な刺激などは理解されてきているが、思春期に入るとホルモンの関係や中学部、高等部への</a:t>
            </a:r>
            <a:r>
              <a:rPr lang="ja-JP" altLang="en-US" sz="2200" dirty="0" smtClean="0">
                <a:latin typeface="UD デジタル 教科書体 NP-R" panose="02020400000000000000" pitchFamily="18" charset="-128"/>
                <a:ea typeface="UD デジタル 教科書体 NP-R" panose="02020400000000000000" pitchFamily="18" charset="-128"/>
              </a:rPr>
              <a:t>進級な</a:t>
            </a:r>
            <a:r>
              <a:rPr lang="ja-JP" altLang="en-US" sz="2200" dirty="0">
                <a:latin typeface="UD デジタル 教科書体 NP-R" panose="02020400000000000000" pitchFamily="18" charset="-128"/>
                <a:ea typeface="UD デジタル 教科書体 NP-R" panose="02020400000000000000" pitchFamily="18" charset="-128"/>
              </a:rPr>
              <a:t>ど</a:t>
            </a:r>
            <a:r>
              <a:rPr lang="ja-JP" altLang="en-US" sz="2200" dirty="0" smtClean="0">
                <a:latin typeface="UD デジタル 教科書体 NP-R" panose="02020400000000000000" pitchFamily="18" charset="-128"/>
                <a:ea typeface="UD デジタル 教科書体 NP-R" panose="02020400000000000000" pitchFamily="18" charset="-128"/>
              </a:rPr>
              <a:t>、具体的</a:t>
            </a:r>
            <a:r>
              <a:rPr lang="ja-JP" altLang="en-US" sz="2200" dirty="0">
                <a:latin typeface="UD デジタル 教科書体 NP-R" panose="02020400000000000000" pitchFamily="18" charset="-128"/>
                <a:ea typeface="UD デジタル 教科書体 NP-R" panose="02020400000000000000" pitchFamily="18" charset="-128"/>
              </a:rPr>
              <a:t>にイメージできないことでパニックとなり、家庭での暴力という形に出やすい。</a:t>
            </a:r>
            <a:r>
              <a:rPr lang="ja-JP" altLang="en-US" sz="2300" dirty="0">
                <a:latin typeface="UD デジタル 教科書体 NP-R" panose="02020400000000000000" pitchFamily="18" charset="-128"/>
                <a:ea typeface="UD デジタル 教科書体 NP-R" panose="02020400000000000000" pitchFamily="18" charset="-128"/>
              </a:rPr>
              <a:t>　</a:t>
            </a:r>
            <a:r>
              <a:rPr lang="ja-JP" altLang="en-US" sz="1900" dirty="0">
                <a:latin typeface="UD デジタル 教科書体 NP-R" panose="02020400000000000000" pitchFamily="18" charset="-128"/>
                <a:ea typeface="UD デジタル 教科書体 NP-R" panose="02020400000000000000" pitchFamily="18" charset="-128"/>
              </a:rPr>
              <a:t>　　　　　　　　　　　　　　　　　</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7"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91416" y="611341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15</a:t>
            </a:fld>
            <a:endParaRPr lang="ja-JP" altLang="en-US" sz="2400" dirty="0">
              <a:solidFill>
                <a:schemeClr val="tx1"/>
              </a:solidFill>
            </a:endParaRPr>
          </a:p>
        </p:txBody>
      </p:sp>
    </p:spTree>
    <p:extLst>
      <p:ext uri="{BB962C8B-B14F-4D97-AF65-F5344CB8AC3E}">
        <p14:creationId xmlns:p14="http://schemas.microsoft.com/office/powerpoint/2010/main" val="2759538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9258" y="339634"/>
            <a:ext cx="8293050" cy="522515"/>
          </a:xfrm>
        </p:spPr>
        <p:txBody>
          <a:bodyPr>
            <a:noAutofit/>
          </a:bodyPr>
          <a:lstStyle/>
          <a:p>
            <a:r>
              <a:rPr lang="ja-JP" altLang="en-US" sz="3200" b="1" dirty="0" smtClean="0">
                <a:latin typeface="UD デジタル 教科書体 NP-R" panose="02020400000000000000" pitchFamily="18" charset="-128"/>
                <a:ea typeface="UD デジタル 教科書体 NP-R" panose="02020400000000000000" pitchFamily="18" charset="-128"/>
              </a:rPr>
              <a:t>３．コーディネーター</a:t>
            </a:r>
            <a:r>
              <a:rPr lang="ja-JP" altLang="en-US" sz="3200" b="1" dirty="0">
                <a:latin typeface="UD デジタル 教科書体 NP-R" panose="02020400000000000000" pitchFamily="18" charset="-128"/>
                <a:ea typeface="UD デジタル 教科書体 NP-R" panose="02020400000000000000" pitchFamily="18" charset="-128"/>
              </a:rPr>
              <a:t>の役割</a:t>
            </a:r>
            <a:endParaRPr kumimoji="1" lang="ja-JP" altLang="en-US" sz="3200" b="1"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339634" y="1204915"/>
            <a:ext cx="8452673" cy="5333765"/>
          </a:xfrm>
          <a:ln>
            <a:noFill/>
          </a:ln>
        </p:spPr>
        <p:txBody>
          <a:bodyPr anchor="ctr">
            <a:normAutofit/>
          </a:bodyPr>
          <a:lstStyle/>
          <a:p>
            <a:pPr marL="0" indent="0">
              <a:lnSpc>
                <a:spcPct val="120000"/>
              </a:lnSpc>
              <a:buNone/>
            </a:pPr>
            <a:r>
              <a:rPr lang="ja-JP" altLang="en-US" b="1" dirty="0" smtClean="0">
                <a:latin typeface="UD デジタル 教科書体 NP-R" panose="02020400000000000000" pitchFamily="18" charset="-128"/>
                <a:ea typeface="UD デジタル 教科書体 NP-R" panose="02020400000000000000" pitchFamily="18" charset="-128"/>
              </a:rPr>
              <a:t>①</a:t>
            </a:r>
            <a:r>
              <a:rPr lang="ja-JP" altLang="en-US" b="1" dirty="0" err="1" smtClean="0">
                <a:latin typeface="UD デジタル 教科書体 NP-R" panose="02020400000000000000" pitchFamily="18" charset="-128"/>
                <a:ea typeface="UD デジタル 教科書体 NP-R" panose="02020400000000000000" pitchFamily="18" charset="-128"/>
              </a:rPr>
              <a:t>障</a:t>
            </a:r>
            <a:r>
              <a:rPr lang="ja-JP" altLang="en-US" b="1" dirty="0" err="1">
                <a:latin typeface="UD デジタル 教科書体 NP-R" panose="02020400000000000000" pitchFamily="18" charset="-128"/>
                <a:ea typeface="UD デジタル 教科書体 NP-R" panose="02020400000000000000" pitchFamily="18" charset="-128"/>
              </a:rPr>
              <a:t>がい</a:t>
            </a:r>
            <a:r>
              <a:rPr lang="ja-JP" altLang="en-US" b="1" dirty="0">
                <a:latin typeface="UD デジタル 教科書体 NP-R" panose="02020400000000000000" pitchFamily="18" charset="-128"/>
                <a:ea typeface="UD デジタル 教科書体 NP-R" panose="02020400000000000000" pitchFamily="18" charset="-128"/>
              </a:rPr>
              <a:t>者本人と家族の</a:t>
            </a:r>
            <a:r>
              <a:rPr lang="ja-JP" altLang="en-US" b="1" dirty="0" smtClean="0">
                <a:latin typeface="UD デジタル 教科書体 NP-R" panose="02020400000000000000" pitchFamily="18" charset="-128"/>
                <a:ea typeface="UD デジタル 教科書体 NP-R" panose="02020400000000000000" pitchFamily="18" charset="-128"/>
              </a:rPr>
              <a:t>通訳</a:t>
            </a:r>
            <a:endParaRPr lang="en-US" altLang="ja-JP" b="1" dirty="0" smtClean="0">
              <a:latin typeface="UD デジタル 教科書体 NP-R" panose="02020400000000000000" pitchFamily="18" charset="-128"/>
              <a:ea typeface="UD デジタル 教科書体 NP-R" panose="02020400000000000000" pitchFamily="18" charset="-128"/>
            </a:endParaRPr>
          </a:p>
          <a:p>
            <a:pPr marL="0" indent="0">
              <a:lnSpc>
                <a:spcPts val="500"/>
              </a:lnSpc>
              <a:buNone/>
            </a:pPr>
            <a:endParaRPr lang="en-US" altLang="ja-JP" sz="2400"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家族の中で母親</a:t>
            </a:r>
            <a:r>
              <a:rPr lang="ja-JP" altLang="en-US" sz="2200" dirty="0">
                <a:latin typeface="UD デジタル 教科書体 NP-R" panose="02020400000000000000" pitchFamily="18" charset="-128"/>
                <a:ea typeface="UD デジタル 教科書体 NP-R" panose="02020400000000000000" pitchFamily="18" charset="-128"/>
              </a:rPr>
              <a:t>が</a:t>
            </a:r>
            <a:r>
              <a:rPr lang="ja-JP" altLang="en-US" sz="2200" dirty="0" smtClean="0">
                <a:latin typeface="UD デジタル 教科書体 NP-R" panose="02020400000000000000" pitchFamily="18" charset="-128"/>
                <a:ea typeface="UD デジタル 教科書体 NP-R" panose="02020400000000000000" pitchFamily="18" charset="-128"/>
              </a:rPr>
              <a:t>一生懸命</a:t>
            </a:r>
            <a:r>
              <a:rPr lang="ja-JP" altLang="en-US" sz="2200" dirty="0">
                <a:latin typeface="UD デジタル 教科書体 NP-R" panose="02020400000000000000" pitchFamily="18" charset="-128"/>
                <a:ea typeface="UD デジタル 教科書体 NP-R" panose="02020400000000000000" pitchFamily="18" charset="-128"/>
              </a:rPr>
              <a:t>頑張って</a:t>
            </a:r>
            <a:r>
              <a:rPr lang="ja-JP" altLang="en-US" sz="2200" dirty="0" smtClean="0">
                <a:latin typeface="UD デジタル 教科書体 NP-R" panose="02020400000000000000" pitchFamily="18" charset="-128"/>
                <a:ea typeface="UD デジタル 教科書体 NP-R" panose="02020400000000000000" pitchFamily="18" charset="-128"/>
              </a:rPr>
              <a:t>いることが多いが、それが</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本人や関係者に中々伝わらないことがある。</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5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1900" dirty="0" err="1" smtClean="0">
                <a:latin typeface="UD デジタル 教科書体 NP-R" panose="02020400000000000000" pitchFamily="18" charset="-128"/>
                <a:ea typeface="UD デジタル 教科書体 NP-R" panose="02020400000000000000" pitchFamily="18" charset="-128"/>
              </a:rPr>
              <a:t>障</a:t>
            </a:r>
            <a:r>
              <a:rPr lang="ja-JP" altLang="en-US" sz="1900" dirty="0" err="1">
                <a:latin typeface="UD デジタル 教科書体 NP-R" panose="02020400000000000000" pitchFamily="18" charset="-128"/>
                <a:ea typeface="UD デジタル 教科書体 NP-R" panose="02020400000000000000" pitchFamily="18" charset="-128"/>
              </a:rPr>
              <a:t>がい</a:t>
            </a:r>
            <a:r>
              <a:rPr lang="ja-JP" altLang="en-US" sz="1900" dirty="0">
                <a:latin typeface="UD デジタル 教科書体 NP-R" panose="02020400000000000000" pitchFamily="18" charset="-128"/>
                <a:ea typeface="UD デジタル 教科書体 NP-R" panose="02020400000000000000" pitchFamily="18" charset="-128"/>
              </a:rPr>
              <a:t>者本人にとって母親</a:t>
            </a:r>
            <a:r>
              <a:rPr lang="ja-JP" altLang="en-US" sz="1900" dirty="0" smtClean="0">
                <a:latin typeface="UD デジタル 教科書体 NP-R" panose="02020400000000000000" pitchFamily="18" charset="-128"/>
                <a:ea typeface="UD デジタル 教科書体 NP-R" panose="02020400000000000000" pitchFamily="18" charset="-128"/>
              </a:rPr>
              <a:t>は、自身</a:t>
            </a:r>
            <a:r>
              <a:rPr lang="ja-JP" altLang="en-US" sz="1900" dirty="0">
                <a:latin typeface="UD デジタル 教科書体 NP-R" panose="02020400000000000000" pitchFamily="18" charset="-128"/>
                <a:ea typeface="UD デジタル 教科書体 NP-R" panose="02020400000000000000" pitchFamily="18" charset="-128"/>
              </a:rPr>
              <a:t>の分身のように</a:t>
            </a:r>
            <a:r>
              <a:rPr lang="ja-JP" altLang="en-US" sz="1900" dirty="0" smtClean="0">
                <a:latin typeface="UD デジタル 教科書体 NP-R" panose="02020400000000000000" pitchFamily="18" charset="-128"/>
                <a:ea typeface="UD デジタル 教科書体 NP-R" panose="02020400000000000000" pitchFamily="18" charset="-128"/>
              </a:rPr>
              <a:t>とらえている感じがある。他者との関係は、ある程度の距離を置けるが、母親に対しては、幼児期からずっと一緒に過ごしていた対象でもあり、無意識にいろんな感情のはけ口になって</a:t>
            </a:r>
            <a:r>
              <a:rPr lang="ja-JP" altLang="en-US" sz="1900" dirty="0">
                <a:latin typeface="UD デジタル 教科書体 NP-R" panose="02020400000000000000" pitchFamily="18" charset="-128"/>
                <a:ea typeface="UD デジタル 教科書体 NP-R" panose="02020400000000000000" pitchFamily="18" charset="-128"/>
              </a:rPr>
              <a:t>いる</a:t>
            </a:r>
            <a:r>
              <a:rPr lang="ja-JP" altLang="en-US" sz="1900" dirty="0" smtClean="0">
                <a:latin typeface="UD デジタル 教科書体 NP-R" panose="02020400000000000000" pitchFamily="18" charset="-128"/>
                <a:ea typeface="UD デジタル 教科書体 NP-R" panose="02020400000000000000" pitchFamily="18" charset="-128"/>
              </a:rPr>
              <a:t>と感じることもある。</a:t>
            </a:r>
            <a:endParaRPr lang="en-US" altLang="ja-JP" sz="1900" dirty="0" smtClean="0">
              <a:latin typeface="UD デジタル 教科書体 NP-R" panose="02020400000000000000" pitchFamily="18" charset="-128"/>
              <a:ea typeface="UD デジタル 教科書体 NP-R" panose="02020400000000000000" pitchFamily="18" charset="-128"/>
            </a:endParaRPr>
          </a:p>
          <a:p>
            <a:pPr marL="0" indent="0">
              <a:lnSpc>
                <a:spcPts val="5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その</a:t>
            </a:r>
            <a:r>
              <a:rPr lang="ja-JP" altLang="en-US" sz="2200" dirty="0">
                <a:latin typeface="UD デジタル 教科書体 NP-R" panose="02020400000000000000" pitchFamily="18" charset="-128"/>
                <a:ea typeface="UD デジタル 教科書体 NP-R" panose="02020400000000000000" pitchFamily="18" charset="-128"/>
              </a:rPr>
              <a:t>ような長期の親子関係を理</a:t>
            </a:r>
            <a:r>
              <a:rPr lang="ja-JP" altLang="en-US" sz="2200" dirty="0" smtClean="0">
                <a:latin typeface="UD デジタル 教科書体 NP-R" panose="02020400000000000000" pitchFamily="18" charset="-128"/>
                <a:ea typeface="UD デジタル 教科書体 NP-R" panose="02020400000000000000" pitchFamily="18" charset="-128"/>
              </a:rPr>
              <a:t>解した上で、</a:t>
            </a:r>
            <a:r>
              <a:rPr lang="ja-JP" altLang="en-US" sz="2200" dirty="0">
                <a:latin typeface="UD デジタル 教科書体 NP-R" panose="02020400000000000000" pitchFamily="18" charset="-128"/>
                <a:ea typeface="UD デジタル 教科書体 NP-R" panose="02020400000000000000" pitchFamily="18" charset="-128"/>
              </a:rPr>
              <a:t>家族の伴走者に</a:t>
            </a:r>
            <a:r>
              <a:rPr lang="ja-JP" altLang="en-US" sz="2200" dirty="0" smtClean="0">
                <a:latin typeface="UD デジタル 教科書体 NP-R" panose="02020400000000000000" pitchFamily="18" charset="-128"/>
                <a:ea typeface="UD デジタル 教科書体 NP-R" panose="02020400000000000000" pitchFamily="18" charset="-128"/>
              </a:rPr>
              <a:t>なるイメージを持ちながら支援をする。</a:t>
            </a:r>
            <a:endParaRPr lang="en-US" altLang="ja-JP" sz="2200" dirty="0">
              <a:latin typeface="UD デジタル 教科書体 NP-R" panose="02020400000000000000" pitchFamily="18" charset="-128"/>
              <a:ea typeface="UD デジタル 教科書体 NP-R" panose="02020400000000000000" pitchFamily="18" charset="-128"/>
            </a:endParaRPr>
          </a:p>
        </p:txBody>
      </p:sp>
      <p:cxnSp>
        <p:nvCxnSpPr>
          <p:cNvPr id="8" name="直線コネクタ 7">
            <a:extLst>
              <a:ext uri="{FF2B5EF4-FFF2-40B4-BE49-F238E27FC236}">
                <a16:creationId xmlns:a16="http://schemas.microsoft.com/office/drawing/2014/main" xmlns="" id="{0BC8923C-2B48-4BDF-A19D-70C9CDDDED54}"/>
              </a:ext>
            </a:extLst>
          </p:cNvPr>
          <p:cNvCxnSpPr/>
          <p:nvPr/>
        </p:nvCxnSpPr>
        <p:spPr>
          <a:xfrm>
            <a:off x="583864" y="905491"/>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6"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69253" y="617355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16</a:t>
            </a:fld>
            <a:endParaRPr lang="ja-JP" altLang="en-US" sz="2400" dirty="0">
              <a:solidFill>
                <a:schemeClr val="tx1"/>
              </a:solidFill>
            </a:endParaRPr>
          </a:p>
        </p:txBody>
      </p:sp>
    </p:spTree>
    <p:extLst>
      <p:ext uri="{BB962C8B-B14F-4D97-AF65-F5344CB8AC3E}">
        <p14:creationId xmlns:p14="http://schemas.microsoft.com/office/powerpoint/2010/main" val="30712210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18012" y="248194"/>
            <a:ext cx="8268788" cy="2978332"/>
          </a:xfrm>
          <a:ln>
            <a:noFill/>
          </a:ln>
        </p:spPr>
        <p:txBody>
          <a:bodyPr anchor="ctr">
            <a:normAutofit/>
          </a:bodyPr>
          <a:lstStyle/>
          <a:p>
            <a:pPr marL="0" indent="0">
              <a:lnSpc>
                <a:spcPct val="120000"/>
              </a:lnSpc>
              <a:buNone/>
            </a:pPr>
            <a:r>
              <a:rPr lang="ja-JP" altLang="en-US" b="1" dirty="0" smtClean="0">
                <a:latin typeface="UD デジタル 教科書体 NP-R" panose="02020400000000000000" pitchFamily="18" charset="-128"/>
                <a:ea typeface="UD デジタル 教科書体 NP-R" panose="02020400000000000000" pitchFamily="18" charset="-128"/>
              </a:rPr>
              <a:t>②関係</a:t>
            </a:r>
            <a:r>
              <a:rPr lang="ja-JP" altLang="en-US" b="1" dirty="0">
                <a:latin typeface="UD デジタル 教科書体 NP-R" panose="02020400000000000000" pitchFamily="18" charset="-128"/>
                <a:ea typeface="UD デジタル 教科書体 NP-R" panose="02020400000000000000" pitchFamily="18" charset="-128"/>
              </a:rPr>
              <a:t>機関との連携の橋渡し</a:t>
            </a:r>
            <a:endParaRPr lang="en-US" altLang="ja-JP" b="1" dirty="0">
              <a:latin typeface="UD デジタル 教科書体 NP-R" panose="02020400000000000000" pitchFamily="18" charset="-128"/>
              <a:ea typeface="UD デジタル 教科書体 NP-R" panose="02020400000000000000" pitchFamily="18" charset="-128"/>
            </a:endParaRPr>
          </a:p>
          <a:p>
            <a:pPr marL="0" indent="0">
              <a:lnSpc>
                <a:spcPts val="500"/>
              </a:lnSpc>
              <a:buNone/>
            </a:pPr>
            <a:r>
              <a:rPr lang="ja-JP" altLang="en-US" sz="1900" dirty="0" smtClean="0">
                <a:latin typeface="UD デジタル 教科書体 NP-R" panose="02020400000000000000" pitchFamily="18" charset="-128"/>
                <a:ea typeface="UD デジタル 教科書体 NP-R" panose="02020400000000000000" pitchFamily="18" charset="-128"/>
              </a:rPr>
              <a:t>　</a:t>
            </a:r>
            <a:endParaRPr lang="en-US" altLang="ja-JP" sz="19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障害</a:t>
            </a:r>
            <a:r>
              <a:rPr lang="ja-JP" altLang="en-US" sz="2200" dirty="0">
                <a:latin typeface="UD デジタル 教科書体 NP-R" panose="02020400000000000000" pitchFamily="18" charset="-128"/>
                <a:ea typeface="UD デジタル 教科書体 NP-R" panose="02020400000000000000" pitchFamily="18" charset="-128"/>
              </a:rPr>
              <a:t>特性を伝えることも含めて、関係機関との調整に加わることで連携がしやすくなると感じている。関係機関も分からないと不安であることは一緒であり、納得できると先に進めることも多い。「できることできないこと」などの交通整理をする感じか</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a:latin typeface="UD デジタル 教科書体 NP-R" panose="02020400000000000000" pitchFamily="18" charset="-128"/>
              <a:ea typeface="UD デジタル 教科書体 NP-R" panose="02020400000000000000" pitchFamily="18" charset="-128"/>
            </a:endParaRPr>
          </a:p>
        </p:txBody>
      </p:sp>
      <p:sp>
        <p:nvSpPr>
          <p:cNvPr id="7" name="コンテンツ プレースホルダー 2"/>
          <p:cNvSpPr txBox="1">
            <a:spLocks/>
          </p:cNvSpPr>
          <p:nvPr/>
        </p:nvSpPr>
        <p:spPr>
          <a:xfrm>
            <a:off x="418012" y="3387181"/>
            <a:ext cx="8268788" cy="2808514"/>
          </a:xfrm>
          <a:prstGeom prst="rect">
            <a:avLst/>
          </a:prstGeom>
          <a:ln>
            <a:no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ja-JP" altLang="en-US" b="1" dirty="0" smtClean="0">
                <a:latin typeface="UD デジタル 教科書体 NP-R" panose="02020400000000000000" pitchFamily="18" charset="-128"/>
                <a:ea typeface="UD デジタル 教科書体 NP-R" panose="02020400000000000000" pitchFamily="18" charset="-128"/>
              </a:rPr>
              <a:t>③医療（精神科、神経科）受診時の同行等</a:t>
            </a:r>
            <a:endParaRPr lang="en-US" altLang="ja-JP" b="1" dirty="0" smtClean="0">
              <a:latin typeface="UD デジタル 教科書体 NP-R" panose="02020400000000000000" pitchFamily="18" charset="-128"/>
              <a:ea typeface="UD デジタル 教科書体 NP-R" panose="02020400000000000000" pitchFamily="18" charset="-128"/>
            </a:endParaRPr>
          </a:p>
          <a:p>
            <a:pPr marL="0" indent="0">
              <a:lnSpc>
                <a:spcPts val="500"/>
              </a:lnSpc>
              <a:buFont typeface="Arial" panose="020B0604020202020204" pitchFamily="34" charset="0"/>
              <a:buNone/>
            </a:pPr>
            <a:r>
              <a:rPr lang="ja-JP" altLang="en-US" sz="1900" dirty="0" smtClean="0">
                <a:latin typeface="UD デジタル 教科書体 NP-R" panose="02020400000000000000" pitchFamily="18" charset="-128"/>
                <a:ea typeface="UD デジタル 教科書体 NP-R" panose="02020400000000000000" pitchFamily="18" charset="-128"/>
              </a:rPr>
              <a:t>　</a:t>
            </a:r>
            <a:endParaRPr lang="en-US" altLang="ja-JP" sz="19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Font typeface="Arial" panose="020B0604020202020204" pitchFamily="34" charset="0"/>
              <a:buNone/>
            </a:pPr>
            <a:r>
              <a:rPr lang="ja-JP" altLang="en-US" sz="1900" dirty="0" smtClean="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家族にとって医療受診はハードルが高く、また病院側も相談員やコーディネーターなどの第三者が入ることでワンクッション置ける。双方の立場が分かっている人間が一緒に受診してくれると言う安心感が大きいと感じる。</a:t>
            </a:r>
          </a:p>
        </p:txBody>
      </p:sp>
      <p:sp>
        <p:nvSpPr>
          <p:cNvPr id="9"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69253" y="617355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17</a:t>
            </a:fld>
            <a:endParaRPr lang="ja-JP" altLang="en-US" sz="2400" dirty="0">
              <a:solidFill>
                <a:schemeClr val="tx1"/>
              </a:solidFill>
            </a:endParaRPr>
          </a:p>
        </p:txBody>
      </p:sp>
    </p:spTree>
    <p:extLst>
      <p:ext uri="{BB962C8B-B14F-4D97-AF65-F5344CB8AC3E}">
        <p14:creationId xmlns:p14="http://schemas.microsoft.com/office/powerpoint/2010/main" val="448205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66651" y="504368"/>
            <a:ext cx="3500846" cy="584775"/>
          </a:xfrm>
          <a:prstGeom prst="rect">
            <a:avLst/>
          </a:prstGeom>
          <a:noFill/>
        </p:spPr>
        <p:txBody>
          <a:bodyPr wrap="square" rtlCol="0">
            <a:spAutoFit/>
          </a:bodyPr>
          <a:lstStyle/>
          <a:p>
            <a:r>
              <a:rPr lang="ja-JP" altLang="en-US" sz="32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cs typeface="メイリオ" pitchFamily="50" charset="-128"/>
              </a:rPr>
              <a:t>まとめ　その１</a:t>
            </a:r>
            <a:endParaRPr lang="ja-JP" altLang="en-US" sz="3200" b="1" dirty="0">
              <a:solidFill>
                <a:schemeClr val="accent1">
                  <a:lumMod val="50000"/>
                </a:schemeClr>
              </a:solidFill>
              <a:latin typeface="UD デジタル 教科書体 NP-R" panose="02020400000000000000" pitchFamily="18" charset="-128"/>
              <a:ea typeface="UD デジタル 教科書体 NP-R" panose="02020400000000000000" pitchFamily="18" charset="-128"/>
              <a:cs typeface="メイリオ" pitchFamily="50" charset="-128"/>
            </a:endParaRPr>
          </a:p>
        </p:txBody>
      </p:sp>
      <p:cxnSp>
        <p:nvCxnSpPr>
          <p:cNvPr id="6" name="直線コネクタ 5"/>
          <p:cNvCxnSpPr/>
          <p:nvPr/>
        </p:nvCxnSpPr>
        <p:spPr>
          <a:xfrm>
            <a:off x="583865" y="1132485"/>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5" name="コンテンツ プレースホルダー 2">
            <a:extLst>
              <a:ext uri="{FF2B5EF4-FFF2-40B4-BE49-F238E27FC236}">
                <a16:creationId xmlns:a16="http://schemas.microsoft.com/office/drawing/2014/main" xmlns="" id="{5B81C531-0C59-41D8-A624-E46B2162B122}"/>
              </a:ext>
            </a:extLst>
          </p:cNvPr>
          <p:cNvSpPr txBox="1">
            <a:spLocks/>
          </p:cNvSpPr>
          <p:nvPr/>
        </p:nvSpPr>
        <p:spPr>
          <a:xfrm>
            <a:off x="191421" y="1528353"/>
            <a:ext cx="8600887" cy="472875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None/>
            </a:pPr>
            <a:r>
              <a:rPr lang="ja-JP" altLang="en-US" sz="3600" b="1" dirty="0">
                <a:latin typeface="UD デジタル 教科書体 NP-R" panose="02020400000000000000" pitchFamily="18" charset="-128"/>
                <a:ea typeface="UD デジタル 教科書体 NP-R" panose="02020400000000000000" pitchFamily="18" charset="-128"/>
              </a:rPr>
              <a:t>・障害特性を理解すること。</a:t>
            </a:r>
            <a:endParaRPr lang="en-US" altLang="ja-JP" sz="3600" b="1"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dirty="0" smtClean="0">
                <a:latin typeface="UD デジタル 教科書体 NP-R" panose="02020400000000000000" pitchFamily="18" charset="-128"/>
                <a:ea typeface="UD デジタル 教科書体 NP-R" panose="02020400000000000000" pitchFamily="18" charset="-128"/>
              </a:rPr>
              <a:t>障</a:t>
            </a:r>
            <a:r>
              <a:rPr lang="ja-JP" altLang="en-US" dirty="0">
                <a:latin typeface="UD デジタル 教科書体 NP-R" panose="02020400000000000000" pitchFamily="18" charset="-128"/>
                <a:ea typeface="UD デジタル 教科書体 NP-R" panose="02020400000000000000" pitchFamily="18" charset="-128"/>
              </a:rPr>
              <a:t>がいの特性は一人ひとり違うので特性を関係者</a:t>
            </a:r>
            <a:r>
              <a:rPr lang="ja-JP" altLang="en-US" dirty="0" smtClean="0">
                <a:latin typeface="UD デジタル 教科書体 NP-R" panose="02020400000000000000" pitchFamily="18" charset="-128"/>
                <a:ea typeface="UD デジタル 教科書体 NP-R" panose="02020400000000000000" pitchFamily="18" charset="-128"/>
              </a:rPr>
              <a:t>、家族で情報</a:t>
            </a:r>
            <a:endParaRPr lang="en-US" altLang="ja-JP"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dirty="0" smtClean="0">
                <a:latin typeface="UD デジタル 教科書体 NP-R" panose="02020400000000000000" pitchFamily="18" charset="-128"/>
                <a:ea typeface="UD デジタル 教科書体 NP-R" panose="02020400000000000000" pitchFamily="18" charset="-128"/>
              </a:rPr>
              <a:t>　共有して理解しておくこと。</a:t>
            </a:r>
            <a:endParaRPr lang="en-US" altLang="ja-JP"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3600" b="1" dirty="0" smtClean="0">
                <a:latin typeface="UD デジタル 教科書体 NP-R" panose="02020400000000000000" pitchFamily="18" charset="-128"/>
                <a:ea typeface="UD デジタル 教科書体 NP-R" panose="02020400000000000000" pitchFamily="18" charset="-128"/>
              </a:rPr>
              <a:t>・</a:t>
            </a:r>
            <a:r>
              <a:rPr lang="ja-JP" altLang="en-US" sz="3600" b="1" dirty="0">
                <a:latin typeface="UD デジタル 教科書体 NP-R" panose="02020400000000000000" pitchFamily="18" charset="-128"/>
                <a:ea typeface="UD デジタル 教科書体 NP-R" panose="02020400000000000000" pitchFamily="18" charset="-128"/>
              </a:rPr>
              <a:t>ケースに因って</a:t>
            </a:r>
            <a:r>
              <a:rPr lang="ja-JP" altLang="en-US" sz="3600" b="1" dirty="0" smtClean="0">
                <a:latin typeface="UD デジタル 教科書体 NP-R" panose="02020400000000000000" pitchFamily="18" charset="-128"/>
                <a:ea typeface="UD デジタル 教科書体 NP-R" panose="02020400000000000000" pitchFamily="18" charset="-128"/>
              </a:rPr>
              <a:t>は、家族</a:t>
            </a:r>
            <a:r>
              <a:rPr lang="ja-JP" altLang="en-US" sz="3600" b="1" dirty="0">
                <a:latin typeface="UD デジタル 教科書体 NP-R" panose="02020400000000000000" pitchFamily="18" charset="-128"/>
                <a:ea typeface="UD デジタル 教科書体 NP-R" panose="02020400000000000000" pitchFamily="18" charset="-128"/>
              </a:rPr>
              <a:t>の特性を把握して</a:t>
            </a:r>
            <a:r>
              <a:rPr lang="ja-JP" altLang="en-US" sz="3600" b="1" dirty="0" smtClean="0">
                <a:latin typeface="UD デジタル 教科書体 NP-R" panose="02020400000000000000" pitchFamily="18" charset="-128"/>
                <a:ea typeface="UD デジタル 教科書体 NP-R" panose="02020400000000000000" pitchFamily="18" charset="-128"/>
              </a:rPr>
              <a:t>おく</a:t>
            </a:r>
            <a:endParaRPr lang="en-US" altLang="ja-JP" sz="3600" b="1"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3600" b="1" dirty="0">
                <a:latin typeface="UD デジタル 教科書体 NP-R" panose="02020400000000000000" pitchFamily="18" charset="-128"/>
                <a:ea typeface="UD デジタル 教科書体 NP-R" panose="02020400000000000000" pitchFamily="18" charset="-128"/>
              </a:rPr>
              <a:t>　</a:t>
            </a:r>
            <a:r>
              <a:rPr lang="ja-JP" altLang="en-US" sz="3600" b="1" dirty="0" smtClean="0">
                <a:latin typeface="UD デジタル 教科書体 NP-R" panose="02020400000000000000" pitchFamily="18" charset="-128"/>
                <a:ea typeface="UD デジタル 教科書体 NP-R" panose="02020400000000000000" pitchFamily="18" charset="-128"/>
              </a:rPr>
              <a:t>こと。</a:t>
            </a:r>
            <a:endParaRPr lang="en-US" altLang="ja-JP" sz="3600" b="1"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dirty="0" smtClean="0">
                <a:latin typeface="UD デジタル 教科書体 NP-R" panose="02020400000000000000" pitchFamily="18" charset="-128"/>
                <a:ea typeface="UD デジタル 教科書体 NP-R" panose="02020400000000000000" pitchFamily="18" charset="-128"/>
              </a:rPr>
              <a:t>両親</a:t>
            </a:r>
            <a:r>
              <a:rPr lang="ja-JP" altLang="en-US" dirty="0">
                <a:latin typeface="UD デジタル 教科書体 NP-R" panose="02020400000000000000" pitchFamily="18" charset="-128"/>
                <a:ea typeface="UD デジタル 教科書体 NP-R" panose="02020400000000000000" pitchFamily="18" charset="-128"/>
              </a:rPr>
              <a:t>のいずれかに軽い発達障害の傾向が見られる</a:t>
            </a:r>
            <a:r>
              <a:rPr lang="ja-JP" altLang="en-US" dirty="0" smtClean="0">
                <a:latin typeface="UD デジタル 教科書体 NP-R" panose="02020400000000000000" pitchFamily="18" charset="-128"/>
                <a:ea typeface="UD デジタル 教科書体 NP-R" panose="02020400000000000000" pitchFamily="18" charset="-128"/>
              </a:rPr>
              <a:t>ことも</a:t>
            </a:r>
            <a:r>
              <a:rPr lang="ja-JP" altLang="en-US" dirty="0">
                <a:latin typeface="UD デジタル 教科書体 NP-R" panose="02020400000000000000" pitchFamily="18" charset="-128"/>
                <a:ea typeface="UD デジタル 教科書体 NP-R" panose="02020400000000000000" pitchFamily="18" charset="-128"/>
              </a:rPr>
              <a:t>あり</a:t>
            </a:r>
            <a:r>
              <a:rPr lang="ja-JP" altLang="en-US" dirty="0" smtClean="0">
                <a:latin typeface="UD デジタル 教科書体 NP-R" panose="02020400000000000000" pitchFamily="18" charset="-128"/>
                <a:ea typeface="UD デジタル 教科書体 NP-R" panose="02020400000000000000" pitchFamily="18" charset="-128"/>
              </a:rPr>
              <a:t>、</a:t>
            </a:r>
            <a:endParaRPr lang="en-US" altLang="ja-JP"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en-US" dirty="0" smtClean="0">
                <a:latin typeface="UD デジタル 教科書体 NP-R" panose="02020400000000000000" pitchFamily="18" charset="-128"/>
                <a:ea typeface="UD デジタル 教科書体 NP-R" panose="02020400000000000000" pitchFamily="18" charset="-128"/>
              </a:rPr>
              <a:t>解決</a:t>
            </a:r>
            <a:r>
              <a:rPr lang="ja-JP" altLang="en-US" dirty="0">
                <a:latin typeface="UD デジタル 教科書体 NP-R" panose="02020400000000000000" pitchFamily="18" charset="-128"/>
                <a:ea typeface="UD デジタル 教科書体 NP-R" panose="02020400000000000000" pitchFamily="18" charset="-128"/>
              </a:rPr>
              <a:t>に繋がりにくくなっている</a:t>
            </a:r>
            <a:r>
              <a:rPr lang="ja-JP" altLang="en-US" dirty="0" smtClean="0">
                <a:latin typeface="UD デジタル 教科書体 NP-R" panose="02020400000000000000" pitchFamily="18" charset="-128"/>
                <a:ea typeface="UD デジタル 教科書体 NP-R" panose="02020400000000000000" pitchFamily="18" charset="-128"/>
              </a:rPr>
              <a:t>ケース</a:t>
            </a:r>
            <a:r>
              <a:rPr lang="ja-JP" altLang="en-US" dirty="0">
                <a:latin typeface="UD デジタル 教科書体 NP-R" panose="02020400000000000000" pitchFamily="18" charset="-128"/>
                <a:ea typeface="UD デジタル 教科書体 NP-R" panose="02020400000000000000" pitchFamily="18" charset="-128"/>
              </a:rPr>
              <a:t>も有る</a:t>
            </a:r>
            <a:r>
              <a:rPr lang="ja-JP" altLang="en-US" dirty="0" smtClean="0">
                <a:latin typeface="UD デジタル 教科書体 NP-R" panose="02020400000000000000" pitchFamily="18" charset="-128"/>
                <a:ea typeface="UD デジタル 教科書体 NP-R" panose="02020400000000000000" pitchFamily="18" charset="-128"/>
              </a:rPr>
              <a:t>。関係</a:t>
            </a:r>
            <a:r>
              <a:rPr lang="ja-JP" altLang="en-US" dirty="0">
                <a:latin typeface="UD デジタル 教科書体 NP-R" panose="02020400000000000000" pitchFamily="18" charset="-128"/>
                <a:ea typeface="UD デジタル 教科書体 NP-R" panose="02020400000000000000" pitchFamily="18" charset="-128"/>
              </a:rPr>
              <a:t>機関や医療</a:t>
            </a:r>
            <a:r>
              <a:rPr lang="ja-JP" altLang="en-US" dirty="0" smtClean="0">
                <a:latin typeface="UD デジタル 教科書体 NP-R" panose="02020400000000000000" pitchFamily="18" charset="-128"/>
                <a:ea typeface="UD デジタル 教科書体 NP-R" panose="02020400000000000000" pitchFamily="18" charset="-128"/>
              </a:rPr>
              <a:t>と</a:t>
            </a:r>
            <a:endParaRPr lang="en-US" altLang="ja-JP"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en-US" dirty="0" smtClean="0">
                <a:latin typeface="UD デジタル 教科書体 NP-R" panose="02020400000000000000" pitchFamily="18" charset="-128"/>
                <a:ea typeface="UD デジタル 教科書体 NP-R" panose="02020400000000000000" pitchFamily="18" charset="-128"/>
              </a:rPr>
              <a:t>の</a:t>
            </a:r>
            <a:r>
              <a:rPr lang="ja-JP" altLang="en-US" dirty="0">
                <a:latin typeface="UD デジタル 教科書体 NP-R" panose="02020400000000000000" pitchFamily="18" charset="-128"/>
                <a:ea typeface="UD デジタル 教科書体 NP-R" panose="02020400000000000000" pitchFamily="18" charset="-128"/>
              </a:rPr>
              <a:t>橋渡しの</a:t>
            </a:r>
            <a:r>
              <a:rPr lang="ja-JP" altLang="en-US" dirty="0" smtClean="0">
                <a:latin typeface="UD デジタル 教科書体 NP-R" panose="02020400000000000000" pitchFamily="18" charset="-128"/>
                <a:ea typeface="UD デジタル 教科書体 NP-R" panose="02020400000000000000" pitchFamily="18" charset="-128"/>
              </a:rPr>
              <a:t>際、通訳</a:t>
            </a:r>
            <a:r>
              <a:rPr lang="ja-JP" altLang="en-US" dirty="0">
                <a:latin typeface="UD デジタル 教科書体 NP-R" panose="02020400000000000000" pitchFamily="18" charset="-128"/>
                <a:ea typeface="UD デジタル 教科書体 NP-R" panose="02020400000000000000" pitchFamily="18" charset="-128"/>
              </a:rPr>
              <a:t>の</a:t>
            </a:r>
            <a:r>
              <a:rPr lang="ja-JP" altLang="en-US" dirty="0" smtClean="0">
                <a:latin typeface="UD デジタル 教科書体 NP-R" panose="02020400000000000000" pitchFamily="18" charset="-128"/>
                <a:ea typeface="UD デジタル 教科書体 NP-R" panose="02020400000000000000" pitchFamily="18" charset="-128"/>
              </a:rPr>
              <a:t>ような</a:t>
            </a:r>
            <a:r>
              <a:rPr lang="ja-JP" altLang="en-US" dirty="0">
                <a:latin typeface="UD デジタル 教科書体 NP-R" panose="02020400000000000000" pitchFamily="18" charset="-128"/>
                <a:ea typeface="UD デジタル 教科書体 NP-R" panose="02020400000000000000" pitchFamily="18" charset="-128"/>
              </a:rPr>
              <a:t>役割</a:t>
            </a:r>
            <a:r>
              <a:rPr lang="ja-JP" altLang="en-US" dirty="0" smtClean="0">
                <a:latin typeface="UD デジタル 教科書体 NP-R" panose="02020400000000000000" pitchFamily="18" charset="-128"/>
                <a:ea typeface="UD デジタル 教科書体 NP-R" panose="02020400000000000000" pitchFamily="18" charset="-128"/>
              </a:rPr>
              <a:t>を担う。</a:t>
            </a:r>
          </a:p>
        </p:txBody>
      </p:sp>
      <p:sp>
        <p:nvSpPr>
          <p:cNvPr id="7"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69253" y="617355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18</a:t>
            </a:fld>
            <a:endParaRPr lang="ja-JP" altLang="en-US" sz="2400" dirty="0">
              <a:solidFill>
                <a:schemeClr val="tx1"/>
              </a:solidFill>
            </a:endParaRPr>
          </a:p>
        </p:txBody>
      </p:sp>
    </p:spTree>
    <p:extLst>
      <p:ext uri="{BB962C8B-B14F-4D97-AF65-F5344CB8AC3E}">
        <p14:creationId xmlns:p14="http://schemas.microsoft.com/office/powerpoint/2010/main" val="3694279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66651" y="504368"/>
            <a:ext cx="3500846" cy="584775"/>
          </a:xfrm>
          <a:prstGeom prst="rect">
            <a:avLst/>
          </a:prstGeom>
          <a:noFill/>
        </p:spPr>
        <p:txBody>
          <a:bodyPr wrap="square" rtlCol="0">
            <a:spAutoFit/>
          </a:bodyPr>
          <a:lstStyle/>
          <a:p>
            <a:r>
              <a:rPr lang="ja-JP" altLang="en-US" sz="32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cs typeface="メイリオ" pitchFamily="50" charset="-128"/>
              </a:rPr>
              <a:t>まとめ　その２</a:t>
            </a:r>
            <a:endParaRPr lang="ja-JP" altLang="en-US" sz="3200" b="1" dirty="0">
              <a:solidFill>
                <a:schemeClr val="accent1">
                  <a:lumMod val="50000"/>
                </a:schemeClr>
              </a:solidFill>
              <a:latin typeface="UD デジタル 教科書体 NP-R" panose="02020400000000000000" pitchFamily="18" charset="-128"/>
              <a:ea typeface="UD デジタル 教科書体 NP-R" panose="02020400000000000000" pitchFamily="18" charset="-128"/>
              <a:cs typeface="メイリオ" pitchFamily="50" charset="-128"/>
            </a:endParaRPr>
          </a:p>
        </p:txBody>
      </p:sp>
      <p:cxnSp>
        <p:nvCxnSpPr>
          <p:cNvPr id="6" name="直線コネクタ 5"/>
          <p:cNvCxnSpPr/>
          <p:nvPr/>
        </p:nvCxnSpPr>
        <p:spPr>
          <a:xfrm>
            <a:off x="583865" y="1132485"/>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5" name="コンテンツ プレースホルダー 2">
            <a:extLst>
              <a:ext uri="{FF2B5EF4-FFF2-40B4-BE49-F238E27FC236}">
                <a16:creationId xmlns:a16="http://schemas.microsoft.com/office/drawing/2014/main" xmlns="" id="{5B81C531-0C59-41D8-A624-E46B2162B122}"/>
              </a:ext>
            </a:extLst>
          </p:cNvPr>
          <p:cNvSpPr txBox="1">
            <a:spLocks/>
          </p:cNvSpPr>
          <p:nvPr/>
        </p:nvSpPr>
        <p:spPr>
          <a:xfrm>
            <a:off x="583865" y="1175827"/>
            <a:ext cx="8208443" cy="5185783"/>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000"/>
              </a:lnSpc>
              <a:buNone/>
            </a:pPr>
            <a:endParaRPr lang="en-US" altLang="ja-JP" sz="3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4500" b="1" dirty="0" smtClean="0">
                <a:latin typeface="UD デジタル 教科書体 NP-R" panose="02020400000000000000" pitchFamily="18" charset="-128"/>
                <a:ea typeface="UD デジタル 教科書体 NP-R" panose="02020400000000000000" pitchFamily="18" charset="-128"/>
              </a:rPr>
              <a:t>・つながれる関係機関とは、なるべく多くの人と</a:t>
            </a:r>
            <a:endParaRPr lang="en-US" altLang="ja-JP" sz="4500" b="1"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4500" b="1" dirty="0" smtClean="0">
                <a:latin typeface="UD デジタル 教科書体 NP-R" panose="02020400000000000000" pitchFamily="18" charset="-128"/>
                <a:ea typeface="UD デジタル 教科書体 NP-R" panose="02020400000000000000" pitchFamily="18" charset="-128"/>
              </a:rPr>
              <a:t>　つながっておく。</a:t>
            </a:r>
            <a:endParaRPr lang="en-US" altLang="ja-JP" sz="4500" b="1"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39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4500" b="1" dirty="0">
                <a:latin typeface="UD デジタル 教科書体 NP-R" panose="02020400000000000000" pitchFamily="18" charset="-128"/>
                <a:ea typeface="UD デジタル 教科書体 NP-R" panose="02020400000000000000" pitchFamily="18" charset="-128"/>
              </a:rPr>
              <a:t>・</a:t>
            </a:r>
            <a:r>
              <a:rPr lang="ja-JP" altLang="en-US" sz="4500" b="1" dirty="0" smtClean="0">
                <a:latin typeface="UD デジタル 教科書体 NP-R" panose="02020400000000000000" pitchFamily="18" charset="-128"/>
                <a:ea typeface="UD デジタル 教科書体 NP-R" panose="02020400000000000000" pitchFamily="18" charset="-128"/>
              </a:rPr>
              <a:t>分かっている関係者を一人でも多く作ること。</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400" dirty="0" smtClean="0">
                <a:latin typeface="UD デジタル 教科書体 NP-R" panose="02020400000000000000" pitchFamily="18" charset="-128"/>
                <a:ea typeface="UD デジタル 教科書体 NP-R" panose="02020400000000000000" pitchFamily="18" charset="-128"/>
              </a:rPr>
              <a:t>　</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3100" dirty="0" smtClean="0">
                <a:latin typeface="UD デジタル 教科書体 NP-R" panose="02020400000000000000" pitchFamily="18" charset="-128"/>
                <a:ea typeface="UD デジタル 教科書体 NP-R" panose="02020400000000000000" pitchFamily="18" charset="-128"/>
              </a:rPr>
              <a:t>　</a:t>
            </a:r>
            <a:r>
              <a:rPr lang="ja-JP" altLang="en-US" sz="3500" dirty="0" smtClean="0">
                <a:latin typeface="UD デジタル 教科書体 NP-R" panose="02020400000000000000" pitchFamily="18" charset="-128"/>
                <a:ea typeface="UD デジタル 教科書体 NP-R" panose="02020400000000000000" pitchFamily="18" charset="-128"/>
              </a:rPr>
              <a:t>行政担当者、計画相談事業所や基幹相談支援センターの相談支援専門員</a:t>
            </a:r>
            <a:r>
              <a:rPr lang="ja-JP" altLang="en-US" sz="3500" dirty="0">
                <a:latin typeface="UD デジタル 教科書体 NP-R" panose="02020400000000000000" pitchFamily="18" charset="-128"/>
                <a:ea typeface="UD デジタル 教科書体 NP-R" panose="02020400000000000000" pitchFamily="18" charset="-128"/>
              </a:rPr>
              <a:t>、</a:t>
            </a:r>
            <a:r>
              <a:rPr lang="ja-JP" altLang="en-US" sz="3500" dirty="0" smtClean="0">
                <a:latin typeface="UD デジタル 教科書体 NP-R" panose="02020400000000000000" pitchFamily="18" charset="-128"/>
                <a:ea typeface="UD デジタル 教科書体 NP-R" panose="02020400000000000000" pitchFamily="18" charset="-128"/>
              </a:rPr>
              <a:t>事業所の関係者、医療スタッフなど</a:t>
            </a:r>
            <a:endParaRPr lang="en-US" altLang="ja-JP" sz="35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3500" dirty="0">
                <a:latin typeface="UD デジタル 教科書体 NP-R" panose="02020400000000000000" pitchFamily="18" charset="-128"/>
                <a:ea typeface="UD デジタル 教科書体 NP-R" panose="02020400000000000000" pitchFamily="18" charset="-128"/>
              </a:rPr>
              <a:t>　</a:t>
            </a:r>
            <a:r>
              <a:rPr lang="ja-JP" altLang="en-US" sz="3500" dirty="0" smtClean="0">
                <a:latin typeface="UD デジタル 教科書体 NP-R" panose="02020400000000000000" pitchFamily="18" charset="-128"/>
                <a:ea typeface="UD デジタル 教科書体 NP-R" panose="02020400000000000000" pitchFamily="18" charset="-128"/>
              </a:rPr>
              <a:t>ケースによっては、警察の生活安全課などのつながりも有効であり、チームとして動くことに心がけ、燃え尽きないようにすること。</a:t>
            </a:r>
            <a:endParaRPr lang="ja-JP" altLang="en-US" sz="3500" dirty="0">
              <a:latin typeface="UD デジタル 教科書体 NP-R" panose="02020400000000000000" pitchFamily="18" charset="-128"/>
              <a:ea typeface="UD デジタル 教科書体 NP-R" panose="02020400000000000000" pitchFamily="18" charset="-128"/>
            </a:endParaRPr>
          </a:p>
        </p:txBody>
      </p:sp>
      <p:sp>
        <p:nvSpPr>
          <p:cNvPr id="7"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069253" y="6173556"/>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19</a:t>
            </a:fld>
            <a:endParaRPr lang="ja-JP" altLang="en-US" sz="2400" dirty="0">
              <a:solidFill>
                <a:schemeClr val="tx1"/>
              </a:solidFill>
            </a:endParaRPr>
          </a:p>
        </p:txBody>
      </p:sp>
    </p:spTree>
    <p:extLst>
      <p:ext uri="{BB962C8B-B14F-4D97-AF65-F5344CB8AC3E}">
        <p14:creationId xmlns:p14="http://schemas.microsoft.com/office/powerpoint/2010/main" val="483258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xmlns="" id="{8BB20775-8633-4201-892A-D70E4D3A67EE}"/>
              </a:ext>
            </a:extLst>
          </p:cNvPr>
          <p:cNvSpPr txBox="1">
            <a:spLocks/>
          </p:cNvSpPr>
          <p:nvPr/>
        </p:nvSpPr>
        <p:spPr>
          <a:xfrm>
            <a:off x="505487" y="292138"/>
            <a:ext cx="8099160" cy="8882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latin typeface="UD デジタル 教科書体 NP-R" panose="02020400000000000000" pitchFamily="18" charset="-128"/>
                <a:ea typeface="UD デジタル 教科書体 NP-R" panose="02020400000000000000" pitchFamily="18" charset="-128"/>
              </a:rPr>
              <a:t>強度</a:t>
            </a:r>
            <a:r>
              <a:rPr lang="ja-JP" altLang="en-US" sz="3200" dirty="0" err="1" smtClean="0">
                <a:latin typeface="UD デジタル 教科書体 NP-R" panose="02020400000000000000" pitchFamily="18" charset="-128"/>
                <a:ea typeface="UD デジタル 教科書体 NP-R" panose="02020400000000000000" pitchFamily="18" charset="-128"/>
              </a:rPr>
              <a:t>行動障がい</a:t>
            </a:r>
            <a:r>
              <a:rPr lang="ja-JP" altLang="en-US" sz="3200" dirty="0" smtClean="0">
                <a:latin typeface="UD デジタル 教科書体 NP-R" panose="02020400000000000000" pitchFamily="18" charset="-128"/>
                <a:ea typeface="UD デジタル 教科書体 NP-R" panose="02020400000000000000" pitchFamily="18" charset="-128"/>
              </a:rPr>
              <a:t>在宅医療福祉連携支援事業</a:t>
            </a:r>
            <a:endParaRPr lang="ja-JP" altLang="en-US" sz="3200" dirty="0">
              <a:latin typeface="UD デジタル 教科書体 NP-R" panose="02020400000000000000" pitchFamily="18" charset="-128"/>
              <a:ea typeface="UD デジタル 教科書体 NP-R" panose="02020400000000000000" pitchFamily="18" charset="-128"/>
            </a:endParaRPr>
          </a:p>
        </p:txBody>
      </p:sp>
      <p:cxnSp>
        <p:nvCxnSpPr>
          <p:cNvPr id="6" name="直線コネクタ 5"/>
          <p:cNvCxnSpPr/>
          <p:nvPr/>
        </p:nvCxnSpPr>
        <p:spPr>
          <a:xfrm>
            <a:off x="450845" y="1180414"/>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タイトル 1">
            <a:extLst>
              <a:ext uri="{FF2B5EF4-FFF2-40B4-BE49-F238E27FC236}">
                <a16:creationId xmlns:a16="http://schemas.microsoft.com/office/drawing/2014/main" xmlns="" id="{8BB20775-8633-4201-892A-D70E4D3A67EE}"/>
              </a:ext>
            </a:extLst>
          </p:cNvPr>
          <p:cNvSpPr txBox="1">
            <a:spLocks/>
          </p:cNvSpPr>
          <p:nvPr/>
        </p:nvSpPr>
        <p:spPr>
          <a:xfrm>
            <a:off x="674607" y="1359141"/>
            <a:ext cx="7760911" cy="15235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4000"/>
              </a:lnSpc>
            </a:pPr>
            <a:r>
              <a:rPr lang="ja-JP" altLang="en-US" sz="1800" dirty="0" smtClean="0">
                <a:latin typeface="UD デジタル 教科書体 NP-R" panose="02020400000000000000" pitchFamily="18" charset="-128"/>
                <a:ea typeface="UD デジタル 教科書体 NP-R" panose="02020400000000000000" pitchFamily="18" charset="-128"/>
              </a:rPr>
              <a:t>平成２７年度から医療と福祉が連携して強度行動障がいのある方の生活を支援するため、強度</a:t>
            </a:r>
            <a:r>
              <a:rPr lang="ja-JP" altLang="en-US" sz="1800" dirty="0" err="1" smtClean="0">
                <a:latin typeface="UD デジタル 教科書体 NP-R" panose="02020400000000000000" pitchFamily="18" charset="-128"/>
                <a:ea typeface="UD デジタル 教科書体 NP-R" panose="02020400000000000000" pitchFamily="18" charset="-128"/>
              </a:rPr>
              <a:t>行動障がい</a:t>
            </a:r>
            <a:r>
              <a:rPr lang="ja-JP" altLang="en-US" sz="1800" dirty="0" smtClean="0">
                <a:latin typeface="UD デジタル 教科書体 NP-R" panose="02020400000000000000" pitchFamily="18" charset="-128"/>
                <a:ea typeface="UD デジタル 教科書体 NP-R" panose="02020400000000000000" pitchFamily="18" charset="-128"/>
              </a:rPr>
              <a:t>在宅医療福祉連携体制支援事業が県の委託事業として開始</a:t>
            </a:r>
            <a:endParaRPr lang="ja-JP" altLang="en-US" sz="1800" dirty="0">
              <a:latin typeface="UD デジタル 教科書体 NP-R" panose="02020400000000000000" pitchFamily="18" charset="-128"/>
              <a:ea typeface="UD デジタル 教科書体 NP-R" panose="02020400000000000000" pitchFamily="18" charset="-128"/>
            </a:endParaRPr>
          </a:p>
        </p:txBody>
      </p:sp>
      <p:sp>
        <p:nvSpPr>
          <p:cNvPr id="8" name="タイトル 1">
            <a:extLst>
              <a:ext uri="{FF2B5EF4-FFF2-40B4-BE49-F238E27FC236}">
                <a16:creationId xmlns:a16="http://schemas.microsoft.com/office/drawing/2014/main" xmlns="" id="{8BB20775-8633-4201-892A-D70E4D3A67EE}"/>
              </a:ext>
            </a:extLst>
          </p:cNvPr>
          <p:cNvSpPr txBox="1">
            <a:spLocks/>
          </p:cNvSpPr>
          <p:nvPr/>
        </p:nvSpPr>
        <p:spPr>
          <a:xfrm>
            <a:off x="590045" y="3061469"/>
            <a:ext cx="7930037" cy="2947446"/>
          </a:xfrm>
          <a:prstGeom prst="rect">
            <a:avLst/>
          </a:prstGeom>
          <a:ln w="41275">
            <a:solidFill>
              <a:schemeClr val="accent1"/>
            </a:solidFill>
            <a:prstDash val="sysDot"/>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3500"/>
              </a:lnSpc>
            </a:pPr>
            <a:r>
              <a:rPr lang="ja-JP" altLang="en-US" sz="2200" dirty="0" smtClean="0">
                <a:latin typeface="UD デジタル 教科書体 NP-R" panose="02020400000000000000" pitchFamily="18" charset="-128"/>
                <a:ea typeface="UD デジタル 教科書体 NP-R" panose="02020400000000000000" pitchFamily="18" charset="-128"/>
              </a:rPr>
              <a:t>  中濃圏域に</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2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   　</a:t>
            </a: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「強度</a:t>
            </a:r>
            <a:r>
              <a:rPr lang="ja-JP" altLang="en-US" sz="2800" b="1" dirty="0" err="1"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行動障がい</a:t>
            </a: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地域支援センター」</a:t>
            </a: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  </a:t>
            </a:r>
            <a:r>
              <a:rPr lang="en-US" altLang="ja-JP" sz="2200" dirty="0" smtClean="0">
                <a:latin typeface="UD デジタル 教科書体 NP-R" panose="02020400000000000000" pitchFamily="18" charset="-128"/>
                <a:ea typeface="UD デジタル 教科書体 NP-R" panose="02020400000000000000" pitchFamily="18" charset="-128"/>
              </a:rPr>
              <a:t>(</a:t>
            </a:r>
            <a:r>
              <a:rPr lang="ja-JP" altLang="en-US" sz="2200" dirty="0" smtClean="0">
                <a:latin typeface="UD デジタル 教科書体 NP-R" panose="02020400000000000000" pitchFamily="18" charset="-128"/>
                <a:ea typeface="UD デジタル 教科書体 NP-R" panose="02020400000000000000" pitchFamily="18" charset="-128"/>
              </a:rPr>
              <a:t>ひまわりの丘地域生活支援センター）</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「強度</a:t>
            </a:r>
            <a:r>
              <a:rPr lang="ja-JP" altLang="en-US" sz="2800" b="1" dirty="0" err="1"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行動障がい</a:t>
            </a: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医療支援センター」</a:t>
            </a: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（のぞみの丘ホスピタル）</a:t>
            </a:r>
            <a:r>
              <a:rPr lang="ja-JP" altLang="en-US" sz="2200" dirty="0">
                <a:latin typeface="UD デジタル 教科書体 NP-R" panose="02020400000000000000" pitchFamily="18" charset="-128"/>
                <a:ea typeface="UD デジタル 教科書体 NP-R" panose="02020400000000000000" pitchFamily="18" charset="-128"/>
              </a:rPr>
              <a:t>　</a:t>
            </a:r>
            <a:r>
              <a:rPr lang="ja-JP" altLang="en-US" sz="2200" dirty="0" smtClean="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a:t>
            </a:r>
            <a:r>
              <a:rPr lang="ja-JP" altLang="en-US" sz="24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   を設置　　　　　　　　　　　　　　　　　</a:t>
            </a:r>
            <a:endParaRPr lang="en-US" altLang="ja-JP" sz="2400" dirty="0" smtClean="0">
              <a:latin typeface="UD デジタル 教科書体 NP-R" panose="02020400000000000000" pitchFamily="18" charset="-128"/>
              <a:ea typeface="UD デジタル 教科書体 NP-R" panose="02020400000000000000" pitchFamily="18" charset="-128"/>
            </a:endParaRPr>
          </a:p>
        </p:txBody>
      </p:sp>
      <p:sp>
        <p:nvSpPr>
          <p:cNvPr id="9"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2</a:t>
            </a:fld>
            <a:endParaRPr lang="ja-JP" altLang="en-US" sz="2400" dirty="0">
              <a:solidFill>
                <a:schemeClr val="tx1"/>
              </a:solidFill>
            </a:endParaRPr>
          </a:p>
        </p:txBody>
      </p:sp>
    </p:spTree>
    <p:extLst>
      <p:ext uri="{BB962C8B-B14F-4D97-AF65-F5344CB8AC3E}">
        <p14:creationId xmlns:p14="http://schemas.microsoft.com/office/powerpoint/2010/main" val="3651527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xmlns="" id="{8BB20775-8633-4201-892A-D70E4D3A67EE}"/>
              </a:ext>
            </a:extLst>
          </p:cNvPr>
          <p:cNvSpPr txBox="1">
            <a:spLocks/>
          </p:cNvSpPr>
          <p:nvPr/>
        </p:nvSpPr>
        <p:spPr>
          <a:xfrm>
            <a:off x="449363" y="528488"/>
            <a:ext cx="8411095" cy="152835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5000"/>
              </a:lnSpc>
            </a:pPr>
            <a:r>
              <a:rPr lang="ja-JP" altLang="en-US" sz="3200" dirty="0" smtClean="0">
                <a:latin typeface="UD デジタル 教科書体 NP-R" panose="02020400000000000000" pitchFamily="18" charset="-128"/>
                <a:ea typeface="UD デジタル 教科書体 NP-R" panose="02020400000000000000" pitchFamily="18" charset="-128"/>
              </a:rPr>
              <a:t>～医療と福祉が連携して生活を支援～</a:t>
            </a:r>
            <a:endParaRPr lang="en-US" altLang="ja-JP" sz="3200" dirty="0" smtClean="0">
              <a:latin typeface="UD デジタル 教科書体 NP-R" panose="02020400000000000000" pitchFamily="18" charset="-128"/>
              <a:ea typeface="UD デジタル 教科書体 NP-R" panose="02020400000000000000" pitchFamily="18" charset="-128"/>
            </a:endParaRPr>
          </a:p>
          <a:p>
            <a:pPr algn="l">
              <a:lnSpc>
                <a:spcPts val="5000"/>
              </a:lnSpc>
            </a:pPr>
            <a:r>
              <a:rPr lang="ja-JP" altLang="en-US" sz="2600" dirty="0">
                <a:latin typeface="UD デジタル 教科書体 NP-R" panose="02020400000000000000" pitchFamily="18" charset="-128"/>
                <a:ea typeface="UD デジタル 教科書体 NP-R" panose="02020400000000000000" pitchFamily="18" charset="-128"/>
              </a:rPr>
              <a:t>　</a:t>
            </a:r>
            <a:r>
              <a:rPr lang="ja-JP" altLang="en-US" sz="2400" dirty="0" smtClean="0">
                <a:latin typeface="UD デジタル 教科書体 NP-R" panose="02020400000000000000" pitchFamily="18" charset="-128"/>
                <a:ea typeface="UD デジタル 教科書体 NP-R" panose="02020400000000000000" pitchFamily="18" charset="-128"/>
              </a:rPr>
              <a:t>「地域支援センター」と「医療支援センター」の役割</a:t>
            </a:r>
            <a:endParaRPr lang="en-US" altLang="ja-JP" sz="2400" dirty="0" smtClean="0">
              <a:latin typeface="UD デジタル 教科書体 NP-R" panose="02020400000000000000" pitchFamily="18" charset="-128"/>
              <a:ea typeface="UD デジタル 教科書体 NP-R" panose="02020400000000000000" pitchFamily="18" charset="-128"/>
            </a:endParaRPr>
          </a:p>
        </p:txBody>
      </p:sp>
      <p:cxnSp>
        <p:nvCxnSpPr>
          <p:cNvPr id="6" name="直線コネクタ 5"/>
          <p:cNvCxnSpPr/>
          <p:nvPr/>
        </p:nvCxnSpPr>
        <p:spPr>
          <a:xfrm>
            <a:off x="449363" y="2177952"/>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xmlns="" id="{8BB20775-8633-4201-892A-D70E4D3A67EE}"/>
              </a:ext>
            </a:extLst>
          </p:cNvPr>
          <p:cNvSpPr txBox="1">
            <a:spLocks/>
          </p:cNvSpPr>
          <p:nvPr/>
        </p:nvSpPr>
        <p:spPr>
          <a:xfrm>
            <a:off x="449363" y="2299063"/>
            <a:ext cx="8414054" cy="397111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4500"/>
              </a:lnSpc>
            </a:pP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「地域支援センター」</a:t>
            </a: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algn="l">
              <a:lnSpc>
                <a:spcPts val="3500"/>
              </a:lnSpc>
            </a:pPr>
            <a:r>
              <a:rPr lang="ja-JP" altLang="en-US" sz="2000" dirty="0" smtClean="0">
                <a:latin typeface="UD デジタル 教科書体 NP-R" panose="02020400000000000000" pitchFamily="18" charset="-128"/>
                <a:ea typeface="UD デジタル 教科書体 NP-R" panose="02020400000000000000" pitchFamily="18" charset="-128"/>
              </a:rPr>
              <a:t>相談や関係機関へ助言・連絡調整を行うコーディネーターを配置し、</a:t>
            </a:r>
            <a:endParaRPr lang="en-US" altLang="ja-JP" sz="2000" dirty="0" smtClean="0">
              <a:latin typeface="UD デジタル 教科書体 NP-R" panose="02020400000000000000" pitchFamily="18" charset="-128"/>
              <a:ea typeface="UD デジタル 教科書体 NP-R" panose="02020400000000000000" pitchFamily="18" charset="-128"/>
            </a:endParaRPr>
          </a:p>
          <a:p>
            <a:pPr algn="l">
              <a:lnSpc>
                <a:spcPts val="3500"/>
              </a:lnSpc>
            </a:pPr>
            <a:r>
              <a:rPr lang="ja-JP" altLang="en-US" sz="2000" dirty="0" smtClean="0">
                <a:latin typeface="UD デジタル 教科書体 NP-R" panose="02020400000000000000" pitchFamily="18" charset="-128"/>
                <a:ea typeface="UD デジタル 教科書体 NP-R" panose="02020400000000000000" pitchFamily="18" charset="-128"/>
              </a:rPr>
              <a:t>医療支援センター等と連携し、強度行動障がいのある方の支援体制を</a:t>
            </a:r>
            <a:endParaRPr lang="en-US" altLang="ja-JP" sz="2000" dirty="0" smtClean="0">
              <a:latin typeface="UD デジタル 教科書体 NP-R" panose="02020400000000000000" pitchFamily="18" charset="-128"/>
              <a:ea typeface="UD デジタル 教科書体 NP-R" panose="02020400000000000000" pitchFamily="18" charset="-128"/>
            </a:endParaRPr>
          </a:p>
          <a:p>
            <a:pPr algn="l">
              <a:lnSpc>
                <a:spcPts val="3500"/>
              </a:lnSpc>
            </a:pPr>
            <a:r>
              <a:rPr lang="ja-JP" altLang="en-US" sz="2000" dirty="0" smtClean="0">
                <a:latin typeface="UD デジタル 教科書体 NP-R" panose="02020400000000000000" pitchFamily="18" charset="-128"/>
                <a:ea typeface="UD デジタル 教科書体 NP-R" panose="02020400000000000000" pitchFamily="18" charset="-128"/>
              </a:rPr>
              <a:t>強化する。</a:t>
            </a:r>
            <a:endParaRPr lang="en-US" altLang="ja-JP" sz="2000" dirty="0" smtClean="0">
              <a:latin typeface="UD デジタル 教科書体 NP-R" panose="02020400000000000000" pitchFamily="18" charset="-128"/>
              <a:ea typeface="UD デジタル 教科書体 NP-R" panose="02020400000000000000" pitchFamily="18" charset="-128"/>
            </a:endParaRPr>
          </a:p>
          <a:p>
            <a:pPr algn="l">
              <a:lnSpc>
                <a:spcPts val="1500"/>
              </a:lnSpc>
            </a:pPr>
            <a:r>
              <a:rPr lang="ja-JP" altLang="en-US" sz="2400" dirty="0" smtClean="0">
                <a:latin typeface="UD デジタル 教科書体 NP-R" panose="02020400000000000000" pitchFamily="18" charset="-128"/>
                <a:ea typeface="UD デジタル 教科書体 NP-R" panose="02020400000000000000" pitchFamily="18" charset="-128"/>
              </a:rPr>
              <a:t>　　　　　    </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「医療支援センター」</a:t>
            </a: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algn="l">
              <a:lnSpc>
                <a:spcPts val="3500"/>
              </a:lnSpc>
            </a:pPr>
            <a:r>
              <a:rPr lang="ja-JP" altLang="en-US" sz="2000" dirty="0" smtClean="0">
                <a:latin typeface="UD デジタル 教科書体 NP-R" panose="02020400000000000000" pitchFamily="18" charset="-128"/>
                <a:ea typeface="UD デジタル 教科書体 NP-R" panose="02020400000000000000" pitchFamily="18" charset="-128"/>
              </a:rPr>
              <a:t>緊急入院による医療的処置又は判断を行うとともに、地域支援センター等と連携し、在宅での医療及び福祉サービスにつなげる活動を行う。</a:t>
            </a:r>
            <a:endParaRPr lang="en-US" altLang="ja-JP" sz="2000" dirty="0" smtClean="0">
              <a:latin typeface="UD デジタル 教科書体 NP-R" panose="02020400000000000000" pitchFamily="18" charset="-128"/>
              <a:ea typeface="UD デジタル 教科書体 NP-R" panose="02020400000000000000" pitchFamily="18" charset="-128"/>
            </a:endParaRPr>
          </a:p>
          <a:p>
            <a:pPr algn="l">
              <a:lnSpc>
                <a:spcPts val="4500"/>
              </a:lnSpc>
            </a:pPr>
            <a:r>
              <a:rPr lang="ja-JP" altLang="en-US" sz="2400" dirty="0" smtClean="0">
                <a:latin typeface="UD デジタル 教科書体 NP-R" panose="02020400000000000000" pitchFamily="18" charset="-128"/>
                <a:ea typeface="UD デジタル 教科書体 NP-R" panose="02020400000000000000" pitchFamily="18" charset="-128"/>
              </a:rPr>
              <a:t>　　　　　  </a:t>
            </a:r>
            <a:endParaRPr lang="en-US" altLang="ja-JP" sz="2400" dirty="0" smtClean="0">
              <a:latin typeface="UD デジタル 教科書体 NP-R" panose="02020400000000000000" pitchFamily="18" charset="-128"/>
              <a:ea typeface="UD デジタル 教科書体 NP-R" panose="02020400000000000000" pitchFamily="18" charset="-128"/>
            </a:endParaRPr>
          </a:p>
        </p:txBody>
      </p:sp>
      <p:sp>
        <p:nvSpPr>
          <p:cNvPr id="10"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3</a:t>
            </a:fld>
            <a:endParaRPr lang="ja-JP" altLang="en-US" sz="2400" dirty="0">
              <a:solidFill>
                <a:schemeClr val="tx1"/>
              </a:solidFill>
            </a:endParaRPr>
          </a:p>
        </p:txBody>
      </p:sp>
    </p:spTree>
    <p:extLst>
      <p:ext uri="{BB962C8B-B14F-4D97-AF65-F5344CB8AC3E}">
        <p14:creationId xmlns:p14="http://schemas.microsoft.com/office/powerpoint/2010/main" val="1575644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xmlns="" id="{8BB20775-8633-4201-892A-D70E4D3A67EE}"/>
              </a:ext>
            </a:extLst>
          </p:cNvPr>
          <p:cNvSpPr txBox="1">
            <a:spLocks/>
          </p:cNvSpPr>
          <p:nvPr/>
        </p:nvSpPr>
        <p:spPr>
          <a:xfrm>
            <a:off x="854312" y="371733"/>
            <a:ext cx="2724911" cy="7124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5000"/>
              </a:lnSpc>
            </a:pPr>
            <a:r>
              <a:rPr lang="ja-JP" altLang="en-US" sz="3200" dirty="0" smtClean="0">
                <a:latin typeface="UD デジタル 教科書体 NP-R" panose="02020400000000000000" pitchFamily="18" charset="-128"/>
                <a:ea typeface="UD デジタル 教科書体 NP-R" panose="02020400000000000000" pitchFamily="18" charset="-128"/>
              </a:rPr>
              <a:t>～事業実績～</a:t>
            </a:r>
            <a:endParaRPr lang="en-US" altLang="ja-JP" sz="3200" dirty="0" smtClean="0">
              <a:latin typeface="UD デジタル 教科書体 NP-R" panose="02020400000000000000" pitchFamily="18" charset="-128"/>
              <a:ea typeface="UD デジタル 教科書体 NP-R" panose="02020400000000000000" pitchFamily="18" charset="-128"/>
            </a:endParaRPr>
          </a:p>
        </p:txBody>
      </p:sp>
      <p:cxnSp>
        <p:nvCxnSpPr>
          <p:cNvPr id="6" name="直線コネクタ 5"/>
          <p:cNvCxnSpPr/>
          <p:nvPr/>
        </p:nvCxnSpPr>
        <p:spPr>
          <a:xfrm>
            <a:off x="305672" y="1084216"/>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xmlns="" id="{8BB20775-8633-4201-892A-D70E4D3A67EE}"/>
              </a:ext>
            </a:extLst>
          </p:cNvPr>
          <p:cNvSpPr txBox="1">
            <a:spLocks/>
          </p:cNvSpPr>
          <p:nvPr/>
        </p:nvSpPr>
        <p:spPr>
          <a:xfrm>
            <a:off x="305672" y="1338007"/>
            <a:ext cx="8414054" cy="46839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4500"/>
              </a:lnSpc>
            </a:pPr>
            <a:endParaRPr lang="en-US" altLang="ja-JP" sz="28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409089140"/>
              </p:ext>
            </p:extLst>
          </p:nvPr>
        </p:nvGraphicFramePr>
        <p:xfrm>
          <a:off x="731002" y="1476097"/>
          <a:ext cx="7563393" cy="4342472"/>
        </p:xfrm>
        <a:graphic>
          <a:graphicData uri="http://schemas.openxmlformats.org/drawingml/2006/table">
            <a:tbl>
              <a:tblPr firstRow="1" bandRow="1">
                <a:tableStyleId>{5C22544A-7EE6-4342-B048-85BDC9FD1C3A}</a:tableStyleId>
              </a:tblPr>
              <a:tblGrid>
                <a:gridCol w="2521131">
                  <a:extLst>
                    <a:ext uri="{9D8B030D-6E8A-4147-A177-3AD203B41FA5}">
                      <a16:colId xmlns:a16="http://schemas.microsoft.com/office/drawing/2014/main" xmlns="" val="3210120172"/>
                    </a:ext>
                  </a:extLst>
                </a:gridCol>
                <a:gridCol w="2521131">
                  <a:extLst>
                    <a:ext uri="{9D8B030D-6E8A-4147-A177-3AD203B41FA5}">
                      <a16:colId xmlns:a16="http://schemas.microsoft.com/office/drawing/2014/main" xmlns="" val="2171013202"/>
                    </a:ext>
                  </a:extLst>
                </a:gridCol>
                <a:gridCol w="2521131">
                  <a:extLst>
                    <a:ext uri="{9D8B030D-6E8A-4147-A177-3AD203B41FA5}">
                      <a16:colId xmlns:a16="http://schemas.microsoft.com/office/drawing/2014/main" xmlns="" val="34606709"/>
                    </a:ext>
                  </a:extLst>
                </a:gridCol>
              </a:tblGrid>
              <a:tr h="708359">
                <a:tc>
                  <a:txBody>
                    <a:bodyPr/>
                    <a:lstStyle/>
                    <a:p>
                      <a:endParaRPr kumimoji="1" lang="ja-JP" altLang="en-US" dirty="0"/>
                    </a:p>
                  </a:txBody>
                  <a:tcPr/>
                </a:tc>
                <a:tc>
                  <a:txBody>
                    <a:bodyPr/>
                    <a:lstStyle/>
                    <a:p>
                      <a:pPr algn="ctr">
                        <a:lnSpc>
                          <a:spcPts val="4000"/>
                        </a:lnSpc>
                      </a:pPr>
                      <a:r>
                        <a:rPr kumimoji="1" lang="ja-JP" altLang="en-US" sz="2400" dirty="0" smtClean="0"/>
                        <a:t>相談件数</a:t>
                      </a:r>
                      <a:endParaRPr kumimoji="1" lang="ja-JP" altLang="en-US" sz="2400" dirty="0"/>
                    </a:p>
                  </a:txBody>
                  <a:tcPr/>
                </a:tc>
                <a:tc>
                  <a:txBody>
                    <a:bodyPr/>
                    <a:lstStyle/>
                    <a:p>
                      <a:pPr algn="ctr">
                        <a:lnSpc>
                          <a:spcPts val="4000"/>
                        </a:lnSpc>
                      </a:pPr>
                      <a:r>
                        <a:rPr kumimoji="1" lang="ja-JP" altLang="en-US" sz="2400" dirty="0" smtClean="0"/>
                        <a:t>病院受診</a:t>
                      </a:r>
                      <a:endParaRPr kumimoji="1" lang="ja-JP" altLang="en-US" sz="2400" dirty="0"/>
                    </a:p>
                  </a:txBody>
                  <a:tcPr/>
                </a:tc>
                <a:extLst>
                  <a:ext uri="{0D108BD9-81ED-4DB2-BD59-A6C34878D82A}">
                    <a16:rowId xmlns:a16="http://schemas.microsoft.com/office/drawing/2014/main" xmlns="" val="417546627"/>
                  </a:ext>
                </a:extLst>
              </a:tr>
              <a:tr h="519555">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平成２７年度</a:t>
                      </a:r>
                    </a:p>
                  </a:txBody>
                  <a:tcPr/>
                </a:tc>
                <a:tc>
                  <a:txBody>
                    <a:bodyPr/>
                    <a:lstStyle/>
                    <a:p>
                      <a:pPr algn="ctr">
                        <a:lnSpc>
                          <a:spcPts val="3300"/>
                        </a:lnSpc>
                      </a:pPr>
                      <a:r>
                        <a:rPr kumimoji="1" lang="ja-JP" altLang="en-US" sz="2400" dirty="0" smtClean="0"/>
                        <a:t>１３</a:t>
                      </a:r>
                      <a:endParaRPr kumimoji="1" lang="ja-JP" altLang="en-US" sz="2400" dirty="0"/>
                    </a:p>
                  </a:txBody>
                  <a:tcPr/>
                </a:tc>
                <a:tc>
                  <a:txBody>
                    <a:bodyPr/>
                    <a:lstStyle/>
                    <a:p>
                      <a:pPr algn="ctr">
                        <a:lnSpc>
                          <a:spcPts val="3300"/>
                        </a:lnSpc>
                      </a:pPr>
                      <a:r>
                        <a:rPr kumimoji="1" lang="ja-JP" altLang="en-US" sz="2400" dirty="0" smtClean="0"/>
                        <a:t>　７</a:t>
                      </a:r>
                      <a:endParaRPr kumimoji="1" lang="ja-JP" altLang="en-US" sz="2400" dirty="0"/>
                    </a:p>
                  </a:txBody>
                  <a:tcPr/>
                </a:tc>
                <a:extLst>
                  <a:ext uri="{0D108BD9-81ED-4DB2-BD59-A6C34878D82A}">
                    <a16:rowId xmlns:a16="http://schemas.microsoft.com/office/drawing/2014/main" xmlns="" val="99522542"/>
                  </a:ext>
                </a:extLst>
              </a:tr>
              <a:tr h="506555">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平成２８年度</a:t>
                      </a:r>
                    </a:p>
                  </a:txBody>
                  <a:tcPr/>
                </a:tc>
                <a:tc>
                  <a:txBody>
                    <a:bodyPr/>
                    <a:lstStyle/>
                    <a:p>
                      <a:pPr algn="ctr">
                        <a:lnSpc>
                          <a:spcPts val="3300"/>
                        </a:lnSpc>
                      </a:pPr>
                      <a:r>
                        <a:rPr kumimoji="1" lang="ja-JP" altLang="en-US" sz="2400" dirty="0" smtClean="0"/>
                        <a:t>１５</a:t>
                      </a:r>
                      <a:endParaRPr kumimoji="1" lang="ja-JP" altLang="en-US" sz="2400" dirty="0"/>
                    </a:p>
                  </a:txBody>
                  <a:tcPr/>
                </a:tc>
                <a:tc>
                  <a:txBody>
                    <a:bodyPr/>
                    <a:lstStyle/>
                    <a:p>
                      <a:pPr algn="ctr">
                        <a:lnSpc>
                          <a:spcPts val="3300"/>
                        </a:lnSpc>
                      </a:pPr>
                      <a:r>
                        <a:rPr kumimoji="1" lang="ja-JP" altLang="en-US" sz="2400" dirty="0" smtClean="0"/>
                        <a:t>　８</a:t>
                      </a:r>
                      <a:endParaRPr kumimoji="1" lang="ja-JP" altLang="en-US" sz="2400" dirty="0"/>
                    </a:p>
                  </a:txBody>
                  <a:tcPr/>
                </a:tc>
                <a:extLst>
                  <a:ext uri="{0D108BD9-81ED-4DB2-BD59-A6C34878D82A}">
                    <a16:rowId xmlns:a16="http://schemas.microsoft.com/office/drawing/2014/main" xmlns="" val="1007912670"/>
                  </a:ext>
                </a:extLst>
              </a:tr>
              <a:tr h="546109">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平成２９年度</a:t>
                      </a:r>
                    </a:p>
                  </a:txBody>
                  <a:tcPr/>
                </a:tc>
                <a:tc>
                  <a:txBody>
                    <a:bodyPr/>
                    <a:lstStyle/>
                    <a:p>
                      <a:pPr algn="ctr">
                        <a:lnSpc>
                          <a:spcPts val="3300"/>
                        </a:lnSpc>
                      </a:pPr>
                      <a:r>
                        <a:rPr kumimoji="1" lang="ja-JP" altLang="en-US" sz="2400" dirty="0" smtClean="0"/>
                        <a:t>１７</a:t>
                      </a:r>
                      <a:endParaRPr kumimoji="1" lang="ja-JP" altLang="en-US" sz="2400" dirty="0"/>
                    </a:p>
                  </a:txBody>
                  <a:tcPr/>
                </a:tc>
                <a:tc>
                  <a:txBody>
                    <a:bodyPr/>
                    <a:lstStyle/>
                    <a:p>
                      <a:pPr algn="ctr">
                        <a:lnSpc>
                          <a:spcPts val="3300"/>
                        </a:lnSpc>
                      </a:pPr>
                      <a:r>
                        <a:rPr kumimoji="1" lang="ja-JP" altLang="en-US" sz="2400" dirty="0" smtClean="0"/>
                        <a:t>１１</a:t>
                      </a:r>
                      <a:endParaRPr kumimoji="1" lang="ja-JP" altLang="en-US" sz="2400" dirty="0"/>
                    </a:p>
                  </a:txBody>
                  <a:tcPr/>
                </a:tc>
                <a:extLst>
                  <a:ext uri="{0D108BD9-81ED-4DB2-BD59-A6C34878D82A}">
                    <a16:rowId xmlns:a16="http://schemas.microsoft.com/office/drawing/2014/main" xmlns="" val="1644532835"/>
                  </a:ext>
                </a:extLst>
              </a:tr>
              <a:tr h="518232">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平成３０年度</a:t>
                      </a:r>
                    </a:p>
                  </a:txBody>
                  <a:tcPr/>
                </a:tc>
                <a:tc>
                  <a:txBody>
                    <a:bodyPr/>
                    <a:lstStyle/>
                    <a:p>
                      <a:pPr algn="ctr">
                        <a:lnSpc>
                          <a:spcPts val="3300"/>
                        </a:lnSpc>
                      </a:pPr>
                      <a:r>
                        <a:rPr kumimoji="1" lang="ja-JP" altLang="en-US" sz="2400" dirty="0" smtClean="0"/>
                        <a:t>２１</a:t>
                      </a:r>
                      <a:endParaRPr kumimoji="1" lang="ja-JP" altLang="en-US" sz="2400" dirty="0"/>
                    </a:p>
                  </a:txBody>
                  <a:tcPr/>
                </a:tc>
                <a:tc>
                  <a:txBody>
                    <a:bodyPr/>
                    <a:lstStyle/>
                    <a:p>
                      <a:pPr algn="ctr">
                        <a:lnSpc>
                          <a:spcPts val="3300"/>
                        </a:lnSpc>
                      </a:pPr>
                      <a:r>
                        <a:rPr kumimoji="1" lang="ja-JP" altLang="en-US" sz="2400" dirty="0" smtClean="0"/>
                        <a:t>　９</a:t>
                      </a:r>
                      <a:endParaRPr kumimoji="1" lang="ja-JP" altLang="en-US" sz="2400" dirty="0"/>
                    </a:p>
                  </a:txBody>
                  <a:tcPr/>
                </a:tc>
                <a:extLst>
                  <a:ext uri="{0D108BD9-81ED-4DB2-BD59-A6C34878D82A}">
                    <a16:rowId xmlns:a16="http://schemas.microsoft.com/office/drawing/2014/main" xmlns="" val="4235407478"/>
                  </a:ext>
                </a:extLst>
              </a:tr>
              <a:tr h="518597">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平成３１年度</a:t>
                      </a:r>
                    </a:p>
                  </a:txBody>
                  <a:tcPr/>
                </a:tc>
                <a:tc>
                  <a:txBody>
                    <a:bodyPr/>
                    <a:lstStyle/>
                    <a:p>
                      <a:pPr algn="ctr">
                        <a:lnSpc>
                          <a:spcPts val="3300"/>
                        </a:lnSpc>
                      </a:pPr>
                      <a:r>
                        <a:rPr kumimoji="1" lang="ja-JP" altLang="en-US" sz="2400" dirty="0" smtClean="0"/>
                        <a:t>２０</a:t>
                      </a:r>
                      <a:endParaRPr kumimoji="1" lang="ja-JP" altLang="en-US" sz="2400" dirty="0"/>
                    </a:p>
                  </a:txBody>
                  <a:tcPr/>
                </a:tc>
                <a:tc>
                  <a:txBody>
                    <a:bodyPr/>
                    <a:lstStyle/>
                    <a:p>
                      <a:pPr algn="ctr">
                        <a:lnSpc>
                          <a:spcPts val="3300"/>
                        </a:lnSpc>
                      </a:pPr>
                      <a:r>
                        <a:rPr kumimoji="1" lang="ja-JP" altLang="en-US" sz="2400" dirty="0" smtClean="0"/>
                        <a:t>１０</a:t>
                      </a:r>
                      <a:endParaRPr kumimoji="1" lang="ja-JP" altLang="en-US" sz="2400" dirty="0"/>
                    </a:p>
                  </a:txBody>
                  <a:tcPr/>
                </a:tc>
                <a:extLst>
                  <a:ext uri="{0D108BD9-81ED-4DB2-BD59-A6C34878D82A}">
                    <a16:rowId xmlns:a16="http://schemas.microsoft.com/office/drawing/2014/main" xmlns="" val="293360586"/>
                  </a:ext>
                </a:extLst>
              </a:tr>
              <a:tr h="504991">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令和２年度</a:t>
                      </a:r>
                      <a:endParaRPr kumimoji="1" lang="en-US" altLang="ja-JP" sz="2400" dirty="0" smtClean="0">
                        <a:latin typeface="UD デジタル 教科書体 NP-R" panose="02020400000000000000" pitchFamily="18" charset="-128"/>
                        <a:ea typeface="UD デジタル 教科書体 NP-R" panose="02020400000000000000" pitchFamily="18" charset="-128"/>
                      </a:endParaRPr>
                    </a:p>
                  </a:txBody>
                  <a:tcPr/>
                </a:tc>
                <a:tc>
                  <a:txBody>
                    <a:bodyPr/>
                    <a:lstStyle/>
                    <a:p>
                      <a:pPr algn="ctr">
                        <a:lnSpc>
                          <a:spcPts val="3300"/>
                        </a:lnSpc>
                      </a:pPr>
                      <a:r>
                        <a:rPr kumimoji="1" lang="ja-JP" altLang="en-US" sz="2400" dirty="0" smtClean="0"/>
                        <a:t>１９</a:t>
                      </a:r>
                      <a:endParaRPr kumimoji="1" lang="ja-JP" altLang="en-US" sz="2400" dirty="0"/>
                    </a:p>
                  </a:txBody>
                  <a:tcPr/>
                </a:tc>
                <a:tc>
                  <a:txBody>
                    <a:bodyPr/>
                    <a:lstStyle/>
                    <a:p>
                      <a:pPr algn="ctr">
                        <a:lnSpc>
                          <a:spcPts val="3300"/>
                        </a:lnSpc>
                      </a:pPr>
                      <a:r>
                        <a:rPr kumimoji="1" lang="ja-JP" altLang="en-US" sz="2400" dirty="0" smtClean="0"/>
                        <a:t>　８</a:t>
                      </a:r>
                      <a:endParaRPr kumimoji="1" lang="en-US" altLang="ja-JP" sz="2400" dirty="0" smtClean="0"/>
                    </a:p>
                  </a:txBody>
                  <a:tcPr/>
                </a:tc>
                <a:extLst>
                  <a:ext uri="{0D108BD9-81ED-4DB2-BD59-A6C34878D82A}">
                    <a16:rowId xmlns:a16="http://schemas.microsoft.com/office/drawing/2014/main" xmlns="" val="2036527430"/>
                  </a:ext>
                </a:extLst>
              </a:tr>
              <a:tr h="504750">
                <a:tc>
                  <a:txBody>
                    <a:bodyPr/>
                    <a:lstStyle/>
                    <a:p>
                      <a:pPr marL="0" marR="0" lvl="0" indent="0" algn="ctr" defTabSz="914400" rtl="0" eaLnBrk="1" fontAlgn="auto" latinLnBrk="0" hangingPunct="1">
                        <a:lnSpc>
                          <a:spcPts val="3300"/>
                        </a:lnSpc>
                        <a:spcBef>
                          <a:spcPts val="0"/>
                        </a:spcBef>
                        <a:spcAft>
                          <a:spcPts val="0"/>
                        </a:spcAft>
                        <a:buClrTx/>
                        <a:buSzTx/>
                        <a:buFontTx/>
                        <a:buNone/>
                        <a:tabLst/>
                        <a:defRPr/>
                      </a:pPr>
                      <a:r>
                        <a:rPr kumimoji="1" lang="ja-JP" altLang="en-US" sz="2400" dirty="0" smtClean="0">
                          <a:latin typeface="UD デジタル 教科書体 NP-R" panose="02020400000000000000" pitchFamily="18" charset="-128"/>
                          <a:ea typeface="UD デジタル 教科書体 NP-R" panose="02020400000000000000" pitchFamily="18" charset="-128"/>
                        </a:rPr>
                        <a:t>令和３年度</a:t>
                      </a:r>
                      <a:endParaRPr kumimoji="1" lang="en-US" altLang="ja-JP" sz="2400" dirty="0" smtClean="0">
                        <a:latin typeface="UD デジタル 教科書体 NP-R" panose="02020400000000000000" pitchFamily="18" charset="-128"/>
                        <a:ea typeface="UD デジタル 教科書体 NP-R" panose="02020400000000000000" pitchFamily="18" charset="-128"/>
                      </a:endParaRPr>
                    </a:p>
                  </a:txBody>
                  <a:tcPr/>
                </a:tc>
                <a:tc>
                  <a:txBody>
                    <a:bodyPr/>
                    <a:lstStyle/>
                    <a:p>
                      <a:pPr algn="ctr">
                        <a:lnSpc>
                          <a:spcPts val="3300"/>
                        </a:lnSpc>
                      </a:pPr>
                      <a:r>
                        <a:rPr kumimoji="1" lang="ja-JP" altLang="en-US" sz="2400" dirty="0" smtClean="0"/>
                        <a:t>３０</a:t>
                      </a:r>
                      <a:endParaRPr kumimoji="1" lang="ja-JP" altLang="en-US" sz="2400" dirty="0"/>
                    </a:p>
                  </a:txBody>
                  <a:tcPr/>
                </a:tc>
                <a:tc>
                  <a:txBody>
                    <a:bodyPr/>
                    <a:lstStyle/>
                    <a:p>
                      <a:pPr algn="ctr">
                        <a:lnSpc>
                          <a:spcPts val="3300"/>
                        </a:lnSpc>
                      </a:pPr>
                      <a:r>
                        <a:rPr kumimoji="1" lang="ja-JP" altLang="en-US" sz="2400" dirty="0" smtClean="0"/>
                        <a:t>１１</a:t>
                      </a:r>
                      <a:endParaRPr kumimoji="1" lang="ja-JP" altLang="en-US" sz="2400" dirty="0"/>
                    </a:p>
                  </a:txBody>
                  <a:tcPr/>
                </a:tc>
                <a:extLst>
                  <a:ext uri="{0D108BD9-81ED-4DB2-BD59-A6C34878D82A}">
                    <a16:rowId xmlns:a16="http://schemas.microsoft.com/office/drawing/2014/main" xmlns="" val="1850440934"/>
                  </a:ext>
                </a:extLst>
              </a:tr>
            </a:tbl>
          </a:graphicData>
        </a:graphic>
      </p:graphicFrame>
      <p:sp>
        <p:nvSpPr>
          <p:cNvPr id="15"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4</a:t>
            </a:fld>
            <a:endParaRPr lang="ja-JP" altLang="en-US" sz="2400" dirty="0">
              <a:solidFill>
                <a:schemeClr val="tx1"/>
              </a:solidFill>
            </a:endParaRPr>
          </a:p>
        </p:txBody>
      </p:sp>
      <p:sp>
        <p:nvSpPr>
          <p:cNvPr id="3" name="テキスト ボックス 2"/>
          <p:cNvSpPr txBox="1"/>
          <p:nvPr/>
        </p:nvSpPr>
        <p:spPr>
          <a:xfrm>
            <a:off x="5730156" y="5847980"/>
            <a:ext cx="2564239"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（令和４年１月末現在）</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373540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89831" y="2610176"/>
            <a:ext cx="7629027" cy="2246769"/>
          </a:xfrm>
          <a:prstGeom prst="rect">
            <a:avLst/>
          </a:prstGeom>
          <a:noFill/>
        </p:spPr>
        <p:txBody>
          <a:bodyPr wrap="square" rtlCol="0">
            <a:spAutoFit/>
          </a:bodyPr>
          <a:lstStyle/>
          <a:p>
            <a:pPr marL="408853" indent="-408853">
              <a:buAutoNum type="arabicDbPeriod"/>
            </a:pPr>
            <a:r>
              <a:rPr lang="ja-JP" altLang="en-US" sz="2800" b="1" dirty="0">
                <a:latin typeface="UD デジタル 教科書体 NP-R" panose="02020400000000000000" pitchFamily="18" charset="-128"/>
                <a:ea typeface="UD デジタル 教科書体 NP-R" panose="02020400000000000000" pitchFamily="18" charset="-128"/>
                <a:cs typeface="メイリオ" pitchFamily="50" charset="-128"/>
              </a:rPr>
              <a:t>虐待案件で対応した事例</a:t>
            </a:r>
            <a:endParaRPr lang="en-US" altLang="ja-JP" sz="2800" b="1" dirty="0">
              <a:latin typeface="UD デジタル 教科書体 NP-R" panose="02020400000000000000" pitchFamily="18" charset="-128"/>
              <a:ea typeface="UD デジタル 教科書体 NP-R" panose="02020400000000000000" pitchFamily="18" charset="-128"/>
              <a:cs typeface="メイリオ" pitchFamily="50" charset="-128"/>
            </a:endParaRPr>
          </a:p>
          <a:p>
            <a:pPr marL="408853" indent="-408853">
              <a:buAutoNum type="arabicDbPeriod"/>
            </a:pPr>
            <a:endParaRPr lang="en-US" altLang="ja-JP" sz="2800" b="1" dirty="0">
              <a:latin typeface="UD デジタル 教科書体 NP-R" panose="02020400000000000000" pitchFamily="18" charset="-128"/>
              <a:ea typeface="UD デジタル 教科書体 NP-R" panose="02020400000000000000" pitchFamily="18" charset="-128"/>
              <a:cs typeface="メイリオ" pitchFamily="50" charset="-128"/>
            </a:endParaRPr>
          </a:p>
          <a:p>
            <a:pPr marL="408853" indent="-408853">
              <a:buAutoNum type="arabicDbPeriod"/>
            </a:pPr>
            <a:r>
              <a:rPr lang="ja-JP" altLang="en-US" sz="2800" b="1" dirty="0">
                <a:latin typeface="UD デジタル 教科書体 NP-R" panose="02020400000000000000" pitchFamily="18" charset="-128"/>
                <a:ea typeface="UD デジタル 教科書体 NP-R" panose="02020400000000000000" pitchFamily="18" charset="-128"/>
                <a:cs typeface="メイリオ" pitchFamily="50" charset="-128"/>
              </a:rPr>
              <a:t>障がい者支援を取り巻く虐待の特性</a:t>
            </a:r>
            <a:endParaRPr lang="en-US" altLang="ja-JP" sz="2800" b="1" dirty="0">
              <a:latin typeface="UD デジタル 教科書体 NP-R" panose="02020400000000000000" pitchFamily="18" charset="-128"/>
              <a:ea typeface="UD デジタル 教科書体 NP-R" panose="02020400000000000000" pitchFamily="18" charset="-128"/>
              <a:cs typeface="メイリオ" pitchFamily="50" charset="-128"/>
            </a:endParaRPr>
          </a:p>
          <a:p>
            <a:pPr marL="408853" indent="-408853">
              <a:buAutoNum type="arabicDbPeriod"/>
            </a:pPr>
            <a:endParaRPr lang="en-US" altLang="ja-JP" sz="2800" b="1" dirty="0">
              <a:latin typeface="UD デジタル 教科書体 NP-R" panose="02020400000000000000" pitchFamily="18" charset="-128"/>
              <a:ea typeface="UD デジタル 教科書体 NP-R" panose="02020400000000000000" pitchFamily="18" charset="-128"/>
              <a:cs typeface="メイリオ" pitchFamily="50" charset="-128"/>
            </a:endParaRPr>
          </a:p>
          <a:p>
            <a:pPr marL="408853" indent="-408853">
              <a:buAutoNum type="arabicDbPeriod"/>
            </a:pPr>
            <a:r>
              <a:rPr lang="ja-JP" altLang="en-US" sz="2800" b="1" dirty="0">
                <a:latin typeface="UD デジタル 教科書体 NP-R" panose="02020400000000000000" pitchFamily="18" charset="-128"/>
                <a:ea typeface="UD デジタル 教科書体 NP-R" panose="02020400000000000000" pitchFamily="18" charset="-128"/>
                <a:cs typeface="メイリオ" pitchFamily="50" charset="-128"/>
              </a:rPr>
              <a:t>コーディネーターの役割</a:t>
            </a:r>
            <a:endParaRPr lang="en-US" altLang="ja-JP" sz="2800" b="1" dirty="0">
              <a:latin typeface="UD デジタル 教科書体 NP-R" panose="02020400000000000000" pitchFamily="18" charset="-128"/>
              <a:ea typeface="UD デジタル 教科書体 NP-R" panose="02020400000000000000" pitchFamily="18" charset="-128"/>
              <a:cs typeface="メイリオ" pitchFamily="50" charset="-128"/>
            </a:endParaRPr>
          </a:p>
        </p:txBody>
      </p:sp>
      <p:sp>
        <p:nvSpPr>
          <p:cNvPr id="3" name="テキスト ボックス 2"/>
          <p:cNvSpPr txBox="1"/>
          <p:nvPr/>
        </p:nvSpPr>
        <p:spPr>
          <a:xfrm>
            <a:off x="1089831" y="1145422"/>
            <a:ext cx="3200399" cy="584775"/>
          </a:xfrm>
          <a:prstGeom prst="rect">
            <a:avLst/>
          </a:prstGeom>
          <a:noFill/>
        </p:spPr>
        <p:txBody>
          <a:bodyPr wrap="square" rtlCol="0">
            <a:spAutoFit/>
          </a:bodyPr>
          <a:lstStyle/>
          <a:p>
            <a:r>
              <a:rPr lang="ja-JP" altLang="en-US" sz="3200" b="1" dirty="0" smtClean="0">
                <a:latin typeface="UD デジタル 教科書体 NP-R" panose="02020400000000000000" pitchFamily="18" charset="-128"/>
                <a:ea typeface="UD デジタル 教科書体 NP-R" panose="02020400000000000000" pitchFamily="18" charset="-128"/>
                <a:cs typeface="メイリオ" pitchFamily="50" charset="-128"/>
              </a:rPr>
              <a:t>～事例紹介～</a:t>
            </a:r>
            <a:endParaRPr lang="ja-JP" altLang="en-US" sz="3200" b="1" dirty="0">
              <a:latin typeface="UD デジタル 教科書体 NP-R" panose="02020400000000000000" pitchFamily="18" charset="-128"/>
              <a:ea typeface="UD デジタル 教科書体 NP-R" panose="02020400000000000000" pitchFamily="18" charset="-128"/>
              <a:cs typeface="メイリオ" pitchFamily="50" charset="-128"/>
            </a:endParaRPr>
          </a:p>
        </p:txBody>
      </p:sp>
      <p:cxnSp>
        <p:nvCxnSpPr>
          <p:cNvPr id="6" name="直線コネクタ 5"/>
          <p:cNvCxnSpPr/>
          <p:nvPr/>
        </p:nvCxnSpPr>
        <p:spPr>
          <a:xfrm>
            <a:off x="510415" y="1937456"/>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5"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5</a:t>
            </a:fld>
            <a:endParaRPr lang="ja-JP" altLang="en-US" sz="2400" dirty="0">
              <a:solidFill>
                <a:schemeClr val="tx1"/>
              </a:solidFill>
            </a:endParaRPr>
          </a:p>
        </p:txBody>
      </p:sp>
    </p:spTree>
    <p:extLst>
      <p:ext uri="{BB962C8B-B14F-4D97-AF65-F5344CB8AC3E}">
        <p14:creationId xmlns:p14="http://schemas.microsoft.com/office/powerpoint/2010/main" val="1630558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51697"/>
            <a:ext cx="8293050" cy="743428"/>
          </a:xfrm>
        </p:spPr>
        <p:txBody>
          <a:bodyPr>
            <a:noAutofit/>
          </a:bodyPr>
          <a:lstStyle/>
          <a:p>
            <a:r>
              <a:rPr lang="ja-JP" altLang="en-US" sz="3200" b="1" dirty="0" smtClean="0">
                <a:latin typeface="UD デジタル 教科書体 NP-R" panose="02020400000000000000" pitchFamily="18" charset="-128"/>
                <a:ea typeface="UD デジタル 教科書体 NP-R" panose="02020400000000000000" pitchFamily="18" charset="-128"/>
              </a:rPr>
              <a:t>１</a:t>
            </a:r>
            <a:r>
              <a:rPr lang="ja-JP" altLang="en-US" sz="3200" b="1" dirty="0">
                <a:latin typeface="UD デジタル 教科書体 NP-R" panose="02020400000000000000" pitchFamily="18" charset="-128"/>
                <a:ea typeface="UD デジタル 教科書体 NP-R" panose="02020400000000000000" pitchFamily="18" charset="-128"/>
              </a:rPr>
              <a:t>．</a:t>
            </a:r>
            <a:r>
              <a:rPr lang="ja-JP" altLang="en-US" sz="3200" b="1" dirty="0" smtClean="0">
                <a:latin typeface="UD デジタル 教科書体 NP-R" panose="02020400000000000000" pitchFamily="18" charset="-128"/>
                <a:ea typeface="UD デジタル 教科書体 NP-R" panose="02020400000000000000" pitchFamily="18" charset="-128"/>
                <a:cs typeface="メイリオ" pitchFamily="50" charset="-128"/>
              </a:rPr>
              <a:t>虐待</a:t>
            </a:r>
            <a:r>
              <a:rPr lang="ja-JP" altLang="en-US" sz="3200" b="1" dirty="0">
                <a:latin typeface="UD デジタル 教科書体 NP-R" panose="02020400000000000000" pitchFamily="18" charset="-128"/>
                <a:ea typeface="UD デジタル 教科書体 NP-R" panose="02020400000000000000" pitchFamily="18" charset="-128"/>
                <a:cs typeface="メイリオ" pitchFamily="50" charset="-128"/>
              </a:rPr>
              <a:t>案件で対応した</a:t>
            </a:r>
            <a:r>
              <a:rPr lang="ja-JP" altLang="en-US" sz="3200" b="1" dirty="0" smtClean="0">
                <a:latin typeface="UD デジタル 教科書体 NP-R" panose="02020400000000000000" pitchFamily="18" charset="-128"/>
                <a:ea typeface="UD デジタル 教科書体 NP-R" panose="02020400000000000000" pitchFamily="18" charset="-128"/>
                <a:cs typeface="メイリオ" pitchFamily="50" charset="-128"/>
              </a:rPr>
              <a:t>事例</a:t>
            </a:r>
            <a:endParaRPr kumimoji="1" lang="ja-JP" altLang="en-US" sz="3200" b="1"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499749" y="1621442"/>
            <a:ext cx="8250501" cy="4370925"/>
          </a:xfrm>
          <a:ln>
            <a:solidFill>
              <a:schemeClr val="tx1"/>
            </a:solidFill>
          </a:ln>
        </p:spPr>
        <p:txBody>
          <a:bodyPr anchor="ctr">
            <a:noAutofit/>
          </a:bodyPr>
          <a:lstStyle/>
          <a:p>
            <a:pPr marL="0" indent="0">
              <a:lnSpc>
                <a:spcPct val="120000"/>
              </a:lnSpc>
              <a:buNone/>
            </a:pPr>
            <a:r>
              <a:rPr lang="ja-JP" altLang="en-US" sz="24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＜ケースの概要＞</a:t>
            </a:r>
            <a:endParaRPr lang="en-US" altLang="ja-JP" sz="24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2400" b="1" dirty="0" smtClean="0">
                <a:latin typeface="UD デジタル 教科書体 NP-R" panose="02020400000000000000" pitchFamily="18" charset="-128"/>
                <a:ea typeface="UD デジタル 教科書体 NP-R" panose="02020400000000000000" pitchFamily="18" charset="-128"/>
              </a:rPr>
              <a:t>ハルマ</a:t>
            </a:r>
            <a:r>
              <a:rPr lang="ja-JP" altLang="en-US" sz="2400" b="1" dirty="0">
                <a:latin typeface="UD デジタル 教科書体 NP-R" panose="02020400000000000000" pitchFamily="18" charset="-128"/>
                <a:ea typeface="UD デジタル 教科書体 NP-R" panose="02020400000000000000" pitchFamily="18" charset="-128"/>
              </a:rPr>
              <a:t>さん（仮称）のケース</a:t>
            </a:r>
            <a:endParaRPr lang="en-US" altLang="ja-JP" sz="2400" b="1" dirty="0">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2400" dirty="0" smtClean="0">
                <a:latin typeface="UD デジタル 教科書体 NP-R" panose="02020400000000000000" pitchFamily="18" charset="-128"/>
                <a:ea typeface="UD デジタル 教科書体 NP-R" panose="02020400000000000000" pitchFamily="18" charset="-128"/>
              </a:rPr>
              <a:t>　</a:t>
            </a:r>
            <a:r>
              <a:rPr lang="en-US" altLang="ja-JP" sz="2400" dirty="0" smtClean="0">
                <a:latin typeface="UD デジタル 教科書体 NP-R" panose="02020400000000000000" pitchFamily="18" charset="-128"/>
                <a:ea typeface="UD デジタル 教科書体 NP-R" panose="02020400000000000000" pitchFamily="18" charset="-128"/>
              </a:rPr>
              <a:t>ASD</a:t>
            </a:r>
            <a:r>
              <a:rPr lang="ja-JP" altLang="en-US" sz="2400" dirty="0">
                <a:latin typeface="UD デジタル 教科書体 NP-R" panose="02020400000000000000" pitchFamily="18" charset="-128"/>
                <a:ea typeface="UD デジタル 教科書体 NP-R" panose="02020400000000000000" pitchFamily="18" charset="-128"/>
              </a:rPr>
              <a:t>（自閉症スペクトラム）の特性が強く、本人なりの拘りが理解できていないとパニックとなり、飛び出しなどの行動障がいとなる</a:t>
            </a:r>
            <a:r>
              <a:rPr lang="ja-JP" altLang="en-US" sz="2400" dirty="0" smtClean="0">
                <a:latin typeface="UD デジタル 教科書体 NP-R" panose="02020400000000000000" pitchFamily="18" charset="-128"/>
                <a:ea typeface="UD デジタル 教科書体 NP-R" panose="02020400000000000000" pitchFamily="18" charset="-128"/>
              </a:rPr>
              <a:t>。</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2400" dirty="0" smtClean="0">
                <a:latin typeface="UD デジタル 教科書体 NP-R" panose="02020400000000000000" pitchFamily="18" charset="-128"/>
                <a:ea typeface="UD デジタル 教科書体 NP-R" panose="02020400000000000000" pitchFamily="18" charset="-128"/>
              </a:rPr>
              <a:t>　家庭</a:t>
            </a:r>
            <a:r>
              <a:rPr lang="ja-JP" altLang="en-US" sz="2400" dirty="0">
                <a:latin typeface="UD デジタル 教科書体 NP-R" panose="02020400000000000000" pitchFamily="18" charset="-128"/>
                <a:ea typeface="UD デジタル 教科書体 NP-R" panose="02020400000000000000" pitchFamily="18" charset="-128"/>
              </a:rPr>
              <a:t>で</a:t>
            </a:r>
            <a:r>
              <a:rPr lang="ja-JP" altLang="en-US" sz="2400" dirty="0" smtClean="0">
                <a:latin typeface="UD デジタル 教科書体 NP-R" panose="02020400000000000000" pitchFamily="18" charset="-128"/>
                <a:ea typeface="UD デジタル 教科書体 NP-R" panose="02020400000000000000" pitchFamily="18" charset="-128"/>
              </a:rPr>
              <a:t>は、思う</a:t>
            </a:r>
            <a:r>
              <a:rPr lang="ja-JP" altLang="en-US" sz="2400" dirty="0">
                <a:latin typeface="UD デジタル 教科書体 NP-R" panose="02020400000000000000" pitchFamily="18" charset="-128"/>
                <a:ea typeface="UD デジタル 教科書体 NP-R" panose="02020400000000000000" pitchFamily="18" charset="-128"/>
              </a:rPr>
              <a:t>ようにならないと母親に対する暴力で意思を通そうとする</a:t>
            </a:r>
            <a:r>
              <a:rPr lang="ja-JP" altLang="en-US" sz="2400" dirty="0" smtClean="0">
                <a:latin typeface="UD デジタル 教科書体 NP-R" panose="02020400000000000000" pitchFamily="18" charset="-128"/>
                <a:ea typeface="UD デジタル 教科書体 NP-R" panose="02020400000000000000" pitchFamily="18" charset="-128"/>
              </a:rPr>
              <a:t>。次第</a:t>
            </a:r>
            <a:r>
              <a:rPr lang="ja-JP" altLang="en-US" sz="2400" dirty="0">
                <a:latin typeface="UD デジタル 教科書体 NP-R" panose="02020400000000000000" pitchFamily="18" charset="-128"/>
                <a:ea typeface="UD デジタル 教科書体 NP-R" panose="02020400000000000000" pitchFamily="18" charset="-128"/>
              </a:rPr>
              <a:t>に暴力がエスカレート</a:t>
            </a:r>
            <a:r>
              <a:rPr lang="ja-JP" altLang="en-US" sz="2400" dirty="0" smtClean="0">
                <a:latin typeface="UD デジタル 教科書体 NP-R" panose="02020400000000000000" pitchFamily="18" charset="-128"/>
                <a:ea typeface="UD デジタル 教科書体 NP-R" panose="02020400000000000000" pitchFamily="18" charset="-128"/>
              </a:rPr>
              <a:t>し、母親</a:t>
            </a:r>
            <a:r>
              <a:rPr lang="ja-JP" altLang="en-US" sz="2400" dirty="0">
                <a:latin typeface="UD デジタル 教科書体 NP-R" panose="02020400000000000000" pitchFamily="18" charset="-128"/>
                <a:ea typeface="UD デジタル 教科書体 NP-R" panose="02020400000000000000" pitchFamily="18" charset="-128"/>
              </a:rPr>
              <a:t>が骨折する事態となり緊急対応事例と</a:t>
            </a:r>
            <a:r>
              <a:rPr lang="ja-JP" altLang="en-US" sz="2400" dirty="0" smtClean="0">
                <a:latin typeface="UD デジタル 教科書体 NP-R" panose="02020400000000000000" pitchFamily="18" charset="-128"/>
                <a:ea typeface="UD デジタル 教科書体 NP-R" panose="02020400000000000000" pitchFamily="18" charset="-128"/>
              </a:rPr>
              <a:t>して連絡が入る。</a:t>
            </a:r>
            <a:endParaRPr lang="en-US" altLang="ja-JP" sz="2400" dirty="0">
              <a:latin typeface="UD デジタル 教科書体 NP-R" panose="02020400000000000000" pitchFamily="18" charset="-128"/>
              <a:ea typeface="UD デジタル 教科書体 NP-R" panose="02020400000000000000" pitchFamily="18" charset="-128"/>
            </a:endParaRPr>
          </a:p>
        </p:txBody>
      </p:sp>
      <p:cxnSp>
        <p:nvCxnSpPr>
          <p:cNvPr id="8" name="直線コネクタ 7">
            <a:extLst>
              <a:ext uri="{FF2B5EF4-FFF2-40B4-BE49-F238E27FC236}">
                <a16:creationId xmlns:a16="http://schemas.microsoft.com/office/drawing/2014/main" xmlns="" id="{0BC8923C-2B48-4BDF-A19D-70C9CDDDED54}"/>
              </a:ext>
            </a:extLst>
          </p:cNvPr>
          <p:cNvCxnSpPr/>
          <p:nvPr/>
        </p:nvCxnSpPr>
        <p:spPr>
          <a:xfrm>
            <a:off x="457200" y="1458283"/>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6"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134568" y="6186534"/>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6</a:t>
            </a:fld>
            <a:endParaRPr lang="ja-JP" altLang="en-US" sz="2400" dirty="0">
              <a:solidFill>
                <a:schemeClr val="tx1"/>
              </a:solidFill>
            </a:endParaRPr>
          </a:p>
        </p:txBody>
      </p:sp>
    </p:spTree>
    <p:extLst>
      <p:ext uri="{BB962C8B-B14F-4D97-AF65-F5344CB8AC3E}">
        <p14:creationId xmlns:p14="http://schemas.microsoft.com/office/powerpoint/2010/main" val="231434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0069" y="491129"/>
            <a:ext cx="8208443" cy="5596162"/>
          </a:xfrm>
          <a:ln>
            <a:solidFill>
              <a:schemeClr val="tx1"/>
            </a:solidFill>
          </a:ln>
        </p:spPr>
        <p:txBody>
          <a:bodyPr anchor="ctr">
            <a:noAutofit/>
          </a:bodyPr>
          <a:lstStyle/>
          <a:p>
            <a:pPr marL="0" indent="0">
              <a:lnSpc>
                <a:spcPct val="120000"/>
              </a:lnSpc>
              <a:buNone/>
            </a:pPr>
            <a:r>
              <a:rPr lang="ja-JP" altLang="en-US"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＜ケース対応＞</a:t>
            </a:r>
            <a:endParaRPr lang="en-US" altLang="ja-JP" sz="2400"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2400" dirty="0" smtClean="0">
                <a:latin typeface="UD デジタル 教科書体 NP-R" panose="02020400000000000000" pitchFamily="18" charset="-128"/>
                <a:ea typeface="UD デジタル 教科書体 NP-R" panose="02020400000000000000" pitchFamily="18" charset="-128"/>
              </a:rPr>
              <a:t>　父親</a:t>
            </a:r>
            <a:r>
              <a:rPr lang="ja-JP" altLang="en-US" sz="2400" dirty="0">
                <a:latin typeface="UD デジタル 教科書体 NP-R" panose="02020400000000000000" pitchFamily="18" charset="-128"/>
                <a:ea typeface="UD デジタル 教科書体 NP-R" panose="02020400000000000000" pitchFamily="18" charset="-128"/>
              </a:rPr>
              <a:t>を含めた関係者で話し合いを行う。話の中で父親が決めた約束を守らない</a:t>
            </a:r>
            <a:r>
              <a:rPr lang="ja-JP" altLang="en-US" sz="2400" dirty="0" smtClean="0">
                <a:latin typeface="UD デジタル 教科書体 NP-R" panose="02020400000000000000" pitchFamily="18" charset="-128"/>
                <a:ea typeface="UD デジタル 教科書体 NP-R" panose="02020400000000000000" pitchFamily="18" charset="-128"/>
              </a:rPr>
              <a:t>ので、父親</a:t>
            </a:r>
            <a:r>
              <a:rPr lang="ja-JP" altLang="en-US" sz="2400" dirty="0">
                <a:latin typeface="UD デジタル 教科書体 NP-R" panose="02020400000000000000" pitchFamily="18" charset="-128"/>
                <a:ea typeface="UD デジタル 教科書体 NP-R" panose="02020400000000000000" pitchFamily="18" charset="-128"/>
              </a:rPr>
              <a:t>が本人に手を出していたことが判明する。父親</a:t>
            </a:r>
            <a:r>
              <a:rPr lang="ja-JP" altLang="en-US" sz="2400" dirty="0" smtClean="0">
                <a:latin typeface="UD デジタル 教科書体 NP-R" panose="02020400000000000000" pitchFamily="18" charset="-128"/>
                <a:ea typeface="UD デジタル 教科書体 NP-R" panose="02020400000000000000" pitchFamily="18" charset="-128"/>
              </a:rPr>
              <a:t>は、これ</a:t>
            </a:r>
            <a:r>
              <a:rPr lang="ja-JP" altLang="en-US" sz="2400" dirty="0">
                <a:latin typeface="UD デジタル 教科書体 NP-R" panose="02020400000000000000" pitchFamily="18" charset="-128"/>
                <a:ea typeface="UD デジタル 教科書体 NP-R" panose="02020400000000000000" pitchFamily="18" charset="-128"/>
              </a:rPr>
              <a:t>以上家で見ることはできないと施設入所を希望されるが、母親</a:t>
            </a:r>
            <a:r>
              <a:rPr lang="ja-JP" altLang="en-US" sz="2400" dirty="0" smtClean="0">
                <a:latin typeface="UD デジタル 教科書体 NP-R" panose="02020400000000000000" pitchFamily="18" charset="-128"/>
                <a:ea typeface="UD デジタル 教科書体 NP-R" panose="02020400000000000000" pitchFamily="18" charset="-128"/>
              </a:rPr>
              <a:t>から一旦本人</a:t>
            </a:r>
            <a:r>
              <a:rPr lang="ja-JP" altLang="en-US" sz="2400" dirty="0">
                <a:latin typeface="UD デジタル 教科書体 NP-R" panose="02020400000000000000" pitchFamily="18" charset="-128"/>
                <a:ea typeface="UD デジタル 教科書体 NP-R" panose="02020400000000000000" pitchFamily="18" charset="-128"/>
              </a:rPr>
              <a:t>を離すことを目的に３か月〇〇ホスピタルに入院してもらい、その間に入所施設を探す事となる</a:t>
            </a:r>
            <a:r>
              <a:rPr lang="ja-JP" altLang="en-US" sz="2400" dirty="0" smtClean="0">
                <a:latin typeface="UD デジタル 教科書体 NP-R" panose="02020400000000000000" pitchFamily="18" charset="-128"/>
                <a:ea typeface="UD デジタル 教科書体 NP-R" panose="02020400000000000000" pitchFamily="18" charset="-128"/>
              </a:rPr>
              <a:t>。</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400" dirty="0" smtClean="0">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2400" dirty="0" smtClean="0">
                <a:latin typeface="UD デジタル 教科書体 NP-R" panose="02020400000000000000" pitchFamily="18" charset="-128"/>
                <a:ea typeface="UD デジタル 教科書体 NP-R" panose="02020400000000000000" pitchFamily="18" charset="-128"/>
              </a:rPr>
              <a:t>　その後</a:t>
            </a:r>
            <a:r>
              <a:rPr lang="ja-JP" altLang="en-US" sz="2400" dirty="0">
                <a:latin typeface="UD デジタル 教科書体 NP-R" panose="02020400000000000000" pitchFamily="18" charset="-128"/>
                <a:ea typeface="UD デジタル 教科書体 NP-R" panose="02020400000000000000" pitchFamily="18" charset="-128"/>
              </a:rPr>
              <a:t>、医師から父親に</a:t>
            </a:r>
            <a:r>
              <a:rPr lang="en-US" altLang="ja-JP" sz="2400" dirty="0">
                <a:latin typeface="UD デジタル 教科書体 NP-R" panose="02020400000000000000" pitchFamily="18" charset="-128"/>
                <a:ea typeface="UD デジタル 教科書体 NP-R" panose="02020400000000000000" pitchFamily="18" charset="-128"/>
              </a:rPr>
              <a:t>ASD</a:t>
            </a:r>
            <a:r>
              <a:rPr lang="ja-JP" altLang="en-US" sz="2400" dirty="0">
                <a:latin typeface="UD デジタル 教科書体 NP-R" panose="02020400000000000000" pitchFamily="18" charset="-128"/>
                <a:ea typeface="UD デジタル 教科書体 NP-R" panose="02020400000000000000" pitchFamily="18" charset="-128"/>
              </a:rPr>
              <a:t>の傾向がみられるので、家庭に返せば、お互いのこだわりで同様の事態に陥る可能性が</a:t>
            </a:r>
            <a:r>
              <a:rPr lang="ja-JP" altLang="en-US" sz="2400" dirty="0" smtClean="0">
                <a:latin typeface="UD デジタル 教科書体 NP-R" panose="02020400000000000000" pitchFamily="18" charset="-128"/>
                <a:ea typeface="UD デジタル 教科書体 NP-R" panose="02020400000000000000" pitchFamily="18" charset="-128"/>
              </a:rPr>
              <a:t>高く、家庭</a:t>
            </a:r>
            <a:r>
              <a:rPr lang="ja-JP" altLang="en-US" sz="2400" dirty="0">
                <a:latin typeface="UD デジタル 教科書体 NP-R" panose="02020400000000000000" pitchFamily="18" charset="-128"/>
                <a:ea typeface="UD デジタル 教科書体 NP-R" panose="02020400000000000000" pitchFamily="18" charset="-128"/>
              </a:rPr>
              <a:t>に戻す事は適当ではないとの判断で入所施設を探す</a:t>
            </a:r>
            <a:r>
              <a:rPr lang="ja-JP" altLang="en-US" sz="2400" dirty="0" smtClean="0">
                <a:latin typeface="UD デジタル 教科書体 NP-R" panose="02020400000000000000" pitchFamily="18" charset="-128"/>
                <a:ea typeface="UD デジタル 教科書体 NP-R" panose="02020400000000000000" pitchFamily="18" charset="-128"/>
              </a:rPr>
              <a:t>。</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13" name="スライド番号プレースホルダー 12">
            <a:extLst>
              <a:ext uri="{FF2B5EF4-FFF2-40B4-BE49-F238E27FC236}">
                <a16:creationId xmlns:a16="http://schemas.microsoft.com/office/drawing/2014/main" xmlns="" id="{1EF47E48-8479-4164-827C-7DF5A96186E7}"/>
              </a:ext>
            </a:extLst>
          </p:cNvPr>
          <p:cNvSpPr>
            <a:spLocks noGrp="1"/>
          </p:cNvSpPr>
          <p:nvPr>
            <p:ph type="sldNum" sz="quarter" idx="12"/>
          </p:nvPr>
        </p:nvSpPr>
        <p:spPr>
          <a:xfrm>
            <a:off x="8134568" y="6186534"/>
            <a:ext cx="533944" cy="365125"/>
          </a:xfrm>
        </p:spPr>
        <p:txBody>
          <a:bodyPr/>
          <a:lstStyle/>
          <a:p>
            <a:fld id="{D175EF6E-453B-4C0B-AC3A-F4FB5E64A2B5}" type="slidenum">
              <a:rPr lang="ja-JP" altLang="en-US" sz="2400" smtClean="0">
                <a:solidFill>
                  <a:schemeClr val="tx1"/>
                </a:solidFill>
              </a:rPr>
              <a:pPr/>
              <a:t>7</a:t>
            </a:fld>
            <a:endParaRPr lang="ja-JP" altLang="en-US" sz="2400" dirty="0">
              <a:solidFill>
                <a:schemeClr val="tx1"/>
              </a:solidFill>
            </a:endParaRPr>
          </a:p>
        </p:txBody>
      </p:sp>
    </p:spTree>
    <p:extLst>
      <p:ext uri="{BB962C8B-B14F-4D97-AF65-F5344CB8AC3E}">
        <p14:creationId xmlns:p14="http://schemas.microsoft.com/office/powerpoint/2010/main" val="364539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4320" y="130629"/>
            <a:ext cx="8634549" cy="6225722"/>
          </a:xfrm>
          <a:ln>
            <a:noFill/>
          </a:ln>
        </p:spPr>
        <p:txBody>
          <a:bodyPr anchor="ctr">
            <a:normAutofit fontScale="40000" lnSpcReduction="20000"/>
          </a:bodyPr>
          <a:lstStyle/>
          <a:p>
            <a:pPr marL="0" indent="0">
              <a:lnSpc>
                <a:spcPct val="120000"/>
              </a:lnSpc>
              <a:buNone/>
            </a:pPr>
            <a:r>
              <a:rPr lang="ja-JP" altLang="en-US" sz="70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＜ケース</a:t>
            </a:r>
            <a:r>
              <a:rPr lang="ja-JP" altLang="en-US" sz="7000" b="1" dirty="0">
                <a:solidFill>
                  <a:schemeClr val="accent1">
                    <a:lumMod val="50000"/>
                  </a:schemeClr>
                </a:solidFill>
                <a:latin typeface="UD デジタル 教科書体 NP-R" panose="02020400000000000000" pitchFamily="18" charset="-128"/>
                <a:ea typeface="UD デジタル 教科書体 NP-R" panose="02020400000000000000" pitchFamily="18" charset="-128"/>
              </a:rPr>
              <a:t>を</a:t>
            </a:r>
            <a:r>
              <a:rPr lang="ja-JP" altLang="en-US" sz="70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通じて見えてきたこと・学んだこと＞　</a:t>
            </a:r>
            <a:endParaRPr lang="en-US" altLang="ja-JP" sz="70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7000" b="1" dirty="0">
                <a:solidFill>
                  <a:schemeClr val="accent1">
                    <a:lumMod val="50000"/>
                  </a:schemeClr>
                </a:solidFill>
                <a:latin typeface="UD デジタル 教科書体 NP-R" panose="02020400000000000000" pitchFamily="18" charset="-128"/>
                <a:ea typeface="UD デジタル 教科書体 NP-R" panose="02020400000000000000" pitchFamily="18" charset="-128"/>
              </a:rPr>
              <a:t>　</a:t>
            </a:r>
            <a:r>
              <a:rPr lang="ja-JP" altLang="en-US" sz="7000" b="1" dirty="0" smtClean="0">
                <a:solidFill>
                  <a:schemeClr val="accent1">
                    <a:lumMod val="50000"/>
                  </a:schemeClr>
                </a:solidFill>
                <a:latin typeface="UD デジタル 教科書体 NP-R" panose="02020400000000000000" pitchFamily="18" charset="-128"/>
                <a:ea typeface="UD デジタル 教科書体 NP-R" panose="02020400000000000000" pitchFamily="18" charset="-128"/>
              </a:rPr>
              <a:t>　　　　　　　　　　　　</a:t>
            </a:r>
            <a:r>
              <a:rPr lang="ja-JP" altLang="en-US" sz="5100" dirty="0" smtClean="0">
                <a:latin typeface="UD デジタル 教科書体 NP-R" panose="02020400000000000000" pitchFamily="18" charset="-128"/>
                <a:ea typeface="UD デジタル 教科書体 NP-R" panose="02020400000000000000" pitchFamily="18" charset="-128"/>
              </a:rPr>
              <a:t>（家族に同じ特性がある場合）　</a:t>
            </a:r>
            <a:endParaRPr lang="en-US" altLang="ja-JP" sz="51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5100" dirty="0" smtClean="0">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6000" dirty="0" smtClean="0">
                <a:latin typeface="UD デジタル 教科書体 NP-R" panose="02020400000000000000" pitchFamily="18" charset="-128"/>
                <a:ea typeface="UD デジタル 教科書体 NP-R" panose="02020400000000000000" pitchFamily="18" charset="-128"/>
              </a:rPr>
              <a:t>　①</a:t>
            </a:r>
            <a:r>
              <a:rPr lang="ja-JP" altLang="en-US" sz="6000" b="1" dirty="0" smtClean="0">
                <a:latin typeface="UD デジタル 教科書体 NP-R" panose="02020400000000000000" pitchFamily="18" charset="-128"/>
                <a:ea typeface="UD デジタル 教科書体 NP-R" panose="02020400000000000000" pitchFamily="18" charset="-128"/>
              </a:rPr>
              <a:t>本人</a:t>
            </a:r>
            <a:r>
              <a:rPr lang="ja-JP" altLang="en-US" sz="6000" b="1" dirty="0">
                <a:latin typeface="UD デジタル 教科書体 NP-R" panose="02020400000000000000" pitchFamily="18" charset="-128"/>
                <a:ea typeface="UD デジタル 教科書体 NP-R" panose="02020400000000000000" pitchFamily="18" charset="-128"/>
              </a:rPr>
              <a:t>の特性を家族が理解ができているか</a:t>
            </a:r>
            <a:r>
              <a:rPr lang="ja-JP" altLang="en-US" sz="6000" b="1" dirty="0" smtClean="0">
                <a:latin typeface="UD デジタル 教科書体 NP-R" panose="02020400000000000000" pitchFamily="18" charset="-128"/>
                <a:ea typeface="UD デジタル 教科書体 NP-R" panose="02020400000000000000" pitchFamily="18" charset="-128"/>
              </a:rPr>
              <a:t>、あるいは</a:t>
            </a:r>
            <a:endParaRPr lang="en-US" altLang="ja-JP" sz="6000" b="1" dirty="0" smtClean="0">
              <a:latin typeface="UD デジタル 教科書体 NP-R" panose="02020400000000000000" pitchFamily="18" charset="-128"/>
              <a:ea typeface="UD デジタル 教科書体 NP-R" panose="02020400000000000000" pitchFamily="18" charset="-128"/>
            </a:endParaRPr>
          </a:p>
          <a:p>
            <a:pPr marL="0" indent="0">
              <a:lnSpc>
                <a:spcPct val="120000"/>
              </a:lnSpc>
              <a:buNone/>
            </a:pPr>
            <a:r>
              <a:rPr lang="ja-JP" altLang="en-US" sz="6000" b="1" dirty="0">
                <a:latin typeface="UD デジタル 教科書体 NP-R" panose="02020400000000000000" pitchFamily="18" charset="-128"/>
                <a:ea typeface="UD デジタル 教科書体 NP-R" panose="02020400000000000000" pitchFamily="18" charset="-128"/>
              </a:rPr>
              <a:t>　</a:t>
            </a:r>
            <a:r>
              <a:rPr lang="ja-JP" altLang="en-US" sz="6000" b="1" dirty="0" smtClean="0">
                <a:latin typeface="UD デジタル 教科書体 NP-R" panose="02020400000000000000" pitchFamily="18" charset="-128"/>
                <a:ea typeface="UD デジタル 教科書体 NP-R" panose="02020400000000000000" pitchFamily="18" charset="-128"/>
              </a:rPr>
              <a:t>　できないでいるか。</a:t>
            </a:r>
            <a:endParaRPr lang="en-US" altLang="ja-JP" sz="6000" b="1"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60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5100" b="1" dirty="0" smtClean="0">
                <a:latin typeface="UD デジタル 教科書体 NP-R" panose="02020400000000000000" pitchFamily="18" charset="-128"/>
                <a:ea typeface="UD デジタル 教科書体 NP-R" panose="02020400000000000000" pitchFamily="18" charset="-128"/>
              </a:rPr>
              <a:t>　</a:t>
            </a:r>
            <a:r>
              <a:rPr lang="en-US" altLang="ja-JP" sz="5500" dirty="0" smtClean="0">
                <a:latin typeface="UD デジタル 教科書体 NP-R" panose="02020400000000000000" pitchFamily="18" charset="-128"/>
                <a:ea typeface="UD デジタル 教科書体 NP-R" panose="02020400000000000000" pitchFamily="18" charset="-128"/>
              </a:rPr>
              <a:t>ASD</a:t>
            </a:r>
            <a:r>
              <a:rPr lang="ja-JP" altLang="en-US" sz="5500" dirty="0">
                <a:latin typeface="UD デジタル 教科書体 NP-R" panose="02020400000000000000" pitchFamily="18" charset="-128"/>
                <a:ea typeface="UD デジタル 教科書体 NP-R" panose="02020400000000000000" pitchFamily="18" charset="-128"/>
              </a:rPr>
              <a:t>の方がパニックで暴れるのは、暴れたくて暴れているわけではない</a:t>
            </a:r>
            <a:r>
              <a:rPr lang="ja-JP" altLang="en-US" sz="5500" dirty="0" smtClean="0">
                <a:latin typeface="UD デジタル 教科書体 NP-R" panose="02020400000000000000" pitchFamily="18" charset="-128"/>
                <a:ea typeface="UD デジタル 教科書体 NP-R" panose="02020400000000000000" pitchFamily="18" charset="-128"/>
              </a:rPr>
              <a:t>。</a:t>
            </a:r>
            <a:endParaRPr lang="en-US" altLang="ja-JP" sz="55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5500" dirty="0">
                <a:latin typeface="UD デジタル 教科書体 NP-R" panose="02020400000000000000" pitchFamily="18" charset="-128"/>
                <a:ea typeface="UD デジタル 教科書体 NP-R" panose="02020400000000000000" pitchFamily="18" charset="-128"/>
              </a:rPr>
              <a:t>　</a:t>
            </a:r>
            <a:r>
              <a:rPr lang="ja-JP" altLang="en-US" sz="5500" dirty="0" smtClean="0">
                <a:latin typeface="UD デジタル 教科書体 NP-R" panose="02020400000000000000" pitchFamily="18" charset="-128"/>
                <a:ea typeface="UD デジタル 教科書体 NP-R" panose="02020400000000000000" pitchFamily="18" charset="-128"/>
              </a:rPr>
              <a:t>不安</a:t>
            </a:r>
            <a:r>
              <a:rPr lang="ja-JP" altLang="en-US" sz="5500" dirty="0">
                <a:latin typeface="UD デジタル 教科書体 NP-R" panose="02020400000000000000" pitchFamily="18" charset="-128"/>
                <a:ea typeface="UD デジタル 教科書体 NP-R" panose="02020400000000000000" pitchFamily="18" charset="-128"/>
              </a:rPr>
              <a:t>や苦手な場所や感覚から逃げようと行動障がいに至ることが多い</a:t>
            </a:r>
            <a:r>
              <a:rPr lang="ja-JP" altLang="en-US" sz="5500" dirty="0" smtClean="0">
                <a:latin typeface="UD デジタル 教科書体 NP-R" panose="02020400000000000000" pitchFamily="18" charset="-128"/>
                <a:ea typeface="UD デジタル 教科書体 NP-R" panose="02020400000000000000" pitchFamily="18" charset="-128"/>
              </a:rPr>
              <a:t>。</a:t>
            </a:r>
            <a:endParaRPr lang="en-US" altLang="ja-JP" sz="55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5500" dirty="0">
                <a:latin typeface="UD デジタル 教科書体 NP-R" panose="02020400000000000000" pitchFamily="18" charset="-128"/>
                <a:ea typeface="UD デジタル 教科書体 NP-R" panose="02020400000000000000" pitchFamily="18" charset="-128"/>
              </a:rPr>
              <a:t>　</a:t>
            </a:r>
            <a:r>
              <a:rPr lang="ja-JP" altLang="en-US" sz="5500" dirty="0" smtClean="0">
                <a:latin typeface="UD デジタル 教科書体 NP-R" panose="02020400000000000000" pitchFamily="18" charset="-128"/>
                <a:ea typeface="UD デジタル 教科書体 NP-R" panose="02020400000000000000" pitchFamily="18" charset="-128"/>
              </a:rPr>
              <a:t>個々</a:t>
            </a:r>
            <a:r>
              <a:rPr lang="ja-JP" altLang="en-US" sz="5500" dirty="0">
                <a:latin typeface="UD デジタル 教科書体 NP-R" panose="02020400000000000000" pitchFamily="18" charset="-128"/>
                <a:ea typeface="UD デジタル 教科書体 NP-R" panose="02020400000000000000" pitchFamily="18" charset="-128"/>
              </a:rPr>
              <a:t>で苦手な感覚やこだわりが違い、感覚過敏等の把握、苦手とする事柄を把握しておくこと</a:t>
            </a:r>
            <a:r>
              <a:rPr lang="ja-JP" altLang="en-US" sz="5500" dirty="0" smtClean="0">
                <a:latin typeface="UD デジタル 教科書体 NP-R" panose="02020400000000000000" pitchFamily="18" charset="-128"/>
                <a:ea typeface="UD デジタル 教科書体 NP-R" panose="02020400000000000000" pitchFamily="18" charset="-128"/>
              </a:rPr>
              <a:t>。</a:t>
            </a:r>
            <a:endParaRPr lang="en-US" altLang="ja-JP" sz="5500" dirty="0" smtClean="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134568" y="6186534"/>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8</a:t>
            </a:fld>
            <a:endParaRPr lang="ja-JP" altLang="en-US" sz="2400" dirty="0">
              <a:solidFill>
                <a:schemeClr val="tx1"/>
              </a:solidFill>
            </a:endParaRPr>
          </a:p>
        </p:txBody>
      </p:sp>
    </p:spTree>
    <p:extLst>
      <p:ext uri="{BB962C8B-B14F-4D97-AF65-F5344CB8AC3E}">
        <p14:creationId xmlns:p14="http://schemas.microsoft.com/office/powerpoint/2010/main" val="12955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1074" y="339634"/>
            <a:ext cx="8351520" cy="5656217"/>
          </a:xfrm>
          <a:ln>
            <a:noFill/>
          </a:ln>
        </p:spPr>
        <p:txBody>
          <a:bodyPr anchor="ctr">
            <a:normAutofit/>
          </a:bodyPr>
          <a:lstStyle/>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a:t>
            </a:r>
            <a:r>
              <a:rPr lang="ja-JP" altLang="en-US" sz="2200" dirty="0">
                <a:latin typeface="UD デジタル 教科書体 NP-R" panose="02020400000000000000" pitchFamily="18" charset="-128"/>
                <a:ea typeface="UD デジタル 教科書体 NP-R" panose="02020400000000000000" pitchFamily="18" charset="-128"/>
              </a:rPr>
              <a:t>無意識に言葉で指示することが多いが、多くが視覚的なツールを用いることで大幅に行動障がいが軽減される事が多い</a:t>
            </a:r>
            <a:r>
              <a:rPr lang="ja-JP" altLang="en-US" sz="2200" dirty="0" smtClean="0">
                <a:latin typeface="UD デジタル 教科書体 NP-R" panose="02020400000000000000" pitchFamily="18" charset="-128"/>
                <a:ea typeface="UD デジタル 教科書体 NP-R" panose="02020400000000000000" pitchFamily="18" charset="-128"/>
              </a:rPr>
              <a:t>。</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200" dirty="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毎日の生活の中では視覚的なツールと経験の積み重ねで、経験値を増やすこと。</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いきなり初めては極力避けること。</a:t>
            </a: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1000"/>
              </a:lnSpc>
              <a:buNone/>
            </a:pPr>
            <a:endParaRPr lang="en-US" altLang="ja-JP" sz="2200" dirty="0" smtClean="0">
              <a:latin typeface="UD デジタル 教科書体 NP-R" panose="02020400000000000000" pitchFamily="18" charset="-128"/>
              <a:ea typeface="UD デジタル 教科書体 NP-R" panose="02020400000000000000" pitchFamily="18" charset="-128"/>
            </a:endParaRPr>
          </a:p>
          <a:p>
            <a:pPr marL="0" indent="0">
              <a:lnSpc>
                <a:spcPts val="3000"/>
              </a:lnSpc>
              <a:buNone/>
            </a:pPr>
            <a:r>
              <a:rPr lang="ja-JP" altLang="en-US" sz="2200" dirty="0" smtClean="0">
                <a:latin typeface="UD デジタル 教科書体 NP-R" panose="02020400000000000000" pitchFamily="18" charset="-128"/>
                <a:ea typeface="UD デジタル 教科書体 NP-R" panose="02020400000000000000" pitchFamily="18" charset="-128"/>
              </a:rPr>
              <a:t>　本人に伝わりやすい方法で伝えておくこと。先の見通しが持てないことが不安につながるケースも多いので、カレンダーの利用等、本人が理解しやすい方法で、見通しが持てるようにすること。</a:t>
            </a:r>
            <a:r>
              <a:rPr lang="ja-JP" altLang="en-US" sz="2200" b="1" dirty="0" smtClean="0">
                <a:latin typeface="UD デジタル 教科書体 NP-R" panose="02020400000000000000" pitchFamily="18" charset="-128"/>
                <a:ea typeface="UD デジタル 教科書体 NP-R" panose="02020400000000000000" pitchFamily="18" charset="-128"/>
              </a:rPr>
              <a:t>　　　　</a:t>
            </a:r>
            <a:r>
              <a:rPr lang="ja-JP" altLang="en-US" sz="3800" b="1" dirty="0" smtClean="0">
                <a:latin typeface="UD デジタル 教科書体 NP-R" panose="02020400000000000000" pitchFamily="18" charset="-128"/>
                <a:ea typeface="UD デジタル 教科書体 NP-R" panose="02020400000000000000" pitchFamily="18" charset="-128"/>
              </a:rPr>
              <a:t>　　　　　　　　　　</a:t>
            </a:r>
            <a:endParaRPr kumimoji="1"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4" name="スライド番号プレースホルダー 12">
            <a:extLst>
              <a:ext uri="{FF2B5EF4-FFF2-40B4-BE49-F238E27FC236}">
                <a16:creationId xmlns:a16="http://schemas.microsoft.com/office/drawing/2014/main" xmlns="" id="{1EF47E48-8479-4164-827C-7DF5A96186E7}"/>
              </a:ext>
            </a:extLst>
          </p:cNvPr>
          <p:cNvSpPr txBox="1">
            <a:spLocks/>
          </p:cNvSpPr>
          <p:nvPr/>
        </p:nvSpPr>
        <p:spPr>
          <a:xfrm>
            <a:off x="8134568" y="6186534"/>
            <a:ext cx="533944"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75EF6E-453B-4C0B-AC3A-F4FB5E64A2B5}" type="slidenum">
              <a:rPr lang="ja-JP" altLang="en-US" sz="2400" smtClean="0">
                <a:solidFill>
                  <a:schemeClr val="tx1"/>
                </a:solidFill>
              </a:rPr>
              <a:pPr/>
              <a:t>9</a:t>
            </a:fld>
            <a:endParaRPr lang="ja-JP" altLang="en-US" sz="2400" dirty="0">
              <a:solidFill>
                <a:schemeClr val="tx1"/>
              </a:solidFill>
            </a:endParaRPr>
          </a:p>
        </p:txBody>
      </p:sp>
    </p:spTree>
    <p:extLst>
      <p:ext uri="{BB962C8B-B14F-4D97-AF65-F5344CB8AC3E}">
        <p14:creationId xmlns:p14="http://schemas.microsoft.com/office/powerpoint/2010/main" val="1407058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715</Words>
  <Application>Microsoft Office PowerPoint</Application>
  <PresentationFormat>画面に合わせる (4:3)</PresentationFormat>
  <Paragraphs>283</Paragraphs>
  <Slides>19</Slides>
  <Notes>15</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令和３年度　岐阜市障害者総合支援協議会　第６回専門部会</vt:lpstr>
      <vt:lpstr>PowerPoint プレゼンテーション</vt:lpstr>
      <vt:lpstr>PowerPoint プレゼンテーション</vt:lpstr>
      <vt:lpstr>PowerPoint プレゼンテーション</vt:lpstr>
      <vt:lpstr>PowerPoint プレゼンテーション</vt:lpstr>
      <vt:lpstr>１．虐待案件で対応した事例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２．障がい者を取り巻く虐待の特徴　</vt:lpstr>
      <vt:lpstr>PowerPoint プレゼンテーション</vt:lpstr>
      <vt:lpstr>PowerPoint プレゼンテーション</vt:lpstr>
      <vt:lpstr>３．コーディネーターの役割</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河崎 昌司</dc:creator>
  <cp:lastModifiedBy>河崎 昌司</cp:lastModifiedBy>
  <cp:revision>29</cp:revision>
  <cp:lastPrinted>2022-01-31T04:55:24Z</cp:lastPrinted>
  <dcterms:modified xsi:type="dcterms:W3CDTF">2022-02-25T02:21:32Z</dcterms:modified>
</cp:coreProperties>
</file>