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314" r:id="rId3"/>
    <p:sldId id="315" r:id="rId4"/>
    <p:sldId id="295" r:id="rId5"/>
    <p:sldId id="313" r:id="rId6"/>
    <p:sldId id="281" r:id="rId7"/>
    <p:sldId id="316" r:id="rId8"/>
    <p:sldId id="282" r:id="rId9"/>
    <p:sldId id="306" r:id="rId10"/>
    <p:sldId id="303" r:id="rId11"/>
    <p:sldId id="304" r:id="rId12"/>
    <p:sldId id="309" r:id="rId13"/>
    <p:sldId id="310" r:id="rId14"/>
    <p:sldId id="311" r:id="rId15"/>
    <p:sldId id="317" r:id="rId16"/>
    <p:sldId id="284" r:id="rId17"/>
    <p:sldId id="296" r:id="rId18"/>
    <p:sldId id="302" r:id="rId19"/>
  </p:sldIdLst>
  <p:sldSz cx="12192000" cy="6858000"/>
  <p:notesSz cx="6865938" cy="9994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RONO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30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072319836148208"/>
          <c:y val="7.0572903946043236E-2"/>
          <c:w val="0.31282351339794334"/>
          <c:h val="0.7576140870398084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施設入所・生活介護・短期入所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4D-411D-8839-6AABD3889130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4D-411D-8839-6AABD388913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D4D-411D-8839-6AABD3889130}"/>
              </c:ext>
            </c:extLst>
          </c:dPt>
          <c:dLbls>
            <c:dLbl>
              <c:idx val="0"/>
              <c:layout>
                <c:manualLayout>
                  <c:x val="-1.1584682151491452E-2"/>
                  <c:y val="-0.24191069603814891"/>
                </c:manualLayout>
              </c:layout>
              <c:tx>
                <c:rich>
                  <a:bodyPr/>
                  <a:lstStyle/>
                  <a:p>
                    <a:fld id="{A3C3B44C-5899-4C28-8EDC-4458CE34ADF0}" type="CATEGORYNAME">
                      <a:rPr lang="ja-JP" altLang="en-US" sz="1800" smtClean="0"/>
                      <a:pPr/>
                      <a:t>[分類名]</a:t>
                    </a:fld>
                    <a:endParaRPr lang="ja-JP" altLang="en-US" sz="1800" dirty="0"/>
                  </a:p>
                  <a:p>
                    <a:r>
                      <a:rPr lang="en-US" altLang="ja-JP" sz="2000" dirty="0" smtClean="0"/>
                      <a:t>48.5%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78761963363417"/>
                      <c:h val="0.284968147456668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D4D-411D-8839-6AABD3889130}"/>
                </c:ext>
              </c:extLst>
            </c:dLbl>
            <c:dLbl>
              <c:idx val="1"/>
              <c:layout>
                <c:manualLayout>
                  <c:x val="3.3336012438887758E-2"/>
                  <c:y val="-1.51973684372015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31A1424-6882-4140-AEF5-25BEACCCA61A}" type="CATEGORYNAME">
                      <a:rPr lang="ja-JP" altLang="en-US" sz="180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[分類名]</a:t>
                    </a:fld>
                    <a:r>
                      <a:rPr lang="ja-JP" altLang="en-US" sz="1800" dirty="0" smtClean="0"/>
                      <a:t>　</a:t>
                    </a:r>
                    <a:r>
                      <a:rPr lang="en-US" altLang="ja-JP" sz="2000" dirty="0" smtClean="0"/>
                      <a:t>4.0</a:t>
                    </a:r>
                    <a:r>
                      <a:rPr lang="en-US" altLang="ja-JP" sz="2400" dirty="0" smtClean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978249379185703"/>
                      <c:h val="0.1561060587948390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D4D-411D-8839-6AABD3889130}"/>
                </c:ext>
              </c:extLst>
            </c:dLbl>
            <c:dLbl>
              <c:idx val="2"/>
              <c:layout>
                <c:manualLayout>
                  <c:x val="1.0843729196595197E-2"/>
                  <c:y val="-0.1929847083736609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EAA224F-09DD-4D09-BAA8-92EBF9126734}" type="CATEGORYNAME">
                      <a:rPr lang="ja-JP" altLang="en-US" sz="180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[分類名]</a:t>
                    </a:fld>
                    <a:endParaRPr lang="ja-JP" altLang="en-US" sz="1800" dirty="0"/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sz="2000" dirty="0" smtClean="0"/>
                      <a:t>47.5%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9.121341304785785E-2"/>
                      <c:h val="0.2070335540948308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D4D-411D-8839-6AABD38891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現在している</c:v>
                </c:pt>
                <c:pt idx="1">
                  <c:v>過去していた</c:v>
                </c:pt>
                <c:pt idx="2">
                  <c:v>ない</c:v>
                </c:pt>
              </c:strCache>
            </c:strRef>
          </c:cat>
          <c:val>
            <c:numRef>
              <c:f>Sheet1!$B$2:$B$4</c:f>
              <c:numCache>
                <c:formatCode>0.0_ </c:formatCode>
                <c:ptCount val="3"/>
                <c:pt idx="0">
                  <c:v>48.5</c:v>
                </c:pt>
                <c:pt idx="1">
                  <c:v>3.9</c:v>
                </c:pt>
                <c:pt idx="2" formatCode="General">
                  <c:v>47.5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D4D-411D-8839-6AABD388913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3644905876737962E-2"/>
          <c:y val="0.3115854498200632"/>
          <c:w val="0.14920589894504224"/>
          <c:h val="0.363555673159743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5587388902796764"/>
          <c:y val="0.19440903339870313"/>
          <c:w val="0.30617519381189245"/>
          <c:h val="0.6352555327193916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施設入所・生活介護・短期入所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7CB3-4754-874B-58E5E6BA68FA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B3-4754-874B-58E5E6BA68FA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CB3-4754-874B-58E5E6BA68FA}"/>
              </c:ext>
            </c:extLst>
          </c:dPt>
          <c:dLbls>
            <c:dLbl>
              <c:idx val="0"/>
              <c:layout>
                <c:manualLayout>
                  <c:x val="-2.97002670004065E-2"/>
                  <c:y val="6.076407860990597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3C3B44C-5899-4C28-8EDC-4458CE34ADF0}" type="CATEGORYNAME">
                      <a:rPr lang="ja-JP" altLang="en-US" sz="1800" smtClean="0"/>
                      <a:pPr>
                        <a:defRPr sz="18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[分類名]</a:t>
                    </a:fld>
                    <a:endParaRPr lang="ja-JP" altLang="en-US" sz="1800" dirty="0" smtClean="0"/>
                  </a:p>
                  <a:p>
                    <a:pPr>
                      <a:defRPr sz="18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sz="2000" dirty="0" smtClean="0"/>
                      <a:t>16.8%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902836425031884"/>
                      <c:h val="0.193602739676215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CB3-4754-874B-58E5E6BA68FA}"/>
                </c:ext>
              </c:extLst>
            </c:dLbl>
            <c:dLbl>
              <c:idx val="1"/>
              <c:layout>
                <c:manualLayout>
                  <c:x val="-0.11017027479106992"/>
                  <c:y val="-8.507039903022749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31A1424-6882-4140-AEF5-25BEACCCA61A}" type="CATEGORYNAME">
                      <a:rPr lang="ja-JP" altLang="en-US" sz="1800" smtClean="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[分類名]</a:t>
                    </a:fld>
                    <a:r>
                      <a:rPr lang="ja-JP" altLang="en-US" sz="1800" dirty="0" smtClean="0"/>
                      <a:t>　</a:t>
                    </a:r>
                    <a:r>
                      <a:rPr lang="en-US" altLang="ja-JP" sz="1800" dirty="0" smtClean="0"/>
                      <a:t>59.4%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5776424201545115"/>
                      <c:h val="0.127110396787226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CB3-4754-874B-58E5E6BA68FA}"/>
                </c:ext>
              </c:extLst>
            </c:dLbl>
            <c:dLbl>
              <c:idx val="2"/>
              <c:layout>
                <c:manualLayout>
                  <c:x val="7.7079187490810511E-2"/>
                  <c:y val="9.20088694223296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EAA224F-09DD-4D09-BAA8-92EBF9126734}" type="CATEGORYNAME">
                      <a:rPr lang="ja-JP" altLang="en-US" sz="1800"/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[分類名]</a:t>
                    </a:fld>
                    <a:endParaRPr lang="ja-JP" altLang="en-US" sz="1800" dirty="0"/>
                  </a:p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sz="2000" dirty="0" smtClean="0"/>
                      <a:t>23.8 </a:t>
                    </a:r>
                    <a:r>
                      <a:rPr lang="ja-JP" altLang="en-US" sz="2000" dirty="0" smtClean="0"/>
                      <a:t>％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007880506831576"/>
                      <c:h val="0.268429126823855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CB3-4754-874B-58E5E6BA68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できる</c:v>
                </c:pt>
                <c:pt idx="1">
                  <c:v>条件が整えばできる</c:v>
                </c:pt>
                <c:pt idx="2">
                  <c:v>できない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17</c:v>
                </c:pt>
                <c:pt idx="1">
                  <c:v>60</c:v>
                </c:pt>
                <c:pt idx="2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B3-4754-874B-58E5E6BA68FA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9.1040625277672774E-2"/>
          <c:y val="0.38063532423897301"/>
          <c:w val="0.19023269870480791"/>
          <c:h val="0.30216474458211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150000"/>
            </a:lnSpc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施設入所・生活介護・短期入所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7CB3-4754-874B-58E5E6BA68FA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7CB3-4754-874B-58E5E6BA68F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7CB3-4754-874B-58E5E6BA68FA}"/>
              </c:ext>
            </c:extLst>
          </c:dPt>
          <c:cat>
            <c:strRef>
              <c:f>Sheet1!$A$2:$A$8</c:f>
              <c:strCache>
                <c:ptCount val="7"/>
                <c:pt idx="0">
                  <c:v>その他</c:v>
                </c:pt>
                <c:pt idx="1">
                  <c:v>専門機関の相談・サポート</c:v>
                </c:pt>
                <c:pt idx="2">
                  <c:v>連携体制</c:v>
                </c:pt>
                <c:pt idx="3">
                  <c:v>他利用者との兼ね合い</c:v>
                </c:pt>
                <c:pt idx="4">
                  <c:v>設備や環境</c:v>
                </c:pt>
                <c:pt idx="5">
                  <c:v>理解・技術習得</c:v>
                </c:pt>
                <c:pt idx="6">
                  <c:v>マンパワー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B3-4754-874B-58E5E6BA68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その他</c:v>
                </c:pt>
                <c:pt idx="1">
                  <c:v>専門機関の相談・サポート</c:v>
                </c:pt>
                <c:pt idx="2">
                  <c:v>連携体制</c:v>
                </c:pt>
                <c:pt idx="3">
                  <c:v>他利用者との兼ね合い</c:v>
                </c:pt>
                <c:pt idx="4">
                  <c:v>設備や環境</c:v>
                </c:pt>
                <c:pt idx="5">
                  <c:v>理解・技術習得</c:v>
                </c:pt>
                <c:pt idx="6">
                  <c:v>マンパワー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8</c:v>
                </c:pt>
                <c:pt idx="1">
                  <c:v>34</c:v>
                </c:pt>
                <c:pt idx="2">
                  <c:v>44</c:v>
                </c:pt>
                <c:pt idx="3">
                  <c:v>34</c:v>
                </c:pt>
                <c:pt idx="4">
                  <c:v>32</c:v>
                </c:pt>
                <c:pt idx="5">
                  <c:v>45</c:v>
                </c:pt>
                <c:pt idx="6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B6-4486-817E-68A11AE73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73726464"/>
        <c:axId val="98750400"/>
      </c:barChart>
      <c:valAx>
        <c:axId val="98750400"/>
        <c:scaling>
          <c:orientation val="minMax"/>
          <c:max val="50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73726464"/>
        <c:crosses val="autoZero"/>
        <c:crossBetween val="between"/>
        <c:majorUnit val="5"/>
      </c:valAx>
      <c:catAx>
        <c:axId val="2737264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7504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施設入所・生活介護・短期入所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7CB3-4754-874B-58E5E6BA68FA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7CB3-4754-874B-58E5E6BA68F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7CB3-4754-874B-58E5E6BA68FA}"/>
              </c:ext>
            </c:extLst>
          </c:dPt>
          <c:cat>
            <c:strRef>
              <c:f>Sheet1!$A$2:$A$8</c:f>
              <c:strCache>
                <c:ptCount val="7"/>
                <c:pt idx="0">
                  <c:v>その他</c:v>
                </c:pt>
                <c:pt idx="1">
                  <c:v>専門機関の相談・サポート</c:v>
                </c:pt>
                <c:pt idx="2">
                  <c:v>連携体制</c:v>
                </c:pt>
                <c:pt idx="3">
                  <c:v>他利用者との兼ね合い</c:v>
                </c:pt>
                <c:pt idx="4">
                  <c:v>設備や環境</c:v>
                </c:pt>
                <c:pt idx="5">
                  <c:v>理解・技術習得</c:v>
                </c:pt>
                <c:pt idx="6">
                  <c:v>マンパワー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B3-4754-874B-58E5E6BA68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その他</c:v>
                </c:pt>
                <c:pt idx="1">
                  <c:v>専門機関の相談・サポート</c:v>
                </c:pt>
                <c:pt idx="2">
                  <c:v>連携体制</c:v>
                </c:pt>
                <c:pt idx="3">
                  <c:v>他利用者との兼ね合い</c:v>
                </c:pt>
                <c:pt idx="4">
                  <c:v>設備や環境</c:v>
                </c:pt>
                <c:pt idx="5">
                  <c:v>理解・技術習得</c:v>
                </c:pt>
                <c:pt idx="6">
                  <c:v>マンパワー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B6-4486-817E-68A11AE732C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列2</c:v>
                </c:pt>
              </c:strCache>
            </c:strRef>
          </c:tx>
          <c:spPr>
            <a:solidFill>
              <a:srgbClr val="FFFF00"/>
            </a:solidFill>
            <a:ln w="19050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その他</c:v>
                </c:pt>
                <c:pt idx="1">
                  <c:v>専門機関の相談・サポート</c:v>
                </c:pt>
                <c:pt idx="2">
                  <c:v>連携体制</c:v>
                </c:pt>
                <c:pt idx="3">
                  <c:v>他利用者との兼ね合い</c:v>
                </c:pt>
                <c:pt idx="4">
                  <c:v>設備や環境</c:v>
                </c:pt>
                <c:pt idx="5">
                  <c:v>理解・技術習得</c:v>
                </c:pt>
                <c:pt idx="6">
                  <c:v>マンパワー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17</c:v>
                </c:pt>
                <c:pt idx="4">
                  <c:v>17</c:v>
                </c:pt>
                <c:pt idx="5">
                  <c:v>11</c:v>
                </c:pt>
                <c:pt idx="6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B6-4486-817E-68A11AE73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72384000"/>
        <c:axId val="98753856"/>
      </c:barChart>
      <c:valAx>
        <c:axId val="98753856"/>
        <c:scaling>
          <c:orientation val="minMax"/>
          <c:max val="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72384000"/>
        <c:crosses val="autoZero"/>
        <c:crossBetween val="between"/>
        <c:minorUnit val="5"/>
      </c:valAx>
      <c:catAx>
        <c:axId val="2723840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87538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0.28951</cdr:x>
      <cdr:y>0.36924</cdr:y>
    </cdr:from>
    <cdr:to>
      <cdr:x>0.42176</cdr:x>
      <cdr:y>0.71238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3138639" y="1929346"/>
          <a:ext cx="1433747" cy="17929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ct val="200000"/>
            </a:lnSpc>
          </a:pPr>
          <a:r>
            <a:rPr lang="en-US" altLang="ja-JP" sz="1600" dirty="0" smtClean="0"/>
            <a:t>…</a:t>
          </a:r>
          <a:r>
            <a:rPr lang="ja-JP" altLang="en-US" sz="1600" dirty="0" smtClean="0"/>
            <a:t>１</a:t>
          </a:r>
          <a:r>
            <a:rPr lang="ja-JP" altLang="en-US" sz="1600" dirty="0"/>
            <a:t>７</a:t>
          </a:r>
          <a:r>
            <a:rPr lang="ja-JP" altLang="en-US" sz="1600" dirty="0" smtClean="0"/>
            <a:t>か所</a:t>
          </a:r>
          <a:endParaRPr lang="en-US" altLang="ja-JP" sz="1600" dirty="0" smtClean="0"/>
        </a:p>
        <a:p xmlns:a="http://schemas.openxmlformats.org/drawingml/2006/main">
          <a:pPr>
            <a:lnSpc>
              <a:spcPct val="200000"/>
            </a:lnSpc>
          </a:pPr>
          <a:r>
            <a:rPr lang="en-US" altLang="ja-JP" sz="1600" dirty="0" smtClean="0"/>
            <a:t>…</a:t>
          </a:r>
          <a:r>
            <a:rPr lang="ja-JP" altLang="en-US" sz="1600" dirty="0" smtClean="0"/>
            <a:t>６</a:t>
          </a:r>
          <a:r>
            <a:rPr lang="ja-JP" altLang="en-US" sz="1600" dirty="0"/>
            <a:t>０</a:t>
          </a:r>
          <a:r>
            <a:rPr lang="ja-JP" altLang="en-US" sz="1600" dirty="0" smtClean="0"/>
            <a:t>か所</a:t>
          </a:r>
          <a:endParaRPr lang="en-US" altLang="ja-JP" sz="1600" dirty="0" smtClean="0"/>
        </a:p>
        <a:p xmlns:a="http://schemas.openxmlformats.org/drawingml/2006/main">
          <a:pPr>
            <a:lnSpc>
              <a:spcPct val="200000"/>
            </a:lnSpc>
          </a:pPr>
          <a:r>
            <a:rPr lang="en-US" altLang="ja-JP" sz="1600" dirty="0" smtClean="0"/>
            <a:t>…</a:t>
          </a:r>
          <a:r>
            <a:rPr lang="ja-JP" altLang="en-US" sz="1600" dirty="0" smtClean="0"/>
            <a:t>２</a:t>
          </a:r>
          <a:r>
            <a:rPr lang="ja-JP" altLang="en-US" sz="1600" dirty="0"/>
            <a:t>４</a:t>
          </a:r>
          <a:r>
            <a:rPr lang="ja-JP" altLang="en-US" sz="1600" dirty="0" smtClean="0"/>
            <a:t>か所</a:t>
          </a:r>
          <a:endParaRPr lang="ja-JP" altLang="en-US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5240" cy="501481"/>
          </a:xfrm>
          <a:prstGeom prst="rect">
            <a:avLst/>
          </a:prstGeom>
        </p:spPr>
        <p:txBody>
          <a:bodyPr vert="horz" lIns="96326" tIns="48163" rIns="96326" bIns="4816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9111" y="0"/>
            <a:ext cx="2975240" cy="501481"/>
          </a:xfrm>
          <a:prstGeom prst="rect">
            <a:avLst/>
          </a:prstGeom>
        </p:spPr>
        <p:txBody>
          <a:bodyPr vert="horz" lIns="96326" tIns="48163" rIns="96326" bIns="48163" rtlCol="0"/>
          <a:lstStyle>
            <a:lvl1pPr algn="r">
              <a:defRPr sz="1300"/>
            </a:lvl1pPr>
          </a:lstStyle>
          <a:p>
            <a:fld id="{46CA629E-B548-4FAB-B5F8-63025EE70109}" type="datetimeFigureOut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5988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26" tIns="48163" rIns="96326" bIns="481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6594" y="4810046"/>
            <a:ext cx="5492750" cy="3935492"/>
          </a:xfrm>
          <a:prstGeom prst="rect">
            <a:avLst/>
          </a:prstGeom>
        </p:spPr>
        <p:txBody>
          <a:bodyPr vert="horz" lIns="96326" tIns="48163" rIns="96326" bIns="4816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93422"/>
            <a:ext cx="2975240" cy="501479"/>
          </a:xfrm>
          <a:prstGeom prst="rect">
            <a:avLst/>
          </a:prstGeom>
        </p:spPr>
        <p:txBody>
          <a:bodyPr vert="horz" lIns="96326" tIns="48163" rIns="96326" bIns="4816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9111" y="9493422"/>
            <a:ext cx="2975240" cy="501479"/>
          </a:xfrm>
          <a:prstGeom prst="rect">
            <a:avLst/>
          </a:prstGeom>
        </p:spPr>
        <p:txBody>
          <a:bodyPr vert="horz" lIns="96326" tIns="48163" rIns="96326" bIns="48163" rtlCol="0" anchor="b"/>
          <a:lstStyle>
            <a:lvl1pPr algn="r">
              <a:defRPr sz="1300"/>
            </a:lvl1pPr>
          </a:lstStyle>
          <a:p>
            <a:fld id="{56C9AD62-933C-48F3-83E5-A36FDFE1C1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132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18D4-7786-4820-B191-06CA4F934721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1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371DD-8CB0-4255-B132-C9A449CE8A24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21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49D3F-CC0A-4F9F-83F1-0ECCDA304835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92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BC248-776E-4CDE-A4E0-2AA2C48F8217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69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D886-27E5-4023-AF08-ADF63036F287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7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50C1-B9AF-4E0B-A118-9253D32EA760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02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E96-27DF-4A6B-A09C-818D7DECC4D5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29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6F5B-B294-4FC0-9E46-8877AB37B63E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154EA-28F2-4F79-B60B-A70302020650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63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F81B-9773-4EBB-ADAD-0AE66865B681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79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224A-DA17-403D-93AB-576723252CD2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36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8D9AC-8881-4764-A35C-C6C59251B7C8}" type="datetime1">
              <a:rPr kumimoji="1" lang="ja-JP" altLang="en-US" smtClean="0"/>
              <a:t>2022/2/25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FC088-F442-4C45-B724-EE89011582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73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7E799B3-FD40-417E-B4E9-66F757CFAA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9086" y="2299062"/>
            <a:ext cx="10267406" cy="182880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4000" b="1" dirty="0" smtClean="0"/>
              <a:t>「岐阜市における強度</a:t>
            </a:r>
            <a:r>
              <a:rPr kumimoji="1" lang="ja-JP" altLang="en-US" sz="4000" b="1" dirty="0" err="1"/>
              <a:t>行動障</a:t>
            </a:r>
            <a:r>
              <a:rPr kumimoji="1" lang="ja-JP" altLang="en-US" sz="4000" b="1" dirty="0" err="1" smtClean="0"/>
              <a:t>がい</a:t>
            </a:r>
            <a:r>
              <a:rPr kumimoji="1" lang="ja-JP" altLang="en-US" sz="4000" b="1" dirty="0" smtClean="0"/>
              <a:t>児・者の</a:t>
            </a:r>
            <a:r>
              <a:rPr kumimoji="1" lang="en-US" altLang="ja-JP" sz="4000" b="1" dirty="0" smtClean="0"/>
              <a:t/>
            </a:r>
            <a:br>
              <a:rPr kumimoji="1" lang="en-US" altLang="ja-JP" sz="4000" b="1" dirty="0" smtClean="0"/>
            </a:br>
            <a:r>
              <a:rPr kumimoji="1" lang="ja-JP" altLang="en-US" sz="4000" b="1" dirty="0" smtClean="0"/>
              <a:t>実態把握等に関する調査票」報告書</a:t>
            </a:r>
            <a:endParaRPr kumimoji="1" lang="ja-JP" altLang="en-US" sz="4000" b="1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9731737" y="1055580"/>
            <a:ext cx="1282513" cy="344659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1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18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資料１</a:t>
            </a:r>
            <a:r>
              <a:rPr lang="en-US" altLang="ja-JP" sz="18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endParaRPr lang="ja-JP" altLang="en-US" sz="18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0845438" y="6225722"/>
            <a:ext cx="542108" cy="365125"/>
          </a:xfrm>
        </p:spPr>
        <p:txBody>
          <a:bodyPr/>
          <a:lstStyle/>
          <a:p>
            <a:fld id="{E77FC088-F442-4C45-B724-EE89011582BE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138470" y="1076417"/>
            <a:ext cx="7757335" cy="344659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令和３年度　岐阜市障害者総合支援協議会　第６回専門部会</a:t>
            </a:r>
            <a:endParaRPr lang="ja-JP" altLang="en-US" sz="18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138471" y="5199016"/>
            <a:ext cx="9529530" cy="51963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2400" dirty="0" smtClean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令和４年２月</a:t>
            </a:r>
            <a:endParaRPr lang="ja-JP" altLang="en-US" sz="2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678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EADEDFF-D6B6-4E14-9718-19341A60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02" y="592457"/>
            <a:ext cx="10308772" cy="810532"/>
          </a:xfrm>
        </p:spPr>
        <p:txBody>
          <a:bodyPr>
            <a:normAutofit/>
          </a:bodyPr>
          <a:lstStyle/>
          <a:p>
            <a:r>
              <a:rPr lang="ja-JP" altLang="en-US" sz="3600" b="1" dirty="0" smtClean="0"/>
              <a:t>②現在・過去に対応した</a:t>
            </a:r>
            <a:r>
              <a:rPr kumimoji="1" lang="ja-JP" altLang="en-US" sz="3600" b="1" dirty="0" smtClean="0"/>
              <a:t>支援</a:t>
            </a:r>
            <a:r>
              <a:rPr kumimoji="1" lang="ja-JP" altLang="en-US" sz="3600" b="1" dirty="0"/>
              <a:t>困難なケースの行動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07E204A-18D9-43D8-9C72-5E9E9204A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502229"/>
            <a:ext cx="9925594" cy="4778375"/>
          </a:xfrm>
        </p:spPr>
        <p:txBody>
          <a:bodyPr>
            <a:normAutofit/>
          </a:bodyPr>
          <a:lstStyle/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◇主な</a:t>
            </a:r>
            <a:r>
              <a:rPr kumimoji="1" lang="ja-JP" altLang="en-US" dirty="0" err="1" smtClean="0"/>
              <a:t>行動障がい</a:t>
            </a:r>
            <a:endParaRPr kumimoji="1" lang="en-US" altLang="ja-JP" dirty="0" smtClean="0"/>
          </a:p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　・</a:t>
            </a:r>
            <a:r>
              <a:rPr kumimoji="1" lang="ja-JP" altLang="en-US" dirty="0"/>
              <a:t>大声、奇声　　　・自身、他者、物、壁等への粗暴行為</a:t>
            </a:r>
          </a:p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　・</a:t>
            </a:r>
            <a:r>
              <a:rPr kumimoji="1" lang="ja-JP" altLang="en-US" dirty="0"/>
              <a:t>突然の飛び出し　・行動停止</a:t>
            </a:r>
          </a:p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　・</a:t>
            </a:r>
            <a:r>
              <a:rPr kumimoji="1" lang="ja-JP" altLang="en-US" dirty="0"/>
              <a:t>独特のこだわり　・失禁</a:t>
            </a:r>
            <a:r>
              <a:rPr kumimoji="1" lang="ja-JP" altLang="en-US" dirty="0" smtClean="0"/>
              <a:t>、弄便</a:t>
            </a:r>
            <a:endParaRPr kumimoji="1" lang="ja-JP" altLang="en-US" dirty="0"/>
          </a:p>
          <a:p>
            <a:pPr marL="0" indent="0">
              <a:lnSpc>
                <a:spcPts val="500"/>
              </a:lnSpc>
              <a:buNone/>
            </a:pPr>
            <a:endParaRPr kumimoji="1" lang="en-US" altLang="ja-JP" dirty="0"/>
          </a:p>
          <a:p>
            <a:pPr marL="0" indent="0">
              <a:lnSpc>
                <a:spcPts val="3300"/>
              </a:lnSpc>
              <a:buNone/>
            </a:pPr>
            <a:r>
              <a:rPr lang="ja-JP" altLang="en-US" dirty="0" smtClean="0"/>
              <a:t>◇行動障がいの主な</a:t>
            </a:r>
            <a:r>
              <a:rPr lang="ja-JP" altLang="en-US" dirty="0"/>
              <a:t>要因</a:t>
            </a:r>
            <a:endParaRPr kumimoji="1" lang="ja-JP" altLang="en-US" dirty="0"/>
          </a:p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　・</a:t>
            </a:r>
            <a:r>
              <a:rPr kumimoji="1" lang="ja-JP" altLang="en-US" dirty="0"/>
              <a:t>周囲あるいは特定の音や声</a:t>
            </a:r>
          </a:p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　・</a:t>
            </a:r>
            <a:r>
              <a:rPr kumimoji="1" lang="ja-JP" altLang="en-US" dirty="0"/>
              <a:t>ルーティン（自身、相手、周囲）の乱れ</a:t>
            </a:r>
          </a:p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　・状況の見通しが持てない場面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10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07255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EADEDFF-D6B6-4E14-9718-19341A60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942" y="456565"/>
            <a:ext cx="10515600" cy="922201"/>
          </a:xfrm>
        </p:spPr>
        <p:txBody>
          <a:bodyPr>
            <a:normAutofit/>
          </a:bodyPr>
          <a:lstStyle/>
          <a:p>
            <a:r>
              <a:rPr kumimoji="1" lang="ja-JP" altLang="en-US" sz="3600" b="1" dirty="0" smtClean="0"/>
              <a:t>③現在・過去に対応した支援</a:t>
            </a:r>
            <a:r>
              <a:rPr kumimoji="1" lang="ja-JP" altLang="en-US" sz="3600" b="1" dirty="0"/>
              <a:t>の中での困りごと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07E204A-18D9-43D8-9C72-5E9E9204A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40" y="1440497"/>
            <a:ext cx="10254342" cy="485412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kumimoji="1" lang="ja-JP" altLang="en-US" dirty="0"/>
              <a:t>・大声や他害による周囲への</a:t>
            </a:r>
            <a:r>
              <a:rPr kumimoji="1" lang="ja-JP" altLang="en-US" dirty="0" smtClean="0"/>
              <a:t>影響。</a:t>
            </a:r>
            <a:endParaRPr kumimoji="1" lang="ja-JP" altLang="en-US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dirty="0"/>
              <a:t>・本人、他利用者、職員のケガやその</a:t>
            </a:r>
            <a:r>
              <a:rPr kumimoji="1" lang="ja-JP" altLang="en-US" dirty="0" smtClean="0"/>
              <a:t>恐れ。</a:t>
            </a:r>
            <a:endParaRPr kumimoji="1" lang="ja-JP" altLang="en-US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dirty="0"/>
              <a:t>・突発的行動に対する常時の見守り、静止の</a:t>
            </a:r>
            <a:r>
              <a:rPr kumimoji="1" lang="ja-JP" altLang="en-US" dirty="0" smtClean="0"/>
              <a:t>困難。</a:t>
            </a:r>
            <a:endParaRPr kumimoji="1" lang="ja-JP" altLang="en-US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dirty="0"/>
              <a:t>・職員の疲弊、マンパワー不足に</a:t>
            </a:r>
            <a:r>
              <a:rPr kumimoji="1" lang="ja-JP" altLang="en-US" dirty="0" smtClean="0"/>
              <a:t>陥りがち。</a:t>
            </a:r>
            <a:endParaRPr kumimoji="1" lang="ja-JP" altLang="en-US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dirty="0"/>
              <a:t>・他利用者や活動との兼ね合い、十分な環境を</a:t>
            </a:r>
            <a:r>
              <a:rPr kumimoji="1" lang="ja-JP" altLang="en-US" dirty="0" smtClean="0"/>
              <a:t>整えられない。</a:t>
            </a:r>
            <a:endParaRPr kumimoji="1" lang="ja-JP" altLang="en-US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dirty="0"/>
              <a:t>・職員間、支援者間で支援の統一が</a:t>
            </a:r>
            <a:r>
              <a:rPr kumimoji="1" lang="ja-JP" altLang="en-US" dirty="0" smtClean="0"/>
              <a:t>なされにくい。</a:t>
            </a:r>
            <a:endParaRPr kumimoji="1" lang="ja-JP" altLang="en-US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dirty="0"/>
              <a:t>・</a:t>
            </a:r>
            <a:r>
              <a:rPr kumimoji="1" lang="ja-JP" altLang="en-US" dirty="0" smtClean="0"/>
              <a:t>保護者の</a:t>
            </a:r>
            <a:r>
              <a:rPr kumimoji="1" lang="ja-JP" altLang="en-US" dirty="0"/>
              <a:t>理解が</a:t>
            </a:r>
            <a:r>
              <a:rPr lang="ja-JP" altLang="en-US" dirty="0"/>
              <a:t>得られない。</a:t>
            </a:r>
            <a:r>
              <a:rPr lang="ja-JP" altLang="en-US" dirty="0" smtClean="0"/>
              <a:t>（時に</a:t>
            </a:r>
            <a:r>
              <a:rPr kumimoji="1" lang="ja-JP" altLang="en-US" dirty="0" smtClean="0"/>
              <a:t>サービス</a:t>
            </a:r>
            <a:r>
              <a:rPr kumimoji="1" lang="ja-JP" altLang="en-US" dirty="0"/>
              <a:t>利用に</a:t>
            </a:r>
            <a:r>
              <a:rPr kumimoji="1" lang="ja-JP" altLang="en-US" dirty="0" smtClean="0"/>
              <a:t>消極的）</a:t>
            </a:r>
            <a:endParaRPr kumimoji="1" lang="ja-JP" altLang="en-US" dirty="0"/>
          </a:p>
          <a:p>
            <a:pPr marL="0" indent="0">
              <a:lnSpc>
                <a:spcPct val="110000"/>
              </a:lnSpc>
              <a:buNone/>
            </a:pPr>
            <a:r>
              <a:rPr kumimoji="1" lang="ja-JP" altLang="en-US" dirty="0"/>
              <a:t>・何が一番よい支援なのか分からなく</a:t>
            </a:r>
            <a:r>
              <a:rPr kumimoji="1" lang="ja-JP" altLang="en-US" dirty="0" smtClean="0"/>
              <a:t>なる。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11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44778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EADEDFF-D6B6-4E14-9718-19341A60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260" y="529769"/>
            <a:ext cx="10797540" cy="1012692"/>
          </a:xfrm>
        </p:spPr>
        <p:txBody>
          <a:bodyPr>
            <a:normAutofit/>
          </a:bodyPr>
          <a:lstStyle/>
          <a:p>
            <a:r>
              <a:rPr lang="ja-JP" altLang="en-US" sz="3200" b="1" dirty="0" smtClean="0"/>
              <a:t>④</a:t>
            </a:r>
            <a:r>
              <a:rPr kumimoji="1" lang="ja-JP" altLang="en-US" sz="3200" b="1" dirty="0" smtClean="0"/>
              <a:t>現在・過去に行ったケースの特性に合わせた支援方法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07E204A-18D9-43D8-9C72-5E9E9204A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260" y="1461816"/>
            <a:ext cx="11338560" cy="497518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（</a:t>
            </a:r>
            <a:r>
              <a:rPr lang="ja-JP" altLang="en-US" dirty="0" smtClean="0"/>
              <a:t>１）環境調整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 smtClean="0"/>
              <a:t>　・予定をわかりやすく提示</a:t>
            </a:r>
            <a:r>
              <a:rPr lang="ja-JP" altLang="en-US" dirty="0"/>
              <a:t>する</a:t>
            </a:r>
            <a:r>
              <a:rPr lang="ja-JP" altLang="en-US" dirty="0" smtClean="0"/>
              <a:t>。</a:t>
            </a:r>
            <a:r>
              <a:rPr lang="ja-JP" altLang="en-US" dirty="0"/>
              <a:t>（絵や写真で視覚的に</a:t>
            </a:r>
            <a:r>
              <a:rPr lang="ja-JP" altLang="en-US" dirty="0" smtClean="0"/>
              <a:t>）</a:t>
            </a:r>
            <a:endParaRPr kumimoji="1"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・活動の開始と終了をわかりやすく提示</a:t>
            </a:r>
            <a:r>
              <a:rPr lang="ja-JP" altLang="en-US" dirty="0"/>
              <a:t>する</a:t>
            </a:r>
            <a:r>
              <a:rPr lang="ja-JP" altLang="en-US" dirty="0" smtClean="0"/>
              <a:t>。</a:t>
            </a:r>
            <a:r>
              <a:rPr lang="ja-JP" altLang="en-US" dirty="0"/>
              <a:t>（例：アラーム）</a:t>
            </a:r>
            <a:endParaRPr lang="en-US" altLang="ja-JP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・必要以上に周囲に物品を置かない。</a:t>
            </a:r>
            <a:endParaRPr kumimoji="1"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・活動に参加する人数を調整</a:t>
            </a:r>
            <a:r>
              <a:rPr lang="ja-JP" altLang="en-US" dirty="0"/>
              <a:t>する。（</a:t>
            </a:r>
            <a:r>
              <a:rPr lang="ja-JP" altLang="en-US" dirty="0" smtClean="0"/>
              <a:t>必要に応じて個室利用など）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 smtClean="0"/>
              <a:t>　・パーテーション設置や机の配置の工夫等により刺激を調整する。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12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23167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07E204A-18D9-43D8-9C72-5E9E9204A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1438"/>
            <a:ext cx="11220995" cy="557035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（２</a:t>
            </a:r>
            <a:r>
              <a:rPr lang="ja-JP" altLang="en-US" dirty="0"/>
              <a:t>）</a:t>
            </a:r>
            <a:r>
              <a:rPr lang="ja-JP" altLang="en-US" dirty="0" smtClean="0"/>
              <a:t>本人への関わり方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・身体を動かすことで発散</a:t>
            </a:r>
            <a:r>
              <a:rPr lang="ja-JP" altLang="en-US" dirty="0"/>
              <a:t>する。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（散歩、スポーツ、自転車など）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・本人の好きな活動、集中できる活動、心地よい刺激の入る活動。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・自信をつけて</a:t>
            </a:r>
            <a:r>
              <a:rPr lang="ja-JP" altLang="en-US" dirty="0"/>
              <a:t>もらう。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（成功体験を積めるようにする、褒めるなど）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kumimoji="1" lang="ja-JP" altLang="en-US" dirty="0" smtClean="0"/>
              <a:t>　・本人が見通しを持てるような説明を事前にする。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13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65149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07E204A-18D9-43D8-9C72-5E9E9204A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954" y="313509"/>
            <a:ext cx="11103429" cy="613954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（３</a:t>
            </a:r>
            <a:r>
              <a:rPr lang="ja-JP" altLang="en-US" dirty="0"/>
              <a:t>）</a:t>
            </a:r>
            <a:r>
              <a:rPr lang="ja-JP" altLang="en-US" dirty="0" smtClean="0"/>
              <a:t>支援者の技術等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・</a:t>
            </a:r>
            <a:r>
              <a:rPr lang="ja-JP" altLang="en-US" dirty="0" err="1" smtClean="0"/>
              <a:t>障がい</a:t>
            </a:r>
            <a:r>
              <a:rPr lang="ja-JP" altLang="en-US" dirty="0" smtClean="0"/>
              <a:t>特性は個人差が大きいことを理解する。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・本人の特性を十分にアセスメント</a:t>
            </a:r>
            <a:r>
              <a:rPr lang="ja-JP" altLang="en-US" dirty="0"/>
              <a:t>する。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（行動パターン、行動の理由など）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・</a:t>
            </a:r>
            <a:r>
              <a:rPr lang="ja-JP" altLang="en-US" dirty="0"/>
              <a:t>出来事と行動の関係を探る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（</a:t>
            </a:r>
            <a:r>
              <a:rPr lang="ja-JP" altLang="en-US" dirty="0"/>
              <a:t>応用行動分析学</a:t>
            </a:r>
            <a:r>
              <a:rPr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(ABA)</a:t>
            </a:r>
            <a:r>
              <a:rPr lang="ja-JP" altLang="en-US" dirty="0"/>
              <a:t>の視点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・</a:t>
            </a:r>
            <a:r>
              <a:rPr lang="ja-JP" altLang="en-US" dirty="0"/>
              <a:t>職員、保護者、関係機関</a:t>
            </a:r>
            <a:r>
              <a:rPr lang="ja-JP" altLang="en-US" dirty="0" smtClean="0"/>
              <a:t>と情報共有とし支援方法を統一する。</a:t>
            </a:r>
            <a:endParaRPr lang="ja-JP" alt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dirty="0" smtClean="0"/>
              <a:t>　・精神科病院とも連携し、不穏時の薬を準備しておく。</a:t>
            </a: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lnSpc>
                <a:spcPct val="150000"/>
              </a:lnSpc>
              <a:buNone/>
            </a:pPr>
            <a:endParaRPr lang="ja-JP" altLang="en-US" dirty="0"/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14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22540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0BF1477-203F-4698-8423-09D6F8C8E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409" y="490044"/>
            <a:ext cx="10841182" cy="86992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b="1" dirty="0"/>
              <a:t>強度行動障がい児・者に対する支援の</a:t>
            </a:r>
            <a:r>
              <a:rPr kumimoji="1" lang="ja-JP" altLang="en-US" sz="3600" b="1" dirty="0" smtClean="0"/>
              <a:t>提供は可能か</a:t>
            </a:r>
            <a:endParaRPr kumimoji="1" lang="ja-JP" altLang="en-US" sz="3600" b="1" dirty="0"/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67AB2824-547C-454E-BCAE-04D1DA2E45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72509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xmlns="" id="{F6710588-7AEB-41E3-A49C-A814BC6A5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9680459"/>
              </p:ext>
            </p:extLst>
          </p:nvPr>
        </p:nvGraphicFramePr>
        <p:xfrm>
          <a:off x="675409" y="1359967"/>
          <a:ext cx="10841182" cy="5225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15</a:t>
            </a:fld>
            <a:endParaRPr kumimoji="1" lang="ja-JP" altLang="en-US" sz="1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E779575B-1B59-4AC3-A5DD-B5D8245401DF}"/>
              </a:ext>
            </a:extLst>
          </p:cNvPr>
          <p:cNvSpPr txBox="1"/>
          <p:nvPr/>
        </p:nvSpPr>
        <p:spPr>
          <a:xfrm>
            <a:off x="1269669" y="1947974"/>
            <a:ext cx="410881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２１６事業所中</a:t>
            </a:r>
            <a:endParaRPr lang="en-US" altLang="ja-JP" dirty="0"/>
          </a:p>
          <a:p>
            <a:r>
              <a:rPr kumimoji="1" lang="ja-JP" altLang="en-US" dirty="0" smtClean="0"/>
              <a:t>１０１事業所</a:t>
            </a:r>
            <a:r>
              <a:rPr kumimoji="1" lang="ja-JP" altLang="en-US" dirty="0"/>
              <a:t>が回答（</a:t>
            </a:r>
            <a:r>
              <a:rPr kumimoji="1" lang="ja-JP" altLang="en-US" dirty="0" smtClean="0"/>
              <a:t>回答率４</a:t>
            </a:r>
            <a:r>
              <a:rPr kumimoji="1" lang="ja-JP" altLang="en-US" dirty="0"/>
              <a:t>７</a:t>
            </a:r>
            <a:r>
              <a:rPr kumimoji="1" lang="ja-JP" altLang="en-US" dirty="0" smtClean="0"/>
              <a:t>％</a:t>
            </a:r>
            <a:r>
              <a:rPr kumimoji="1" lang="ja-JP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544865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0BF1477-203F-4698-8423-09D6F8C8E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831" y="434132"/>
            <a:ext cx="11063846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2800" b="1" dirty="0"/>
              <a:t>強度</a:t>
            </a:r>
            <a:r>
              <a:rPr lang="ja-JP" altLang="en-US" sz="2800" b="1" dirty="0" err="1"/>
              <a:t>行動障がい</a:t>
            </a:r>
            <a:r>
              <a:rPr lang="ja-JP" altLang="en-US" sz="2800" b="1" dirty="0"/>
              <a:t>児・者に対する支援の</a:t>
            </a:r>
            <a:r>
              <a:rPr lang="ja-JP" altLang="en-US" sz="2800" b="1" dirty="0" smtClean="0"/>
              <a:t>提供は「</a:t>
            </a:r>
            <a:r>
              <a:rPr kumimoji="1" lang="ja-JP" altLang="en-US" sz="2800" b="1" dirty="0" smtClean="0"/>
              <a:t>条件が整えばできる」における主な条件（複数選択可）</a:t>
            </a:r>
            <a:endParaRPr kumimoji="1" lang="ja-JP" altLang="en-US" sz="2800" b="1" dirty="0"/>
          </a:p>
        </p:txBody>
      </p:sp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67AB2824-547C-454E-BCAE-04D1DA2E45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241016"/>
              </p:ext>
            </p:extLst>
          </p:nvPr>
        </p:nvGraphicFramePr>
        <p:xfrm>
          <a:off x="10820401" y="5929745"/>
          <a:ext cx="1081646" cy="512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xmlns="" id="{F6710588-7AEB-41E3-A49C-A814BC6A5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0031523"/>
              </p:ext>
            </p:extLst>
          </p:nvPr>
        </p:nvGraphicFramePr>
        <p:xfrm>
          <a:off x="982285" y="2638696"/>
          <a:ext cx="10378939" cy="3592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E779575B-1B59-4AC3-A5DD-B5D8245401DF}"/>
              </a:ext>
            </a:extLst>
          </p:cNvPr>
          <p:cNvSpPr txBox="1"/>
          <p:nvPr/>
        </p:nvSpPr>
        <p:spPr>
          <a:xfrm>
            <a:off x="982285" y="1939126"/>
            <a:ext cx="410881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２１６事業所中</a:t>
            </a:r>
            <a:endParaRPr lang="en-US" altLang="ja-JP" dirty="0"/>
          </a:p>
          <a:p>
            <a:r>
              <a:rPr kumimoji="1" lang="ja-JP" altLang="en-US" dirty="0" smtClean="0"/>
              <a:t>１０１事業所</a:t>
            </a:r>
            <a:r>
              <a:rPr kumimoji="1" lang="ja-JP" altLang="en-US" dirty="0"/>
              <a:t>が回答（</a:t>
            </a:r>
            <a:r>
              <a:rPr kumimoji="1" lang="ja-JP" altLang="en-US" dirty="0" smtClean="0"/>
              <a:t>回答率４</a:t>
            </a:r>
            <a:r>
              <a:rPr kumimoji="1" lang="ja-JP" altLang="en-US" dirty="0"/>
              <a:t>７</a:t>
            </a:r>
            <a:r>
              <a:rPr kumimoji="1" lang="ja-JP" altLang="en-US" dirty="0" smtClean="0"/>
              <a:t>％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16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62750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67AB2824-547C-454E-BCAE-04D1DA2E45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790716"/>
              </p:ext>
            </p:extLst>
          </p:nvPr>
        </p:nvGraphicFramePr>
        <p:xfrm>
          <a:off x="480465" y="1495506"/>
          <a:ext cx="11477073" cy="4860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xmlns="" id="{F6710588-7AEB-41E3-A49C-A814BC6A56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5764351"/>
              </p:ext>
            </p:extLst>
          </p:nvPr>
        </p:nvGraphicFramePr>
        <p:xfrm>
          <a:off x="814390" y="2655665"/>
          <a:ext cx="10539410" cy="3700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タイトル 1">
            <a:extLst>
              <a:ext uri="{FF2B5EF4-FFF2-40B4-BE49-F238E27FC236}">
                <a16:creationId xmlns:a16="http://schemas.microsoft.com/office/drawing/2014/main" xmlns="" id="{10BF1477-203F-4698-8423-09D6F8C8EB5E}"/>
              </a:ext>
            </a:extLst>
          </p:cNvPr>
          <p:cNvSpPr txBox="1">
            <a:spLocks/>
          </p:cNvSpPr>
          <p:nvPr/>
        </p:nvSpPr>
        <p:spPr>
          <a:xfrm>
            <a:off x="480465" y="404725"/>
            <a:ext cx="110638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4000"/>
              </a:lnSpc>
            </a:pPr>
            <a:r>
              <a:rPr lang="ja-JP" altLang="en-US" sz="2800" b="1" dirty="0" smtClean="0"/>
              <a:t>強度</a:t>
            </a:r>
            <a:r>
              <a:rPr lang="ja-JP" altLang="en-US" sz="2800" b="1" dirty="0" err="1" smtClean="0"/>
              <a:t>行動障がい</a:t>
            </a:r>
            <a:r>
              <a:rPr lang="ja-JP" altLang="en-US" sz="2800" b="1" dirty="0" smtClean="0"/>
              <a:t>児・者に対する支援の提供は「できない」</a:t>
            </a:r>
            <a:endParaRPr lang="en-US" altLang="ja-JP" sz="2800" b="1" dirty="0" smtClean="0"/>
          </a:p>
          <a:p>
            <a:pPr algn="ctr">
              <a:lnSpc>
                <a:spcPts val="4000"/>
              </a:lnSpc>
            </a:pPr>
            <a:r>
              <a:rPr lang="ja-JP" altLang="en-US" sz="2800" b="1" dirty="0" smtClean="0"/>
              <a:t>における主な理由（複数選択可）</a:t>
            </a:r>
            <a:endParaRPr lang="ja-JP" altLang="en-US" sz="28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E779575B-1B59-4AC3-A5DD-B5D8245401DF}"/>
              </a:ext>
            </a:extLst>
          </p:cNvPr>
          <p:cNvSpPr txBox="1"/>
          <p:nvPr/>
        </p:nvSpPr>
        <p:spPr>
          <a:xfrm>
            <a:off x="814390" y="1869811"/>
            <a:ext cx="410881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２１６事業所中</a:t>
            </a:r>
            <a:endParaRPr lang="en-US" altLang="ja-JP" dirty="0"/>
          </a:p>
          <a:p>
            <a:r>
              <a:rPr kumimoji="1" lang="ja-JP" altLang="en-US" dirty="0" smtClean="0"/>
              <a:t>１０１事業所</a:t>
            </a:r>
            <a:r>
              <a:rPr kumimoji="1" lang="ja-JP" altLang="en-US" dirty="0"/>
              <a:t>が回答（</a:t>
            </a:r>
            <a:r>
              <a:rPr kumimoji="1" lang="ja-JP" altLang="en-US" dirty="0" smtClean="0"/>
              <a:t>回答率４７％</a:t>
            </a:r>
            <a:r>
              <a:rPr kumimoji="1" lang="ja-JP" altLang="en-US" dirty="0"/>
              <a:t>）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17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69600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1BBEAF6-9F1B-4496-8FF2-C416B0874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648" y="763224"/>
            <a:ext cx="4530634" cy="666206"/>
          </a:xfrm>
        </p:spPr>
        <p:txBody>
          <a:bodyPr>
            <a:normAutofit/>
          </a:bodyPr>
          <a:lstStyle/>
          <a:p>
            <a:r>
              <a:rPr kumimoji="1" lang="ja-JP" altLang="en-US" sz="3600" b="1" dirty="0" smtClean="0"/>
              <a:t>調査</a:t>
            </a:r>
            <a:r>
              <a:rPr kumimoji="1" lang="ja-JP" altLang="en-US" sz="3600" b="1" dirty="0"/>
              <a:t>結果まとめ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1738C88E-FC5E-4E71-98F2-452D44673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75" y="1640447"/>
            <a:ext cx="10946674" cy="4591542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・強度</a:t>
            </a:r>
            <a:r>
              <a:rPr kumimoji="1" lang="ja-JP" altLang="en-US" dirty="0" err="1" smtClean="0"/>
              <a:t>行動障がい</a:t>
            </a:r>
            <a:r>
              <a:rPr kumimoji="1" lang="ja-JP" altLang="en-US" dirty="0" smtClean="0"/>
              <a:t>児・者に対し、約半数が現在も支援している一方で、約半数は支援</a:t>
            </a:r>
            <a:endParaRPr kumimoji="1" lang="en-US" altLang="ja-JP" dirty="0" smtClean="0"/>
          </a:p>
          <a:p>
            <a:pPr marL="0" indent="0">
              <a:lnSpc>
                <a:spcPts val="3300"/>
              </a:lnSpc>
              <a:buNone/>
            </a:pPr>
            <a:r>
              <a:rPr lang="ja-JP" altLang="en-US" dirty="0"/>
              <a:t>　</a:t>
            </a:r>
            <a:r>
              <a:rPr kumimoji="1" lang="ja-JP" altLang="en-US" dirty="0" smtClean="0"/>
              <a:t>したことがない。</a:t>
            </a:r>
            <a:endParaRPr kumimoji="1" lang="en-US" altLang="ja-JP" dirty="0" smtClean="0"/>
          </a:p>
          <a:p>
            <a:pPr marL="0" indent="0">
              <a:lnSpc>
                <a:spcPts val="3300"/>
              </a:lnSpc>
              <a:buNone/>
            </a:pPr>
            <a:r>
              <a:rPr lang="ja-JP" altLang="en-US" dirty="0" smtClean="0"/>
              <a:t>・行動障がいとして自傷・他害、その他の迷惑行為等があり、支援者</a:t>
            </a:r>
            <a:r>
              <a:rPr lang="ja-JP" altLang="en-US" dirty="0"/>
              <a:t>の葛藤や</a:t>
            </a:r>
            <a:r>
              <a:rPr lang="ja-JP" altLang="en-US" dirty="0" smtClean="0"/>
              <a:t>努力が</a:t>
            </a:r>
            <a:endParaRPr lang="en-US" altLang="ja-JP" dirty="0" smtClean="0"/>
          </a:p>
          <a:p>
            <a:pPr marL="0" indent="0">
              <a:lnSpc>
                <a:spcPts val="3300"/>
              </a:lnSpc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うかがえる。</a:t>
            </a:r>
            <a:endParaRPr lang="en-US" altLang="ja-JP" dirty="0"/>
          </a:p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・支援経験のある事業所の支援方法を共有していけると良い。</a:t>
            </a:r>
            <a:endParaRPr kumimoji="1" lang="en-US" altLang="ja-JP" dirty="0" smtClean="0"/>
          </a:p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・支援経験のある</a:t>
            </a:r>
            <a:r>
              <a:rPr kumimoji="1" lang="ja-JP" altLang="en-US" dirty="0"/>
              <a:t>事業所は、全体的</a:t>
            </a:r>
            <a:r>
              <a:rPr kumimoji="1" lang="ja-JP" altLang="en-US" dirty="0" smtClean="0"/>
              <a:t>に支援への困り</a:t>
            </a:r>
            <a:r>
              <a:rPr kumimoji="1" lang="ja-JP" altLang="en-US" dirty="0"/>
              <a:t>ごとが</a:t>
            </a:r>
            <a:r>
              <a:rPr kumimoji="1" lang="ja-JP" altLang="en-US" dirty="0" smtClean="0"/>
              <a:t>ある。</a:t>
            </a:r>
            <a:endParaRPr kumimoji="1" lang="ja-JP" altLang="en-US" dirty="0"/>
          </a:p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・調査結果では、強度</a:t>
            </a:r>
            <a:r>
              <a:rPr kumimoji="1" lang="ja-JP" altLang="en-US" dirty="0" err="1" smtClean="0"/>
              <a:t>行動障がい</a:t>
            </a:r>
            <a:r>
              <a:rPr kumimoji="1" lang="ja-JP" altLang="en-US" dirty="0" smtClean="0"/>
              <a:t>児・者の支援を提供</a:t>
            </a:r>
            <a:r>
              <a:rPr kumimoji="1" lang="ja-JP" altLang="en-US" dirty="0"/>
              <a:t>ができる事業所</a:t>
            </a:r>
            <a:r>
              <a:rPr kumimoji="1" lang="ja-JP" altLang="en-US" dirty="0" smtClean="0"/>
              <a:t>は一部</a:t>
            </a:r>
            <a:r>
              <a:rPr kumimoji="1" lang="ja-JP" altLang="en-US" dirty="0"/>
              <a:t>であり</a:t>
            </a:r>
            <a:r>
              <a:rPr kumimoji="1" lang="ja-JP" altLang="en-US" dirty="0" smtClean="0"/>
              <a:t>、</a:t>
            </a:r>
            <a:endParaRPr kumimoji="1" lang="en-US" altLang="ja-JP" dirty="0" smtClean="0"/>
          </a:p>
          <a:p>
            <a:pPr marL="0" indent="0">
              <a:lnSpc>
                <a:spcPts val="3300"/>
              </a:lnSpc>
              <a:buNone/>
            </a:pPr>
            <a:r>
              <a:rPr kumimoji="1" lang="ja-JP" altLang="en-US" dirty="0" smtClean="0"/>
              <a:t>　受け入れに対し「複数</a:t>
            </a:r>
            <a:r>
              <a:rPr kumimoji="1" lang="ja-JP" altLang="en-US" dirty="0"/>
              <a:t>の</a:t>
            </a:r>
            <a:r>
              <a:rPr kumimoji="1" lang="ja-JP" altLang="en-US" dirty="0" smtClean="0"/>
              <a:t>条件を要する」または「支援できない」事業所が多い。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18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32958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85" y="573707"/>
            <a:ext cx="4173119" cy="598580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0039" y="606920"/>
            <a:ext cx="4246219" cy="598580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1" name="テキスト ボックス 20"/>
          <p:cNvSpPr txBox="1"/>
          <p:nvPr/>
        </p:nvSpPr>
        <p:spPr>
          <a:xfrm>
            <a:off x="2468705" y="137104"/>
            <a:ext cx="8074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岐阜市における強度</a:t>
            </a:r>
            <a:r>
              <a:rPr kumimoji="1" lang="ja-JP" altLang="en-US" b="1" dirty="0" err="1" smtClean="0"/>
              <a:t>行動障がい</a:t>
            </a:r>
            <a:r>
              <a:rPr kumimoji="1" lang="ja-JP" altLang="en-US" b="1" dirty="0" smtClean="0"/>
              <a:t>児・者の実態把握等に関する調査票</a:t>
            </a:r>
            <a:endParaRPr kumimoji="1" lang="ja-JP" altLang="en-US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2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94475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1843" y="546076"/>
            <a:ext cx="4020041" cy="599283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4295" y="590844"/>
            <a:ext cx="4033539" cy="59928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テキスト ボックス 4"/>
          <p:cNvSpPr txBox="1"/>
          <p:nvPr/>
        </p:nvSpPr>
        <p:spPr>
          <a:xfrm>
            <a:off x="2468705" y="137104"/>
            <a:ext cx="8074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岐阜市における強度</a:t>
            </a:r>
            <a:r>
              <a:rPr kumimoji="1" lang="ja-JP" altLang="en-US" b="1" dirty="0" err="1" smtClean="0"/>
              <a:t>行動障がい</a:t>
            </a:r>
            <a:r>
              <a:rPr kumimoji="1" lang="ja-JP" altLang="en-US" b="1" dirty="0" smtClean="0"/>
              <a:t>児・者の実態把握等に関する調査票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3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76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00770CC-CD4B-4243-9019-E8740F9A8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/>
              <a:t>＜調査の趣旨＞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3D68956-4B67-494C-93E3-7B9DB267B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dirty="0" smtClean="0"/>
              <a:t>目的：岐阜市</a:t>
            </a:r>
            <a:r>
              <a:rPr lang="ja-JP" altLang="en-US" sz="3200" dirty="0"/>
              <a:t>における強度行動障がい児・者の状況</a:t>
            </a:r>
            <a:r>
              <a:rPr lang="ja-JP" altLang="en-US" sz="3200" dirty="0" smtClean="0"/>
              <a:t>や、</a:t>
            </a:r>
            <a:endParaRPr lang="en-US" altLang="ja-JP" sz="3200" dirty="0" smtClean="0"/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　　潜在的</a:t>
            </a:r>
            <a:r>
              <a:rPr lang="ja-JP" altLang="en-US" sz="3200" dirty="0"/>
              <a:t>ニーズを把握し、地域課題を明らかに</a:t>
            </a:r>
            <a:r>
              <a:rPr lang="ja-JP" altLang="en-US" sz="3200" dirty="0" smtClean="0"/>
              <a:t>する</a:t>
            </a:r>
            <a:endParaRPr lang="en-US" altLang="ja-JP" sz="3200" dirty="0" smtClean="0"/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 smtClean="0"/>
              <a:t>対象</a:t>
            </a:r>
            <a:r>
              <a:rPr lang="ja-JP" altLang="en-US" sz="3200" dirty="0"/>
              <a:t>：「施設入所支援」「短期入所</a:t>
            </a:r>
            <a:r>
              <a:rPr lang="ja-JP" altLang="en-US" sz="3200" dirty="0" smtClean="0"/>
              <a:t>」</a:t>
            </a:r>
            <a:r>
              <a:rPr lang="ja-JP" altLang="en-US" sz="3200" dirty="0"/>
              <a:t>「生活介護」　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 smtClean="0"/>
              <a:t>　　　「</a:t>
            </a:r>
            <a:r>
              <a:rPr lang="ja-JP" altLang="en-US" sz="3200" dirty="0"/>
              <a:t>共同生活介護」「行動援護」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　</a:t>
            </a:r>
            <a:r>
              <a:rPr lang="ja-JP" altLang="en-US" sz="3200" dirty="0" smtClean="0"/>
              <a:t>「</a:t>
            </a:r>
            <a:r>
              <a:rPr lang="ja-JP" altLang="en-US" sz="3200" dirty="0"/>
              <a:t>児童発達支援」「放課後等デイサービス」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　</a:t>
            </a:r>
            <a:r>
              <a:rPr lang="ja-JP" altLang="en-US" sz="3200" dirty="0" smtClean="0"/>
              <a:t>「</a:t>
            </a:r>
            <a:r>
              <a:rPr lang="ja-JP" altLang="en-US" sz="3200" dirty="0"/>
              <a:t>一般・特定・障害児</a:t>
            </a:r>
            <a:r>
              <a:rPr lang="ja-JP" altLang="en-US" sz="3200" dirty="0" smtClean="0"/>
              <a:t>相談支援」</a:t>
            </a:r>
            <a:endParaRPr kumimoji="1" lang="ja-JP" altLang="en-US" sz="3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4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7911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386074"/>
              </p:ext>
            </p:extLst>
          </p:nvPr>
        </p:nvGraphicFramePr>
        <p:xfrm>
          <a:off x="1319349" y="1045031"/>
          <a:ext cx="9300754" cy="5055320"/>
        </p:xfrm>
        <a:graphic>
          <a:graphicData uri="http://schemas.openxmlformats.org/drawingml/2006/table">
            <a:tbl>
              <a:tblPr/>
              <a:tblGrid>
                <a:gridCol w="3986038">
                  <a:extLst>
                    <a:ext uri="{9D8B030D-6E8A-4147-A177-3AD203B41FA5}">
                      <a16:colId xmlns:a16="http://schemas.microsoft.com/office/drawing/2014/main" xmlns="" val="634109731"/>
                    </a:ext>
                  </a:extLst>
                </a:gridCol>
                <a:gridCol w="1545714">
                  <a:extLst>
                    <a:ext uri="{9D8B030D-6E8A-4147-A177-3AD203B41FA5}">
                      <a16:colId xmlns:a16="http://schemas.microsoft.com/office/drawing/2014/main" xmlns="" val="3568547633"/>
                    </a:ext>
                  </a:extLst>
                </a:gridCol>
                <a:gridCol w="1651585">
                  <a:extLst>
                    <a:ext uri="{9D8B030D-6E8A-4147-A177-3AD203B41FA5}">
                      <a16:colId xmlns:a16="http://schemas.microsoft.com/office/drawing/2014/main" xmlns="" val="2195873012"/>
                    </a:ext>
                  </a:extLst>
                </a:gridCol>
                <a:gridCol w="2117417">
                  <a:extLst>
                    <a:ext uri="{9D8B030D-6E8A-4147-A177-3AD203B41FA5}">
                      <a16:colId xmlns:a16="http://schemas.microsoft.com/office/drawing/2014/main" xmlns="" val="29242873"/>
                    </a:ext>
                  </a:extLst>
                </a:gridCol>
              </a:tblGrid>
              <a:tr h="5055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回答事業所数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回答率（％）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3641960"/>
                  </a:ext>
                </a:extLst>
              </a:tr>
              <a:tr h="5055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施設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入所支援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  </a:t>
                      </a: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  5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lang="ja-JP" alt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  </a:t>
                      </a: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100.0</a:t>
                      </a:r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95045720"/>
                  </a:ext>
                </a:extLst>
              </a:tr>
              <a:tr h="5055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短期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入所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27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10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37.0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71206054"/>
                  </a:ext>
                </a:extLst>
              </a:tr>
              <a:tr h="5055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生活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介護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37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24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64.8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5555302"/>
                  </a:ext>
                </a:extLst>
              </a:tr>
              <a:tr h="5055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共同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生活援助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28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10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35.7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2006682"/>
                  </a:ext>
                </a:extLst>
              </a:tr>
              <a:tr h="5055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行動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援護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  </a:t>
                      </a: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  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50.0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5979507"/>
                  </a:ext>
                </a:extLst>
              </a:tr>
              <a:tr h="5055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児童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発達支援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41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20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48.7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041723"/>
                  </a:ext>
                </a:extLst>
              </a:tr>
              <a:tr h="5055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放課後等ディサービス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80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32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40.0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2393235"/>
                  </a:ext>
                </a:extLst>
              </a:tr>
              <a:tr h="5055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一般・特定・障害児相談支援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36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23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63.8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3486747"/>
                  </a:ext>
                </a:extLst>
              </a:tr>
              <a:tr h="50553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合計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260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48.8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09975728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xmlns="" id="{42DC75D1-E315-4F59-9F65-3BEA2CB8B7B0}"/>
              </a:ext>
            </a:extLst>
          </p:cNvPr>
          <p:cNvSpPr txBox="1">
            <a:spLocks/>
          </p:cNvSpPr>
          <p:nvPr/>
        </p:nvSpPr>
        <p:spPr>
          <a:xfrm>
            <a:off x="1319349" y="365126"/>
            <a:ext cx="9300754" cy="75828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5000"/>
              </a:lnSpc>
            </a:pPr>
            <a:r>
              <a:rPr lang="ja-JP" altLang="en-US" sz="3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調査回答率</a:t>
            </a:r>
            <a:endParaRPr lang="ja-JP" altLang="en-US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19349" y="6195481"/>
            <a:ext cx="9522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一事業所が複数のサービスを提供している場合があるため、事業所数は重複あり。</a:t>
            </a:r>
            <a:endParaRPr kumimoji="1" lang="ja-JP" altLang="en-US" sz="1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5</a:t>
            </a:fld>
            <a:endParaRPr kumimoji="1" lang="ja-JP" altLang="en-US" sz="1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44045" y="5731042"/>
            <a:ext cx="561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+mn-ea"/>
              </a:rPr>
              <a:t>※</a:t>
            </a:r>
            <a:endParaRPr kumimoji="1"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38619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2DC75D1-E315-4F59-9F65-3BEA2CB8B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731" y="680198"/>
            <a:ext cx="11168743" cy="860452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dirty="0"/>
              <a:t>強度行動障がい児・者に対する</a:t>
            </a:r>
            <a:r>
              <a:rPr kumimoji="1" lang="ja-JP" altLang="en-US" sz="3200" b="1" dirty="0" smtClean="0"/>
              <a:t>支援を提供したことがあるか</a:t>
            </a:r>
            <a:endParaRPr kumimoji="1" lang="ja-JP" altLang="en-US" sz="4000" b="1" dirty="0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xmlns="" id="{40B1134B-6FFE-4CF9-8371-F5EDCDF0F6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9089687"/>
              </p:ext>
            </p:extLst>
          </p:nvPr>
        </p:nvGraphicFramePr>
        <p:xfrm>
          <a:off x="1092255" y="2076005"/>
          <a:ext cx="9866477" cy="40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345474" y="2132811"/>
            <a:ext cx="410173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２１</a:t>
            </a:r>
            <a:r>
              <a:rPr kumimoji="1" lang="ja-JP" altLang="en-US" dirty="0"/>
              <a:t>６</a:t>
            </a:r>
            <a:r>
              <a:rPr kumimoji="1" lang="ja-JP" altLang="en-US" dirty="0" smtClean="0"/>
              <a:t>事業所中</a:t>
            </a:r>
            <a:endParaRPr kumimoji="1" lang="en-US" altLang="ja-JP" dirty="0" smtClean="0"/>
          </a:p>
          <a:p>
            <a:r>
              <a:rPr lang="ja-JP" altLang="en-US" dirty="0" smtClean="0"/>
              <a:t>１０</a:t>
            </a:r>
            <a:r>
              <a:rPr lang="ja-JP" altLang="en-US" dirty="0"/>
              <a:t>１</a:t>
            </a:r>
            <a:r>
              <a:rPr lang="ja-JP" altLang="en-US" dirty="0" smtClean="0"/>
              <a:t>事業所が回答（回答率４７％）</a:t>
            </a:r>
            <a:endParaRPr kumimoji="1" lang="ja-JP" altLang="en-US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3143125" y="3150628"/>
            <a:ext cx="1489160" cy="16330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ja-JP" sz="1600" dirty="0" smtClean="0"/>
              <a:t>…</a:t>
            </a:r>
            <a:r>
              <a:rPr lang="ja-JP" altLang="en-US" sz="1600" dirty="0" smtClean="0"/>
              <a:t>４</a:t>
            </a:r>
            <a:r>
              <a:rPr lang="ja-JP" altLang="en-US" sz="1600" dirty="0"/>
              <a:t>９</a:t>
            </a:r>
            <a:r>
              <a:rPr lang="ja-JP" altLang="en-US" sz="1600" dirty="0" smtClean="0"/>
              <a:t>か所</a:t>
            </a:r>
            <a:endParaRPr lang="en-US" altLang="ja-JP" sz="1600" dirty="0" smtClean="0"/>
          </a:p>
          <a:p>
            <a:pPr>
              <a:lnSpc>
                <a:spcPct val="200000"/>
              </a:lnSpc>
            </a:pPr>
            <a:r>
              <a:rPr lang="en-US" altLang="ja-JP" sz="1600" dirty="0" smtClean="0"/>
              <a:t>…</a:t>
            </a:r>
            <a:r>
              <a:rPr lang="ja-JP" altLang="en-US" sz="1600" dirty="0"/>
              <a:t>４</a:t>
            </a:r>
            <a:r>
              <a:rPr lang="ja-JP" altLang="en-US" sz="1600" dirty="0" smtClean="0"/>
              <a:t>か所</a:t>
            </a:r>
            <a:endParaRPr lang="en-US" altLang="ja-JP" sz="1600" dirty="0" smtClean="0"/>
          </a:p>
          <a:p>
            <a:pPr>
              <a:lnSpc>
                <a:spcPct val="200000"/>
              </a:lnSpc>
            </a:pPr>
            <a:r>
              <a:rPr lang="en-US" altLang="ja-JP" sz="1600" dirty="0" smtClean="0"/>
              <a:t>…</a:t>
            </a:r>
            <a:r>
              <a:rPr lang="ja-JP" altLang="en-US" sz="1600" dirty="0" smtClean="0"/>
              <a:t>４</a:t>
            </a:r>
            <a:r>
              <a:rPr lang="ja-JP" altLang="en-US" sz="1600" dirty="0"/>
              <a:t>８</a:t>
            </a:r>
            <a:r>
              <a:rPr lang="ja-JP" altLang="en-US" sz="1600" dirty="0" smtClean="0"/>
              <a:t>か所</a:t>
            </a:r>
            <a:endParaRPr lang="ja-JP" altLang="en-US" sz="1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6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59932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70093"/>
              </p:ext>
            </p:extLst>
          </p:nvPr>
        </p:nvGraphicFramePr>
        <p:xfrm>
          <a:off x="339634" y="1084219"/>
          <a:ext cx="11377747" cy="4376057"/>
        </p:xfrm>
        <a:graphic>
          <a:graphicData uri="http://schemas.openxmlformats.org/drawingml/2006/table">
            <a:tbl>
              <a:tblPr/>
              <a:tblGrid>
                <a:gridCol w="6846436">
                  <a:extLst>
                    <a:ext uri="{9D8B030D-6E8A-4147-A177-3AD203B41FA5}">
                      <a16:colId xmlns:a16="http://schemas.microsoft.com/office/drawing/2014/main" xmlns="" val="3190225697"/>
                    </a:ext>
                  </a:extLst>
                </a:gridCol>
                <a:gridCol w="1444479">
                  <a:extLst>
                    <a:ext uri="{9D8B030D-6E8A-4147-A177-3AD203B41FA5}">
                      <a16:colId xmlns:a16="http://schemas.microsoft.com/office/drawing/2014/main" xmlns="" val="165238095"/>
                    </a:ext>
                  </a:extLst>
                </a:gridCol>
                <a:gridCol w="1543416">
                  <a:extLst>
                    <a:ext uri="{9D8B030D-6E8A-4147-A177-3AD203B41FA5}">
                      <a16:colId xmlns:a16="http://schemas.microsoft.com/office/drawing/2014/main" xmlns="" val="2000844086"/>
                    </a:ext>
                  </a:extLst>
                </a:gridCol>
                <a:gridCol w="1543416">
                  <a:extLst>
                    <a:ext uri="{9D8B030D-6E8A-4147-A177-3AD203B41FA5}">
                      <a16:colId xmlns:a16="http://schemas.microsoft.com/office/drawing/2014/main" xmlns="" val="3021709915"/>
                    </a:ext>
                  </a:extLst>
                </a:gridCol>
              </a:tblGrid>
              <a:tr h="62515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現在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過去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9259038"/>
                  </a:ext>
                </a:extLst>
              </a:tr>
              <a:tr h="125030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強度</a:t>
                      </a:r>
                      <a:r>
                        <a:rPr lang="ja-JP" alt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行動障がい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児（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歳未満）に対するサービス提供支援</a:t>
                      </a:r>
                      <a:b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（児童発達支援・放課後等デイサービス）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b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25.5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b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5.7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23</a:t>
                      </a:r>
                      <a:b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65.7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7356222"/>
                  </a:ext>
                </a:extLst>
              </a:tr>
              <a:tr h="125030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強度</a:t>
                      </a:r>
                      <a:r>
                        <a:rPr lang="ja-JP" alt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行動障</a:t>
                      </a:r>
                      <a:r>
                        <a:rPr lang="ja-JP" alt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がい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者</a:t>
                      </a:r>
                      <a:r>
                        <a:rPr lang="ja-JP" altLang="en-US" sz="2000" b="0" i="0" u="none" strike="noStrike" smtClean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歳以上）に対するサービス提供支援</a:t>
                      </a:r>
                      <a:b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（施設入所・生活介護・短期入所・行動援護・共同生活援助）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  <a:b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60.4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b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4.6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  <a:b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34.8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094285"/>
                  </a:ext>
                </a:extLst>
              </a:tr>
              <a:tr h="125030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強度</a:t>
                      </a:r>
                      <a:r>
                        <a:rPr lang="ja-JP" alt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行動障がい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児・者に対する相談支援</a:t>
                      </a:r>
                      <a:b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（一般・特定・障害児相談支援）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</a:t>
                      </a:r>
                      <a:b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56.5</a:t>
                      </a:r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b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43.4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45289648"/>
                  </a:ext>
                </a:extLst>
              </a:tr>
            </a:tbl>
          </a:graphicData>
        </a:graphic>
      </p:graphicFrame>
      <p:sp>
        <p:nvSpPr>
          <p:cNvPr id="6" name="角丸四角形 5"/>
          <p:cNvSpPr/>
          <p:nvPr/>
        </p:nvSpPr>
        <p:spPr>
          <a:xfrm>
            <a:off x="10332718" y="1881051"/>
            <a:ext cx="1280159" cy="94052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xmlns="" id="{42DC75D1-E315-4F59-9F65-3BEA2CB8B7B0}"/>
              </a:ext>
            </a:extLst>
          </p:cNvPr>
          <p:cNvSpPr txBox="1">
            <a:spLocks/>
          </p:cNvSpPr>
          <p:nvPr/>
        </p:nvSpPr>
        <p:spPr>
          <a:xfrm>
            <a:off x="444135" y="318390"/>
            <a:ext cx="11168743" cy="58852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3200" b="1" dirty="0" smtClean="0"/>
              <a:t>強度</a:t>
            </a:r>
            <a:r>
              <a:rPr lang="ja-JP" altLang="en-US" sz="3200" b="1" dirty="0" err="1" smtClean="0"/>
              <a:t>行動障がい</a:t>
            </a:r>
            <a:r>
              <a:rPr lang="ja-JP" altLang="en-US" sz="3200" b="1" dirty="0" smtClean="0"/>
              <a:t>児・者の支援状況の傾向</a:t>
            </a:r>
            <a:endParaRPr lang="ja-JP" altLang="en-US" sz="4000" b="1" dirty="0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xmlns="" id="{42DC75D1-E315-4F59-9F65-3BEA2CB8B7B0}"/>
              </a:ext>
            </a:extLst>
          </p:cNvPr>
          <p:cNvSpPr txBox="1">
            <a:spLocks/>
          </p:cNvSpPr>
          <p:nvPr/>
        </p:nvSpPr>
        <p:spPr>
          <a:xfrm>
            <a:off x="191586" y="5637578"/>
            <a:ext cx="11525795" cy="80853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2800"/>
              </a:lnSpc>
            </a:pPr>
            <a:r>
              <a:rPr lang="ja-JP" altLang="en-US" sz="2000" b="1" dirty="0" smtClean="0"/>
              <a:t>１８歳未満の対象児への支援経験が少ない傾向がある。</a:t>
            </a:r>
            <a:endParaRPr lang="en-US" altLang="ja-JP" sz="2000" b="1" dirty="0" smtClean="0"/>
          </a:p>
          <a:p>
            <a:pPr algn="ctr">
              <a:lnSpc>
                <a:spcPts val="2800"/>
              </a:lnSpc>
            </a:pPr>
            <a:r>
              <a:rPr lang="ja-JP" altLang="en-US" sz="2000" b="1" dirty="0"/>
              <a:t>一方</a:t>
            </a:r>
            <a:r>
              <a:rPr lang="ja-JP" altLang="en-US" sz="2000" b="1" dirty="0" smtClean="0"/>
              <a:t>で、１８歳以上の対象者への支援は増える傾向にある。</a:t>
            </a:r>
            <a:endParaRPr lang="ja-JP" altLang="en-US" sz="2000" b="1" dirty="0"/>
          </a:p>
        </p:txBody>
      </p:sp>
      <p:sp>
        <p:nvSpPr>
          <p:cNvPr id="10" name="角丸四角形 9"/>
          <p:cNvSpPr/>
          <p:nvPr/>
        </p:nvSpPr>
        <p:spPr>
          <a:xfrm>
            <a:off x="7258594" y="3080824"/>
            <a:ext cx="1280159" cy="225325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7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836657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2DC75D1-E315-4F59-9F65-3BEA2CB8B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9" y="574133"/>
            <a:ext cx="10765971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b="1" dirty="0" smtClean="0"/>
              <a:t>調査回答のあった強度</a:t>
            </a:r>
            <a:r>
              <a:rPr kumimoji="1" lang="ja-JP" altLang="en-US" sz="3600" b="1" dirty="0"/>
              <a:t>行動障がい児・者</a:t>
            </a:r>
            <a:r>
              <a:rPr lang="ja-JP" altLang="en-US" sz="3600" b="1" dirty="0" smtClean="0"/>
              <a:t>の把握</a:t>
            </a:r>
            <a:r>
              <a:rPr lang="ja-JP" altLang="en-US" sz="3600" b="1" dirty="0"/>
              <a:t>人数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E43479E-9133-4430-A917-2D5D183CC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kumimoji="1"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　　　　１８歳未満　　</a:t>
            </a:r>
            <a:r>
              <a:rPr lang="ja-JP" altLang="en-US" sz="4000" dirty="0" smtClean="0"/>
              <a:t>４７人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　　　　１８歳以上　２１７人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　</a:t>
            </a: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対象児・者が複数の事業所を利用している場合があるため、重複あり。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　　　未回答の事業所もあるため、岐阜市の強度</a:t>
            </a:r>
            <a:r>
              <a:rPr lang="ja-JP" altLang="en-US" sz="1600" dirty="0" err="1" smtClean="0"/>
              <a:t>行動障がい</a:t>
            </a:r>
            <a:r>
              <a:rPr lang="ja-JP" altLang="en-US" sz="1600" dirty="0" smtClean="0"/>
              <a:t>児・者の実人数ではない。</a:t>
            </a:r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072845" y="2612571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85908" y="3322026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※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8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43510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EADEDFF-D6B6-4E14-9718-19341A60A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539" y="402952"/>
            <a:ext cx="11181805" cy="672102"/>
          </a:xfrm>
        </p:spPr>
        <p:txBody>
          <a:bodyPr>
            <a:normAutofit/>
          </a:bodyPr>
          <a:lstStyle/>
          <a:p>
            <a:r>
              <a:rPr kumimoji="1" lang="ja-JP" altLang="en-US" sz="3600" b="1" dirty="0" smtClean="0"/>
              <a:t>①現在・過去に対応した支援</a:t>
            </a:r>
            <a:r>
              <a:rPr kumimoji="1" lang="ja-JP" altLang="en-US" sz="3600" b="1" dirty="0"/>
              <a:t>困難なケース</a:t>
            </a:r>
            <a:r>
              <a:rPr kumimoji="1" lang="ja-JP" altLang="en-US" sz="3600" b="1" dirty="0" smtClean="0"/>
              <a:t>の主な特徴</a:t>
            </a:r>
            <a:endParaRPr kumimoji="1" lang="ja-JP" altLang="en-US" sz="36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07E204A-18D9-43D8-9C72-5E9E9204A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213" y="1257616"/>
            <a:ext cx="9862456" cy="5281296"/>
          </a:xfrm>
        </p:spPr>
        <p:txBody>
          <a:bodyPr>
            <a:normAutofit/>
          </a:bodyPr>
          <a:lstStyle/>
          <a:p>
            <a:pPr marL="0" indent="0">
              <a:lnSpc>
                <a:spcPts val="3000"/>
              </a:lnSpc>
              <a:buNone/>
            </a:pPr>
            <a:r>
              <a:rPr kumimoji="1" lang="ja-JP" altLang="en-US" dirty="0" smtClean="0"/>
              <a:t>◇調査票からみられる支援困難なケースの特徴</a:t>
            </a:r>
            <a:endParaRPr kumimoji="1" lang="en-US" altLang="ja-JP" dirty="0" smtClean="0"/>
          </a:p>
          <a:p>
            <a:pPr marL="0" indent="0">
              <a:lnSpc>
                <a:spcPts val="3000"/>
              </a:lnSpc>
              <a:buNone/>
            </a:pPr>
            <a:r>
              <a:rPr kumimoji="1" lang="ja-JP" altLang="en-US" dirty="0" smtClean="0"/>
              <a:t>　・重度知的</a:t>
            </a:r>
            <a:r>
              <a:rPr kumimoji="1" lang="ja-JP" altLang="en-US" dirty="0" err="1"/>
              <a:t>障</a:t>
            </a:r>
            <a:r>
              <a:rPr kumimoji="1" lang="ja-JP" altLang="en-US" dirty="0" err="1" smtClean="0"/>
              <a:t>がい</a:t>
            </a:r>
            <a:r>
              <a:rPr lang="ja-JP" altLang="en-US" dirty="0" smtClean="0"/>
              <a:t>か</a:t>
            </a:r>
            <a:r>
              <a:rPr lang="ja-JP" altLang="en-US" dirty="0"/>
              <a:t>つ</a:t>
            </a:r>
            <a:r>
              <a:rPr kumimoji="1" lang="ja-JP" altLang="en-US" dirty="0" smtClean="0"/>
              <a:t>自閉症</a:t>
            </a:r>
            <a:endParaRPr kumimoji="1" lang="en-US" altLang="ja-JP" dirty="0" smtClean="0"/>
          </a:p>
          <a:p>
            <a:pPr marL="0" indent="0">
              <a:lnSpc>
                <a:spcPts val="300"/>
              </a:lnSpc>
              <a:buNone/>
            </a:pPr>
            <a:endParaRPr kumimoji="1" lang="ja-JP" altLang="en-US" dirty="0"/>
          </a:p>
          <a:p>
            <a:pPr marL="0" indent="0">
              <a:lnSpc>
                <a:spcPts val="2800"/>
              </a:lnSpc>
              <a:buNone/>
            </a:pPr>
            <a:r>
              <a:rPr kumimoji="1" lang="ja-JP" altLang="en-US" dirty="0" smtClean="0"/>
              <a:t>◇</a:t>
            </a:r>
            <a:r>
              <a:rPr kumimoji="1" lang="ja-JP" altLang="en-US" dirty="0" err="1" smtClean="0"/>
              <a:t>障がい</a:t>
            </a:r>
            <a:r>
              <a:rPr kumimoji="1" lang="ja-JP" altLang="en-US" dirty="0" smtClean="0"/>
              <a:t>特性</a:t>
            </a:r>
            <a:endParaRPr kumimoji="1" lang="en-US" altLang="ja-JP" dirty="0" smtClean="0"/>
          </a:p>
          <a:p>
            <a:pPr marL="0" indent="0">
              <a:lnSpc>
                <a:spcPts val="2800"/>
              </a:lnSpc>
              <a:buNone/>
            </a:pPr>
            <a:r>
              <a:rPr kumimoji="1" lang="ja-JP" altLang="en-US" dirty="0" smtClean="0"/>
              <a:t>　・こだわり</a:t>
            </a:r>
            <a:r>
              <a:rPr kumimoji="1" lang="ja-JP" altLang="en-US" dirty="0"/>
              <a:t>が</a:t>
            </a:r>
            <a:r>
              <a:rPr kumimoji="1" lang="ja-JP" altLang="en-US" dirty="0" smtClean="0"/>
              <a:t>強い。</a:t>
            </a:r>
            <a:endParaRPr kumimoji="1" lang="ja-JP" altLang="en-US" dirty="0"/>
          </a:p>
          <a:p>
            <a:pPr marL="0" indent="0">
              <a:lnSpc>
                <a:spcPts val="2800"/>
              </a:lnSpc>
              <a:buNone/>
            </a:pPr>
            <a:r>
              <a:rPr lang="ja-JP" altLang="en-US" dirty="0" smtClean="0"/>
              <a:t>　・</a:t>
            </a:r>
            <a:r>
              <a:rPr kumimoji="1" lang="ja-JP" altLang="en-US" dirty="0" smtClean="0"/>
              <a:t>決められた</a:t>
            </a:r>
            <a:r>
              <a:rPr kumimoji="1" lang="ja-JP" altLang="en-US" dirty="0"/>
              <a:t>スケジュールで</a:t>
            </a:r>
            <a:r>
              <a:rPr kumimoji="1" lang="ja-JP" altLang="en-US" dirty="0" smtClean="0"/>
              <a:t>生活、決まり</a:t>
            </a:r>
            <a:r>
              <a:rPr kumimoji="1" lang="ja-JP" altLang="en-US" dirty="0"/>
              <a:t>ごとが</a:t>
            </a:r>
            <a:r>
              <a:rPr kumimoji="1" lang="ja-JP" altLang="en-US" dirty="0" smtClean="0"/>
              <a:t>多い。</a:t>
            </a:r>
            <a:endParaRPr kumimoji="1" lang="ja-JP" altLang="en-US" dirty="0"/>
          </a:p>
          <a:p>
            <a:pPr marL="0" indent="0">
              <a:lnSpc>
                <a:spcPts val="2800"/>
              </a:lnSpc>
              <a:buNone/>
            </a:pPr>
            <a:r>
              <a:rPr lang="ja-JP" altLang="en-US" dirty="0" smtClean="0"/>
              <a:t>　・</a:t>
            </a:r>
            <a:r>
              <a:rPr kumimoji="1" lang="ja-JP" altLang="en-US" dirty="0" smtClean="0"/>
              <a:t>思い</a:t>
            </a:r>
            <a:r>
              <a:rPr kumimoji="1" lang="ja-JP" altLang="en-US" dirty="0"/>
              <a:t>のキャッチがなかなか</a:t>
            </a:r>
            <a:r>
              <a:rPr kumimoji="1" lang="ja-JP" altLang="en-US" dirty="0" smtClean="0"/>
              <a:t>できない。</a:t>
            </a:r>
            <a:endParaRPr kumimoji="1" lang="en-US" altLang="ja-JP" dirty="0" smtClean="0"/>
          </a:p>
          <a:p>
            <a:pPr marL="0" indent="0">
              <a:lnSpc>
                <a:spcPts val="2800"/>
              </a:lnSpc>
              <a:buNone/>
            </a:pPr>
            <a:r>
              <a:rPr lang="ja-JP" altLang="en-US" dirty="0" smtClean="0"/>
              <a:t>　・</a:t>
            </a:r>
            <a:r>
              <a:rPr lang="ja-JP" altLang="en-US" dirty="0"/>
              <a:t>施設で落ち着いていても、自宅に戻ると</a:t>
            </a:r>
            <a:r>
              <a:rPr lang="ja-JP" altLang="en-US" dirty="0" smtClean="0"/>
              <a:t>落ち着かない。</a:t>
            </a:r>
            <a:endParaRPr lang="en-US" altLang="ja-JP" dirty="0" smtClean="0"/>
          </a:p>
          <a:p>
            <a:pPr marL="0" indent="0">
              <a:lnSpc>
                <a:spcPts val="300"/>
              </a:lnSpc>
              <a:buNone/>
            </a:pPr>
            <a:endParaRPr lang="en-US" altLang="ja-JP" dirty="0" smtClean="0"/>
          </a:p>
          <a:p>
            <a:pPr marL="0" indent="0">
              <a:lnSpc>
                <a:spcPts val="2800"/>
              </a:lnSpc>
              <a:buNone/>
            </a:pPr>
            <a:r>
              <a:rPr lang="ja-JP" altLang="en-US" dirty="0" smtClean="0"/>
              <a:t>◇家族状況</a:t>
            </a:r>
            <a:endParaRPr kumimoji="1" lang="ja-JP" altLang="en-US" dirty="0"/>
          </a:p>
          <a:p>
            <a:pPr marL="0" indent="0">
              <a:lnSpc>
                <a:spcPts val="2800"/>
              </a:lnSpc>
              <a:buNone/>
            </a:pPr>
            <a:r>
              <a:rPr lang="ja-JP" altLang="en-US" dirty="0" smtClean="0"/>
              <a:t>　・</a:t>
            </a:r>
            <a:r>
              <a:rPr kumimoji="1" lang="ja-JP" altLang="en-US" dirty="0" smtClean="0"/>
              <a:t>保護者</a:t>
            </a:r>
            <a:r>
              <a:rPr kumimoji="1" lang="ja-JP" altLang="en-US" dirty="0"/>
              <a:t>とうまく連携が</a:t>
            </a:r>
            <a:r>
              <a:rPr kumimoji="1" lang="ja-JP" altLang="en-US" dirty="0" smtClean="0"/>
              <a:t>取れない。家族</a:t>
            </a:r>
            <a:r>
              <a:rPr kumimoji="1" lang="ja-JP" altLang="en-US" dirty="0"/>
              <a:t>の力が</a:t>
            </a:r>
            <a:r>
              <a:rPr kumimoji="1" lang="ja-JP" altLang="en-US" dirty="0" smtClean="0"/>
              <a:t>弱い。</a:t>
            </a:r>
            <a:endParaRPr kumimoji="1" lang="en-US" altLang="ja-JP" dirty="0"/>
          </a:p>
          <a:p>
            <a:pPr marL="0" indent="0">
              <a:lnSpc>
                <a:spcPts val="2800"/>
              </a:lnSpc>
              <a:buNone/>
            </a:pPr>
            <a:r>
              <a:rPr lang="ja-JP" altLang="en-US" dirty="0" smtClean="0"/>
              <a:t>　・</a:t>
            </a:r>
            <a:r>
              <a:rPr kumimoji="1" lang="ja-JP" altLang="en-US" dirty="0" smtClean="0"/>
              <a:t>家族、</a:t>
            </a:r>
            <a:r>
              <a:rPr lang="ja-JP" altLang="en-US" dirty="0" smtClean="0"/>
              <a:t>きょうだい</a:t>
            </a:r>
            <a:r>
              <a:rPr kumimoji="1" lang="ja-JP" altLang="en-US" dirty="0" smtClean="0"/>
              <a:t>も</a:t>
            </a:r>
            <a:r>
              <a:rPr kumimoji="1" lang="ja-JP" altLang="en-US" dirty="0" err="1"/>
              <a:t>障</a:t>
            </a:r>
            <a:r>
              <a:rPr kumimoji="1" lang="ja-JP" altLang="en-US" dirty="0" err="1" smtClean="0"/>
              <a:t>がい</a:t>
            </a:r>
            <a:r>
              <a:rPr kumimoji="1" lang="ja-JP" altLang="en-US" dirty="0" smtClean="0"/>
              <a:t>者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FC088-F442-4C45-B724-EE89011582BE}" type="slidenum">
              <a:rPr kumimoji="1" lang="ja-JP" altLang="en-US" sz="1800" smtClean="0"/>
              <a:t>9</a:t>
            </a:fld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17487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667</Words>
  <Application>Microsoft Office PowerPoint</Application>
  <PresentationFormat>ユーザー設定</PresentationFormat>
  <Paragraphs>196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Theme</vt:lpstr>
      <vt:lpstr>「岐阜市における強度行動障がい児・者の 実態把握等に関する調査票」報告書</vt:lpstr>
      <vt:lpstr>PowerPoint プレゼンテーション</vt:lpstr>
      <vt:lpstr>PowerPoint プレゼンテーション</vt:lpstr>
      <vt:lpstr>＜調査の趣旨＞</vt:lpstr>
      <vt:lpstr>PowerPoint プレゼンテーション</vt:lpstr>
      <vt:lpstr>強度行動障がい児・者に対する支援を提供したことがあるか</vt:lpstr>
      <vt:lpstr>PowerPoint プレゼンテーション</vt:lpstr>
      <vt:lpstr>調査回答のあった強度行動障がい児・者の把握人数</vt:lpstr>
      <vt:lpstr>①現在・過去に対応した支援困難なケースの主な特徴</vt:lpstr>
      <vt:lpstr>②現在・過去に対応した支援困難なケースの行動</vt:lpstr>
      <vt:lpstr>③現在・過去に対応した支援の中での困りごと</vt:lpstr>
      <vt:lpstr>④現在・過去に行ったケースの特性に合わせた支援方法</vt:lpstr>
      <vt:lpstr>PowerPoint プレゼンテーション</vt:lpstr>
      <vt:lpstr>PowerPoint プレゼンテーション</vt:lpstr>
      <vt:lpstr>強度行動障がい児・者に対する支援の提供は可能か</vt:lpstr>
      <vt:lpstr>強度行動障がい児・者に対する支援の提供は「条件が整えばできる」における主な条件（複数選択可）</vt:lpstr>
      <vt:lpstr>PowerPoint プレゼンテーション</vt:lpstr>
      <vt:lpstr>調査結果まとめ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強度行動障がいについて 事前調査結果</dc:title>
  <dc:creator>大谷 仁美</dc:creator>
  <cp:lastModifiedBy>河崎 昌司</cp:lastModifiedBy>
  <cp:revision>68</cp:revision>
  <cp:lastPrinted>2022-02-01T12:37:20Z</cp:lastPrinted>
  <dcterms:modified xsi:type="dcterms:W3CDTF">2022-02-25T02:20:55Z</dcterms:modified>
</cp:coreProperties>
</file>