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6.xml" ContentType="application/vnd.openxmlformats-officedocument.drawingml.chart+xml"/>
  <Override PartName="/ppt/drawings/drawing6.xml" ContentType="application/vnd.openxmlformats-officedocument.drawingml.chartshape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7.xml" ContentType="application/vnd.openxmlformats-officedocument.drawingml.chart+xml"/>
  <Override PartName="/ppt/drawings/drawing7.xml" ContentType="application/vnd.openxmlformats-officedocument.drawingml.chartshape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8.xml" ContentType="application/vnd.openxmlformats-officedocument.drawingml.chart+xml"/>
  <Override PartName="/ppt/drawings/drawing8.xml" ContentType="application/vnd.openxmlformats-officedocument.drawingml.chartshape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9.xml" ContentType="application/vnd.openxmlformats-officedocument.drawingml.chart+xml"/>
  <Override PartName="/ppt/drawings/drawing9.xml" ContentType="application/vnd.openxmlformats-officedocument.drawingml.chartshapes+xml"/>
  <Override PartName="/ppt/notesSlides/notesSlide39.xml" ContentType="application/vnd.openxmlformats-officedocument.presentationml.notesSlide+xml"/>
  <Override PartName="/ppt/charts/chart10.xml" ContentType="application/vnd.openxmlformats-officedocument.drawingml.chart+xml"/>
  <Override PartName="/ppt/notesSlides/notesSlide40.xml" ContentType="application/vnd.openxmlformats-officedocument.presentationml.notesSlide+xml"/>
  <Override PartName="/ppt/charts/chart11.xml" ContentType="application/vnd.openxmlformats-officedocument.drawingml.chart+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style10.xml" ContentType="application/vnd.ms-office.chartstyle+xml"/>
  <Override PartName="/ppt/charts/colors10.xml" ContentType="application/vnd.ms-office.chartcolorstyle+xml"/>
  <Override PartName="/ppt/charts/style11.xml" ContentType="application/vnd.ms-office.chartstyle+xml"/>
  <Override PartName="/ppt/charts/colors1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330" r:id="rId3"/>
    <p:sldId id="339" r:id="rId4"/>
    <p:sldId id="357" r:id="rId5"/>
    <p:sldId id="397" r:id="rId6"/>
    <p:sldId id="381" r:id="rId7"/>
    <p:sldId id="360" r:id="rId8"/>
    <p:sldId id="361" r:id="rId9"/>
    <p:sldId id="325" r:id="rId10"/>
    <p:sldId id="364" r:id="rId11"/>
    <p:sldId id="366" r:id="rId12"/>
    <p:sldId id="385" r:id="rId13"/>
    <p:sldId id="373" r:id="rId14"/>
    <p:sldId id="376" r:id="rId15"/>
    <p:sldId id="396" r:id="rId16"/>
    <p:sldId id="398" r:id="rId17"/>
    <p:sldId id="399" r:id="rId18"/>
    <p:sldId id="400" r:id="rId19"/>
    <p:sldId id="401" r:id="rId20"/>
    <p:sldId id="402" r:id="rId21"/>
    <p:sldId id="403" r:id="rId22"/>
    <p:sldId id="404" r:id="rId23"/>
    <p:sldId id="405" r:id="rId24"/>
    <p:sldId id="406" r:id="rId25"/>
    <p:sldId id="407" r:id="rId26"/>
    <p:sldId id="408" r:id="rId27"/>
    <p:sldId id="409" r:id="rId28"/>
    <p:sldId id="410" r:id="rId29"/>
    <p:sldId id="411" r:id="rId30"/>
    <p:sldId id="412" r:id="rId31"/>
    <p:sldId id="413" r:id="rId32"/>
    <p:sldId id="414" r:id="rId33"/>
    <p:sldId id="415" r:id="rId34"/>
    <p:sldId id="416" r:id="rId35"/>
    <p:sldId id="417" r:id="rId36"/>
    <p:sldId id="418" r:id="rId37"/>
    <p:sldId id="419" r:id="rId38"/>
    <p:sldId id="420" r:id="rId39"/>
    <p:sldId id="421" r:id="rId40"/>
    <p:sldId id="422" r:id="rId41"/>
    <p:sldId id="423" r:id="rId42"/>
    <p:sldId id="424" r:id="rId43"/>
    <p:sldId id="425" r:id="rId44"/>
    <p:sldId id="426" r:id="rId45"/>
    <p:sldId id="427" r:id="rId46"/>
    <p:sldId id="428" r:id="rId47"/>
    <p:sldId id="429" r:id="rId48"/>
    <p:sldId id="430" r:id="rId49"/>
    <p:sldId id="431" r:id="rId50"/>
    <p:sldId id="432" r:id="rId51"/>
  </p:sldIdLst>
  <p:sldSz cx="9144000" cy="6858000" type="screen4x3"/>
  <p:notesSz cx="6738938"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902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0221" autoAdjust="0"/>
  </p:normalViewPr>
  <p:slideViewPr>
    <p:cSldViewPr>
      <p:cViewPr>
        <p:scale>
          <a:sx n="72" d="100"/>
          <a:sy n="72" d="100"/>
        </p:scale>
        <p:origin x="-1272" y="-54"/>
      </p:cViewPr>
      <p:guideLst>
        <p:guide orient="horz" pos="2160"/>
        <p:guide pos="2880"/>
      </p:guideLst>
    </p:cSldViewPr>
  </p:slideViewPr>
  <p:outlineViewPr>
    <p:cViewPr>
      <p:scale>
        <a:sx n="33" d="100"/>
        <a:sy n="33" d="100"/>
      </p:scale>
      <p:origin x="0" y="19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Microsoft_Excel_Worksheet1.xlsx"/><Relationship Id="rId4"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2.xml"/><Relationship Id="rId1" Type="http://schemas.openxmlformats.org/officeDocument/2006/relationships/package" Target="../embeddings/Microsoft_Excel_Worksheet2.xlsx"/><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chartUserShapes" Target="../drawings/drawing3.xml"/><Relationship Id="rId1" Type="http://schemas.openxmlformats.org/officeDocument/2006/relationships/package" Target="../embeddings/Microsoft_Excel_Worksheet3.xlsx"/><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chartUserShapes" Target="../drawings/drawing4.xml"/><Relationship Id="rId1" Type="http://schemas.openxmlformats.org/officeDocument/2006/relationships/package" Target="../embeddings/Microsoft_Excel_Worksheet4.xlsx"/><Relationship Id="rId4" Type="http://schemas.microsoft.com/office/2011/relationships/chartStyle" Target="style4.xml"/></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chartUserShapes" Target="../drawings/drawing5.xml"/><Relationship Id="rId1" Type="http://schemas.openxmlformats.org/officeDocument/2006/relationships/package" Target="../embeddings/Microsoft_Excel_Worksheet5.xlsx"/><Relationship Id="rId4" Type="http://schemas.microsoft.com/office/2011/relationships/chartStyle" Target="style5.xm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chartUserShapes" Target="../drawings/drawing6.xml"/><Relationship Id="rId1" Type="http://schemas.openxmlformats.org/officeDocument/2006/relationships/package" Target="../embeddings/Microsoft_Excel_Worksheet6.xlsx"/><Relationship Id="rId4" Type="http://schemas.microsoft.com/office/2011/relationships/chartStyle" Target="style6.xml"/></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openxmlformats.org/officeDocument/2006/relationships/chartUserShapes" Target="../drawings/drawing7.xml"/><Relationship Id="rId1" Type="http://schemas.openxmlformats.org/officeDocument/2006/relationships/package" Target="../embeddings/Microsoft_Excel_Worksheet7.xlsx"/><Relationship Id="rId4" Type="http://schemas.microsoft.com/office/2011/relationships/chartStyle" Target="style7.xml"/></Relationships>
</file>

<file path=ppt/charts/_rels/chart8.xml.rels><?xml version="1.0" encoding="UTF-8" standalone="yes"?>
<Relationships xmlns="http://schemas.openxmlformats.org/package/2006/relationships"><Relationship Id="rId3" Type="http://schemas.microsoft.com/office/2011/relationships/chartColorStyle" Target="colors8.xml"/><Relationship Id="rId2" Type="http://schemas.openxmlformats.org/officeDocument/2006/relationships/chartUserShapes" Target="../drawings/drawing8.xml"/><Relationship Id="rId1" Type="http://schemas.openxmlformats.org/officeDocument/2006/relationships/package" Target="../embeddings/Microsoft_Excel_Worksheet8.xlsx"/><Relationship Id="rId4" Type="http://schemas.microsoft.com/office/2011/relationships/chartStyle" Target="style8.xml"/></Relationships>
</file>

<file path=ppt/charts/_rels/chart9.xml.rels><?xml version="1.0" encoding="UTF-8" standalone="yes"?>
<Relationships xmlns="http://schemas.openxmlformats.org/package/2006/relationships"><Relationship Id="rId3" Type="http://schemas.microsoft.com/office/2011/relationships/chartColorStyle" Target="colors9.xml"/><Relationship Id="rId2" Type="http://schemas.openxmlformats.org/officeDocument/2006/relationships/chartUserShapes" Target="../drawings/drawing9.xml"/><Relationship Id="rId1" Type="http://schemas.openxmlformats.org/officeDocument/2006/relationships/package" Target="../embeddings/Microsoft_Excel_Worksheet9.xlsx"/><Relationship Id="rId4"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961949974707874"/>
          <c:y val="6.8750000000000006E-2"/>
          <c:w val="0.42410535688791878"/>
          <c:h val="0.93125000000000002"/>
        </c:manualLayout>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FA40-4079-95B1-4DEEFAEBA26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A40-4079-95B1-4DEEFAEBA26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2-FA40-4079-95B1-4DEEFAEBA26F}"/>
              </c:ext>
            </c:extLst>
          </c:dPt>
          <c:dLbls>
            <c:delete val="1"/>
          </c:dLbls>
          <c:cat>
            <c:strRef>
              <c:f>Sheet1!$A$2:$A$4</c:f>
              <c:strCache>
                <c:ptCount val="3"/>
                <c:pt idx="0">
                  <c:v>地域移行支援について理解している</c:v>
                </c:pt>
                <c:pt idx="1">
                  <c:v>聞いたことはあるが、よく分からない</c:v>
                </c:pt>
                <c:pt idx="2">
                  <c:v>今回のアンケート・添付資料で初めて知った</c:v>
                </c:pt>
              </c:strCache>
            </c:strRef>
          </c:cat>
          <c:val>
            <c:numRef>
              <c:f>Sheet1!$B$2:$B$4</c:f>
              <c:numCache>
                <c:formatCode>General</c:formatCode>
                <c:ptCount val="3"/>
                <c:pt idx="0">
                  <c:v>1</c:v>
                </c:pt>
                <c:pt idx="1">
                  <c:v>3</c:v>
                </c:pt>
              </c:numCache>
            </c:numRef>
          </c:val>
          <c:extLst xmlns:c16r2="http://schemas.microsoft.com/office/drawing/2015/06/chart">
            <c:ext xmlns:c16="http://schemas.microsoft.com/office/drawing/2014/chart" uri="{C3380CC4-5D6E-409C-BE32-E72D297353CC}">
              <c16:uniqueId val="{00000000-FA40-4079-95B1-4DEEFAEBA26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l"/>
      <c:layout>
        <c:manualLayout>
          <c:xMode val="edge"/>
          <c:yMode val="edge"/>
          <c:x val="0"/>
          <c:y val="0.3257258858267717"/>
          <c:w val="0.37458427558228297"/>
          <c:h val="0.342298228346456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系列 1</c:v>
                </c:pt>
              </c:strCache>
            </c:strRef>
          </c:tx>
          <c:spPr>
            <a:solidFill>
              <a:srgbClr val="00C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その他</c:v>
                </c:pt>
                <c:pt idx="1">
                  <c:v>アパート等の入居先があればできる</c:v>
                </c:pt>
                <c:pt idx="2">
                  <c:v>相談支援専門員の担当ケースに余裕があればできる</c:v>
                </c:pt>
                <c:pt idx="3">
                  <c:v>相談支援専門員が確保されればできる</c:v>
                </c:pt>
                <c:pt idx="4">
                  <c:v>障害者入所施設、精神科病院からの依頼があればできる</c:v>
                </c:pt>
                <c:pt idx="5">
                  <c:v>本人からの依頼があればできる</c:v>
                </c:pt>
              </c:strCache>
            </c:strRef>
          </c:cat>
          <c:val>
            <c:numRef>
              <c:f>Sheet1!$B$2:$B$7</c:f>
              <c:numCache>
                <c:formatCode>General</c:formatCode>
                <c:ptCount val="6"/>
                <c:pt idx="0">
                  <c:v>5</c:v>
                </c:pt>
                <c:pt idx="1">
                  <c:v>6</c:v>
                </c:pt>
                <c:pt idx="2">
                  <c:v>13</c:v>
                </c:pt>
                <c:pt idx="3">
                  <c:v>4</c:v>
                </c:pt>
                <c:pt idx="4">
                  <c:v>5</c:v>
                </c:pt>
                <c:pt idx="5">
                  <c:v>3</c:v>
                </c:pt>
              </c:numCache>
            </c:numRef>
          </c:val>
          <c:extLst xmlns:c16r2="http://schemas.microsoft.com/office/drawing/2015/06/chart">
            <c:ext xmlns:c16="http://schemas.microsoft.com/office/drawing/2014/chart" uri="{C3380CC4-5D6E-409C-BE32-E72D297353CC}">
              <c16:uniqueId val="{00000000-8E48-4CC8-B089-5C5E5EC3FDE9}"/>
            </c:ext>
          </c:extLst>
        </c:ser>
        <c:dLbls>
          <c:dLblPos val="inEnd"/>
          <c:showLegendKey val="0"/>
          <c:showVal val="1"/>
          <c:showCatName val="0"/>
          <c:showSerName val="0"/>
          <c:showPercent val="0"/>
          <c:showBubbleSize val="0"/>
        </c:dLbls>
        <c:gapWidth val="150"/>
        <c:overlap val="100"/>
        <c:axId val="45958656"/>
        <c:axId val="46503552"/>
      </c:barChart>
      <c:catAx>
        <c:axId val="45958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crossAx val="46503552"/>
        <c:crosses val="autoZero"/>
        <c:auto val="1"/>
        <c:lblAlgn val="ctr"/>
        <c:lblOffset val="100"/>
        <c:noMultiLvlLbl val="0"/>
      </c:catAx>
      <c:valAx>
        <c:axId val="465035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5958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系列 1</c:v>
                </c:pt>
              </c:strCache>
            </c:strRef>
          </c:tx>
          <c:spPr>
            <a:solidFill>
              <a:srgbClr val="00C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その他</c:v>
                </c:pt>
                <c:pt idx="1">
                  <c:v>アパート等の入居さきがない</c:v>
                </c:pt>
                <c:pt idx="2">
                  <c:v>地域移行を実施、利用をしたことがなく、不安がある</c:v>
                </c:pt>
                <c:pt idx="3">
                  <c:v>書類作成等が不明でどのように実施、利用したらよいか分からない</c:v>
                </c:pt>
                <c:pt idx="4">
                  <c:v>相談支援専門員が確保できない</c:v>
                </c:pt>
                <c:pt idx="5">
                  <c:v>業務が多忙で時間的余裕がない</c:v>
                </c:pt>
              </c:strCache>
            </c:strRef>
          </c:cat>
          <c:val>
            <c:numRef>
              <c:f>Sheet1!$B$2:$B$7</c:f>
              <c:numCache>
                <c:formatCode>General</c:formatCode>
                <c:ptCount val="6"/>
                <c:pt idx="0">
                  <c:v>2</c:v>
                </c:pt>
                <c:pt idx="1">
                  <c:v>1</c:v>
                </c:pt>
                <c:pt idx="2">
                  <c:v>1</c:v>
                </c:pt>
                <c:pt idx="3">
                  <c:v>1</c:v>
                </c:pt>
                <c:pt idx="4">
                  <c:v>2</c:v>
                </c:pt>
                <c:pt idx="5">
                  <c:v>1</c:v>
                </c:pt>
              </c:numCache>
            </c:numRef>
          </c:val>
          <c:extLst xmlns:c16r2="http://schemas.microsoft.com/office/drawing/2015/06/chart">
            <c:ext xmlns:c16="http://schemas.microsoft.com/office/drawing/2014/chart" uri="{C3380CC4-5D6E-409C-BE32-E72D297353CC}">
              <c16:uniqueId val="{00000000-8E48-4CC8-B089-5C5E5EC3FDE9}"/>
            </c:ext>
          </c:extLst>
        </c:ser>
        <c:dLbls>
          <c:dLblPos val="inEnd"/>
          <c:showLegendKey val="0"/>
          <c:showVal val="1"/>
          <c:showCatName val="0"/>
          <c:showSerName val="0"/>
          <c:showPercent val="0"/>
          <c:showBubbleSize val="0"/>
        </c:dLbls>
        <c:gapWidth val="150"/>
        <c:overlap val="100"/>
        <c:axId val="46994944"/>
        <c:axId val="128596736"/>
      </c:barChart>
      <c:catAx>
        <c:axId val="46994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crossAx val="128596736"/>
        <c:crosses val="autoZero"/>
        <c:auto val="1"/>
        <c:lblAlgn val="ctr"/>
        <c:lblOffset val="100"/>
        <c:noMultiLvlLbl val="0"/>
      </c:catAx>
      <c:valAx>
        <c:axId val="1285967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6994944"/>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961949974707874"/>
          <c:y val="6.8750000000000006E-2"/>
          <c:w val="0.42410535688791878"/>
          <c:h val="0.93125000000000002"/>
        </c:manualLayout>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FA40-4079-95B1-4DEEFAEBA26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A40-4079-95B1-4DEEFAEBA26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2-FA40-4079-95B1-4DEEFAEBA26F}"/>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CC3A-41C3-9C05-1B315A0483F1}"/>
              </c:ext>
            </c:extLst>
          </c:dPt>
          <c:dLbls>
            <c:delete val="1"/>
          </c:dLbls>
          <c:cat>
            <c:strRef>
              <c:f>Sheet1!$A$2:$A$5</c:f>
              <c:strCache>
                <c:ptCount val="4"/>
                <c:pt idx="0">
                  <c:v>必要</c:v>
                </c:pt>
                <c:pt idx="1">
                  <c:v>どちらかといえば必要</c:v>
                </c:pt>
                <c:pt idx="2">
                  <c:v>どちらとも言えない</c:v>
                </c:pt>
                <c:pt idx="3">
                  <c:v>不要</c:v>
                </c:pt>
              </c:strCache>
            </c:strRef>
          </c:cat>
          <c:val>
            <c:numRef>
              <c:f>Sheet1!$B$2:$B$5</c:f>
              <c:numCache>
                <c:formatCode>General</c:formatCode>
                <c:ptCount val="4"/>
                <c:pt idx="0">
                  <c:v>3</c:v>
                </c:pt>
                <c:pt idx="1">
                  <c:v>0</c:v>
                </c:pt>
                <c:pt idx="2">
                  <c:v>1</c:v>
                </c:pt>
                <c:pt idx="3">
                  <c:v>0</c:v>
                </c:pt>
              </c:numCache>
            </c:numRef>
          </c:val>
          <c:extLst xmlns:c16r2="http://schemas.microsoft.com/office/drawing/2015/06/chart">
            <c:ext xmlns:c16="http://schemas.microsoft.com/office/drawing/2014/chart" uri="{C3380CC4-5D6E-409C-BE32-E72D297353CC}">
              <c16:uniqueId val="{00000000-FA40-4079-95B1-4DEEFAEBA26F}"/>
            </c:ext>
          </c:extLst>
        </c:ser>
        <c:dLbls>
          <c:showLegendKey val="0"/>
          <c:showVal val="1"/>
          <c:showCatName val="0"/>
          <c:showSerName val="0"/>
          <c:showPercent val="0"/>
          <c:showBubbleSize val="0"/>
          <c:showLeaderLines val="1"/>
        </c:dLbls>
        <c:firstSliceAng val="0"/>
      </c:pieChart>
      <c:spPr>
        <a:noFill/>
        <a:ln>
          <a:noFill/>
        </a:ln>
        <a:effectLst/>
      </c:spPr>
    </c:plotArea>
    <c:legend>
      <c:legendPos val="l"/>
      <c:layout>
        <c:manualLayout>
          <c:xMode val="edge"/>
          <c:yMode val="edge"/>
          <c:x val="1.6666666666666666E-2"/>
          <c:y val="0.32885088582677163"/>
          <c:w val="0.37458427558228297"/>
          <c:h val="0.342298228346456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383289588801398"/>
          <c:y val="6.8750000000000006E-2"/>
          <c:w val="0.42410535688791878"/>
          <c:h val="0.93125000000000002"/>
        </c:manualLayout>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FA40-4079-95B1-4DEEFAEBA26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A40-4079-95B1-4DEEFAEBA26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2-FA40-4079-95B1-4DEEFAEBA26F}"/>
              </c:ext>
            </c:extLst>
          </c:dPt>
          <c:cat>
            <c:strRef>
              <c:f>Sheet1!$A$2:$A$4</c:f>
              <c:strCache>
                <c:ptCount val="3"/>
                <c:pt idx="0">
                  <c:v>できる</c:v>
                </c:pt>
                <c:pt idx="1">
                  <c:v>条件が整えばできる</c:v>
                </c:pt>
                <c:pt idx="2">
                  <c:v>できない</c:v>
                </c:pt>
              </c:strCache>
            </c:strRef>
          </c:cat>
          <c:val>
            <c:numRef>
              <c:f>Sheet1!$B$2:$B$4</c:f>
              <c:numCache>
                <c:formatCode>General</c:formatCode>
                <c:ptCount val="3"/>
                <c:pt idx="0">
                  <c:v>0</c:v>
                </c:pt>
                <c:pt idx="1">
                  <c:v>4</c:v>
                </c:pt>
                <c:pt idx="2">
                  <c:v>0</c:v>
                </c:pt>
              </c:numCache>
            </c:numRef>
          </c:val>
          <c:extLst xmlns:c16r2="http://schemas.microsoft.com/office/drawing/2015/06/chart">
            <c:ext xmlns:c16="http://schemas.microsoft.com/office/drawing/2014/chart" uri="{C3380CC4-5D6E-409C-BE32-E72D297353CC}">
              <c16:uniqueId val="{00000000-FA40-4079-95B1-4DEEFAEBA26F}"/>
            </c:ext>
          </c:extLst>
        </c:ser>
        <c:dLbls>
          <c:showLegendKey val="0"/>
          <c:showVal val="0"/>
          <c:showCatName val="0"/>
          <c:showSerName val="0"/>
          <c:showPercent val="0"/>
          <c:showBubbleSize val="0"/>
          <c:showLeaderLines val="1"/>
        </c:dLbls>
        <c:firstSliceAng val="0"/>
      </c:pieChart>
      <c:spPr>
        <a:noFill/>
        <a:ln>
          <a:noFill/>
        </a:ln>
        <a:effectLst/>
      </c:spPr>
    </c:plotArea>
    <c:legend>
      <c:legendPos val="l"/>
      <c:layout>
        <c:manualLayout>
          <c:xMode val="edge"/>
          <c:yMode val="edge"/>
          <c:x val="0"/>
          <c:y val="0.29135088582677166"/>
          <c:w val="0.24402876202974627"/>
          <c:h val="0.342298228346456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961949974707874"/>
          <c:y val="6.8750000000000006E-2"/>
          <c:w val="0.42410535688791878"/>
          <c:h val="0.93125000000000002"/>
        </c:manualLayout>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FA40-4079-95B1-4DEEFAEBA26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A40-4079-95B1-4DEEFAEBA26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2-FA40-4079-95B1-4DEEFAEBA26F}"/>
              </c:ext>
            </c:extLst>
          </c:dPt>
          <c:dLbls>
            <c:delete val="1"/>
          </c:dLbls>
          <c:cat>
            <c:strRef>
              <c:f>Sheet1!$A$2:$A$4</c:f>
              <c:strCache>
                <c:ptCount val="3"/>
                <c:pt idx="0">
                  <c:v>地域移行支援について理解している</c:v>
                </c:pt>
                <c:pt idx="1">
                  <c:v>聞いたことはあるが、よく分からない</c:v>
                </c:pt>
                <c:pt idx="2">
                  <c:v>今回のアンケート・添付資料で初めて知った</c:v>
                </c:pt>
              </c:strCache>
            </c:strRef>
          </c:cat>
          <c:val>
            <c:numRef>
              <c:f>Sheet1!$B$2:$B$4</c:f>
              <c:numCache>
                <c:formatCode>General</c:formatCode>
                <c:ptCount val="3"/>
                <c:pt idx="0">
                  <c:v>2</c:v>
                </c:pt>
                <c:pt idx="1">
                  <c:v>2</c:v>
                </c:pt>
              </c:numCache>
            </c:numRef>
          </c:val>
          <c:extLst xmlns:c16r2="http://schemas.microsoft.com/office/drawing/2015/06/chart">
            <c:ext xmlns:c16="http://schemas.microsoft.com/office/drawing/2014/chart" uri="{C3380CC4-5D6E-409C-BE32-E72D297353CC}">
              <c16:uniqueId val="{00000000-FA40-4079-95B1-4DEEFAEBA26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l"/>
      <c:layout>
        <c:manualLayout>
          <c:xMode val="edge"/>
          <c:yMode val="edge"/>
          <c:x val="0"/>
          <c:y val="0.3257258858267717"/>
          <c:w val="0.37458427558228297"/>
          <c:h val="0.342298228346456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961949974707874"/>
          <c:y val="6.8750000000000006E-2"/>
          <c:w val="0.42410535688791878"/>
          <c:h val="0.93125000000000002"/>
        </c:manualLayout>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FA40-4079-95B1-4DEEFAEBA26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A40-4079-95B1-4DEEFAEBA26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2-FA40-4079-95B1-4DEEFAEBA26F}"/>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4FA-4648-AEA4-00908A61C4E2}"/>
              </c:ext>
            </c:extLst>
          </c:dPt>
          <c:dLbls>
            <c:delete val="1"/>
          </c:dLbls>
          <c:cat>
            <c:strRef>
              <c:f>Sheet1!$A$2:$A$5</c:f>
              <c:strCache>
                <c:ptCount val="4"/>
                <c:pt idx="0">
                  <c:v>必要</c:v>
                </c:pt>
                <c:pt idx="1">
                  <c:v>どちらかといえば必要</c:v>
                </c:pt>
                <c:pt idx="2">
                  <c:v>どちらとも言えない</c:v>
                </c:pt>
                <c:pt idx="3">
                  <c:v>不要</c:v>
                </c:pt>
              </c:strCache>
            </c:strRef>
          </c:cat>
          <c:val>
            <c:numRef>
              <c:f>Sheet1!$B$2:$B$5</c:f>
              <c:numCache>
                <c:formatCode>General</c:formatCode>
                <c:ptCount val="4"/>
                <c:pt idx="0">
                  <c:v>1</c:v>
                </c:pt>
                <c:pt idx="1">
                  <c:v>2</c:v>
                </c:pt>
                <c:pt idx="2">
                  <c:v>1</c:v>
                </c:pt>
                <c:pt idx="3">
                  <c:v>0</c:v>
                </c:pt>
              </c:numCache>
            </c:numRef>
          </c:val>
          <c:extLst xmlns:c16r2="http://schemas.microsoft.com/office/drawing/2015/06/chart">
            <c:ext xmlns:c16="http://schemas.microsoft.com/office/drawing/2014/chart" uri="{C3380CC4-5D6E-409C-BE32-E72D297353CC}">
              <c16:uniqueId val="{00000000-FA40-4079-95B1-4DEEFAEBA26F}"/>
            </c:ext>
          </c:extLst>
        </c:ser>
        <c:dLbls>
          <c:showLegendKey val="0"/>
          <c:showVal val="1"/>
          <c:showCatName val="0"/>
          <c:showSerName val="0"/>
          <c:showPercent val="0"/>
          <c:showBubbleSize val="0"/>
          <c:showLeaderLines val="1"/>
        </c:dLbls>
        <c:firstSliceAng val="0"/>
      </c:pieChart>
      <c:spPr>
        <a:noFill/>
        <a:ln>
          <a:noFill/>
        </a:ln>
        <a:effectLst/>
      </c:spPr>
    </c:plotArea>
    <c:legend>
      <c:legendPos val="l"/>
      <c:layout>
        <c:manualLayout>
          <c:xMode val="edge"/>
          <c:yMode val="edge"/>
          <c:x val="1.6666666666666666E-2"/>
          <c:y val="0.32885088582677163"/>
          <c:w val="0.37458427558228297"/>
          <c:h val="0.342298228346456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383289588801398"/>
          <c:y val="6.8750000000000006E-2"/>
          <c:w val="0.42410535688791878"/>
          <c:h val="0.93125000000000002"/>
        </c:manualLayout>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FA40-4079-95B1-4DEEFAEBA26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A40-4079-95B1-4DEEFAEBA26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2-FA40-4079-95B1-4DEEFAEBA26F}"/>
              </c:ext>
            </c:extLst>
          </c:dPt>
          <c:cat>
            <c:strRef>
              <c:f>Sheet1!$A$2:$A$4</c:f>
              <c:strCache>
                <c:ptCount val="3"/>
                <c:pt idx="0">
                  <c:v>できる</c:v>
                </c:pt>
                <c:pt idx="1">
                  <c:v>条件が整えばできる</c:v>
                </c:pt>
                <c:pt idx="2">
                  <c:v>できない</c:v>
                </c:pt>
              </c:strCache>
            </c:strRef>
          </c:cat>
          <c:val>
            <c:numRef>
              <c:f>Sheet1!$B$2:$B$4</c:f>
              <c:numCache>
                <c:formatCode>General</c:formatCode>
                <c:ptCount val="3"/>
                <c:pt idx="0">
                  <c:v>2</c:v>
                </c:pt>
                <c:pt idx="1">
                  <c:v>2</c:v>
                </c:pt>
                <c:pt idx="2">
                  <c:v>0</c:v>
                </c:pt>
              </c:numCache>
            </c:numRef>
          </c:val>
          <c:extLst xmlns:c16r2="http://schemas.microsoft.com/office/drawing/2015/06/chart">
            <c:ext xmlns:c16="http://schemas.microsoft.com/office/drawing/2014/chart" uri="{C3380CC4-5D6E-409C-BE32-E72D297353CC}">
              <c16:uniqueId val="{00000000-FA40-4079-95B1-4DEEFAEBA26F}"/>
            </c:ext>
          </c:extLst>
        </c:ser>
        <c:dLbls>
          <c:showLegendKey val="0"/>
          <c:showVal val="0"/>
          <c:showCatName val="0"/>
          <c:showSerName val="0"/>
          <c:showPercent val="0"/>
          <c:showBubbleSize val="0"/>
          <c:showLeaderLines val="1"/>
        </c:dLbls>
        <c:firstSliceAng val="0"/>
      </c:pieChart>
      <c:spPr>
        <a:noFill/>
        <a:ln>
          <a:noFill/>
        </a:ln>
        <a:effectLst/>
      </c:spPr>
    </c:plotArea>
    <c:legend>
      <c:legendPos val="l"/>
      <c:layout>
        <c:manualLayout>
          <c:xMode val="edge"/>
          <c:yMode val="edge"/>
          <c:x val="0"/>
          <c:y val="0.29135088582677166"/>
          <c:w val="0.24402876202974627"/>
          <c:h val="0.342298228346456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639435695538057"/>
          <c:y val="6.8750000000000006E-2"/>
          <c:w val="0.42222222222222222"/>
          <c:h val="0.93125000000000002"/>
        </c:manualLayout>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FA40-4079-95B1-4DEEFAEBA26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A40-4079-95B1-4DEEFAEBA26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2-FA40-4079-95B1-4DEEFAEBA26F}"/>
              </c:ext>
            </c:extLst>
          </c:dPt>
          <c:dLbls>
            <c:delete val="1"/>
          </c:dLbls>
          <c:cat>
            <c:strRef>
              <c:f>Sheet1!$A$2:$A$4</c:f>
              <c:strCache>
                <c:ptCount val="3"/>
                <c:pt idx="0">
                  <c:v>地域移行について理解している</c:v>
                </c:pt>
                <c:pt idx="1">
                  <c:v>聞いたことはあるが、よく分からない</c:v>
                </c:pt>
                <c:pt idx="2">
                  <c:v>今回のアンケート・添付資料で初めて知った</c:v>
                </c:pt>
              </c:strCache>
            </c:strRef>
          </c:cat>
          <c:val>
            <c:numRef>
              <c:f>Sheet1!$B$2:$B$4</c:f>
              <c:numCache>
                <c:formatCode>General</c:formatCode>
                <c:ptCount val="3"/>
                <c:pt idx="0">
                  <c:v>11</c:v>
                </c:pt>
                <c:pt idx="1">
                  <c:v>10</c:v>
                </c:pt>
              </c:numCache>
            </c:numRef>
          </c:val>
          <c:extLst xmlns:c16r2="http://schemas.microsoft.com/office/drawing/2015/06/chart">
            <c:ext xmlns:c16="http://schemas.microsoft.com/office/drawing/2014/chart" uri="{C3380CC4-5D6E-409C-BE32-E72D297353CC}">
              <c16:uniqueId val="{00000000-FA40-4079-95B1-4DEEFAEBA26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l"/>
      <c:layout>
        <c:manualLayout>
          <c:xMode val="edge"/>
          <c:yMode val="edge"/>
          <c:x val="2.2222222222222223E-2"/>
          <c:y val="0.32260088582677166"/>
          <c:w val="0.37458427558228297"/>
          <c:h val="0.342298228346456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961949974707874"/>
          <c:y val="0"/>
          <c:w val="0.4425283865970574"/>
          <c:h val="1"/>
        </c:manualLayout>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FA40-4079-95B1-4DEEFAEBA26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A40-4079-95B1-4DEEFAEBA26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2-FA40-4079-95B1-4DEEFAEBA26F}"/>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CC3A-41C3-9C05-1B315A0483F1}"/>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3B60-4903-9828-92DDC75F722B}"/>
              </c:ext>
            </c:extLst>
          </c:dPt>
          <c:dLbls>
            <c:delete val="1"/>
          </c:dLbls>
          <c:cat>
            <c:strRef>
              <c:f>Sheet1!$A$2:$A$5</c:f>
              <c:strCache>
                <c:ptCount val="4"/>
                <c:pt idx="0">
                  <c:v>必要</c:v>
                </c:pt>
                <c:pt idx="1">
                  <c:v>どちらかといえば必要</c:v>
                </c:pt>
                <c:pt idx="2">
                  <c:v>どちらとも言えない</c:v>
                </c:pt>
                <c:pt idx="3">
                  <c:v>不要</c:v>
                </c:pt>
              </c:strCache>
            </c:strRef>
          </c:cat>
          <c:val>
            <c:numRef>
              <c:f>Sheet1!$B$2:$B$5</c:f>
              <c:numCache>
                <c:formatCode>General</c:formatCode>
                <c:ptCount val="4"/>
                <c:pt idx="0">
                  <c:v>10</c:v>
                </c:pt>
                <c:pt idx="1">
                  <c:v>5</c:v>
                </c:pt>
                <c:pt idx="2">
                  <c:v>3</c:v>
                </c:pt>
                <c:pt idx="3">
                  <c:v>0</c:v>
                </c:pt>
              </c:numCache>
            </c:numRef>
          </c:val>
          <c:extLst xmlns:c16r2="http://schemas.microsoft.com/office/drawing/2015/06/chart">
            <c:ext xmlns:c16="http://schemas.microsoft.com/office/drawing/2014/chart" uri="{C3380CC4-5D6E-409C-BE32-E72D297353CC}">
              <c16:uniqueId val="{00000000-FA40-4079-95B1-4DEEFAEBA26F}"/>
            </c:ext>
          </c:extLst>
        </c:ser>
        <c:dLbls>
          <c:showLegendKey val="0"/>
          <c:showVal val="1"/>
          <c:showCatName val="0"/>
          <c:showSerName val="0"/>
          <c:showPercent val="0"/>
          <c:showBubbleSize val="0"/>
          <c:showLeaderLines val="1"/>
        </c:dLbls>
        <c:firstSliceAng val="0"/>
      </c:pieChart>
      <c:spPr>
        <a:noFill/>
        <a:ln>
          <a:noFill/>
        </a:ln>
        <a:effectLst/>
      </c:spPr>
    </c:plotArea>
    <c:legend>
      <c:legendPos val="l"/>
      <c:layout>
        <c:manualLayout>
          <c:xMode val="edge"/>
          <c:yMode val="edge"/>
          <c:x val="1.6666666666666666E-2"/>
          <c:y val="0.32885088582677163"/>
          <c:w val="0.37458427558228297"/>
          <c:h val="0.342298228346456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383289588801398"/>
          <c:y val="6.8750000000000006E-2"/>
          <c:w val="0.42410535688791878"/>
          <c:h val="0.93125000000000002"/>
        </c:manualLayout>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FA40-4079-95B1-4DEEFAEBA26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A40-4079-95B1-4DEEFAEBA26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2-FA40-4079-95B1-4DEEFAEBA26F}"/>
              </c:ext>
            </c:extLst>
          </c:dPt>
          <c:cat>
            <c:strRef>
              <c:f>Sheet1!$A$2:$A$4</c:f>
              <c:strCache>
                <c:ptCount val="3"/>
                <c:pt idx="0">
                  <c:v>できる</c:v>
                </c:pt>
                <c:pt idx="1">
                  <c:v>条件が整えばできる</c:v>
                </c:pt>
                <c:pt idx="2">
                  <c:v>できない</c:v>
                </c:pt>
              </c:strCache>
            </c:strRef>
          </c:cat>
          <c:val>
            <c:numRef>
              <c:f>Sheet1!$B$2:$B$4</c:f>
              <c:numCache>
                <c:formatCode>General</c:formatCode>
                <c:ptCount val="3"/>
                <c:pt idx="0">
                  <c:v>1</c:v>
                </c:pt>
                <c:pt idx="1">
                  <c:v>16</c:v>
                </c:pt>
                <c:pt idx="2">
                  <c:v>4</c:v>
                </c:pt>
              </c:numCache>
            </c:numRef>
          </c:val>
          <c:extLst xmlns:c16r2="http://schemas.microsoft.com/office/drawing/2015/06/chart">
            <c:ext xmlns:c16="http://schemas.microsoft.com/office/drawing/2014/chart" uri="{C3380CC4-5D6E-409C-BE32-E72D297353CC}">
              <c16:uniqueId val="{00000000-FA40-4079-95B1-4DEEFAEBA26F}"/>
            </c:ext>
          </c:extLst>
        </c:ser>
        <c:dLbls>
          <c:showLegendKey val="0"/>
          <c:showVal val="0"/>
          <c:showCatName val="0"/>
          <c:showSerName val="0"/>
          <c:showPercent val="0"/>
          <c:showBubbleSize val="0"/>
          <c:showLeaderLines val="1"/>
        </c:dLbls>
        <c:firstSliceAng val="0"/>
      </c:pieChart>
      <c:spPr>
        <a:noFill/>
        <a:ln>
          <a:noFill/>
        </a:ln>
        <a:effectLst/>
      </c:spPr>
    </c:plotArea>
    <c:legend>
      <c:legendPos val="l"/>
      <c:layout>
        <c:manualLayout>
          <c:xMode val="edge"/>
          <c:yMode val="edge"/>
          <c:x val="0"/>
          <c:y val="0.29135088582677166"/>
          <c:w val="0.24402876202974627"/>
          <c:h val="0.342298228346456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游ゴシック Medium" panose="020B0500000000000000" pitchFamily="50" charset="-128"/>
              <a:ea typeface="游ゴシック Medium" panose="020B05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cdr:x>
      <cdr:y>0.62836</cdr:y>
    </cdr:from>
    <cdr:to>
      <cdr:x>0.72137</cdr:x>
      <cdr:y>0.80254</cdr:y>
    </cdr:to>
    <cdr:sp macro="" textlink="">
      <cdr:nvSpPr>
        <cdr:cNvPr id="2" name="テキスト ボックス 12"/>
        <cdr:cNvSpPr txBox="1"/>
      </cdr:nvSpPr>
      <cdr:spPr>
        <a:xfrm xmlns:a="http://schemas.openxmlformats.org/drawingml/2006/main">
          <a:off x="4572000" y="2553641"/>
          <a:ext cx="2024207" cy="70786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2000" b="1" dirty="0">
              <a:latin typeface="游ゴシック Medium" panose="020B0500000000000000" pitchFamily="50" charset="-128"/>
              <a:ea typeface="游ゴシック Medium" panose="020B0500000000000000" pitchFamily="50" charset="-128"/>
            </a:rPr>
            <a:t>よく分からない</a:t>
          </a:r>
          <a:r>
            <a:rPr lang="en-US" altLang="ja-JP" sz="2000" b="1" dirty="0">
              <a:latin typeface="游ゴシック Medium" panose="020B0500000000000000" pitchFamily="50" charset="-128"/>
              <a:ea typeface="游ゴシック Medium" panose="020B0500000000000000" pitchFamily="50" charset="-128"/>
            </a:rPr>
            <a:t>75</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0.374</cdr:x>
      <cdr:y>0.59462</cdr:y>
    </cdr:from>
    <cdr:to>
      <cdr:x>0.50787</cdr:x>
      <cdr:y>0.67036</cdr:y>
    </cdr:to>
    <cdr:sp macro="" textlink="">
      <cdr:nvSpPr>
        <cdr:cNvPr id="3" name="テキスト ボックス 16">
          <a:extLst xmlns:a="http://schemas.openxmlformats.org/drawingml/2006/main">
            <a:ext uri="{FF2B5EF4-FFF2-40B4-BE49-F238E27FC236}">
              <a16:creationId xmlns="" xmlns:a16="http://schemas.microsoft.com/office/drawing/2014/main" id="{8EEB7486-AB8D-4DD0-B667-B5253CD43A05}"/>
            </a:ext>
          </a:extLst>
        </cdr:cNvPr>
        <cdr:cNvSpPr txBox="1"/>
      </cdr:nvSpPr>
      <cdr:spPr>
        <a:xfrm xmlns:a="http://schemas.openxmlformats.org/drawingml/2006/main">
          <a:off x="3419872" y="2416555"/>
          <a:ext cx="1224136"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0.57875</cdr:x>
      <cdr:y>0.64092</cdr:y>
    </cdr:from>
    <cdr:to>
      <cdr:x>0.85825</cdr:x>
      <cdr:y>0.81511</cdr:y>
    </cdr:to>
    <cdr:sp macro="" textlink="">
      <cdr:nvSpPr>
        <cdr:cNvPr id="2" name="テキスト ボックス 12"/>
        <cdr:cNvSpPr txBox="1"/>
      </cdr:nvSpPr>
      <cdr:spPr>
        <a:xfrm xmlns:a="http://schemas.openxmlformats.org/drawingml/2006/main">
          <a:off x="5292080" y="2604690"/>
          <a:ext cx="2555748" cy="70790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2000" b="1" dirty="0">
              <a:latin typeface="游ゴシック Medium" panose="020B0500000000000000" pitchFamily="50" charset="-128"/>
              <a:ea typeface="游ゴシック Medium" panose="020B0500000000000000" pitchFamily="50" charset="-128"/>
            </a:rPr>
            <a:t>条件が整えばできる</a:t>
          </a:r>
          <a:r>
            <a:rPr lang="en-US" altLang="ja-JP" sz="2000" b="1" dirty="0">
              <a:latin typeface="游ゴシック Medium" panose="020B0500000000000000" pitchFamily="50" charset="-128"/>
              <a:ea typeface="游ゴシック Medium" panose="020B0500000000000000" pitchFamily="50" charset="-128"/>
            </a:rPr>
            <a:t>100</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0.47324</cdr:x>
      <cdr:y>0.52724</cdr:y>
    </cdr:from>
    <cdr:to>
      <cdr:x>0.69461</cdr:x>
      <cdr:y>0.70142</cdr:y>
    </cdr:to>
    <cdr:sp macro="" textlink="">
      <cdr:nvSpPr>
        <cdr:cNvPr id="2" name="テキスト ボックス 12"/>
        <cdr:cNvSpPr txBox="1"/>
      </cdr:nvSpPr>
      <cdr:spPr>
        <a:xfrm xmlns:a="http://schemas.openxmlformats.org/drawingml/2006/main">
          <a:off x="4327281" y="2142696"/>
          <a:ext cx="2024207" cy="70786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2000" b="1" dirty="0">
              <a:latin typeface="游ゴシック Medium" panose="020B0500000000000000" pitchFamily="50" charset="-128"/>
              <a:ea typeface="游ゴシック Medium" panose="020B0500000000000000" pitchFamily="50" charset="-128"/>
            </a:rPr>
            <a:t>よく分からない</a:t>
          </a:r>
          <a:r>
            <a:rPr lang="en-US" altLang="ja-JP" sz="2000" b="1" dirty="0">
              <a:latin typeface="游ゴシック Medium" panose="020B0500000000000000" pitchFamily="50" charset="-128"/>
              <a:ea typeface="游ゴシック Medium" panose="020B0500000000000000" pitchFamily="50" charset="-128"/>
            </a:rPr>
            <a:t>50</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0.58278</cdr:x>
      <cdr:y>0.68932</cdr:y>
    </cdr:from>
    <cdr:to>
      <cdr:x>0.80415</cdr:x>
      <cdr:y>0.8635</cdr:y>
    </cdr:to>
    <cdr:sp macro="" textlink="">
      <cdr:nvSpPr>
        <cdr:cNvPr id="2" name="テキスト ボックス 12"/>
        <cdr:cNvSpPr txBox="1"/>
      </cdr:nvSpPr>
      <cdr:spPr>
        <a:xfrm xmlns:a="http://schemas.openxmlformats.org/drawingml/2006/main">
          <a:off x="5328940" y="2801384"/>
          <a:ext cx="2024207" cy="70786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2000" b="1" dirty="0">
              <a:latin typeface="游ゴシック Medium" panose="020B0500000000000000" pitchFamily="50" charset="-128"/>
              <a:ea typeface="游ゴシック Medium" panose="020B0500000000000000" pitchFamily="50" charset="-128"/>
            </a:rPr>
            <a:t>どちらかといえば必要</a:t>
          </a:r>
          <a:r>
            <a:rPr lang="en-US" altLang="ja-JP" sz="2000" b="1" dirty="0">
              <a:latin typeface="游ゴシック Medium" panose="020B0500000000000000" pitchFamily="50" charset="-128"/>
              <a:ea typeface="游ゴシック Medium" panose="020B0500000000000000" pitchFamily="50" charset="-128"/>
            </a:rPr>
            <a:t>50</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cdr:txBody>
    </cdr:sp>
  </cdr:relSizeAnchor>
  <cdr:relSizeAnchor xmlns:cdr="http://schemas.openxmlformats.org/drawingml/2006/chartDrawing">
    <cdr:from>
      <cdr:x>0.374</cdr:x>
      <cdr:y>0.59462</cdr:y>
    </cdr:from>
    <cdr:to>
      <cdr:x>0.50787</cdr:x>
      <cdr:y>0.67036</cdr:y>
    </cdr:to>
    <cdr:sp macro="" textlink="">
      <cdr:nvSpPr>
        <cdr:cNvPr id="3" name="テキスト ボックス 16">
          <a:extLst xmlns:a="http://schemas.openxmlformats.org/drawingml/2006/main">
            <a:ext uri="{FF2B5EF4-FFF2-40B4-BE49-F238E27FC236}">
              <a16:creationId xmlns="" xmlns:a16="http://schemas.microsoft.com/office/drawing/2014/main" id="{8EEB7486-AB8D-4DD0-B667-B5253CD43A05}"/>
            </a:ext>
          </a:extLst>
        </cdr:cNvPr>
        <cdr:cNvSpPr txBox="1"/>
      </cdr:nvSpPr>
      <cdr:spPr>
        <a:xfrm xmlns:a="http://schemas.openxmlformats.org/drawingml/2006/main">
          <a:off x="3419872" y="2416555"/>
          <a:ext cx="1224136"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0.42713</cdr:x>
      <cdr:y>0.43297</cdr:y>
    </cdr:from>
    <cdr:to>
      <cdr:x>0.70663</cdr:x>
      <cdr:y>0.60716</cdr:y>
    </cdr:to>
    <cdr:sp macro="" textlink="">
      <cdr:nvSpPr>
        <cdr:cNvPr id="2" name="テキスト ボックス 12"/>
        <cdr:cNvSpPr txBox="1"/>
      </cdr:nvSpPr>
      <cdr:spPr>
        <a:xfrm xmlns:a="http://schemas.openxmlformats.org/drawingml/2006/main">
          <a:off x="3905686" y="1759606"/>
          <a:ext cx="2555748" cy="70790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2000" b="1" dirty="0">
              <a:latin typeface="游ゴシック Medium" panose="020B0500000000000000" pitchFamily="50" charset="-128"/>
              <a:ea typeface="游ゴシック Medium" panose="020B0500000000000000" pitchFamily="50" charset="-128"/>
            </a:rPr>
            <a:t>条件が整えばできる</a:t>
          </a:r>
          <a:r>
            <a:rPr lang="en-US" altLang="ja-JP" sz="2000" b="1" dirty="0">
              <a:latin typeface="游ゴシック Medium" panose="020B0500000000000000" pitchFamily="50" charset="-128"/>
              <a:ea typeface="游ゴシック Medium" panose="020B0500000000000000" pitchFamily="50" charset="-128"/>
            </a:rPr>
            <a:t>50</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0.4755</cdr:x>
      <cdr:y>0.45786</cdr:y>
    </cdr:from>
    <cdr:to>
      <cdr:x>0.69687</cdr:x>
      <cdr:y>0.63204</cdr:y>
    </cdr:to>
    <cdr:sp macro="" textlink="">
      <cdr:nvSpPr>
        <cdr:cNvPr id="2" name="テキスト ボックス 12"/>
        <cdr:cNvSpPr txBox="1"/>
      </cdr:nvSpPr>
      <cdr:spPr>
        <a:xfrm xmlns:a="http://schemas.openxmlformats.org/drawingml/2006/main">
          <a:off x="4347993" y="1860758"/>
          <a:ext cx="2024207" cy="70786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2000" b="1" dirty="0">
              <a:latin typeface="游ゴシック Medium" panose="020B0500000000000000" pitchFamily="50" charset="-128"/>
              <a:ea typeface="游ゴシック Medium" panose="020B0500000000000000" pitchFamily="50" charset="-128"/>
            </a:rPr>
            <a:t>よく</a:t>
          </a:r>
          <a:r>
            <a:rPr lang="ja-JP" altLang="en-US" sz="2000" b="1" dirty="0" smtClean="0">
              <a:latin typeface="游ゴシック Medium" panose="020B0500000000000000" pitchFamily="50" charset="-128"/>
              <a:ea typeface="游ゴシック Medium" panose="020B0500000000000000" pitchFamily="50" charset="-128"/>
            </a:rPr>
            <a:t>分からない</a:t>
          </a:r>
          <a:r>
            <a:rPr lang="en-US" altLang="ja-JP" sz="2000" b="1" dirty="0" smtClean="0">
              <a:latin typeface="游ゴシック Medium" panose="020B0500000000000000" pitchFamily="50" charset="-128"/>
              <a:ea typeface="游ゴシック Medium" panose="020B0500000000000000" pitchFamily="50" charset="-128"/>
            </a:rPr>
            <a:t>48</a:t>
          </a:r>
          <a:r>
            <a:rPr lang="ja-JP" altLang="en-US" sz="2000" b="1" dirty="0" smtClean="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0.43645</cdr:x>
      <cdr:y>0.52067</cdr:y>
    </cdr:from>
    <cdr:to>
      <cdr:x>0.68384</cdr:x>
      <cdr:y>0.70214</cdr:y>
    </cdr:to>
    <cdr:sp macro="" textlink="">
      <cdr:nvSpPr>
        <cdr:cNvPr id="2" name="テキスト ボックス 12"/>
        <cdr:cNvSpPr txBox="1"/>
      </cdr:nvSpPr>
      <cdr:spPr>
        <a:xfrm xmlns:a="http://schemas.openxmlformats.org/drawingml/2006/main">
          <a:off x="3851920" y="2031071"/>
          <a:ext cx="2183408" cy="70789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2000" b="1" dirty="0">
              <a:latin typeface="游ゴシック Medium" panose="020B0500000000000000" pitchFamily="50" charset="-128"/>
              <a:ea typeface="游ゴシック Medium" panose="020B0500000000000000" pitchFamily="50" charset="-128"/>
            </a:rPr>
            <a:t>どちらかといえば必要</a:t>
          </a:r>
          <a:r>
            <a:rPr lang="en-US" altLang="ja-JP" sz="2000" b="1" dirty="0" smtClean="0">
              <a:latin typeface="游ゴシック Medium" panose="020B0500000000000000" pitchFamily="50" charset="-128"/>
              <a:ea typeface="游ゴシック Medium" panose="020B0500000000000000" pitchFamily="50" charset="-128"/>
            </a:rPr>
            <a:t>29</a:t>
          </a:r>
          <a:r>
            <a:rPr lang="ja-JP" altLang="en-US" sz="2000" b="1" dirty="0" smtClean="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cdr:txBody>
    </cdr:sp>
  </cdr:relSizeAnchor>
  <cdr:relSizeAnchor xmlns:cdr="http://schemas.openxmlformats.org/drawingml/2006/chartDrawing">
    <cdr:from>
      <cdr:x>0.35851</cdr:x>
      <cdr:y>0.59929</cdr:y>
    </cdr:from>
    <cdr:to>
      <cdr:x>0.49238</cdr:x>
      <cdr:y>0.67503</cdr:y>
    </cdr:to>
    <cdr:sp macro="" textlink="">
      <cdr:nvSpPr>
        <cdr:cNvPr id="3" name="テキスト ボックス 16">
          <a:extLst xmlns:a="http://schemas.openxmlformats.org/drawingml/2006/main">
            <a:ext uri="{FF2B5EF4-FFF2-40B4-BE49-F238E27FC236}">
              <a16:creationId xmlns="" xmlns:a16="http://schemas.microsoft.com/office/drawing/2014/main" id="{8EEB7486-AB8D-4DD0-B667-B5253CD43A05}"/>
            </a:ext>
          </a:extLst>
        </cdr:cNvPr>
        <cdr:cNvSpPr txBox="1"/>
      </cdr:nvSpPr>
      <cdr:spPr>
        <a:xfrm xmlns:a="http://schemas.openxmlformats.org/drawingml/2006/main">
          <a:off x="3164083" y="2337744"/>
          <a:ext cx="1181489" cy="29545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0.61025</cdr:x>
      <cdr:y>0.6226</cdr:y>
    </cdr:from>
    <cdr:to>
      <cdr:x>0.88975</cdr:x>
      <cdr:y>0.79679</cdr:y>
    </cdr:to>
    <cdr:sp macro="" textlink="">
      <cdr:nvSpPr>
        <cdr:cNvPr id="2" name="テキスト ボックス 12"/>
        <cdr:cNvSpPr txBox="1"/>
      </cdr:nvSpPr>
      <cdr:spPr>
        <a:xfrm xmlns:a="http://schemas.openxmlformats.org/drawingml/2006/main">
          <a:off x="5580112" y="2530264"/>
          <a:ext cx="2555748" cy="70790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2000" b="1" dirty="0">
              <a:latin typeface="游ゴシック Medium" panose="020B0500000000000000" pitchFamily="50" charset="-128"/>
              <a:ea typeface="游ゴシック Medium" panose="020B0500000000000000" pitchFamily="50" charset="-128"/>
            </a:rPr>
            <a:t>条件が整えばできる</a:t>
          </a:r>
          <a:r>
            <a:rPr lang="en-US" altLang="ja-JP" sz="2000" b="1" dirty="0" smtClean="0">
              <a:latin typeface="游ゴシック Medium" panose="020B0500000000000000" pitchFamily="50" charset="-128"/>
              <a:ea typeface="游ゴシック Medium" panose="020B0500000000000000" pitchFamily="50" charset="-128"/>
            </a:rPr>
            <a:t>76</a:t>
          </a:r>
          <a:r>
            <a:rPr lang="ja-JP" altLang="en-US" sz="2000" b="1" dirty="0" smtClean="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20206" cy="493633"/>
          </a:xfrm>
          <a:prstGeom prst="rect">
            <a:avLst/>
          </a:prstGeom>
        </p:spPr>
        <p:txBody>
          <a:bodyPr vert="horz" lIns="90818" tIns="45409" rIns="90818" bIns="454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7173" y="2"/>
            <a:ext cx="2920206" cy="493633"/>
          </a:xfrm>
          <a:prstGeom prst="rect">
            <a:avLst/>
          </a:prstGeom>
        </p:spPr>
        <p:txBody>
          <a:bodyPr vert="horz" lIns="90818" tIns="45409" rIns="90818" bIns="45409" rtlCol="0"/>
          <a:lstStyle>
            <a:lvl1pPr algn="r">
              <a:defRPr sz="1200"/>
            </a:lvl1pPr>
          </a:lstStyle>
          <a:p>
            <a:fld id="{AE917C21-E3B1-4352-8129-B7A098D59FC4}" type="datetimeFigureOut">
              <a:rPr kumimoji="1" lang="ja-JP" altLang="en-US" smtClean="0"/>
              <a:t>2022/2/25</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5538" cy="3703638"/>
          </a:xfrm>
          <a:prstGeom prst="rect">
            <a:avLst/>
          </a:prstGeom>
          <a:noFill/>
          <a:ln w="12700">
            <a:solidFill>
              <a:prstClr val="black"/>
            </a:solidFill>
          </a:ln>
        </p:spPr>
        <p:txBody>
          <a:bodyPr vert="horz" lIns="90818" tIns="45409" rIns="90818" bIns="45409" rtlCol="0" anchor="ctr"/>
          <a:lstStyle/>
          <a:p>
            <a:endParaRPr lang="ja-JP" altLang="en-US"/>
          </a:p>
        </p:txBody>
      </p:sp>
      <p:sp>
        <p:nvSpPr>
          <p:cNvPr id="5" name="ノート プレースホルダー 4"/>
          <p:cNvSpPr>
            <a:spLocks noGrp="1"/>
          </p:cNvSpPr>
          <p:nvPr>
            <p:ph type="body" sz="quarter" idx="3"/>
          </p:nvPr>
        </p:nvSpPr>
        <p:spPr>
          <a:xfrm>
            <a:off x="673894" y="4689515"/>
            <a:ext cx="5391150" cy="4442698"/>
          </a:xfrm>
          <a:prstGeom prst="rect">
            <a:avLst/>
          </a:prstGeom>
        </p:spPr>
        <p:txBody>
          <a:bodyPr vert="horz" lIns="90818" tIns="45409" rIns="90818" bIns="454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7318"/>
            <a:ext cx="2920206" cy="493633"/>
          </a:xfrm>
          <a:prstGeom prst="rect">
            <a:avLst/>
          </a:prstGeom>
        </p:spPr>
        <p:txBody>
          <a:bodyPr vert="horz" lIns="90818" tIns="45409" rIns="90818" bIns="454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7173" y="9377318"/>
            <a:ext cx="2920206" cy="493633"/>
          </a:xfrm>
          <a:prstGeom prst="rect">
            <a:avLst/>
          </a:prstGeom>
        </p:spPr>
        <p:txBody>
          <a:bodyPr vert="horz" lIns="90818" tIns="45409" rIns="90818" bIns="45409" rtlCol="0" anchor="b"/>
          <a:lstStyle>
            <a:lvl1pPr algn="r">
              <a:defRPr sz="1200"/>
            </a:lvl1pPr>
          </a:lstStyle>
          <a:p>
            <a:fld id="{DF498748-AB10-4D34-99BE-D4C2BF6AFFFA}" type="slidenum">
              <a:rPr kumimoji="1" lang="ja-JP" altLang="en-US" smtClean="0"/>
              <a:t>‹#›</a:t>
            </a:fld>
            <a:endParaRPr kumimoji="1" lang="ja-JP" altLang="en-US"/>
          </a:p>
        </p:txBody>
      </p:sp>
    </p:spTree>
    <p:extLst>
      <p:ext uri="{BB962C8B-B14F-4D97-AF65-F5344CB8AC3E}">
        <p14:creationId xmlns:p14="http://schemas.microsoft.com/office/powerpoint/2010/main" val="29320647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a:t>
            </a:fld>
            <a:endParaRPr kumimoji="1" lang="ja-JP" altLang="en-US"/>
          </a:p>
        </p:txBody>
      </p:sp>
    </p:spTree>
    <p:extLst>
      <p:ext uri="{BB962C8B-B14F-4D97-AF65-F5344CB8AC3E}">
        <p14:creationId xmlns:p14="http://schemas.microsoft.com/office/powerpoint/2010/main" val="1381759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11</a:t>
            </a:fld>
            <a:endParaRPr kumimoji="1" lang="ja-JP" altLang="en-US"/>
          </a:p>
        </p:txBody>
      </p:sp>
    </p:spTree>
    <p:extLst>
      <p:ext uri="{BB962C8B-B14F-4D97-AF65-F5344CB8AC3E}">
        <p14:creationId xmlns:p14="http://schemas.microsoft.com/office/powerpoint/2010/main" val="1665731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12</a:t>
            </a:fld>
            <a:endParaRPr kumimoji="1" lang="ja-JP" altLang="en-US"/>
          </a:p>
        </p:txBody>
      </p:sp>
    </p:spTree>
    <p:extLst>
      <p:ext uri="{BB962C8B-B14F-4D97-AF65-F5344CB8AC3E}">
        <p14:creationId xmlns:p14="http://schemas.microsoft.com/office/powerpoint/2010/main" val="1593222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13</a:t>
            </a:fld>
            <a:endParaRPr kumimoji="1" lang="ja-JP" altLang="en-US"/>
          </a:p>
        </p:txBody>
      </p:sp>
    </p:spTree>
    <p:extLst>
      <p:ext uri="{BB962C8B-B14F-4D97-AF65-F5344CB8AC3E}">
        <p14:creationId xmlns:p14="http://schemas.microsoft.com/office/powerpoint/2010/main" val="3963094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14</a:t>
            </a:fld>
            <a:endParaRPr kumimoji="1" lang="ja-JP" altLang="en-US"/>
          </a:p>
        </p:txBody>
      </p:sp>
    </p:spTree>
    <p:extLst>
      <p:ext uri="{BB962C8B-B14F-4D97-AF65-F5344CB8AC3E}">
        <p14:creationId xmlns:p14="http://schemas.microsoft.com/office/powerpoint/2010/main" val="3787702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15</a:t>
            </a:fld>
            <a:endParaRPr kumimoji="1" lang="ja-JP" altLang="en-US"/>
          </a:p>
        </p:txBody>
      </p:sp>
    </p:spTree>
    <p:extLst>
      <p:ext uri="{BB962C8B-B14F-4D97-AF65-F5344CB8AC3E}">
        <p14:creationId xmlns:p14="http://schemas.microsoft.com/office/powerpoint/2010/main" val="3587072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16</a:t>
            </a:fld>
            <a:endParaRPr kumimoji="1" lang="ja-JP" altLang="en-US"/>
          </a:p>
        </p:txBody>
      </p:sp>
    </p:spTree>
    <p:extLst>
      <p:ext uri="{BB962C8B-B14F-4D97-AF65-F5344CB8AC3E}">
        <p14:creationId xmlns:p14="http://schemas.microsoft.com/office/powerpoint/2010/main" val="950236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17</a:t>
            </a:fld>
            <a:endParaRPr kumimoji="1" lang="ja-JP" altLang="en-US"/>
          </a:p>
        </p:txBody>
      </p:sp>
    </p:spTree>
    <p:extLst>
      <p:ext uri="{BB962C8B-B14F-4D97-AF65-F5344CB8AC3E}">
        <p14:creationId xmlns:p14="http://schemas.microsoft.com/office/powerpoint/2010/main" val="4116994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18</a:t>
            </a:fld>
            <a:endParaRPr kumimoji="1" lang="ja-JP" altLang="en-US"/>
          </a:p>
        </p:txBody>
      </p:sp>
    </p:spTree>
    <p:extLst>
      <p:ext uri="{BB962C8B-B14F-4D97-AF65-F5344CB8AC3E}">
        <p14:creationId xmlns:p14="http://schemas.microsoft.com/office/powerpoint/2010/main" val="3916049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19</a:t>
            </a:fld>
            <a:endParaRPr kumimoji="1" lang="ja-JP" altLang="en-US"/>
          </a:p>
        </p:txBody>
      </p:sp>
    </p:spTree>
    <p:extLst>
      <p:ext uri="{BB962C8B-B14F-4D97-AF65-F5344CB8AC3E}">
        <p14:creationId xmlns:p14="http://schemas.microsoft.com/office/powerpoint/2010/main" val="3750115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22</a:t>
            </a:fld>
            <a:endParaRPr kumimoji="1" lang="ja-JP" altLang="en-US"/>
          </a:p>
        </p:txBody>
      </p:sp>
    </p:spTree>
    <p:extLst>
      <p:ext uri="{BB962C8B-B14F-4D97-AF65-F5344CB8AC3E}">
        <p14:creationId xmlns:p14="http://schemas.microsoft.com/office/powerpoint/2010/main" val="2985860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2</a:t>
            </a:fld>
            <a:endParaRPr kumimoji="1" lang="ja-JP" altLang="en-US"/>
          </a:p>
        </p:txBody>
      </p:sp>
    </p:spTree>
    <p:extLst>
      <p:ext uri="{BB962C8B-B14F-4D97-AF65-F5344CB8AC3E}">
        <p14:creationId xmlns:p14="http://schemas.microsoft.com/office/powerpoint/2010/main" val="12844519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23</a:t>
            </a:fld>
            <a:endParaRPr kumimoji="1" lang="ja-JP" altLang="en-US"/>
          </a:p>
        </p:txBody>
      </p:sp>
    </p:spTree>
    <p:extLst>
      <p:ext uri="{BB962C8B-B14F-4D97-AF65-F5344CB8AC3E}">
        <p14:creationId xmlns:p14="http://schemas.microsoft.com/office/powerpoint/2010/main" val="1457293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24</a:t>
            </a:fld>
            <a:endParaRPr kumimoji="1" lang="ja-JP" altLang="en-US"/>
          </a:p>
        </p:txBody>
      </p:sp>
    </p:spTree>
    <p:extLst>
      <p:ext uri="{BB962C8B-B14F-4D97-AF65-F5344CB8AC3E}">
        <p14:creationId xmlns:p14="http://schemas.microsoft.com/office/powerpoint/2010/main" val="7591516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25</a:t>
            </a:fld>
            <a:endParaRPr kumimoji="1" lang="ja-JP" altLang="en-US"/>
          </a:p>
        </p:txBody>
      </p:sp>
    </p:spTree>
    <p:extLst>
      <p:ext uri="{BB962C8B-B14F-4D97-AF65-F5344CB8AC3E}">
        <p14:creationId xmlns:p14="http://schemas.microsoft.com/office/powerpoint/2010/main" val="3917940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26</a:t>
            </a:fld>
            <a:endParaRPr kumimoji="1" lang="ja-JP" altLang="en-US"/>
          </a:p>
        </p:txBody>
      </p:sp>
    </p:spTree>
    <p:extLst>
      <p:ext uri="{BB962C8B-B14F-4D97-AF65-F5344CB8AC3E}">
        <p14:creationId xmlns:p14="http://schemas.microsoft.com/office/powerpoint/2010/main" val="14111982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27</a:t>
            </a:fld>
            <a:endParaRPr kumimoji="1" lang="ja-JP" altLang="en-US"/>
          </a:p>
        </p:txBody>
      </p:sp>
    </p:spTree>
    <p:extLst>
      <p:ext uri="{BB962C8B-B14F-4D97-AF65-F5344CB8AC3E}">
        <p14:creationId xmlns:p14="http://schemas.microsoft.com/office/powerpoint/2010/main" val="21868372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28</a:t>
            </a:fld>
            <a:endParaRPr kumimoji="1" lang="ja-JP" altLang="en-US"/>
          </a:p>
        </p:txBody>
      </p:sp>
    </p:spTree>
    <p:extLst>
      <p:ext uri="{BB962C8B-B14F-4D97-AF65-F5344CB8AC3E}">
        <p14:creationId xmlns:p14="http://schemas.microsoft.com/office/powerpoint/2010/main" val="10151995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29</a:t>
            </a:fld>
            <a:endParaRPr kumimoji="1" lang="ja-JP" altLang="en-US"/>
          </a:p>
        </p:txBody>
      </p:sp>
    </p:spTree>
    <p:extLst>
      <p:ext uri="{BB962C8B-B14F-4D97-AF65-F5344CB8AC3E}">
        <p14:creationId xmlns:p14="http://schemas.microsoft.com/office/powerpoint/2010/main" val="3659913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30</a:t>
            </a:fld>
            <a:endParaRPr kumimoji="1" lang="ja-JP" altLang="en-US"/>
          </a:p>
        </p:txBody>
      </p:sp>
    </p:spTree>
    <p:extLst>
      <p:ext uri="{BB962C8B-B14F-4D97-AF65-F5344CB8AC3E}">
        <p14:creationId xmlns:p14="http://schemas.microsoft.com/office/powerpoint/2010/main" val="1268453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31</a:t>
            </a:fld>
            <a:endParaRPr kumimoji="1" lang="ja-JP" altLang="en-US"/>
          </a:p>
        </p:txBody>
      </p:sp>
    </p:spTree>
    <p:extLst>
      <p:ext uri="{BB962C8B-B14F-4D97-AF65-F5344CB8AC3E}">
        <p14:creationId xmlns:p14="http://schemas.microsoft.com/office/powerpoint/2010/main" val="33702766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32</a:t>
            </a:fld>
            <a:endParaRPr kumimoji="1" lang="ja-JP" altLang="en-US"/>
          </a:p>
        </p:txBody>
      </p:sp>
    </p:spTree>
    <p:extLst>
      <p:ext uri="{BB962C8B-B14F-4D97-AF65-F5344CB8AC3E}">
        <p14:creationId xmlns:p14="http://schemas.microsoft.com/office/powerpoint/2010/main" val="1440840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a:t>
            </a:fld>
            <a:endParaRPr kumimoji="1" lang="ja-JP" altLang="en-US"/>
          </a:p>
        </p:txBody>
      </p:sp>
    </p:spTree>
    <p:extLst>
      <p:ext uri="{BB962C8B-B14F-4D97-AF65-F5344CB8AC3E}">
        <p14:creationId xmlns:p14="http://schemas.microsoft.com/office/powerpoint/2010/main" val="2795201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33</a:t>
            </a:fld>
            <a:endParaRPr kumimoji="1" lang="ja-JP" altLang="en-US"/>
          </a:p>
        </p:txBody>
      </p:sp>
    </p:spTree>
    <p:extLst>
      <p:ext uri="{BB962C8B-B14F-4D97-AF65-F5344CB8AC3E}">
        <p14:creationId xmlns:p14="http://schemas.microsoft.com/office/powerpoint/2010/main" val="26059433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34</a:t>
            </a:fld>
            <a:endParaRPr kumimoji="1" lang="ja-JP" altLang="en-US"/>
          </a:p>
        </p:txBody>
      </p:sp>
    </p:spTree>
    <p:extLst>
      <p:ext uri="{BB962C8B-B14F-4D97-AF65-F5344CB8AC3E}">
        <p14:creationId xmlns:p14="http://schemas.microsoft.com/office/powerpoint/2010/main" val="1819098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35</a:t>
            </a:fld>
            <a:endParaRPr kumimoji="1" lang="ja-JP" altLang="en-US"/>
          </a:p>
        </p:txBody>
      </p:sp>
    </p:spTree>
    <p:extLst>
      <p:ext uri="{BB962C8B-B14F-4D97-AF65-F5344CB8AC3E}">
        <p14:creationId xmlns:p14="http://schemas.microsoft.com/office/powerpoint/2010/main" val="36459583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36</a:t>
            </a:fld>
            <a:endParaRPr kumimoji="1" lang="ja-JP" altLang="en-US"/>
          </a:p>
        </p:txBody>
      </p:sp>
    </p:spTree>
    <p:extLst>
      <p:ext uri="{BB962C8B-B14F-4D97-AF65-F5344CB8AC3E}">
        <p14:creationId xmlns:p14="http://schemas.microsoft.com/office/powerpoint/2010/main" val="30750698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37</a:t>
            </a:fld>
            <a:endParaRPr kumimoji="1" lang="ja-JP" altLang="en-US"/>
          </a:p>
        </p:txBody>
      </p:sp>
    </p:spTree>
    <p:extLst>
      <p:ext uri="{BB962C8B-B14F-4D97-AF65-F5344CB8AC3E}">
        <p14:creationId xmlns:p14="http://schemas.microsoft.com/office/powerpoint/2010/main" val="20167103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38</a:t>
            </a:fld>
            <a:endParaRPr kumimoji="1" lang="ja-JP" altLang="en-US"/>
          </a:p>
        </p:txBody>
      </p:sp>
    </p:spTree>
    <p:extLst>
      <p:ext uri="{BB962C8B-B14F-4D97-AF65-F5344CB8AC3E}">
        <p14:creationId xmlns:p14="http://schemas.microsoft.com/office/powerpoint/2010/main" val="22185109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39</a:t>
            </a:fld>
            <a:endParaRPr kumimoji="1" lang="ja-JP" altLang="en-US"/>
          </a:p>
        </p:txBody>
      </p:sp>
    </p:spTree>
    <p:extLst>
      <p:ext uri="{BB962C8B-B14F-4D97-AF65-F5344CB8AC3E}">
        <p14:creationId xmlns:p14="http://schemas.microsoft.com/office/powerpoint/2010/main" val="7654490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40</a:t>
            </a:fld>
            <a:endParaRPr kumimoji="1" lang="ja-JP" altLang="en-US"/>
          </a:p>
        </p:txBody>
      </p:sp>
    </p:spTree>
    <p:extLst>
      <p:ext uri="{BB962C8B-B14F-4D97-AF65-F5344CB8AC3E}">
        <p14:creationId xmlns:p14="http://schemas.microsoft.com/office/powerpoint/2010/main" val="24118402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41</a:t>
            </a:fld>
            <a:endParaRPr kumimoji="1" lang="ja-JP" altLang="en-US"/>
          </a:p>
        </p:txBody>
      </p:sp>
    </p:spTree>
    <p:extLst>
      <p:ext uri="{BB962C8B-B14F-4D97-AF65-F5344CB8AC3E}">
        <p14:creationId xmlns:p14="http://schemas.microsoft.com/office/powerpoint/2010/main" val="13779479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42</a:t>
            </a:fld>
            <a:endParaRPr kumimoji="1" lang="ja-JP" altLang="en-US"/>
          </a:p>
        </p:txBody>
      </p:sp>
    </p:spTree>
    <p:extLst>
      <p:ext uri="{BB962C8B-B14F-4D97-AF65-F5344CB8AC3E}">
        <p14:creationId xmlns:p14="http://schemas.microsoft.com/office/powerpoint/2010/main" val="1330380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a:t>
            </a:fld>
            <a:endParaRPr kumimoji="1" lang="ja-JP" altLang="en-US"/>
          </a:p>
        </p:txBody>
      </p:sp>
    </p:spTree>
    <p:extLst>
      <p:ext uri="{BB962C8B-B14F-4D97-AF65-F5344CB8AC3E}">
        <p14:creationId xmlns:p14="http://schemas.microsoft.com/office/powerpoint/2010/main" val="17193749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43</a:t>
            </a:fld>
            <a:endParaRPr kumimoji="1" lang="ja-JP" altLang="en-US"/>
          </a:p>
        </p:txBody>
      </p:sp>
    </p:spTree>
    <p:extLst>
      <p:ext uri="{BB962C8B-B14F-4D97-AF65-F5344CB8AC3E}">
        <p14:creationId xmlns:p14="http://schemas.microsoft.com/office/powerpoint/2010/main" val="31195081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44</a:t>
            </a:fld>
            <a:endParaRPr kumimoji="1" lang="ja-JP" altLang="en-US"/>
          </a:p>
        </p:txBody>
      </p:sp>
    </p:spTree>
    <p:extLst>
      <p:ext uri="{BB962C8B-B14F-4D97-AF65-F5344CB8AC3E}">
        <p14:creationId xmlns:p14="http://schemas.microsoft.com/office/powerpoint/2010/main" val="9745761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45</a:t>
            </a:fld>
            <a:endParaRPr kumimoji="1" lang="ja-JP" altLang="en-US"/>
          </a:p>
        </p:txBody>
      </p:sp>
    </p:spTree>
    <p:extLst>
      <p:ext uri="{BB962C8B-B14F-4D97-AF65-F5344CB8AC3E}">
        <p14:creationId xmlns:p14="http://schemas.microsoft.com/office/powerpoint/2010/main" val="359102259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46</a:t>
            </a:fld>
            <a:endParaRPr kumimoji="1" lang="ja-JP" altLang="en-US"/>
          </a:p>
        </p:txBody>
      </p:sp>
    </p:spTree>
    <p:extLst>
      <p:ext uri="{BB962C8B-B14F-4D97-AF65-F5344CB8AC3E}">
        <p14:creationId xmlns:p14="http://schemas.microsoft.com/office/powerpoint/2010/main" val="10846943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47</a:t>
            </a:fld>
            <a:endParaRPr kumimoji="1" lang="ja-JP" altLang="en-US"/>
          </a:p>
        </p:txBody>
      </p:sp>
    </p:spTree>
    <p:extLst>
      <p:ext uri="{BB962C8B-B14F-4D97-AF65-F5344CB8AC3E}">
        <p14:creationId xmlns:p14="http://schemas.microsoft.com/office/powerpoint/2010/main" val="121896052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48</a:t>
            </a:fld>
            <a:endParaRPr kumimoji="1" lang="ja-JP" altLang="en-US"/>
          </a:p>
        </p:txBody>
      </p:sp>
    </p:spTree>
    <p:extLst>
      <p:ext uri="{BB962C8B-B14F-4D97-AF65-F5344CB8AC3E}">
        <p14:creationId xmlns:p14="http://schemas.microsoft.com/office/powerpoint/2010/main" val="28211032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49</a:t>
            </a:fld>
            <a:endParaRPr kumimoji="1" lang="ja-JP" altLang="en-US"/>
          </a:p>
        </p:txBody>
      </p:sp>
    </p:spTree>
    <p:extLst>
      <p:ext uri="{BB962C8B-B14F-4D97-AF65-F5344CB8AC3E}">
        <p14:creationId xmlns:p14="http://schemas.microsoft.com/office/powerpoint/2010/main" val="47821733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50</a:t>
            </a:fld>
            <a:endParaRPr kumimoji="1" lang="ja-JP" altLang="en-US"/>
          </a:p>
        </p:txBody>
      </p:sp>
    </p:spTree>
    <p:extLst>
      <p:ext uri="{BB962C8B-B14F-4D97-AF65-F5344CB8AC3E}">
        <p14:creationId xmlns:p14="http://schemas.microsoft.com/office/powerpoint/2010/main" val="180711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5</a:t>
            </a:fld>
            <a:endParaRPr kumimoji="1" lang="ja-JP" altLang="en-US"/>
          </a:p>
        </p:txBody>
      </p:sp>
    </p:spTree>
    <p:extLst>
      <p:ext uri="{BB962C8B-B14F-4D97-AF65-F5344CB8AC3E}">
        <p14:creationId xmlns:p14="http://schemas.microsoft.com/office/powerpoint/2010/main" val="2205269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7</a:t>
            </a:fld>
            <a:endParaRPr kumimoji="1" lang="ja-JP" altLang="en-US"/>
          </a:p>
        </p:txBody>
      </p:sp>
    </p:spTree>
    <p:extLst>
      <p:ext uri="{BB962C8B-B14F-4D97-AF65-F5344CB8AC3E}">
        <p14:creationId xmlns:p14="http://schemas.microsoft.com/office/powerpoint/2010/main" val="3936972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8</a:t>
            </a:fld>
            <a:endParaRPr kumimoji="1" lang="ja-JP" altLang="en-US"/>
          </a:p>
        </p:txBody>
      </p:sp>
    </p:spTree>
    <p:extLst>
      <p:ext uri="{BB962C8B-B14F-4D97-AF65-F5344CB8AC3E}">
        <p14:creationId xmlns:p14="http://schemas.microsoft.com/office/powerpoint/2010/main" val="3825051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9</a:t>
            </a:fld>
            <a:endParaRPr kumimoji="1" lang="ja-JP" altLang="en-US"/>
          </a:p>
        </p:txBody>
      </p:sp>
    </p:spTree>
    <p:extLst>
      <p:ext uri="{BB962C8B-B14F-4D97-AF65-F5344CB8AC3E}">
        <p14:creationId xmlns:p14="http://schemas.microsoft.com/office/powerpoint/2010/main" val="1022985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498748-AB10-4D34-99BE-D4C2BF6AFFFA}" type="slidenum">
              <a:rPr kumimoji="1" lang="ja-JP" altLang="en-US" smtClean="0"/>
              <a:t>10</a:t>
            </a:fld>
            <a:endParaRPr kumimoji="1" lang="ja-JP" altLang="en-US"/>
          </a:p>
        </p:txBody>
      </p:sp>
    </p:spTree>
    <p:extLst>
      <p:ext uri="{BB962C8B-B14F-4D97-AF65-F5344CB8AC3E}">
        <p14:creationId xmlns:p14="http://schemas.microsoft.com/office/powerpoint/2010/main" val="4205032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D8EB1E-F246-491C-A1D6-CF9BCE0FC71C}"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C8B2FC2-9807-49B1-98D9-8CA9962E13A2}"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A03B4B2-FF84-4639-A73A-F73993237221}"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F43B310-4A6C-4A5B-AC7C-E274F3A8CF88}"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9D353A7-FB63-4180-84F3-26035877696D}"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fld id="{95B62C6E-19F0-4FFE-A5CE-184EC3867EB9}" type="datetime1">
              <a:rPr kumimoji="1" lang="ja-JP" altLang="en-US" smtClean="0"/>
              <a:t>2022/2/25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D5DEE32-F1D2-4E87-A5FA-5D5F04B2A280}" type="datetime1">
              <a:rPr kumimoji="1" lang="ja-JP" altLang="en-US" smtClean="0"/>
              <a:t>2022/2/25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A814BA8C-F65C-423B-8AED-8EE2050383EE}" type="datetime1">
              <a:rPr kumimoji="1" lang="ja-JP" altLang="en-US" smtClean="0"/>
              <a:t>2022/2/25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64127AD-5B81-403C-8EE1-065C11EB473C}" type="datetime1">
              <a:rPr kumimoji="1" lang="ja-JP" altLang="en-US" smtClean="0"/>
              <a:t>2022/2/25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3E0AD7D-8E2A-49C9-A0AD-2974853A8AEE}" type="datetime1">
              <a:rPr kumimoji="1" lang="ja-JP" altLang="en-US" smtClean="0"/>
              <a:t>2022/2/25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FF2757-C54E-44A9-A17F-72906213A6D1}" type="datetime1">
              <a:rPr kumimoji="1" lang="ja-JP" altLang="en-US" smtClean="0"/>
              <a:t>2022/2/25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2AC2A7A-0B01-4E6D-A95B-307367DB9F30}"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3491A02-BAAD-4BC3-AA69-B85F17825F97}" type="datetime1">
              <a:rPr kumimoji="1" lang="ja-JP" altLang="en-US" smtClean="0"/>
              <a:t>2022/2/25</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2AC2A7A-0B01-4E6D-A95B-307367DB9F30}"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873028"/>
            <a:ext cx="7772400" cy="1780108"/>
          </a:xfrm>
        </p:spPr>
        <p:txBody>
          <a:bodyPr>
            <a:normAutofit fontScale="90000"/>
          </a:bodyPr>
          <a:lstStyle/>
          <a:p>
            <a:r>
              <a:rPr lang="ja-JP" altLang="en-US" sz="3800" b="1" dirty="0">
                <a:solidFill>
                  <a:schemeClr val="tx1"/>
                </a:solidFill>
                <a:latin typeface="游ゴシック Medium" panose="020B0500000000000000" pitchFamily="50" charset="-128"/>
                <a:ea typeface="游ゴシック Medium" panose="020B0500000000000000" pitchFamily="50" charset="-128"/>
              </a:rPr>
              <a:t>地域移行</a:t>
            </a:r>
            <a:r>
              <a:rPr lang="ja-JP" altLang="en-US" sz="3800" b="1" dirty="0" smtClean="0">
                <a:solidFill>
                  <a:schemeClr val="tx1"/>
                </a:solidFill>
                <a:latin typeface="游ゴシック Medium" panose="020B0500000000000000" pitchFamily="50" charset="-128"/>
                <a:ea typeface="游ゴシック Medium" panose="020B0500000000000000" pitchFamily="50" charset="-128"/>
              </a:rPr>
              <a:t>支援に関するアンケート結果</a:t>
            </a:r>
            <a:r>
              <a:rPr lang="en-US" altLang="ja-JP" sz="3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3800" b="1" dirty="0" smtClean="0">
                <a:solidFill>
                  <a:schemeClr val="tx1"/>
                </a:solidFill>
                <a:latin typeface="游ゴシック Medium" panose="020B0500000000000000" pitchFamily="50" charset="-128"/>
                <a:ea typeface="游ゴシック Medium" panose="020B0500000000000000" pitchFamily="50" charset="-128"/>
              </a:rPr>
            </a:br>
            <a:r>
              <a:rPr lang="en-US" altLang="ja-JP" sz="3800" b="1" dirty="0">
                <a:solidFill>
                  <a:schemeClr val="tx1"/>
                </a:solidFill>
                <a:latin typeface="游ゴシック Medium" panose="020B0500000000000000" pitchFamily="50" charset="-128"/>
                <a:ea typeface="游ゴシック Medium" panose="020B0500000000000000" pitchFamily="50" charset="-128"/>
              </a:rPr>
              <a:t/>
            </a:r>
            <a:br>
              <a:rPr lang="en-US" altLang="ja-JP" sz="3800" b="1" dirty="0">
                <a:solidFill>
                  <a:schemeClr val="tx1"/>
                </a:solidFill>
                <a:latin typeface="游ゴシック Medium" panose="020B0500000000000000" pitchFamily="50" charset="-128"/>
                <a:ea typeface="游ゴシック Medium" panose="020B0500000000000000" pitchFamily="50" charset="-128"/>
              </a:rPr>
            </a:br>
            <a:r>
              <a:rPr lang="ja-JP" altLang="en-US" sz="3800" b="1" dirty="0" smtClean="0">
                <a:solidFill>
                  <a:schemeClr val="tx1"/>
                </a:solidFill>
                <a:latin typeface="游ゴシック Medium" panose="020B0500000000000000" pitchFamily="50" charset="-128"/>
                <a:ea typeface="游ゴシック Medium" panose="020B0500000000000000" pitchFamily="50" charset="-128"/>
              </a:rPr>
              <a:t>（障害者支援施設）</a:t>
            </a:r>
            <a:r>
              <a:rPr lang="en-US" altLang="ja-JP" sz="3800" b="1" dirty="0">
                <a:solidFill>
                  <a:schemeClr val="tx1"/>
                </a:solidFill>
                <a:latin typeface="游ゴシック Medium" panose="020B0500000000000000" pitchFamily="50" charset="-128"/>
                <a:ea typeface="游ゴシック Medium" panose="020B0500000000000000" pitchFamily="50" charset="-128"/>
              </a:rPr>
              <a:t/>
            </a:r>
            <a:br>
              <a:rPr lang="en-US" altLang="ja-JP" sz="3800" b="1" dirty="0">
                <a:solidFill>
                  <a:schemeClr val="tx1"/>
                </a:solidFill>
                <a:latin typeface="游ゴシック Medium" panose="020B0500000000000000" pitchFamily="50" charset="-128"/>
                <a:ea typeface="游ゴシック Medium" panose="020B0500000000000000" pitchFamily="50" charset="-128"/>
              </a:rPr>
            </a:br>
            <a:endParaRPr kumimoji="1" lang="ja-JP" altLang="en-US" sz="3800" b="1" dirty="0">
              <a:solidFill>
                <a:schemeClr val="tx1"/>
              </a:solidFill>
              <a:latin typeface="游ゴシック Medium" panose="020B0500000000000000" pitchFamily="50" charset="-128"/>
              <a:ea typeface="游ゴシック Medium" panose="020B0500000000000000" pitchFamily="50" charset="-128"/>
            </a:endParaRPr>
          </a:p>
        </p:txBody>
      </p:sp>
      <p:sp>
        <p:nvSpPr>
          <p:cNvPr id="4" name="スライド番号プレースホルダー 3"/>
          <p:cNvSpPr>
            <a:spLocks noGrp="1"/>
          </p:cNvSpPr>
          <p:nvPr>
            <p:ph type="sldNum" sz="quarter" idx="12"/>
          </p:nvPr>
        </p:nvSpPr>
        <p:spPr/>
        <p:txBody>
          <a:bodyPr/>
          <a:lstStyle/>
          <a:p>
            <a:fld id="{C2AC2A7A-0B01-4E6D-A95B-307367DB9F30}" type="slidenum">
              <a:rPr kumimoji="1" lang="ja-JP" altLang="en-US" sz="1800" smtClean="0">
                <a:latin typeface="+mj-ea"/>
                <a:ea typeface="+mj-ea"/>
              </a:rPr>
              <a:t>1</a:t>
            </a:fld>
            <a:endParaRPr kumimoji="1" lang="ja-JP" altLang="en-US" sz="1800" dirty="0">
              <a:latin typeface="+mj-ea"/>
              <a:ea typeface="+mj-ea"/>
            </a:endParaRPr>
          </a:p>
        </p:txBody>
      </p:sp>
      <p:sp>
        <p:nvSpPr>
          <p:cNvPr id="5" name="正方形/長方形 4"/>
          <p:cNvSpPr/>
          <p:nvPr/>
        </p:nvSpPr>
        <p:spPr>
          <a:xfrm>
            <a:off x="7452320" y="355266"/>
            <a:ext cx="1368109" cy="530843"/>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2400" b="1" dirty="0" smtClean="0">
                <a:latin typeface="游ゴシック Medium" panose="020B0500000000000000" pitchFamily="50" charset="-128"/>
                <a:ea typeface="游ゴシック Medium" panose="020B0500000000000000" pitchFamily="50" charset="-128"/>
              </a:rPr>
              <a:t>資料</a:t>
            </a:r>
            <a:r>
              <a:rPr lang="en-US" altLang="ja-JP" sz="2400" b="1" dirty="0" smtClean="0">
                <a:latin typeface="游ゴシック Medium" panose="020B0500000000000000" pitchFamily="50" charset="-128"/>
                <a:ea typeface="游ゴシック Medium" panose="020B0500000000000000" pitchFamily="50" charset="-128"/>
              </a:rPr>
              <a:t>2-2</a:t>
            </a:r>
            <a:endParaRPr lang="ja-JP" sz="2400" b="1" dirty="0">
              <a:latin typeface="游ゴシック Medium" panose="020B0500000000000000" pitchFamily="50" charset="-128"/>
              <a:ea typeface="游ゴシック Medium" panose="020B0500000000000000" pitchFamily="50" charset="-128"/>
            </a:endParaRPr>
          </a:p>
        </p:txBody>
      </p:sp>
      <p:sp>
        <p:nvSpPr>
          <p:cNvPr id="7" name="タイトル 1"/>
          <p:cNvSpPr txBox="1">
            <a:spLocks/>
          </p:cNvSpPr>
          <p:nvPr/>
        </p:nvSpPr>
        <p:spPr>
          <a:xfrm>
            <a:off x="323528" y="404664"/>
            <a:ext cx="3960440" cy="409437"/>
          </a:xfrm>
          <a:prstGeom prst="rect">
            <a:avLst/>
          </a:prstGeom>
          <a:ln>
            <a:solidFill>
              <a:schemeClr val="tx2"/>
            </a:solidFill>
          </a:ln>
        </p:spPr>
        <p:txBody>
          <a:bodyPr vert="horz" lIns="91440" tIns="45720" rIns="91440" bIns="45720" rtlCol="0" anchor="b">
            <a:normAutofit fontScale="90000"/>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000" b="1" dirty="0">
                <a:solidFill>
                  <a:schemeClr val="tx1"/>
                </a:solidFill>
                <a:latin typeface="游ゴシック Medium" panose="020B0500000000000000" pitchFamily="50" charset="-128"/>
                <a:ea typeface="游ゴシック Medium" panose="020B0500000000000000" pitchFamily="50" charset="-128"/>
              </a:rPr>
              <a:t>R3</a:t>
            </a:r>
            <a:r>
              <a:rPr lang="ja-JP" altLang="en-US" sz="2000" b="1" dirty="0">
                <a:solidFill>
                  <a:schemeClr val="tx1"/>
                </a:solidFill>
                <a:latin typeface="游ゴシック Medium" panose="020B0500000000000000" pitchFamily="50" charset="-128"/>
                <a:ea typeface="游ゴシック Medium" panose="020B0500000000000000" pitchFamily="50" charset="-128"/>
              </a:rPr>
              <a:t>年 第</a:t>
            </a:r>
            <a:r>
              <a:rPr lang="en-US" altLang="ja-JP" sz="2000" b="1" dirty="0">
                <a:solidFill>
                  <a:schemeClr val="tx1"/>
                </a:solidFill>
                <a:latin typeface="游ゴシック Medium" panose="020B0500000000000000" pitchFamily="50" charset="-128"/>
                <a:ea typeface="游ゴシック Medium" panose="020B0500000000000000" pitchFamily="50" charset="-128"/>
              </a:rPr>
              <a:t>5</a:t>
            </a:r>
            <a:r>
              <a:rPr lang="ja-JP" altLang="en-US" sz="2000" b="1" dirty="0">
                <a:solidFill>
                  <a:schemeClr val="tx1"/>
                </a:solidFill>
                <a:latin typeface="游ゴシック Medium" panose="020B0500000000000000" pitchFamily="50" charset="-128"/>
                <a:ea typeface="游ゴシック Medium" panose="020B0500000000000000" pitchFamily="50" charset="-128"/>
              </a:rPr>
              <a:t>回専門部会（</a:t>
            </a:r>
            <a:r>
              <a:rPr lang="en-US" altLang="ja-JP" sz="2000" b="1" dirty="0">
                <a:solidFill>
                  <a:schemeClr val="tx1"/>
                </a:solidFill>
                <a:latin typeface="游ゴシック Medium" panose="020B0500000000000000" pitchFamily="50" charset="-128"/>
                <a:ea typeface="游ゴシック Medium" panose="020B0500000000000000" pitchFamily="50" charset="-128"/>
              </a:rPr>
              <a:t>R3.12.7</a:t>
            </a:r>
            <a:r>
              <a:rPr lang="ja-JP" altLang="en-US" sz="2000" b="1" dirty="0">
                <a:solidFill>
                  <a:schemeClr val="tx1"/>
                </a:solidFill>
                <a:latin typeface="游ゴシック Medium" panose="020B0500000000000000" pitchFamily="50" charset="-128"/>
                <a:ea typeface="游ゴシック Medium" panose="020B0500000000000000" pitchFamily="50" charset="-128"/>
              </a:rPr>
              <a:t>）</a:t>
            </a:r>
          </a:p>
        </p:txBody>
      </p:sp>
    </p:spTree>
    <p:extLst>
      <p:ext uri="{BB962C8B-B14F-4D97-AF65-F5344CB8AC3E}">
        <p14:creationId xmlns:p14="http://schemas.microsoft.com/office/powerpoint/2010/main" val="3615163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62373" y="547696"/>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地域移行支援の必要性について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どちらとも言えない」主な理由</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10</a:t>
            </a:fld>
            <a:endParaRPr kumimoji="1" lang="ja-JP" altLang="en-US" sz="1800" dirty="0">
              <a:latin typeface="+mj-ea"/>
              <a:ea typeface="+mj-ea"/>
            </a:endParaRPr>
          </a:p>
        </p:txBody>
      </p:sp>
      <p:sp>
        <p:nvSpPr>
          <p:cNvPr id="4" name="テキスト ボックス 3"/>
          <p:cNvSpPr txBox="1"/>
          <p:nvPr/>
        </p:nvSpPr>
        <p:spPr>
          <a:xfrm>
            <a:off x="462373" y="2924944"/>
            <a:ext cx="8219256" cy="509563"/>
          </a:xfrm>
          <a:prstGeom prst="rect">
            <a:avLst/>
          </a:prstGeom>
          <a:noFill/>
        </p:spPr>
        <p:txBody>
          <a:bodyPr wrap="square" rtlCol="0">
            <a:spAutoFit/>
          </a:bodyPr>
          <a:lstStyle/>
          <a:p>
            <a:pPr>
              <a:lnSpc>
                <a:spcPct val="150000"/>
              </a:lnSpc>
            </a:pPr>
            <a:r>
              <a:rPr lang="ja-JP" altLang="en-US" sz="2000" dirty="0">
                <a:latin typeface="游ゴシック Medium" panose="020B0500000000000000" pitchFamily="50" charset="-128"/>
                <a:ea typeface="游ゴシック Medium" panose="020B0500000000000000" pitchFamily="50" charset="-128"/>
              </a:rPr>
              <a:t>・在宅や地域での生活が困難な状況から施設入所を</a:t>
            </a:r>
            <a:r>
              <a:rPr lang="ja-JP" altLang="en-US" sz="2000" dirty="0" smtClean="0">
                <a:latin typeface="游ゴシック Medium" panose="020B0500000000000000" pitchFamily="50" charset="-128"/>
                <a:ea typeface="游ゴシック Medium" panose="020B0500000000000000" pitchFamily="50" charset="-128"/>
              </a:rPr>
              <a:t>されている</a:t>
            </a:r>
            <a:r>
              <a:rPr lang="ja-JP" altLang="en-US" sz="2000" dirty="0">
                <a:latin typeface="游ゴシック Medium" panose="020B0500000000000000" pitchFamily="50" charset="-128"/>
                <a:ea typeface="游ゴシック Medium" panose="020B0500000000000000" pitchFamily="50" charset="-128"/>
              </a:rPr>
              <a:t>ため。</a:t>
            </a:r>
            <a:endParaRPr lang="en-US" altLang="ja-JP" sz="2000" dirty="0">
              <a:latin typeface="游ゴシック Medium" panose="020B0500000000000000" pitchFamily="50" charset="-128"/>
              <a:ea typeface="游ゴシック Medium" panose="020B0500000000000000" pitchFamily="50" charset="-128"/>
            </a:endParaRPr>
          </a:p>
        </p:txBody>
      </p:sp>
      <p:sp>
        <p:nvSpPr>
          <p:cNvPr id="5" name="テキスト ボックス 4"/>
          <p:cNvSpPr txBox="1"/>
          <p:nvPr/>
        </p:nvSpPr>
        <p:spPr>
          <a:xfrm>
            <a:off x="436124" y="363030"/>
            <a:ext cx="2263668"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障害者</a:t>
            </a:r>
            <a:r>
              <a:rPr lang="ja-JP" altLang="en-US" b="1" dirty="0">
                <a:latin typeface="游ゴシック Medium" panose="020B0500000000000000" pitchFamily="50" charset="-128"/>
                <a:ea typeface="游ゴシック Medium" panose="020B0500000000000000" pitchFamily="50" charset="-128"/>
              </a:rPr>
              <a:t>支援</a:t>
            </a:r>
            <a:r>
              <a:rPr lang="ja-JP" altLang="en-US" b="1" dirty="0" smtClean="0">
                <a:latin typeface="游ゴシック Medium" panose="020B0500000000000000" pitchFamily="50" charset="-128"/>
                <a:ea typeface="游ゴシック Medium" panose="020B0500000000000000" pitchFamily="50" charset="-128"/>
              </a:rPr>
              <a:t>施設－５</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434821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9248" y="784112"/>
            <a:ext cx="8784976" cy="984675"/>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3200" b="1" dirty="0">
                <a:solidFill>
                  <a:schemeClr val="tx1"/>
                </a:solidFill>
                <a:latin typeface="游ゴシック Medium" panose="020B0500000000000000" pitchFamily="50" charset="-128"/>
                <a:ea typeface="游ゴシック Medium" panose="020B0500000000000000" pitchFamily="50" charset="-128"/>
              </a:rPr>
              <a:t>移行</a:t>
            </a:r>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支援の利用は</a:t>
            </a:r>
            <a:r>
              <a:rPr lang="ja-JP" altLang="en-US" sz="3200" b="1" dirty="0">
                <a:solidFill>
                  <a:schemeClr val="tx1"/>
                </a:solidFill>
                <a:latin typeface="游ゴシック Medium" panose="020B0500000000000000" pitchFamily="50" charset="-128"/>
                <a:ea typeface="游ゴシック Medium" panose="020B0500000000000000" pitchFamily="50" charset="-128"/>
              </a:rPr>
              <a:t>可能か</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11</a:t>
            </a:fld>
            <a:endParaRPr kumimoji="1" lang="ja-JP" altLang="en-US" sz="1800" dirty="0">
              <a:latin typeface="+mj-ea"/>
              <a:ea typeface="+mj-ea"/>
            </a:endParaRPr>
          </a:p>
        </p:txBody>
      </p:sp>
      <p:sp>
        <p:nvSpPr>
          <p:cNvPr id="9" name="テキスト ボックス 8"/>
          <p:cNvSpPr txBox="1"/>
          <p:nvPr/>
        </p:nvSpPr>
        <p:spPr>
          <a:xfrm>
            <a:off x="251520" y="1984036"/>
            <a:ext cx="3096344"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施設</a:t>
            </a:r>
            <a:r>
              <a:rPr lang="ja-JP" altLang="en-US" b="1" dirty="0" smtClean="0">
                <a:latin typeface="游ゴシック Medium" panose="020B0500000000000000" pitchFamily="50" charset="-128"/>
                <a:ea typeface="游ゴシック Medium" panose="020B0500000000000000" pitchFamily="50" charset="-128"/>
              </a:rPr>
              <a:t>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4</a:t>
            </a:r>
            <a:r>
              <a:rPr lang="ja-JP" altLang="en-US" b="1" dirty="0" smtClean="0">
                <a:latin typeface="游ゴシック Medium" panose="020B0500000000000000" pitchFamily="50" charset="-128"/>
                <a:ea typeface="游ゴシック Medium" panose="020B0500000000000000" pitchFamily="50" charset="-128"/>
              </a:rPr>
              <a:t>施設</a:t>
            </a:r>
            <a:r>
              <a:rPr lang="ja-JP" altLang="en-US" b="1" dirty="0">
                <a:latin typeface="游ゴシック Medium" panose="020B0500000000000000" pitchFamily="50" charset="-128"/>
                <a:ea typeface="游ゴシック Medium" panose="020B0500000000000000" pitchFamily="50" charset="-128"/>
              </a:rPr>
              <a:t>が</a:t>
            </a:r>
            <a:r>
              <a:rPr lang="ja-JP" altLang="en-US" b="1" dirty="0" smtClean="0">
                <a:latin typeface="游ゴシック Medium" panose="020B0500000000000000" pitchFamily="50" charset="-128"/>
                <a:ea typeface="游ゴシック Medium" panose="020B0500000000000000" pitchFamily="50" charset="-128"/>
              </a:rPr>
              <a:t>回答</a:t>
            </a:r>
            <a:r>
              <a:rPr lang="ja-JP" altLang="en-US" b="1" dirty="0">
                <a:latin typeface="游ゴシック Medium" panose="020B0500000000000000" pitchFamily="50" charset="-128"/>
                <a:ea typeface="游ゴシック Medium" panose="020B0500000000000000" pitchFamily="50" charset="-128"/>
              </a:rPr>
              <a:t>（回答率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12" name="グラフ 11"/>
          <p:cNvGraphicFramePr/>
          <p:nvPr>
            <p:extLst>
              <p:ext uri="{D42A27DB-BD31-4B8C-83A1-F6EECF244321}">
                <p14:modId xmlns:p14="http://schemas.microsoft.com/office/powerpoint/2010/main" val="2509164967"/>
              </p:ext>
            </p:extLst>
          </p:nvPr>
        </p:nvGraphicFramePr>
        <p:xfrm>
          <a:off x="0" y="2467247"/>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4"/>
          <p:cNvSpPr txBox="1"/>
          <p:nvPr/>
        </p:nvSpPr>
        <p:spPr>
          <a:xfrm>
            <a:off x="1979712" y="3677870"/>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1979712" y="4191470"/>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…4</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7" name="テキスト ボックス 16"/>
          <p:cNvSpPr txBox="1"/>
          <p:nvPr/>
        </p:nvSpPr>
        <p:spPr>
          <a:xfrm>
            <a:off x="1979712" y="4674681"/>
            <a:ext cx="1224136"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1" name="テキスト ボックス 10"/>
          <p:cNvSpPr txBox="1"/>
          <p:nvPr/>
        </p:nvSpPr>
        <p:spPr>
          <a:xfrm>
            <a:off x="467544" y="361213"/>
            <a:ext cx="223224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障害者支援施設－６</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446679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67544" y="575416"/>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地域移行支援の利用について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条件が整えばできる」</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の主な条件</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12</a:t>
            </a:fld>
            <a:endParaRPr kumimoji="1" lang="ja-JP" altLang="en-US" sz="1800" dirty="0">
              <a:latin typeface="+mj-ea"/>
              <a:ea typeface="+mj-ea"/>
            </a:endParaRPr>
          </a:p>
        </p:txBody>
      </p:sp>
      <p:sp>
        <p:nvSpPr>
          <p:cNvPr id="5" name="テキスト ボックス 4">
            <a:extLst>
              <a:ext uri="{FF2B5EF4-FFF2-40B4-BE49-F238E27FC236}">
                <a16:creationId xmlns="" xmlns:a16="http://schemas.microsoft.com/office/drawing/2014/main" id="{18952B37-8666-4D80-B46F-40A2B5091087}"/>
              </a:ext>
            </a:extLst>
          </p:cNvPr>
          <p:cNvSpPr txBox="1"/>
          <p:nvPr/>
        </p:nvSpPr>
        <p:spPr>
          <a:xfrm>
            <a:off x="179513" y="2364061"/>
            <a:ext cx="8856984" cy="3323987"/>
          </a:xfrm>
          <a:prstGeom prst="rect">
            <a:avLst/>
          </a:prstGeom>
          <a:noFill/>
        </p:spPr>
        <p:txBody>
          <a:bodyPr wrap="square" rtlCol="0">
            <a:spAutoFit/>
          </a:bodyPr>
          <a:lstStyle/>
          <a:p>
            <a:pPr>
              <a:lnSpc>
                <a:spcPct val="150000"/>
              </a:lnSpc>
            </a:pPr>
            <a:r>
              <a:rPr kumimoji="1" lang="ja-JP" altLang="en-US" sz="2000" dirty="0" smtClean="0">
                <a:latin typeface="游ゴシック Medium" panose="020B0500000000000000" pitchFamily="50" charset="-128"/>
                <a:ea typeface="游ゴシック Medium" panose="020B0500000000000000" pitchFamily="50" charset="-128"/>
              </a:rPr>
              <a:t>・重度の人や</a:t>
            </a:r>
            <a:r>
              <a:rPr kumimoji="1" lang="ja-JP" altLang="en-US" sz="2000" dirty="0">
                <a:latin typeface="游ゴシック Medium" panose="020B0500000000000000" pitchFamily="50" charset="-128"/>
                <a:ea typeface="游ゴシック Medium" panose="020B0500000000000000" pitchFamily="50" charset="-128"/>
              </a:rPr>
              <a:t>課題の</a:t>
            </a:r>
            <a:r>
              <a:rPr kumimoji="1" lang="ja-JP" altLang="en-US" sz="2000" dirty="0" smtClean="0">
                <a:latin typeface="游ゴシック Medium" panose="020B0500000000000000" pitchFamily="50" charset="-128"/>
                <a:ea typeface="游ゴシック Medium" panose="020B0500000000000000" pitchFamily="50" charset="-128"/>
              </a:rPr>
              <a:t>ある</a:t>
            </a:r>
            <a:r>
              <a:rPr lang="ja-JP" altLang="en-US" sz="2000" dirty="0">
                <a:latin typeface="游ゴシック Medium" panose="020B0500000000000000" pitchFamily="50" charset="-128"/>
                <a:ea typeface="游ゴシック Medium" panose="020B0500000000000000" pitchFamily="50" charset="-128"/>
              </a:rPr>
              <a:t>人</a:t>
            </a:r>
            <a:r>
              <a:rPr kumimoji="1" lang="ja-JP" altLang="en-US" sz="2000" dirty="0" smtClean="0">
                <a:latin typeface="游ゴシック Medium" panose="020B0500000000000000" pitchFamily="50" charset="-128"/>
                <a:ea typeface="游ゴシック Medium" panose="020B0500000000000000" pitchFamily="50" charset="-128"/>
              </a:rPr>
              <a:t>が地域</a:t>
            </a:r>
            <a:r>
              <a:rPr kumimoji="1" lang="ja-JP" altLang="en-US" sz="2000" dirty="0">
                <a:latin typeface="游ゴシック Medium" panose="020B0500000000000000" pitchFamily="50" charset="-128"/>
                <a:ea typeface="游ゴシック Medium" panose="020B0500000000000000" pitchFamily="50" charset="-128"/>
              </a:rPr>
              <a:t>移行</a:t>
            </a:r>
            <a:r>
              <a:rPr kumimoji="1" lang="ja-JP" altLang="en-US" sz="2000" dirty="0" smtClean="0">
                <a:latin typeface="游ゴシック Medium" panose="020B0500000000000000" pitchFamily="50" charset="-128"/>
                <a:ea typeface="游ゴシック Medium" panose="020B0500000000000000" pitchFamily="50" charset="-128"/>
              </a:rPr>
              <a:t>に踏み出しにくい</a:t>
            </a:r>
            <a:r>
              <a:rPr kumimoji="1" lang="ja-JP" altLang="en-US" sz="2000" dirty="0">
                <a:latin typeface="游ゴシック Medium" panose="020B0500000000000000" pitchFamily="50" charset="-128"/>
                <a:ea typeface="游ゴシック Medium" panose="020B0500000000000000" pitchFamily="50" charset="-128"/>
              </a:rPr>
              <a:t>部分がある</a:t>
            </a:r>
            <a:r>
              <a:rPr kumimoji="1" lang="ja-JP" altLang="en-US" sz="2000" dirty="0" smtClean="0">
                <a:latin typeface="游ゴシック Medium" panose="020B0500000000000000" pitchFamily="50" charset="-128"/>
                <a:ea typeface="游ゴシック Medium" panose="020B0500000000000000" pitchFamily="50" charset="-128"/>
              </a:rPr>
              <a:t>。</a:t>
            </a: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2000" dirty="0" smtClean="0">
                <a:latin typeface="游ゴシック Medium" panose="020B0500000000000000" pitchFamily="50" charset="-128"/>
                <a:ea typeface="游ゴシック Medium" panose="020B0500000000000000" pitchFamily="50" charset="-128"/>
              </a:rPr>
              <a:t>・身体介護</a:t>
            </a:r>
            <a:r>
              <a:rPr lang="ja-JP" altLang="en-US" sz="2000" dirty="0" smtClean="0">
                <a:latin typeface="游ゴシック Medium" panose="020B0500000000000000" pitchFamily="50" charset="-128"/>
                <a:ea typeface="游ゴシック Medium" panose="020B0500000000000000" pitchFamily="50" charset="-128"/>
              </a:rPr>
              <a:t>や</a:t>
            </a:r>
            <a:r>
              <a:rPr kumimoji="1" lang="ja-JP" altLang="en-US" sz="2000" dirty="0" smtClean="0">
                <a:latin typeface="游ゴシック Medium" panose="020B0500000000000000" pitchFamily="50" charset="-128"/>
                <a:ea typeface="游ゴシック Medium" panose="020B0500000000000000" pitchFamily="50" charset="-128"/>
              </a:rPr>
              <a:t>医療的ケアに対応できる環境</a:t>
            </a:r>
            <a:r>
              <a:rPr kumimoji="1" lang="ja-JP" altLang="en-US" sz="2000" dirty="0">
                <a:latin typeface="游ゴシック Medium" panose="020B0500000000000000" pitchFamily="50" charset="-128"/>
                <a:ea typeface="游ゴシック Medium" panose="020B0500000000000000" pitchFamily="50" charset="-128"/>
              </a:rPr>
              <a:t>が</a:t>
            </a:r>
            <a:r>
              <a:rPr kumimoji="1" lang="ja-JP" altLang="en-US" sz="2000" dirty="0" smtClean="0">
                <a:latin typeface="游ゴシック Medium" panose="020B0500000000000000" pitchFamily="50" charset="-128"/>
                <a:ea typeface="游ゴシック Medium" panose="020B0500000000000000" pitchFamily="50" charset="-128"/>
              </a:rPr>
              <a:t>整えば地域移行しやすい。</a:t>
            </a: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2000" dirty="0">
                <a:latin typeface="游ゴシック Medium" panose="020B0500000000000000" pitchFamily="50" charset="-128"/>
                <a:ea typeface="游ゴシック Medium" panose="020B0500000000000000" pitchFamily="50" charset="-128"/>
              </a:rPr>
              <a:t>・本人と保護者の意向が固まっていること</a:t>
            </a:r>
            <a:r>
              <a:rPr kumimoji="1" lang="ja-JP" altLang="en-US" sz="2000" dirty="0" smtClean="0">
                <a:latin typeface="游ゴシック Medium" panose="020B0500000000000000" pitchFamily="50" charset="-128"/>
                <a:ea typeface="游ゴシック Medium" panose="020B0500000000000000" pitchFamily="50" charset="-128"/>
              </a:rPr>
              <a:t>。</a:t>
            </a: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a:t>
            </a:r>
            <a:r>
              <a:rPr kumimoji="1" lang="ja-JP" altLang="en-US" sz="2000" dirty="0" smtClean="0">
                <a:latin typeface="游ゴシック Medium" panose="020B0500000000000000" pitchFamily="50" charset="-128"/>
                <a:ea typeface="游ゴシック Medium" panose="020B0500000000000000" pitchFamily="50" charset="-128"/>
              </a:rPr>
              <a:t>人手</a:t>
            </a:r>
            <a:r>
              <a:rPr lang="ja-JP" altLang="en-US" sz="2000" dirty="0">
                <a:latin typeface="游ゴシック Medium" panose="020B0500000000000000" pitchFamily="50" charset="-128"/>
                <a:ea typeface="游ゴシック Medium" panose="020B0500000000000000" pitchFamily="50" charset="-128"/>
              </a:rPr>
              <a:t>が</a:t>
            </a:r>
            <a:r>
              <a:rPr kumimoji="1" lang="ja-JP" altLang="en-US" sz="2000" dirty="0" smtClean="0">
                <a:latin typeface="游ゴシック Medium" panose="020B0500000000000000" pitchFamily="50" charset="-128"/>
                <a:ea typeface="游ゴシック Medium" panose="020B0500000000000000" pitchFamily="50" charset="-128"/>
              </a:rPr>
              <a:t>確保されること。</a:t>
            </a:r>
            <a:endParaRPr kumimoji="1" lang="en-US" altLang="ja-JP" sz="2000" dirty="0">
              <a:latin typeface="游ゴシック Medium" panose="020B0500000000000000" pitchFamily="50" charset="-128"/>
              <a:ea typeface="游ゴシック Medium" panose="020B0500000000000000" pitchFamily="50" charset="-128"/>
            </a:endParaRPr>
          </a:p>
        </p:txBody>
      </p:sp>
      <p:sp>
        <p:nvSpPr>
          <p:cNvPr id="6" name="テキスト ボックス 5">
            <a:extLst>
              <a:ext uri="{FF2B5EF4-FFF2-40B4-BE49-F238E27FC236}">
                <a16:creationId xmlns="" xmlns:a16="http://schemas.microsoft.com/office/drawing/2014/main" id="{E9E8CF48-B4BD-48B6-97EC-25052CA3C61C}"/>
              </a:ext>
            </a:extLst>
          </p:cNvPr>
          <p:cNvSpPr txBox="1"/>
          <p:nvPr/>
        </p:nvSpPr>
        <p:spPr>
          <a:xfrm>
            <a:off x="467544" y="361213"/>
            <a:ext cx="223224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障害者支援施設－６</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475447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338328"/>
            <a:ext cx="8363272" cy="1434488"/>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退所支援における連携先</a:t>
            </a:r>
            <a:endParaRPr kumimoji="1" lang="ja-JP" altLang="en-US" sz="28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13</a:t>
            </a:fld>
            <a:endParaRPr kumimoji="1" lang="ja-JP" altLang="en-US" sz="1800" dirty="0">
              <a:latin typeface="+mj-ea"/>
              <a:ea typeface="+mj-ea"/>
            </a:endParaRPr>
          </a:p>
        </p:txBody>
      </p:sp>
      <p:sp>
        <p:nvSpPr>
          <p:cNvPr id="4" name="テキスト ボックス 3"/>
          <p:cNvSpPr txBox="1"/>
          <p:nvPr/>
        </p:nvSpPr>
        <p:spPr>
          <a:xfrm>
            <a:off x="683568" y="2564904"/>
            <a:ext cx="8219256" cy="592150"/>
          </a:xfrm>
          <a:prstGeom prst="rect">
            <a:avLst/>
          </a:prstGeom>
          <a:noFill/>
        </p:spPr>
        <p:txBody>
          <a:bodyPr wrap="square" rtlCol="0">
            <a:spAutoFit/>
          </a:bodyPr>
          <a:lstStyle/>
          <a:p>
            <a:pPr>
              <a:lnSpc>
                <a:spcPct val="150000"/>
              </a:lnSpc>
            </a:pPr>
            <a:r>
              <a:rPr kumimoji="1" lang="ja-JP" altLang="en-US" sz="2400" dirty="0" smtClean="0">
                <a:latin typeface="游ゴシック Medium" panose="020B0500000000000000" pitchFamily="50" charset="-128"/>
                <a:ea typeface="游ゴシック Medium" panose="020B0500000000000000" pitchFamily="50" charset="-128"/>
              </a:rPr>
              <a:t>・相談</a:t>
            </a:r>
            <a:r>
              <a:rPr kumimoji="1" lang="ja-JP" altLang="en-US" sz="2400" dirty="0">
                <a:latin typeface="游ゴシック Medium" panose="020B0500000000000000" pitchFamily="50" charset="-128"/>
                <a:ea typeface="游ゴシック Medium" panose="020B0500000000000000" pitchFamily="50" charset="-128"/>
              </a:rPr>
              <a:t>支援</a:t>
            </a:r>
            <a:r>
              <a:rPr kumimoji="1" lang="ja-JP" altLang="en-US" sz="2400" dirty="0" smtClean="0">
                <a:latin typeface="游ゴシック Medium" panose="020B0500000000000000" pitchFamily="50" charset="-128"/>
                <a:ea typeface="游ゴシック Medium" panose="020B0500000000000000" pitchFamily="50" charset="-128"/>
              </a:rPr>
              <a:t>事業所</a:t>
            </a:r>
            <a:endParaRPr kumimoji="1" lang="ja-JP" altLang="en-US" dirty="0"/>
          </a:p>
        </p:txBody>
      </p:sp>
      <p:sp>
        <p:nvSpPr>
          <p:cNvPr id="5" name="テキスト ボックス 4">
            <a:extLst>
              <a:ext uri="{FF2B5EF4-FFF2-40B4-BE49-F238E27FC236}">
                <a16:creationId xmlns="" xmlns:a16="http://schemas.microsoft.com/office/drawing/2014/main" id="{E2676BEA-B912-4602-ADD0-19A42865D006}"/>
              </a:ext>
            </a:extLst>
          </p:cNvPr>
          <p:cNvSpPr txBox="1"/>
          <p:nvPr/>
        </p:nvSpPr>
        <p:spPr>
          <a:xfrm>
            <a:off x="467544" y="361213"/>
            <a:ext cx="2232248"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障害者</a:t>
            </a:r>
            <a:r>
              <a:rPr lang="ja-JP" altLang="en-US" b="1" dirty="0">
                <a:latin typeface="游ゴシック Medium" panose="020B0500000000000000" pitchFamily="50" charset="-128"/>
                <a:ea typeface="游ゴシック Medium" panose="020B0500000000000000" pitchFamily="50" charset="-128"/>
              </a:rPr>
              <a:t>支援</a:t>
            </a:r>
            <a:r>
              <a:rPr kumimoji="1" lang="ja-JP" altLang="en-US" b="1" dirty="0" smtClean="0">
                <a:latin typeface="游ゴシック Medium" panose="020B0500000000000000" pitchFamily="50" charset="-128"/>
                <a:ea typeface="游ゴシック Medium" panose="020B0500000000000000" pitchFamily="50" charset="-128"/>
              </a:rPr>
              <a:t>施設－７</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252934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338328"/>
            <a:ext cx="8363272" cy="1434488"/>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退所支援におい</a:t>
            </a:r>
            <a:r>
              <a:rPr lang="ja-JP" altLang="en-US" sz="3200" b="1" dirty="0">
                <a:solidFill>
                  <a:schemeClr val="tx1"/>
                </a:solidFill>
                <a:latin typeface="游ゴシック Medium" panose="020B0500000000000000" pitchFamily="50" charset="-128"/>
                <a:ea typeface="游ゴシック Medium" panose="020B0500000000000000" pitchFamily="50" charset="-128"/>
              </a:rPr>
              <a:t>て</a:t>
            </a:r>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困る</a:t>
            </a:r>
            <a:r>
              <a:rPr lang="ja-JP" altLang="en-US" sz="3200" b="1" dirty="0">
                <a:solidFill>
                  <a:schemeClr val="tx1"/>
                </a:solidFill>
                <a:latin typeface="游ゴシック Medium" panose="020B0500000000000000" pitchFamily="50" charset="-128"/>
                <a:ea typeface="游ゴシック Medium" panose="020B0500000000000000" pitchFamily="50" charset="-128"/>
              </a:rPr>
              <a:t>こと</a:t>
            </a:r>
            <a:endParaRPr kumimoji="1" lang="ja-JP" altLang="en-US" sz="28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14</a:t>
            </a:fld>
            <a:endParaRPr kumimoji="1" lang="ja-JP" altLang="en-US" sz="1800" dirty="0">
              <a:latin typeface="+mj-ea"/>
              <a:ea typeface="+mj-ea"/>
            </a:endParaRPr>
          </a:p>
        </p:txBody>
      </p:sp>
      <p:sp>
        <p:nvSpPr>
          <p:cNvPr id="4" name="テキスト ボックス 3"/>
          <p:cNvSpPr txBox="1"/>
          <p:nvPr/>
        </p:nvSpPr>
        <p:spPr>
          <a:xfrm>
            <a:off x="529208" y="2952851"/>
            <a:ext cx="8219256" cy="1477328"/>
          </a:xfrm>
          <a:prstGeom prst="rect">
            <a:avLst/>
          </a:prstGeom>
          <a:noFill/>
        </p:spPr>
        <p:txBody>
          <a:bodyPr wrap="square" rtlCol="0">
            <a:spAutoFit/>
          </a:bodyPr>
          <a:lstStyle/>
          <a:p>
            <a:pPr>
              <a:lnSpc>
                <a:spcPct val="150000"/>
              </a:lnSpc>
            </a:pPr>
            <a:r>
              <a:rPr lang="ja-JP" altLang="en-US" sz="2000" dirty="0">
                <a:latin typeface="游ゴシック Medium" panose="020B0500000000000000" pitchFamily="50" charset="-128"/>
                <a:ea typeface="游ゴシック Medium" panose="020B0500000000000000" pitchFamily="50" charset="-128"/>
              </a:rPr>
              <a:t>・退所</a:t>
            </a:r>
            <a:r>
              <a:rPr lang="ja-JP" altLang="en-US" sz="2000" dirty="0" smtClean="0">
                <a:latin typeface="游ゴシック Medium" panose="020B0500000000000000" pitchFamily="50" charset="-128"/>
                <a:ea typeface="游ゴシック Medium" panose="020B0500000000000000" pitchFamily="50" charset="-128"/>
              </a:rPr>
              <a:t>支援が障害者支援</a:t>
            </a:r>
            <a:r>
              <a:rPr lang="ja-JP" altLang="en-US" sz="2000" dirty="0">
                <a:latin typeface="游ゴシック Medium" panose="020B0500000000000000" pitchFamily="50" charset="-128"/>
                <a:ea typeface="游ゴシック Medium" panose="020B0500000000000000" pitchFamily="50" charset="-128"/>
              </a:rPr>
              <a:t>施設</a:t>
            </a:r>
            <a:r>
              <a:rPr lang="ja-JP" altLang="en-US" sz="2000" dirty="0" smtClean="0">
                <a:latin typeface="游ゴシック Medium" panose="020B0500000000000000" pitchFamily="50" charset="-128"/>
                <a:ea typeface="游ゴシック Medium" panose="020B0500000000000000" pitchFamily="50" charset="-128"/>
              </a:rPr>
              <a:t>に任せられがちに</a:t>
            </a:r>
            <a:r>
              <a:rPr lang="ja-JP" altLang="en-US" sz="2000" dirty="0">
                <a:latin typeface="游ゴシック Medium" panose="020B0500000000000000" pitchFamily="50" charset="-128"/>
                <a:ea typeface="游ゴシック Medium" panose="020B0500000000000000" pitchFamily="50" charset="-128"/>
              </a:rPr>
              <a:t>なることがある</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・保護者が退所に同意しない</a:t>
            </a:r>
            <a:r>
              <a:rPr lang="ja-JP" altLang="en-US" sz="2000" dirty="0">
                <a:latin typeface="游ゴシック Medium" panose="020B0500000000000000" pitchFamily="50" charset="-128"/>
                <a:ea typeface="游ゴシック Medium" panose="020B0500000000000000" pitchFamily="50" charset="-128"/>
              </a:rPr>
              <a:t>（親亡き後の</a:t>
            </a:r>
            <a:r>
              <a:rPr lang="ja-JP" altLang="en-US" sz="2000" dirty="0" smtClean="0">
                <a:latin typeface="游ゴシック Medium" panose="020B0500000000000000" pitchFamily="50" charset="-128"/>
                <a:ea typeface="游ゴシック Medium" panose="020B0500000000000000" pitchFamily="50" charset="-128"/>
              </a:rPr>
              <a:t>ことを心配して）。</a:t>
            </a:r>
            <a:endParaRPr lang="en-US" altLang="ja-JP" sz="2000" dirty="0">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78F19FA2-27E5-49FE-8BCA-C10FB054AE5B}"/>
              </a:ext>
            </a:extLst>
          </p:cNvPr>
          <p:cNvSpPr txBox="1"/>
          <p:nvPr/>
        </p:nvSpPr>
        <p:spPr>
          <a:xfrm>
            <a:off x="467544" y="361213"/>
            <a:ext cx="2232248"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障害者支援</a:t>
            </a:r>
            <a:r>
              <a:rPr kumimoji="1" lang="ja-JP" altLang="en-US" b="1" dirty="0" smtClean="0">
                <a:latin typeface="游ゴシック Medium" panose="020B0500000000000000" pitchFamily="50" charset="-128"/>
                <a:ea typeface="游ゴシック Medium" panose="020B0500000000000000" pitchFamily="50" charset="-128"/>
              </a:rPr>
              <a:t>施設－８</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452814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338328"/>
            <a:ext cx="8363272" cy="1434488"/>
          </a:xfrm>
        </p:spPr>
        <p:txBody>
          <a:bodyPr>
            <a:normAutofit/>
          </a:bodyPr>
          <a:lstStyle/>
          <a:p>
            <a:r>
              <a:rPr kumimoji="1" lang="ja-JP" altLang="en-US" sz="3200" b="1" dirty="0">
                <a:solidFill>
                  <a:schemeClr val="tx1"/>
                </a:solidFill>
                <a:latin typeface="游ゴシック Medium" panose="020B0500000000000000" pitchFamily="50" charset="-128"/>
                <a:ea typeface="游ゴシック Medium" panose="020B0500000000000000" pitchFamily="50" charset="-128"/>
              </a:rPr>
              <a:t>その他、意見等</a:t>
            </a:r>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15</a:t>
            </a:fld>
            <a:endParaRPr kumimoji="1" lang="ja-JP" altLang="en-US" sz="1800" dirty="0">
              <a:latin typeface="+mj-ea"/>
              <a:ea typeface="+mj-ea"/>
            </a:endParaRPr>
          </a:p>
        </p:txBody>
      </p:sp>
      <p:sp>
        <p:nvSpPr>
          <p:cNvPr id="4" name="テキスト ボックス 3"/>
          <p:cNvSpPr txBox="1"/>
          <p:nvPr/>
        </p:nvSpPr>
        <p:spPr>
          <a:xfrm>
            <a:off x="251520" y="2579753"/>
            <a:ext cx="8712968" cy="2400657"/>
          </a:xfrm>
          <a:prstGeom prst="rect">
            <a:avLst/>
          </a:prstGeom>
          <a:noFill/>
        </p:spPr>
        <p:txBody>
          <a:bodyPr wrap="square" rtlCol="0">
            <a:spAutoFit/>
          </a:bodyPr>
          <a:lstStyle/>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・特定</a:t>
            </a:r>
            <a:r>
              <a:rPr lang="ja-JP" altLang="en-US" sz="2000" dirty="0">
                <a:latin typeface="游ゴシック Medium" panose="020B0500000000000000" pitchFamily="50" charset="-128"/>
                <a:ea typeface="游ゴシック Medium" panose="020B0500000000000000" pitchFamily="50" charset="-128"/>
              </a:rPr>
              <a:t>相談支援事業所から地域</a:t>
            </a:r>
            <a:r>
              <a:rPr lang="ja-JP" altLang="en-US" sz="2000" dirty="0" smtClean="0">
                <a:latin typeface="游ゴシック Medium" panose="020B0500000000000000" pitchFamily="50" charset="-128"/>
                <a:ea typeface="游ゴシック Medium" panose="020B0500000000000000" pitchFamily="50" charset="-128"/>
              </a:rPr>
              <a:t>移行へ</a:t>
            </a:r>
            <a:r>
              <a:rPr lang="ja-JP" altLang="en-US" sz="2000" dirty="0">
                <a:latin typeface="游ゴシック Medium" panose="020B0500000000000000" pitchFamily="50" charset="-128"/>
                <a:ea typeface="游ゴシック Medium" panose="020B0500000000000000" pitchFamily="50" charset="-128"/>
              </a:rPr>
              <a:t>の提案</a:t>
            </a:r>
            <a:r>
              <a:rPr lang="ja-JP" altLang="en-US" sz="2000" dirty="0" smtClean="0">
                <a:latin typeface="游ゴシック Medium" panose="020B0500000000000000" pitchFamily="50" charset="-128"/>
                <a:ea typeface="游ゴシック Medium" panose="020B0500000000000000" pitchFamily="50" charset="-128"/>
              </a:rPr>
              <a:t>がな</a:t>
            </a:r>
            <a:r>
              <a:rPr lang="ja-JP" altLang="en-US" sz="2000" dirty="0">
                <a:latin typeface="游ゴシック Medium" panose="020B0500000000000000" pitchFamily="50" charset="-128"/>
                <a:ea typeface="游ゴシック Medium" panose="020B0500000000000000" pitchFamily="50" charset="-128"/>
              </a:rPr>
              <a:t>い</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2000" dirty="0">
                <a:latin typeface="游ゴシック Medium" panose="020B0500000000000000" pitchFamily="50" charset="-128"/>
                <a:ea typeface="游ゴシック Medium" panose="020B0500000000000000" pitchFamily="50" charset="-128"/>
              </a:rPr>
              <a:t>・障害者支援施設における地域移行支援の</a:t>
            </a:r>
            <a:r>
              <a:rPr kumimoji="1" lang="ja-JP" altLang="en-US" sz="2000" dirty="0" smtClean="0">
                <a:latin typeface="游ゴシック Medium" panose="020B0500000000000000" pitchFamily="50" charset="-128"/>
                <a:ea typeface="游ゴシック Medium" panose="020B0500000000000000" pitchFamily="50" charset="-128"/>
              </a:rPr>
              <a:t>実例があれば</a:t>
            </a:r>
            <a:r>
              <a:rPr kumimoji="1" lang="ja-JP" altLang="en-US" sz="2000" dirty="0">
                <a:latin typeface="游ゴシック Medium" panose="020B0500000000000000" pitchFamily="50" charset="-128"/>
                <a:ea typeface="游ゴシック Medium" panose="020B0500000000000000" pitchFamily="50" charset="-128"/>
              </a:rPr>
              <a:t>知りたい</a:t>
            </a:r>
            <a:r>
              <a:rPr kumimoji="1" lang="ja-JP" altLang="en-US" sz="2000" dirty="0" smtClean="0">
                <a:latin typeface="游ゴシック Medium" panose="020B0500000000000000" pitchFamily="50" charset="-128"/>
                <a:ea typeface="游ゴシック Medium" panose="020B0500000000000000" pitchFamily="50" charset="-128"/>
              </a:rPr>
              <a:t>。</a:t>
            </a: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・夜間</a:t>
            </a:r>
            <a:r>
              <a:rPr lang="ja-JP" altLang="en-US" sz="2000" dirty="0">
                <a:latin typeface="游ゴシック Medium" panose="020B0500000000000000" pitchFamily="50" charset="-128"/>
                <a:ea typeface="游ゴシック Medium" panose="020B0500000000000000" pitchFamily="50" charset="-128"/>
              </a:rPr>
              <a:t>支援のできるグループホーム</a:t>
            </a:r>
            <a:r>
              <a:rPr lang="ja-JP" altLang="en-US" sz="2000" dirty="0" smtClean="0">
                <a:latin typeface="游ゴシック Medium" panose="020B0500000000000000" pitchFamily="50" charset="-128"/>
                <a:ea typeface="游ゴシック Medium" panose="020B0500000000000000" pitchFamily="50" charset="-128"/>
              </a:rPr>
              <a:t>が必要だが不足して</a:t>
            </a:r>
            <a:r>
              <a:rPr lang="ja-JP" altLang="en-US" sz="2000" dirty="0">
                <a:latin typeface="游ゴシック Medium" panose="020B0500000000000000" pitchFamily="50" charset="-128"/>
                <a:ea typeface="游ゴシック Medium" panose="020B0500000000000000" pitchFamily="50" charset="-128"/>
              </a:rPr>
              <a:t>いる。</a:t>
            </a:r>
            <a:endParaRPr lang="en-US" altLang="ja-JP" sz="2000" dirty="0">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96AC7A14-8072-4949-BEF1-BB2AF9AE6648}"/>
              </a:ext>
            </a:extLst>
          </p:cNvPr>
          <p:cNvSpPr txBox="1"/>
          <p:nvPr/>
        </p:nvSpPr>
        <p:spPr>
          <a:xfrm>
            <a:off x="467544" y="361213"/>
            <a:ext cx="2304256"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障害者支援施設－９</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78531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348880"/>
            <a:ext cx="7772400" cy="1780108"/>
          </a:xfrm>
        </p:spPr>
        <p:txBody>
          <a:bodyPr>
            <a:normAutofit fontScale="90000"/>
          </a:bodyPr>
          <a:lstStyle/>
          <a:p>
            <a:r>
              <a:rPr lang="ja-JP" altLang="en-US" sz="3800" b="1" dirty="0">
                <a:solidFill>
                  <a:schemeClr val="tx1"/>
                </a:solidFill>
                <a:latin typeface="游ゴシック Medium" panose="020B0500000000000000" pitchFamily="50" charset="-128"/>
                <a:ea typeface="游ゴシック Medium" panose="020B0500000000000000" pitchFamily="50" charset="-128"/>
              </a:rPr>
              <a:t>地域移行</a:t>
            </a:r>
            <a:r>
              <a:rPr lang="ja-JP" altLang="en-US" sz="3800" b="1" dirty="0" smtClean="0">
                <a:solidFill>
                  <a:schemeClr val="tx1"/>
                </a:solidFill>
                <a:latin typeface="游ゴシック Medium" panose="020B0500000000000000" pitchFamily="50" charset="-128"/>
                <a:ea typeface="游ゴシック Medium" panose="020B0500000000000000" pitchFamily="50" charset="-128"/>
              </a:rPr>
              <a:t>支援に関するアンケート</a:t>
            </a:r>
            <a:r>
              <a:rPr lang="ja-JP" altLang="en-US" sz="3800" b="1" dirty="0">
                <a:solidFill>
                  <a:schemeClr val="tx1"/>
                </a:solidFill>
                <a:latin typeface="游ゴシック Medium" panose="020B0500000000000000" pitchFamily="50" charset="-128"/>
                <a:ea typeface="游ゴシック Medium" panose="020B0500000000000000" pitchFamily="50" charset="-128"/>
              </a:rPr>
              <a:t>結果</a:t>
            </a:r>
            <a:r>
              <a:rPr lang="en-US" altLang="ja-JP" sz="3800" b="1" dirty="0">
                <a:solidFill>
                  <a:schemeClr val="tx1"/>
                </a:solidFill>
                <a:latin typeface="游ゴシック Medium" panose="020B0500000000000000" pitchFamily="50" charset="-128"/>
                <a:ea typeface="游ゴシック Medium" panose="020B0500000000000000" pitchFamily="50" charset="-128"/>
              </a:rPr>
              <a:t/>
            </a:r>
            <a:br>
              <a:rPr lang="en-US" altLang="ja-JP" sz="3800" b="1" dirty="0">
                <a:solidFill>
                  <a:schemeClr val="tx1"/>
                </a:solidFill>
                <a:latin typeface="游ゴシック Medium" panose="020B0500000000000000" pitchFamily="50" charset="-128"/>
                <a:ea typeface="游ゴシック Medium" panose="020B0500000000000000" pitchFamily="50" charset="-128"/>
              </a:rPr>
            </a:br>
            <a:r>
              <a:rPr lang="ja-JP" altLang="en-US" sz="3800" b="1" dirty="0" smtClean="0">
                <a:solidFill>
                  <a:schemeClr val="tx1"/>
                </a:solidFill>
                <a:latin typeface="游ゴシック Medium" panose="020B0500000000000000" pitchFamily="50" charset="-128"/>
                <a:ea typeface="游ゴシック Medium" panose="020B0500000000000000" pitchFamily="50" charset="-128"/>
              </a:rPr>
              <a:t>（精神科病院）</a:t>
            </a:r>
            <a:endParaRPr kumimoji="1" lang="ja-JP" altLang="en-US" sz="3800" b="1" dirty="0">
              <a:solidFill>
                <a:schemeClr val="tx1"/>
              </a:solidFill>
              <a:latin typeface="游ゴシック Medium" panose="020B0500000000000000" pitchFamily="50" charset="-128"/>
              <a:ea typeface="游ゴシック Medium" panose="020B0500000000000000" pitchFamily="50" charset="-128"/>
            </a:endParaRPr>
          </a:p>
        </p:txBody>
      </p:sp>
      <p:sp>
        <p:nvSpPr>
          <p:cNvPr id="4" name="スライド番号プレースホルダー 3"/>
          <p:cNvSpPr>
            <a:spLocks noGrp="1"/>
          </p:cNvSpPr>
          <p:nvPr>
            <p:ph type="sldNum" sz="quarter" idx="12"/>
          </p:nvPr>
        </p:nvSpPr>
        <p:spPr/>
        <p:txBody>
          <a:bodyPr/>
          <a:lstStyle/>
          <a:p>
            <a:fld id="{C2AC2A7A-0B01-4E6D-A95B-307367DB9F30}" type="slidenum">
              <a:rPr kumimoji="1" lang="ja-JP" altLang="en-US" sz="1800" smtClean="0">
                <a:latin typeface="+mj-ea"/>
                <a:ea typeface="+mj-ea"/>
              </a:rPr>
              <a:t>16</a:t>
            </a:fld>
            <a:endParaRPr kumimoji="1" lang="ja-JP" altLang="en-US" sz="1800" dirty="0">
              <a:latin typeface="+mj-ea"/>
              <a:ea typeface="+mj-ea"/>
            </a:endParaRPr>
          </a:p>
        </p:txBody>
      </p:sp>
    </p:spTree>
    <p:extLst>
      <p:ext uri="{BB962C8B-B14F-4D97-AF65-F5344CB8AC3E}">
        <p14:creationId xmlns:p14="http://schemas.microsoft.com/office/powerpoint/2010/main" val="4179670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23528" y="338328"/>
            <a:ext cx="8363272" cy="1434488"/>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アンケート回答率（精神科病院）</a:t>
            </a:r>
            <a:endParaRPr kumimoji="1" lang="ja-JP" altLang="en-US" sz="3200" b="1"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17</a:t>
            </a:fld>
            <a:endParaRPr kumimoji="1" lang="ja-JP" altLang="en-US" sz="1800" dirty="0">
              <a:latin typeface="+mj-ea"/>
              <a:ea typeface="+mj-ea"/>
            </a:endParaRPr>
          </a:p>
        </p:txBody>
      </p:sp>
      <p:sp>
        <p:nvSpPr>
          <p:cNvPr id="4" name="テキスト ボックス 3"/>
          <p:cNvSpPr txBox="1"/>
          <p:nvPr/>
        </p:nvSpPr>
        <p:spPr>
          <a:xfrm>
            <a:off x="467544" y="2780928"/>
            <a:ext cx="8219256" cy="1754326"/>
          </a:xfrm>
          <a:prstGeom prst="rect">
            <a:avLst/>
          </a:prstGeom>
          <a:noFill/>
        </p:spPr>
        <p:txBody>
          <a:bodyPr wrap="square" rtlCol="0">
            <a:spAutoFit/>
          </a:bodyPr>
          <a:lstStyle/>
          <a:p>
            <a:pPr>
              <a:lnSpc>
                <a:spcPct val="150000"/>
              </a:lnSpc>
            </a:pPr>
            <a:r>
              <a:rPr lang="ja-JP" altLang="en-US" sz="2400" dirty="0">
                <a:latin typeface="游ゴシック Medium" panose="020B0500000000000000" pitchFamily="50" charset="-128"/>
                <a:ea typeface="游ゴシック Medium" panose="020B0500000000000000" pitchFamily="50" charset="-128"/>
              </a:rPr>
              <a:t>精神科</a:t>
            </a:r>
            <a:r>
              <a:rPr lang="ja-JP" altLang="en-US" sz="2400" dirty="0" smtClean="0">
                <a:latin typeface="游ゴシック Medium" panose="020B0500000000000000" pitchFamily="50" charset="-128"/>
                <a:ea typeface="游ゴシック Medium" panose="020B0500000000000000" pitchFamily="50" charset="-128"/>
              </a:rPr>
              <a:t>病院</a:t>
            </a:r>
            <a:r>
              <a:rPr lang="ja-JP" altLang="en-US" sz="2400" dirty="0">
                <a:latin typeface="游ゴシック Medium" panose="020B0500000000000000" pitchFamily="50" charset="-128"/>
                <a:ea typeface="游ゴシック Medium" panose="020B0500000000000000" pitchFamily="50" charset="-128"/>
              </a:rPr>
              <a:t>５</a:t>
            </a:r>
            <a:r>
              <a:rPr lang="ja-JP" altLang="en-US" sz="2400" dirty="0" smtClean="0">
                <a:latin typeface="游ゴシック Medium" panose="020B0500000000000000" pitchFamily="50" charset="-128"/>
                <a:ea typeface="游ゴシック Medium" panose="020B0500000000000000" pitchFamily="50" charset="-128"/>
              </a:rPr>
              <a:t>か所</a:t>
            </a:r>
            <a:r>
              <a:rPr lang="ja-JP" altLang="en-US" sz="2400" dirty="0">
                <a:latin typeface="游ゴシック Medium" panose="020B0500000000000000" pitchFamily="50" charset="-128"/>
                <a:ea typeface="游ゴシック Medium" panose="020B0500000000000000" pitchFamily="50" charset="-128"/>
              </a:rPr>
              <a:t>にアンケート依頼</a:t>
            </a:r>
            <a:endParaRPr lang="en-US" altLang="ja-JP" sz="24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2400" dirty="0">
              <a:latin typeface="游ゴシック Medium" panose="020B0500000000000000" pitchFamily="50" charset="-128"/>
              <a:ea typeface="游ゴシック Medium" panose="020B0500000000000000" pitchFamily="50" charset="-128"/>
            </a:endParaRPr>
          </a:p>
          <a:p>
            <a:pPr>
              <a:lnSpc>
                <a:spcPct val="150000"/>
              </a:lnSpc>
            </a:pPr>
            <a:r>
              <a:rPr lang="ja-JP" altLang="en-US" sz="2400" dirty="0">
                <a:latin typeface="游ゴシック Medium" panose="020B0500000000000000" pitchFamily="50" charset="-128"/>
                <a:ea typeface="游ゴシック Medium" panose="020B0500000000000000" pitchFamily="50" charset="-128"/>
              </a:rPr>
              <a:t>４</a:t>
            </a:r>
            <a:r>
              <a:rPr lang="ja-JP" altLang="en-US" sz="2400" dirty="0" smtClean="0">
                <a:latin typeface="游ゴシック Medium" panose="020B0500000000000000" pitchFamily="50" charset="-128"/>
                <a:ea typeface="游ゴシック Medium" panose="020B0500000000000000" pitchFamily="50" charset="-128"/>
              </a:rPr>
              <a:t>病院</a:t>
            </a:r>
            <a:r>
              <a:rPr lang="ja-JP" altLang="en-US" sz="2400" dirty="0">
                <a:latin typeface="游ゴシック Medium" panose="020B0500000000000000" pitchFamily="50" charset="-128"/>
                <a:ea typeface="游ゴシック Medium" panose="020B0500000000000000" pitchFamily="50" charset="-128"/>
              </a:rPr>
              <a:t>が回答（</a:t>
            </a:r>
            <a:r>
              <a:rPr lang="ja-JP" altLang="en-US" sz="2400" dirty="0" smtClean="0">
                <a:latin typeface="游ゴシック Medium" panose="020B0500000000000000" pitchFamily="50" charset="-128"/>
                <a:ea typeface="游ゴシック Medium" panose="020B0500000000000000" pitchFamily="50" charset="-128"/>
              </a:rPr>
              <a:t>回答率８</a:t>
            </a:r>
            <a:r>
              <a:rPr lang="ja-JP" altLang="en-US" sz="2400" dirty="0">
                <a:latin typeface="游ゴシック Medium" panose="020B0500000000000000" pitchFamily="50" charset="-128"/>
                <a:ea typeface="游ゴシック Medium" panose="020B0500000000000000" pitchFamily="50" charset="-128"/>
              </a:rPr>
              <a:t>０</a:t>
            </a:r>
            <a:r>
              <a:rPr lang="ja-JP" altLang="en-US" sz="2400" dirty="0" smtClean="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a:t>
            </a:r>
            <a:endParaRPr lang="en-US" altLang="ja-JP"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405082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18</a:t>
            </a:fld>
            <a:endParaRPr kumimoji="1" lang="ja-JP" altLang="en-US" sz="1800" dirty="0">
              <a:latin typeface="+mj-ea"/>
              <a:ea typeface="+mj-ea"/>
            </a:endParaRPr>
          </a:p>
        </p:txBody>
      </p:sp>
      <p:sp>
        <p:nvSpPr>
          <p:cNvPr id="9" name="テキスト ボックス 8"/>
          <p:cNvSpPr txBox="1"/>
          <p:nvPr/>
        </p:nvSpPr>
        <p:spPr>
          <a:xfrm>
            <a:off x="251520" y="1984036"/>
            <a:ext cx="3024336" cy="646331"/>
          </a:xfrm>
          <a:prstGeom prst="rect">
            <a:avLst/>
          </a:prstGeom>
          <a:noFill/>
          <a:ln>
            <a:solidFill>
              <a:schemeClr val="tx1"/>
            </a:solidFill>
            <a:prstDash val="sysDot"/>
          </a:ln>
        </p:spPr>
        <p:txBody>
          <a:bodyPr wrap="square" rtlCol="0">
            <a:spAutoFit/>
          </a:bodyPr>
          <a:lstStyle/>
          <a:p>
            <a:r>
              <a:rPr lang="en-US" altLang="ja-JP" b="1" dirty="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病院中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a:latin typeface="游ゴシック Medium" panose="020B0500000000000000" pitchFamily="50" charset="-128"/>
                <a:ea typeface="游ゴシック Medium" panose="020B0500000000000000" pitchFamily="50" charset="-128"/>
              </a:rPr>
              <a:t>4</a:t>
            </a:r>
            <a:r>
              <a:rPr lang="ja-JP" altLang="en-US" b="1" dirty="0">
                <a:latin typeface="游ゴシック Medium" panose="020B0500000000000000" pitchFamily="50" charset="-128"/>
                <a:ea typeface="游ゴシック Medium" panose="020B0500000000000000" pitchFamily="50" charset="-128"/>
              </a:rPr>
              <a:t>病院が回答（回答率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12" name="グラフ 11"/>
          <p:cNvGraphicFramePr/>
          <p:nvPr>
            <p:extLst>
              <p:ext uri="{D42A27DB-BD31-4B8C-83A1-F6EECF244321}">
                <p14:modId xmlns:p14="http://schemas.microsoft.com/office/powerpoint/2010/main" val="2078748251"/>
              </p:ext>
            </p:extLst>
          </p:nvPr>
        </p:nvGraphicFramePr>
        <p:xfrm>
          <a:off x="0" y="2467247"/>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6516216" y="4597097"/>
            <a:ext cx="1835696" cy="707886"/>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理解している</a:t>
            </a:r>
            <a:r>
              <a:rPr lang="en-US" altLang="ja-JP" sz="2000" b="1" dirty="0">
                <a:latin typeface="游ゴシック Medium" panose="020B0500000000000000" pitchFamily="50" charset="-128"/>
                <a:ea typeface="游ゴシック Medium" panose="020B0500000000000000" pitchFamily="50" charset="-128"/>
              </a:rPr>
              <a:t>50</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5" name="テキスト ボックス 14"/>
          <p:cNvSpPr txBox="1"/>
          <p:nvPr/>
        </p:nvSpPr>
        <p:spPr>
          <a:xfrm>
            <a:off x="3275856" y="3868732"/>
            <a:ext cx="936104"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…2</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3249304" y="4345359"/>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…2</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7" name="テキスト ボックス 16"/>
          <p:cNvSpPr txBox="1"/>
          <p:nvPr/>
        </p:nvSpPr>
        <p:spPr>
          <a:xfrm>
            <a:off x="3275856" y="4797152"/>
            <a:ext cx="1224136"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1" name="タイトル 2"/>
          <p:cNvSpPr txBox="1">
            <a:spLocks/>
          </p:cNvSpPr>
          <p:nvPr/>
        </p:nvSpPr>
        <p:spPr>
          <a:xfrm>
            <a:off x="462372" y="663939"/>
            <a:ext cx="8363272" cy="119297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地域移行支援の理解度</a:t>
            </a:r>
            <a:r>
              <a:rPr lang="ja-JP" altLang="en-US" sz="3200" b="1" dirty="0">
                <a:solidFill>
                  <a:schemeClr val="tx1"/>
                </a:solidFill>
                <a:latin typeface="游ゴシック Medium" panose="020B0500000000000000" pitchFamily="50" charset="-128"/>
                <a:ea typeface="游ゴシック Medium" panose="020B0500000000000000" pitchFamily="50" charset="-128"/>
              </a:rPr>
              <a:t>について　</a:t>
            </a:r>
            <a:r>
              <a:rPr lang="ja-JP" altLang="en-US" sz="3200" dirty="0">
                <a:solidFill>
                  <a:schemeClr val="tx1"/>
                </a:solidFill>
              </a:rPr>
              <a:t>　</a:t>
            </a:r>
            <a:endParaRPr lang="ja-JP" altLang="en-US" sz="3200" dirty="0"/>
          </a:p>
        </p:txBody>
      </p:sp>
      <p:sp>
        <p:nvSpPr>
          <p:cNvPr id="18" name="テキスト ボックス 17"/>
          <p:cNvSpPr txBox="1"/>
          <p:nvPr/>
        </p:nvSpPr>
        <p:spPr>
          <a:xfrm>
            <a:off x="436124" y="363030"/>
            <a:ext cx="1903628"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精神科病院－１</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4072993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19</a:t>
            </a:fld>
            <a:endParaRPr kumimoji="1" lang="ja-JP" altLang="en-US" sz="1800" dirty="0">
              <a:latin typeface="+mj-ea"/>
              <a:ea typeface="+mj-ea"/>
            </a:endParaRPr>
          </a:p>
        </p:txBody>
      </p:sp>
      <p:sp>
        <p:nvSpPr>
          <p:cNvPr id="11" name="テキスト ボックス 10"/>
          <p:cNvSpPr txBox="1"/>
          <p:nvPr/>
        </p:nvSpPr>
        <p:spPr>
          <a:xfrm>
            <a:off x="251520" y="1984036"/>
            <a:ext cx="3888432" cy="646331"/>
          </a:xfrm>
          <a:prstGeom prst="rect">
            <a:avLst/>
          </a:prstGeom>
          <a:noFill/>
          <a:ln>
            <a:solidFill>
              <a:schemeClr val="tx1"/>
            </a:solidFill>
            <a:prstDash val="sysDot"/>
          </a:ln>
        </p:spPr>
        <p:txBody>
          <a:bodyPr wrap="square" rtlCol="0">
            <a:spAutoFit/>
          </a:bodyPr>
          <a:lstStyle/>
          <a:p>
            <a:r>
              <a:rPr lang="en-US" altLang="ja-JP" b="1" dirty="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病院中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a:latin typeface="游ゴシック Medium" panose="020B0500000000000000" pitchFamily="50" charset="-128"/>
                <a:ea typeface="游ゴシック Medium" panose="020B0500000000000000" pitchFamily="50" charset="-128"/>
              </a:rPr>
              <a:t>4</a:t>
            </a:r>
            <a:r>
              <a:rPr lang="ja-JP" altLang="en-US" b="1" dirty="0" smtClean="0">
                <a:latin typeface="游ゴシック Medium" panose="020B0500000000000000" pitchFamily="50" charset="-128"/>
                <a:ea typeface="游ゴシック Medium" panose="020B0500000000000000" pitchFamily="50" charset="-128"/>
              </a:rPr>
              <a:t>病院</a:t>
            </a:r>
            <a:r>
              <a:rPr lang="ja-JP" altLang="en-US" b="1" dirty="0">
                <a:latin typeface="游ゴシック Medium" panose="020B0500000000000000" pitchFamily="50" charset="-128"/>
                <a:ea typeface="游ゴシック Medium" panose="020B0500000000000000" pitchFamily="50" charset="-128"/>
              </a:rPr>
              <a:t>が回答（</a:t>
            </a:r>
            <a:r>
              <a:rPr lang="ja-JP" altLang="en-US" b="1" dirty="0" smtClean="0">
                <a:latin typeface="游ゴシック Medium" panose="020B0500000000000000" pitchFamily="50" charset="-128"/>
                <a:ea typeface="游ゴシック Medium" panose="020B0500000000000000" pitchFamily="50" charset="-128"/>
              </a:rPr>
              <a:t>回答率</a:t>
            </a:r>
            <a:r>
              <a:rPr lang="en-US" altLang="ja-JP" b="1" dirty="0">
                <a:latin typeface="游ゴシック Medium" panose="020B0500000000000000" pitchFamily="50" charset="-128"/>
                <a:ea typeface="游ゴシック Medium" panose="020B0500000000000000" pitchFamily="50" charset="-128"/>
              </a:rPr>
              <a:t>8</a:t>
            </a:r>
            <a:r>
              <a:rPr lang="en-US" altLang="ja-JP" b="1" dirty="0" smtClean="0">
                <a:latin typeface="游ゴシック Medium" panose="020B0500000000000000" pitchFamily="50" charset="-128"/>
                <a:ea typeface="游ゴシック Medium" panose="020B0500000000000000" pitchFamily="50" charset="-128"/>
              </a:rPr>
              <a:t>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18" name="タイトル 2"/>
          <p:cNvSpPr>
            <a:spLocks noGrp="1"/>
          </p:cNvSpPr>
          <p:nvPr>
            <p:ph type="title"/>
          </p:nvPr>
        </p:nvSpPr>
        <p:spPr>
          <a:xfrm>
            <a:off x="467544" y="701198"/>
            <a:ext cx="8363272" cy="1177996"/>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3200" b="1" dirty="0">
                <a:solidFill>
                  <a:schemeClr val="tx1"/>
                </a:solidFill>
                <a:latin typeface="游ゴシック Medium" panose="020B0500000000000000" pitchFamily="50" charset="-128"/>
                <a:ea typeface="游ゴシック Medium" panose="020B0500000000000000" pitchFamily="50" charset="-128"/>
              </a:rPr>
              <a:t>移行支援の利用実績について　</a:t>
            </a:r>
            <a:endParaRPr kumimoji="1" lang="ja-JP" altLang="en-US" sz="3200" b="1"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66627" y="326753"/>
            <a:ext cx="180111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精神科病院－２</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643170638"/>
              </p:ext>
            </p:extLst>
          </p:nvPr>
        </p:nvGraphicFramePr>
        <p:xfrm>
          <a:off x="1451990" y="2901851"/>
          <a:ext cx="6144346" cy="2903413"/>
        </p:xfrm>
        <a:graphic>
          <a:graphicData uri="http://schemas.openxmlformats.org/drawingml/2006/table">
            <a:tbl>
              <a:tblPr firstRow="1" bandRow="1">
                <a:tableStyleId>{5C22544A-7EE6-4342-B048-85BDC9FD1C3A}</a:tableStyleId>
              </a:tblPr>
              <a:tblGrid>
                <a:gridCol w="3072173">
                  <a:extLst>
                    <a:ext uri="{9D8B030D-6E8A-4147-A177-3AD203B41FA5}">
                      <a16:colId xmlns="" xmlns:a16="http://schemas.microsoft.com/office/drawing/2014/main" val="3458578143"/>
                    </a:ext>
                  </a:extLst>
                </a:gridCol>
                <a:gridCol w="3072173">
                  <a:extLst>
                    <a:ext uri="{9D8B030D-6E8A-4147-A177-3AD203B41FA5}">
                      <a16:colId xmlns="" xmlns:a16="http://schemas.microsoft.com/office/drawing/2014/main" val="4248059556"/>
                    </a:ext>
                  </a:extLst>
                </a:gridCol>
              </a:tblGrid>
              <a:tr h="690388">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利用実績</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回答病院数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3116057061"/>
                  </a:ext>
                </a:extLst>
              </a:tr>
              <a:tr h="737675">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０人</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66712549"/>
                  </a:ext>
                </a:extLst>
              </a:tr>
              <a:tr h="737675">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２人</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503791313"/>
                  </a:ext>
                </a:extLst>
              </a:tr>
              <a:tr h="737675">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４人</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478820186"/>
                  </a:ext>
                </a:extLst>
              </a:tr>
            </a:tbl>
          </a:graphicData>
        </a:graphic>
      </p:graphicFrame>
    </p:spTree>
    <p:extLst>
      <p:ext uri="{BB962C8B-B14F-4D97-AF65-F5344CB8AC3E}">
        <p14:creationId xmlns:p14="http://schemas.microsoft.com/office/powerpoint/2010/main" val="4243110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23528" y="338328"/>
            <a:ext cx="8363272" cy="1434488"/>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アンケート回答率（障害者支援施設）</a:t>
            </a:r>
            <a:endParaRPr kumimoji="1" lang="ja-JP" altLang="en-US" sz="3200" b="1"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2</a:t>
            </a:fld>
            <a:endParaRPr kumimoji="1" lang="ja-JP" altLang="en-US" sz="1800" dirty="0">
              <a:latin typeface="+mj-ea"/>
              <a:ea typeface="+mj-ea"/>
            </a:endParaRPr>
          </a:p>
        </p:txBody>
      </p:sp>
      <p:sp>
        <p:nvSpPr>
          <p:cNvPr id="4" name="テキスト ボックス 3"/>
          <p:cNvSpPr txBox="1"/>
          <p:nvPr/>
        </p:nvSpPr>
        <p:spPr>
          <a:xfrm>
            <a:off x="488391" y="2780928"/>
            <a:ext cx="8219256" cy="1754326"/>
          </a:xfrm>
          <a:prstGeom prst="rect">
            <a:avLst/>
          </a:prstGeom>
          <a:noFill/>
        </p:spPr>
        <p:txBody>
          <a:bodyPr wrap="square" rtlCol="0">
            <a:spAutoFit/>
          </a:bodyPr>
          <a:lstStyle/>
          <a:p>
            <a:pPr>
              <a:lnSpc>
                <a:spcPct val="150000"/>
              </a:lnSpc>
            </a:pPr>
            <a:r>
              <a:rPr lang="ja-JP" altLang="en-US" sz="2400" dirty="0" smtClean="0">
                <a:latin typeface="游ゴシック Medium" panose="020B0500000000000000" pitchFamily="50" charset="-128"/>
                <a:ea typeface="游ゴシック Medium" panose="020B0500000000000000" pitchFamily="50" charset="-128"/>
              </a:rPr>
              <a:t>障害者支援施設、</a:t>
            </a:r>
            <a:r>
              <a:rPr lang="ja-JP" altLang="en-US" sz="2400" dirty="0">
                <a:latin typeface="游ゴシック Medium" panose="020B0500000000000000" pitchFamily="50" charset="-128"/>
                <a:ea typeface="游ゴシック Medium" panose="020B0500000000000000" pitchFamily="50" charset="-128"/>
              </a:rPr>
              <a:t>５</a:t>
            </a:r>
            <a:r>
              <a:rPr lang="ja-JP" altLang="en-US" sz="2400" dirty="0" smtClean="0">
                <a:latin typeface="游ゴシック Medium" panose="020B0500000000000000" pitchFamily="50" charset="-128"/>
                <a:ea typeface="游ゴシック Medium" panose="020B0500000000000000" pitchFamily="50" charset="-128"/>
              </a:rPr>
              <a:t>か所</a:t>
            </a:r>
            <a:r>
              <a:rPr lang="ja-JP" altLang="en-US" sz="2400" dirty="0">
                <a:latin typeface="游ゴシック Medium" panose="020B0500000000000000" pitchFamily="50" charset="-128"/>
                <a:ea typeface="游ゴシック Medium" panose="020B0500000000000000" pitchFamily="50" charset="-128"/>
              </a:rPr>
              <a:t>にアンケート依頼</a:t>
            </a:r>
            <a:endParaRPr lang="en-US" altLang="ja-JP" sz="24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2400" dirty="0">
              <a:latin typeface="游ゴシック Medium" panose="020B0500000000000000" pitchFamily="50" charset="-128"/>
              <a:ea typeface="游ゴシック Medium" panose="020B0500000000000000" pitchFamily="50" charset="-128"/>
            </a:endParaRPr>
          </a:p>
          <a:p>
            <a:pPr>
              <a:lnSpc>
                <a:spcPct val="150000"/>
              </a:lnSpc>
            </a:pPr>
            <a:r>
              <a:rPr lang="ja-JP" altLang="en-US" sz="2400" dirty="0">
                <a:latin typeface="游ゴシック Medium" panose="020B0500000000000000" pitchFamily="50" charset="-128"/>
                <a:ea typeface="游ゴシック Medium" panose="020B0500000000000000" pitchFamily="50" charset="-128"/>
              </a:rPr>
              <a:t>４</a:t>
            </a:r>
            <a:r>
              <a:rPr lang="ja-JP" altLang="en-US" sz="2400" dirty="0" smtClean="0">
                <a:latin typeface="游ゴシック Medium" panose="020B0500000000000000" pitchFamily="50" charset="-128"/>
                <a:ea typeface="游ゴシック Medium" panose="020B0500000000000000" pitchFamily="50" charset="-128"/>
              </a:rPr>
              <a:t>施設が</a:t>
            </a:r>
            <a:r>
              <a:rPr lang="ja-JP" altLang="en-US" sz="2400" dirty="0">
                <a:latin typeface="游ゴシック Medium" panose="020B0500000000000000" pitchFamily="50" charset="-128"/>
                <a:ea typeface="游ゴシック Medium" panose="020B0500000000000000" pitchFamily="50" charset="-128"/>
              </a:rPr>
              <a:t>回答（</a:t>
            </a:r>
            <a:r>
              <a:rPr lang="ja-JP" altLang="en-US" sz="2400" dirty="0" smtClean="0">
                <a:latin typeface="游ゴシック Medium" panose="020B0500000000000000" pitchFamily="50" charset="-128"/>
                <a:ea typeface="游ゴシック Medium" panose="020B0500000000000000" pitchFamily="50" charset="-128"/>
              </a:rPr>
              <a:t>回答率８</a:t>
            </a:r>
            <a:r>
              <a:rPr lang="ja-JP" altLang="en-US" sz="2400" dirty="0">
                <a:latin typeface="游ゴシック Medium" panose="020B0500000000000000" pitchFamily="50" charset="-128"/>
                <a:ea typeface="游ゴシック Medium" panose="020B0500000000000000" pitchFamily="50" charset="-128"/>
              </a:rPr>
              <a:t>０</a:t>
            </a:r>
            <a:r>
              <a:rPr lang="ja-JP" altLang="en-US" sz="2400" dirty="0" smtClean="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a:t>
            </a:r>
            <a:endParaRPr lang="en-US" altLang="ja-JP"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504454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 xmlns:a16="http://schemas.microsoft.com/office/drawing/2014/main" id="{3FFD13BC-74FF-481C-A355-0438D314C3E8}"/>
              </a:ext>
            </a:extLst>
          </p:cNvPr>
          <p:cNvSpPr>
            <a:spLocks noGrp="1"/>
          </p:cNvSpPr>
          <p:nvPr>
            <p:ph type="title"/>
          </p:nvPr>
        </p:nvSpPr>
        <p:spPr>
          <a:xfrm>
            <a:off x="179512" y="623171"/>
            <a:ext cx="8534609" cy="1252728"/>
          </a:xfrm>
        </p:spPr>
        <p:txBody>
          <a:bodyPr>
            <a:normAutofit/>
          </a:bodyPr>
          <a:lstStyle/>
          <a:p>
            <a:r>
              <a:rPr kumimoji="1" lang="ja-JP" altLang="en-US" sz="2800" b="1" dirty="0">
                <a:solidFill>
                  <a:schemeClr val="tx1"/>
                </a:solidFill>
                <a:latin typeface="游ゴシック Medium" panose="020B0500000000000000" pitchFamily="50" charset="-128"/>
                <a:ea typeface="游ゴシック Medium" panose="020B0500000000000000" pitchFamily="50" charset="-128"/>
              </a:rPr>
              <a:t>地域移行支援を</a:t>
            </a:r>
            <a:r>
              <a:rPr kumimoji="1" lang="ja-JP" altLang="en-US" sz="2800" b="1" dirty="0" smtClean="0">
                <a:solidFill>
                  <a:schemeClr val="tx1"/>
                </a:solidFill>
                <a:latin typeface="游ゴシック Medium" panose="020B0500000000000000" pitchFamily="50" charset="-128"/>
                <a:ea typeface="游ゴシック Medium" panose="020B0500000000000000" pitchFamily="50" charset="-128"/>
              </a:rPr>
              <a:t>利用せず地域移行した利用者数</a:t>
            </a:r>
            <a:endParaRPr kumimoji="1" lang="ja-JP" altLang="en-US" sz="2800" b="1" dirty="0">
              <a:solidFill>
                <a:schemeClr val="tx1"/>
              </a:solidFill>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2FF1F45E-D102-4BD2-8720-BA9FD83782BE}"/>
              </a:ext>
            </a:extLst>
          </p:cNvPr>
          <p:cNvSpPr txBox="1"/>
          <p:nvPr/>
        </p:nvSpPr>
        <p:spPr>
          <a:xfrm>
            <a:off x="466627" y="326753"/>
            <a:ext cx="180111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精神科病院－３</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7" name="テキスト ボックス 6">
            <a:extLst>
              <a:ext uri="{FF2B5EF4-FFF2-40B4-BE49-F238E27FC236}">
                <a16:creationId xmlns="" xmlns:a16="http://schemas.microsoft.com/office/drawing/2014/main" id="{870C3834-CA02-4156-A81A-363320869FDF}"/>
              </a:ext>
            </a:extLst>
          </p:cNvPr>
          <p:cNvSpPr txBox="1"/>
          <p:nvPr/>
        </p:nvSpPr>
        <p:spPr>
          <a:xfrm>
            <a:off x="4365104" y="6150340"/>
            <a:ext cx="566936" cy="369332"/>
          </a:xfrm>
          <a:prstGeom prst="rect">
            <a:avLst/>
          </a:prstGeom>
          <a:noFill/>
        </p:spPr>
        <p:txBody>
          <a:bodyPr wrap="square">
            <a:spAutoFit/>
          </a:bodyPr>
          <a:lstStyle/>
          <a:p>
            <a:fld id="{C2AC2A7A-0B01-4E6D-A95B-307367DB9F30}" type="slidenum">
              <a:rPr kumimoji="1" lang="ja-JP" altLang="en-US" sz="1800" smtClean="0">
                <a:latin typeface="+mj-ea"/>
                <a:ea typeface="+mj-ea"/>
              </a:rPr>
              <a:pPr/>
              <a:t>20</a:t>
            </a:fld>
            <a:endParaRPr kumimoji="1" lang="ja-JP" altLang="en-US" sz="1800" dirty="0">
              <a:latin typeface="+mj-ea"/>
              <a:ea typeface="+mj-ea"/>
            </a:endParaRPr>
          </a:p>
        </p:txBody>
      </p:sp>
      <p:sp>
        <p:nvSpPr>
          <p:cNvPr id="9" name="テキスト ボックス 8"/>
          <p:cNvSpPr txBox="1"/>
          <p:nvPr/>
        </p:nvSpPr>
        <p:spPr>
          <a:xfrm>
            <a:off x="251520" y="1778459"/>
            <a:ext cx="3096344" cy="646331"/>
          </a:xfrm>
          <a:prstGeom prst="rect">
            <a:avLst/>
          </a:prstGeom>
          <a:noFill/>
          <a:ln>
            <a:solidFill>
              <a:schemeClr val="tx1"/>
            </a:solidFill>
            <a:prstDash val="sysDot"/>
          </a:ln>
        </p:spPr>
        <p:txBody>
          <a:bodyPr wrap="square" rtlCol="0">
            <a:spAutoFit/>
          </a:bodyPr>
          <a:lstStyle/>
          <a:p>
            <a:r>
              <a:rPr lang="en-US" altLang="ja-JP" b="1" dirty="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病院中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a:latin typeface="游ゴシック Medium" panose="020B0500000000000000" pitchFamily="50" charset="-128"/>
                <a:ea typeface="游ゴシック Medium" panose="020B0500000000000000" pitchFamily="50" charset="-128"/>
              </a:rPr>
              <a:t>4</a:t>
            </a:r>
            <a:r>
              <a:rPr lang="ja-JP" altLang="en-US" b="1" dirty="0" smtClean="0">
                <a:latin typeface="游ゴシック Medium" panose="020B0500000000000000" pitchFamily="50" charset="-128"/>
                <a:ea typeface="游ゴシック Medium" panose="020B0500000000000000" pitchFamily="50" charset="-128"/>
              </a:rPr>
              <a:t>病院</a:t>
            </a:r>
            <a:r>
              <a:rPr lang="ja-JP" altLang="en-US" b="1" dirty="0">
                <a:latin typeface="游ゴシック Medium" panose="020B0500000000000000" pitchFamily="50" charset="-128"/>
                <a:ea typeface="游ゴシック Medium" panose="020B0500000000000000" pitchFamily="50" charset="-128"/>
              </a:rPr>
              <a:t>が回答（</a:t>
            </a:r>
            <a:r>
              <a:rPr lang="ja-JP" altLang="en-US" b="1" dirty="0" smtClean="0">
                <a:latin typeface="游ゴシック Medium" panose="020B0500000000000000" pitchFamily="50" charset="-128"/>
                <a:ea typeface="游ゴシック Medium" panose="020B0500000000000000" pitchFamily="50" charset="-128"/>
              </a:rPr>
              <a:t>回答率</a:t>
            </a:r>
            <a:r>
              <a:rPr lang="en-US" altLang="ja-JP" b="1" dirty="0">
                <a:latin typeface="游ゴシック Medium" panose="020B0500000000000000" pitchFamily="50" charset="-128"/>
                <a:ea typeface="游ゴシック Medium" panose="020B0500000000000000" pitchFamily="50" charset="-128"/>
              </a:rPr>
              <a:t>8</a:t>
            </a:r>
            <a:r>
              <a:rPr lang="en-US" altLang="ja-JP" b="1" dirty="0" smtClean="0">
                <a:latin typeface="游ゴシック Medium" panose="020B0500000000000000" pitchFamily="50" charset="-128"/>
                <a:ea typeface="游ゴシック Medium" panose="020B0500000000000000" pitchFamily="50" charset="-128"/>
              </a:rPr>
              <a:t>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585095953"/>
              </p:ext>
            </p:extLst>
          </p:nvPr>
        </p:nvGraphicFramePr>
        <p:xfrm>
          <a:off x="1600572" y="2632555"/>
          <a:ext cx="6096000" cy="3517785"/>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4119579558"/>
                    </a:ext>
                  </a:extLst>
                </a:gridCol>
                <a:gridCol w="3048000">
                  <a:extLst>
                    <a:ext uri="{9D8B030D-6E8A-4147-A177-3AD203B41FA5}">
                      <a16:colId xmlns="" xmlns:a16="http://schemas.microsoft.com/office/drawing/2014/main" val="2981567588"/>
                    </a:ext>
                  </a:extLst>
                </a:gridCol>
              </a:tblGrid>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利用者数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回答病院数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1833009465"/>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０人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60409419"/>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646906383"/>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５人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61605156"/>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調査できず</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18716144"/>
                  </a:ext>
                </a:extLst>
              </a:tr>
            </a:tbl>
          </a:graphicData>
        </a:graphic>
      </p:graphicFrame>
    </p:spTree>
    <p:extLst>
      <p:ext uri="{BB962C8B-B14F-4D97-AF65-F5344CB8AC3E}">
        <p14:creationId xmlns:p14="http://schemas.microsoft.com/office/powerpoint/2010/main" val="788739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 xmlns:a16="http://schemas.microsoft.com/office/drawing/2014/main" id="{3FFD13BC-74FF-481C-A355-0438D314C3E8}"/>
              </a:ext>
            </a:extLst>
          </p:cNvPr>
          <p:cNvSpPr>
            <a:spLocks noGrp="1"/>
          </p:cNvSpPr>
          <p:nvPr>
            <p:ph type="title"/>
          </p:nvPr>
        </p:nvSpPr>
        <p:spPr>
          <a:xfrm>
            <a:off x="484521" y="623171"/>
            <a:ext cx="8229600" cy="1252728"/>
          </a:xfrm>
        </p:spPr>
        <p:txBody>
          <a:bodyPr>
            <a:normAutofit/>
          </a:bodyPr>
          <a:lstStyle/>
          <a:p>
            <a:r>
              <a:rPr kumimoji="1" lang="ja-JP" altLang="en-US" sz="3200" b="1" dirty="0">
                <a:solidFill>
                  <a:schemeClr val="tx1"/>
                </a:solidFill>
                <a:latin typeface="游ゴシック Medium" panose="020B0500000000000000" pitchFamily="50" charset="-128"/>
                <a:ea typeface="游ゴシック Medium" panose="020B0500000000000000" pitchFamily="50" charset="-128"/>
              </a:rPr>
              <a:t>地域移行支援を</a:t>
            </a:r>
            <a:r>
              <a:rPr kumimoji="1" lang="ja-JP" altLang="en-US" sz="3200" b="1" dirty="0" smtClean="0">
                <a:solidFill>
                  <a:schemeClr val="tx1"/>
                </a:solidFill>
                <a:latin typeface="游ゴシック Medium" panose="020B0500000000000000" pitchFamily="50" charset="-128"/>
                <a:ea typeface="游ゴシック Medium" panose="020B0500000000000000" pitchFamily="50" charset="-128"/>
              </a:rPr>
              <a:t>利用せず地域移行した理由</a:t>
            </a:r>
            <a:endParaRPr kumimoji="1" lang="ja-JP" altLang="en-US" sz="3200" b="1" dirty="0">
              <a:solidFill>
                <a:schemeClr val="tx1"/>
              </a:solidFill>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2FF1F45E-D102-4BD2-8720-BA9FD83782BE}"/>
              </a:ext>
            </a:extLst>
          </p:cNvPr>
          <p:cNvSpPr txBox="1"/>
          <p:nvPr/>
        </p:nvSpPr>
        <p:spPr>
          <a:xfrm>
            <a:off x="466627" y="326753"/>
            <a:ext cx="180111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精神科病院－３</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6" name="テキスト ボックス 5">
            <a:extLst>
              <a:ext uri="{FF2B5EF4-FFF2-40B4-BE49-F238E27FC236}">
                <a16:creationId xmlns="" xmlns:a16="http://schemas.microsoft.com/office/drawing/2014/main" id="{6CA6C1ED-F291-49E9-8A61-C7A721C7E8EB}"/>
              </a:ext>
            </a:extLst>
          </p:cNvPr>
          <p:cNvSpPr txBox="1"/>
          <p:nvPr/>
        </p:nvSpPr>
        <p:spPr>
          <a:xfrm>
            <a:off x="466626" y="2996952"/>
            <a:ext cx="8219256" cy="1477328"/>
          </a:xfrm>
          <a:prstGeom prst="rect">
            <a:avLst/>
          </a:prstGeom>
          <a:noFill/>
        </p:spPr>
        <p:txBody>
          <a:bodyPr wrap="square" rtlCol="0">
            <a:spAutoFit/>
          </a:bodyPr>
          <a:lstStyle/>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・グループホーム</a:t>
            </a:r>
            <a:r>
              <a:rPr lang="ja-JP" altLang="en-US" sz="2000" dirty="0">
                <a:latin typeface="游ゴシック Medium" panose="020B0500000000000000" pitchFamily="50" charset="-128"/>
                <a:ea typeface="游ゴシック Medium" panose="020B0500000000000000" pitchFamily="50" charset="-128"/>
              </a:rPr>
              <a:t>や</a:t>
            </a:r>
            <a:r>
              <a:rPr lang="ja-JP" altLang="en-US" sz="2000" dirty="0" smtClean="0">
                <a:latin typeface="游ゴシック Medium" panose="020B0500000000000000" pitchFamily="50" charset="-128"/>
                <a:ea typeface="游ゴシック Medium" panose="020B0500000000000000" pitchFamily="50" charset="-128"/>
              </a:rPr>
              <a:t>自宅へ直接移行したため。</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2000" dirty="0">
                <a:latin typeface="游ゴシック Medium" panose="020B0500000000000000" pitchFamily="50" charset="-128"/>
                <a:ea typeface="游ゴシック Medium" panose="020B0500000000000000" pitchFamily="50" charset="-128"/>
              </a:rPr>
              <a:t>・</a:t>
            </a:r>
            <a:r>
              <a:rPr kumimoji="1" lang="en-US" altLang="ja-JP" sz="2000" dirty="0">
                <a:latin typeface="游ゴシック Medium" panose="020B0500000000000000" pitchFamily="50" charset="-128"/>
                <a:ea typeface="游ゴシック Medium" panose="020B0500000000000000" pitchFamily="50" charset="-128"/>
              </a:rPr>
              <a:t>1</a:t>
            </a:r>
            <a:r>
              <a:rPr kumimoji="1" lang="ja-JP" altLang="en-US" sz="2000" dirty="0">
                <a:latin typeface="游ゴシック Medium" panose="020B0500000000000000" pitchFamily="50" charset="-128"/>
                <a:ea typeface="游ゴシック Medium" panose="020B0500000000000000" pitchFamily="50" charset="-128"/>
              </a:rPr>
              <a:t>年以上の長期入院者が</a:t>
            </a:r>
            <a:r>
              <a:rPr kumimoji="1" lang="ja-JP" altLang="en-US" sz="2000" dirty="0" smtClean="0">
                <a:latin typeface="游ゴシック Medium" panose="020B0500000000000000" pitchFamily="50" charset="-128"/>
                <a:ea typeface="游ゴシック Medium" panose="020B0500000000000000" pitchFamily="50" charset="-128"/>
              </a:rPr>
              <a:t>いないため。</a:t>
            </a:r>
            <a:endParaRPr kumimoji="1" lang="ja-JP" altLang="en-US" sz="1600" dirty="0"/>
          </a:p>
        </p:txBody>
      </p:sp>
      <p:sp>
        <p:nvSpPr>
          <p:cNvPr id="7" name="テキスト ボックス 6">
            <a:extLst>
              <a:ext uri="{FF2B5EF4-FFF2-40B4-BE49-F238E27FC236}">
                <a16:creationId xmlns="" xmlns:a16="http://schemas.microsoft.com/office/drawing/2014/main" id="{870C3834-CA02-4156-A81A-363320869FDF}"/>
              </a:ext>
            </a:extLst>
          </p:cNvPr>
          <p:cNvSpPr txBox="1"/>
          <p:nvPr/>
        </p:nvSpPr>
        <p:spPr>
          <a:xfrm>
            <a:off x="4365104" y="6150340"/>
            <a:ext cx="494928" cy="369332"/>
          </a:xfrm>
          <a:prstGeom prst="rect">
            <a:avLst/>
          </a:prstGeom>
          <a:noFill/>
        </p:spPr>
        <p:txBody>
          <a:bodyPr wrap="square">
            <a:spAutoFit/>
          </a:bodyPr>
          <a:lstStyle/>
          <a:p>
            <a:fld id="{C2AC2A7A-0B01-4E6D-A95B-307367DB9F30}" type="slidenum">
              <a:rPr kumimoji="1" lang="ja-JP" altLang="en-US" sz="1800" smtClean="0">
                <a:latin typeface="+mj-ea"/>
                <a:ea typeface="+mj-ea"/>
              </a:rPr>
              <a:pPr/>
              <a:t>21</a:t>
            </a:fld>
            <a:endParaRPr kumimoji="1" lang="ja-JP" altLang="en-US" sz="1800" dirty="0">
              <a:latin typeface="+mj-ea"/>
              <a:ea typeface="+mj-ea"/>
            </a:endParaRPr>
          </a:p>
        </p:txBody>
      </p:sp>
    </p:spTree>
    <p:extLst>
      <p:ext uri="{BB962C8B-B14F-4D97-AF65-F5344CB8AC3E}">
        <p14:creationId xmlns:p14="http://schemas.microsoft.com/office/powerpoint/2010/main" val="491882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22</a:t>
            </a:fld>
            <a:endParaRPr kumimoji="1" lang="ja-JP" altLang="en-US" sz="1800" dirty="0">
              <a:latin typeface="+mj-ea"/>
              <a:ea typeface="+mj-ea"/>
            </a:endParaRPr>
          </a:p>
        </p:txBody>
      </p:sp>
      <p:sp>
        <p:nvSpPr>
          <p:cNvPr id="11" name="テキスト ボックス 10"/>
          <p:cNvSpPr txBox="1"/>
          <p:nvPr/>
        </p:nvSpPr>
        <p:spPr>
          <a:xfrm>
            <a:off x="323527" y="1686373"/>
            <a:ext cx="3096345" cy="646331"/>
          </a:xfrm>
          <a:prstGeom prst="rect">
            <a:avLst/>
          </a:prstGeom>
          <a:noFill/>
          <a:ln>
            <a:solidFill>
              <a:schemeClr val="tx1"/>
            </a:solidFill>
            <a:prstDash val="sysDot"/>
          </a:ln>
        </p:spPr>
        <p:txBody>
          <a:bodyPr wrap="square" rtlCol="0">
            <a:spAutoFit/>
          </a:bodyPr>
          <a:lstStyle/>
          <a:p>
            <a:r>
              <a:rPr lang="en-US" altLang="ja-JP" b="1" dirty="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病院中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a:latin typeface="游ゴシック Medium" panose="020B0500000000000000" pitchFamily="50" charset="-128"/>
                <a:ea typeface="游ゴシック Medium" panose="020B0500000000000000" pitchFamily="50" charset="-128"/>
              </a:rPr>
              <a:t>4</a:t>
            </a:r>
            <a:r>
              <a:rPr lang="ja-JP" altLang="en-US" b="1" dirty="0">
                <a:latin typeface="游ゴシック Medium" panose="020B0500000000000000" pitchFamily="50" charset="-128"/>
                <a:ea typeface="游ゴシック Medium" panose="020B0500000000000000" pitchFamily="50" charset="-128"/>
              </a:rPr>
              <a:t>病院が回答（回答率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18" name="タイトル 2"/>
          <p:cNvSpPr>
            <a:spLocks noGrp="1"/>
          </p:cNvSpPr>
          <p:nvPr>
            <p:ph type="title"/>
          </p:nvPr>
        </p:nvSpPr>
        <p:spPr>
          <a:xfrm>
            <a:off x="321567" y="681881"/>
            <a:ext cx="8363272" cy="1177996"/>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3200" b="1" dirty="0">
                <a:solidFill>
                  <a:schemeClr val="tx1"/>
                </a:solidFill>
                <a:latin typeface="游ゴシック Medium" panose="020B0500000000000000" pitchFamily="50" charset="-128"/>
                <a:ea typeface="游ゴシック Medium" panose="020B0500000000000000" pitchFamily="50" charset="-128"/>
              </a:rPr>
              <a:t>移行支援</a:t>
            </a:r>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の対象となりそうな利用者数</a:t>
            </a:r>
            <a:r>
              <a:rPr lang="ja-JP" altLang="en-US" sz="3200" b="1" dirty="0">
                <a:solidFill>
                  <a:schemeClr val="tx1"/>
                </a:solidFill>
                <a:latin typeface="游ゴシック Medium" panose="020B0500000000000000" pitchFamily="50" charset="-128"/>
                <a:ea typeface="游ゴシック Medium" panose="020B0500000000000000" pitchFamily="50" charset="-128"/>
              </a:rPr>
              <a:t>　</a:t>
            </a:r>
            <a:endParaRPr kumimoji="1" lang="ja-JP" altLang="en-US" sz="3200" b="1"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66626" y="326753"/>
            <a:ext cx="1801117"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精神科病院－４</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774201802"/>
              </p:ext>
            </p:extLst>
          </p:nvPr>
        </p:nvGraphicFramePr>
        <p:xfrm>
          <a:off x="1524001" y="2532541"/>
          <a:ext cx="6096000" cy="3517785"/>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4119579558"/>
                    </a:ext>
                  </a:extLst>
                </a:gridCol>
                <a:gridCol w="3048000">
                  <a:extLst>
                    <a:ext uri="{9D8B030D-6E8A-4147-A177-3AD203B41FA5}">
                      <a16:colId xmlns="" xmlns:a16="http://schemas.microsoft.com/office/drawing/2014/main" val="2981567588"/>
                    </a:ext>
                  </a:extLst>
                </a:gridCol>
              </a:tblGrid>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利用者数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回答病院数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1833009465"/>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０人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60409419"/>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646906383"/>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約１０人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61605156"/>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不明</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18716144"/>
                  </a:ext>
                </a:extLst>
              </a:tr>
            </a:tbl>
          </a:graphicData>
        </a:graphic>
      </p:graphicFrame>
    </p:spTree>
    <p:extLst>
      <p:ext uri="{BB962C8B-B14F-4D97-AF65-F5344CB8AC3E}">
        <p14:creationId xmlns:p14="http://schemas.microsoft.com/office/powerpoint/2010/main" val="890870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23</a:t>
            </a:fld>
            <a:endParaRPr kumimoji="1" lang="ja-JP" altLang="en-US" sz="1800" dirty="0">
              <a:latin typeface="+mj-ea"/>
              <a:ea typeface="+mj-ea"/>
            </a:endParaRPr>
          </a:p>
        </p:txBody>
      </p:sp>
      <p:graphicFrame>
        <p:nvGraphicFramePr>
          <p:cNvPr id="12" name="グラフ 11"/>
          <p:cNvGraphicFramePr/>
          <p:nvPr>
            <p:extLst/>
          </p:nvPr>
        </p:nvGraphicFramePr>
        <p:xfrm>
          <a:off x="0" y="2467247"/>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6470578" y="3844851"/>
            <a:ext cx="1835696" cy="400110"/>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必要</a:t>
            </a:r>
            <a:r>
              <a:rPr lang="en-US" altLang="ja-JP" sz="2000" b="1" dirty="0">
                <a:latin typeface="游ゴシック Medium" panose="020B0500000000000000" pitchFamily="50" charset="-128"/>
                <a:ea typeface="游ゴシック Medium" panose="020B0500000000000000" pitchFamily="50" charset="-128"/>
              </a:rPr>
              <a:t>25</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4" name="テキスト ボックス 13"/>
          <p:cNvSpPr txBox="1"/>
          <p:nvPr/>
        </p:nvSpPr>
        <p:spPr>
          <a:xfrm>
            <a:off x="4590510" y="3490907"/>
            <a:ext cx="1769044" cy="1015663"/>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どちら</a:t>
            </a:r>
            <a:r>
              <a:rPr lang="ja-JP" altLang="en-US" sz="2000" b="1" dirty="0" smtClean="0">
                <a:latin typeface="游ゴシック Medium" panose="020B0500000000000000" pitchFamily="50" charset="-128"/>
                <a:ea typeface="游ゴシック Medium" panose="020B0500000000000000" pitchFamily="50" charset="-128"/>
              </a:rPr>
              <a:t>とも</a:t>
            </a:r>
            <a:endParaRPr lang="en-US" altLang="ja-JP" sz="2000" b="1" dirty="0" smtClean="0">
              <a:latin typeface="游ゴシック Medium" panose="020B0500000000000000" pitchFamily="50" charset="-128"/>
              <a:ea typeface="游ゴシック Medium" panose="020B0500000000000000" pitchFamily="50" charset="-128"/>
            </a:endParaRPr>
          </a:p>
          <a:p>
            <a:pPr algn="ctr"/>
            <a:r>
              <a:rPr lang="ja-JP" altLang="en-US" sz="2000" b="1" dirty="0" smtClean="0">
                <a:latin typeface="游ゴシック Medium" panose="020B0500000000000000" pitchFamily="50" charset="-128"/>
                <a:ea typeface="游ゴシック Medium" panose="020B0500000000000000" pitchFamily="50" charset="-128"/>
              </a:rPr>
              <a:t>いえない</a:t>
            </a:r>
            <a:endParaRPr lang="en-US" altLang="ja-JP" sz="2000" b="1" dirty="0" smtClean="0">
              <a:latin typeface="游ゴシック Medium" panose="020B0500000000000000" pitchFamily="50" charset="-128"/>
              <a:ea typeface="游ゴシック Medium" panose="020B0500000000000000" pitchFamily="50" charset="-128"/>
            </a:endParaRPr>
          </a:p>
          <a:p>
            <a:pPr algn="ctr"/>
            <a:r>
              <a:rPr lang="en-US" altLang="ja-JP" sz="2000" b="1" dirty="0" smtClean="0">
                <a:latin typeface="游ゴシック Medium" panose="020B0500000000000000" pitchFamily="50" charset="-128"/>
                <a:ea typeface="游ゴシック Medium" panose="020B0500000000000000" pitchFamily="50" charset="-128"/>
              </a:rPr>
              <a:t>25</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5" name="テキスト ボックス 14"/>
          <p:cNvSpPr txBox="1"/>
          <p:nvPr/>
        </p:nvSpPr>
        <p:spPr>
          <a:xfrm>
            <a:off x="3419872" y="3844851"/>
            <a:ext cx="936104"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…1</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3419872" y="4158601"/>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…2</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7" name="テキスト ボックス 16"/>
          <p:cNvSpPr txBox="1"/>
          <p:nvPr/>
        </p:nvSpPr>
        <p:spPr>
          <a:xfrm>
            <a:off x="3419872" y="4504791"/>
            <a:ext cx="1224136"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…1</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1" name="テキスト ボックス 10"/>
          <p:cNvSpPr txBox="1"/>
          <p:nvPr/>
        </p:nvSpPr>
        <p:spPr>
          <a:xfrm>
            <a:off x="251520" y="1984036"/>
            <a:ext cx="3024336" cy="646331"/>
          </a:xfrm>
          <a:prstGeom prst="rect">
            <a:avLst/>
          </a:prstGeom>
          <a:noFill/>
          <a:ln>
            <a:solidFill>
              <a:schemeClr val="tx1"/>
            </a:solidFill>
            <a:prstDash val="sysDot"/>
          </a:ln>
        </p:spPr>
        <p:txBody>
          <a:bodyPr wrap="square" rtlCol="0">
            <a:spAutoFit/>
          </a:bodyPr>
          <a:lstStyle/>
          <a:p>
            <a:r>
              <a:rPr lang="en-US" altLang="ja-JP" b="1" dirty="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病院中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a:latin typeface="游ゴシック Medium" panose="020B0500000000000000" pitchFamily="50" charset="-128"/>
                <a:ea typeface="游ゴシック Medium" panose="020B0500000000000000" pitchFamily="50" charset="-128"/>
              </a:rPr>
              <a:t>4</a:t>
            </a:r>
            <a:r>
              <a:rPr lang="ja-JP" altLang="en-US" b="1" dirty="0">
                <a:latin typeface="游ゴシック Medium" panose="020B0500000000000000" pitchFamily="50" charset="-128"/>
                <a:ea typeface="游ゴシック Medium" panose="020B0500000000000000" pitchFamily="50" charset="-128"/>
              </a:rPr>
              <a:t>病院が回答（回答率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18" name="タイトル 2"/>
          <p:cNvSpPr>
            <a:spLocks noGrp="1"/>
          </p:cNvSpPr>
          <p:nvPr>
            <p:ph type="title"/>
          </p:nvPr>
        </p:nvSpPr>
        <p:spPr>
          <a:xfrm>
            <a:off x="462372" y="661046"/>
            <a:ext cx="8363272" cy="1146456"/>
          </a:xfrm>
        </p:spPr>
        <p:txBody>
          <a:bodyPr>
            <a:normAutofit/>
          </a:bodyPr>
          <a:lstStyle/>
          <a:p>
            <a:r>
              <a:rPr lang="ja-JP" altLang="en-US" sz="3200" b="1" dirty="0">
                <a:solidFill>
                  <a:schemeClr val="tx1"/>
                </a:solidFill>
                <a:latin typeface="游ゴシック Medium" panose="020B0500000000000000" pitchFamily="50" charset="-128"/>
                <a:ea typeface="游ゴシック Medium" panose="020B0500000000000000" pitchFamily="50" charset="-128"/>
              </a:rPr>
              <a:t>地域移行支援の必要性について　</a:t>
            </a:r>
            <a:endParaRPr kumimoji="1" lang="ja-JP" altLang="en-US" sz="3200" b="1"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36124" y="363030"/>
            <a:ext cx="1759612"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精神科病院－５</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6701882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476672"/>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地域移行支援の必要性について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どちらかといえば必要</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」と考える主</a:t>
            </a:r>
            <a:r>
              <a:rPr lang="ja-JP" altLang="en-US" sz="2800" b="1" dirty="0">
                <a:solidFill>
                  <a:schemeClr val="tx1"/>
                </a:solidFill>
                <a:latin typeface="游ゴシック Medium" panose="020B0500000000000000" pitchFamily="50" charset="-128"/>
                <a:ea typeface="游ゴシック Medium" panose="020B0500000000000000" pitchFamily="50" charset="-128"/>
              </a:rPr>
              <a:t>な理由</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24</a:t>
            </a:fld>
            <a:endParaRPr kumimoji="1" lang="ja-JP" altLang="en-US" sz="1800" dirty="0">
              <a:latin typeface="+mj-ea"/>
              <a:ea typeface="+mj-ea"/>
            </a:endParaRPr>
          </a:p>
        </p:txBody>
      </p:sp>
      <p:sp>
        <p:nvSpPr>
          <p:cNvPr id="4" name="テキスト ボックス 3"/>
          <p:cNvSpPr txBox="1"/>
          <p:nvPr/>
        </p:nvSpPr>
        <p:spPr>
          <a:xfrm>
            <a:off x="457200" y="3068960"/>
            <a:ext cx="8424936" cy="1754326"/>
          </a:xfrm>
          <a:prstGeom prst="rect">
            <a:avLst/>
          </a:prstGeom>
          <a:noFill/>
        </p:spPr>
        <p:txBody>
          <a:bodyPr wrap="square" rtlCol="0">
            <a:spAutoFit/>
          </a:bodyPr>
          <a:lstStyle/>
          <a:p>
            <a:pPr>
              <a:lnSpc>
                <a:spcPct val="150000"/>
              </a:lnSpc>
            </a:pPr>
            <a:r>
              <a:rPr kumimoji="1" lang="ja-JP" altLang="en-US" sz="2400" dirty="0">
                <a:latin typeface="游ゴシック Medium" panose="020B0500000000000000" pitchFamily="50" charset="-128"/>
                <a:ea typeface="游ゴシック Medium" panose="020B0500000000000000" pitchFamily="50" charset="-128"/>
              </a:rPr>
              <a:t>・病院ワーカーでできない所を</a:t>
            </a:r>
            <a:r>
              <a:rPr kumimoji="1" lang="ja-JP" altLang="en-US" sz="2400" dirty="0" smtClean="0">
                <a:latin typeface="游ゴシック Medium" panose="020B0500000000000000" pitchFamily="50" charset="-128"/>
                <a:ea typeface="游ゴシック Medium" panose="020B0500000000000000" pitchFamily="50" charset="-128"/>
              </a:rPr>
              <a:t>助けて</a:t>
            </a:r>
            <a:r>
              <a:rPr lang="ja-JP" altLang="en-US" sz="2400" dirty="0" smtClean="0">
                <a:latin typeface="游ゴシック Medium" panose="020B0500000000000000" pitchFamily="50" charset="-128"/>
                <a:ea typeface="游ゴシック Medium" panose="020B0500000000000000" pitchFamily="50" charset="-128"/>
              </a:rPr>
              <a:t>もらえると良いから。</a:t>
            </a:r>
            <a:endParaRPr kumimoji="1" lang="en-US" altLang="ja-JP" sz="2400" dirty="0" smtClean="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400" dirty="0">
              <a:latin typeface="游ゴシック Medium" panose="020B0500000000000000" pitchFamily="50" charset="-128"/>
              <a:ea typeface="游ゴシック Medium" panose="020B0500000000000000" pitchFamily="50" charset="-128"/>
            </a:endParaRPr>
          </a:p>
          <a:p>
            <a:pPr>
              <a:lnSpc>
                <a:spcPct val="150000"/>
              </a:lnSpc>
            </a:pPr>
            <a:r>
              <a:rPr lang="ja-JP" altLang="en-US" sz="2400" dirty="0">
                <a:latin typeface="游ゴシック Medium" panose="020B0500000000000000" pitchFamily="50" charset="-128"/>
                <a:ea typeface="游ゴシック Medium" panose="020B0500000000000000" pitchFamily="50" charset="-128"/>
              </a:rPr>
              <a:t>・条件が整えば退院可能の場合が</a:t>
            </a:r>
            <a:r>
              <a:rPr lang="ja-JP" altLang="en-US" sz="2400" dirty="0" smtClean="0">
                <a:latin typeface="游ゴシック Medium" panose="020B0500000000000000" pitchFamily="50" charset="-128"/>
                <a:ea typeface="游ゴシック Medium" panose="020B0500000000000000" pitchFamily="50" charset="-128"/>
              </a:rPr>
              <a:t>あるため。</a:t>
            </a:r>
            <a:endParaRPr lang="en-US" altLang="ja-JP" sz="2400" dirty="0">
              <a:latin typeface="游ゴシック Medium" panose="020B0500000000000000" pitchFamily="50" charset="-128"/>
              <a:ea typeface="游ゴシック Medium" panose="020B0500000000000000" pitchFamily="50" charset="-128"/>
            </a:endParaRPr>
          </a:p>
        </p:txBody>
      </p:sp>
      <p:sp>
        <p:nvSpPr>
          <p:cNvPr id="5" name="テキスト ボックス 4"/>
          <p:cNvSpPr txBox="1"/>
          <p:nvPr/>
        </p:nvSpPr>
        <p:spPr>
          <a:xfrm>
            <a:off x="436124" y="363030"/>
            <a:ext cx="1759612"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精神科病院－５</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4254396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36124" y="562383"/>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地域移行支援の必要性について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どちらとも言えない」主な理由</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25</a:t>
            </a:fld>
            <a:endParaRPr kumimoji="1" lang="ja-JP" altLang="en-US" sz="1800" dirty="0">
              <a:latin typeface="+mj-ea"/>
              <a:ea typeface="+mj-ea"/>
            </a:endParaRPr>
          </a:p>
        </p:txBody>
      </p:sp>
      <p:sp>
        <p:nvSpPr>
          <p:cNvPr id="4" name="テキスト ボックス 3"/>
          <p:cNvSpPr txBox="1"/>
          <p:nvPr/>
        </p:nvSpPr>
        <p:spPr>
          <a:xfrm>
            <a:off x="436124" y="2780928"/>
            <a:ext cx="8219256" cy="646331"/>
          </a:xfrm>
          <a:prstGeom prst="rect">
            <a:avLst/>
          </a:prstGeom>
          <a:noFill/>
        </p:spPr>
        <p:txBody>
          <a:bodyPr wrap="square" rtlCol="0">
            <a:spAutoFit/>
          </a:bodyPr>
          <a:lstStyle/>
          <a:p>
            <a:pPr>
              <a:lnSpc>
                <a:spcPct val="150000"/>
              </a:lnSpc>
            </a:pPr>
            <a:r>
              <a:rPr kumimoji="1" lang="ja-JP" altLang="en-US" sz="2400" dirty="0">
                <a:latin typeface="游ゴシック Medium" panose="020B0500000000000000" pitchFamily="50" charset="-128"/>
                <a:ea typeface="游ゴシック Medium" panose="020B0500000000000000" pitchFamily="50" charset="-128"/>
              </a:rPr>
              <a:t>・普通の退院支援と何が違うのかよく</a:t>
            </a:r>
            <a:r>
              <a:rPr kumimoji="1" lang="ja-JP" altLang="en-US" sz="2400" dirty="0" smtClean="0">
                <a:latin typeface="游ゴシック Medium" panose="020B0500000000000000" pitchFamily="50" charset="-128"/>
                <a:ea typeface="游ゴシック Medium" panose="020B0500000000000000" pitchFamily="50" charset="-128"/>
              </a:rPr>
              <a:t>わからない。</a:t>
            </a:r>
            <a:endParaRPr kumimoji="1" lang="en-US" altLang="ja-JP" sz="2400" dirty="0">
              <a:latin typeface="游ゴシック Medium" panose="020B0500000000000000" pitchFamily="50" charset="-128"/>
              <a:ea typeface="游ゴシック Medium" panose="020B0500000000000000" pitchFamily="50" charset="-128"/>
            </a:endParaRPr>
          </a:p>
        </p:txBody>
      </p:sp>
      <p:sp>
        <p:nvSpPr>
          <p:cNvPr id="5" name="テキスト ボックス 4"/>
          <p:cNvSpPr txBox="1"/>
          <p:nvPr/>
        </p:nvSpPr>
        <p:spPr>
          <a:xfrm>
            <a:off x="436124" y="363030"/>
            <a:ext cx="1759612"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精神科病院－５</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5700727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9248" y="784112"/>
            <a:ext cx="8784976" cy="984675"/>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2800" b="1" dirty="0">
                <a:solidFill>
                  <a:schemeClr val="tx1"/>
                </a:solidFill>
                <a:latin typeface="游ゴシック Medium" panose="020B0500000000000000" pitchFamily="50" charset="-128"/>
                <a:ea typeface="游ゴシック Medium" panose="020B0500000000000000" pitchFamily="50" charset="-128"/>
              </a:rPr>
              <a:t>移行</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支援の利用は</a:t>
            </a:r>
            <a:r>
              <a:rPr lang="ja-JP" altLang="en-US" sz="2800" b="1" dirty="0">
                <a:solidFill>
                  <a:schemeClr val="tx1"/>
                </a:solidFill>
                <a:latin typeface="游ゴシック Medium" panose="020B0500000000000000" pitchFamily="50" charset="-128"/>
                <a:ea typeface="游ゴシック Medium" panose="020B0500000000000000" pitchFamily="50" charset="-128"/>
              </a:rPr>
              <a:t>可能か</a:t>
            </a:r>
            <a:endParaRPr kumimoji="1" lang="ja-JP" altLang="en-US" sz="20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26</a:t>
            </a:fld>
            <a:endParaRPr kumimoji="1" lang="ja-JP" altLang="en-US" sz="1800" dirty="0">
              <a:latin typeface="+mj-ea"/>
              <a:ea typeface="+mj-ea"/>
            </a:endParaRPr>
          </a:p>
        </p:txBody>
      </p:sp>
      <p:sp>
        <p:nvSpPr>
          <p:cNvPr id="9" name="テキスト ボックス 8"/>
          <p:cNvSpPr txBox="1"/>
          <p:nvPr/>
        </p:nvSpPr>
        <p:spPr>
          <a:xfrm>
            <a:off x="251520" y="1984036"/>
            <a:ext cx="3024336" cy="646331"/>
          </a:xfrm>
          <a:prstGeom prst="rect">
            <a:avLst/>
          </a:prstGeom>
          <a:noFill/>
          <a:ln>
            <a:solidFill>
              <a:schemeClr val="tx1"/>
            </a:solidFill>
            <a:prstDash val="sysDot"/>
          </a:ln>
        </p:spPr>
        <p:txBody>
          <a:bodyPr wrap="square" rtlCol="0">
            <a:spAutoFit/>
          </a:bodyPr>
          <a:lstStyle/>
          <a:p>
            <a:r>
              <a:rPr lang="en-US" altLang="ja-JP" b="1" dirty="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病院中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a:latin typeface="游ゴシック Medium" panose="020B0500000000000000" pitchFamily="50" charset="-128"/>
                <a:ea typeface="游ゴシック Medium" panose="020B0500000000000000" pitchFamily="50" charset="-128"/>
              </a:rPr>
              <a:t>4</a:t>
            </a:r>
            <a:r>
              <a:rPr lang="ja-JP" altLang="en-US" b="1" dirty="0">
                <a:latin typeface="游ゴシック Medium" panose="020B0500000000000000" pitchFamily="50" charset="-128"/>
                <a:ea typeface="游ゴシック Medium" panose="020B0500000000000000" pitchFamily="50" charset="-128"/>
              </a:rPr>
              <a:t>病院が回答（回答率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12" name="グラフ 11"/>
          <p:cNvGraphicFramePr/>
          <p:nvPr>
            <p:extLst/>
          </p:nvPr>
        </p:nvGraphicFramePr>
        <p:xfrm>
          <a:off x="0" y="2467247"/>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6372200" y="4193834"/>
            <a:ext cx="1835696" cy="707886"/>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できる</a:t>
            </a:r>
            <a:endParaRPr lang="en-US" altLang="ja-JP" sz="2000" b="1" dirty="0">
              <a:latin typeface="游ゴシック Medium" panose="020B0500000000000000" pitchFamily="50" charset="-128"/>
              <a:ea typeface="游ゴシック Medium" panose="020B0500000000000000" pitchFamily="50" charset="-128"/>
            </a:endParaRPr>
          </a:p>
          <a:p>
            <a:pPr algn="ctr"/>
            <a:r>
              <a:rPr lang="en-US" altLang="ja-JP" sz="2000" b="1" dirty="0">
                <a:latin typeface="游ゴシック Medium" panose="020B0500000000000000" pitchFamily="50" charset="-128"/>
                <a:ea typeface="游ゴシック Medium" panose="020B0500000000000000" pitchFamily="50" charset="-128"/>
              </a:rPr>
              <a:t>50</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5" name="テキスト ボックス 14"/>
          <p:cNvSpPr txBox="1"/>
          <p:nvPr/>
        </p:nvSpPr>
        <p:spPr>
          <a:xfrm>
            <a:off x="1979712" y="3677870"/>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…2</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1979712" y="4191470"/>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…2</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7" name="テキスト ボックス 16"/>
          <p:cNvSpPr txBox="1"/>
          <p:nvPr/>
        </p:nvSpPr>
        <p:spPr>
          <a:xfrm>
            <a:off x="1979712" y="4674681"/>
            <a:ext cx="1224136"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1" name="テキスト ボックス 10"/>
          <p:cNvSpPr txBox="1"/>
          <p:nvPr/>
        </p:nvSpPr>
        <p:spPr>
          <a:xfrm>
            <a:off x="467544" y="361213"/>
            <a:ext cx="1872208"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精神科病院－６</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551421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31552" y="519487"/>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地域移行支援の利用について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条件が整えばできる</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」の主な条件</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27</a:t>
            </a:fld>
            <a:endParaRPr kumimoji="1" lang="ja-JP" altLang="en-US" sz="1800" dirty="0">
              <a:latin typeface="+mj-ea"/>
              <a:ea typeface="+mj-ea"/>
            </a:endParaRPr>
          </a:p>
        </p:txBody>
      </p:sp>
      <p:sp>
        <p:nvSpPr>
          <p:cNvPr id="5" name="テキスト ボックス 4">
            <a:extLst>
              <a:ext uri="{FF2B5EF4-FFF2-40B4-BE49-F238E27FC236}">
                <a16:creationId xmlns="" xmlns:a16="http://schemas.microsoft.com/office/drawing/2014/main" id="{18952B37-8666-4D80-B46F-40A2B5091087}"/>
              </a:ext>
            </a:extLst>
          </p:cNvPr>
          <p:cNvSpPr txBox="1"/>
          <p:nvPr/>
        </p:nvSpPr>
        <p:spPr>
          <a:xfrm>
            <a:off x="467544" y="3068960"/>
            <a:ext cx="8416541" cy="1754326"/>
          </a:xfrm>
          <a:prstGeom prst="rect">
            <a:avLst/>
          </a:prstGeom>
          <a:noFill/>
        </p:spPr>
        <p:txBody>
          <a:bodyPr wrap="square" rtlCol="0">
            <a:spAutoFit/>
          </a:bodyPr>
          <a:lstStyle/>
          <a:p>
            <a:pPr>
              <a:lnSpc>
                <a:spcPct val="150000"/>
              </a:lnSpc>
            </a:pPr>
            <a:r>
              <a:rPr kumimoji="1" lang="ja-JP" altLang="en-US" sz="2400" dirty="0">
                <a:latin typeface="游ゴシック Medium" panose="020B0500000000000000" pitchFamily="50" charset="-128"/>
                <a:ea typeface="游ゴシック Medium" panose="020B0500000000000000" pitchFamily="50" charset="-128"/>
              </a:rPr>
              <a:t>・</a:t>
            </a:r>
            <a:r>
              <a:rPr kumimoji="1" lang="ja-JP" altLang="en-US" sz="2400" dirty="0" smtClean="0">
                <a:latin typeface="游ゴシック Medium" panose="020B0500000000000000" pitchFamily="50" charset="-128"/>
                <a:ea typeface="游ゴシック Medium" panose="020B0500000000000000" pitchFamily="50" charset="-128"/>
              </a:rPr>
              <a:t>ご家族による受け入れ</a:t>
            </a:r>
            <a:r>
              <a:rPr kumimoji="1" lang="ja-JP" altLang="en-US" sz="2400" dirty="0">
                <a:latin typeface="游ゴシック Medium" panose="020B0500000000000000" pitchFamily="50" charset="-128"/>
                <a:ea typeface="游ゴシック Medium" panose="020B0500000000000000" pitchFamily="50" charset="-128"/>
              </a:rPr>
              <a:t>や支援が可能で</a:t>
            </a:r>
            <a:r>
              <a:rPr kumimoji="1" lang="ja-JP" altLang="en-US" sz="2400" dirty="0" smtClean="0">
                <a:latin typeface="游ゴシック Medium" panose="020B0500000000000000" pitchFamily="50" charset="-128"/>
                <a:ea typeface="游ゴシック Medium" panose="020B0500000000000000" pitchFamily="50" charset="-128"/>
              </a:rPr>
              <a:t>あること。</a:t>
            </a:r>
            <a:endParaRPr kumimoji="1" lang="en-US" altLang="ja-JP" sz="2400" dirty="0" smtClean="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400" dirty="0">
              <a:latin typeface="游ゴシック Medium" panose="020B0500000000000000" pitchFamily="50" charset="-128"/>
              <a:ea typeface="游ゴシック Medium" panose="020B0500000000000000" pitchFamily="50" charset="-128"/>
            </a:endParaRPr>
          </a:p>
          <a:p>
            <a:pPr>
              <a:lnSpc>
                <a:spcPct val="150000"/>
              </a:lnSpc>
            </a:pPr>
            <a:r>
              <a:rPr lang="ja-JP" altLang="en-US" sz="2400" dirty="0">
                <a:latin typeface="游ゴシック Medium" panose="020B0500000000000000" pitchFamily="50" charset="-128"/>
                <a:ea typeface="游ゴシック Medium" panose="020B0500000000000000" pitchFamily="50" charset="-128"/>
              </a:rPr>
              <a:t>・本人が退院の意欲を</a:t>
            </a:r>
            <a:r>
              <a:rPr lang="ja-JP" altLang="en-US" sz="2400" dirty="0" smtClean="0">
                <a:latin typeface="游ゴシック Medium" panose="020B0500000000000000" pitchFamily="50" charset="-128"/>
                <a:ea typeface="游ゴシック Medium" panose="020B0500000000000000" pitchFamily="50" charset="-128"/>
              </a:rPr>
              <a:t>示すこと。</a:t>
            </a:r>
            <a:endParaRPr lang="en-US" altLang="ja-JP" sz="2400" dirty="0">
              <a:latin typeface="游ゴシック Medium" panose="020B0500000000000000" pitchFamily="50" charset="-128"/>
              <a:ea typeface="游ゴシック Medium" panose="020B0500000000000000" pitchFamily="50" charset="-128"/>
            </a:endParaRPr>
          </a:p>
        </p:txBody>
      </p:sp>
      <p:sp>
        <p:nvSpPr>
          <p:cNvPr id="6" name="テキスト ボックス 5">
            <a:extLst>
              <a:ext uri="{FF2B5EF4-FFF2-40B4-BE49-F238E27FC236}">
                <a16:creationId xmlns="" xmlns:a16="http://schemas.microsoft.com/office/drawing/2014/main" id="{E9E8CF48-B4BD-48B6-97EC-25052CA3C61C}"/>
              </a:ext>
            </a:extLst>
          </p:cNvPr>
          <p:cNvSpPr txBox="1"/>
          <p:nvPr/>
        </p:nvSpPr>
        <p:spPr>
          <a:xfrm>
            <a:off x="467544" y="361213"/>
            <a:ext cx="1800200"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精神科病院－６</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546272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98087" y="545879"/>
            <a:ext cx="8363272" cy="1434488"/>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退院支援における連携先</a:t>
            </a:r>
            <a:endParaRPr kumimoji="1" lang="ja-JP" altLang="en-US" sz="28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28</a:t>
            </a:fld>
            <a:endParaRPr kumimoji="1" lang="ja-JP" altLang="en-US" sz="1800" dirty="0">
              <a:latin typeface="+mj-ea"/>
              <a:ea typeface="+mj-ea"/>
            </a:endParaRPr>
          </a:p>
        </p:txBody>
      </p:sp>
      <p:sp>
        <p:nvSpPr>
          <p:cNvPr id="4" name="テキスト ボックス 3"/>
          <p:cNvSpPr txBox="1"/>
          <p:nvPr/>
        </p:nvSpPr>
        <p:spPr>
          <a:xfrm>
            <a:off x="462373" y="2707881"/>
            <a:ext cx="8219256" cy="2862322"/>
          </a:xfrm>
          <a:prstGeom prst="rect">
            <a:avLst/>
          </a:prstGeom>
          <a:noFill/>
        </p:spPr>
        <p:txBody>
          <a:bodyPr wrap="square" rtlCol="0">
            <a:spAutoFit/>
          </a:bodyPr>
          <a:lstStyle/>
          <a:p>
            <a:pPr>
              <a:lnSpc>
                <a:spcPct val="150000"/>
              </a:lnSpc>
            </a:pPr>
            <a:r>
              <a:rPr lang="ja-JP" altLang="en-US" sz="2400" dirty="0" smtClean="0">
                <a:latin typeface="游ゴシック Medium" panose="020B0500000000000000" pitchFamily="50" charset="-128"/>
                <a:ea typeface="游ゴシック Medium" panose="020B0500000000000000" pitchFamily="50" charset="-128"/>
              </a:rPr>
              <a:t>・地域医療連携室</a:t>
            </a:r>
            <a:r>
              <a:rPr lang="ja-JP" altLang="en-US" dirty="0" smtClean="0">
                <a:latin typeface="游ゴシック Medium" panose="020B0500000000000000" pitchFamily="50" charset="-128"/>
                <a:ea typeface="游ゴシック Medium" panose="020B0500000000000000" pitchFamily="50" charset="-128"/>
              </a:rPr>
              <a:t>（病院によって名称が異なる場合あり）</a:t>
            </a:r>
            <a:endParaRPr lang="en-US" altLang="ja-JP"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400" dirty="0" smtClean="0">
                <a:latin typeface="游ゴシック Medium" panose="020B0500000000000000" pitchFamily="50" charset="-128"/>
                <a:ea typeface="游ゴシック Medium" panose="020B0500000000000000" pitchFamily="50" charset="-128"/>
              </a:rPr>
              <a:t>・保健センター　　　　</a:t>
            </a:r>
            <a:r>
              <a:rPr lang="ja-JP" altLang="en-US" sz="2400" dirty="0">
                <a:latin typeface="游ゴシック Medium" panose="020B0500000000000000" pitchFamily="50" charset="-128"/>
                <a:ea typeface="游ゴシック Medium" panose="020B0500000000000000" pitchFamily="50" charset="-128"/>
              </a:rPr>
              <a:t>　</a:t>
            </a:r>
            <a:r>
              <a:rPr lang="ja-JP" altLang="en-US" sz="2400" dirty="0" smtClean="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基幹相談支援サテライト</a:t>
            </a:r>
            <a:endParaRPr lang="en-US" altLang="ja-JP" sz="2400" dirty="0">
              <a:latin typeface="游ゴシック Medium" panose="020B0500000000000000" pitchFamily="50" charset="-128"/>
              <a:ea typeface="游ゴシック Medium" panose="020B0500000000000000" pitchFamily="50" charset="-128"/>
            </a:endParaRPr>
          </a:p>
          <a:p>
            <a:pPr>
              <a:lnSpc>
                <a:spcPct val="150000"/>
              </a:lnSpc>
            </a:pPr>
            <a:r>
              <a:rPr lang="ja-JP" altLang="en-US" sz="2400" dirty="0">
                <a:latin typeface="游ゴシック Medium" panose="020B0500000000000000" pitchFamily="50" charset="-128"/>
                <a:ea typeface="游ゴシック Medium" panose="020B0500000000000000" pitchFamily="50" charset="-128"/>
              </a:rPr>
              <a:t>・相談支援</a:t>
            </a:r>
            <a:r>
              <a:rPr lang="ja-JP" altLang="en-US" sz="2400" dirty="0" smtClean="0">
                <a:latin typeface="游ゴシック Medium" panose="020B0500000000000000" pitchFamily="50" charset="-128"/>
                <a:ea typeface="游ゴシック Medium" panose="020B0500000000000000" pitchFamily="50" charset="-128"/>
              </a:rPr>
              <a:t>事業所　　　　・共同生活援助</a:t>
            </a:r>
            <a:endParaRPr lang="en-US" altLang="ja-JP" sz="24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400" dirty="0">
                <a:latin typeface="游ゴシック Medium" panose="020B0500000000000000" pitchFamily="50" charset="-128"/>
                <a:ea typeface="游ゴシック Medium" panose="020B0500000000000000" pitchFamily="50" charset="-128"/>
              </a:rPr>
              <a:t>・地域包括支援</a:t>
            </a:r>
            <a:r>
              <a:rPr lang="ja-JP" altLang="en-US" sz="2400" dirty="0" smtClean="0">
                <a:latin typeface="游ゴシック Medium" panose="020B0500000000000000" pitchFamily="50" charset="-128"/>
                <a:ea typeface="游ゴシック Medium" panose="020B0500000000000000" pitchFamily="50" charset="-128"/>
              </a:rPr>
              <a:t>センター　</a:t>
            </a:r>
            <a:r>
              <a:rPr lang="ja-JP" altLang="en-US" sz="2400" dirty="0">
                <a:latin typeface="游ゴシック Medium" panose="020B0500000000000000" pitchFamily="50" charset="-128"/>
                <a:ea typeface="游ゴシック Medium" panose="020B0500000000000000" pitchFamily="50" charset="-128"/>
              </a:rPr>
              <a:t>・</a:t>
            </a:r>
            <a:r>
              <a:rPr lang="ja-JP" altLang="en-US" sz="2400" dirty="0" smtClean="0">
                <a:latin typeface="游ゴシック Medium" panose="020B0500000000000000" pitchFamily="50" charset="-128"/>
                <a:ea typeface="游ゴシック Medium" panose="020B0500000000000000" pitchFamily="50" charset="-128"/>
              </a:rPr>
              <a:t>ケアマネジャー</a:t>
            </a:r>
            <a:r>
              <a:rPr lang="ja-JP" altLang="en-US" sz="2400" dirty="0">
                <a:latin typeface="游ゴシック Medium" panose="020B0500000000000000" pitchFamily="50" charset="-128"/>
                <a:ea typeface="游ゴシック Medium" panose="020B0500000000000000" pitchFamily="50" charset="-128"/>
              </a:rPr>
              <a:t>　　</a:t>
            </a:r>
            <a:endParaRPr kumimoji="1" lang="en-US" altLang="ja-JP" sz="2400" dirty="0">
              <a:latin typeface="游ゴシック Medium" panose="020B0500000000000000" pitchFamily="50" charset="-128"/>
              <a:ea typeface="游ゴシック Medium" panose="020B0500000000000000" pitchFamily="50" charset="-128"/>
            </a:endParaRPr>
          </a:p>
          <a:p>
            <a:pPr>
              <a:lnSpc>
                <a:spcPct val="150000"/>
              </a:lnSpc>
            </a:pPr>
            <a:r>
              <a:rPr lang="ja-JP" altLang="en-US" sz="2400" dirty="0" smtClean="0">
                <a:latin typeface="游ゴシック Medium" panose="020B0500000000000000" pitchFamily="50" charset="-128"/>
                <a:ea typeface="游ゴシック Medium" panose="020B0500000000000000" pitchFamily="50" charset="-128"/>
              </a:rPr>
              <a:t>・高齢者福祉施設</a:t>
            </a:r>
            <a:r>
              <a:rPr lang="ja-JP" altLang="en-US" sz="2400" dirty="0">
                <a:latin typeface="游ゴシック Medium" panose="020B0500000000000000" pitchFamily="50" charset="-128"/>
                <a:ea typeface="游ゴシック Medium" panose="020B0500000000000000" pitchFamily="50" charset="-128"/>
              </a:rPr>
              <a:t>　</a:t>
            </a:r>
            <a:endParaRPr kumimoji="1" lang="en-US" altLang="ja-JP" sz="2400" dirty="0" smtClean="0">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496BC11D-AA74-42FF-A280-E6A537E87FF1}"/>
              </a:ext>
            </a:extLst>
          </p:cNvPr>
          <p:cNvSpPr txBox="1"/>
          <p:nvPr/>
        </p:nvSpPr>
        <p:spPr>
          <a:xfrm>
            <a:off x="467544" y="361213"/>
            <a:ext cx="187220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精神科病院－７</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7893540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545879"/>
            <a:ext cx="8363272" cy="1434488"/>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退院支援におい</a:t>
            </a:r>
            <a:r>
              <a:rPr lang="ja-JP" altLang="en-US" sz="3200" b="1" dirty="0">
                <a:solidFill>
                  <a:schemeClr val="tx1"/>
                </a:solidFill>
                <a:latin typeface="游ゴシック Medium" panose="020B0500000000000000" pitchFamily="50" charset="-128"/>
                <a:ea typeface="游ゴシック Medium" panose="020B0500000000000000" pitchFamily="50" charset="-128"/>
              </a:rPr>
              <a:t>て</a:t>
            </a:r>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困る</a:t>
            </a:r>
            <a:r>
              <a:rPr lang="ja-JP" altLang="en-US" sz="3200" b="1" dirty="0">
                <a:solidFill>
                  <a:schemeClr val="tx1"/>
                </a:solidFill>
                <a:latin typeface="游ゴシック Medium" panose="020B0500000000000000" pitchFamily="50" charset="-128"/>
                <a:ea typeface="游ゴシック Medium" panose="020B0500000000000000" pitchFamily="50" charset="-128"/>
              </a:rPr>
              <a:t>こと</a:t>
            </a:r>
            <a:endParaRPr kumimoji="1" lang="ja-JP" altLang="en-US" sz="28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29</a:t>
            </a:fld>
            <a:endParaRPr kumimoji="1" lang="ja-JP" altLang="en-US" sz="1800" dirty="0">
              <a:latin typeface="+mj-ea"/>
              <a:ea typeface="+mj-ea"/>
            </a:endParaRPr>
          </a:p>
        </p:txBody>
      </p:sp>
      <p:sp>
        <p:nvSpPr>
          <p:cNvPr id="4" name="テキスト ボックス 3"/>
          <p:cNvSpPr txBox="1"/>
          <p:nvPr/>
        </p:nvSpPr>
        <p:spPr>
          <a:xfrm>
            <a:off x="511429" y="2492896"/>
            <a:ext cx="8219256" cy="3170099"/>
          </a:xfrm>
          <a:prstGeom prst="rect">
            <a:avLst/>
          </a:prstGeom>
          <a:noFill/>
        </p:spPr>
        <p:txBody>
          <a:bodyPr wrap="square" rtlCol="0">
            <a:spAutoFit/>
          </a:body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err="1" smtClean="0">
                <a:latin typeface="游ゴシック Medium" panose="020B0500000000000000" pitchFamily="50" charset="-128"/>
                <a:ea typeface="游ゴシック Medium" panose="020B0500000000000000" pitchFamily="50" charset="-128"/>
              </a:rPr>
              <a:t>精神障がい</a:t>
            </a:r>
            <a:r>
              <a:rPr lang="ja-JP" altLang="en-US" sz="2000" dirty="0" smtClean="0">
                <a:latin typeface="游ゴシック Medium" panose="020B0500000000000000" pitchFamily="50" charset="-128"/>
                <a:ea typeface="游ゴシック Medium" panose="020B0500000000000000" pitchFamily="50" charset="-128"/>
              </a:rPr>
              <a:t>者に対する昔</a:t>
            </a:r>
            <a:r>
              <a:rPr lang="ja-JP" altLang="en-US" sz="2000" dirty="0">
                <a:latin typeface="游ゴシック Medium" panose="020B0500000000000000" pitchFamily="50" charset="-128"/>
                <a:ea typeface="游ゴシック Medium" panose="020B0500000000000000" pitchFamily="50" charset="-128"/>
              </a:rPr>
              <a:t>からの</a:t>
            </a:r>
            <a:r>
              <a:rPr lang="ja-JP" altLang="en-US" sz="2000" dirty="0" smtClean="0">
                <a:latin typeface="游ゴシック Medium" panose="020B0500000000000000" pitchFamily="50" charset="-128"/>
                <a:ea typeface="游ゴシック Medium" panose="020B0500000000000000" pitchFamily="50" charset="-128"/>
              </a:rPr>
              <a:t>偏見があること。</a:t>
            </a:r>
            <a:endParaRPr lang="ja-JP" altLang="en-US" sz="2000" dirty="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・高齢者の</a:t>
            </a:r>
            <a:r>
              <a:rPr lang="ja-JP" altLang="en-US" sz="2000" dirty="0" smtClean="0">
                <a:latin typeface="游ゴシック Medium" panose="020B0500000000000000" pitchFamily="50" charset="-128"/>
                <a:ea typeface="游ゴシック Medium" panose="020B0500000000000000" pitchFamily="50" charset="-128"/>
              </a:rPr>
              <a:t>施設を探すこと。</a:t>
            </a:r>
            <a:endParaRPr lang="ja-JP" altLang="en-US" sz="2000" dirty="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・身寄りが</a:t>
            </a:r>
            <a:r>
              <a:rPr lang="ja-JP" altLang="en-US" sz="2000" dirty="0" smtClean="0">
                <a:latin typeface="游ゴシック Medium" panose="020B0500000000000000" pitchFamily="50" charset="-128"/>
                <a:ea typeface="游ゴシック Medium" panose="020B0500000000000000" pitchFamily="50" charset="-128"/>
              </a:rPr>
              <a:t>いないこと。</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kumimoji="1" lang="ja-JP" altLang="en-US" sz="2000" dirty="0">
                <a:latin typeface="游ゴシック Medium" panose="020B0500000000000000" pitchFamily="50" charset="-128"/>
                <a:ea typeface="游ゴシック Medium" panose="020B0500000000000000" pitchFamily="50" charset="-128"/>
              </a:rPr>
              <a:t>・家族の協力が</a:t>
            </a:r>
            <a:r>
              <a:rPr kumimoji="1" lang="ja-JP" altLang="en-US" sz="2000" dirty="0" smtClean="0">
                <a:latin typeface="游ゴシック Medium" panose="020B0500000000000000" pitchFamily="50" charset="-128"/>
                <a:ea typeface="游ゴシック Medium" panose="020B0500000000000000" pitchFamily="50" charset="-128"/>
              </a:rPr>
              <a:t>得られない</a:t>
            </a:r>
            <a:r>
              <a:rPr lang="ja-JP" altLang="en-US" sz="2000" dirty="0" smtClean="0">
                <a:latin typeface="游ゴシック Medium" panose="020B0500000000000000" pitchFamily="50" charset="-128"/>
                <a:ea typeface="游ゴシック Medium" panose="020B0500000000000000" pitchFamily="50" charset="-128"/>
              </a:rPr>
              <a:t>こと。</a:t>
            </a:r>
            <a:endParaRPr kumimoji="1" lang="ja-JP" altLang="en-US" sz="2000" dirty="0">
              <a:latin typeface="游ゴシック Medium" panose="020B0500000000000000" pitchFamily="50" charset="-128"/>
              <a:ea typeface="游ゴシック Medium" panose="020B0500000000000000" pitchFamily="50" charset="-128"/>
            </a:endParaRPr>
          </a:p>
          <a:p>
            <a:pPr>
              <a:lnSpc>
                <a:spcPct val="200000"/>
              </a:lnSpc>
            </a:pPr>
            <a:r>
              <a:rPr kumimoji="1" lang="ja-JP" altLang="en-US" sz="2000" dirty="0">
                <a:latin typeface="游ゴシック Medium" panose="020B0500000000000000" pitchFamily="50" charset="-128"/>
                <a:ea typeface="游ゴシック Medium" panose="020B0500000000000000" pitchFamily="50" charset="-128"/>
              </a:rPr>
              <a:t>・コロナ</a:t>
            </a:r>
            <a:r>
              <a:rPr kumimoji="1" lang="ja-JP" altLang="en-US" sz="2000" dirty="0" smtClean="0">
                <a:latin typeface="游ゴシック Medium" panose="020B0500000000000000" pitchFamily="50" charset="-128"/>
                <a:ea typeface="游ゴシック Medium" panose="020B0500000000000000" pitchFamily="50" charset="-128"/>
              </a:rPr>
              <a:t>禍</a:t>
            </a:r>
            <a:r>
              <a:rPr lang="ja-JP" altLang="en-US" sz="2000" dirty="0" smtClean="0">
                <a:latin typeface="游ゴシック Medium" panose="020B0500000000000000" pitchFamily="50" charset="-128"/>
                <a:ea typeface="游ゴシック Medium" panose="020B0500000000000000" pitchFamily="50" charset="-128"/>
              </a:rPr>
              <a:t>で</a:t>
            </a:r>
            <a:r>
              <a:rPr kumimoji="1" lang="ja-JP" altLang="en-US" sz="2000" dirty="0" smtClean="0">
                <a:latin typeface="游ゴシック Medium" panose="020B0500000000000000" pitchFamily="50" charset="-128"/>
                <a:ea typeface="游ゴシック Medium" panose="020B0500000000000000" pitchFamily="50" charset="-128"/>
              </a:rPr>
              <a:t>面会</a:t>
            </a:r>
            <a:r>
              <a:rPr lang="ja-JP" altLang="en-US" sz="2000" dirty="0">
                <a:latin typeface="游ゴシック Medium" panose="020B0500000000000000" pitchFamily="50" charset="-128"/>
                <a:ea typeface="游ゴシック Medium" panose="020B0500000000000000" pitchFamily="50" charset="-128"/>
              </a:rPr>
              <a:t>、</a:t>
            </a:r>
            <a:r>
              <a:rPr kumimoji="1" lang="ja-JP" altLang="en-US" sz="2000" dirty="0" smtClean="0">
                <a:latin typeface="游ゴシック Medium" panose="020B0500000000000000" pitchFamily="50" charset="-128"/>
                <a:ea typeface="游ゴシック Medium" panose="020B0500000000000000" pitchFamily="50" charset="-128"/>
              </a:rPr>
              <a:t>外出やケース会議が難しい場合があること。</a:t>
            </a:r>
            <a:endParaRPr kumimoji="1" lang="en-US" altLang="ja-JP" sz="2000" dirty="0">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88AE62C3-FF99-43FD-B925-095DB39F84F5}"/>
              </a:ext>
            </a:extLst>
          </p:cNvPr>
          <p:cNvSpPr txBox="1"/>
          <p:nvPr/>
        </p:nvSpPr>
        <p:spPr>
          <a:xfrm>
            <a:off x="467544" y="361213"/>
            <a:ext cx="1800200"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精神科病院－８</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722734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3</a:t>
            </a:fld>
            <a:endParaRPr kumimoji="1" lang="ja-JP" altLang="en-US" sz="1800" dirty="0">
              <a:latin typeface="+mj-ea"/>
              <a:ea typeface="+mj-ea"/>
            </a:endParaRPr>
          </a:p>
        </p:txBody>
      </p:sp>
      <p:sp>
        <p:nvSpPr>
          <p:cNvPr id="9" name="テキスト ボックス 8"/>
          <p:cNvSpPr txBox="1"/>
          <p:nvPr/>
        </p:nvSpPr>
        <p:spPr>
          <a:xfrm>
            <a:off x="251520" y="1984036"/>
            <a:ext cx="3384376" cy="646331"/>
          </a:xfrm>
          <a:prstGeom prst="rect">
            <a:avLst/>
          </a:prstGeom>
          <a:noFill/>
          <a:ln>
            <a:solidFill>
              <a:schemeClr val="tx1"/>
            </a:solidFill>
            <a:prstDash val="sysDot"/>
          </a:ln>
        </p:spPr>
        <p:txBody>
          <a:bodyPr wrap="square" rtlCol="0">
            <a:spAutoFit/>
          </a:bodyPr>
          <a:lstStyle/>
          <a:p>
            <a:r>
              <a:rPr lang="ja-JP" altLang="en-US" b="1" dirty="0">
                <a:latin typeface="游ゴシック Medium" panose="020B0500000000000000" pitchFamily="50" charset="-128"/>
                <a:ea typeface="游ゴシック Medium" panose="020B0500000000000000" pitchFamily="50" charset="-128"/>
              </a:rPr>
              <a:t>　</a:t>
            </a:r>
            <a:r>
              <a:rPr lang="en-US" altLang="ja-JP" b="1" dirty="0" smtClean="0">
                <a:latin typeface="游ゴシック Medium" panose="020B0500000000000000" pitchFamily="50" charset="-128"/>
                <a:ea typeface="游ゴシック Medium" panose="020B0500000000000000" pitchFamily="50" charset="-128"/>
              </a:rPr>
              <a:t>5</a:t>
            </a:r>
            <a:r>
              <a:rPr lang="ja-JP" altLang="en-US" b="1" dirty="0" smtClean="0">
                <a:latin typeface="游ゴシック Medium" panose="020B0500000000000000" pitchFamily="50" charset="-128"/>
                <a:ea typeface="游ゴシック Medium" panose="020B0500000000000000" pitchFamily="50" charset="-128"/>
              </a:rPr>
              <a:t>施設中</a:t>
            </a:r>
            <a:endParaRPr lang="en-US" altLang="ja-JP" b="1" dirty="0">
              <a:latin typeface="游ゴシック Medium" panose="020B0500000000000000" pitchFamily="50" charset="-128"/>
              <a:ea typeface="游ゴシック Medium" panose="020B0500000000000000" pitchFamily="50" charset="-128"/>
            </a:endParaRPr>
          </a:p>
          <a:p>
            <a:r>
              <a:rPr lang="ja-JP" altLang="en-US" b="1" dirty="0">
                <a:latin typeface="游ゴシック Medium" panose="020B0500000000000000" pitchFamily="50" charset="-128"/>
                <a:ea typeface="游ゴシック Medium" panose="020B0500000000000000" pitchFamily="50" charset="-128"/>
              </a:rPr>
              <a:t>　</a:t>
            </a:r>
            <a:r>
              <a:rPr lang="en-US" altLang="ja-JP" b="1" dirty="0" smtClean="0">
                <a:latin typeface="游ゴシック Medium" panose="020B0500000000000000" pitchFamily="50" charset="-128"/>
                <a:ea typeface="游ゴシック Medium" panose="020B0500000000000000" pitchFamily="50" charset="-128"/>
              </a:rPr>
              <a:t>4</a:t>
            </a:r>
            <a:r>
              <a:rPr lang="ja-JP" altLang="en-US" b="1" dirty="0">
                <a:latin typeface="游ゴシック Medium" panose="020B0500000000000000" pitchFamily="50" charset="-128"/>
                <a:ea typeface="游ゴシック Medium" panose="020B0500000000000000" pitchFamily="50" charset="-128"/>
              </a:rPr>
              <a:t>施設</a:t>
            </a:r>
            <a:r>
              <a:rPr lang="ja-JP" altLang="en-US" b="1" dirty="0" smtClean="0">
                <a:latin typeface="游ゴシック Medium" panose="020B0500000000000000" pitchFamily="50" charset="-128"/>
                <a:ea typeface="游ゴシック Medium" panose="020B0500000000000000" pitchFamily="50" charset="-128"/>
              </a:rPr>
              <a:t>が</a:t>
            </a:r>
            <a:r>
              <a:rPr lang="ja-JP" altLang="en-US" b="1" dirty="0">
                <a:latin typeface="游ゴシック Medium" panose="020B0500000000000000" pitchFamily="50" charset="-128"/>
                <a:ea typeface="游ゴシック Medium" panose="020B0500000000000000" pitchFamily="50" charset="-128"/>
              </a:rPr>
              <a:t>回答（回答率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12" name="グラフ 11"/>
          <p:cNvGraphicFramePr/>
          <p:nvPr>
            <p:extLst>
              <p:ext uri="{D42A27DB-BD31-4B8C-83A1-F6EECF244321}">
                <p14:modId xmlns:p14="http://schemas.microsoft.com/office/powerpoint/2010/main" val="816714869"/>
              </p:ext>
            </p:extLst>
          </p:nvPr>
        </p:nvGraphicFramePr>
        <p:xfrm>
          <a:off x="-25172" y="2551288"/>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6372200" y="3709919"/>
            <a:ext cx="1835696" cy="707886"/>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理解している</a:t>
            </a:r>
            <a:r>
              <a:rPr lang="en-US" altLang="ja-JP" sz="2000" b="1" dirty="0">
                <a:latin typeface="游ゴシック Medium" panose="020B0500000000000000" pitchFamily="50" charset="-128"/>
                <a:ea typeface="游ゴシック Medium" panose="020B0500000000000000" pitchFamily="50" charset="-128"/>
              </a:rPr>
              <a:t>25</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5" name="テキスト ボックス 14"/>
          <p:cNvSpPr txBox="1"/>
          <p:nvPr/>
        </p:nvSpPr>
        <p:spPr>
          <a:xfrm>
            <a:off x="3249304" y="3933056"/>
            <a:ext cx="936104"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…1</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3249304" y="4417805"/>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…3</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7" name="テキスト ボックス 16"/>
          <p:cNvSpPr txBox="1"/>
          <p:nvPr/>
        </p:nvSpPr>
        <p:spPr>
          <a:xfrm>
            <a:off x="3275856" y="4869598"/>
            <a:ext cx="1224136"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8" name="タイトル 2"/>
          <p:cNvSpPr txBox="1">
            <a:spLocks/>
          </p:cNvSpPr>
          <p:nvPr/>
        </p:nvSpPr>
        <p:spPr>
          <a:xfrm>
            <a:off x="462372" y="663939"/>
            <a:ext cx="8363272" cy="119297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地域移行支援の理解度</a:t>
            </a:r>
            <a:r>
              <a:rPr lang="ja-JP" altLang="en-US" sz="3200" b="1" dirty="0">
                <a:solidFill>
                  <a:schemeClr val="tx1"/>
                </a:solidFill>
                <a:latin typeface="游ゴシック Medium" panose="020B0500000000000000" pitchFamily="50" charset="-128"/>
                <a:ea typeface="游ゴシック Medium" panose="020B0500000000000000" pitchFamily="50" charset="-128"/>
              </a:rPr>
              <a:t>について　</a:t>
            </a:r>
            <a:r>
              <a:rPr lang="ja-JP" altLang="en-US" sz="3200" dirty="0">
                <a:solidFill>
                  <a:schemeClr val="tx1"/>
                </a:solidFill>
              </a:rPr>
              <a:t>　</a:t>
            </a:r>
            <a:endParaRPr lang="ja-JP" altLang="en-US" sz="3200" dirty="0"/>
          </a:p>
        </p:txBody>
      </p:sp>
      <p:sp>
        <p:nvSpPr>
          <p:cNvPr id="19" name="テキスト ボックス 18"/>
          <p:cNvSpPr txBox="1"/>
          <p:nvPr/>
        </p:nvSpPr>
        <p:spPr>
          <a:xfrm>
            <a:off x="436124" y="363030"/>
            <a:ext cx="2263668"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障害者</a:t>
            </a:r>
            <a:r>
              <a:rPr lang="ja-JP" altLang="en-US" b="1" dirty="0">
                <a:latin typeface="游ゴシック Medium" panose="020B0500000000000000" pitchFamily="50" charset="-128"/>
                <a:ea typeface="游ゴシック Medium" panose="020B0500000000000000" pitchFamily="50" charset="-128"/>
              </a:rPr>
              <a:t>支援</a:t>
            </a:r>
            <a:r>
              <a:rPr kumimoji="1" lang="ja-JP" altLang="en-US" b="1" dirty="0" smtClean="0">
                <a:latin typeface="游ゴシック Medium" panose="020B0500000000000000" pitchFamily="50" charset="-128"/>
                <a:ea typeface="游ゴシック Medium" panose="020B0500000000000000" pitchFamily="50" charset="-128"/>
              </a:rPr>
              <a:t>施設－１</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5779401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67544" y="528889"/>
            <a:ext cx="8363272" cy="1434488"/>
          </a:xfrm>
        </p:spPr>
        <p:txBody>
          <a:bodyPr>
            <a:normAutofit/>
          </a:bodyPr>
          <a:lstStyle/>
          <a:p>
            <a:r>
              <a:rPr kumimoji="1" lang="ja-JP" altLang="en-US" sz="3200" b="1" dirty="0">
                <a:solidFill>
                  <a:schemeClr val="tx1"/>
                </a:solidFill>
                <a:latin typeface="游ゴシック Medium" panose="020B0500000000000000" pitchFamily="50" charset="-128"/>
                <a:ea typeface="游ゴシック Medium" panose="020B0500000000000000" pitchFamily="50" charset="-128"/>
              </a:rPr>
              <a:t>その他、意見等</a:t>
            </a:r>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30</a:t>
            </a:fld>
            <a:endParaRPr kumimoji="1" lang="ja-JP" altLang="en-US" sz="1800" dirty="0">
              <a:latin typeface="+mj-ea"/>
              <a:ea typeface="+mj-ea"/>
            </a:endParaRPr>
          </a:p>
        </p:txBody>
      </p:sp>
      <p:sp>
        <p:nvSpPr>
          <p:cNvPr id="4" name="テキスト ボックス 3"/>
          <p:cNvSpPr txBox="1"/>
          <p:nvPr/>
        </p:nvSpPr>
        <p:spPr>
          <a:xfrm>
            <a:off x="467544" y="2564904"/>
            <a:ext cx="8219256" cy="3323987"/>
          </a:xfrm>
          <a:prstGeom prst="rect">
            <a:avLst/>
          </a:prstGeom>
          <a:noFill/>
        </p:spPr>
        <p:txBody>
          <a:bodyPr wrap="square" rtlCol="0">
            <a:spAutoFit/>
          </a:bodyPr>
          <a:lstStyle/>
          <a:p>
            <a:pPr>
              <a:lnSpc>
                <a:spcPct val="150000"/>
              </a:lnSpc>
            </a:pPr>
            <a:r>
              <a:rPr lang="ja-JP" altLang="en-US" sz="2000" dirty="0">
                <a:latin typeface="游ゴシック Medium" panose="020B0500000000000000" pitchFamily="50" charset="-128"/>
                <a:ea typeface="游ゴシック Medium" panose="020B0500000000000000" pitchFamily="50" charset="-128"/>
              </a:rPr>
              <a:t>・地域移行支援を利用しないと退院できない訳では</a:t>
            </a:r>
            <a:r>
              <a:rPr lang="ja-JP" altLang="en-US" sz="2000" dirty="0" smtClean="0">
                <a:latin typeface="游ゴシック Medium" panose="020B0500000000000000" pitchFamily="50" charset="-128"/>
                <a:ea typeface="游ゴシック Medium" panose="020B0500000000000000" pitchFamily="50" charset="-128"/>
              </a:rPr>
              <a:t>ない。</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a:t>
            </a:r>
            <a:r>
              <a:rPr lang="ja-JP" altLang="en-US" sz="2000" dirty="0" smtClean="0">
                <a:latin typeface="游ゴシック Medium" panose="020B0500000000000000" pitchFamily="50" charset="-128"/>
                <a:ea typeface="游ゴシック Medium" panose="020B0500000000000000" pitchFamily="50" charset="-128"/>
              </a:rPr>
              <a:t>早期</a:t>
            </a:r>
            <a:r>
              <a:rPr lang="ja-JP" altLang="en-US" sz="2000" dirty="0">
                <a:latin typeface="游ゴシック Medium" panose="020B0500000000000000" pitchFamily="50" charset="-128"/>
                <a:ea typeface="游ゴシック Medium" panose="020B0500000000000000" pitchFamily="50" charset="-128"/>
              </a:rPr>
              <a:t>退院を望む患者は利用を望まない場合が</a:t>
            </a:r>
            <a:r>
              <a:rPr lang="ja-JP" altLang="en-US" sz="2000" dirty="0" smtClean="0">
                <a:latin typeface="游ゴシック Medium" panose="020B0500000000000000" pitchFamily="50" charset="-128"/>
                <a:ea typeface="游ゴシック Medium" panose="020B0500000000000000" pitchFamily="50" charset="-128"/>
              </a:rPr>
              <a:t>ある。</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a:t>
            </a:r>
            <a:r>
              <a:rPr lang="ja-JP" altLang="en-US" sz="2000" dirty="0" smtClean="0">
                <a:latin typeface="游ゴシック Medium" panose="020B0500000000000000" pitchFamily="50" charset="-128"/>
                <a:ea typeface="游ゴシック Medium" panose="020B0500000000000000" pitchFamily="50" charset="-128"/>
              </a:rPr>
              <a:t>複数</a:t>
            </a:r>
            <a:r>
              <a:rPr lang="ja-JP" altLang="en-US" sz="2000" dirty="0">
                <a:latin typeface="游ゴシック Medium" panose="020B0500000000000000" pitchFamily="50" charset="-128"/>
                <a:ea typeface="游ゴシック Medium" panose="020B0500000000000000" pitchFamily="50" charset="-128"/>
              </a:rPr>
              <a:t>の支援者が</a:t>
            </a:r>
            <a:r>
              <a:rPr lang="ja-JP" altLang="en-US" sz="2000" dirty="0" smtClean="0">
                <a:latin typeface="游ゴシック Medium" panose="020B0500000000000000" pitchFamily="50" charset="-128"/>
                <a:ea typeface="游ゴシック Medium" panose="020B0500000000000000" pitchFamily="50" charset="-128"/>
              </a:rPr>
              <a:t>関わることが本人</a:t>
            </a:r>
            <a:r>
              <a:rPr lang="ja-JP" altLang="en-US" sz="2000" dirty="0">
                <a:latin typeface="游ゴシック Medium" panose="020B0500000000000000" pitchFamily="50" charset="-128"/>
                <a:ea typeface="游ゴシック Medium" panose="020B0500000000000000" pitchFamily="50" charset="-128"/>
              </a:rPr>
              <a:t>の負担</a:t>
            </a:r>
            <a:r>
              <a:rPr lang="ja-JP" altLang="en-US" sz="2000" dirty="0" smtClean="0">
                <a:latin typeface="游ゴシック Medium" panose="020B0500000000000000" pitchFamily="50" charset="-128"/>
                <a:ea typeface="游ゴシック Medium" panose="020B0500000000000000" pitchFamily="50" charset="-128"/>
              </a:rPr>
              <a:t>になり得る。</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2000" dirty="0">
                <a:latin typeface="游ゴシック Medium" panose="020B0500000000000000" pitchFamily="50" charset="-128"/>
                <a:ea typeface="游ゴシック Medium" panose="020B0500000000000000" pitchFamily="50" charset="-128"/>
              </a:rPr>
              <a:t>・地域移行の</a:t>
            </a:r>
            <a:r>
              <a:rPr kumimoji="1" lang="ja-JP" altLang="en-US" sz="2000" dirty="0" smtClean="0">
                <a:latin typeface="游ゴシック Medium" panose="020B0500000000000000" pitchFamily="50" charset="-128"/>
                <a:ea typeface="游ゴシック Medium" panose="020B0500000000000000" pitchFamily="50" charset="-128"/>
              </a:rPr>
              <a:t>窓口を一本化してほしい。</a:t>
            </a:r>
            <a:endParaRPr kumimoji="1" lang="ja-JP" altLang="en-US" sz="2000" dirty="0"/>
          </a:p>
        </p:txBody>
      </p:sp>
      <p:sp>
        <p:nvSpPr>
          <p:cNvPr id="5" name="テキスト ボックス 4">
            <a:extLst>
              <a:ext uri="{FF2B5EF4-FFF2-40B4-BE49-F238E27FC236}">
                <a16:creationId xmlns="" xmlns:a16="http://schemas.microsoft.com/office/drawing/2014/main" id="{96AC7A14-8072-4949-BEF1-BB2AF9AE6648}"/>
              </a:ext>
            </a:extLst>
          </p:cNvPr>
          <p:cNvSpPr txBox="1"/>
          <p:nvPr/>
        </p:nvSpPr>
        <p:spPr>
          <a:xfrm>
            <a:off x="467544" y="361213"/>
            <a:ext cx="1800200"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精神科病院－９</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765276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348880"/>
            <a:ext cx="7772400" cy="1780108"/>
          </a:xfrm>
        </p:spPr>
        <p:txBody>
          <a:bodyPr>
            <a:normAutofit fontScale="90000"/>
          </a:bodyPr>
          <a:lstStyle/>
          <a:p>
            <a:r>
              <a:rPr lang="ja-JP" altLang="en-US" sz="3800" b="1" dirty="0">
                <a:solidFill>
                  <a:schemeClr val="tx1"/>
                </a:solidFill>
                <a:latin typeface="游ゴシック Medium" panose="020B0500000000000000" pitchFamily="50" charset="-128"/>
                <a:ea typeface="游ゴシック Medium" panose="020B0500000000000000" pitchFamily="50" charset="-128"/>
              </a:rPr>
              <a:t>地域移行</a:t>
            </a:r>
            <a:r>
              <a:rPr lang="ja-JP" altLang="en-US" sz="3800" b="1" dirty="0" smtClean="0">
                <a:solidFill>
                  <a:schemeClr val="tx1"/>
                </a:solidFill>
                <a:latin typeface="游ゴシック Medium" panose="020B0500000000000000" pitchFamily="50" charset="-128"/>
                <a:ea typeface="游ゴシック Medium" panose="020B0500000000000000" pitchFamily="50" charset="-128"/>
              </a:rPr>
              <a:t>支援に関するアンケート結果</a:t>
            </a:r>
            <a:r>
              <a:rPr lang="en-US" altLang="ja-JP" sz="3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3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3800" b="1" dirty="0" smtClean="0">
                <a:solidFill>
                  <a:schemeClr val="tx1"/>
                </a:solidFill>
                <a:latin typeface="游ゴシック Medium" panose="020B0500000000000000" pitchFamily="50" charset="-128"/>
                <a:ea typeface="游ゴシック Medium" panose="020B0500000000000000" pitchFamily="50" charset="-128"/>
              </a:rPr>
              <a:t>（指定一般・特定相談支援事業所）</a:t>
            </a:r>
            <a:r>
              <a:rPr lang="en-US" altLang="ja-JP" sz="3800" b="1" dirty="0">
                <a:solidFill>
                  <a:schemeClr val="tx1"/>
                </a:solidFill>
                <a:latin typeface="游ゴシック Medium" panose="020B0500000000000000" pitchFamily="50" charset="-128"/>
                <a:ea typeface="游ゴシック Medium" panose="020B0500000000000000" pitchFamily="50" charset="-128"/>
              </a:rPr>
              <a:t/>
            </a:r>
            <a:br>
              <a:rPr lang="en-US" altLang="ja-JP" sz="3800" b="1" dirty="0">
                <a:solidFill>
                  <a:schemeClr val="tx1"/>
                </a:solidFill>
                <a:latin typeface="游ゴシック Medium" panose="020B0500000000000000" pitchFamily="50" charset="-128"/>
                <a:ea typeface="游ゴシック Medium" panose="020B0500000000000000" pitchFamily="50" charset="-128"/>
              </a:rPr>
            </a:br>
            <a:endParaRPr kumimoji="1" lang="ja-JP" altLang="en-US" sz="3800" b="1" dirty="0">
              <a:solidFill>
                <a:schemeClr val="tx1"/>
              </a:solidFill>
              <a:latin typeface="游ゴシック Medium" panose="020B0500000000000000" pitchFamily="50" charset="-128"/>
              <a:ea typeface="游ゴシック Medium" panose="020B0500000000000000" pitchFamily="50" charset="-128"/>
            </a:endParaRPr>
          </a:p>
        </p:txBody>
      </p:sp>
      <p:sp>
        <p:nvSpPr>
          <p:cNvPr id="4" name="スライド番号プレースホルダー 3"/>
          <p:cNvSpPr>
            <a:spLocks noGrp="1"/>
          </p:cNvSpPr>
          <p:nvPr>
            <p:ph type="sldNum" sz="quarter" idx="12"/>
          </p:nvPr>
        </p:nvSpPr>
        <p:spPr/>
        <p:txBody>
          <a:bodyPr/>
          <a:lstStyle/>
          <a:p>
            <a:fld id="{C2AC2A7A-0B01-4E6D-A95B-307367DB9F30}" type="slidenum">
              <a:rPr kumimoji="1" lang="ja-JP" altLang="en-US" sz="1800" smtClean="0">
                <a:latin typeface="+mj-ea"/>
                <a:ea typeface="+mj-ea"/>
              </a:rPr>
              <a:t>31</a:t>
            </a:fld>
            <a:endParaRPr kumimoji="1" lang="ja-JP" altLang="en-US" sz="1800" dirty="0">
              <a:latin typeface="+mj-ea"/>
              <a:ea typeface="+mj-ea"/>
            </a:endParaRPr>
          </a:p>
        </p:txBody>
      </p:sp>
    </p:spTree>
    <p:extLst>
      <p:ext uri="{BB962C8B-B14F-4D97-AF65-F5344CB8AC3E}">
        <p14:creationId xmlns:p14="http://schemas.microsoft.com/office/powerpoint/2010/main" val="14460530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23528" y="338328"/>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アンケート回答率（</a:t>
            </a:r>
            <a:r>
              <a:rPr lang="ja-JP" altLang="en-US" sz="2400" b="1" dirty="0" smtClean="0">
                <a:solidFill>
                  <a:schemeClr val="tx1"/>
                </a:solidFill>
                <a:latin typeface="游ゴシック Medium" panose="020B0500000000000000" pitchFamily="50" charset="-128"/>
                <a:ea typeface="游ゴシック Medium" panose="020B0500000000000000" pitchFamily="50" charset="-128"/>
              </a:rPr>
              <a:t>指定一般・特定相談支援事業所）</a:t>
            </a:r>
            <a:endParaRPr kumimoji="1" lang="ja-JP" altLang="en-US" sz="2400" b="1"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32</a:t>
            </a:fld>
            <a:endParaRPr kumimoji="1" lang="ja-JP" altLang="en-US" sz="1800" dirty="0">
              <a:latin typeface="+mj-ea"/>
              <a:ea typeface="+mj-ea"/>
            </a:endParaRPr>
          </a:p>
        </p:txBody>
      </p:sp>
      <p:sp>
        <p:nvSpPr>
          <p:cNvPr id="4" name="テキスト ボックス 3"/>
          <p:cNvSpPr txBox="1"/>
          <p:nvPr/>
        </p:nvSpPr>
        <p:spPr>
          <a:xfrm>
            <a:off x="395536" y="2708920"/>
            <a:ext cx="8219256" cy="1754326"/>
          </a:xfrm>
          <a:prstGeom prst="rect">
            <a:avLst/>
          </a:prstGeom>
          <a:noFill/>
        </p:spPr>
        <p:txBody>
          <a:bodyPr wrap="square" rtlCol="0">
            <a:spAutoFit/>
          </a:bodyPr>
          <a:lstStyle/>
          <a:p>
            <a:pPr>
              <a:lnSpc>
                <a:spcPct val="150000"/>
              </a:lnSpc>
            </a:pPr>
            <a:r>
              <a:rPr lang="ja-JP" altLang="en-US" sz="2400" dirty="0" smtClean="0">
                <a:latin typeface="游ゴシック Medium" panose="020B0500000000000000" pitchFamily="50" charset="-128"/>
                <a:ea typeface="游ゴシック Medium" panose="020B0500000000000000" pitchFamily="50" charset="-128"/>
              </a:rPr>
              <a:t>指定一般・特定相談</a:t>
            </a:r>
            <a:r>
              <a:rPr lang="ja-JP" altLang="en-US" sz="2400" dirty="0">
                <a:latin typeface="游ゴシック Medium" panose="020B0500000000000000" pitchFamily="50" charset="-128"/>
                <a:ea typeface="游ゴシック Medium" panose="020B0500000000000000" pitchFamily="50" charset="-128"/>
              </a:rPr>
              <a:t>支援</a:t>
            </a:r>
            <a:r>
              <a:rPr lang="ja-JP" altLang="en-US" sz="2400" dirty="0" smtClean="0">
                <a:latin typeface="游ゴシック Medium" panose="020B0500000000000000" pitchFamily="50" charset="-128"/>
                <a:ea typeface="游ゴシック Medium" panose="020B0500000000000000" pitchFamily="50" charset="-128"/>
              </a:rPr>
              <a:t>事業所３</a:t>
            </a:r>
            <a:r>
              <a:rPr lang="ja-JP" altLang="en-US" sz="2400" dirty="0">
                <a:latin typeface="游ゴシック Medium" panose="020B0500000000000000" pitchFamily="50" charset="-128"/>
                <a:ea typeface="游ゴシック Medium" panose="020B0500000000000000" pitchFamily="50" charset="-128"/>
              </a:rPr>
              <a:t>４</a:t>
            </a:r>
            <a:r>
              <a:rPr lang="ja-JP" altLang="en-US" sz="2400" dirty="0" smtClean="0">
                <a:latin typeface="游ゴシック Medium" panose="020B0500000000000000" pitchFamily="50" charset="-128"/>
                <a:ea typeface="游ゴシック Medium" panose="020B0500000000000000" pitchFamily="50" charset="-128"/>
              </a:rPr>
              <a:t>か所</a:t>
            </a:r>
            <a:r>
              <a:rPr lang="ja-JP" altLang="en-US" sz="2400" dirty="0">
                <a:latin typeface="游ゴシック Medium" panose="020B0500000000000000" pitchFamily="50" charset="-128"/>
                <a:ea typeface="游ゴシック Medium" panose="020B0500000000000000" pitchFamily="50" charset="-128"/>
              </a:rPr>
              <a:t>にアンケート依頼</a:t>
            </a:r>
            <a:endParaRPr lang="en-US" altLang="ja-JP" sz="24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2400" dirty="0">
              <a:latin typeface="游ゴシック Medium" panose="020B0500000000000000" pitchFamily="50" charset="-128"/>
              <a:ea typeface="游ゴシック Medium" panose="020B0500000000000000" pitchFamily="50" charset="-128"/>
            </a:endParaRPr>
          </a:p>
          <a:p>
            <a:pPr>
              <a:lnSpc>
                <a:spcPct val="150000"/>
              </a:lnSpc>
            </a:pPr>
            <a:r>
              <a:rPr lang="ja-JP" altLang="en-US" sz="2400" dirty="0" smtClean="0">
                <a:latin typeface="游ゴシック Medium" panose="020B0500000000000000" pitchFamily="50" charset="-128"/>
                <a:ea typeface="游ゴシック Medium" panose="020B0500000000000000" pitchFamily="50" charset="-128"/>
              </a:rPr>
              <a:t>２</a:t>
            </a:r>
            <a:r>
              <a:rPr lang="ja-JP" altLang="en-US" sz="2400" dirty="0">
                <a:latin typeface="游ゴシック Medium" panose="020B0500000000000000" pitchFamily="50" charset="-128"/>
                <a:ea typeface="游ゴシック Medium" panose="020B0500000000000000" pitchFamily="50" charset="-128"/>
              </a:rPr>
              <a:t>１</a:t>
            </a:r>
            <a:r>
              <a:rPr lang="ja-JP" altLang="en-US" sz="2400" dirty="0" smtClean="0">
                <a:latin typeface="游ゴシック Medium" panose="020B0500000000000000" pitchFamily="50" charset="-128"/>
                <a:ea typeface="游ゴシック Medium" panose="020B0500000000000000" pitchFamily="50" charset="-128"/>
              </a:rPr>
              <a:t>事業所</a:t>
            </a:r>
            <a:r>
              <a:rPr lang="ja-JP" altLang="en-US" sz="2400" dirty="0">
                <a:latin typeface="游ゴシック Medium" panose="020B0500000000000000" pitchFamily="50" charset="-128"/>
                <a:ea typeface="游ゴシック Medium" panose="020B0500000000000000" pitchFamily="50" charset="-128"/>
              </a:rPr>
              <a:t>が回答（</a:t>
            </a:r>
            <a:r>
              <a:rPr lang="ja-JP" altLang="en-US" sz="2400" dirty="0" smtClean="0">
                <a:latin typeface="游ゴシック Medium" panose="020B0500000000000000" pitchFamily="50" charset="-128"/>
                <a:ea typeface="游ゴシック Medium" panose="020B0500000000000000" pitchFamily="50" charset="-128"/>
              </a:rPr>
              <a:t>回答率６</a:t>
            </a:r>
            <a:r>
              <a:rPr lang="ja-JP" altLang="en-US" sz="2400" dirty="0">
                <a:latin typeface="游ゴシック Medium" panose="020B0500000000000000" pitchFamily="50" charset="-128"/>
                <a:ea typeface="游ゴシック Medium" panose="020B0500000000000000" pitchFamily="50" charset="-128"/>
              </a:rPr>
              <a:t>２</a:t>
            </a:r>
            <a:r>
              <a:rPr lang="ja-JP" altLang="en-US" sz="2400" dirty="0" smtClean="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a:t>
            </a:r>
            <a:endParaRPr lang="en-US" altLang="ja-JP"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257818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62372" y="663939"/>
            <a:ext cx="8363272" cy="1192971"/>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3200" b="1" dirty="0">
                <a:solidFill>
                  <a:schemeClr val="tx1"/>
                </a:solidFill>
                <a:latin typeface="游ゴシック Medium" panose="020B0500000000000000" pitchFamily="50" charset="-128"/>
                <a:ea typeface="游ゴシック Medium" panose="020B0500000000000000" pitchFamily="50" charset="-128"/>
              </a:rPr>
              <a:t>移行</a:t>
            </a:r>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支援の理解度</a:t>
            </a:r>
            <a:r>
              <a:rPr lang="ja-JP" altLang="en-US" sz="3200" b="1" dirty="0">
                <a:solidFill>
                  <a:schemeClr val="tx1"/>
                </a:solidFill>
                <a:latin typeface="游ゴシック Medium" panose="020B0500000000000000" pitchFamily="50" charset="-128"/>
                <a:ea typeface="游ゴシック Medium" panose="020B0500000000000000" pitchFamily="50" charset="-128"/>
              </a:rPr>
              <a:t>について　</a:t>
            </a:r>
            <a:r>
              <a:rPr lang="ja-JP" altLang="en-US" sz="3200" dirty="0">
                <a:solidFill>
                  <a:schemeClr val="tx1"/>
                </a:solidFill>
              </a:rPr>
              <a:t>　</a:t>
            </a:r>
            <a:endParaRPr kumimoji="1" lang="ja-JP" altLang="en-US" sz="3200" dirty="0"/>
          </a:p>
        </p:txBody>
      </p:sp>
      <p:sp>
        <p:nvSpPr>
          <p:cNvPr id="2" name="スライド番号プレースホルダー 1"/>
          <p:cNvSpPr>
            <a:spLocks noGrp="1"/>
          </p:cNvSpPr>
          <p:nvPr>
            <p:ph type="sldNum" sz="quarter" idx="12"/>
          </p:nvPr>
        </p:nvSpPr>
        <p:spPr>
          <a:xfrm>
            <a:off x="5004048" y="2496409"/>
            <a:ext cx="2024207" cy="707867"/>
          </a:xfrm>
        </p:spPr>
        <p:txBody>
          <a:bodyPr/>
          <a:lstStyle/>
          <a:p>
            <a:fld id="{C2AC2A7A-0B01-4E6D-A95B-307367DB9F30}" type="slidenum">
              <a:rPr kumimoji="1" lang="ja-JP" altLang="en-US" sz="1800" smtClean="0">
                <a:latin typeface="+mj-ea"/>
                <a:ea typeface="+mj-ea"/>
              </a:rPr>
              <a:t>33</a:t>
            </a:fld>
            <a:endParaRPr kumimoji="1" lang="ja-JP" altLang="en-US" sz="1800" dirty="0">
              <a:latin typeface="+mj-ea"/>
              <a:ea typeface="+mj-ea"/>
            </a:endParaRPr>
          </a:p>
        </p:txBody>
      </p:sp>
      <p:sp>
        <p:nvSpPr>
          <p:cNvPr id="9" name="テキスト ボックス 8"/>
          <p:cNvSpPr txBox="1"/>
          <p:nvPr/>
        </p:nvSpPr>
        <p:spPr>
          <a:xfrm>
            <a:off x="323528" y="1984036"/>
            <a:ext cx="3456384"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34</a:t>
            </a:r>
            <a:r>
              <a:rPr lang="ja-JP" altLang="en-US" b="1" dirty="0">
                <a:latin typeface="游ゴシック Medium" panose="020B0500000000000000" pitchFamily="50" charset="-128"/>
                <a:ea typeface="游ゴシック Medium" panose="020B0500000000000000" pitchFamily="50" charset="-128"/>
              </a:rPr>
              <a:t>事業所中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21</a:t>
            </a:r>
            <a:r>
              <a:rPr lang="ja-JP" altLang="en-US" b="1" dirty="0" smtClean="0">
                <a:latin typeface="游ゴシック Medium" panose="020B0500000000000000" pitchFamily="50" charset="-128"/>
                <a:ea typeface="游ゴシック Medium" panose="020B0500000000000000" pitchFamily="50" charset="-128"/>
              </a:rPr>
              <a:t>事業所</a:t>
            </a:r>
            <a:r>
              <a:rPr lang="ja-JP" altLang="en-US" b="1" dirty="0">
                <a:latin typeface="游ゴシック Medium" panose="020B0500000000000000" pitchFamily="50" charset="-128"/>
                <a:ea typeface="游ゴシック Medium" panose="020B0500000000000000" pitchFamily="50" charset="-128"/>
              </a:rPr>
              <a:t>が回答（</a:t>
            </a:r>
            <a:r>
              <a:rPr lang="ja-JP" altLang="en-US" b="1" dirty="0" smtClean="0">
                <a:latin typeface="游ゴシック Medium" panose="020B0500000000000000" pitchFamily="50" charset="-128"/>
                <a:ea typeface="游ゴシック Medium" panose="020B0500000000000000" pitchFamily="50" charset="-128"/>
              </a:rPr>
              <a:t>回答率</a:t>
            </a:r>
            <a:r>
              <a:rPr lang="en-US" altLang="ja-JP" b="1" dirty="0" smtClean="0">
                <a:latin typeface="游ゴシック Medium" panose="020B0500000000000000" pitchFamily="50" charset="-128"/>
                <a:ea typeface="游ゴシック Medium" panose="020B0500000000000000" pitchFamily="50" charset="-128"/>
              </a:rPr>
              <a:t>62%</a:t>
            </a:r>
            <a:r>
              <a:rPr lang="ja-JP" altLang="en-US" b="1" dirty="0" smtClean="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12" name="グラフ 11"/>
          <p:cNvGraphicFramePr/>
          <p:nvPr>
            <p:extLst>
              <p:ext uri="{D42A27DB-BD31-4B8C-83A1-F6EECF244321}">
                <p14:modId xmlns:p14="http://schemas.microsoft.com/office/powerpoint/2010/main" val="2162836424"/>
              </p:ext>
            </p:extLst>
          </p:nvPr>
        </p:nvGraphicFramePr>
        <p:xfrm>
          <a:off x="0" y="2467247"/>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6372200" y="4089266"/>
            <a:ext cx="1835696" cy="707886"/>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理解している</a:t>
            </a:r>
            <a:r>
              <a:rPr lang="en-US" altLang="ja-JP" sz="2000" b="1" dirty="0" smtClean="0">
                <a:latin typeface="游ゴシック Medium" panose="020B0500000000000000" pitchFamily="50" charset="-128"/>
                <a:ea typeface="游ゴシック Medium" panose="020B0500000000000000" pitchFamily="50" charset="-128"/>
              </a:rPr>
              <a:t>52</a:t>
            </a:r>
            <a:r>
              <a:rPr lang="ja-JP" altLang="en-US" sz="2000" b="1" dirty="0" smtClean="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5" name="テキスト ボックス 14"/>
          <p:cNvSpPr txBox="1"/>
          <p:nvPr/>
        </p:nvSpPr>
        <p:spPr>
          <a:xfrm>
            <a:off x="3419872" y="3861048"/>
            <a:ext cx="936104"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…11</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3465328" y="4345359"/>
            <a:ext cx="1106672" cy="307777"/>
          </a:xfrm>
          <a:prstGeom prst="rect">
            <a:avLst/>
          </a:prstGeom>
          <a:noFill/>
        </p:spPr>
        <p:txBody>
          <a:bodyPr wrap="square" rtlCol="0">
            <a:spAutoFit/>
          </a:bodyPr>
          <a:lstStyle/>
          <a:p>
            <a:r>
              <a:rPr lang="en-US" altLang="ja-JP" sz="1400" dirty="0" smtClean="0">
                <a:latin typeface="游ゴシック Medium" panose="020B0500000000000000" pitchFamily="50" charset="-128"/>
                <a:ea typeface="游ゴシック Medium" panose="020B0500000000000000" pitchFamily="50" charset="-128"/>
              </a:rPr>
              <a:t>…10</a:t>
            </a:r>
            <a:r>
              <a:rPr lang="ja-JP" altLang="en-US" sz="1400" dirty="0" smtClean="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7" name="テキスト ボックス 16"/>
          <p:cNvSpPr txBox="1"/>
          <p:nvPr/>
        </p:nvSpPr>
        <p:spPr>
          <a:xfrm>
            <a:off x="3491880" y="4797152"/>
            <a:ext cx="1224136"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4" name="テキスト ボックス 3"/>
          <p:cNvSpPr txBox="1"/>
          <p:nvPr/>
        </p:nvSpPr>
        <p:spPr>
          <a:xfrm>
            <a:off x="436124" y="363030"/>
            <a:ext cx="1615596"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相談支援－１</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11" name="スライド番号プレースホルダー 1"/>
          <p:cNvSpPr txBox="1">
            <a:spLocks/>
          </p:cNvSpPr>
          <p:nvPr/>
        </p:nvSpPr>
        <p:spPr>
          <a:xfrm>
            <a:off x="3991088" y="6250163"/>
            <a:ext cx="1161826"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latin typeface="+mj-ea"/>
                <a:ea typeface="+mj-ea"/>
              </a:rPr>
              <a:t>33</a:t>
            </a:r>
            <a:endParaRPr lang="ja-JP" altLang="en-US" sz="1800" dirty="0">
              <a:latin typeface="+mj-ea"/>
              <a:ea typeface="+mj-ea"/>
            </a:endParaRPr>
          </a:p>
        </p:txBody>
      </p:sp>
    </p:spTree>
    <p:extLst>
      <p:ext uri="{BB962C8B-B14F-4D97-AF65-F5344CB8AC3E}">
        <p14:creationId xmlns:p14="http://schemas.microsoft.com/office/powerpoint/2010/main" val="28668219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3491880" y="6211071"/>
            <a:ext cx="1769090" cy="400101"/>
          </a:xfrm>
        </p:spPr>
        <p:txBody>
          <a:bodyPr/>
          <a:lstStyle/>
          <a:p>
            <a:fld id="{C2AC2A7A-0B01-4E6D-A95B-307367DB9F30}" type="slidenum">
              <a:rPr kumimoji="1" lang="ja-JP" altLang="en-US" sz="1800" smtClean="0">
                <a:latin typeface="+mj-ea"/>
                <a:ea typeface="+mj-ea"/>
              </a:rPr>
              <a:t>34</a:t>
            </a:fld>
            <a:endParaRPr kumimoji="1" lang="ja-JP" altLang="en-US" sz="1800" dirty="0">
              <a:latin typeface="+mj-ea"/>
              <a:ea typeface="+mj-ea"/>
            </a:endParaRPr>
          </a:p>
        </p:txBody>
      </p:sp>
      <p:sp>
        <p:nvSpPr>
          <p:cNvPr id="18" name="タイトル 2"/>
          <p:cNvSpPr>
            <a:spLocks noGrp="1"/>
          </p:cNvSpPr>
          <p:nvPr>
            <p:ph type="title"/>
          </p:nvPr>
        </p:nvSpPr>
        <p:spPr>
          <a:xfrm>
            <a:off x="467544" y="701198"/>
            <a:ext cx="8363272" cy="1177996"/>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3200" b="1" dirty="0">
                <a:solidFill>
                  <a:schemeClr val="tx1"/>
                </a:solidFill>
                <a:latin typeface="游ゴシック Medium" panose="020B0500000000000000" pitchFamily="50" charset="-128"/>
                <a:ea typeface="游ゴシック Medium" panose="020B0500000000000000" pitchFamily="50" charset="-128"/>
              </a:rPr>
              <a:t>移行支援の利用実績について　</a:t>
            </a:r>
            <a:endParaRPr kumimoji="1" lang="ja-JP" altLang="en-US" sz="3200" b="1"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66627" y="326753"/>
            <a:ext cx="1615596"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相談支援－２</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20" name="テキスト ボックス 19"/>
          <p:cNvSpPr txBox="1"/>
          <p:nvPr/>
        </p:nvSpPr>
        <p:spPr>
          <a:xfrm>
            <a:off x="251520" y="1700808"/>
            <a:ext cx="3456384"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34</a:t>
            </a:r>
            <a:r>
              <a:rPr lang="ja-JP" altLang="en-US" b="1" dirty="0">
                <a:latin typeface="游ゴシック Medium" panose="020B0500000000000000" pitchFamily="50" charset="-128"/>
                <a:ea typeface="游ゴシック Medium" panose="020B0500000000000000" pitchFamily="50" charset="-128"/>
              </a:rPr>
              <a:t>事業所中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21</a:t>
            </a:r>
            <a:r>
              <a:rPr lang="ja-JP" altLang="en-US" b="1" dirty="0" smtClean="0">
                <a:latin typeface="游ゴシック Medium" panose="020B0500000000000000" pitchFamily="50" charset="-128"/>
                <a:ea typeface="游ゴシック Medium" panose="020B0500000000000000" pitchFamily="50" charset="-128"/>
              </a:rPr>
              <a:t>事業所</a:t>
            </a:r>
            <a:r>
              <a:rPr lang="ja-JP" altLang="en-US" b="1" dirty="0">
                <a:latin typeface="游ゴシック Medium" panose="020B0500000000000000" pitchFamily="50" charset="-128"/>
                <a:ea typeface="游ゴシック Medium" panose="020B0500000000000000" pitchFamily="50" charset="-128"/>
              </a:rPr>
              <a:t>が回答（</a:t>
            </a:r>
            <a:r>
              <a:rPr lang="ja-JP" altLang="en-US" b="1" dirty="0" smtClean="0">
                <a:latin typeface="游ゴシック Medium" panose="020B0500000000000000" pitchFamily="50" charset="-128"/>
                <a:ea typeface="游ゴシック Medium" panose="020B0500000000000000" pitchFamily="50" charset="-128"/>
              </a:rPr>
              <a:t>回答率</a:t>
            </a:r>
            <a:r>
              <a:rPr lang="en-US" altLang="ja-JP" b="1" dirty="0" smtClean="0">
                <a:latin typeface="游ゴシック Medium" panose="020B0500000000000000" pitchFamily="50" charset="-128"/>
                <a:ea typeface="游ゴシック Medium" panose="020B0500000000000000" pitchFamily="50" charset="-128"/>
              </a:rPr>
              <a:t>62%</a:t>
            </a:r>
            <a:r>
              <a:rPr lang="ja-JP" altLang="en-US" b="1" dirty="0" smtClean="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22" name="表 21"/>
          <p:cNvGraphicFramePr>
            <a:graphicFrameLocks noGrp="1"/>
          </p:cNvGraphicFramePr>
          <p:nvPr/>
        </p:nvGraphicFramePr>
        <p:xfrm>
          <a:off x="1524001" y="2532541"/>
          <a:ext cx="6096000" cy="3517785"/>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4119579558"/>
                    </a:ext>
                  </a:extLst>
                </a:gridCol>
                <a:gridCol w="3048000">
                  <a:extLst>
                    <a:ext uri="{9D8B030D-6E8A-4147-A177-3AD203B41FA5}">
                      <a16:colId xmlns="" xmlns:a16="http://schemas.microsoft.com/office/drawing/2014/main" val="2981567588"/>
                    </a:ext>
                  </a:extLst>
                </a:gridCol>
              </a:tblGrid>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利用実績</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回答事業所数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1833009465"/>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０人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１６か所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60409419"/>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646906383"/>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61605156"/>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３人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18716144"/>
                  </a:ext>
                </a:extLst>
              </a:tr>
            </a:tbl>
          </a:graphicData>
        </a:graphic>
      </p:graphicFrame>
    </p:spTree>
    <p:extLst>
      <p:ext uri="{BB962C8B-B14F-4D97-AF65-F5344CB8AC3E}">
        <p14:creationId xmlns:p14="http://schemas.microsoft.com/office/powerpoint/2010/main" val="30376907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3509906" y="6345967"/>
            <a:ext cx="2024207" cy="400101"/>
          </a:xfrm>
        </p:spPr>
        <p:txBody>
          <a:bodyPr/>
          <a:lstStyle/>
          <a:p>
            <a:fld id="{C2AC2A7A-0B01-4E6D-A95B-307367DB9F30}" type="slidenum">
              <a:rPr kumimoji="1" lang="ja-JP" altLang="en-US" sz="1800" smtClean="0">
                <a:latin typeface="+mj-ea"/>
                <a:ea typeface="+mj-ea"/>
              </a:rPr>
              <a:t>35</a:t>
            </a:fld>
            <a:endParaRPr kumimoji="1" lang="ja-JP" altLang="en-US" sz="1800" dirty="0">
              <a:latin typeface="+mj-ea"/>
              <a:ea typeface="+mj-ea"/>
            </a:endParaRPr>
          </a:p>
        </p:txBody>
      </p:sp>
      <p:sp>
        <p:nvSpPr>
          <p:cNvPr id="18" name="タイトル 2"/>
          <p:cNvSpPr>
            <a:spLocks noGrp="1"/>
          </p:cNvSpPr>
          <p:nvPr>
            <p:ph type="title"/>
          </p:nvPr>
        </p:nvSpPr>
        <p:spPr>
          <a:xfrm>
            <a:off x="251520" y="670103"/>
            <a:ext cx="8363272" cy="1177996"/>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3200" b="1" dirty="0">
                <a:solidFill>
                  <a:schemeClr val="tx1"/>
                </a:solidFill>
                <a:latin typeface="游ゴシック Medium" panose="020B0500000000000000" pitchFamily="50" charset="-128"/>
                <a:ea typeface="游ゴシック Medium" panose="020B0500000000000000" pitchFamily="50" charset="-128"/>
              </a:rPr>
              <a:t>移行支援</a:t>
            </a:r>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の対象となりそうな利用者数</a:t>
            </a:r>
            <a:r>
              <a:rPr lang="ja-JP" altLang="en-US" sz="3200" b="1" dirty="0">
                <a:solidFill>
                  <a:schemeClr val="tx1"/>
                </a:solidFill>
                <a:latin typeface="游ゴシック Medium" panose="020B0500000000000000" pitchFamily="50" charset="-128"/>
                <a:ea typeface="游ゴシック Medium" panose="020B0500000000000000" pitchFamily="50" charset="-128"/>
              </a:rPr>
              <a:t>　</a:t>
            </a:r>
            <a:endParaRPr kumimoji="1" lang="ja-JP" altLang="en-US" sz="3200" b="1"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66626" y="326753"/>
            <a:ext cx="1585093"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相談支援－３</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20" name="テキスト ボックス 19"/>
          <p:cNvSpPr txBox="1"/>
          <p:nvPr/>
        </p:nvSpPr>
        <p:spPr>
          <a:xfrm>
            <a:off x="251520" y="1700808"/>
            <a:ext cx="3456384"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34</a:t>
            </a:r>
            <a:r>
              <a:rPr lang="ja-JP" altLang="en-US" b="1" dirty="0">
                <a:latin typeface="游ゴシック Medium" panose="020B0500000000000000" pitchFamily="50" charset="-128"/>
                <a:ea typeface="游ゴシック Medium" panose="020B0500000000000000" pitchFamily="50" charset="-128"/>
              </a:rPr>
              <a:t>事業所中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21</a:t>
            </a:r>
            <a:r>
              <a:rPr lang="ja-JP" altLang="en-US" b="1" dirty="0" smtClean="0">
                <a:latin typeface="游ゴシック Medium" panose="020B0500000000000000" pitchFamily="50" charset="-128"/>
                <a:ea typeface="游ゴシック Medium" panose="020B0500000000000000" pitchFamily="50" charset="-128"/>
              </a:rPr>
              <a:t>事業所</a:t>
            </a:r>
            <a:r>
              <a:rPr lang="ja-JP" altLang="en-US" b="1" dirty="0">
                <a:latin typeface="游ゴシック Medium" panose="020B0500000000000000" pitchFamily="50" charset="-128"/>
                <a:ea typeface="游ゴシック Medium" panose="020B0500000000000000" pitchFamily="50" charset="-128"/>
              </a:rPr>
              <a:t>が回答（</a:t>
            </a:r>
            <a:r>
              <a:rPr lang="ja-JP" altLang="en-US" b="1" dirty="0" smtClean="0">
                <a:latin typeface="游ゴシック Medium" panose="020B0500000000000000" pitchFamily="50" charset="-128"/>
                <a:ea typeface="游ゴシック Medium" panose="020B0500000000000000" pitchFamily="50" charset="-128"/>
              </a:rPr>
              <a:t>回答率</a:t>
            </a:r>
            <a:r>
              <a:rPr lang="en-US" altLang="ja-JP" b="1" dirty="0" smtClean="0">
                <a:latin typeface="游ゴシック Medium" panose="020B0500000000000000" pitchFamily="50" charset="-128"/>
                <a:ea typeface="游ゴシック Medium" panose="020B0500000000000000" pitchFamily="50" charset="-128"/>
              </a:rPr>
              <a:t>62%</a:t>
            </a:r>
            <a:r>
              <a:rPr lang="ja-JP" altLang="en-US" b="1" dirty="0" smtClean="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21" name="表 20"/>
          <p:cNvGraphicFramePr>
            <a:graphicFrameLocks noGrp="1"/>
          </p:cNvGraphicFramePr>
          <p:nvPr/>
        </p:nvGraphicFramePr>
        <p:xfrm>
          <a:off x="1474009" y="2692849"/>
          <a:ext cx="6096000" cy="2814228"/>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4119579558"/>
                    </a:ext>
                  </a:extLst>
                </a:gridCol>
                <a:gridCol w="3048000">
                  <a:extLst>
                    <a:ext uri="{9D8B030D-6E8A-4147-A177-3AD203B41FA5}">
                      <a16:colId xmlns="" xmlns:a16="http://schemas.microsoft.com/office/drawing/2014/main" val="2981567588"/>
                    </a:ext>
                  </a:extLst>
                </a:gridCol>
              </a:tblGrid>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利用者数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回答事業所数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1833009465"/>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０人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１８か所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60409419"/>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646906383"/>
                  </a:ext>
                </a:extLst>
              </a:tr>
              <a:tr h="703557">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２人</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61605156"/>
                  </a:ext>
                </a:extLst>
              </a:tr>
            </a:tbl>
          </a:graphicData>
        </a:graphic>
      </p:graphicFrame>
    </p:spTree>
    <p:extLst>
      <p:ext uri="{BB962C8B-B14F-4D97-AF65-F5344CB8AC3E}">
        <p14:creationId xmlns:p14="http://schemas.microsoft.com/office/powerpoint/2010/main" val="1770437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3559896" y="6103057"/>
            <a:ext cx="2024208" cy="707868"/>
          </a:xfrm>
        </p:spPr>
        <p:txBody>
          <a:bodyPr/>
          <a:lstStyle/>
          <a:p>
            <a:fld id="{C2AC2A7A-0B01-4E6D-A95B-307367DB9F30}" type="slidenum">
              <a:rPr kumimoji="1" lang="ja-JP" altLang="en-US" sz="1800" smtClean="0">
                <a:latin typeface="+mj-ea"/>
                <a:ea typeface="+mj-ea"/>
              </a:rPr>
              <a:t>36</a:t>
            </a:fld>
            <a:endParaRPr kumimoji="1" lang="ja-JP" altLang="en-US" sz="1800" dirty="0">
              <a:latin typeface="+mj-ea"/>
              <a:ea typeface="+mj-ea"/>
            </a:endParaRPr>
          </a:p>
        </p:txBody>
      </p:sp>
      <p:graphicFrame>
        <p:nvGraphicFramePr>
          <p:cNvPr id="12" name="グラフ 11"/>
          <p:cNvGraphicFramePr/>
          <p:nvPr>
            <p:extLst>
              <p:ext uri="{D42A27DB-BD31-4B8C-83A1-F6EECF244321}">
                <p14:modId xmlns:p14="http://schemas.microsoft.com/office/powerpoint/2010/main" val="3555855071"/>
              </p:ext>
            </p:extLst>
          </p:nvPr>
        </p:nvGraphicFramePr>
        <p:xfrm>
          <a:off x="0" y="2630367"/>
          <a:ext cx="8825644" cy="3900879"/>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6272742" y="4420145"/>
            <a:ext cx="1835696" cy="400110"/>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必要</a:t>
            </a:r>
            <a:r>
              <a:rPr lang="en-US" altLang="ja-JP" sz="2000" b="1" dirty="0" smtClean="0">
                <a:latin typeface="游ゴシック Medium" panose="020B0500000000000000" pitchFamily="50" charset="-128"/>
                <a:ea typeface="游ゴシック Medium" panose="020B0500000000000000" pitchFamily="50" charset="-128"/>
              </a:rPr>
              <a:t>57</a:t>
            </a:r>
            <a:r>
              <a:rPr lang="ja-JP" altLang="en-US" sz="2000" b="1" dirty="0" smtClean="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4" name="テキスト ボックス 13"/>
          <p:cNvSpPr txBox="1"/>
          <p:nvPr/>
        </p:nvSpPr>
        <p:spPr>
          <a:xfrm>
            <a:off x="4584824" y="3014538"/>
            <a:ext cx="1769044" cy="1015663"/>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どちら</a:t>
            </a:r>
            <a:r>
              <a:rPr lang="ja-JP" altLang="en-US" sz="2000" b="1" dirty="0" smtClean="0">
                <a:latin typeface="游ゴシック Medium" panose="020B0500000000000000" pitchFamily="50" charset="-128"/>
                <a:ea typeface="游ゴシック Medium" panose="020B0500000000000000" pitchFamily="50" charset="-128"/>
              </a:rPr>
              <a:t>とも</a:t>
            </a:r>
            <a:endParaRPr lang="en-US" altLang="ja-JP" sz="2000" b="1" dirty="0" smtClean="0">
              <a:latin typeface="游ゴシック Medium" panose="020B0500000000000000" pitchFamily="50" charset="-128"/>
              <a:ea typeface="游ゴシック Medium" panose="020B0500000000000000" pitchFamily="50" charset="-128"/>
            </a:endParaRPr>
          </a:p>
          <a:p>
            <a:pPr algn="ctr"/>
            <a:r>
              <a:rPr lang="ja-JP" altLang="en-US" sz="2000" b="1" dirty="0" smtClean="0">
                <a:latin typeface="游ゴシック Medium" panose="020B0500000000000000" pitchFamily="50" charset="-128"/>
                <a:ea typeface="游ゴシック Medium" panose="020B0500000000000000" pitchFamily="50" charset="-128"/>
              </a:rPr>
              <a:t>いえない</a:t>
            </a:r>
            <a:endParaRPr lang="en-US" altLang="ja-JP" sz="2000" b="1" dirty="0" smtClean="0">
              <a:latin typeface="游ゴシック Medium" panose="020B0500000000000000" pitchFamily="50" charset="-128"/>
              <a:ea typeface="游ゴシック Medium" panose="020B0500000000000000" pitchFamily="50" charset="-128"/>
            </a:endParaRPr>
          </a:p>
          <a:p>
            <a:pPr algn="ctr"/>
            <a:r>
              <a:rPr lang="en-US" altLang="ja-JP" sz="2000" b="1" dirty="0" smtClean="0">
                <a:latin typeface="游ゴシック Medium" panose="020B0500000000000000" pitchFamily="50" charset="-128"/>
                <a:ea typeface="游ゴシック Medium" panose="020B0500000000000000" pitchFamily="50" charset="-128"/>
              </a:rPr>
              <a:t>14</a:t>
            </a:r>
            <a:r>
              <a:rPr lang="ja-JP" altLang="en-US" sz="2000" b="1" dirty="0" smtClean="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5" name="テキスト ボックス 14"/>
          <p:cNvSpPr txBox="1"/>
          <p:nvPr/>
        </p:nvSpPr>
        <p:spPr>
          <a:xfrm>
            <a:off x="3145490" y="3841402"/>
            <a:ext cx="936104"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a:t>
            </a:r>
            <a:r>
              <a:rPr lang="en-US" altLang="ja-JP" sz="1400" dirty="0" smtClean="0">
                <a:latin typeface="游ゴシック Medium" panose="020B0500000000000000" pitchFamily="50" charset="-128"/>
                <a:ea typeface="游ゴシック Medium" panose="020B0500000000000000" pitchFamily="50" charset="-128"/>
              </a:rPr>
              <a:t>12</a:t>
            </a:r>
            <a:r>
              <a:rPr lang="ja-JP" altLang="en-US" sz="1400" dirty="0" smtClean="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3131840" y="4225957"/>
            <a:ext cx="1106672" cy="307777"/>
          </a:xfrm>
          <a:prstGeom prst="rect">
            <a:avLst/>
          </a:prstGeom>
          <a:noFill/>
        </p:spPr>
        <p:txBody>
          <a:bodyPr wrap="square" rtlCol="0">
            <a:spAutoFit/>
          </a:bodyPr>
          <a:lstStyle/>
          <a:p>
            <a:r>
              <a:rPr lang="en-US" altLang="ja-JP" sz="1400" dirty="0" smtClean="0">
                <a:latin typeface="游ゴシック Medium" panose="020B0500000000000000" pitchFamily="50" charset="-128"/>
                <a:ea typeface="游ゴシック Medium" panose="020B0500000000000000" pitchFamily="50" charset="-128"/>
              </a:rPr>
              <a:t>…6</a:t>
            </a:r>
            <a:r>
              <a:rPr lang="ja-JP" altLang="en-US" sz="1400" dirty="0" smtClean="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7" name="テキスト ボックス 16"/>
          <p:cNvSpPr txBox="1"/>
          <p:nvPr/>
        </p:nvSpPr>
        <p:spPr>
          <a:xfrm>
            <a:off x="3131840" y="4595287"/>
            <a:ext cx="1224136"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…3</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8" name="タイトル 2"/>
          <p:cNvSpPr>
            <a:spLocks noGrp="1"/>
          </p:cNvSpPr>
          <p:nvPr>
            <p:ph type="title"/>
          </p:nvPr>
        </p:nvSpPr>
        <p:spPr>
          <a:xfrm>
            <a:off x="462372" y="661046"/>
            <a:ext cx="8363272" cy="1146456"/>
          </a:xfrm>
        </p:spPr>
        <p:txBody>
          <a:bodyPr>
            <a:normAutofit/>
          </a:bodyPr>
          <a:lstStyle/>
          <a:p>
            <a:r>
              <a:rPr lang="ja-JP" altLang="en-US" sz="3200" b="1" dirty="0">
                <a:solidFill>
                  <a:schemeClr val="tx1"/>
                </a:solidFill>
                <a:latin typeface="游ゴシック Medium" panose="020B0500000000000000" pitchFamily="50" charset="-128"/>
                <a:ea typeface="游ゴシック Medium" panose="020B0500000000000000" pitchFamily="50" charset="-128"/>
              </a:rPr>
              <a:t>地域移行支援の必要性について</a:t>
            </a:r>
            <a:r>
              <a:rPr lang="ja-JP" altLang="en-US" sz="2400" b="1" dirty="0">
                <a:solidFill>
                  <a:schemeClr val="tx1"/>
                </a:solidFill>
              </a:rPr>
              <a:t>　</a:t>
            </a:r>
            <a:endParaRPr kumimoji="1" lang="ja-JP" altLang="en-US" sz="2400" b="1" dirty="0"/>
          </a:p>
        </p:txBody>
      </p:sp>
      <p:sp>
        <p:nvSpPr>
          <p:cNvPr id="19" name="テキスト ボックス 18"/>
          <p:cNvSpPr txBox="1"/>
          <p:nvPr/>
        </p:nvSpPr>
        <p:spPr>
          <a:xfrm>
            <a:off x="436124" y="363030"/>
            <a:ext cx="154358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相談支援－４</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20" name="テキスト ボックス 19"/>
          <p:cNvSpPr txBox="1"/>
          <p:nvPr/>
        </p:nvSpPr>
        <p:spPr>
          <a:xfrm>
            <a:off x="251520" y="1700808"/>
            <a:ext cx="3456384"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34</a:t>
            </a:r>
            <a:r>
              <a:rPr lang="ja-JP" altLang="en-US" b="1" dirty="0">
                <a:latin typeface="游ゴシック Medium" panose="020B0500000000000000" pitchFamily="50" charset="-128"/>
                <a:ea typeface="游ゴシック Medium" panose="020B0500000000000000" pitchFamily="50" charset="-128"/>
              </a:rPr>
              <a:t>事業所中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21</a:t>
            </a:r>
            <a:r>
              <a:rPr lang="ja-JP" altLang="en-US" b="1" dirty="0" smtClean="0">
                <a:latin typeface="游ゴシック Medium" panose="020B0500000000000000" pitchFamily="50" charset="-128"/>
                <a:ea typeface="游ゴシック Medium" panose="020B0500000000000000" pitchFamily="50" charset="-128"/>
              </a:rPr>
              <a:t>事業所</a:t>
            </a:r>
            <a:r>
              <a:rPr lang="ja-JP" altLang="en-US" b="1" dirty="0">
                <a:latin typeface="游ゴシック Medium" panose="020B0500000000000000" pitchFamily="50" charset="-128"/>
                <a:ea typeface="游ゴシック Medium" panose="020B0500000000000000" pitchFamily="50" charset="-128"/>
              </a:rPr>
              <a:t>が回答（</a:t>
            </a:r>
            <a:r>
              <a:rPr lang="ja-JP" altLang="en-US" b="1" dirty="0" smtClean="0">
                <a:latin typeface="游ゴシック Medium" panose="020B0500000000000000" pitchFamily="50" charset="-128"/>
                <a:ea typeface="游ゴシック Medium" panose="020B0500000000000000" pitchFamily="50" charset="-128"/>
              </a:rPr>
              <a:t>回答率</a:t>
            </a:r>
            <a:r>
              <a:rPr lang="en-US" altLang="ja-JP" b="1" dirty="0" smtClean="0">
                <a:latin typeface="游ゴシック Medium" panose="020B0500000000000000" pitchFamily="50" charset="-128"/>
                <a:ea typeface="游ゴシック Medium" panose="020B0500000000000000" pitchFamily="50" charset="-128"/>
              </a:rPr>
              <a:t>62%</a:t>
            </a:r>
            <a:r>
              <a:rPr lang="ja-JP" altLang="en-US" b="1" dirty="0" smtClean="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2089518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547696"/>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地域移行支援の必要性について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必要</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」と考える主</a:t>
            </a:r>
            <a:r>
              <a:rPr lang="ja-JP" altLang="en-US" sz="2800" b="1" dirty="0">
                <a:solidFill>
                  <a:schemeClr val="tx1"/>
                </a:solidFill>
                <a:latin typeface="游ゴシック Medium" panose="020B0500000000000000" pitchFamily="50" charset="-128"/>
                <a:ea typeface="游ゴシック Medium" panose="020B0500000000000000" pitchFamily="50" charset="-128"/>
              </a:rPr>
              <a:t>な理由</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37</a:t>
            </a:fld>
            <a:endParaRPr kumimoji="1" lang="ja-JP" altLang="en-US" sz="1800" dirty="0">
              <a:latin typeface="+mj-ea"/>
              <a:ea typeface="+mj-ea"/>
            </a:endParaRPr>
          </a:p>
        </p:txBody>
      </p:sp>
      <p:sp>
        <p:nvSpPr>
          <p:cNvPr id="4" name="テキスト ボックス 3"/>
          <p:cNvSpPr txBox="1"/>
          <p:nvPr/>
        </p:nvSpPr>
        <p:spPr>
          <a:xfrm>
            <a:off x="363226" y="2300589"/>
            <a:ext cx="8551220" cy="3785652"/>
          </a:xfrm>
          <a:prstGeom prst="rect">
            <a:avLst/>
          </a:prstGeom>
          <a:noFill/>
        </p:spPr>
        <p:txBody>
          <a:bodyPr wrap="square" rtlCol="0">
            <a:spAutoFit/>
          </a:bodyPr>
          <a:lstStyle/>
          <a:p>
            <a:pPr>
              <a:lnSpc>
                <a:spcPct val="150000"/>
              </a:lnSpc>
            </a:pPr>
            <a:r>
              <a:rPr kumimoji="1" lang="ja-JP" altLang="en-US" sz="2000" dirty="0">
                <a:latin typeface="游ゴシック Medium" panose="020B0500000000000000" pitchFamily="50" charset="-128"/>
                <a:ea typeface="游ゴシック Medium" panose="020B0500000000000000" pitchFamily="50" charset="-128"/>
              </a:rPr>
              <a:t>・自己選択の中でその人がその人らしく地域で生活していくため</a:t>
            </a:r>
            <a:r>
              <a:rPr kumimoji="1" lang="ja-JP" altLang="en-US" sz="2000" dirty="0" smtClean="0">
                <a:latin typeface="游ゴシック Medium" panose="020B0500000000000000" pitchFamily="50" charset="-128"/>
                <a:ea typeface="游ゴシック Medium" panose="020B0500000000000000" pitchFamily="50" charset="-128"/>
              </a:rPr>
              <a:t>。</a:t>
            </a: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a:t>
            </a:r>
            <a:r>
              <a:rPr lang="ja-JP" altLang="en-US" sz="2000" dirty="0" smtClean="0">
                <a:latin typeface="游ゴシック Medium" panose="020B0500000000000000" pitchFamily="50" charset="-128"/>
                <a:ea typeface="游ゴシック Medium" panose="020B0500000000000000" pitchFamily="50" charset="-128"/>
              </a:rPr>
              <a:t>本人の不安をなるべく軽減するため。</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・制度を利用することで支援者</a:t>
            </a:r>
            <a:r>
              <a:rPr lang="ja-JP" altLang="en-US" sz="2000" dirty="0">
                <a:latin typeface="游ゴシック Medium" panose="020B0500000000000000" pitchFamily="50" charset="-128"/>
                <a:ea typeface="游ゴシック Medium" panose="020B0500000000000000" pitchFamily="50" charset="-128"/>
              </a:rPr>
              <a:t>同士の</a:t>
            </a:r>
            <a:r>
              <a:rPr lang="ja-JP" altLang="en-US" sz="2000" dirty="0" smtClean="0">
                <a:latin typeface="游ゴシック Medium" panose="020B0500000000000000" pitchFamily="50" charset="-128"/>
                <a:ea typeface="游ゴシック Medium" panose="020B0500000000000000" pitchFamily="50" charset="-128"/>
              </a:rPr>
              <a:t>連携</a:t>
            </a:r>
            <a:r>
              <a:rPr lang="ja-JP" altLang="en-US" sz="2000" dirty="0">
                <a:latin typeface="游ゴシック Medium" panose="020B0500000000000000" pitchFamily="50" charset="-128"/>
                <a:ea typeface="游ゴシック Medium" panose="020B0500000000000000" pitchFamily="50" charset="-128"/>
              </a:rPr>
              <a:t>が</a:t>
            </a:r>
            <a:r>
              <a:rPr lang="ja-JP" altLang="en-US" sz="2000" dirty="0" smtClean="0">
                <a:latin typeface="游ゴシック Medium" panose="020B0500000000000000" pitchFamily="50" charset="-128"/>
                <a:ea typeface="游ゴシック Medium" panose="020B0500000000000000" pitchFamily="50" charset="-128"/>
              </a:rPr>
              <a:t>スムーズになるから。</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2000" dirty="0" smtClean="0">
                <a:latin typeface="游ゴシック Medium" panose="020B0500000000000000" pitchFamily="50" charset="-128"/>
                <a:ea typeface="游ゴシック Medium" panose="020B0500000000000000" pitchFamily="50" charset="-128"/>
              </a:rPr>
              <a:t>・</a:t>
            </a:r>
            <a:r>
              <a:rPr kumimoji="1" lang="ja-JP" altLang="en-US" sz="2000" dirty="0" err="1" smtClean="0">
                <a:latin typeface="游ゴシック Medium" panose="020B0500000000000000" pitchFamily="50" charset="-128"/>
                <a:ea typeface="游ゴシック Medium" panose="020B0500000000000000" pitchFamily="50" charset="-128"/>
              </a:rPr>
              <a:t>精神</a:t>
            </a:r>
            <a:r>
              <a:rPr lang="ja-JP" altLang="en-US" sz="2000" dirty="0" err="1">
                <a:latin typeface="游ゴシック Medium" panose="020B0500000000000000" pitchFamily="50" charset="-128"/>
                <a:ea typeface="游ゴシック Medium" panose="020B0500000000000000" pitchFamily="50" charset="-128"/>
              </a:rPr>
              <a:t>障がい</a:t>
            </a:r>
            <a:r>
              <a:rPr lang="ja-JP" altLang="en-US" sz="2000" dirty="0">
                <a:latin typeface="游ゴシック Medium" panose="020B0500000000000000" pitchFamily="50" charset="-128"/>
                <a:ea typeface="游ゴシック Medium" panose="020B0500000000000000" pitchFamily="50" charset="-128"/>
              </a:rPr>
              <a:t>者</a:t>
            </a:r>
            <a:r>
              <a:rPr kumimoji="1" lang="ja-JP" altLang="en-US" sz="2000" dirty="0" smtClean="0">
                <a:latin typeface="游ゴシック Medium" panose="020B0500000000000000" pitchFamily="50" charset="-128"/>
                <a:ea typeface="游ゴシック Medium" panose="020B0500000000000000" pitchFamily="50" charset="-128"/>
              </a:rPr>
              <a:t>や</a:t>
            </a:r>
            <a:r>
              <a:rPr kumimoji="1" lang="ja-JP" altLang="en-US" sz="2000" dirty="0">
                <a:latin typeface="游ゴシック Medium" panose="020B0500000000000000" pitchFamily="50" charset="-128"/>
                <a:ea typeface="游ゴシック Medium" panose="020B0500000000000000" pitchFamily="50" charset="-128"/>
              </a:rPr>
              <a:t>触法</a:t>
            </a:r>
            <a:r>
              <a:rPr kumimoji="1" lang="ja-JP" altLang="en-US" sz="2000" dirty="0" smtClean="0">
                <a:latin typeface="游ゴシック Medium" panose="020B0500000000000000" pitchFamily="50" charset="-128"/>
                <a:ea typeface="游ゴシック Medium" panose="020B0500000000000000" pitchFamily="50" charset="-128"/>
              </a:rPr>
              <a:t>の</a:t>
            </a:r>
            <a:r>
              <a:rPr lang="ja-JP" altLang="en-US" sz="2000" dirty="0">
                <a:latin typeface="游ゴシック Medium" panose="020B0500000000000000" pitchFamily="50" charset="-128"/>
                <a:ea typeface="游ゴシック Medium" panose="020B0500000000000000" pitchFamily="50" charset="-128"/>
              </a:rPr>
              <a:t>人</a:t>
            </a:r>
            <a:r>
              <a:rPr kumimoji="1" lang="ja-JP" altLang="en-US" sz="2000" dirty="0" smtClean="0">
                <a:latin typeface="游ゴシック Medium" panose="020B0500000000000000" pitchFamily="50" charset="-128"/>
                <a:ea typeface="游ゴシック Medium" panose="020B0500000000000000" pitchFamily="50" charset="-128"/>
              </a:rPr>
              <a:t>の支援に、専門的知識やネットワーク</a:t>
            </a:r>
            <a:r>
              <a:rPr kumimoji="1" lang="ja-JP" altLang="en-US" sz="2000" dirty="0">
                <a:latin typeface="游ゴシック Medium" panose="020B0500000000000000" pitchFamily="50" charset="-128"/>
                <a:ea typeface="游ゴシック Medium" panose="020B0500000000000000" pitchFamily="50" charset="-128"/>
              </a:rPr>
              <a:t>が</a:t>
            </a:r>
            <a:r>
              <a:rPr kumimoji="1" lang="ja-JP" altLang="en-US" sz="2000" dirty="0" smtClean="0">
                <a:latin typeface="游ゴシック Medium" panose="020B0500000000000000" pitchFamily="50" charset="-128"/>
                <a:ea typeface="游ゴシック Medium" panose="020B0500000000000000" pitchFamily="50" charset="-128"/>
              </a:rPr>
              <a:t>必要　</a:t>
            </a: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　</a:t>
            </a:r>
            <a:r>
              <a:rPr kumimoji="1" lang="ja-JP" altLang="en-US" sz="2000" dirty="0" smtClean="0">
                <a:latin typeface="游ゴシック Medium" panose="020B0500000000000000" pitchFamily="50" charset="-128"/>
                <a:ea typeface="游ゴシック Medium" panose="020B0500000000000000" pitchFamily="50" charset="-128"/>
              </a:rPr>
              <a:t>になるため。</a:t>
            </a:r>
            <a:endParaRPr kumimoji="1" lang="ja-JP" altLang="en-US" sz="2000" dirty="0"/>
          </a:p>
        </p:txBody>
      </p:sp>
      <p:sp>
        <p:nvSpPr>
          <p:cNvPr id="5" name="テキスト ボックス 4"/>
          <p:cNvSpPr txBox="1"/>
          <p:nvPr/>
        </p:nvSpPr>
        <p:spPr>
          <a:xfrm>
            <a:off x="436124" y="363030"/>
            <a:ext cx="154358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相談支援－４</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451656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548680"/>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地域移行支援の必要性について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「どちらかといえば必要」と考える主</a:t>
            </a:r>
            <a:r>
              <a:rPr lang="ja-JP" altLang="en-US" sz="2800" b="1" dirty="0">
                <a:solidFill>
                  <a:schemeClr val="tx1"/>
                </a:solidFill>
                <a:latin typeface="游ゴシック Medium" panose="020B0500000000000000" pitchFamily="50" charset="-128"/>
                <a:ea typeface="游ゴシック Medium" panose="020B0500000000000000" pitchFamily="50" charset="-128"/>
              </a:rPr>
              <a:t>な</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理由①</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38</a:t>
            </a:fld>
            <a:endParaRPr kumimoji="1" lang="ja-JP" altLang="en-US" sz="1800" dirty="0">
              <a:latin typeface="+mj-ea"/>
              <a:ea typeface="+mj-ea"/>
            </a:endParaRPr>
          </a:p>
        </p:txBody>
      </p:sp>
      <p:sp>
        <p:nvSpPr>
          <p:cNvPr id="4" name="テキスト ボックス 3"/>
          <p:cNvSpPr txBox="1"/>
          <p:nvPr/>
        </p:nvSpPr>
        <p:spPr>
          <a:xfrm>
            <a:off x="210344" y="2340807"/>
            <a:ext cx="8856984" cy="4093428"/>
          </a:xfrm>
          <a:prstGeom prst="rect">
            <a:avLst/>
          </a:prstGeom>
          <a:noFill/>
        </p:spPr>
        <p:txBody>
          <a:bodyPr wrap="square" rtlCol="0">
            <a:spAutoFit/>
          </a:bodyPr>
          <a:lstStyle/>
          <a:p>
            <a:pPr>
              <a:lnSpc>
                <a:spcPct val="200000"/>
              </a:lnSpc>
            </a:pPr>
            <a:r>
              <a:rPr lang="ja-JP" altLang="en-US" sz="2000" dirty="0">
                <a:latin typeface="游ゴシック Medium" panose="020B0500000000000000" pitchFamily="50" charset="-128"/>
                <a:ea typeface="游ゴシック Medium" panose="020B0500000000000000" pitchFamily="50" charset="-128"/>
              </a:rPr>
              <a:t>・誰もが、自分で選んだ住まい</a:t>
            </a:r>
            <a:r>
              <a:rPr lang="ja-JP" altLang="en-US" sz="2000" dirty="0" smtClean="0">
                <a:latin typeface="游ゴシック Medium" panose="020B0500000000000000" pitchFamily="50" charset="-128"/>
                <a:ea typeface="游ゴシック Medium" panose="020B0500000000000000" pitchFamily="50" charset="-128"/>
              </a:rPr>
              <a:t>で安心</a:t>
            </a:r>
            <a:r>
              <a:rPr lang="ja-JP" altLang="en-US" sz="2000" dirty="0">
                <a:latin typeface="游ゴシック Medium" panose="020B0500000000000000" pitchFamily="50" charset="-128"/>
                <a:ea typeface="游ゴシック Medium" panose="020B0500000000000000" pitchFamily="50" charset="-128"/>
              </a:rPr>
              <a:t>して</a:t>
            </a:r>
            <a:r>
              <a:rPr lang="ja-JP" altLang="en-US" sz="2000" dirty="0" smtClean="0">
                <a:latin typeface="游ゴシック Medium" panose="020B0500000000000000" pitchFamily="50" charset="-128"/>
                <a:ea typeface="游ゴシック Medium" panose="020B0500000000000000" pitchFamily="50" charset="-128"/>
              </a:rPr>
              <a:t>暮らしたいであろうから。</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kumimoji="1" lang="ja-JP" altLang="en-US" sz="2000" dirty="0">
                <a:latin typeface="游ゴシック Medium" panose="020B0500000000000000" pitchFamily="50" charset="-128"/>
                <a:ea typeface="游ゴシック Medium" panose="020B0500000000000000" pitchFamily="50" charset="-128"/>
              </a:rPr>
              <a:t>・</a:t>
            </a:r>
            <a:r>
              <a:rPr kumimoji="1" lang="ja-JP" altLang="en-US" sz="2000" dirty="0" smtClean="0">
                <a:latin typeface="游ゴシック Medium" panose="020B0500000000000000" pitchFamily="50" charset="-128"/>
                <a:ea typeface="游ゴシック Medium" panose="020B0500000000000000" pitchFamily="50" charset="-128"/>
              </a:rPr>
              <a:t>退院可能な患者様の長期入院を避けるためシステムとして必要がある。</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・制度を利用して退院し、生き生きと自宅で暮らせている事例があるから。</a:t>
            </a:r>
            <a:endParaRPr kumimoji="1"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kumimoji="1" lang="ja-JP" altLang="en-US" sz="2000" dirty="0" smtClean="0">
                <a:latin typeface="游ゴシック Medium" panose="020B0500000000000000" pitchFamily="50" charset="-128"/>
                <a:ea typeface="游ゴシック Medium" panose="020B0500000000000000" pitchFamily="50" charset="-128"/>
              </a:rPr>
              <a:t>・</a:t>
            </a:r>
            <a:r>
              <a:rPr kumimoji="1" lang="ja-JP" altLang="en-US" sz="2000" dirty="0">
                <a:latin typeface="游ゴシック Medium" panose="020B0500000000000000" pitchFamily="50" charset="-128"/>
                <a:ea typeface="游ゴシック Medium" panose="020B0500000000000000" pitchFamily="50" charset="-128"/>
              </a:rPr>
              <a:t>住居の確保は地域で暮らしていくために前提と</a:t>
            </a:r>
            <a:r>
              <a:rPr kumimoji="1" lang="ja-JP" altLang="en-US" sz="2000" dirty="0" smtClean="0">
                <a:latin typeface="游ゴシック Medium" panose="020B0500000000000000" pitchFamily="50" charset="-128"/>
                <a:ea typeface="游ゴシック Medium" panose="020B0500000000000000" pitchFamily="50" charset="-128"/>
              </a:rPr>
              <a:t>なるため。</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患者の高齢化に伴い介護保険サービスへの移行が迫る中、早めに地域移行　　</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　を進める必要があるため。</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000" dirty="0" smtClean="0">
              <a:latin typeface="游ゴシック Medium" panose="020B0500000000000000" pitchFamily="50" charset="-128"/>
              <a:ea typeface="游ゴシック Medium" panose="020B0500000000000000" pitchFamily="50" charset="-128"/>
            </a:endParaRPr>
          </a:p>
        </p:txBody>
      </p:sp>
      <p:sp>
        <p:nvSpPr>
          <p:cNvPr id="5" name="テキスト ボックス 4"/>
          <p:cNvSpPr txBox="1"/>
          <p:nvPr/>
        </p:nvSpPr>
        <p:spPr>
          <a:xfrm>
            <a:off x="436124" y="363030"/>
            <a:ext cx="154358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相談支援－４</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4740902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48948" y="547696"/>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地域移行支援の必要性について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どちらかといえば必要</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」と考える主</a:t>
            </a:r>
            <a:r>
              <a:rPr lang="ja-JP" altLang="en-US" sz="2800" b="1" dirty="0">
                <a:solidFill>
                  <a:schemeClr val="tx1"/>
                </a:solidFill>
                <a:latin typeface="游ゴシック Medium" panose="020B0500000000000000" pitchFamily="50" charset="-128"/>
                <a:ea typeface="游ゴシック Medium" panose="020B0500000000000000" pitchFamily="50" charset="-128"/>
              </a:rPr>
              <a:t>な</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理由②</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39</a:t>
            </a:fld>
            <a:endParaRPr kumimoji="1" lang="ja-JP" altLang="en-US" sz="1800" dirty="0">
              <a:latin typeface="+mj-ea"/>
              <a:ea typeface="+mj-ea"/>
            </a:endParaRPr>
          </a:p>
        </p:txBody>
      </p:sp>
      <p:sp>
        <p:nvSpPr>
          <p:cNvPr id="4" name="テキスト ボックス 3"/>
          <p:cNvSpPr txBox="1"/>
          <p:nvPr/>
        </p:nvSpPr>
        <p:spPr>
          <a:xfrm>
            <a:off x="202092" y="2033948"/>
            <a:ext cx="8856984" cy="4247317"/>
          </a:xfrm>
          <a:prstGeom prst="rect">
            <a:avLst/>
          </a:prstGeom>
          <a:noFill/>
        </p:spPr>
        <p:txBody>
          <a:bodyPr wrap="square" rtlCol="0">
            <a:spAutoFit/>
          </a:body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・地域で生活できる力がある人がいるから。</a:t>
            </a: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kumimoji="1" lang="ja-JP" altLang="en-US" sz="2000" dirty="0" smtClean="0">
                <a:latin typeface="游ゴシック Medium" panose="020B0500000000000000" pitchFamily="50" charset="-128"/>
                <a:ea typeface="游ゴシック Medium" panose="020B0500000000000000" pitchFamily="50" charset="-128"/>
              </a:rPr>
              <a:t>・今後入所施設が増えることは想定しにくいから。</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kumimoji="1" lang="ja-JP" altLang="en-US" sz="2000" dirty="0" smtClean="0">
                <a:latin typeface="游ゴシック Medium" panose="020B0500000000000000" pitchFamily="50" charset="-128"/>
                <a:ea typeface="游ゴシック Medium" panose="020B0500000000000000" pitchFamily="50" charset="-128"/>
              </a:rPr>
              <a:t>中</a:t>
            </a:r>
            <a:r>
              <a:rPr kumimoji="1" lang="ja-JP" altLang="en-US" sz="2000" dirty="0">
                <a:latin typeface="游ゴシック Medium" panose="020B0500000000000000" pitchFamily="50" charset="-128"/>
                <a:ea typeface="游ゴシック Medium" panose="020B0500000000000000" pitchFamily="50" charset="-128"/>
              </a:rPr>
              <a:t>に</a:t>
            </a:r>
            <a:r>
              <a:rPr kumimoji="1" lang="ja-JP" altLang="en-US" sz="2000" dirty="0" smtClean="0">
                <a:latin typeface="游ゴシック Medium" panose="020B0500000000000000" pitchFamily="50" charset="-128"/>
                <a:ea typeface="游ゴシック Medium" panose="020B0500000000000000" pitchFamily="50" charset="-128"/>
              </a:rPr>
              <a:t>は施設</a:t>
            </a:r>
            <a:r>
              <a:rPr kumimoji="1" lang="ja-JP" altLang="en-US" sz="2000" dirty="0">
                <a:latin typeface="游ゴシック Medium" panose="020B0500000000000000" pitchFamily="50" charset="-128"/>
                <a:ea typeface="游ゴシック Medium" panose="020B0500000000000000" pitchFamily="50" charset="-128"/>
              </a:rPr>
              <a:t>等の方が安心と</a:t>
            </a:r>
            <a:r>
              <a:rPr kumimoji="1" lang="ja-JP" altLang="en-US" sz="2000" dirty="0" smtClean="0">
                <a:latin typeface="游ゴシック Medium" panose="020B0500000000000000" pitchFamily="50" charset="-128"/>
                <a:ea typeface="游ゴシック Medium" panose="020B0500000000000000" pitchFamily="50" charset="-128"/>
              </a:rPr>
              <a:t>感じる</a:t>
            </a:r>
            <a:r>
              <a:rPr lang="ja-JP" altLang="en-US" sz="2000" dirty="0">
                <a:latin typeface="游ゴシック Medium" panose="020B0500000000000000" pitchFamily="50" charset="-128"/>
                <a:ea typeface="游ゴシック Medium" panose="020B0500000000000000" pitchFamily="50" charset="-128"/>
              </a:rPr>
              <a:t>人</a:t>
            </a:r>
            <a:r>
              <a:rPr kumimoji="1" lang="ja-JP" altLang="en-US" sz="2000" dirty="0" smtClean="0">
                <a:latin typeface="游ゴシック Medium" panose="020B0500000000000000" pitchFamily="50" charset="-128"/>
                <a:ea typeface="游ゴシック Medium" panose="020B0500000000000000" pitchFamily="50" charset="-128"/>
              </a:rPr>
              <a:t>も</a:t>
            </a:r>
            <a:r>
              <a:rPr kumimoji="1" lang="ja-JP" altLang="en-US" sz="2000" dirty="0">
                <a:latin typeface="游ゴシック Medium" panose="020B0500000000000000" pitchFamily="50" charset="-128"/>
                <a:ea typeface="游ゴシック Medium" panose="020B0500000000000000" pitchFamily="50" charset="-128"/>
              </a:rPr>
              <a:t>いると</a:t>
            </a:r>
            <a:r>
              <a:rPr kumimoji="1" lang="ja-JP" altLang="en-US" sz="2000" dirty="0" smtClean="0">
                <a:latin typeface="游ゴシック Medium" panose="020B0500000000000000" pitchFamily="50" charset="-128"/>
                <a:ea typeface="游ゴシック Medium" panose="020B0500000000000000" pitchFamily="50" charset="-128"/>
              </a:rPr>
              <a:t>思う</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障害や症状の重さにより地域移行が難しく施設入所や病院での</a:t>
            </a:r>
            <a:r>
              <a:rPr lang="ja-JP" altLang="en-US" sz="2000" dirty="0" smtClean="0">
                <a:latin typeface="游ゴシック Medium" panose="020B0500000000000000" pitchFamily="50" charset="-128"/>
                <a:ea typeface="游ゴシック Medium" panose="020B0500000000000000" pitchFamily="50" charset="-128"/>
              </a:rPr>
              <a:t>入院生活が</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　</a:t>
            </a:r>
            <a:r>
              <a:rPr lang="ja-JP" altLang="en-US" sz="2000" dirty="0" smtClean="0">
                <a:latin typeface="游ゴシック Medium" panose="020B0500000000000000" pitchFamily="50" charset="-128"/>
                <a:ea typeface="游ゴシック Medium" panose="020B0500000000000000" pitchFamily="50" charset="-128"/>
              </a:rPr>
              <a:t>必要</a:t>
            </a:r>
            <a:r>
              <a:rPr lang="ja-JP" altLang="en-US" sz="2000" dirty="0">
                <a:latin typeface="游ゴシック Medium" panose="020B0500000000000000" pitchFamily="50" charset="-128"/>
                <a:ea typeface="游ゴシック Medium" panose="020B0500000000000000" pitchFamily="50" charset="-128"/>
              </a:rPr>
              <a:t>なケースもある</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現在対象となる利用者</a:t>
            </a:r>
            <a:r>
              <a:rPr lang="ja-JP" altLang="en-US" sz="2000" dirty="0" smtClean="0">
                <a:latin typeface="游ゴシック Medium" panose="020B0500000000000000" pitchFamily="50" charset="-128"/>
                <a:ea typeface="游ゴシック Medium" panose="020B0500000000000000" pitchFamily="50" charset="-128"/>
              </a:rPr>
              <a:t>がいないためすぐに必要性は感じられない</a:t>
            </a:r>
            <a:r>
              <a:rPr lang="ja-JP" altLang="en-US" sz="2000" dirty="0">
                <a:latin typeface="游ゴシック Medium" panose="020B0500000000000000" pitchFamily="50" charset="-128"/>
                <a:ea typeface="游ゴシック Medium" panose="020B0500000000000000" pitchFamily="50" charset="-128"/>
              </a:rPr>
              <a:t>が、</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　在宅生活を始めるにあたっては手厚いサポートが</a:t>
            </a:r>
            <a:r>
              <a:rPr lang="ja-JP" altLang="en-US" sz="2000" dirty="0" smtClean="0">
                <a:latin typeface="游ゴシック Medium" panose="020B0500000000000000" pitchFamily="50" charset="-128"/>
                <a:ea typeface="游ゴシック Medium" panose="020B0500000000000000" pitchFamily="50" charset="-128"/>
              </a:rPr>
              <a:t>必要だ</a:t>
            </a:r>
            <a:r>
              <a:rPr lang="ja-JP" altLang="en-US" sz="2000" dirty="0">
                <a:latin typeface="游ゴシック Medium" panose="020B0500000000000000" pitchFamily="50" charset="-128"/>
                <a:ea typeface="游ゴシック Medium" panose="020B0500000000000000" pitchFamily="50" charset="-128"/>
              </a:rPr>
              <a:t>と思うため。</a:t>
            </a:r>
            <a:endParaRPr kumimoji="1" lang="ja-JP" altLang="en-US" sz="2000" dirty="0"/>
          </a:p>
        </p:txBody>
      </p:sp>
      <p:sp>
        <p:nvSpPr>
          <p:cNvPr id="5" name="テキスト ボックス 4"/>
          <p:cNvSpPr txBox="1"/>
          <p:nvPr/>
        </p:nvSpPr>
        <p:spPr>
          <a:xfrm>
            <a:off x="436124" y="363030"/>
            <a:ext cx="154358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相談支援－４</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69102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4</a:t>
            </a:fld>
            <a:endParaRPr kumimoji="1" lang="ja-JP" altLang="en-US" sz="1800" dirty="0">
              <a:latin typeface="+mj-ea"/>
              <a:ea typeface="+mj-ea"/>
            </a:endParaRPr>
          </a:p>
        </p:txBody>
      </p:sp>
      <p:sp>
        <p:nvSpPr>
          <p:cNvPr id="11" name="テキスト ボックス 10"/>
          <p:cNvSpPr txBox="1"/>
          <p:nvPr/>
        </p:nvSpPr>
        <p:spPr>
          <a:xfrm>
            <a:off x="251520" y="1700808"/>
            <a:ext cx="3096344"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施設</a:t>
            </a:r>
            <a:r>
              <a:rPr lang="ja-JP" altLang="en-US" b="1" dirty="0" smtClean="0">
                <a:latin typeface="游ゴシック Medium" panose="020B0500000000000000" pitchFamily="50" charset="-128"/>
                <a:ea typeface="游ゴシック Medium" panose="020B0500000000000000" pitchFamily="50" charset="-128"/>
              </a:rPr>
              <a:t>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4</a:t>
            </a:r>
            <a:r>
              <a:rPr lang="ja-JP" altLang="en-US" b="1" dirty="0">
                <a:latin typeface="游ゴシック Medium" panose="020B0500000000000000" pitchFamily="50" charset="-128"/>
                <a:ea typeface="游ゴシック Medium" panose="020B0500000000000000" pitchFamily="50" charset="-128"/>
              </a:rPr>
              <a:t>施設</a:t>
            </a:r>
            <a:r>
              <a:rPr lang="ja-JP" altLang="en-US" b="1" dirty="0" smtClean="0">
                <a:latin typeface="游ゴシック Medium" panose="020B0500000000000000" pitchFamily="50" charset="-128"/>
                <a:ea typeface="游ゴシック Medium" panose="020B0500000000000000" pitchFamily="50" charset="-128"/>
              </a:rPr>
              <a:t>が</a:t>
            </a:r>
            <a:r>
              <a:rPr lang="ja-JP" altLang="en-US" b="1" dirty="0">
                <a:latin typeface="游ゴシック Medium" panose="020B0500000000000000" pitchFamily="50" charset="-128"/>
                <a:ea typeface="游ゴシック Medium" panose="020B0500000000000000" pitchFamily="50" charset="-128"/>
              </a:rPr>
              <a:t>回答（回答率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18" name="タイトル 2"/>
          <p:cNvSpPr>
            <a:spLocks noGrp="1"/>
          </p:cNvSpPr>
          <p:nvPr>
            <p:ph type="title"/>
          </p:nvPr>
        </p:nvSpPr>
        <p:spPr>
          <a:xfrm>
            <a:off x="467544" y="701198"/>
            <a:ext cx="8363272" cy="1177996"/>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3200" b="1" dirty="0">
                <a:solidFill>
                  <a:schemeClr val="tx1"/>
                </a:solidFill>
                <a:latin typeface="游ゴシック Medium" panose="020B0500000000000000" pitchFamily="50" charset="-128"/>
                <a:ea typeface="游ゴシック Medium" panose="020B0500000000000000" pitchFamily="50" charset="-128"/>
              </a:rPr>
              <a:t>移行支援の利用実績について　</a:t>
            </a:r>
            <a:endParaRPr kumimoji="1" lang="ja-JP" altLang="en-US" sz="3200" b="1"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66626" y="326753"/>
            <a:ext cx="2233165"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障害者支援施設－２</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943419942"/>
              </p:ext>
            </p:extLst>
          </p:nvPr>
        </p:nvGraphicFramePr>
        <p:xfrm>
          <a:off x="1475655" y="2878804"/>
          <a:ext cx="6144346" cy="2903413"/>
        </p:xfrm>
        <a:graphic>
          <a:graphicData uri="http://schemas.openxmlformats.org/drawingml/2006/table">
            <a:tbl>
              <a:tblPr firstRow="1" bandRow="1">
                <a:tableStyleId>{5C22544A-7EE6-4342-B048-85BDC9FD1C3A}</a:tableStyleId>
              </a:tblPr>
              <a:tblGrid>
                <a:gridCol w="3072173">
                  <a:extLst>
                    <a:ext uri="{9D8B030D-6E8A-4147-A177-3AD203B41FA5}">
                      <a16:colId xmlns="" xmlns:a16="http://schemas.microsoft.com/office/drawing/2014/main" val="3458578143"/>
                    </a:ext>
                  </a:extLst>
                </a:gridCol>
                <a:gridCol w="3072173">
                  <a:extLst>
                    <a:ext uri="{9D8B030D-6E8A-4147-A177-3AD203B41FA5}">
                      <a16:colId xmlns="" xmlns:a16="http://schemas.microsoft.com/office/drawing/2014/main" val="4248059556"/>
                    </a:ext>
                  </a:extLst>
                </a:gridCol>
              </a:tblGrid>
              <a:tr h="690388">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利用実績</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回答施設数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3116057061"/>
                  </a:ext>
                </a:extLst>
              </a:tr>
              <a:tr h="737675">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０人</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66712549"/>
                  </a:ext>
                </a:extLst>
              </a:tr>
              <a:tr h="737675">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１人</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２か所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503791313"/>
                  </a:ext>
                </a:extLst>
              </a:tr>
              <a:tr h="737675">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１０人</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478820186"/>
                  </a:ext>
                </a:extLst>
              </a:tr>
            </a:tbl>
          </a:graphicData>
        </a:graphic>
      </p:graphicFrame>
    </p:spTree>
    <p:extLst>
      <p:ext uri="{BB962C8B-B14F-4D97-AF65-F5344CB8AC3E}">
        <p14:creationId xmlns:p14="http://schemas.microsoft.com/office/powerpoint/2010/main" val="32173244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36124" y="502177"/>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地域移行支援の必要性について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どちらとも言えない」主な理由</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40</a:t>
            </a:fld>
            <a:endParaRPr kumimoji="1" lang="ja-JP" altLang="en-US" sz="1800" dirty="0">
              <a:latin typeface="+mj-ea"/>
              <a:ea typeface="+mj-ea"/>
            </a:endParaRPr>
          </a:p>
        </p:txBody>
      </p:sp>
      <p:sp>
        <p:nvSpPr>
          <p:cNvPr id="4" name="テキスト ボックス 3"/>
          <p:cNvSpPr txBox="1"/>
          <p:nvPr/>
        </p:nvSpPr>
        <p:spPr>
          <a:xfrm>
            <a:off x="462373" y="2367971"/>
            <a:ext cx="8219256" cy="3170099"/>
          </a:xfrm>
          <a:prstGeom prst="rect">
            <a:avLst/>
          </a:prstGeom>
          <a:noFill/>
        </p:spPr>
        <p:txBody>
          <a:bodyPr wrap="square" rtlCol="0">
            <a:spAutoFit/>
          </a:bodyPr>
          <a:lstStyle/>
          <a:p>
            <a:pPr>
              <a:lnSpc>
                <a:spcPct val="200000"/>
              </a:lnSpc>
            </a:pPr>
            <a:r>
              <a:rPr kumimoji="1" lang="ja-JP" altLang="en-US" sz="2000" dirty="0" smtClean="0">
                <a:latin typeface="游ゴシック Medium" panose="020B0500000000000000" pitchFamily="50" charset="-128"/>
                <a:ea typeface="游ゴシック Medium" panose="020B0500000000000000" pitchFamily="50" charset="-128"/>
              </a:rPr>
              <a:t>・ソーシャルワーカー等や</a:t>
            </a:r>
            <a:r>
              <a:rPr kumimoji="1" lang="ja-JP" altLang="en-US" sz="2000" dirty="0">
                <a:latin typeface="游ゴシック Medium" panose="020B0500000000000000" pitchFamily="50" charset="-128"/>
                <a:ea typeface="游ゴシック Medium" panose="020B0500000000000000" pitchFamily="50" charset="-128"/>
              </a:rPr>
              <a:t>相談支援専門員がすでに</a:t>
            </a:r>
            <a:r>
              <a:rPr kumimoji="1" lang="ja-JP" altLang="en-US" sz="2000" dirty="0" smtClean="0">
                <a:latin typeface="游ゴシック Medium" panose="020B0500000000000000" pitchFamily="50" charset="-128"/>
                <a:ea typeface="游ゴシック Medium" panose="020B0500000000000000" pitchFamily="50" charset="-128"/>
              </a:rPr>
              <a:t>行って</a:t>
            </a:r>
            <a:r>
              <a:rPr lang="ja-JP" altLang="en-US" sz="2000" dirty="0" smtClean="0">
                <a:latin typeface="游ゴシック Medium" panose="020B0500000000000000" pitchFamily="50" charset="-128"/>
                <a:ea typeface="游ゴシック Medium" panose="020B0500000000000000" pitchFamily="50" charset="-128"/>
              </a:rPr>
              <a:t>いるから。</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kumimoji="1" lang="ja-JP" altLang="en-US" sz="2000" dirty="0">
                <a:latin typeface="游ゴシック Medium" panose="020B0500000000000000" pitchFamily="50" charset="-128"/>
                <a:ea typeface="游ゴシック Medium" panose="020B0500000000000000" pitchFamily="50" charset="-128"/>
              </a:rPr>
              <a:t>・</a:t>
            </a:r>
            <a:r>
              <a:rPr kumimoji="1" lang="ja-JP" altLang="en-US" sz="2000" dirty="0" smtClean="0">
                <a:latin typeface="游ゴシック Medium" panose="020B0500000000000000" pitchFamily="50" charset="-128"/>
                <a:ea typeface="游ゴシック Medium" panose="020B0500000000000000" pitchFamily="50" charset="-128"/>
              </a:rPr>
              <a:t>制度</a:t>
            </a:r>
            <a:r>
              <a:rPr kumimoji="1" lang="ja-JP" altLang="en-US" sz="2000" dirty="0">
                <a:latin typeface="游ゴシック Medium" panose="020B0500000000000000" pitchFamily="50" charset="-128"/>
                <a:ea typeface="游ゴシック Medium" panose="020B0500000000000000" pitchFamily="50" charset="-128"/>
              </a:rPr>
              <a:t>として</a:t>
            </a:r>
            <a:r>
              <a:rPr kumimoji="1" lang="ja-JP" altLang="en-US" sz="2000" dirty="0" smtClean="0">
                <a:latin typeface="游ゴシック Medium" panose="020B0500000000000000" pitchFamily="50" charset="-128"/>
                <a:ea typeface="游ゴシック Medium" panose="020B0500000000000000" pitchFamily="50" charset="-128"/>
              </a:rPr>
              <a:t>定着していないから。</a:t>
            </a:r>
            <a:endParaRPr kumimoji="1"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kumimoji="1" lang="ja-JP" altLang="en-US" sz="2000" dirty="0">
                <a:latin typeface="游ゴシック Medium" panose="020B0500000000000000" pitchFamily="50" charset="-128"/>
                <a:ea typeface="游ゴシック Medium" panose="020B0500000000000000" pitchFamily="50" charset="-128"/>
              </a:rPr>
              <a:t>・地域移行の事例</a:t>
            </a:r>
            <a:r>
              <a:rPr kumimoji="1" lang="ja-JP" altLang="en-US" sz="2000" dirty="0" smtClean="0">
                <a:latin typeface="游ゴシック Medium" panose="020B0500000000000000" pitchFamily="50" charset="-128"/>
                <a:ea typeface="游ゴシック Medium" panose="020B0500000000000000" pitchFamily="50" charset="-128"/>
              </a:rPr>
              <a:t>を知らないため。</a:t>
            </a:r>
            <a:endParaRPr kumimoji="1"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・地域</a:t>
            </a:r>
            <a:r>
              <a:rPr lang="ja-JP" altLang="en-US" sz="2000" dirty="0">
                <a:latin typeface="游ゴシック Medium" panose="020B0500000000000000" pitchFamily="50" charset="-128"/>
                <a:ea typeface="游ゴシック Medium" panose="020B0500000000000000" pitchFamily="50" charset="-128"/>
              </a:rPr>
              <a:t>移行に関して知識が</a:t>
            </a:r>
            <a:r>
              <a:rPr lang="ja-JP" altLang="en-US" sz="2000" dirty="0" smtClean="0">
                <a:latin typeface="游ゴシック Medium" panose="020B0500000000000000" pitchFamily="50" charset="-128"/>
                <a:ea typeface="游ゴシック Medium" panose="020B0500000000000000" pitchFamily="50" charset="-128"/>
              </a:rPr>
              <a:t>ないから。</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・実際</a:t>
            </a:r>
            <a:r>
              <a:rPr lang="ja-JP" altLang="en-US" sz="2000" dirty="0">
                <a:latin typeface="游ゴシック Medium" panose="020B0500000000000000" pitchFamily="50" charset="-128"/>
                <a:ea typeface="游ゴシック Medium" panose="020B0500000000000000" pitchFamily="50" charset="-128"/>
              </a:rPr>
              <a:t>の</a:t>
            </a:r>
            <a:r>
              <a:rPr lang="ja-JP" altLang="en-US" sz="2000" dirty="0" smtClean="0">
                <a:latin typeface="游ゴシック Medium" panose="020B0500000000000000" pitchFamily="50" charset="-128"/>
                <a:ea typeface="游ゴシック Medium" panose="020B0500000000000000" pitchFamily="50" charset="-128"/>
              </a:rPr>
              <a:t>事例</a:t>
            </a:r>
            <a:r>
              <a:rPr lang="ja-JP" altLang="en-US" sz="2000" dirty="0">
                <a:latin typeface="游ゴシック Medium" panose="020B0500000000000000" pitchFamily="50" charset="-128"/>
                <a:ea typeface="游ゴシック Medium" panose="020B0500000000000000" pitchFamily="50" charset="-128"/>
              </a:rPr>
              <a:t>に</a:t>
            </a:r>
            <a:r>
              <a:rPr lang="ja-JP" altLang="en-US" sz="2000" dirty="0" smtClean="0">
                <a:latin typeface="游ゴシック Medium" panose="020B0500000000000000" pitchFamily="50" charset="-128"/>
                <a:ea typeface="游ゴシック Medium" panose="020B0500000000000000" pitchFamily="50" charset="-128"/>
              </a:rPr>
              <a:t>関わったこ</a:t>
            </a:r>
            <a:r>
              <a:rPr lang="ja-JP" altLang="en-US" sz="2000" dirty="0">
                <a:latin typeface="游ゴシック Medium" panose="020B0500000000000000" pitchFamily="50" charset="-128"/>
                <a:ea typeface="游ゴシック Medium" panose="020B0500000000000000" pitchFamily="50" charset="-128"/>
              </a:rPr>
              <a:t>とがない</a:t>
            </a:r>
            <a:r>
              <a:rPr lang="ja-JP" altLang="en-US" sz="2000" dirty="0" smtClean="0">
                <a:latin typeface="游ゴシック Medium" panose="020B0500000000000000" pitchFamily="50" charset="-128"/>
                <a:ea typeface="游ゴシック Medium" panose="020B0500000000000000" pitchFamily="50" charset="-128"/>
              </a:rPr>
              <a:t>ため。</a:t>
            </a:r>
            <a:endParaRPr kumimoji="1" lang="ja-JP" altLang="en-US" sz="2000" dirty="0"/>
          </a:p>
        </p:txBody>
      </p:sp>
      <p:sp>
        <p:nvSpPr>
          <p:cNvPr id="5" name="テキスト ボックス 4"/>
          <p:cNvSpPr txBox="1"/>
          <p:nvPr/>
        </p:nvSpPr>
        <p:spPr>
          <a:xfrm>
            <a:off x="436124" y="363030"/>
            <a:ext cx="1543588"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相談支援－４</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9214237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79512" y="665063"/>
            <a:ext cx="8784976" cy="984675"/>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3200" b="1" dirty="0">
                <a:solidFill>
                  <a:schemeClr val="tx1"/>
                </a:solidFill>
                <a:latin typeface="游ゴシック Medium" panose="020B0500000000000000" pitchFamily="50" charset="-128"/>
                <a:ea typeface="游ゴシック Medium" panose="020B0500000000000000" pitchFamily="50" charset="-128"/>
              </a:rPr>
              <a:t>移行</a:t>
            </a:r>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支援の利用・実施</a:t>
            </a:r>
            <a:r>
              <a:rPr lang="ja-JP" altLang="en-US" sz="3200" b="1" dirty="0">
                <a:solidFill>
                  <a:schemeClr val="tx1"/>
                </a:solidFill>
                <a:latin typeface="游ゴシック Medium" panose="020B0500000000000000" pitchFamily="50" charset="-128"/>
                <a:ea typeface="游ゴシック Medium" panose="020B0500000000000000" pitchFamily="50" charset="-128"/>
              </a:rPr>
              <a:t>は可能か</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41</a:t>
            </a:fld>
            <a:endParaRPr kumimoji="1" lang="ja-JP" altLang="en-US" sz="1800" dirty="0">
              <a:latin typeface="+mj-ea"/>
              <a:ea typeface="+mj-ea"/>
            </a:endParaRPr>
          </a:p>
        </p:txBody>
      </p:sp>
      <p:graphicFrame>
        <p:nvGraphicFramePr>
          <p:cNvPr id="12" name="グラフ 11"/>
          <p:cNvGraphicFramePr/>
          <p:nvPr>
            <p:extLst/>
          </p:nvPr>
        </p:nvGraphicFramePr>
        <p:xfrm>
          <a:off x="0" y="2467247"/>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5724128" y="2750156"/>
            <a:ext cx="1835696" cy="707886"/>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できる</a:t>
            </a:r>
            <a:endParaRPr lang="en-US" altLang="ja-JP" sz="2000" b="1" dirty="0">
              <a:latin typeface="游ゴシック Medium" panose="020B0500000000000000" pitchFamily="50" charset="-128"/>
              <a:ea typeface="游ゴシック Medium" panose="020B0500000000000000" pitchFamily="50" charset="-128"/>
            </a:endParaRPr>
          </a:p>
          <a:p>
            <a:pPr algn="ctr"/>
            <a:r>
              <a:rPr lang="en-US" altLang="ja-JP" sz="2000" b="1" dirty="0">
                <a:latin typeface="游ゴシック Medium" panose="020B0500000000000000" pitchFamily="50" charset="-128"/>
                <a:ea typeface="游ゴシック Medium" panose="020B0500000000000000" pitchFamily="50" charset="-128"/>
              </a:rPr>
              <a:t>5</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4" name="テキスト ボックス 13"/>
          <p:cNvSpPr txBox="1"/>
          <p:nvPr/>
        </p:nvSpPr>
        <p:spPr>
          <a:xfrm>
            <a:off x="4572000" y="3378436"/>
            <a:ext cx="1769044" cy="707886"/>
          </a:xfrm>
          <a:prstGeom prst="rect">
            <a:avLst/>
          </a:prstGeom>
          <a:noFill/>
        </p:spPr>
        <p:txBody>
          <a:bodyPr wrap="square" rtlCol="0">
            <a:spAutoFit/>
          </a:bodyPr>
          <a:lstStyle/>
          <a:p>
            <a:pPr algn="ctr"/>
            <a:r>
              <a:rPr lang="ja-JP" altLang="en-US" sz="2000" b="1" dirty="0" smtClean="0">
                <a:latin typeface="游ゴシック Medium" panose="020B0500000000000000" pitchFamily="50" charset="-128"/>
                <a:ea typeface="游ゴシック Medium" panose="020B0500000000000000" pitchFamily="50" charset="-128"/>
              </a:rPr>
              <a:t>できない</a:t>
            </a:r>
            <a:endParaRPr lang="en-US" altLang="ja-JP" sz="2000" b="1" dirty="0">
              <a:latin typeface="游ゴシック Medium" panose="020B0500000000000000" pitchFamily="50" charset="-128"/>
              <a:ea typeface="游ゴシック Medium" panose="020B0500000000000000" pitchFamily="50" charset="-128"/>
            </a:endParaRPr>
          </a:p>
          <a:p>
            <a:pPr algn="ctr"/>
            <a:r>
              <a:rPr lang="en-US" altLang="ja-JP" sz="2000" b="1" dirty="0" smtClean="0">
                <a:latin typeface="游ゴシック Medium" panose="020B0500000000000000" pitchFamily="50" charset="-128"/>
                <a:ea typeface="游ゴシック Medium" panose="020B0500000000000000" pitchFamily="50" charset="-128"/>
              </a:rPr>
              <a:t>19</a:t>
            </a:r>
            <a:r>
              <a:rPr lang="ja-JP" altLang="en-US" sz="2000" b="1" dirty="0" smtClean="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5" name="テキスト ボックス 14"/>
          <p:cNvSpPr txBox="1"/>
          <p:nvPr/>
        </p:nvSpPr>
        <p:spPr>
          <a:xfrm>
            <a:off x="1979712" y="3677870"/>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…1</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1979712" y="4191470"/>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a:t>
            </a:r>
            <a:r>
              <a:rPr lang="en-US" altLang="ja-JP" sz="1400" dirty="0" smtClean="0">
                <a:latin typeface="游ゴシック Medium" panose="020B0500000000000000" pitchFamily="50" charset="-128"/>
                <a:ea typeface="游ゴシック Medium" panose="020B0500000000000000" pitchFamily="50" charset="-128"/>
              </a:rPr>
              <a:t>16</a:t>
            </a:r>
            <a:r>
              <a:rPr lang="ja-JP" altLang="en-US" sz="1400" dirty="0" smtClean="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7" name="テキスト ボックス 16"/>
          <p:cNvSpPr txBox="1"/>
          <p:nvPr/>
        </p:nvSpPr>
        <p:spPr>
          <a:xfrm>
            <a:off x="1979712" y="4674681"/>
            <a:ext cx="1224136"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…4</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1" name="テキスト ボックス 10"/>
          <p:cNvSpPr txBox="1"/>
          <p:nvPr/>
        </p:nvSpPr>
        <p:spPr>
          <a:xfrm>
            <a:off x="467544" y="361213"/>
            <a:ext cx="1656184"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相談支援－５</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18" name="テキスト ボックス 17"/>
          <p:cNvSpPr txBox="1"/>
          <p:nvPr/>
        </p:nvSpPr>
        <p:spPr>
          <a:xfrm>
            <a:off x="251520" y="1918573"/>
            <a:ext cx="3456384"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34</a:t>
            </a:r>
            <a:r>
              <a:rPr lang="ja-JP" altLang="en-US" b="1" dirty="0">
                <a:latin typeface="游ゴシック Medium" panose="020B0500000000000000" pitchFamily="50" charset="-128"/>
                <a:ea typeface="游ゴシック Medium" panose="020B0500000000000000" pitchFamily="50" charset="-128"/>
              </a:rPr>
              <a:t>事業所中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21</a:t>
            </a:r>
            <a:r>
              <a:rPr lang="ja-JP" altLang="en-US" b="1" dirty="0" smtClean="0">
                <a:latin typeface="游ゴシック Medium" panose="020B0500000000000000" pitchFamily="50" charset="-128"/>
                <a:ea typeface="游ゴシック Medium" panose="020B0500000000000000" pitchFamily="50" charset="-128"/>
              </a:rPr>
              <a:t>事業所</a:t>
            </a:r>
            <a:r>
              <a:rPr lang="ja-JP" altLang="en-US" b="1" dirty="0">
                <a:latin typeface="游ゴシック Medium" panose="020B0500000000000000" pitchFamily="50" charset="-128"/>
                <a:ea typeface="游ゴシック Medium" panose="020B0500000000000000" pitchFamily="50" charset="-128"/>
              </a:rPr>
              <a:t>が回答（</a:t>
            </a:r>
            <a:r>
              <a:rPr lang="ja-JP" altLang="en-US" b="1" dirty="0" smtClean="0">
                <a:latin typeface="游ゴシック Medium" panose="020B0500000000000000" pitchFamily="50" charset="-128"/>
                <a:ea typeface="游ゴシック Medium" panose="020B0500000000000000" pitchFamily="50" charset="-128"/>
              </a:rPr>
              <a:t>回答率</a:t>
            </a:r>
            <a:r>
              <a:rPr lang="en-US" altLang="ja-JP" b="1" dirty="0" smtClean="0">
                <a:latin typeface="游ゴシック Medium" panose="020B0500000000000000" pitchFamily="50" charset="-128"/>
                <a:ea typeface="游ゴシック Medium" panose="020B0500000000000000" pitchFamily="50" charset="-128"/>
              </a:rPr>
              <a:t>62%</a:t>
            </a:r>
            <a:r>
              <a:rPr lang="ja-JP" altLang="en-US" b="1" dirty="0" smtClean="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4067656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66710" y="669635"/>
            <a:ext cx="8363272" cy="1066543"/>
          </a:xfrm>
        </p:spPr>
        <p:txBody>
          <a:bodyPr>
            <a:noAutofit/>
          </a:bodyPr>
          <a:lstStyle/>
          <a:p>
            <a:r>
              <a:rPr lang="ja-JP" altLang="en-US" sz="2400" b="1" dirty="0" smtClean="0">
                <a:solidFill>
                  <a:schemeClr val="tx1"/>
                </a:solidFill>
                <a:latin typeface="游ゴシック Medium" panose="020B0500000000000000" pitchFamily="50" charset="-128"/>
                <a:ea typeface="游ゴシック Medium" panose="020B0500000000000000" pitchFamily="50" charset="-128"/>
              </a:rPr>
              <a:t>地域移行支援の利用・実施について</a:t>
            </a:r>
            <a:r>
              <a:rPr lang="en-US" altLang="ja-JP" sz="24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4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4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400" b="1" dirty="0">
                <a:solidFill>
                  <a:schemeClr val="tx1"/>
                </a:solidFill>
                <a:latin typeface="游ゴシック Medium" panose="020B0500000000000000" pitchFamily="50" charset="-128"/>
                <a:ea typeface="游ゴシック Medium" panose="020B0500000000000000" pitchFamily="50" charset="-128"/>
              </a:rPr>
              <a:t>条件が整えばできる」における主な</a:t>
            </a:r>
            <a:r>
              <a:rPr lang="ja-JP" altLang="en-US" sz="2400" b="1" dirty="0" smtClean="0">
                <a:solidFill>
                  <a:schemeClr val="tx1"/>
                </a:solidFill>
                <a:latin typeface="游ゴシック Medium" panose="020B0500000000000000" pitchFamily="50" charset="-128"/>
                <a:ea typeface="游ゴシック Medium" panose="020B0500000000000000" pitchFamily="50" charset="-128"/>
              </a:rPr>
              <a:t>条件（</a:t>
            </a:r>
            <a:r>
              <a:rPr lang="ja-JP" altLang="en-US" sz="2400" b="1" dirty="0">
                <a:solidFill>
                  <a:schemeClr val="tx1"/>
                </a:solidFill>
                <a:latin typeface="游ゴシック Medium" panose="020B0500000000000000" pitchFamily="50" charset="-128"/>
                <a:ea typeface="游ゴシック Medium" panose="020B0500000000000000" pitchFamily="50" charset="-128"/>
              </a:rPr>
              <a:t>複数選択可）</a:t>
            </a:r>
            <a:endParaRPr kumimoji="1" lang="ja-JP" altLang="en-US" sz="2000" dirty="0"/>
          </a:p>
        </p:txBody>
      </p:sp>
      <p:sp>
        <p:nvSpPr>
          <p:cNvPr id="2" name="スライド番号プレースホルダー 1"/>
          <p:cNvSpPr>
            <a:spLocks noGrp="1"/>
          </p:cNvSpPr>
          <p:nvPr>
            <p:ph type="sldNum" sz="quarter" idx="12"/>
          </p:nvPr>
        </p:nvSpPr>
        <p:spPr>
          <a:xfrm>
            <a:off x="4037435" y="6432725"/>
            <a:ext cx="1161826" cy="365125"/>
          </a:xfrm>
        </p:spPr>
        <p:txBody>
          <a:bodyPr/>
          <a:lstStyle/>
          <a:p>
            <a:fld id="{C2AC2A7A-0B01-4E6D-A95B-307367DB9F30}" type="slidenum">
              <a:rPr kumimoji="1" lang="ja-JP" altLang="en-US" sz="1800" smtClean="0">
                <a:latin typeface="+mj-ea"/>
                <a:ea typeface="+mj-ea"/>
              </a:rPr>
              <a:t>42</a:t>
            </a:fld>
            <a:endParaRPr kumimoji="1" lang="ja-JP" altLang="en-US" sz="1800" dirty="0">
              <a:latin typeface="+mj-ea"/>
              <a:ea typeface="+mj-ea"/>
            </a:endParaRPr>
          </a:p>
        </p:txBody>
      </p:sp>
      <p:graphicFrame>
        <p:nvGraphicFramePr>
          <p:cNvPr id="12" name="グラフ 11"/>
          <p:cNvGraphicFramePr/>
          <p:nvPr>
            <p:extLst>
              <p:ext uri="{D42A27DB-BD31-4B8C-83A1-F6EECF244321}">
                <p14:modId xmlns:p14="http://schemas.microsoft.com/office/powerpoint/2010/main" val="417854672"/>
              </p:ext>
            </p:extLst>
          </p:nvPr>
        </p:nvGraphicFramePr>
        <p:xfrm>
          <a:off x="333872" y="2120305"/>
          <a:ext cx="8568952" cy="4448689"/>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467544" y="361213"/>
            <a:ext cx="1656184"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相談支援－５</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115624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553589" y="692696"/>
            <a:ext cx="8363272" cy="1066543"/>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地域移行支援の利用・実施について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できない」における主</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な</a:t>
            </a:r>
            <a:r>
              <a:rPr lang="ja-JP" altLang="en-US" sz="2800" b="1" dirty="0">
                <a:solidFill>
                  <a:schemeClr val="tx1"/>
                </a:solidFill>
                <a:latin typeface="游ゴシック Medium" panose="020B0500000000000000" pitchFamily="50" charset="-128"/>
                <a:ea typeface="游ゴシック Medium" panose="020B0500000000000000" pitchFamily="50" charset="-128"/>
              </a:rPr>
              <a:t>理由</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複数選択可）</a:t>
            </a:r>
            <a:endParaRPr kumimoji="1" lang="ja-JP" altLang="en-US" sz="2400" dirty="0"/>
          </a:p>
        </p:txBody>
      </p:sp>
      <p:sp>
        <p:nvSpPr>
          <p:cNvPr id="2" name="スライド番号プレースホルダー 1"/>
          <p:cNvSpPr>
            <a:spLocks noGrp="1"/>
          </p:cNvSpPr>
          <p:nvPr>
            <p:ph type="sldNum" sz="quarter" idx="12"/>
          </p:nvPr>
        </p:nvSpPr>
        <p:spPr>
          <a:xfrm>
            <a:off x="4037435" y="6432725"/>
            <a:ext cx="1161826" cy="365125"/>
          </a:xfrm>
        </p:spPr>
        <p:txBody>
          <a:bodyPr/>
          <a:lstStyle/>
          <a:p>
            <a:fld id="{C2AC2A7A-0B01-4E6D-A95B-307367DB9F30}" type="slidenum">
              <a:rPr kumimoji="1" lang="ja-JP" altLang="en-US" sz="1800" smtClean="0">
                <a:latin typeface="+mj-ea"/>
                <a:ea typeface="+mj-ea"/>
              </a:rPr>
              <a:t>43</a:t>
            </a:fld>
            <a:endParaRPr kumimoji="1" lang="ja-JP" altLang="en-US" sz="1800" dirty="0">
              <a:latin typeface="+mj-ea"/>
              <a:ea typeface="+mj-ea"/>
            </a:endParaRPr>
          </a:p>
        </p:txBody>
      </p:sp>
      <p:graphicFrame>
        <p:nvGraphicFramePr>
          <p:cNvPr id="12" name="グラフ 11"/>
          <p:cNvGraphicFramePr/>
          <p:nvPr>
            <p:extLst>
              <p:ext uri="{D42A27DB-BD31-4B8C-83A1-F6EECF244321}">
                <p14:modId xmlns:p14="http://schemas.microsoft.com/office/powerpoint/2010/main" val="2776178725"/>
              </p:ext>
            </p:extLst>
          </p:nvPr>
        </p:nvGraphicFramePr>
        <p:xfrm>
          <a:off x="333872" y="2120305"/>
          <a:ext cx="8568952" cy="4448689"/>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467544" y="361213"/>
            <a:ext cx="1584176"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相談支援－５</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4607798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338328"/>
            <a:ext cx="8363272" cy="1434488"/>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地域移行支援の課題①</a:t>
            </a:r>
            <a:endParaRPr kumimoji="1" lang="ja-JP" altLang="en-US" sz="28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44</a:t>
            </a:fld>
            <a:endParaRPr kumimoji="1" lang="ja-JP" altLang="en-US" sz="1800" dirty="0">
              <a:latin typeface="+mj-ea"/>
              <a:ea typeface="+mj-ea"/>
            </a:endParaRPr>
          </a:p>
        </p:txBody>
      </p:sp>
      <p:sp>
        <p:nvSpPr>
          <p:cNvPr id="4" name="テキスト ボックス 3"/>
          <p:cNvSpPr txBox="1"/>
          <p:nvPr/>
        </p:nvSpPr>
        <p:spPr>
          <a:xfrm>
            <a:off x="359533" y="2031520"/>
            <a:ext cx="8424936" cy="4401205"/>
          </a:xfrm>
          <a:prstGeom prst="rect">
            <a:avLst/>
          </a:prstGeom>
          <a:noFill/>
        </p:spPr>
        <p:txBody>
          <a:bodyPr wrap="square" rtlCol="0">
            <a:spAutoFit/>
          </a:bodyPr>
          <a:lstStyle/>
          <a:p>
            <a:pPr>
              <a:lnSpc>
                <a:spcPct val="200000"/>
              </a:lnSpc>
            </a:pPr>
            <a:r>
              <a:rPr lang="ja-JP" altLang="en-US" sz="2000" dirty="0">
                <a:latin typeface="游ゴシック Medium" panose="020B0500000000000000" pitchFamily="50" charset="-128"/>
                <a:ea typeface="游ゴシック Medium" panose="020B0500000000000000" pitchFamily="50" charset="-128"/>
              </a:rPr>
              <a:t>・患者に退院意欲がない</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・患者</a:t>
            </a:r>
            <a:r>
              <a:rPr lang="ja-JP" altLang="en-US" sz="2000" dirty="0">
                <a:latin typeface="游ゴシック Medium" panose="020B0500000000000000" pitchFamily="50" charset="-128"/>
                <a:ea typeface="游ゴシック Medium" panose="020B0500000000000000" pitchFamily="50" charset="-128"/>
              </a:rPr>
              <a:t>の高齢化に伴い、介護保険サービスの対象となっている</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・精神障害者が賃貸契約を結ぶことが容易ではない</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施設入所者は高齢または重度のため生活環境を変えることが難しい</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保護者に対して地域移行への理解をしてもらう必要がある</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・計画相談との役割分担が複雑になり利用者の理解も難しい。</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endParaRPr lang="en-US" altLang="ja-JP" sz="2000" dirty="0" smtClean="0">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0A8B7820-3A60-4B8F-80C8-CBB6FDC7528A}"/>
              </a:ext>
            </a:extLst>
          </p:cNvPr>
          <p:cNvSpPr txBox="1"/>
          <p:nvPr/>
        </p:nvSpPr>
        <p:spPr>
          <a:xfrm>
            <a:off x="467544" y="361213"/>
            <a:ext cx="1584176"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相談支援－６</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4654963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338328"/>
            <a:ext cx="8363272" cy="1434488"/>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地域移行支援の課題②</a:t>
            </a:r>
            <a:endParaRPr kumimoji="1" lang="ja-JP" altLang="en-US" sz="28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45</a:t>
            </a:fld>
            <a:endParaRPr kumimoji="1" lang="ja-JP" altLang="en-US" sz="1800" dirty="0">
              <a:latin typeface="+mj-ea"/>
              <a:ea typeface="+mj-ea"/>
            </a:endParaRPr>
          </a:p>
        </p:txBody>
      </p:sp>
      <p:sp>
        <p:nvSpPr>
          <p:cNvPr id="4" name="テキスト ボックス 3"/>
          <p:cNvSpPr txBox="1"/>
          <p:nvPr/>
        </p:nvSpPr>
        <p:spPr>
          <a:xfrm>
            <a:off x="390364" y="1918488"/>
            <a:ext cx="8496944" cy="4862870"/>
          </a:xfrm>
          <a:prstGeom prst="rect">
            <a:avLst/>
          </a:prstGeom>
          <a:noFill/>
        </p:spPr>
        <p:txBody>
          <a:bodyPr wrap="square" rtlCol="0">
            <a:spAutoFit/>
          </a:body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相談支援専門員が不足している</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・計画相談の中で地域移行支援に近い業務を行うことができる。</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・前例がなくどう進めていいかよくわからない</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kumimoji="1" lang="ja-JP" altLang="en-US" sz="2000" dirty="0" smtClean="0">
                <a:latin typeface="游ゴシック Medium" panose="020B0500000000000000" pitchFamily="50" charset="-128"/>
                <a:ea typeface="游ゴシック Medium" panose="020B0500000000000000" pitchFamily="50" charset="-128"/>
              </a:rPr>
              <a:t>・</a:t>
            </a:r>
            <a:r>
              <a:rPr kumimoji="1" lang="ja-JP" altLang="en-US" sz="2000" dirty="0">
                <a:latin typeface="游ゴシック Medium" panose="020B0500000000000000" pitchFamily="50" charset="-128"/>
                <a:ea typeface="游ゴシック Medium" panose="020B0500000000000000" pitchFamily="50" charset="-128"/>
              </a:rPr>
              <a:t>地域</a:t>
            </a:r>
            <a:r>
              <a:rPr kumimoji="1" lang="ja-JP" altLang="en-US" sz="2000" dirty="0" smtClean="0">
                <a:latin typeface="游ゴシック Medium" panose="020B0500000000000000" pitchFamily="50" charset="-128"/>
                <a:ea typeface="游ゴシック Medium" panose="020B0500000000000000" pitchFamily="50" charset="-128"/>
              </a:rPr>
              <a:t>移行後望まれる</a:t>
            </a:r>
            <a:r>
              <a:rPr kumimoji="1" lang="ja-JP" altLang="en-US" sz="2000" dirty="0">
                <a:latin typeface="游ゴシック Medium" panose="020B0500000000000000" pitchFamily="50" charset="-128"/>
                <a:ea typeface="游ゴシック Medium" panose="020B0500000000000000" pitchFamily="50" charset="-128"/>
              </a:rPr>
              <a:t>生活のためのサービス事業所が</a:t>
            </a:r>
            <a:r>
              <a:rPr kumimoji="1" lang="ja-JP" altLang="en-US" sz="2000" dirty="0" smtClean="0">
                <a:latin typeface="游ゴシック Medium" panose="020B0500000000000000" pitchFamily="50" charset="-128"/>
                <a:ea typeface="游ゴシック Medium" panose="020B0500000000000000" pitchFamily="50" charset="-128"/>
              </a:rPr>
              <a:t>少ない。</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・医療部門との連携が少ない。</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a:t>
            </a:r>
            <a:r>
              <a:rPr lang="ja-JP" altLang="en-US" sz="2000" dirty="0" smtClean="0">
                <a:latin typeface="游ゴシック Medium" panose="020B0500000000000000" pitchFamily="50" charset="-128"/>
                <a:ea typeface="游ゴシック Medium" panose="020B0500000000000000" pitchFamily="50" charset="-128"/>
              </a:rPr>
              <a:t>受け入れ先に</a:t>
            </a:r>
            <a:r>
              <a:rPr lang="ja-JP" altLang="en-US" sz="2000" dirty="0">
                <a:latin typeface="游ゴシック Medium" panose="020B0500000000000000" pitchFamily="50" charset="-128"/>
                <a:ea typeface="游ゴシック Medium" panose="020B0500000000000000" pitchFamily="50" charset="-128"/>
              </a:rPr>
              <a:t>とっても受け入る上での不安がある</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居住支援法人の指定を受けている</a:t>
            </a:r>
            <a:r>
              <a:rPr lang="ja-JP" altLang="en-US" sz="2000" dirty="0" smtClean="0">
                <a:latin typeface="游ゴシック Medium" panose="020B0500000000000000" pitchFamily="50" charset="-128"/>
                <a:ea typeface="游ゴシック Medium" panose="020B0500000000000000" pitchFamily="50" charset="-128"/>
              </a:rPr>
              <a:t>立場</a:t>
            </a:r>
            <a:r>
              <a:rPr lang="ja-JP" altLang="en-US" sz="2000" dirty="0">
                <a:latin typeface="游ゴシック Medium" panose="020B0500000000000000" pitchFamily="50" charset="-128"/>
                <a:ea typeface="游ゴシック Medium" panose="020B0500000000000000" pitchFamily="50" charset="-128"/>
              </a:rPr>
              <a:t>だ</a:t>
            </a:r>
            <a:r>
              <a:rPr lang="ja-JP" altLang="en-US" sz="2000" dirty="0" smtClean="0">
                <a:latin typeface="游ゴシック Medium" panose="020B0500000000000000" pitchFamily="50" charset="-128"/>
                <a:ea typeface="游ゴシック Medium" panose="020B0500000000000000" pitchFamily="50" charset="-128"/>
              </a:rPr>
              <a:t>が、貸せる物件が少ない。</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000" dirty="0">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0A8B7820-3A60-4B8F-80C8-CBB6FDC7528A}"/>
              </a:ext>
            </a:extLst>
          </p:cNvPr>
          <p:cNvSpPr txBox="1"/>
          <p:nvPr/>
        </p:nvSpPr>
        <p:spPr>
          <a:xfrm>
            <a:off x="467544" y="361213"/>
            <a:ext cx="1584176"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相談支援－６</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7954798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8356" y="568501"/>
            <a:ext cx="8640960"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退院</a:t>
            </a:r>
            <a:r>
              <a:rPr lang="ja-JP" altLang="en-US" sz="2800" b="1" dirty="0">
                <a:solidFill>
                  <a:schemeClr val="tx1"/>
                </a:solidFill>
                <a:latin typeface="游ゴシック Medium" panose="020B0500000000000000" pitchFamily="50" charset="-128"/>
                <a:ea typeface="游ゴシック Medium" panose="020B0500000000000000" pitchFamily="50" charset="-128"/>
              </a:rPr>
              <a:t>・退所</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支援において、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2800" b="1" dirty="0">
                <a:solidFill>
                  <a:schemeClr val="tx1"/>
                </a:solidFill>
                <a:latin typeface="游ゴシック Medium" panose="020B0500000000000000" pitchFamily="50" charset="-128"/>
                <a:ea typeface="游ゴシック Medium" panose="020B0500000000000000" pitchFamily="50" charset="-128"/>
              </a:rPr>
              <a:t>生活を送るうえ</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で必要なサービス等</a:t>
            </a:r>
            <a:endParaRPr kumimoji="1" lang="ja-JP" altLang="en-US" sz="28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46</a:t>
            </a:fld>
            <a:endParaRPr kumimoji="1" lang="ja-JP" altLang="en-US" sz="1800" dirty="0">
              <a:latin typeface="+mj-ea"/>
              <a:ea typeface="+mj-ea"/>
            </a:endParaRPr>
          </a:p>
        </p:txBody>
      </p:sp>
      <p:sp>
        <p:nvSpPr>
          <p:cNvPr id="4" name="テキスト ボックス 3"/>
          <p:cNvSpPr txBox="1"/>
          <p:nvPr/>
        </p:nvSpPr>
        <p:spPr>
          <a:xfrm>
            <a:off x="1136885" y="1967427"/>
            <a:ext cx="7611579" cy="4401205"/>
          </a:xfrm>
          <a:prstGeom prst="rect">
            <a:avLst/>
          </a:prstGeom>
          <a:noFill/>
        </p:spPr>
        <p:txBody>
          <a:bodyPr wrap="square" rtlCol="0">
            <a:spAutoFit/>
          </a:bodyPr>
          <a:lstStyle/>
          <a:p>
            <a:pPr>
              <a:lnSpc>
                <a:spcPct val="200000"/>
              </a:lnSpc>
            </a:pPr>
            <a:r>
              <a:rPr lang="ja-JP" altLang="en-US" sz="2000" dirty="0">
                <a:latin typeface="游ゴシック Medium" panose="020B0500000000000000" pitchFamily="50" charset="-128"/>
                <a:ea typeface="游ゴシック Medium" panose="020B0500000000000000" pitchFamily="50" charset="-128"/>
              </a:rPr>
              <a:t>・日中活動サービス　</a:t>
            </a:r>
            <a:r>
              <a:rPr lang="ja-JP" altLang="en-US" sz="2000" dirty="0" smtClean="0">
                <a:latin typeface="游ゴシック Medium" panose="020B0500000000000000" pitchFamily="50" charset="-128"/>
                <a:ea typeface="游ゴシック Medium" panose="020B0500000000000000" pitchFamily="50" charset="-128"/>
              </a:rPr>
              <a:t>　　　・</a:t>
            </a:r>
            <a:r>
              <a:rPr lang="ja-JP" altLang="en-US" sz="2000" dirty="0">
                <a:latin typeface="游ゴシック Medium" panose="020B0500000000000000" pitchFamily="50" charset="-128"/>
                <a:ea typeface="游ゴシック Medium" panose="020B0500000000000000" pitchFamily="50" charset="-128"/>
              </a:rPr>
              <a:t>訪問系サービス　</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短期入所　　</a:t>
            </a:r>
            <a:r>
              <a:rPr lang="ja-JP" altLang="en-US" sz="2000" dirty="0" smtClean="0">
                <a:latin typeface="游ゴシック Medium" panose="020B0500000000000000" pitchFamily="50" charset="-128"/>
                <a:ea typeface="游ゴシック Medium" panose="020B0500000000000000" pitchFamily="50" charset="-128"/>
              </a:rPr>
              <a:t>　　　　　　・</a:t>
            </a:r>
            <a:r>
              <a:rPr lang="ja-JP" altLang="en-US" sz="2000" dirty="0">
                <a:latin typeface="游ゴシック Medium" panose="020B0500000000000000" pitchFamily="50" charset="-128"/>
                <a:ea typeface="游ゴシック Medium" panose="020B0500000000000000" pitchFamily="50" charset="-128"/>
              </a:rPr>
              <a:t>共同生活</a:t>
            </a:r>
            <a:r>
              <a:rPr lang="ja-JP" altLang="en-US" sz="2000" dirty="0" smtClean="0">
                <a:latin typeface="游ゴシック Medium" panose="020B0500000000000000" pitchFamily="50" charset="-128"/>
                <a:ea typeface="游ゴシック Medium" panose="020B0500000000000000" pitchFamily="50" charset="-128"/>
              </a:rPr>
              <a:t>援助　</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地域活動支援</a:t>
            </a:r>
            <a:r>
              <a:rPr lang="ja-JP" altLang="en-US" sz="2000" dirty="0" smtClean="0">
                <a:latin typeface="游ゴシック Medium" panose="020B0500000000000000" pitchFamily="50" charset="-128"/>
                <a:ea typeface="游ゴシック Medium" panose="020B0500000000000000" pitchFamily="50" charset="-128"/>
              </a:rPr>
              <a:t>センター　　・</a:t>
            </a:r>
            <a:r>
              <a:rPr lang="ja-JP" altLang="en-US" sz="2000" dirty="0">
                <a:latin typeface="游ゴシック Medium" panose="020B0500000000000000" pitchFamily="50" charset="-128"/>
                <a:ea typeface="游ゴシック Medium" panose="020B0500000000000000" pitchFamily="50" charset="-128"/>
              </a:rPr>
              <a:t>身近な相談</a:t>
            </a:r>
            <a:r>
              <a:rPr lang="ja-JP" altLang="en-US" sz="2000" dirty="0" smtClean="0">
                <a:latin typeface="游ゴシック Medium" panose="020B0500000000000000" pitchFamily="50" charset="-128"/>
                <a:ea typeface="游ゴシック Medium" panose="020B0500000000000000" pitchFamily="50" charset="-128"/>
              </a:rPr>
              <a:t>機関</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医療機関との</a:t>
            </a:r>
            <a:r>
              <a:rPr lang="ja-JP" altLang="en-US" sz="2000" dirty="0" smtClean="0">
                <a:latin typeface="游ゴシック Medium" panose="020B0500000000000000" pitchFamily="50" charset="-128"/>
                <a:ea typeface="游ゴシック Medium" panose="020B0500000000000000" pitchFamily="50" charset="-128"/>
              </a:rPr>
              <a:t>連携</a:t>
            </a:r>
            <a:r>
              <a:rPr lang="ja-JP" altLang="en-US" sz="2000" dirty="0">
                <a:latin typeface="游ゴシック Medium" panose="020B0500000000000000" pitchFamily="50" charset="-128"/>
                <a:ea typeface="游ゴシック Medium" panose="020B0500000000000000" pitchFamily="50" charset="-128"/>
              </a:rPr>
              <a:t>　</a:t>
            </a:r>
            <a:r>
              <a:rPr lang="ja-JP" altLang="en-US" sz="2000" dirty="0" smtClean="0">
                <a:latin typeface="游ゴシック Medium" panose="020B0500000000000000" pitchFamily="50" charset="-128"/>
                <a:ea typeface="游ゴシック Medium" panose="020B0500000000000000" pitchFamily="50" charset="-128"/>
              </a:rPr>
              <a:t>　　　・訪問看護　　　　　　　　　　</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住まいの場の</a:t>
            </a:r>
            <a:r>
              <a:rPr lang="ja-JP" altLang="en-US" sz="2000" dirty="0" smtClean="0">
                <a:latin typeface="游ゴシック Medium" panose="020B0500000000000000" pitchFamily="50" charset="-128"/>
                <a:ea typeface="游ゴシック Medium" panose="020B0500000000000000" pitchFamily="50" charset="-128"/>
              </a:rPr>
              <a:t>確保</a:t>
            </a:r>
            <a:r>
              <a:rPr lang="ja-JP" altLang="en-US" sz="2000" dirty="0">
                <a:latin typeface="游ゴシック Medium" panose="020B0500000000000000" pitchFamily="50" charset="-128"/>
                <a:ea typeface="游ゴシック Medium" panose="020B0500000000000000" pitchFamily="50" charset="-128"/>
              </a:rPr>
              <a:t>　</a:t>
            </a:r>
            <a:r>
              <a:rPr lang="ja-JP" altLang="en-US" sz="2000" dirty="0" smtClean="0">
                <a:latin typeface="游ゴシック Medium" panose="020B0500000000000000" pitchFamily="50" charset="-128"/>
                <a:ea typeface="游ゴシック Medium" panose="020B0500000000000000" pitchFamily="50" charset="-128"/>
              </a:rPr>
              <a:t>　　　</a:t>
            </a:r>
            <a:r>
              <a:rPr lang="ja-JP" altLang="en-US" sz="2000" dirty="0">
                <a:latin typeface="游ゴシック Medium" panose="020B0500000000000000" pitchFamily="50" charset="-128"/>
                <a:ea typeface="游ゴシック Medium" panose="020B0500000000000000" pitchFamily="50" charset="-128"/>
              </a:rPr>
              <a:t>・手帳所持者の市バス運賃補助</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見守りや傾聴を行うボランティア</a:t>
            </a:r>
            <a:r>
              <a:rPr lang="ja-JP" altLang="en-US" sz="2000" dirty="0" smtClean="0">
                <a:latin typeface="游ゴシック Medium" panose="020B0500000000000000" pitchFamily="50" charset="-128"/>
                <a:ea typeface="游ゴシック Medium" panose="020B0500000000000000" pitchFamily="50" charset="-128"/>
              </a:rPr>
              <a:t>や機関</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地域ぐるみで支援する体制　</a:t>
            </a:r>
            <a:endParaRPr lang="en-US" altLang="ja-JP" sz="2000" dirty="0" smtClean="0">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4052248E-974D-4E46-97D8-A8FB638A277D}"/>
              </a:ext>
            </a:extLst>
          </p:cNvPr>
          <p:cNvSpPr txBox="1"/>
          <p:nvPr/>
        </p:nvSpPr>
        <p:spPr>
          <a:xfrm>
            <a:off x="467544" y="361213"/>
            <a:ext cx="1578970"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相談支援－７</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0135629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338328"/>
            <a:ext cx="8363272" cy="1434488"/>
          </a:xfrm>
        </p:spPr>
        <p:txBody>
          <a:bodyPr>
            <a:normAutofit/>
          </a:bodyPr>
          <a:lstStyle/>
          <a:p>
            <a:r>
              <a:rPr kumimoji="1" lang="ja-JP" altLang="en-US" sz="3200" b="1" dirty="0">
                <a:solidFill>
                  <a:schemeClr val="tx1"/>
                </a:solidFill>
                <a:latin typeface="游ゴシック Medium" panose="020B0500000000000000" pitchFamily="50" charset="-128"/>
                <a:ea typeface="游ゴシック Medium" panose="020B0500000000000000" pitchFamily="50" charset="-128"/>
              </a:rPr>
              <a:t>その他、意見</a:t>
            </a:r>
            <a:r>
              <a:rPr kumimoji="1" lang="ja-JP" altLang="en-US" sz="3200" b="1" dirty="0" smtClean="0">
                <a:solidFill>
                  <a:schemeClr val="tx1"/>
                </a:solidFill>
                <a:latin typeface="游ゴシック Medium" panose="020B0500000000000000" pitchFamily="50" charset="-128"/>
                <a:ea typeface="游ゴシック Medium" panose="020B0500000000000000" pitchFamily="50" charset="-128"/>
              </a:rPr>
              <a:t>等</a:t>
            </a:r>
            <a:endParaRPr kumimoji="1" lang="ja-JP" altLang="en-US" sz="3200" b="1"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47</a:t>
            </a:fld>
            <a:endParaRPr kumimoji="1" lang="ja-JP" altLang="en-US" sz="1800" dirty="0">
              <a:latin typeface="+mj-ea"/>
              <a:ea typeface="+mj-ea"/>
            </a:endParaRPr>
          </a:p>
        </p:txBody>
      </p:sp>
      <p:sp>
        <p:nvSpPr>
          <p:cNvPr id="4" name="テキスト ボックス 3"/>
          <p:cNvSpPr txBox="1"/>
          <p:nvPr/>
        </p:nvSpPr>
        <p:spPr>
          <a:xfrm>
            <a:off x="359532" y="2376670"/>
            <a:ext cx="8604955" cy="4247317"/>
          </a:xfrm>
          <a:prstGeom prst="rect">
            <a:avLst/>
          </a:prstGeom>
          <a:noFill/>
        </p:spPr>
        <p:txBody>
          <a:bodyPr wrap="square" rtlCol="0">
            <a:spAutoFit/>
          </a:bodyPr>
          <a:lstStyle/>
          <a:p>
            <a:pPr>
              <a:lnSpc>
                <a:spcPct val="150000"/>
              </a:lnSpc>
            </a:pPr>
            <a:r>
              <a:rPr lang="ja-JP" altLang="en-US" sz="2000" dirty="0">
                <a:latin typeface="游ゴシック Medium" panose="020B0500000000000000" pitchFamily="50" charset="-128"/>
                <a:ea typeface="游ゴシック Medium" panose="020B0500000000000000" pitchFamily="50" charset="-128"/>
              </a:rPr>
              <a:t>・地域移行支援について事業所にも本人にも</a:t>
            </a:r>
            <a:r>
              <a:rPr lang="ja-JP" altLang="en-US" sz="2000" dirty="0" smtClean="0">
                <a:latin typeface="游ゴシック Medium" panose="020B0500000000000000" pitchFamily="50" charset="-128"/>
                <a:ea typeface="游ゴシック Medium" panose="020B0500000000000000" pitchFamily="50" charset="-128"/>
              </a:rPr>
              <a:t>わかりやすい資料がほしい。</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・地域移行支援の事例を学ぶ機会があると良い。</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地域定着支援と一体になって</a:t>
            </a:r>
            <a:r>
              <a:rPr lang="ja-JP" altLang="en-US" sz="2000" dirty="0" smtClean="0">
                <a:latin typeface="游ゴシック Medium" panose="020B0500000000000000" pitchFamily="50" charset="-128"/>
                <a:ea typeface="游ゴシック Medium" panose="020B0500000000000000" pitchFamily="50" charset="-128"/>
              </a:rPr>
              <a:t>支援することが</a:t>
            </a:r>
            <a:r>
              <a:rPr lang="ja-JP" altLang="en-US" sz="2000" dirty="0">
                <a:latin typeface="游ゴシック Medium" panose="020B0500000000000000" pitchFamily="50" charset="-128"/>
                <a:ea typeface="游ゴシック Medium" panose="020B0500000000000000" pitchFamily="50" charset="-128"/>
              </a:rPr>
              <a:t>必要</a:t>
            </a:r>
            <a:r>
              <a:rPr lang="ja-JP" altLang="en-US" sz="2000" dirty="0" smtClean="0">
                <a:latin typeface="游ゴシック Medium" panose="020B0500000000000000" pitchFamily="50" charset="-128"/>
                <a:ea typeface="游ゴシック Medium" panose="020B0500000000000000" pitchFamily="50" charset="-128"/>
              </a:rPr>
              <a:t>。</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サービスが周知されておらず利用の仕方がわからない。</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・医療機関と相談支援事業所とで役割分担がわかりにくい。</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・コロナ禍で面会や外出制限があり制度を利用を中断せざるを得ない　　</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　ことがあった。</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・本人の望む生活を支援していく基本姿勢は必要だと思う。</a:t>
            </a:r>
            <a:endParaRPr lang="en-US" altLang="ja-JP" sz="20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96AC7A14-8072-4949-BEF1-BB2AF9AE6648}"/>
              </a:ext>
            </a:extLst>
          </p:cNvPr>
          <p:cNvSpPr txBox="1"/>
          <p:nvPr/>
        </p:nvSpPr>
        <p:spPr>
          <a:xfrm>
            <a:off x="467544" y="361213"/>
            <a:ext cx="1656184"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相談支援－８</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7629964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51520" y="332656"/>
            <a:ext cx="8568952" cy="1434488"/>
          </a:xfrm>
        </p:spPr>
        <p:txBody>
          <a:bodyPr>
            <a:normAutofit/>
          </a:bodyPr>
          <a:lstStyle/>
          <a:p>
            <a:r>
              <a:rPr kumimoji="1" lang="ja-JP" altLang="en-US" sz="2800" b="1" dirty="0" smtClean="0">
                <a:solidFill>
                  <a:schemeClr val="tx1"/>
                </a:solidFill>
                <a:latin typeface="游ゴシック Medium" panose="020B0500000000000000" pitchFamily="50" charset="-128"/>
                <a:ea typeface="游ゴシック Medium" panose="020B0500000000000000" pitchFamily="50" charset="-128"/>
              </a:rPr>
              <a:t>アンケートからみえる現状と課題（障害者支援施設）</a:t>
            </a:r>
            <a:endParaRPr kumimoji="1" lang="ja-JP" altLang="en-US" sz="2800" b="1"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48</a:t>
            </a:fld>
            <a:endParaRPr kumimoji="1" lang="ja-JP" altLang="en-US" sz="1800" dirty="0">
              <a:latin typeface="+mj-ea"/>
              <a:ea typeface="+mj-ea"/>
            </a:endParaRPr>
          </a:p>
        </p:txBody>
      </p:sp>
      <p:sp>
        <p:nvSpPr>
          <p:cNvPr id="6" name="テキスト ボックス 5"/>
          <p:cNvSpPr txBox="1"/>
          <p:nvPr/>
        </p:nvSpPr>
        <p:spPr>
          <a:xfrm>
            <a:off x="251520" y="2597190"/>
            <a:ext cx="8712968" cy="3016210"/>
          </a:xfrm>
          <a:prstGeom prst="rect">
            <a:avLst/>
          </a:prstGeom>
          <a:noFill/>
        </p:spPr>
        <p:txBody>
          <a:bodyPr wrap="square" rtlCol="0">
            <a:spAutoFit/>
          </a:body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地域移行支援は「必要」との意見が多いが、実際に地域生活に移行した事例が少ないことや、</a:t>
            </a:r>
            <a:r>
              <a:rPr lang="ja-JP" altLang="en-US" sz="2000" dirty="0" err="1" smtClean="0">
                <a:latin typeface="游ゴシック Medium" panose="020B0500000000000000" pitchFamily="50" charset="-128"/>
                <a:ea typeface="游ゴシック Medium" panose="020B0500000000000000" pitchFamily="50" charset="-128"/>
              </a:rPr>
              <a:t>障がい</a:t>
            </a:r>
            <a:r>
              <a:rPr lang="ja-JP" altLang="en-US" sz="2000" dirty="0" smtClean="0">
                <a:latin typeface="游ゴシック Medium" panose="020B0500000000000000" pitchFamily="50" charset="-128"/>
                <a:ea typeface="游ゴシック Medium" panose="020B0500000000000000" pitchFamily="50" charset="-128"/>
              </a:rPr>
              <a:t>者の重度化・高齢化により、地域移行支援の対象者が少なく、制度の利用に至りにくい。</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本人や家族の不安を軽減できるような支援体制の確保が必要。</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874308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51520" y="332656"/>
            <a:ext cx="8568952" cy="1434488"/>
          </a:xfrm>
        </p:spPr>
        <p:txBody>
          <a:bodyPr>
            <a:normAutofit/>
          </a:bodyPr>
          <a:lstStyle/>
          <a:p>
            <a:r>
              <a:rPr kumimoji="1" lang="ja-JP" altLang="en-US" sz="2800" b="1" dirty="0" smtClean="0">
                <a:solidFill>
                  <a:schemeClr val="tx1"/>
                </a:solidFill>
                <a:latin typeface="游ゴシック Medium" panose="020B0500000000000000" pitchFamily="50" charset="-128"/>
                <a:ea typeface="游ゴシック Medium" panose="020B0500000000000000" pitchFamily="50" charset="-128"/>
              </a:rPr>
              <a:t>アンケートからみえる現状と課題（精神科病院）</a:t>
            </a:r>
            <a:endParaRPr kumimoji="1" lang="ja-JP" altLang="en-US" sz="2800" b="1"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49</a:t>
            </a:fld>
            <a:endParaRPr kumimoji="1" lang="ja-JP" altLang="en-US" sz="1800" dirty="0">
              <a:latin typeface="+mj-ea"/>
              <a:ea typeface="+mj-ea"/>
            </a:endParaRPr>
          </a:p>
        </p:txBody>
      </p:sp>
      <p:sp>
        <p:nvSpPr>
          <p:cNvPr id="6" name="テキスト ボックス 5"/>
          <p:cNvSpPr txBox="1"/>
          <p:nvPr/>
        </p:nvSpPr>
        <p:spPr>
          <a:xfrm>
            <a:off x="215517" y="2636912"/>
            <a:ext cx="8712968" cy="2554545"/>
          </a:xfrm>
          <a:prstGeom prst="rect">
            <a:avLst/>
          </a:prstGeom>
          <a:noFill/>
        </p:spPr>
        <p:txBody>
          <a:bodyPr wrap="square" rtlCol="0">
            <a:spAutoFit/>
          </a:body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地域移行支援は「どちらかといえば必要」との意見が多いが、制度を利用せず退院できる方も多い。地域移行支援の対象者が数人はいるものの、本人や家族が退院を望まない場合がある。さらに、病状の不安定さや</a:t>
            </a:r>
            <a:r>
              <a:rPr lang="ja-JP" altLang="en-US" sz="2000" dirty="0" err="1" smtClean="0">
                <a:latin typeface="游ゴシック Medium" panose="020B0500000000000000" pitchFamily="50" charset="-128"/>
                <a:ea typeface="游ゴシック Medium" panose="020B0500000000000000" pitchFamily="50" charset="-128"/>
              </a:rPr>
              <a:t>精神障がい</a:t>
            </a:r>
            <a:r>
              <a:rPr lang="ja-JP" altLang="en-US" sz="2000" dirty="0" smtClean="0">
                <a:latin typeface="游ゴシック Medium" panose="020B0500000000000000" pitchFamily="50" charset="-128"/>
                <a:ea typeface="游ゴシック Medium" panose="020B0500000000000000" pitchFamily="50" charset="-128"/>
              </a:rPr>
              <a:t>者への偏見、家族の協力が得にくいといった課題もある。</a:t>
            </a:r>
            <a:endParaRPr lang="en-US" altLang="ja-JP"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44815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5</a:t>
            </a:fld>
            <a:endParaRPr kumimoji="1" lang="ja-JP" altLang="en-US" sz="1800" dirty="0">
              <a:latin typeface="+mj-ea"/>
              <a:ea typeface="+mj-ea"/>
            </a:endParaRPr>
          </a:p>
        </p:txBody>
      </p:sp>
      <p:sp>
        <p:nvSpPr>
          <p:cNvPr id="11" name="テキスト ボックス 10"/>
          <p:cNvSpPr txBox="1"/>
          <p:nvPr/>
        </p:nvSpPr>
        <p:spPr>
          <a:xfrm>
            <a:off x="258845" y="1908309"/>
            <a:ext cx="3017011"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施設</a:t>
            </a:r>
            <a:r>
              <a:rPr lang="ja-JP" altLang="en-US" b="1" dirty="0" smtClean="0">
                <a:latin typeface="游ゴシック Medium" panose="020B0500000000000000" pitchFamily="50" charset="-128"/>
                <a:ea typeface="游ゴシック Medium" panose="020B0500000000000000" pitchFamily="50" charset="-128"/>
              </a:rPr>
              <a:t>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4</a:t>
            </a:r>
            <a:r>
              <a:rPr lang="ja-JP" altLang="en-US" b="1" dirty="0">
                <a:latin typeface="游ゴシック Medium" panose="020B0500000000000000" pitchFamily="50" charset="-128"/>
                <a:ea typeface="游ゴシック Medium" panose="020B0500000000000000" pitchFamily="50" charset="-128"/>
              </a:rPr>
              <a:t>施設</a:t>
            </a:r>
            <a:r>
              <a:rPr lang="ja-JP" altLang="en-US" b="1" dirty="0" smtClean="0">
                <a:latin typeface="游ゴシック Medium" panose="020B0500000000000000" pitchFamily="50" charset="-128"/>
                <a:ea typeface="游ゴシック Medium" panose="020B0500000000000000" pitchFamily="50" charset="-128"/>
              </a:rPr>
              <a:t>が</a:t>
            </a:r>
            <a:r>
              <a:rPr lang="ja-JP" altLang="en-US" b="1" dirty="0">
                <a:latin typeface="游ゴシック Medium" panose="020B0500000000000000" pitchFamily="50" charset="-128"/>
                <a:ea typeface="游ゴシック Medium" panose="020B0500000000000000" pitchFamily="50" charset="-128"/>
              </a:rPr>
              <a:t>回答（回答率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18" name="タイトル 2"/>
          <p:cNvSpPr>
            <a:spLocks noGrp="1"/>
          </p:cNvSpPr>
          <p:nvPr>
            <p:ph type="title"/>
          </p:nvPr>
        </p:nvSpPr>
        <p:spPr>
          <a:xfrm>
            <a:off x="252512" y="612470"/>
            <a:ext cx="8579296" cy="1177996"/>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2800" b="1" dirty="0">
                <a:solidFill>
                  <a:schemeClr val="tx1"/>
                </a:solidFill>
                <a:latin typeface="游ゴシック Medium" panose="020B0500000000000000" pitchFamily="50" charset="-128"/>
                <a:ea typeface="游ゴシック Medium" panose="020B0500000000000000" pitchFamily="50" charset="-128"/>
              </a:rPr>
              <a:t>移行</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支援を利用せず地域移行した利用者数</a:t>
            </a:r>
            <a:endParaRPr kumimoji="1" lang="ja-JP" altLang="en-US" sz="2800" b="1"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66626" y="326753"/>
            <a:ext cx="2233165" cy="369332"/>
          </a:xfrm>
          <a:prstGeom prst="rect">
            <a:avLst/>
          </a:prstGeom>
          <a:noFill/>
          <a:ln>
            <a:solidFill>
              <a:schemeClr val="tx1"/>
            </a:solidFill>
          </a:ln>
        </p:spPr>
        <p:txBody>
          <a:bodyPr wrap="square" rtlCol="0">
            <a:spAutoFit/>
          </a:bodyPr>
          <a:lstStyle/>
          <a:p>
            <a:r>
              <a:rPr kumimoji="1" lang="ja-JP" altLang="en-US" b="1" dirty="0" smtClean="0">
                <a:latin typeface="游ゴシック Medium" panose="020B0500000000000000" pitchFamily="50" charset="-128"/>
                <a:ea typeface="游ゴシック Medium" panose="020B0500000000000000" pitchFamily="50" charset="-128"/>
              </a:rPr>
              <a:t>障害者支援施設－３</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9" name="テキスト ボックス 8">
            <a:extLst>
              <a:ext uri="{FF2B5EF4-FFF2-40B4-BE49-F238E27FC236}">
                <a16:creationId xmlns="" xmlns:a16="http://schemas.microsoft.com/office/drawing/2014/main" id="{6CA6C1ED-F291-49E9-8A61-C7A721C7E8EB}"/>
              </a:ext>
            </a:extLst>
          </p:cNvPr>
          <p:cNvSpPr txBox="1"/>
          <p:nvPr/>
        </p:nvSpPr>
        <p:spPr>
          <a:xfrm>
            <a:off x="466626" y="3325856"/>
            <a:ext cx="8209830" cy="1200329"/>
          </a:xfrm>
          <a:prstGeom prst="rect">
            <a:avLst/>
          </a:prstGeom>
          <a:noFill/>
        </p:spPr>
        <p:txBody>
          <a:bodyPr wrap="square" rtlCol="0">
            <a:spAutoFit/>
          </a:bodyPr>
          <a:lstStyle/>
          <a:p>
            <a:pPr>
              <a:lnSpc>
                <a:spcPct val="150000"/>
              </a:lnSpc>
            </a:pPr>
            <a:r>
              <a:rPr lang="ja-JP" altLang="en-US" sz="2400" dirty="0" smtClean="0">
                <a:latin typeface="游ゴシック Medium" panose="020B0500000000000000" pitchFamily="50" charset="-128"/>
                <a:ea typeface="游ゴシック Medium" panose="020B0500000000000000" pitchFamily="50" charset="-128"/>
              </a:rPr>
              <a:t>４</a:t>
            </a:r>
            <a:r>
              <a:rPr kumimoji="1" lang="ja-JP" altLang="en-US" sz="2400" dirty="0" smtClean="0">
                <a:latin typeface="游ゴシック Medium" panose="020B0500000000000000" pitchFamily="50" charset="-128"/>
                <a:ea typeface="游ゴシック Medium" panose="020B0500000000000000" pitchFamily="50" charset="-128"/>
              </a:rPr>
              <a:t>施設とも、０人</a:t>
            </a:r>
            <a:endParaRPr kumimoji="1" lang="en-US" altLang="ja-JP" sz="2400" dirty="0" smtClean="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2400" dirty="0" smtClean="0">
                <a:latin typeface="游ゴシック Medium" panose="020B0500000000000000" pitchFamily="50" charset="-128"/>
                <a:ea typeface="游ゴシック Medium" panose="020B0500000000000000" pitchFamily="50" charset="-128"/>
              </a:rPr>
              <a:t>（期間内において地域生活へ移行した利用者がいない</a:t>
            </a:r>
            <a:r>
              <a:rPr lang="ja-JP" altLang="en-US" sz="2400" dirty="0">
                <a:latin typeface="游ゴシック Medium" panose="020B0500000000000000" pitchFamily="50" charset="-128"/>
                <a:ea typeface="游ゴシック Medium" panose="020B0500000000000000" pitchFamily="50" charset="-128"/>
              </a:rPr>
              <a:t>。</a:t>
            </a:r>
            <a:r>
              <a:rPr kumimoji="1" lang="ja-JP" altLang="en-US" sz="2400" dirty="0" smtClean="0">
                <a:latin typeface="游ゴシック Medium" panose="020B0500000000000000" pitchFamily="50" charset="-128"/>
                <a:ea typeface="游ゴシック Medium" panose="020B0500000000000000" pitchFamily="50" charset="-128"/>
              </a:rPr>
              <a:t>）</a:t>
            </a:r>
            <a:endParaRPr kumimoji="1" lang="ja-JP" altLang="en-US" dirty="0"/>
          </a:p>
        </p:txBody>
      </p:sp>
    </p:spTree>
    <p:extLst>
      <p:ext uri="{BB962C8B-B14F-4D97-AF65-F5344CB8AC3E}">
        <p14:creationId xmlns:p14="http://schemas.microsoft.com/office/powerpoint/2010/main" val="22656392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51520" y="332656"/>
            <a:ext cx="8568952" cy="1434488"/>
          </a:xfrm>
        </p:spPr>
        <p:txBody>
          <a:bodyPr>
            <a:normAutofit/>
          </a:bodyPr>
          <a:lstStyle/>
          <a:p>
            <a:r>
              <a:rPr kumimoji="1" lang="ja-JP" altLang="en-US" sz="2800" b="1" dirty="0" smtClean="0">
                <a:solidFill>
                  <a:schemeClr val="tx1"/>
                </a:solidFill>
                <a:latin typeface="游ゴシック Medium" panose="020B0500000000000000" pitchFamily="50" charset="-128"/>
                <a:ea typeface="游ゴシック Medium" panose="020B0500000000000000" pitchFamily="50" charset="-128"/>
              </a:rPr>
              <a:t>アンケートからみえる現状と課題（相談支援事業所）</a:t>
            </a:r>
            <a:endParaRPr kumimoji="1" lang="ja-JP" altLang="en-US" sz="2800" b="1"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50</a:t>
            </a:fld>
            <a:endParaRPr kumimoji="1" lang="ja-JP" altLang="en-US" sz="1800" dirty="0">
              <a:latin typeface="+mj-ea"/>
              <a:ea typeface="+mj-ea"/>
            </a:endParaRPr>
          </a:p>
        </p:txBody>
      </p:sp>
      <p:sp>
        <p:nvSpPr>
          <p:cNvPr id="6" name="テキスト ボックス 5"/>
          <p:cNvSpPr txBox="1"/>
          <p:nvPr/>
        </p:nvSpPr>
        <p:spPr>
          <a:xfrm>
            <a:off x="251520" y="2472583"/>
            <a:ext cx="8712968" cy="2554545"/>
          </a:xfrm>
          <a:prstGeom prst="rect">
            <a:avLst/>
          </a:prstGeom>
          <a:noFill/>
        </p:spPr>
        <p:txBody>
          <a:bodyPr wrap="square" rtlCol="0">
            <a:spAutoFit/>
          </a:body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地域移行支援は「必要」「どちらかといえば必要」の意見が多いものの、利用した経験が少なく、実際の進め方が分からない。</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相談支援専門員の担当ケースが多く、地域移行支援にまで手が回らない。</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住居や障害福祉サービス提供事業所の確保、医療との連携が重要になる。</a:t>
            </a:r>
            <a:endParaRPr lang="en-US" altLang="ja-JP"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344224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 xmlns:a16="http://schemas.microsoft.com/office/drawing/2014/main" id="{888DCF1D-AB5F-4D75-9749-4674FD81E5BC}"/>
              </a:ext>
            </a:extLst>
          </p:cNvPr>
          <p:cNvSpPr>
            <a:spLocks noGrp="1"/>
          </p:cNvSpPr>
          <p:nvPr>
            <p:ph type="sldNum" sz="quarter" idx="12"/>
          </p:nvPr>
        </p:nvSpPr>
        <p:spPr/>
        <p:txBody>
          <a:bodyPr/>
          <a:lstStyle/>
          <a:p>
            <a:r>
              <a:rPr kumimoji="1" lang="ja-JP" altLang="en-US" sz="1800" dirty="0" smtClean="0"/>
              <a:t>６</a:t>
            </a:r>
            <a:endParaRPr kumimoji="1" lang="ja-JP" altLang="en-US" sz="1800" dirty="0"/>
          </a:p>
        </p:txBody>
      </p:sp>
      <p:sp>
        <p:nvSpPr>
          <p:cNvPr id="4" name="タイトル 3">
            <a:extLst>
              <a:ext uri="{FF2B5EF4-FFF2-40B4-BE49-F238E27FC236}">
                <a16:creationId xmlns="" xmlns:a16="http://schemas.microsoft.com/office/drawing/2014/main" id="{3FFD13BC-74FF-481C-A355-0438D314C3E8}"/>
              </a:ext>
            </a:extLst>
          </p:cNvPr>
          <p:cNvSpPr>
            <a:spLocks noGrp="1"/>
          </p:cNvSpPr>
          <p:nvPr>
            <p:ph type="title"/>
          </p:nvPr>
        </p:nvSpPr>
        <p:spPr>
          <a:xfrm>
            <a:off x="466626" y="589881"/>
            <a:ext cx="8229600" cy="1252728"/>
          </a:xfrm>
        </p:spPr>
        <p:txBody>
          <a:bodyPr>
            <a:normAutofit/>
          </a:bodyPr>
          <a:lstStyle/>
          <a:p>
            <a:r>
              <a:rPr kumimoji="1" lang="ja-JP" altLang="en-US" sz="3200" b="1" dirty="0">
                <a:solidFill>
                  <a:schemeClr val="tx1"/>
                </a:solidFill>
                <a:latin typeface="游ゴシック Medium" panose="020B0500000000000000" pitchFamily="50" charset="-128"/>
                <a:ea typeface="游ゴシック Medium" panose="020B0500000000000000" pitchFamily="50" charset="-128"/>
              </a:rPr>
              <a:t>地域移行支援を利用</a:t>
            </a:r>
            <a:r>
              <a:rPr kumimoji="1" lang="ja-JP" altLang="en-US" sz="3200" b="1" dirty="0" smtClean="0">
                <a:solidFill>
                  <a:schemeClr val="tx1"/>
                </a:solidFill>
                <a:latin typeface="游ゴシック Medium" panose="020B0500000000000000" pitchFamily="50" charset="-128"/>
                <a:ea typeface="游ゴシック Medium" panose="020B0500000000000000" pitchFamily="50" charset="-128"/>
              </a:rPr>
              <a:t>しなかった主な理由</a:t>
            </a:r>
            <a:endParaRPr kumimoji="1" lang="ja-JP" altLang="en-US" sz="3200" b="1" dirty="0">
              <a:solidFill>
                <a:schemeClr val="tx1"/>
              </a:solidFill>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 xmlns:a16="http://schemas.microsoft.com/office/drawing/2014/main" id="{2FF1F45E-D102-4BD2-8720-BA9FD83782BE}"/>
              </a:ext>
            </a:extLst>
          </p:cNvPr>
          <p:cNvSpPr txBox="1"/>
          <p:nvPr/>
        </p:nvSpPr>
        <p:spPr>
          <a:xfrm>
            <a:off x="466626" y="326753"/>
            <a:ext cx="2233166"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障害者支援施設－３</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6" name="テキスト ボックス 5">
            <a:extLst>
              <a:ext uri="{FF2B5EF4-FFF2-40B4-BE49-F238E27FC236}">
                <a16:creationId xmlns="" xmlns:a16="http://schemas.microsoft.com/office/drawing/2014/main" id="{6CA6C1ED-F291-49E9-8A61-C7A721C7E8EB}"/>
              </a:ext>
            </a:extLst>
          </p:cNvPr>
          <p:cNvSpPr txBox="1"/>
          <p:nvPr/>
        </p:nvSpPr>
        <p:spPr>
          <a:xfrm>
            <a:off x="467544" y="2901740"/>
            <a:ext cx="8219256" cy="1061829"/>
          </a:xfrm>
          <a:prstGeom prst="rect">
            <a:avLst/>
          </a:prstGeom>
          <a:noFill/>
        </p:spPr>
        <p:txBody>
          <a:bodyPr wrap="square" rtlCol="0">
            <a:spAutoFit/>
          </a:bodyPr>
          <a:lstStyle/>
          <a:p>
            <a:pPr>
              <a:lnSpc>
                <a:spcPct val="150000"/>
              </a:lnSpc>
            </a:pPr>
            <a:r>
              <a:rPr lang="ja-JP" altLang="en-US" sz="2400" dirty="0" smtClean="0">
                <a:latin typeface="游ゴシック Medium" panose="020B0500000000000000" pitchFamily="50" charset="-128"/>
                <a:ea typeface="游ゴシック Medium" panose="020B0500000000000000" pitchFamily="50" charset="-128"/>
              </a:rPr>
              <a:t>・地域</a:t>
            </a:r>
            <a:r>
              <a:rPr lang="ja-JP" altLang="en-US" sz="2400" dirty="0">
                <a:latin typeface="游ゴシック Medium" panose="020B0500000000000000" pitchFamily="50" charset="-128"/>
                <a:ea typeface="游ゴシック Medium" panose="020B0500000000000000" pitchFamily="50" charset="-128"/>
              </a:rPr>
              <a:t>での生活を希望</a:t>
            </a:r>
            <a:r>
              <a:rPr lang="ja-JP" altLang="en-US" sz="2400" dirty="0" smtClean="0">
                <a:latin typeface="游ゴシック Medium" panose="020B0500000000000000" pitchFamily="50" charset="-128"/>
                <a:ea typeface="游ゴシック Medium" panose="020B0500000000000000" pitchFamily="50" charset="-128"/>
              </a:rPr>
              <a:t>される</a:t>
            </a:r>
            <a:r>
              <a:rPr lang="ja-JP" altLang="en-US" sz="2400" dirty="0">
                <a:latin typeface="游ゴシック Medium" panose="020B0500000000000000" pitchFamily="50" charset="-128"/>
                <a:ea typeface="游ゴシック Medium" panose="020B0500000000000000" pitchFamily="50" charset="-128"/>
              </a:rPr>
              <a:t>人</a:t>
            </a:r>
            <a:r>
              <a:rPr lang="ja-JP" altLang="en-US" sz="2400" dirty="0" smtClean="0">
                <a:latin typeface="游ゴシック Medium" panose="020B0500000000000000" pitchFamily="50" charset="-128"/>
                <a:ea typeface="游ゴシック Medium" panose="020B0500000000000000" pitchFamily="50" charset="-128"/>
              </a:rPr>
              <a:t>がいないため。</a:t>
            </a:r>
            <a:endParaRPr lang="en-US" altLang="ja-JP" sz="2400" dirty="0">
              <a:latin typeface="游ゴシック Medium" panose="020B0500000000000000" pitchFamily="50" charset="-128"/>
              <a:ea typeface="游ゴシック Medium" panose="020B0500000000000000" pitchFamily="50" charset="-128"/>
            </a:endParaRPr>
          </a:p>
          <a:p>
            <a:pPr>
              <a:lnSpc>
                <a:spcPct val="150000"/>
              </a:lnSpc>
            </a:pPr>
            <a:endParaRPr kumimoji="1" lang="ja-JP" altLang="en-US" dirty="0"/>
          </a:p>
        </p:txBody>
      </p:sp>
    </p:spTree>
    <p:extLst>
      <p:ext uri="{BB962C8B-B14F-4D97-AF65-F5344CB8AC3E}">
        <p14:creationId xmlns:p14="http://schemas.microsoft.com/office/powerpoint/2010/main" val="96301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7</a:t>
            </a:fld>
            <a:endParaRPr kumimoji="1" lang="ja-JP" altLang="en-US" sz="1800" dirty="0">
              <a:latin typeface="+mj-ea"/>
              <a:ea typeface="+mj-ea"/>
            </a:endParaRPr>
          </a:p>
        </p:txBody>
      </p:sp>
      <p:sp>
        <p:nvSpPr>
          <p:cNvPr id="11" name="テキスト ボックス 10"/>
          <p:cNvSpPr txBox="1"/>
          <p:nvPr/>
        </p:nvSpPr>
        <p:spPr>
          <a:xfrm>
            <a:off x="251520" y="1846565"/>
            <a:ext cx="3312368"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施設</a:t>
            </a:r>
            <a:r>
              <a:rPr lang="ja-JP" altLang="en-US" b="1" dirty="0" smtClean="0">
                <a:latin typeface="游ゴシック Medium" panose="020B0500000000000000" pitchFamily="50" charset="-128"/>
                <a:ea typeface="游ゴシック Medium" panose="020B0500000000000000" pitchFamily="50" charset="-128"/>
              </a:rPr>
              <a:t>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4</a:t>
            </a:r>
            <a:r>
              <a:rPr lang="ja-JP" altLang="en-US" b="1" dirty="0" smtClean="0">
                <a:latin typeface="游ゴシック Medium" panose="020B0500000000000000" pitchFamily="50" charset="-128"/>
                <a:ea typeface="游ゴシック Medium" panose="020B0500000000000000" pitchFamily="50" charset="-128"/>
              </a:rPr>
              <a:t>施設</a:t>
            </a:r>
            <a:r>
              <a:rPr lang="ja-JP" altLang="en-US" b="1" dirty="0">
                <a:latin typeface="游ゴシック Medium" panose="020B0500000000000000" pitchFamily="50" charset="-128"/>
                <a:ea typeface="游ゴシック Medium" panose="020B0500000000000000" pitchFamily="50" charset="-128"/>
              </a:rPr>
              <a:t>が</a:t>
            </a:r>
            <a:r>
              <a:rPr lang="ja-JP" altLang="en-US" b="1" dirty="0" smtClean="0">
                <a:latin typeface="游ゴシック Medium" panose="020B0500000000000000" pitchFamily="50" charset="-128"/>
                <a:ea typeface="游ゴシック Medium" panose="020B0500000000000000" pitchFamily="50" charset="-128"/>
              </a:rPr>
              <a:t>回答</a:t>
            </a:r>
            <a:r>
              <a:rPr lang="ja-JP" altLang="en-US" b="1" dirty="0">
                <a:latin typeface="游ゴシック Medium" panose="020B0500000000000000" pitchFamily="50" charset="-128"/>
                <a:ea typeface="游ゴシック Medium" panose="020B0500000000000000" pitchFamily="50" charset="-128"/>
              </a:rPr>
              <a:t>（回答率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18" name="タイトル 2"/>
          <p:cNvSpPr>
            <a:spLocks noGrp="1"/>
          </p:cNvSpPr>
          <p:nvPr>
            <p:ph type="title"/>
          </p:nvPr>
        </p:nvSpPr>
        <p:spPr>
          <a:xfrm>
            <a:off x="458175" y="609449"/>
            <a:ext cx="8363272" cy="1177996"/>
          </a:xfrm>
        </p:spPr>
        <p:txBody>
          <a:bodyPr>
            <a:normAutofit/>
          </a:bodyPr>
          <a:lstStyle/>
          <a:p>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地域</a:t>
            </a:r>
            <a:r>
              <a:rPr lang="ja-JP" altLang="en-US" sz="3200" b="1" dirty="0">
                <a:solidFill>
                  <a:schemeClr val="tx1"/>
                </a:solidFill>
                <a:latin typeface="游ゴシック Medium" panose="020B0500000000000000" pitchFamily="50" charset="-128"/>
                <a:ea typeface="游ゴシック Medium" panose="020B0500000000000000" pitchFamily="50" charset="-128"/>
              </a:rPr>
              <a:t>移行支援</a:t>
            </a:r>
            <a:r>
              <a:rPr lang="ja-JP" altLang="en-US" sz="3200" b="1" dirty="0" smtClean="0">
                <a:solidFill>
                  <a:schemeClr val="tx1"/>
                </a:solidFill>
                <a:latin typeface="游ゴシック Medium" panose="020B0500000000000000" pitchFamily="50" charset="-128"/>
                <a:ea typeface="游ゴシック Medium" panose="020B0500000000000000" pitchFamily="50" charset="-128"/>
              </a:rPr>
              <a:t>の対象となりそうな利用者数</a:t>
            </a:r>
            <a:r>
              <a:rPr lang="ja-JP" altLang="en-US" sz="3200" b="1" dirty="0">
                <a:solidFill>
                  <a:schemeClr val="tx1"/>
                </a:solidFill>
                <a:latin typeface="游ゴシック Medium" panose="020B0500000000000000" pitchFamily="50" charset="-128"/>
                <a:ea typeface="游ゴシック Medium" panose="020B0500000000000000" pitchFamily="50" charset="-128"/>
              </a:rPr>
              <a:t>　</a:t>
            </a:r>
            <a:endParaRPr kumimoji="1" lang="ja-JP" altLang="en-US" sz="3200" b="1"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66626" y="326753"/>
            <a:ext cx="2305174"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障害者</a:t>
            </a:r>
            <a:r>
              <a:rPr lang="ja-JP" altLang="en-US" b="1" dirty="0">
                <a:latin typeface="游ゴシック Medium" panose="020B0500000000000000" pitchFamily="50" charset="-128"/>
                <a:ea typeface="游ゴシック Medium" panose="020B0500000000000000" pitchFamily="50" charset="-128"/>
              </a:rPr>
              <a:t>支援</a:t>
            </a:r>
            <a:r>
              <a:rPr lang="ja-JP" altLang="en-US" b="1" dirty="0" smtClean="0">
                <a:latin typeface="游ゴシック Medium" panose="020B0500000000000000" pitchFamily="50" charset="-128"/>
                <a:ea typeface="游ゴシック Medium" panose="020B0500000000000000" pitchFamily="50" charset="-128"/>
              </a:rPr>
              <a:t>施設－４</a:t>
            </a:r>
            <a:endParaRPr kumimoji="1" lang="ja-JP" altLang="en-US" b="1" dirty="0">
              <a:latin typeface="游ゴシック Medium" panose="020B0500000000000000" pitchFamily="50" charset="-128"/>
              <a:ea typeface="游ゴシック Medium" panose="020B0500000000000000"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770563192"/>
              </p:ext>
            </p:extLst>
          </p:nvPr>
        </p:nvGraphicFramePr>
        <p:xfrm>
          <a:off x="1475655" y="2878804"/>
          <a:ext cx="6144346" cy="2165738"/>
        </p:xfrm>
        <a:graphic>
          <a:graphicData uri="http://schemas.openxmlformats.org/drawingml/2006/table">
            <a:tbl>
              <a:tblPr firstRow="1" bandRow="1">
                <a:tableStyleId>{5C22544A-7EE6-4342-B048-85BDC9FD1C3A}</a:tableStyleId>
              </a:tblPr>
              <a:tblGrid>
                <a:gridCol w="3072173">
                  <a:extLst>
                    <a:ext uri="{9D8B030D-6E8A-4147-A177-3AD203B41FA5}">
                      <a16:colId xmlns="" xmlns:a16="http://schemas.microsoft.com/office/drawing/2014/main" val="3458578143"/>
                    </a:ext>
                  </a:extLst>
                </a:gridCol>
                <a:gridCol w="3072173">
                  <a:extLst>
                    <a:ext uri="{9D8B030D-6E8A-4147-A177-3AD203B41FA5}">
                      <a16:colId xmlns="" xmlns:a16="http://schemas.microsoft.com/office/drawing/2014/main" val="4248059556"/>
                    </a:ext>
                  </a:extLst>
                </a:gridCol>
              </a:tblGrid>
              <a:tr h="690388">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利用者数</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回答施設数</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3116057061"/>
                  </a:ext>
                </a:extLst>
              </a:tr>
              <a:tr h="737675">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０人</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３か所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66712549"/>
                  </a:ext>
                </a:extLst>
              </a:tr>
              <a:tr h="737675">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６人</a:t>
                      </a:r>
                      <a:endParaRPr kumimoji="1" lang="en-US" altLang="ja-JP" sz="2000" dirty="0" smtClean="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１か所</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503791313"/>
                  </a:ext>
                </a:extLst>
              </a:tr>
            </a:tbl>
          </a:graphicData>
        </a:graphic>
      </p:graphicFrame>
    </p:spTree>
    <p:extLst>
      <p:ext uri="{BB962C8B-B14F-4D97-AF65-F5344CB8AC3E}">
        <p14:creationId xmlns:p14="http://schemas.microsoft.com/office/powerpoint/2010/main" val="2309144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8</a:t>
            </a:fld>
            <a:endParaRPr kumimoji="1" lang="ja-JP" altLang="en-US" sz="1800" dirty="0">
              <a:latin typeface="+mj-ea"/>
              <a:ea typeface="+mj-ea"/>
            </a:endParaRPr>
          </a:p>
        </p:txBody>
      </p:sp>
      <p:graphicFrame>
        <p:nvGraphicFramePr>
          <p:cNvPr id="12" name="グラフ 11"/>
          <p:cNvGraphicFramePr/>
          <p:nvPr>
            <p:extLst>
              <p:ext uri="{D42A27DB-BD31-4B8C-83A1-F6EECF244321}">
                <p14:modId xmlns:p14="http://schemas.microsoft.com/office/powerpoint/2010/main" val="910612149"/>
              </p:ext>
            </p:extLst>
          </p:nvPr>
        </p:nvGraphicFramePr>
        <p:xfrm>
          <a:off x="0" y="2467247"/>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5796136" y="5221529"/>
            <a:ext cx="1835696" cy="400110"/>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必要</a:t>
            </a:r>
            <a:r>
              <a:rPr lang="en-US" altLang="ja-JP" sz="2000" b="1" dirty="0">
                <a:latin typeface="游ゴシック Medium" panose="020B0500000000000000" pitchFamily="50" charset="-128"/>
                <a:ea typeface="游ゴシック Medium" panose="020B0500000000000000" pitchFamily="50" charset="-128"/>
              </a:rPr>
              <a:t>75</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4" name="テキスト ボックス 13"/>
          <p:cNvSpPr txBox="1"/>
          <p:nvPr/>
        </p:nvSpPr>
        <p:spPr>
          <a:xfrm>
            <a:off x="4276375" y="3416958"/>
            <a:ext cx="2437609" cy="1015663"/>
          </a:xfrm>
          <a:prstGeom prst="rect">
            <a:avLst/>
          </a:prstGeom>
          <a:noFill/>
        </p:spPr>
        <p:txBody>
          <a:bodyPr wrap="square" rtlCol="0">
            <a:spAutoFit/>
          </a:bodyPr>
          <a:lstStyle/>
          <a:p>
            <a:pPr algn="ctr"/>
            <a:r>
              <a:rPr lang="ja-JP" altLang="en-US" sz="2000" b="1" dirty="0">
                <a:latin typeface="游ゴシック Medium" panose="020B0500000000000000" pitchFamily="50" charset="-128"/>
                <a:ea typeface="游ゴシック Medium" panose="020B0500000000000000" pitchFamily="50" charset="-128"/>
              </a:rPr>
              <a:t>どちら</a:t>
            </a:r>
            <a:r>
              <a:rPr lang="ja-JP" altLang="en-US" sz="2000" b="1" dirty="0" smtClean="0">
                <a:latin typeface="游ゴシック Medium" panose="020B0500000000000000" pitchFamily="50" charset="-128"/>
                <a:ea typeface="游ゴシック Medium" panose="020B0500000000000000" pitchFamily="50" charset="-128"/>
              </a:rPr>
              <a:t>とも</a:t>
            </a:r>
            <a:endParaRPr lang="en-US" altLang="ja-JP" sz="2000" b="1" dirty="0" smtClean="0">
              <a:latin typeface="游ゴシック Medium" panose="020B0500000000000000" pitchFamily="50" charset="-128"/>
              <a:ea typeface="游ゴシック Medium" panose="020B0500000000000000" pitchFamily="50" charset="-128"/>
            </a:endParaRPr>
          </a:p>
          <a:p>
            <a:pPr algn="ctr"/>
            <a:r>
              <a:rPr lang="ja-JP" altLang="en-US" sz="2000" b="1" dirty="0" smtClean="0">
                <a:latin typeface="游ゴシック Medium" panose="020B0500000000000000" pitchFamily="50" charset="-128"/>
                <a:ea typeface="游ゴシック Medium" panose="020B0500000000000000" pitchFamily="50" charset="-128"/>
              </a:rPr>
              <a:t>いえない</a:t>
            </a:r>
            <a:endParaRPr lang="en-US" altLang="ja-JP" sz="2000" b="1" dirty="0" smtClean="0">
              <a:latin typeface="游ゴシック Medium" panose="020B0500000000000000" pitchFamily="50" charset="-128"/>
              <a:ea typeface="游ゴシック Medium" panose="020B0500000000000000" pitchFamily="50" charset="-128"/>
            </a:endParaRPr>
          </a:p>
          <a:p>
            <a:pPr algn="ctr"/>
            <a:r>
              <a:rPr lang="en-US" altLang="ja-JP" sz="2000" b="1" dirty="0" smtClean="0">
                <a:latin typeface="游ゴシック Medium" panose="020B0500000000000000" pitchFamily="50" charset="-128"/>
                <a:ea typeface="游ゴシック Medium" panose="020B0500000000000000" pitchFamily="50" charset="-128"/>
              </a:rPr>
              <a:t>25</a:t>
            </a:r>
            <a:r>
              <a:rPr lang="ja-JP" altLang="en-US" sz="2000" b="1" dirty="0">
                <a:latin typeface="游ゴシック Medium" panose="020B0500000000000000" pitchFamily="50" charset="-128"/>
                <a:ea typeface="游ゴシック Medium" panose="020B0500000000000000" pitchFamily="50" charset="-128"/>
              </a:rPr>
              <a:t>％</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15" name="テキスト ボックス 14"/>
          <p:cNvSpPr txBox="1"/>
          <p:nvPr/>
        </p:nvSpPr>
        <p:spPr>
          <a:xfrm>
            <a:off x="3419872" y="3844851"/>
            <a:ext cx="936104"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…3</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3419872" y="4158601"/>
            <a:ext cx="1106672"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…0</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7" name="テキスト ボックス 16"/>
          <p:cNvSpPr txBox="1"/>
          <p:nvPr/>
        </p:nvSpPr>
        <p:spPr>
          <a:xfrm>
            <a:off x="3419872" y="4504791"/>
            <a:ext cx="1224136" cy="307777"/>
          </a:xfrm>
          <a:prstGeom prst="rect">
            <a:avLst/>
          </a:prstGeom>
          <a:noFill/>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…1</a:t>
            </a:r>
            <a:r>
              <a:rPr lang="ja-JP" altLang="en-US" sz="1400" dirty="0">
                <a:latin typeface="游ゴシック Medium" panose="020B0500000000000000" pitchFamily="50" charset="-128"/>
                <a:ea typeface="游ゴシック Medium" panose="020B0500000000000000" pitchFamily="50" charset="-128"/>
              </a:rPr>
              <a:t>か所</a:t>
            </a:r>
            <a:endParaRPr kumimoji="1" lang="ja-JP" altLang="en-US" sz="1400" dirty="0">
              <a:latin typeface="游ゴシック Medium" panose="020B0500000000000000" pitchFamily="50" charset="-128"/>
              <a:ea typeface="游ゴシック Medium" panose="020B0500000000000000" pitchFamily="50" charset="-128"/>
            </a:endParaRPr>
          </a:p>
        </p:txBody>
      </p:sp>
      <p:sp>
        <p:nvSpPr>
          <p:cNvPr id="11" name="テキスト ボックス 10"/>
          <p:cNvSpPr txBox="1"/>
          <p:nvPr/>
        </p:nvSpPr>
        <p:spPr>
          <a:xfrm>
            <a:off x="251520" y="1984036"/>
            <a:ext cx="3168352" cy="646331"/>
          </a:xfrm>
          <a:prstGeom prst="rect">
            <a:avLst/>
          </a:prstGeom>
          <a:noFill/>
          <a:ln>
            <a:solidFill>
              <a:schemeClr val="tx1"/>
            </a:solidFill>
            <a:prstDash val="sysDot"/>
          </a:ln>
        </p:spPr>
        <p:txBody>
          <a:bodyPr wrap="square" rtlCol="0">
            <a:spAutoFit/>
          </a:bodyPr>
          <a:lstStyle/>
          <a:p>
            <a:r>
              <a:rPr lang="en-US" altLang="ja-JP" b="1" dirty="0" smtClean="0">
                <a:latin typeface="游ゴシック Medium" panose="020B0500000000000000" pitchFamily="50" charset="-128"/>
                <a:ea typeface="游ゴシック Medium" panose="020B0500000000000000" pitchFamily="50" charset="-128"/>
              </a:rPr>
              <a:t>5</a:t>
            </a:r>
            <a:r>
              <a:rPr lang="ja-JP" altLang="en-US" b="1" dirty="0">
                <a:latin typeface="游ゴシック Medium" panose="020B0500000000000000" pitchFamily="50" charset="-128"/>
                <a:ea typeface="游ゴシック Medium" panose="020B0500000000000000" pitchFamily="50" charset="-128"/>
              </a:rPr>
              <a:t>施設</a:t>
            </a:r>
            <a:r>
              <a:rPr lang="ja-JP" altLang="en-US" b="1" dirty="0" smtClean="0">
                <a:latin typeface="游ゴシック Medium" panose="020B0500000000000000" pitchFamily="50" charset="-128"/>
                <a:ea typeface="游ゴシック Medium" panose="020B0500000000000000" pitchFamily="50" charset="-128"/>
              </a:rPr>
              <a:t>中</a:t>
            </a:r>
            <a:endParaRPr lang="en-US" altLang="ja-JP" b="1" dirty="0">
              <a:latin typeface="游ゴシック Medium" panose="020B0500000000000000" pitchFamily="50" charset="-128"/>
              <a:ea typeface="游ゴシック Medium" panose="020B0500000000000000" pitchFamily="50" charset="-128"/>
            </a:endParaRPr>
          </a:p>
          <a:p>
            <a:r>
              <a:rPr lang="en-US" altLang="ja-JP" b="1" dirty="0" smtClean="0">
                <a:latin typeface="游ゴシック Medium" panose="020B0500000000000000" pitchFamily="50" charset="-128"/>
                <a:ea typeface="游ゴシック Medium" panose="020B0500000000000000" pitchFamily="50" charset="-128"/>
              </a:rPr>
              <a:t>4</a:t>
            </a:r>
            <a:r>
              <a:rPr lang="ja-JP" altLang="en-US" b="1" dirty="0">
                <a:latin typeface="游ゴシック Medium" panose="020B0500000000000000" pitchFamily="50" charset="-128"/>
                <a:ea typeface="游ゴシック Medium" panose="020B0500000000000000" pitchFamily="50" charset="-128"/>
              </a:rPr>
              <a:t>施設</a:t>
            </a:r>
            <a:r>
              <a:rPr lang="ja-JP" altLang="en-US" b="1" dirty="0" smtClean="0">
                <a:latin typeface="游ゴシック Medium" panose="020B0500000000000000" pitchFamily="50" charset="-128"/>
                <a:ea typeface="游ゴシック Medium" panose="020B0500000000000000" pitchFamily="50" charset="-128"/>
              </a:rPr>
              <a:t>が</a:t>
            </a:r>
            <a:r>
              <a:rPr lang="ja-JP" altLang="en-US" b="1" dirty="0">
                <a:latin typeface="游ゴシック Medium" panose="020B0500000000000000" pitchFamily="50" charset="-128"/>
                <a:ea typeface="游ゴシック Medium" panose="020B0500000000000000" pitchFamily="50" charset="-128"/>
              </a:rPr>
              <a:t>回答（回答率</a:t>
            </a:r>
            <a:r>
              <a:rPr lang="en-US" altLang="ja-JP" b="1" dirty="0">
                <a:latin typeface="游ゴシック Medium" panose="020B0500000000000000" pitchFamily="50" charset="-128"/>
                <a:ea typeface="游ゴシック Medium" panose="020B0500000000000000" pitchFamily="50" charset="-128"/>
              </a:rPr>
              <a:t>80</a:t>
            </a:r>
            <a:r>
              <a:rPr lang="ja-JP" altLang="en-US" b="1" dirty="0">
                <a:latin typeface="游ゴシック Medium" panose="020B0500000000000000" pitchFamily="50" charset="-128"/>
                <a:ea typeface="游ゴシック Medium" panose="020B0500000000000000" pitchFamily="50" charset="-128"/>
              </a:rPr>
              <a:t>％）</a:t>
            </a:r>
            <a:endParaRPr kumimoji="1" lang="ja-JP" altLang="en-US" b="1" dirty="0">
              <a:latin typeface="游ゴシック Medium" panose="020B0500000000000000" pitchFamily="50" charset="-128"/>
              <a:ea typeface="游ゴシック Medium" panose="020B0500000000000000" pitchFamily="50" charset="-128"/>
            </a:endParaRPr>
          </a:p>
        </p:txBody>
      </p:sp>
      <p:sp>
        <p:nvSpPr>
          <p:cNvPr id="18" name="タイトル 2"/>
          <p:cNvSpPr>
            <a:spLocks noGrp="1"/>
          </p:cNvSpPr>
          <p:nvPr>
            <p:ph type="title"/>
          </p:nvPr>
        </p:nvSpPr>
        <p:spPr>
          <a:xfrm>
            <a:off x="462372" y="661046"/>
            <a:ext cx="8363272" cy="1146456"/>
          </a:xfrm>
        </p:spPr>
        <p:txBody>
          <a:bodyPr>
            <a:normAutofit/>
          </a:bodyPr>
          <a:lstStyle/>
          <a:p>
            <a:r>
              <a:rPr lang="ja-JP" altLang="en-US" sz="3200" b="1" dirty="0">
                <a:solidFill>
                  <a:schemeClr val="tx1"/>
                </a:solidFill>
                <a:latin typeface="游ゴシック Medium" panose="020B0500000000000000" pitchFamily="50" charset="-128"/>
                <a:ea typeface="游ゴシック Medium" panose="020B0500000000000000" pitchFamily="50" charset="-128"/>
              </a:rPr>
              <a:t>地域移行支援の必要性について　</a:t>
            </a:r>
            <a:endParaRPr kumimoji="1" lang="ja-JP" altLang="en-US" sz="3200" b="1"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36124" y="363030"/>
            <a:ext cx="2263668"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障害者</a:t>
            </a:r>
            <a:r>
              <a:rPr lang="ja-JP" altLang="en-US" b="1" dirty="0">
                <a:latin typeface="游ゴシック Medium" panose="020B0500000000000000" pitchFamily="50" charset="-128"/>
                <a:ea typeface="游ゴシック Medium" panose="020B0500000000000000" pitchFamily="50" charset="-128"/>
              </a:rPr>
              <a:t>支援</a:t>
            </a:r>
            <a:r>
              <a:rPr lang="ja-JP" altLang="en-US" b="1" dirty="0" smtClean="0">
                <a:latin typeface="游ゴシック Medium" panose="020B0500000000000000" pitchFamily="50" charset="-128"/>
                <a:ea typeface="游ゴシック Medium" panose="020B0500000000000000" pitchFamily="50" charset="-128"/>
              </a:rPr>
              <a:t>施設－５</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399222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88020" y="622031"/>
            <a:ext cx="8363272" cy="1434488"/>
          </a:xfrm>
        </p:spPr>
        <p:txBody>
          <a:bodyPr>
            <a:normAutofit/>
          </a:bodyPr>
          <a:lstStyle/>
          <a:p>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地域移行支援の必要性について</a:t>
            </a:r>
            <a:r>
              <a:rPr lang="en-US" altLang="ja-JP" sz="2800" b="1" dirty="0" smtClean="0">
                <a:solidFill>
                  <a:schemeClr val="tx1"/>
                </a:solidFill>
                <a:latin typeface="游ゴシック Medium" panose="020B0500000000000000" pitchFamily="50" charset="-128"/>
                <a:ea typeface="游ゴシック Medium" panose="020B0500000000000000" pitchFamily="50" charset="-128"/>
              </a:rPr>
              <a:t/>
            </a:r>
            <a:br>
              <a:rPr lang="en-US" altLang="ja-JP" sz="2800" b="1" dirty="0" smtClean="0">
                <a:solidFill>
                  <a:schemeClr val="tx1"/>
                </a:solidFill>
                <a:latin typeface="游ゴシック Medium" panose="020B0500000000000000" pitchFamily="50" charset="-128"/>
                <a:ea typeface="游ゴシック Medium" panose="020B0500000000000000" pitchFamily="50" charset="-128"/>
              </a:rPr>
            </a:b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a:t>
            </a:r>
            <a:r>
              <a:rPr lang="ja-JP" altLang="en-US" sz="2800" b="1" dirty="0">
                <a:solidFill>
                  <a:schemeClr val="tx1"/>
                </a:solidFill>
                <a:latin typeface="游ゴシック Medium" panose="020B0500000000000000" pitchFamily="50" charset="-128"/>
                <a:ea typeface="游ゴシック Medium" panose="020B0500000000000000" pitchFamily="50" charset="-128"/>
              </a:rPr>
              <a:t>必要</a:t>
            </a:r>
            <a:r>
              <a:rPr lang="ja-JP" altLang="en-US" sz="2800" b="1" dirty="0" smtClean="0">
                <a:solidFill>
                  <a:schemeClr val="tx1"/>
                </a:solidFill>
                <a:latin typeface="游ゴシック Medium" panose="020B0500000000000000" pitchFamily="50" charset="-128"/>
                <a:ea typeface="游ゴシック Medium" panose="020B0500000000000000" pitchFamily="50" charset="-128"/>
              </a:rPr>
              <a:t>」と考える主</a:t>
            </a:r>
            <a:r>
              <a:rPr lang="ja-JP" altLang="en-US" sz="2800" b="1" dirty="0">
                <a:solidFill>
                  <a:schemeClr val="tx1"/>
                </a:solidFill>
                <a:latin typeface="游ゴシック Medium" panose="020B0500000000000000" pitchFamily="50" charset="-128"/>
                <a:ea typeface="游ゴシック Medium" panose="020B0500000000000000" pitchFamily="50" charset="-128"/>
              </a:rPr>
              <a:t>な理由</a:t>
            </a:r>
            <a:endParaRPr kumimoji="1" lang="ja-JP" altLang="en-US" sz="2400" dirty="0"/>
          </a:p>
        </p:txBody>
      </p:sp>
      <p:sp>
        <p:nvSpPr>
          <p:cNvPr id="2" name="スライド番号プレースホルダー 1"/>
          <p:cNvSpPr>
            <a:spLocks noGrp="1"/>
          </p:cNvSpPr>
          <p:nvPr>
            <p:ph type="sldNum" sz="quarter" idx="12"/>
          </p:nvPr>
        </p:nvSpPr>
        <p:spPr/>
        <p:txBody>
          <a:bodyPr/>
          <a:lstStyle/>
          <a:p>
            <a:fld id="{C2AC2A7A-0B01-4E6D-A95B-307367DB9F30}" type="slidenum">
              <a:rPr kumimoji="1" lang="ja-JP" altLang="en-US" sz="1800" smtClean="0">
                <a:latin typeface="+mj-ea"/>
                <a:ea typeface="+mj-ea"/>
              </a:rPr>
              <a:t>9</a:t>
            </a:fld>
            <a:endParaRPr kumimoji="1" lang="ja-JP" altLang="en-US" sz="1800" dirty="0">
              <a:latin typeface="+mj-ea"/>
              <a:ea typeface="+mj-ea"/>
            </a:endParaRPr>
          </a:p>
        </p:txBody>
      </p:sp>
      <p:sp>
        <p:nvSpPr>
          <p:cNvPr id="4" name="テキスト ボックス 3"/>
          <p:cNvSpPr txBox="1"/>
          <p:nvPr/>
        </p:nvSpPr>
        <p:spPr>
          <a:xfrm>
            <a:off x="323528" y="2730879"/>
            <a:ext cx="8331852" cy="2862322"/>
          </a:xfrm>
          <a:prstGeom prst="rect">
            <a:avLst/>
          </a:prstGeom>
          <a:noFill/>
        </p:spPr>
        <p:txBody>
          <a:bodyPr wrap="square" rtlCol="0">
            <a:spAutoFit/>
          </a:bodyPr>
          <a:lstStyle/>
          <a:p>
            <a:pPr>
              <a:lnSpc>
                <a:spcPct val="150000"/>
              </a:lnSpc>
            </a:pPr>
            <a:r>
              <a:rPr kumimoji="1" lang="ja-JP" altLang="en-US" sz="2000" dirty="0">
                <a:latin typeface="游ゴシック Medium" panose="020B0500000000000000" pitchFamily="50" charset="-128"/>
                <a:ea typeface="游ゴシック Medium" panose="020B0500000000000000" pitchFamily="50" charset="-128"/>
              </a:rPr>
              <a:t>・本人が地域で生活することを望むので</a:t>
            </a:r>
            <a:r>
              <a:rPr kumimoji="1" lang="ja-JP" altLang="en-US" sz="2000" dirty="0" smtClean="0">
                <a:latin typeface="游ゴシック Medium" panose="020B0500000000000000" pitchFamily="50" charset="-128"/>
                <a:ea typeface="游ゴシック Medium" panose="020B0500000000000000" pitchFamily="50" charset="-128"/>
              </a:rPr>
              <a:t>あれば必要。</a:t>
            </a: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endParaRPr kumimoji="1"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a:t>
            </a:r>
            <a:r>
              <a:rPr kumimoji="1" lang="ja-JP" altLang="en-US" sz="2000" dirty="0" smtClean="0">
                <a:latin typeface="游ゴシック Medium" panose="020B0500000000000000" pitchFamily="50" charset="-128"/>
                <a:ea typeface="游ゴシック Medium" panose="020B0500000000000000" pitchFamily="50" charset="-128"/>
              </a:rPr>
              <a:t>障がいが</a:t>
            </a:r>
            <a:r>
              <a:rPr kumimoji="1" lang="ja-JP" altLang="en-US" sz="2000" dirty="0">
                <a:latin typeface="游ゴシック Medium" panose="020B0500000000000000" pitchFamily="50" charset="-128"/>
                <a:ea typeface="游ゴシック Medium" panose="020B0500000000000000" pitchFamily="50" charset="-128"/>
              </a:rPr>
              <a:t>あってもノーマルな生活が</a:t>
            </a:r>
            <a:r>
              <a:rPr kumimoji="1" lang="ja-JP" altLang="en-US" sz="2000" dirty="0" smtClean="0">
                <a:latin typeface="游ゴシック Medium" panose="020B0500000000000000" pitchFamily="50" charset="-128"/>
                <a:ea typeface="游ゴシック Medium" panose="020B0500000000000000" pitchFamily="50" charset="-128"/>
              </a:rPr>
              <a:t>できるよう支援</a:t>
            </a:r>
            <a:r>
              <a:rPr lang="ja-JP" altLang="en-US" sz="2000" dirty="0" smtClean="0">
                <a:latin typeface="游ゴシック Medium" panose="020B0500000000000000" pitchFamily="50" charset="-128"/>
                <a:ea typeface="游ゴシック Medium" panose="020B0500000000000000" pitchFamily="50" charset="-128"/>
              </a:rPr>
              <a:t>す</a:t>
            </a:r>
            <a:r>
              <a:rPr lang="ja-JP" altLang="en-US" sz="2000" dirty="0">
                <a:latin typeface="游ゴシック Medium" panose="020B0500000000000000" pitchFamily="50" charset="-128"/>
                <a:ea typeface="游ゴシック Medium" panose="020B0500000000000000" pitchFamily="50" charset="-128"/>
              </a:rPr>
              <a:t>る</a:t>
            </a:r>
            <a:r>
              <a:rPr kumimoji="1" lang="ja-JP" altLang="en-US" sz="2000" dirty="0" smtClean="0">
                <a:latin typeface="游ゴシック Medium" panose="020B0500000000000000" pitchFamily="50" charset="-128"/>
                <a:ea typeface="游ゴシック Medium" panose="020B0500000000000000" pitchFamily="50" charset="-128"/>
              </a:rPr>
              <a:t>必要</a:t>
            </a:r>
            <a:r>
              <a:rPr kumimoji="1" lang="ja-JP" altLang="en-US" sz="2000" dirty="0">
                <a:latin typeface="游ゴシック Medium" panose="020B0500000000000000" pitchFamily="50" charset="-128"/>
                <a:ea typeface="游ゴシック Medium" panose="020B0500000000000000" pitchFamily="50" charset="-128"/>
              </a:rPr>
              <a:t>が</a:t>
            </a:r>
            <a:r>
              <a:rPr kumimoji="1" lang="ja-JP" altLang="en-US" sz="2000" dirty="0" smtClean="0">
                <a:latin typeface="游ゴシック Medium" panose="020B0500000000000000" pitchFamily="50" charset="-128"/>
                <a:ea typeface="游ゴシック Medium" panose="020B0500000000000000" pitchFamily="50" charset="-128"/>
              </a:rPr>
              <a:t>ある。</a:t>
            </a:r>
            <a:endParaRPr kumimoji="1" lang="en-US" altLang="ja-JP" sz="20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smtClean="0">
                <a:latin typeface="游ゴシック Medium" panose="020B0500000000000000" pitchFamily="50" charset="-128"/>
                <a:ea typeface="游ゴシック Medium" panose="020B0500000000000000" pitchFamily="50" charset="-128"/>
              </a:rPr>
              <a:t>・地域生活に対する利用者</a:t>
            </a:r>
            <a:r>
              <a:rPr lang="ja-JP" altLang="en-US" sz="2000" dirty="0">
                <a:latin typeface="游ゴシック Medium" panose="020B0500000000000000" pitchFamily="50" charset="-128"/>
                <a:ea typeface="游ゴシック Medium" panose="020B0500000000000000" pitchFamily="50" charset="-128"/>
              </a:rPr>
              <a:t>、保護者の不安を解消</a:t>
            </a:r>
            <a:r>
              <a:rPr lang="ja-JP" altLang="en-US" sz="2000" dirty="0" smtClean="0">
                <a:latin typeface="游ゴシック Medium" panose="020B0500000000000000" pitchFamily="50" charset="-128"/>
                <a:ea typeface="游ゴシック Medium" panose="020B0500000000000000" pitchFamily="50" charset="-128"/>
              </a:rPr>
              <a:t>する</a:t>
            </a:r>
            <a:r>
              <a:rPr lang="ja-JP" altLang="en-US" sz="2000" dirty="0">
                <a:latin typeface="游ゴシック Medium" panose="020B0500000000000000" pitchFamily="50" charset="-128"/>
                <a:ea typeface="游ゴシック Medium" panose="020B0500000000000000" pitchFamily="50" charset="-128"/>
              </a:rPr>
              <a:t>ためにも体験</a:t>
            </a:r>
            <a:r>
              <a:rPr lang="ja-JP" altLang="en-US" sz="2000" dirty="0" smtClean="0">
                <a:latin typeface="游ゴシック Medium" panose="020B0500000000000000" pitchFamily="50" charset="-128"/>
                <a:ea typeface="游ゴシック Medium" panose="020B0500000000000000" pitchFamily="50" charset="-128"/>
              </a:rPr>
              <a:t>利　</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150000"/>
              </a:lnSpc>
            </a:pPr>
            <a:r>
              <a:rPr lang="ja-JP" altLang="en-US" sz="2000" dirty="0">
                <a:latin typeface="游ゴシック Medium" panose="020B0500000000000000" pitchFamily="50" charset="-128"/>
                <a:ea typeface="游ゴシック Medium" panose="020B0500000000000000" pitchFamily="50" charset="-128"/>
              </a:rPr>
              <a:t>　</a:t>
            </a:r>
            <a:r>
              <a:rPr lang="ja-JP" altLang="en-US" sz="2000" dirty="0" smtClean="0">
                <a:latin typeface="游ゴシック Medium" panose="020B0500000000000000" pitchFamily="50" charset="-128"/>
                <a:ea typeface="游ゴシック Medium" panose="020B0500000000000000" pitchFamily="50" charset="-128"/>
              </a:rPr>
              <a:t>用が必要だと思うから。</a:t>
            </a:r>
            <a:endParaRPr lang="en-US" altLang="ja-JP" sz="2000" dirty="0">
              <a:latin typeface="游ゴシック Medium" panose="020B0500000000000000" pitchFamily="50" charset="-128"/>
              <a:ea typeface="游ゴシック Medium" panose="020B0500000000000000" pitchFamily="50" charset="-128"/>
            </a:endParaRPr>
          </a:p>
        </p:txBody>
      </p:sp>
      <p:sp>
        <p:nvSpPr>
          <p:cNvPr id="5" name="テキスト ボックス 4"/>
          <p:cNvSpPr txBox="1"/>
          <p:nvPr/>
        </p:nvSpPr>
        <p:spPr>
          <a:xfrm>
            <a:off x="436124" y="363030"/>
            <a:ext cx="2263668" cy="369332"/>
          </a:xfrm>
          <a:prstGeom prst="rect">
            <a:avLst/>
          </a:prstGeom>
          <a:noFill/>
          <a:ln>
            <a:solidFill>
              <a:schemeClr val="tx1"/>
            </a:solidFill>
          </a:ln>
        </p:spPr>
        <p:txBody>
          <a:bodyPr wrap="square" rtlCol="0">
            <a:spAutoFit/>
          </a:bodyPr>
          <a:lstStyle/>
          <a:p>
            <a:r>
              <a:rPr lang="ja-JP" altLang="en-US" b="1" dirty="0" smtClean="0">
                <a:latin typeface="游ゴシック Medium" panose="020B0500000000000000" pitchFamily="50" charset="-128"/>
                <a:ea typeface="游ゴシック Medium" panose="020B0500000000000000" pitchFamily="50" charset="-128"/>
              </a:rPr>
              <a:t>障害者</a:t>
            </a:r>
            <a:r>
              <a:rPr lang="ja-JP" altLang="en-US" b="1" dirty="0">
                <a:latin typeface="游ゴシック Medium" panose="020B0500000000000000" pitchFamily="50" charset="-128"/>
                <a:ea typeface="游ゴシック Medium" panose="020B0500000000000000" pitchFamily="50" charset="-128"/>
              </a:rPr>
              <a:t>支援</a:t>
            </a:r>
            <a:r>
              <a:rPr lang="ja-JP" altLang="en-US" b="1" dirty="0" smtClean="0">
                <a:latin typeface="游ゴシック Medium" panose="020B0500000000000000" pitchFamily="50" charset="-128"/>
                <a:ea typeface="游ゴシック Medium" panose="020B0500000000000000" pitchFamily="50" charset="-128"/>
              </a:rPr>
              <a:t>施設－５</a:t>
            </a:r>
            <a:endParaRPr kumimoji="1" lang="ja-JP" altLang="en-US" b="1"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8485213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TotalTime>
  <Words>2293</Words>
  <Application>Microsoft Office PowerPoint</Application>
  <PresentationFormat>画面に合わせる (4:3)</PresentationFormat>
  <Paragraphs>466</Paragraphs>
  <Slides>50</Slides>
  <Notes>47</Notes>
  <HiddenSlides>0</HiddenSlides>
  <MMClips>0</MMClips>
  <ScaleCrop>false</ScaleCrop>
  <HeadingPairs>
    <vt:vector size="4" baseType="variant">
      <vt:variant>
        <vt:lpstr>テーマ</vt:lpstr>
      </vt:variant>
      <vt:variant>
        <vt:i4>1</vt:i4>
      </vt:variant>
      <vt:variant>
        <vt:lpstr>スライド タイトル</vt:lpstr>
      </vt:variant>
      <vt:variant>
        <vt:i4>50</vt:i4>
      </vt:variant>
    </vt:vector>
  </HeadingPairs>
  <TitlesOfParts>
    <vt:vector size="51" baseType="lpstr">
      <vt:lpstr>ウェーブ</vt:lpstr>
      <vt:lpstr>地域移行支援に関するアンケート結果  （障害者支援施設） </vt:lpstr>
      <vt:lpstr>アンケート回答率（障害者支援施設）</vt:lpstr>
      <vt:lpstr>PowerPoint プレゼンテーション</vt:lpstr>
      <vt:lpstr>地域移行支援の利用実績について　</vt:lpstr>
      <vt:lpstr>地域移行支援を利用せず地域移行した利用者数</vt:lpstr>
      <vt:lpstr>地域移行支援を利用しなかった主な理由</vt:lpstr>
      <vt:lpstr>地域移行支援の対象となりそうな利用者数　</vt:lpstr>
      <vt:lpstr>地域移行支援の必要性について　</vt:lpstr>
      <vt:lpstr>地域移行支援の必要性について 「必要」と考える主な理由</vt:lpstr>
      <vt:lpstr>地域移行支援の必要性について 「どちらとも言えない」主な理由</vt:lpstr>
      <vt:lpstr>地域移行支援の利用は可能か</vt:lpstr>
      <vt:lpstr>地域移行支援の利用について 「条件が整えばできる」の主な条件</vt:lpstr>
      <vt:lpstr>退所支援における連携先</vt:lpstr>
      <vt:lpstr>退所支援において困ること</vt:lpstr>
      <vt:lpstr>その他、意見等</vt:lpstr>
      <vt:lpstr>地域移行支援に関するアンケート結果 （精神科病院）</vt:lpstr>
      <vt:lpstr>アンケート回答率（精神科病院）</vt:lpstr>
      <vt:lpstr>PowerPoint プレゼンテーション</vt:lpstr>
      <vt:lpstr>地域移行支援の利用実績について　</vt:lpstr>
      <vt:lpstr>地域移行支援を利用せず地域移行した利用者数</vt:lpstr>
      <vt:lpstr>地域移行支援を利用せず地域移行した理由</vt:lpstr>
      <vt:lpstr>地域移行支援の対象となりそうな利用者数　</vt:lpstr>
      <vt:lpstr>地域移行支援の必要性について　</vt:lpstr>
      <vt:lpstr>地域移行支援の必要性について 「どちらかといえば必要」と考える主な理由</vt:lpstr>
      <vt:lpstr>地域移行支援の必要性について 「どちらとも言えない」主な理由</vt:lpstr>
      <vt:lpstr>地域移行支援の利用は可能か</vt:lpstr>
      <vt:lpstr>地域移行支援の利用について 「条件が整えばできる」の主な条件</vt:lpstr>
      <vt:lpstr>退院支援における連携先</vt:lpstr>
      <vt:lpstr>退院支援において困ること</vt:lpstr>
      <vt:lpstr>その他、意見等</vt:lpstr>
      <vt:lpstr>地域移行支援に関するアンケート結果 （指定一般・特定相談支援事業所） </vt:lpstr>
      <vt:lpstr>アンケート回答率（指定一般・特定相談支援事業所）</vt:lpstr>
      <vt:lpstr>地域移行支援の理解度について　　</vt:lpstr>
      <vt:lpstr>地域移行支援の利用実績について　</vt:lpstr>
      <vt:lpstr>地域移行支援の対象となりそうな利用者数　</vt:lpstr>
      <vt:lpstr>地域移行支援の必要性について　</vt:lpstr>
      <vt:lpstr>地域移行支援の必要性について 「必要」と考える主な理由</vt:lpstr>
      <vt:lpstr>地域移行支援の必要性について 「どちらかといえば必要」と考える主な理由①</vt:lpstr>
      <vt:lpstr>地域移行支援の必要性について 「どちらかといえば必要」と考える主な理由②</vt:lpstr>
      <vt:lpstr>地域移行支援の必要性について 「どちらとも言えない」主な理由</vt:lpstr>
      <vt:lpstr>地域移行支援の利用・実施は可能か</vt:lpstr>
      <vt:lpstr>地域移行支援の利用・実施について 「条件が整えばできる」における主な条件（複数選択可）</vt:lpstr>
      <vt:lpstr>地域移行支援の利用・実施について 「できない」における主な理由（複数選択可）</vt:lpstr>
      <vt:lpstr>地域移行支援の課題①</vt:lpstr>
      <vt:lpstr>地域移行支援の課題②</vt:lpstr>
      <vt:lpstr>退院・退所支援において、 地域生活を送るうえで必要なサービス等</vt:lpstr>
      <vt:lpstr>その他、意見等</vt:lpstr>
      <vt:lpstr>アンケートからみえる現状と課題（障害者支援施設）</vt:lpstr>
      <vt:lpstr>アンケートからみえる現状と課題（精神科病院）</vt:lpstr>
      <vt:lpstr>アンケートからみえる現状と課題（相談支援事業所）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地域移行支援 アンケート結果</dc:title>
  <dc:creator>基幹相談 支援センター</dc:creator>
  <cp:lastModifiedBy>河崎 昌司</cp:lastModifiedBy>
  <cp:revision>54</cp:revision>
  <cp:lastPrinted>2021-12-03T11:36:07Z</cp:lastPrinted>
  <dcterms:modified xsi:type="dcterms:W3CDTF">2022-02-25T02:22:58Z</dcterms:modified>
</cp:coreProperties>
</file>