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4" r:id="rId2"/>
    <p:sldId id="261" r:id="rId3"/>
    <p:sldId id="257" r:id="rId4"/>
    <p:sldId id="258" r:id="rId5"/>
    <p:sldId id="259" r:id="rId6"/>
    <p:sldId id="273" r:id="rId7"/>
    <p:sldId id="272" r:id="rId8"/>
    <p:sldId id="262" r:id="rId9"/>
    <p:sldId id="263" r:id="rId10"/>
    <p:sldId id="271" r:id="rId11"/>
    <p:sldId id="265" r:id="rId12"/>
    <p:sldId id="266" r:id="rId13"/>
    <p:sldId id="269" r:id="rId14"/>
    <p:sldId id="267" r:id="rId15"/>
    <p:sldId id="268" r:id="rId1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66CC"/>
    <a:srgbClr val="FF6699"/>
    <a:srgbClr val="FF9999"/>
    <a:srgbClr val="FFFF66"/>
    <a:srgbClr val="99FF66"/>
    <a:srgbClr val="33CC3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00"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88" cy="498645"/>
          </a:xfrm>
          <a:prstGeom prst="rect">
            <a:avLst/>
          </a:prstGeom>
        </p:spPr>
        <p:txBody>
          <a:bodyPr vert="horz" lIns="92181" tIns="46090" rIns="92181" bIns="460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612" y="0"/>
            <a:ext cx="2948984" cy="498645"/>
          </a:xfrm>
          <a:prstGeom prst="rect">
            <a:avLst/>
          </a:prstGeom>
        </p:spPr>
        <p:txBody>
          <a:bodyPr vert="horz" lIns="92181" tIns="46090" rIns="92181" bIns="46090" rtlCol="0"/>
          <a:lstStyle>
            <a:lvl1pPr algn="r">
              <a:defRPr sz="1200"/>
            </a:lvl1pPr>
          </a:lstStyle>
          <a:p>
            <a:fld id="{B2C4C85A-FF87-4F0C-B6E9-3489049C3F33}" type="datetimeFigureOut">
              <a:rPr kumimoji="1" lang="ja-JP" altLang="en-US" smtClean="0"/>
              <a:t>2022/2/25</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64238" cy="3354388"/>
          </a:xfrm>
          <a:prstGeom prst="rect">
            <a:avLst/>
          </a:prstGeom>
          <a:noFill/>
          <a:ln w="12700">
            <a:solidFill>
              <a:prstClr val="black"/>
            </a:solidFill>
          </a:ln>
        </p:spPr>
        <p:txBody>
          <a:bodyPr vert="horz" lIns="92181" tIns="46090" rIns="92181" bIns="46090" rtlCol="0" anchor="ctr"/>
          <a:lstStyle/>
          <a:p>
            <a:endParaRPr lang="ja-JP" altLang="en-US"/>
          </a:p>
        </p:txBody>
      </p:sp>
      <p:sp>
        <p:nvSpPr>
          <p:cNvPr id="5" name="ノート プレースホルダー 4"/>
          <p:cNvSpPr>
            <a:spLocks noGrp="1"/>
          </p:cNvSpPr>
          <p:nvPr>
            <p:ph type="body" sz="quarter" idx="3"/>
          </p:nvPr>
        </p:nvSpPr>
        <p:spPr>
          <a:xfrm>
            <a:off x="681522" y="4783477"/>
            <a:ext cx="5445760" cy="3914043"/>
          </a:xfrm>
          <a:prstGeom prst="rect">
            <a:avLst/>
          </a:prstGeom>
        </p:spPr>
        <p:txBody>
          <a:bodyPr vert="horz" lIns="92181" tIns="46090" rIns="92181" bIns="4609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93"/>
            <a:ext cx="2950588" cy="498645"/>
          </a:xfrm>
          <a:prstGeom prst="rect">
            <a:avLst/>
          </a:prstGeom>
        </p:spPr>
        <p:txBody>
          <a:bodyPr vert="horz" lIns="92181" tIns="46090" rIns="92181" bIns="460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612" y="9440693"/>
            <a:ext cx="2948984" cy="498645"/>
          </a:xfrm>
          <a:prstGeom prst="rect">
            <a:avLst/>
          </a:prstGeom>
        </p:spPr>
        <p:txBody>
          <a:bodyPr vert="horz" lIns="92181" tIns="46090" rIns="92181" bIns="46090" rtlCol="0" anchor="b"/>
          <a:lstStyle>
            <a:lvl1pPr algn="r">
              <a:defRPr sz="1200"/>
            </a:lvl1pPr>
          </a:lstStyle>
          <a:p>
            <a:fld id="{A1753659-AE0B-4082-BADA-53FBAD00A96A}" type="slidenum">
              <a:rPr kumimoji="1" lang="ja-JP" altLang="en-US" smtClean="0"/>
              <a:t>‹#›</a:t>
            </a:fld>
            <a:endParaRPr kumimoji="1" lang="ja-JP" altLang="en-US"/>
          </a:p>
        </p:txBody>
      </p:sp>
    </p:spTree>
    <p:extLst>
      <p:ext uri="{BB962C8B-B14F-4D97-AF65-F5344CB8AC3E}">
        <p14:creationId xmlns:p14="http://schemas.microsoft.com/office/powerpoint/2010/main" val="19684335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D229EAE-5C35-4272-BF5E-D74C215DAADC}" type="datetime1">
              <a:rPr kumimoji="1" lang="ja-JP" altLang="en-US" smtClean="0"/>
              <a:t>2022/2/25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512720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4FC136-F7EB-4A73-AB82-9C7A52733E78}" type="datetime1">
              <a:rPr kumimoji="1" lang="ja-JP" altLang="en-US" smtClean="0"/>
              <a:t>2022/2/25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213067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68F836-068A-417B-9F42-634DFDD2EA9E}" type="datetime1">
              <a:rPr kumimoji="1" lang="ja-JP" altLang="en-US" smtClean="0"/>
              <a:t>2022/2/25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329491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1922012-96CC-4EDD-B1FB-8D25D3486599}" type="datetime1">
              <a:rPr kumimoji="1" lang="ja-JP" altLang="en-US" smtClean="0"/>
              <a:t>2022/2/25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1272940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D636935-28E0-435F-BA5E-9A97BFD8DEB4}" type="datetime1">
              <a:rPr kumimoji="1" lang="ja-JP" altLang="en-US" smtClean="0"/>
              <a:t>2022/2/25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3096609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60AE60F-ACBA-491C-9ACA-B0B90875AD85}" type="datetime1">
              <a:rPr kumimoji="1" lang="ja-JP" altLang="en-US" smtClean="0"/>
              <a:t>2022/2/25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2196091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51057E-33D1-4996-8238-59AD415AC770}" type="datetime1">
              <a:rPr kumimoji="1" lang="ja-JP" altLang="en-US" smtClean="0"/>
              <a:t>2022/2/25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1695104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FE8CCEC-56ED-4E34-A67D-BE1C8F98F8BB}" type="datetime1">
              <a:rPr kumimoji="1" lang="ja-JP" altLang="en-US" smtClean="0"/>
              <a:t>2022/2/25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636058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5C5845-63A1-4098-A155-B95BEBCFB35C}" type="datetime1">
              <a:rPr kumimoji="1" lang="ja-JP" altLang="en-US" smtClean="0"/>
              <a:t>2022/2/25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217171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61BDB7E-56D3-4E49-B320-7532B12E58A0}" type="datetime1">
              <a:rPr kumimoji="1" lang="ja-JP" altLang="en-US" smtClean="0"/>
              <a:t>2022/2/25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2814365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3907B8-B437-468D-B048-AB61BB2E8B95}" type="datetime1">
              <a:rPr kumimoji="1" lang="ja-JP" altLang="en-US" smtClean="0"/>
              <a:t>2022/2/25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2463937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945FA-4D76-4728-9DAD-A4A929DEADF0}" type="datetime1">
              <a:rPr kumimoji="1" lang="ja-JP" altLang="en-US" smtClean="0"/>
              <a:t>2022/2/25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9D240-D4FD-46F7-88F7-2782338EBABD}" type="slidenum">
              <a:rPr kumimoji="1" lang="ja-JP" altLang="en-US" smtClean="0"/>
              <a:t>‹#›</a:t>
            </a:fld>
            <a:endParaRPr kumimoji="1" lang="ja-JP" altLang="en-US"/>
          </a:p>
        </p:txBody>
      </p:sp>
    </p:spTree>
    <p:extLst>
      <p:ext uri="{BB962C8B-B14F-4D97-AF65-F5344CB8AC3E}">
        <p14:creationId xmlns:p14="http://schemas.microsoft.com/office/powerpoint/2010/main" val="2668393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latin typeface="游ゴシック Medium" panose="020B0500000000000000" pitchFamily="50" charset="-128"/>
                <a:ea typeface="游ゴシック Medium" panose="020B0500000000000000" pitchFamily="50" charset="-128"/>
              </a:rPr>
              <a:t>地域移行支援について</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3" name="サブタイトル 2"/>
          <p:cNvSpPr>
            <a:spLocks noGrp="1"/>
          </p:cNvSpPr>
          <p:nvPr>
            <p:ph type="subTitle" idx="1"/>
          </p:nvPr>
        </p:nvSpPr>
        <p:spPr/>
        <p:txBody>
          <a:bodyPr/>
          <a:lstStyle/>
          <a:p>
            <a:endParaRPr kumimoji="1" lang="ja-JP" altLang="en-US" dirty="0"/>
          </a:p>
        </p:txBody>
      </p:sp>
      <p:sp>
        <p:nvSpPr>
          <p:cNvPr id="4" name="テキスト ボックス 3"/>
          <p:cNvSpPr txBox="1"/>
          <p:nvPr/>
        </p:nvSpPr>
        <p:spPr>
          <a:xfrm>
            <a:off x="300432" y="326571"/>
            <a:ext cx="6113418" cy="369332"/>
          </a:xfrm>
          <a:prstGeom prst="rect">
            <a:avLst/>
          </a:prstGeom>
          <a:noFill/>
          <a:ln>
            <a:solidFill>
              <a:schemeClr val="tx1"/>
            </a:solidFill>
          </a:ln>
        </p:spPr>
        <p:txBody>
          <a:bodyPr wrap="square" rtlCol="0">
            <a:spAutoFit/>
          </a:bodyPr>
          <a:lstStyle/>
          <a:p>
            <a:pPr algn="ctr"/>
            <a:r>
              <a:rPr kumimoji="1" lang="ja-JP" altLang="en-US" dirty="0" smtClean="0">
                <a:latin typeface="游ゴシック Medium" panose="020B0500000000000000" pitchFamily="50" charset="-128"/>
                <a:ea typeface="游ゴシック Medium" panose="020B0500000000000000" pitchFamily="50" charset="-128"/>
              </a:rPr>
              <a:t>令和</a:t>
            </a:r>
            <a:r>
              <a:rPr lang="ja-JP" altLang="en-US" dirty="0" smtClean="0">
                <a:latin typeface="游ゴシック Medium" panose="020B0500000000000000" pitchFamily="50" charset="-128"/>
                <a:ea typeface="游ゴシック Medium" panose="020B0500000000000000" pitchFamily="50" charset="-128"/>
              </a:rPr>
              <a:t>３年度 岐阜市障害者総合支援協議会 第５回専門部会</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5" name="テキスト ボックス 4"/>
          <p:cNvSpPr txBox="1"/>
          <p:nvPr/>
        </p:nvSpPr>
        <p:spPr>
          <a:xfrm>
            <a:off x="9544596" y="326571"/>
            <a:ext cx="1123404" cy="369332"/>
          </a:xfrm>
          <a:prstGeom prst="rect">
            <a:avLst/>
          </a:prstGeom>
          <a:noFill/>
          <a:ln>
            <a:solidFill>
              <a:schemeClr val="tx1"/>
            </a:solidFill>
          </a:ln>
        </p:spPr>
        <p:txBody>
          <a:bodyPr wrap="square" rtlCol="0">
            <a:spAutoFit/>
          </a:bodyPr>
          <a:lstStyle/>
          <a:p>
            <a:pPr algn="ctr"/>
            <a:r>
              <a:rPr kumimoji="1" lang="ja-JP" altLang="en-US" dirty="0" smtClean="0">
                <a:latin typeface="游ゴシック Medium" panose="020B0500000000000000" pitchFamily="50" charset="-128"/>
                <a:ea typeface="游ゴシック Medium" panose="020B0500000000000000" pitchFamily="50" charset="-128"/>
              </a:rPr>
              <a:t>資料１</a:t>
            </a:r>
            <a:endParaRPr kumimoji="1" lang="ja-JP" altLang="en-US"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983102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1015" y="267286"/>
            <a:ext cx="6986619"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6999515" cy="601526"/>
          </a:xfrm>
        </p:spPr>
        <p:txBody>
          <a:bodyPr>
            <a:normAutofit fontScale="90000"/>
          </a:bodyPr>
          <a:lstStyle/>
          <a:p>
            <a:r>
              <a:rPr lang="ja-JP" altLang="en-US" sz="3600" dirty="0" smtClean="0">
                <a:latin typeface="游ゴシック Medium" panose="020B0500000000000000" pitchFamily="50" charset="-128"/>
                <a:ea typeface="游ゴシック Medium" panose="020B0500000000000000" pitchFamily="50" charset="-128"/>
              </a:rPr>
              <a:t>岐阜市における地域移行支援の実績</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7" name="テキスト ボックス 6"/>
          <p:cNvSpPr txBox="1"/>
          <p:nvPr/>
        </p:nvSpPr>
        <p:spPr>
          <a:xfrm>
            <a:off x="6500279" y="6071884"/>
            <a:ext cx="4759904" cy="369332"/>
          </a:xfrm>
          <a:prstGeom prst="rect">
            <a:avLst/>
          </a:prstGeom>
          <a:noFill/>
        </p:spPr>
        <p:txBody>
          <a:bodyPr wrap="square" rtlCol="0">
            <a:spAutoFit/>
          </a:bodyPr>
          <a:lstStyle/>
          <a:p>
            <a:pPr algn="ctr"/>
            <a:r>
              <a:rPr lang="ja-JP" altLang="en-US" dirty="0"/>
              <a:t>参考</a:t>
            </a:r>
            <a:r>
              <a:rPr kumimoji="1" lang="ja-JP" altLang="en-US" dirty="0" smtClean="0"/>
              <a:t>：障害福祉サービスの支給決定者数</a:t>
            </a:r>
            <a:endParaRPr kumimoji="1" lang="ja-JP" altLang="en-US" dirty="0"/>
          </a:p>
        </p:txBody>
      </p:sp>
      <p:sp>
        <p:nvSpPr>
          <p:cNvPr id="8" name="テキスト ボックス 7"/>
          <p:cNvSpPr txBox="1"/>
          <p:nvPr/>
        </p:nvSpPr>
        <p:spPr>
          <a:xfrm>
            <a:off x="11486605" y="6256550"/>
            <a:ext cx="705395" cy="369332"/>
          </a:xfrm>
          <a:prstGeom prst="rect">
            <a:avLst/>
          </a:prstGeom>
          <a:noFill/>
        </p:spPr>
        <p:txBody>
          <a:bodyPr wrap="square" rtlCol="0">
            <a:spAutoFit/>
          </a:bodyPr>
          <a:lstStyle/>
          <a:p>
            <a:r>
              <a:rPr lang="en-US" altLang="ja-JP" dirty="0"/>
              <a:t>7</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547776609"/>
              </p:ext>
            </p:extLst>
          </p:nvPr>
        </p:nvGraphicFramePr>
        <p:xfrm>
          <a:off x="354874" y="1904199"/>
          <a:ext cx="10905309" cy="3112608"/>
        </p:xfrm>
        <a:graphic>
          <a:graphicData uri="http://schemas.openxmlformats.org/drawingml/2006/table">
            <a:tbl>
              <a:tblPr firstRow="1" bandRow="1">
                <a:tableStyleId>{5C22544A-7EE6-4342-B048-85BDC9FD1C3A}</a:tableStyleId>
              </a:tblPr>
              <a:tblGrid>
                <a:gridCol w="3635103">
                  <a:extLst>
                    <a:ext uri="{9D8B030D-6E8A-4147-A177-3AD203B41FA5}">
                      <a16:colId xmlns:a16="http://schemas.microsoft.com/office/drawing/2014/main" xmlns="" val="3883128411"/>
                    </a:ext>
                  </a:extLst>
                </a:gridCol>
                <a:gridCol w="3635103">
                  <a:extLst>
                    <a:ext uri="{9D8B030D-6E8A-4147-A177-3AD203B41FA5}">
                      <a16:colId xmlns:a16="http://schemas.microsoft.com/office/drawing/2014/main" xmlns="" val="382963192"/>
                    </a:ext>
                  </a:extLst>
                </a:gridCol>
                <a:gridCol w="3635103">
                  <a:extLst>
                    <a:ext uri="{9D8B030D-6E8A-4147-A177-3AD203B41FA5}">
                      <a16:colId xmlns:a16="http://schemas.microsoft.com/office/drawing/2014/main" xmlns="" val="1805437201"/>
                    </a:ext>
                  </a:extLst>
                </a:gridCol>
              </a:tblGrid>
              <a:tr h="543040">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000" b="0" dirty="0" smtClean="0">
                          <a:solidFill>
                            <a:schemeClr val="tx1"/>
                          </a:solidFill>
                        </a:rPr>
                        <a:t>２０２０年度</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000" b="0" dirty="0" smtClean="0">
                          <a:solidFill>
                            <a:schemeClr val="tx1"/>
                          </a:solidFill>
                        </a:rPr>
                        <a:t>２０２１年度上半期</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18364103"/>
                  </a:ext>
                </a:extLst>
              </a:tr>
              <a:tr h="1284784">
                <a:tc>
                  <a:txBody>
                    <a:bodyPr/>
                    <a:lstStyle/>
                    <a:p>
                      <a:pPr algn="ctr"/>
                      <a:r>
                        <a:rPr kumimoji="1" lang="ja-JP" altLang="en-US" sz="2400" b="0" dirty="0" smtClean="0"/>
                        <a:t>知的</a:t>
                      </a:r>
                      <a:r>
                        <a:rPr kumimoji="1" lang="ja-JP" altLang="en-US" sz="2400" b="0" dirty="0" err="1" smtClean="0"/>
                        <a:t>障がい</a:t>
                      </a:r>
                      <a:r>
                        <a:rPr kumimoji="1" lang="ja-JP" altLang="en-US" sz="2400" b="0" dirty="0" smtClean="0"/>
                        <a:t>者</a:t>
                      </a:r>
                      <a:endParaRPr kumimoji="1" lang="ja-JP" alt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1" dirty="0" smtClean="0"/>
                        <a:t>３人</a:t>
                      </a:r>
                      <a:endParaRPr kumimoji="1" lang="ja-JP"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1" dirty="0" smtClean="0"/>
                        <a:t>２人</a:t>
                      </a:r>
                      <a:endParaRPr kumimoji="1" lang="ja-JP"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567517613"/>
                  </a:ext>
                </a:extLst>
              </a:tr>
              <a:tr h="1284784">
                <a:tc>
                  <a:txBody>
                    <a:bodyPr/>
                    <a:lstStyle/>
                    <a:p>
                      <a:pPr algn="ctr"/>
                      <a:r>
                        <a:rPr kumimoji="1" lang="ja-JP" altLang="en-US" sz="2400" b="0" dirty="0" err="1" smtClean="0"/>
                        <a:t>精神障がい</a:t>
                      </a:r>
                      <a:r>
                        <a:rPr kumimoji="1" lang="ja-JP" altLang="en-US" sz="2400" b="0" dirty="0" smtClean="0"/>
                        <a:t>者</a:t>
                      </a:r>
                      <a:endParaRPr kumimoji="1" lang="ja-JP" alt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1" dirty="0" smtClean="0"/>
                        <a:t>０人</a:t>
                      </a:r>
                      <a:endParaRPr kumimoji="1" lang="ja-JP"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1" dirty="0" smtClean="0"/>
                        <a:t>０人</a:t>
                      </a:r>
                      <a:endParaRPr kumimoji="1" lang="ja-JP"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753729462"/>
                  </a:ext>
                </a:extLst>
              </a:tr>
            </a:tbl>
          </a:graphicData>
        </a:graphic>
      </p:graphicFrame>
    </p:spTree>
    <p:extLst>
      <p:ext uri="{BB962C8B-B14F-4D97-AF65-F5344CB8AC3E}">
        <p14:creationId xmlns:p14="http://schemas.microsoft.com/office/powerpoint/2010/main" val="1742905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1015" y="267286"/>
            <a:ext cx="2912013"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6581503" cy="601526"/>
          </a:xfrm>
        </p:spPr>
        <p:txBody>
          <a:bodyPr>
            <a:normAutofit/>
          </a:bodyPr>
          <a:lstStyle/>
          <a:p>
            <a:r>
              <a:rPr lang="ja-JP" altLang="en-US" sz="3600" dirty="0" smtClean="0">
                <a:latin typeface="游ゴシック Medium" panose="020B0500000000000000" pitchFamily="50" charset="-128"/>
                <a:ea typeface="游ゴシック Medium" panose="020B0500000000000000" pitchFamily="50" charset="-128"/>
              </a:rPr>
              <a:t>よくある話</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3" name="タイトル 1"/>
          <p:cNvSpPr txBox="1">
            <a:spLocks/>
          </p:cNvSpPr>
          <p:nvPr/>
        </p:nvSpPr>
        <p:spPr>
          <a:xfrm>
            <a:off x="354874" y="1327389"/>
            <a:ext cx="11279108" cy="48252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地域移行を進める中で、「障がいが重いから</a:t>
            </a:r>
            <a:r>
              <a:rPr lang="en-US" altLang="ja-JP" sz="2000" dirty="0" smtClean="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」「年齢的に</a:t>
            </a:r>
            <a:r>
              <a:rPr lang="en-US" altLang="ja-JP" sz="2000" dirty="0" smtClean="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」「昔から入所施設にいるのに今更</a:t>
            </a:r>
            <a:r>
              <a:rPr lang="en-US" altLang="ja-JP" sz="2000" dirty="0" smtClean="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」「ご本人に合った場所がないし</a:t>
            </a:r>
            <a:r>
              <a:rPr lang="en-US" altLang="ja-JP" sz="2000" dirty="0" smtClean="0">
                <a:latin typeface="游ゴシック Medium" panose="020B0500000000000000" pitchFamily="50" charset="-128"/>
                <a:ea typeface="游ゴシック Medium" panose="020B0500000000000000" pitchFamily="50" charset="-128"/>
              </a:rPr>
              <a:t>…</a:t>
            </a:r>
            <a:r>
              <a:rPr lang="ja-JP" altLang="en-US" sz="2000" dirty="0" smtClean="0">
                <a:latin typeface="游ゴシック Medium" panose="020B0500000000000000" pitchFamily="50" charset="-128"/>
                <a:ea typeface="游ゴシック Medium" panose="020B0500000000000000" pitchFamily="50" charset="-128"/>
              </a:rPr>
              <a:t>」などといった話がよく聞かれます。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a:t>
            </a:r>
            <a:r>
              <a:rPr lang="ja-JP" altLang="en-US" sz="2000" dirty="0">
                <a:latin typeface="游ゴシック Medium" panose="020B0500000000000000" pitchFamily="50" charset="-128"/>
                <a:ea typeface="游ゴシック Medium" panose="020B0500000000000000" pitchFamily="50" charset="-128"/>
              </a:rPr>
              <a:t>移行</a:t>
            </a:r>
            <a:r>
              <a:rPr lang="ja-JP" altLang="en-US" sz="2000" dirty="0" smtClean="0">
                <a:latin typeface="游ゴシック Medium" panose="020B0500000000000000" pitchFamily="50" charset="-128"/>
                <a:ea typeface="游ゴシック Medium" panose="020B0500000000000000" pitchFamily="50" charset="-128"/>
              </a:rPr>
              <a:t>はご本人や家族の思いだけでは進めることはできません。地域にネットワークを広げて多角的で客観的な意見を聞いてみてはどうでしょう？その中にご本人のニーズを叶えられるヒントがあるかもしれません！</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endParaRPr lang="en-US" altLang="ja-JP" sz="2800" dirty="0" smtClean="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11486605" y="6256550"/>
            <a:ext cx="705395" cy="369332"/>
          </a:xfrm>
          <a:prstGeom prst="rect">
            <a:avLst/>
          </a:prstGeom>
          <a:noFill/>
        </p:spPr>
        <p:txBody>
          <a:bodyPr wrap="square" rtlCol="0">
            <a:spAutoFit/>
          </a:bodyPr>
          <a:lstStyle/>
          <a:p>
            <a:r>
              <a:rPr kumimoji="1" lang="en-US" altLang="ja-JP" dirty="0" smtClean="0"/>
              <a:t>8</a:t>
            </a:r>
            <a:endParaRPr kumimoji="1" lang="ja-JP" altLang="en-US" dirty="0"/>
          </a:p>
        </p:txBody>
      </p:sp>
    </p:spTree>
    <p:extLst>
      <p:ext uri="{BB962C8B-B14F-4D97-AF65-F5344CB8AC3E}">
        <p14:creationId xmlns:p14="http://schemas.microsoft.com/office/powerpoint/2010/main" val="3036292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211015" y="267286"/>
            <a:ext cx="7887956"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8070669" cy="601526"/>
          </a:xfrm>
        </p:spPr>
        <p:txBody>
          <a:bodyPr>
            <a:normAutofit fontScale="90000"/>
          </a:bodyPr>
          <a:lstStyle/>
          <a:p>
            <a:r>
              <a:rPr lang="ja-JP" altLang="en-US" sz="3600" dirty="0" smtClean="0">
                <a:latin typeface="游ゴシック Medium" panose="020B0500000000000000" pitchFamily="50" charset="-128"/>
                <a:ea typeface="游ゴシック Medium" panose="020B0500000000000000" pitchFamily="50" charset="-128"/>
              </a:rPr>
              <a:t>地域移行に関わる連携体制（イメージ図）</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4" name="楕円 3"/>
          <p:cNvSpPr/>
          <p:nvPr/>
        </p:nvSpPr>
        <p:spPr>
          <a:xfrm>
            <a:off x="5261317" y="3306914"/>
            <a:ext cx="1434905" cy="1322363"/>
          </a:xfrm>
          <a:prstGeom prst="ellipse">
            <a:avLst/>
          </a:prstGeom>
          <a:noFill/>
          <a:ln w="381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298474" y="3706485"/>
            <a:ext cx="1421841" cy="523220"/>
          </a:xfrm>
          <a:prstGeom prst="rect">
            <a:avLst/>
          </a:prstGeom>
          <a:noFill/>
        </p:spPr>
        <p:txBody>
          <a:bodyPr wrap="square" rtlCol="0">
            <a:spAutoFit/>
          </a:bodyPr>
          <a:lstStyle/>
          <a:p>
            <a:pPr algn="ctr"/>
            <a:r>
              <a:rPr kumimoji="1" lang="ja-JP" altLang="en-US" sz="2800" b="1" dirty="0" smtClean="0"/>
              <a:t>本人</a:t>
            </a:r>
            <a:endParaRPr kumimoji="1" lang="ja-JP" altLang="en-US" sz="2800" b="1" dirty="0"/>
          </a:p>
        </p:txBody>
      </p:sp>
      <p:sp>
        <p:nvSpPr>
          <p:cNvPr id="6" name="楕円 5"/>
          <p:cNvSpPr/>
          <p:nvPr/>
        </p:nvSpPr>
        <p:spPr>
          <a:xfrm>
            <a:off x="2412860" y="1390191"/>
            <a:ext cx="7131817" cy="5155808"/>
          </a:xfrm>
          <a:prstGeom prst="ellipse">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p:cNvGrpSpPr/>
          <p:nvPr/>
        </p:nvGrpSpPr>
        <p:grpSpPr>
          <a:xfrm>
            <a:off x="5364852" y="1256392"/>
            <a:ext cx="2033283" cy="1154575"/>
            <a:chOff x="4824717" y="1187876"/>
            <a:chExt cx="2033283" cy="1154575"/>
          </a:xfrm>
        </p:grpSpPr>
        <p:sp>
          <p:nvSpPr>
            <p:cNvPr id="10" name="角丸四角形 9"/>
            <p:cNvSpPr/>
            <p:nvPr/>
          </p:nvSpPr>
          <p:spPr>
            <a:xfrm>
              <a:off x="4824717" y="1193346"/>
              <a:ext cx="2033283" cy="1149105"/>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089720" y="1663315"/>
              <a:ext cx="1503273" cy="276999"/>
            </a:xfrm>
            <a:prstGeom prst="rect">
              <a:avLst/>
            </a:prstGeom>
            <a:noFill/>
          </p:spPr>
          <p:txBody>
            <a:bodyPr wrap="square" rtlCol="0">
              <a:spAutoFit/>
            </a:bodyPr>
            <a:lstStyle/>
            <a:p>
              <a:r>
                <a:rPr kumimoji="1" lang="ja-JP" altLang="en-US" sz="1200" dirty="0" smtClean="0"/>
                <a:t>・共同生活援助</a:t>
              </a:r>
              <a:endParaRPr kumimoji="1" lang="ja-JP" altLang="en-US" sz="1200" dirty="0"/>
            </a:p>
          </p:txBody>
        </p:sp>
        <p:sp>
          <p:nvSpPr>
            <p:cNvPr id="18" name="テキスト ボックス 17"/>
            <p:cNvSpPr txBox="1"/>
            <p:nvPr/>
          </p:nvSpPr>
          <p:spPr>
            <a:xfrm>
              <a:off x="5123739" y="1187876"/>
              <a:ext cx="1435237" cy="461665"/>
            </a:xfrm>
            <a:prstGeom prst="rect">
              <a:avLst/>
            </a:prstGeom>
            <a:noFill/>
          </p:spPr>
          <p:txBody>
            <a:bodyPr wrap="square" rtlCol="0">
              <a:spAutoFit/>
            </a:bodyPr>
            <a:lstStyle/>
            <a:p>
              <a:pPr algn="ctr"/>
              <a:r>
                <a:rPr lang="ja-JP" altLang="en-US" sz="2400" b="1" u="sng" dirty="0"/>
                <a:t>住</a:t>
              </a:r>
              <a:r>
                <a:rPr lang="ja-JP" altLang="en-US" sz="2400" b="1" u="sng" dirty="0" smtClean="0"/>
                <a:t>まい</a:t>
              </a:r>
              <a:endParaRPr kumimoji="1" lang="ja-JP" altLang="en-US" b="1" u="sng" dirty="0"/>
            </a:p>
          </p:txBody>
        </p:sp>
        <p:sp>
          <p:nvSpPr>
            <p:cNvPr id="19" name="テキスト ボックス 18"/>
            <p:cNvSpPr txBox="1"/>
            <p:nvPr/>
          </p:nvSpPr>
          <p:spPr>
            <a:xfrm>
              <a:off x="5107160" y="1998024"/>
              <a:ext cx="1503273" cy="276999"/>
            </a:xfrm>
            <a:prstGeom prst="rect">
              <a:avLst/>
            </a:prstGeom>
            <a:noFill/>
          </p:spPr>
          <p:txBody>
            <a:bodyPr wrap="square" rtlCol="0">
              <a:spAutoFit/>
            </a:bodyPr>
            <a:lstStyle/>
            <a:p>
              <a:r>
                <a:rPr kumimoji="1" lang="ja-JP" altLang="en-US" sz="1200" dirty="0" smtClean="0"/>
                <a:t>・居住支援法人</a:t>
              </a:r>
              <a:endParaRPr kumimoji="1" lang="ja-JP" altLang="en-US" sz="1200" dirty="0"/>
            </a:p>
          </p:txBody>
        </p:sp>
      </p:grpSp>
      <p:grpSp>
        <p:nvGrpSpPr>
          <p:cNvPr id="20" name="グループ化 19"/>
          <p:cNvGrpSpPr/>
          <p:nvPr/>
        </p:nvGrpSpPr>
        <p:grpSpPr>
          <a:xfrm>
            <a:off x="7669727" y="2087880"/>
            <a:ext cx="1957585" cy="577288"/>
            <a:chOff x="4824717" y="1187876"/>
            <a:chExt cx="2033283" cy="1154575"/>
          </a:xfrm>
        </p:grpSpPr>
        <p:sp>
          <p:nvSpPr>
            <p:cNvPr id="21" name="角丸四角形 20"/>
            <p:cNvSpPr/>
            <p:nvPr/>
          </p:nvSpPr>
          <p:spPr>
            <a:xfrm>
              <a:off x="4824717" y="1193346"/>
              <a:ext cx="2033283" cy="1149105"/>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123739" y="1187876"/>
              <a:ext cx="1435237" cy="461665"/>
            </a:xfrm>
            <a:prstGeom prst="rect">
              <a:avLst/>
            </a:prstGeom>
            <a:noFill/>
          </p:spPr>
          <p:txBody>
            <a:bodyPr wrap="square" rtlCol="0">
              <a:spAutoFit/>
            </a:bodyPr>
            <a:lstStyle/>
            <a:p>
              <a:pPr algn="ctr"/>
              <a:r>
                <a:rPr kumimoji="1" lang="ja-JP" altLang="en-US" sz="2400" b="1" u="sng" dirty="0" smtClean="0"/>
                <a:t>家族</a:t>
              </a:r>
              <a:endParaRPr kumimoji="1" lang="ja-JP" altLang="en-US" b="1" u="sng" dirty="0"/>
            </a:p>
          </p:txBody>
        </p:sp>
      </p:grpSp>
      <p:grpSp>
        <p:nvGrpSpPr>
          <p:cNvPr id="25" name="グループ化 24"/>
          <p:cNvGrpSpPr/>
          <p:nvPr/>
        </p:nvGrpSpPr>
        <p:grpSpPr>
          <a:xfrm>
            <a:off x="8242368" y="3189963"/>
            <a:ext cx="2380394" cy="1039091"/>
            <a:chOff x="4824717" y="1187876"/>
            <a:chExt cx="2078385" cy="1154575"/>
          </a:xfrm>
        </p:grpSpPr>
        <p:sp>
          <p:nvSpPr>
            <p:cNvPr id="26" name="角丸四角形 25"/>
            <p:cNvSpPr/>
            <p:nvPr/>
          </p:nvSpPr>
          <p:spPr>
            <a:xfrm>
              <a:off x="4824717" y="1193346"/>
              <a:ext cx="2033283" cy="1149105"/>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824717" y="1649541"/>
              <a:ext cx="2078385" cy="276999"/>
            </a:xfrm>
            <a:prstGeom prst="rect">
              <a:avLst/>
            </a:prstGeom>
            <a:noFill/>
          </p:spPr>
          <p:txBody>
            <a:bodyPr wrap="square" rtlCol="0">
              <a:spAutoFit/>
            </a:bodyPr>
            <a:lstStyle/>
            <a:p>
              <a:r>
                <a:rPr kumimoji="1" lang="ja-JP" altLang="en-US" sz="1200" dirty="0" smtClean="0"/>
                <a:t>・基幹相談支援サテライト</a:t>
              </a:r>
              <a:endParaRPr kumimoji="1" lang="ja-JP" altLang="en-US" sz="1200" dirty="0"/>
            </a:p>
          </p:txBody>
        </p:sp>
        <p:sp>
          <p:nvSpPr>
            <p:cNvPr id="28" name="テキスト ボックス 27"/>
            <p:cNvSpPr txBox="1"/>
            <p:nvPr/>
          </p:nvSpPr>
          <p:spPr>
            <a:xfrm>
              <a:off x="5123739" y="1187876"/>
              <a:ext cx="1435237" cy="461665"/>
            </a:xfrm>
            <a:prstGeom prst="rect">
              <a:avLst/>
            </a:prstGeom>
            <a:noFill/>
          </p:spPr>
          <p:txBody>
            <a:bodyPr wrap="square" rtlCol="0">
              <a:spAutoFit/>
            </a:bodyPr>
            <a:lstStyle/>
            <a:p>
              <a:pPr algn="ctr"/>
              <a:r>
                <a:rPr kumimoji="1" lang="ja-JP" altLang="en-US" sz="2400" b="1" u="sng" dirty="0" smtClean="0"/>
                <a:t>相談</a:t>
              </a:r>
              <a:endParaRPr kumimoji="1" lang="ja-JP" altLang="en-US" b="1" u="sng" dirty="0"/>
            </a:p>
          </p:txBody>
        </p:sp>
      </p:grpSp>
      <p:sp>
        <p:nvSpPr>
          <p:cNvPr id="30" name="テキスト ボックス 29"/>
          <p:cNvSpPr txBox="1"/>
          <p:nvPr/>
        </p:nvSpPr>
        <p:spPr>
          <a:xfrm>
            <a:off x="8229601" y="3882873"/>
            <a:ext cx="2367331" cy="276999"/>
          </a:xfrm>
          <a:prstGeom prst="rect">
            <a:avLst/>
          </a:prstGeom>
          <a:noFill/>
        </p:spPr>
        <p:txBody>
          <a:bodyPr wrap="square" rtlCol="0">
            <a:spAutoFit/>
          </a:bodyPr>
          <a:lstStyle/>
          <a:p>
            <a:r>
              <a:rPr kumimoji="1" lang="ja-JP" altLang="en-US" sz="1200" dirty="0" smtClean="0"/>
              <a:t>・一般・特定相談支援事業所</a:t>
            </a:r>
            <a:endParaRPr kumimoji="1" lang="ja-JP" altLang="en-US" sz="1200" dirty="0"/>
          </a:p>
        </p:txBody>
      </p:sp>
      <p:grpSp>
        <p:nvGrpSpPr>
          <p:cNvPr id="32" name="グループ化 31"/>
          <p:cNvGrpSpPr/>
          <p:nvPr/>
        </p:nvGrpSpPr>
        <p:grpSpPr>
          <a:xfrm>
            <a:off x="5525129" y="5614485"/>
            <a:ext cx="2033284" cy="1154575"/>
            <a:chOff x="4824716" y="1187876"/>
            <a:chExt cx="2033284" cy="1154575"/>
          </a:xfrm>
        </p:grpSpPr>
        <p:sp>
          <p:nvSpPr>
            <p:cNvPr id="33" name="角丸四角形 32"/>
            <p:cNvSpPr/>
            <p:nvPr/>
          </p:nvSpPr>
          <p:spPr>
            <a:xfrm>
              <a:off x="4824717" y="1193346"/>
              <a:ext cx="2033283" cy="1149105"/>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824718" y="1663315"/>
              <a:ext cx="1988154" cy="276999"/>
            </a:xfrm>
            <a:prstGeom prst="rect">
              <a:avLst/>
            </a:prstGeom>
            <a:noFill/>
          </p:spPr>
          <p:txBody>
            <a:bodyPr wrap="square" rtlCol="0">
              <a:spAutoFit/>
            </a:bodyPr>
            <a:lstStyle/>
            <a:p>
              <a:r>
                <a:rPr kumimoji="1" lang="ja-JP" altLang="en-US" sz="1200" dirty="0" smtClean="0"/>
                <a:t>・日常生活自立支援事業</a:t>
              </a:r>
              <a:endParaRPr kumimoji="1" lang="ja-JP" altLang="en-US" sz="1200" dirty="0"/>
            </a:p>
          </p:txBody>
        </p:sp>
        <p:sp>
          <p:nvSpPr>
            <p:cNvPr id="35" name="テキスト ボックス 34"/>
            <p:cNvSpPr txBox="1"/>
            <p:nvPr/>
          </p:nvSpPr>
          <p:spPr>
            <a:xfrm>
              <a:off x="5123739" y="1187876"/>
              <a:ext cx="1435237" cy="461665"/>
            </a:xfrm>
            <a:prstGeom prst="rect">
              <a:avLst/>
            </a:prstGeom>
            <a:noFill/>
          </p:spPr>
          <p:txBody>
            <a:bodyPr wrap="square" rtlCol="0">
              <a:spAutoFit/>
            </a:bodyPr>
            <a:lstStyle/>
            <a:p>
              <a:pPr algn="ctr"/>
              <a:r>
                <a:rPr kumimoji="1" lang="ja-JP" altLang="en-US" sz="2400" b="1" u="sng" dirty="0" smtClean="0"/>
                <a:t>金銭管理</a:t>
              </a:r>
              <a:endParaRPr kumimoji="1" lang="ja-JP" altLang="en-US" b="1" u="sng" dirty="0"/>
            </a:p>
          </p:txBody>
        </p:sp>
        <p:sp>
          <p:nvSpPr>
            <p:cNvPr id="36" name="テキスト ボックス 35"/>
            <p:cNvSpPr txBox="1"/>
            <p:nvPr/>
          </p:nvSpPr>
          <p:spPr>
            <a:xfrm>
              <a:off x="4824716" y="1954088"/>
              <a:ext cx="1503273" cy="276999"/>
            </a:xfrm>
            <a:prstGeom prst="rect">
              <a:avLst/>
            </a:prstGeom>
            <a:noFill/>
          </p:spPr>
          <p:txBody>
            <a:bodyPr wrap="square" rtlCol="0">
              <a:spAutoFit/>
            </a:bodyPr>
            <a:lstStyle/>
            <a:p>
              <a:r>
                <a:rPr kumimoji="1" lang="ja-JP" altLang="en-US" sz="1200" dirty="0" smtClean="0"/>
                <a:t>・成年後見制度</a:t>
              </a:r>
              <a:endParaRPr kumimoji="1" lang="ja-JP" altLang="en-US" sz="1200" dirty="0"/>
            </a:p>
          </p:txBody>
        </p:sp>
      </p:grpSp>
      <p:grpSp>
        <p:nvGrpSpPr>
          <p:cNvPr id="37" name="グループ化 36"/>
          <p:cNvGrpSpPr/>
          <p:nvPr/>
        </p:nvGrpSpPr>
        <p:grpSpPr>
          <a:xfrm>
            <a:off x="1464299" y="3306914"/>
            <a:ext cx="2033283" cy="1434903"/>
            <a:chOff x="4824717" y="1187876"/>
            <a:chExt cx="2033283" cy="1154575"/>
          </a:xfrm>
        </p:grpSpPr>
        <p:sp>
          <p:nvSpPr>
            <p:cNvPr id="38" name="角丸四角形 37"/>
            <p:cNvSpPr/>
            <p:nvPr/>
          </p:nvSpPr>
          <p:spPr>
            <a:xfrm>
              <a:off x="4824717" y="1193346"/>
              <a:ext cx="2033283" cy="1149105"/>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4974658" y="1505650"/>
              <a:ext cx="1618336" cy="276999"/>
            </a:xfrm>
            <a:prstGeom prst="rect">
              <a:avLst/>
            </a:prstGeom>
            <a:noFill/>
          </p:spPr>
          <p:txBody>
            <a:bodyPr wrap="square" rtlCol="0">
              <a:spAutoFit/>
            </a:bodyPr>
            <a:lstStyle/>
            <a:p>
              <a:r>
                <a:rPr kumimoji="1" lang="ja-JP" altLang="en-US" sz="1200" dirty="0" smtClean="0"/>
                <a:t>・日中活動サービス</a:t>
              </a:r>
              <a:endParaRPr kumimoji="1" lang="ja-JP" altLang="en-US" sz="1200" dirty="0"/>
            </a:p>
          </p:txBody>
        </p:sp>
        <p:sp>
          <p:nvSpPr>
            <p:cNvPr id="40" name="テキスト ボックス 39"/>
            <p:cNvSpPr txBox="1"/>
            <p:nvPr/>
          </p:nvSpPr>
          <p:spPr>
            <a:xfrm>
              <a:off x="5123739" y="1187876"/>
              <a:ext cx="1435237" cy="461665"/>
            </a:xfrm>
            <a:prstGeom prst="rect">
              <a:avLst/>
            </a:prstGeom>
            <a:noFill/>
          </p:spPr>
          <p:txBody>
            <a:bodyPr wrap="square" rtlCol="0">
              <a:spAutoFit/>
            </a:bodyPr>
            <a:lstStyle/>
            <a:p>
              <a:pPr algn="ctr"/>
              <a:r>
                <a:rPr kumimoji="1" lang="ja-JP" altLang="en-US" sz="2400" b="1" u="sng" dirty="0" smtClean="0"/>
                <a:t>日中活動</a:t>
              </a:r>
              <a:endParaRPr kumimoji="1" lang="ja-JP" altLang="en-US" b="1" u="sng" dirty="0"/>
            </a:p>
          </p:txBody>
        </p:sp>
        <p:sp>
          <p:nvSpPr>
            <p:cNvPr id="41" name="テキスト ボックス 40"/>
            <p:cNvSpPr txBox="1"/>
            <p:nvPr/>
          </p:nvSpPr>
          <p:spPr>
            <a:xfrm>
              <a:off x="4974658" y="1723913"/>
              <a:ext cx="1503273" cy="276999"/>
            </a:xfrm>
            <a:prstGeom prst="rect">
              <a:avLst/>
            </a:prstGeom>
            <a:noFill/>
          </p:spPr>
          <p:txBody>
            <a:bodyPr wrap="square" rtlCol="0">
              <a:spAutoFit/>
            </a:bodyPr>
            <a:lstStyle/>
            <a:p>
              <a:r>
                <a:rPr kumimoji="1" lang="ja-JP" altLang="en-US" sz="1200" dirty="0" smtClean="0"/>
                <a:t>・訪問系サービス</a:t>
              </a:r>
              <a:endParaRPr kumimoji="1" lang="ja-JP" altLang="en-US" sz="1200" dirty="0"/>
            </a:p>
          </p:txBody>
        </p:sp>
      </p:grpSp>
      <p:sp>
        <p:nvSpPr>
          <p:cNvPr id="45" name="テキスト ボックス 44"/>
          <p:cNvSpPr txBox="1"/>
          <p:nvPr/>
        </p:nvSpPr>
        <p:spPr>
          <a:xfrm>
            <a:off x="1599973" y="4244192"/>
            <a:ext cx="1884546" cy="276999"/>
          </a:xfrm>
          <a:prstGeom prst="rect">
            <a:avLst/>
          </a:prstGeom>
          <a:noFill/>
        </p:spPr>
        <p:txBody>
          <a:bodyPr wrap="square" rtlCol="0">
            <a:spAutoFit/>
          </a:bodyPr>
          <a:lstStyle/>
          <a:p>
            <a:r>
              <a:rPr kumimoji="1" lang="ja-JP" altLang="en-US" sz="1200" dirty="0" smtClean="0"/>
              <a:t>・地域活動支援センター</a:t>
            </a:r>
            <a:endParaRPr kumimoji="1" lang="ja-JP" altLang="en-US" sz="1200" dirty="0"/>
          </a:p>
        </p:txBody>
      </p:sp>
      <p:grpSp>
        <p:nvGrpSpPr>
          <p:cNvPr id="46" name="グループ化 45"/>
          <p:cNvGrpSpPr/>
          <p:nvPr/>
        </p:nvGrpSpPr>
        <p:grpSpPr>
          <a:xfrm>
            <a:off x="3020054" y="5845317"/>
            <a:ext cx="2033283" cy="577288"/>
            <a:chOff x="4824717" y="1187876"/>
            <a:chExt cx="2033283" cy="1154575"/>
          </a:xfrm>
        </p:grpSpPr>
        <p:sp>
          <p:nvSpPr>
            <p:cNvPr id="47" name="角丸四角形 46"/>
            <p:cNvSpPr/>
            <p:nvPr/>
          </p:nvSpPr>
          <p:spPr>
            <a:xfrm>
              <a:off x="4824717" y="1193346"/>
              <a:ext cx="2033283" cy="1149105"/>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5123739" y="1187876"/>
              <a:ext cx="1435237" cy="923329"/>
            </a:xfrm>
            <a:prstGeom prst="rect">
              <a:avLst/>
            </a:prstGeom>
            <a:noFill/>
          </p:spPr>
          <p:txBody>
            <a:bodyPr wrap="square" rtlCol="0">
              <a:spAutoFit/>
            </a:bodyPr>
            <a:lstStyle/>
            <a:p>
              <a:pPr algn="ctr"/>
              <a:r>
                <a:rPr kumimoji="1" lang="ja-JP" altLang="en-US" sz="2400" b="1" u="sng" dirty="0" smtClean="0"/>
                <a:t>医療機関</a:t>
              </a:r>
              <a:endParaRPr kumimoji="1" lang="ja-JP" altLang="en-US" b="1" u="sng" dirty="0"/>
            </a:p>
          </p:txBody>
        </p:sp>
      </p:grpSp>
      <p:grpSp>
        <p:nvGrpSpPr>
          <p:cNvPr id="49" name="グループ化 48"/>
          <p:cNvGrpSpPr/>
          <p:nvPr/>
        </p:nvGrpSpPr>
        <p:grpSpPr>
          <a:xfrm>
            <a:off x="2260256" y="1643133"/>
            <a:ext cx="3342129" cy="1087735"/>
            <a:chOff x="4779136" y="1187876"/>
            <a:chExt cx="2681768" cy="906176"/>
          </a:xfrm>
        </p:grpSpPr>
        <p:sp>
          <p:nvSpPr>
            <p:cNvPr id="50" name="角丸四角形 49"/>
            <p:cNvSpPr/>
            <p:nvPr/>
          </p:nvSpPr>
          <p:spPr>
            <a:xfrm>
              <a:off x="4824717" y="1193346"/>
              <a:ext cx="2033283" cy="900706"/>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4780248" y="1515895"/>
              <a:ext cx="2680656" cy="222883"/>
            </a:xfrm>
            <a:prstGeom prst="rect">
              <a:avLst/>
            </a:prstGeom>
            <a:noFill/>
          </p:spPr>
          <p:txBody>
            <a:bodyPr wrap="square" rtlCol="0">
              <a:spAutoFit/>
            </a:bodyPr>
            <a:lstStyle/>
            <a:p>
              <a:r>
                <a:rPr kumimoji="1" lang="ja-JP" altLang="en-US" sz="1200" dirty="0" smtClean="0"/>
                <a:t>・</a:t>
              </a:r>
              <a:r>
                <a:rPr kumimoji="1" lang="ja-JP" altLang="en-US" sz="1200" dirty="0" err="1" smtClean="0"/>
                <a:t>障がい</a:t>
              </a:r>
              <a:r>
                <a:rPr kumimoji="1" lang="ja-JP" altLang="en-US" sz="1200" dirty="0" smtClean="0"/>
                <a:t>者就業・生活支援センター</a:t>
              </a:r>
              <a:endParaRPr kumimoji="1" lang="ja-JP" altLang="en-US" sz="1200" dirty="0"/>
            </a:p>
          </p:txBody>
        </p:sp>
        <p:sp>
          <p:nvSpPr>
            <p:cNvPr id="52" name="テキスト ボックス 51"/>
            <p:cNvSpPr txBox="1"/>
            <p:nvPr/>
          </p:nvSpPr>
          <p:spPr>
            <a:xfrm>
              <a:off x="5123739" y="1187876"/>
              <a:ext cx="1435237" cy="384606"/>
            </a:xfrm>
            <a:prstGeom prst="rect">
              <a:avLst/>
            </a:prstGeom>
            <a:noFill/>
          </p:spPr>
          <p:txBody>
            <a:bodyPr wrap="square" rtlCol="0">
              <a:spAutoFit/>
            </a:bodyPr>
            <a:lstStyle/>
            <a:p>
              <a:pPr algn="ctr"/>
              <a:r>
                <a:rPr lang="ja-JP" altLang="en-US" sz="2400" b="1" u="sng" dirty="0"/>
                <a:t>仕事</a:t>
              </a:r>
              <a:endParaRPr kumimoji="1" lang="ja-JP" altLang="en-US" sz="2400" b="1" u="sng" dirty="0"/>
            </a:p>
          </p:txBody>
        </p:sp>
        <p:sp>
          <p:nvSpPr>
            <p:cNvPr id="53" name="テキスト ボックス 52"/>
            <p:cNvSpPr txBox="1"/>
            <p:nvPr/>
          </p:nvSpPr>
          <p:spPr>
            <a:xfrm>
              <a:off x="4779136" y="1779939"/>
              <a:ext cx="1503273" cy="222883"/>
            </a:xfrm>
            <a:prstGeom prst="rect">
              <a:avLst/>
            </a:prstGeom>
            <a:noFill/>
          </p:spPr>
          <p:txBody>
            <a:bodyPr wrap="square" rtlCol="0">
              <a:spAutoFit/>
            </a:bodyPr>
            <a:lstStyle/>
            <a:p>
              <a:r>
                <a:rPr kumimoji="1" lang="ja-JP" altLang="en-US" sz="1200" dirty="0" smtClean="0"/>
                <a:t>・公共職業安定所</a:t>
              </a:r>
              <a:endParaRPr kumimoji="1" lang="ja-JP" altLang="en-US" sz="1200" dirty="0"/>
            </a:p>
          </p:txBody>
        </p:sp>
      </p:grpSp>
      <p:grpSp>
        <p:nvGrpSpPr>
          <p:cNvPr id="59" name="グループ化 58"/>
          <p:cNvGrpSpPr/>
          <p:nvPr/>
        </p:nvGrpSpPr>
        <p:grpSpPr>
          <a:xfrm>
            <a:off x="7813822" y="4797286"/>
            <a:ext cx="2380394" cy="1138908"/>
            <a:chOff x="7643897" y="4895197"/>
            <a:chExt cx="2380394" cy="1138908"/>
          </a:xfrm>
        </p:grpSpPr>
        <p:grpSp>
          <p:nvGrpSpPr>
            <p:cNvPr id="54" name="グループ化 53"/>
            <p:cNvGrpSpPr/>
            <p:nvPr/>
          </p:nvGrpSpPr>
          <p:grpSpPr>
            <a:xfrm>
              <a:off x="7643897" y="4895197"/>
              <a:ext cx="2380394" cy="1138908"/>
              <a:chOff x="4802164" y="1187876"/>
              <a:chExt cx="2078385" cy="913598"/>
            </a:xfrm>
          </p:grpSpPr>
          <p:sp>
            <p:nvSpPr>
              <p:cNvPr id="55" name="角丸四角形 54"/>
              <p:cNvSpPr/>
              <p:nvPr/>
            </p:nvSpPr>
            <p:spPr>
              <a:xfrm>
                <a:off x="4824717" y="1193346"/>
                <a:ext cx="2033283" cy="908128"/>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4802164" y="1561159"/>
                <a:ext cx="2078385" cy="222200"/>
              </a:xfrm>
              <a:prstGeom prst="rect">
                <a:avLst/>
              </a:prstGeom>
              <a:noFill/>
            </p:spPr>
            <p:txBody>
              <a:bodyPr wrap="square" rtlCol="0">
                <a:spAutoFit/>
              </a:bodyPr>
              <a:lstStyle/>
              <a:p>
                <a:r>
                  <a:rPr kumimoji="1" lang="ja-JP" altLang="en-US" sz="1200" dirty="0" smtClean="0"/>
                  <a:t>・市</a:t>
                </a:r>
                <a:r>
                  <a:rPr kumimoji="1" lang="ja-JP" altLang="en-US" sz="1200" dirty="0" err="1" smtClean="0"/>
                  <a:t>役所障がい</a:t>
                </a:r>
                <a:r>
                  <a:rPr kumimoji="1" lang="ja-JP" altLang="en-US" sz="1200" dirty="0" smtClean="0"/>
                  <a:t>福祉課</a:t>
                </a:r>
                <a:endParaRPr kumimoji="1" lang="ja-JP" altLang="en-US" sz="1200" dirty="0"/>
              </a:p>
            </p:txBody>
          </p:sp>
          <p:sp>
            <p:nvSpPr>
              <p:cNvPr id="57" name="テキスト ボックス 56"/>
              <p:cNvSpPr txBox="1"/>
              <p:nvPr/>
            </p:nvSpPr>
            <p:spPr>
              <a:xfrm>
                <a:off x="5123739" y="1187876"/>
                <a:ext cx="1435237" cy="370334"/>
              </a:xfrm>
              <a:prstGeom prst="rect">
                <a:avLst/>
              </a:prstGeom>
              <a:noFill/>
            </p:spPr>
            <p:txBody>
              <a:bodyPr wrap="square" rtlCol="0">
                <a:spAutoFit/>
              </a:bodyPr>
              <a:lstStyle/>
              <a:p>
                <a:pPr algn="ctr"/>
                <a:r>
                  <a:rPr kumimoji="1" lang="ja-JP" altLang="en-US" sz="2400" b="1" u="sng" dirty="0" smtClean="0"/>
                  <a:t>役所</a:t>
                </a:r>
                <a:endParaRPr kumimoji="1" lang="ja-JP" altLang="en-US" b="1" u="sng" dirty="0"/>
              </a:p>
            </p:txBody>
          </p:sp>
        </p:grpSp>
        <p:sp>
          <p:nvSpPr>
            <p:cNvPr id="58" name="テキスト ボックス 57"/>
            <p:cNvSpPr txBox="1"/>
            <p:nvPr/>
          </p:nvSpPr>
          <p:spPr>
            <a:xfrm>
              <a:off x="7656960" y="5641208"/>
              <a:ext cx="2367331" cy="276999"/>
            </a:xfrm>
            <a:prstGeom prst="rect">
              <a:avLst/>
            </a:prstGeom>
            <a:noFill/>
          </p:spPr>
          <p:txBody>
            <a:bodyPr wrap="square" rtlCol="0">
              <a:spAutoFit/>
            </a:bodyPr>
            <a:lstStyle/>
            <a:p>
              <a:r>
                <a:rPr kumimoji="1" lang="ja-JP" altLang="en-US" sz="1200" dirty="0" smtClean="0"/>
                <a:t>・保健センター</a:t>
              </a:r>
              <a:endParaRPr kumimoji="1" lang="ja-JP" altLang="en-US" sz="1200" dirty="0"/>
            </a:p>
          </p:txBody>
        </p:sp>
      </p:grpSp>
      <p:grpSp>
        <p:nvGrpSpPr>
          <p:cNvPr id="60" name="グループ化 59"/>
          <p:cNvGrpSpPr/>
          <p:nvPr/>
        </p:nvGrpSpPr>
        <p:grpSpPr>
          <a:xfrm>
            <a:off x="2195089" y="4958323"/>
            <a:ext cx="2321783" cy="577288"/>
            <a:chOff x="4915757" y="1187876"/>
            <a:chExt cx="1643220" cy="1154575"/>
          </a:xfrm>
        </p:grpSpPr>
        <p:sp>
          <p:nvSpPr>
            <p:cNvPr id="61" name="角丸四角形 60"/>
            <p:cNvSpPr/>
            <p:nvPr/>
          </p:nvSpPr>
          <p:spPr>
            <a:xfrm>
              <a:off x="4943848" y="1193346"/>
              <a:ext cx="1615129" cy="1149105"/>
            </a:xfrm>
            <a:prstGeom prst="roundRect">
              <a:avLst/>
            </a:prstGeom>
            <a:solidFill>
              <a:schemeClr val="bg1"/>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4915757" y="1187876"/>
              <a:ext cx="1643219" cy="923329"/>
            </a:xfrm>
            <a:prstGeom prst="rect">
              <a:avLst/>
            </a:prstGeom>
            <a:noFill/>
          </p:spPr>
          <p:txBody>
            <a:bodyPr wrap="square" rtlCol="0">
              <a:spAutoFit/>
            </a:bodyPr>
            <a:lstStyle/>
            <a:p>
              <a:pPr algn="ctr"/>
              <a:r>
                <a:rPr kumimoji="1" lang="ja-JP" altLang="en-US" sz="2400" b="1" u="sng" dirty="0" smtClean="0"/>
                <a:t>障害者支援施設</a:t>
              </a:r>
              <a:endParaRPr kumimoji="1" lang="ja-JP" altLang="en-US" b="1" u="sng" dirty="0"/>
            </a:p>
          </p:txBody>
        </p:sp>
      </p:grpSp>
      <p:sp>
        <p:nvSpPr>
          <p:cNvPr id="63" name="テキスト ボックス 62"/>
          <p:cNvSpPr txBox="1"/>
          <p:nvPr/>
        </p:nvSpPr>
        <p:spPr>
          <a:xfrm>
            <a:off x="11486605" y="6256550"/>
            <a:ext cx="705395" cy="369332"/>
          </a:xfrm>
          <a:prstGeom prst="rect">
            <a:avLst/>
          </a:prstGeom>
          <a:noFill/>
        </p:spPr>
        <p:txBody>
          <a:bodyPr wrap="square" rtlCol="0">
            <a:spAutoFit/>
          </a:bodyPr>
          <a:lstStyle/>
          <a:p>
            <a:r>
              <a:rPr lang="en-US" altLang="ja-JP" dirty="0"/>
              <a:t>9</a:t>
            </a:r>
            <a:endParaRPr kumimoji="1" lang="ja-JP" altLang="en-US" dirty="0"/>
          </a:p>
        </p:txBody>
      </p:sp>
    </p:spTree>
    <p:extLst>
      <p:ext uri="{BB962C8B-B14F-4D97-AF65-F5344CB8AC3E}">
        <p14:creationId xmlns:p14="http://schemas.microsoft.com/office/powerpoint/2010/main" val="377705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11015" y="267286"/>
            <a:ext cx="5486400"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6581503" cy="601526"/>
          </a:xfrm>
        </p:spPr>
        <p:txBody>
          <a:bodyPr>
            <a:normAutofit/>
          </a:bodyPr>
          <a:lstStyle/>
          <a:p>
            <a:r>
              <a:rPr lang="ja-JP" altLang="en-US" sz="3600" dirty="0" smtClean="0">
                <a:latin typeface="游ゴシック Medium" panose="020B0500000000000000" pitchFamily="50" charset="-128"/>
                <a:ea typeface="游ゴシック Medium" panose="020B0500000000000000" pitchFamily="50" charset="-128"/>
              </a:rPr>
              <a:t>地域移行の意思決定支援</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3" name="タイトル 1"/>
          <p:cNvSpPr txBox="1">
            <a:spLocks/>
          </p:cNvSpPr>
          <p:nvPr/>
        </p:nvSpPr>
        <p:spPr>
          <a:xfrm>
            <a:off x="354874" y="1018904"/>
            <a:ext cx="11279108" cy="48252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①日常の暮らしの様子から本人の移行に関わるニーズを確認します。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②実際の地域生活の情報提供を行います。</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③地域生活体験（日中・宿泊）を通して、地域でなければできないアセスメント</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　</a:t>
            </a:r>
            <a:r>
              <a:rPr lang="ja-JP" altLang="en-US" sz="2000" dirty="0" smtClean="0">
                <a:latin typeface="游ゴシック Medium" panose="020B0500000000000000" pitchFamily="50" charset="-128"/>
                <a:ea typeface="游ゴシック Medium" panose="020B0500000000000000" pitchFamily="50" charset="-128"/>
              </a:rPr>
              <a:t>（移動、買い物など）を行い、ご本人の思いを見極めます。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④ご本人の思いに沿った地域生活を支える移行プランの作成を行います。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⑤日中・宿泊体験に慣れた頃に複数人で本人の意思の確認を行います。</a:t>
            </a:r>
            <a:endParaRPr lang="en-US" altLang="ja-JP" sz="2000" dirty="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11486605" y="6256550"/>
            <a:ext cx="705395" cy="369332"/>
          </a:xfrm>
          <a:prstGeom prst="rect">
            <a:avLst/>
          </a:prstGeom>
          <a:noFill/>
        </p:spPr>
        <p:txBody>
          <a:bodyPr wrap="square" rtlCol="0">
            <a:spAutoFit/>
          </a:bodyPr>
          <a:lstStyle/>
          <a:p>
            <a:r>
              <a:rPr kumimoji="1" lang="en-US" altLang="ja-JP" dirty="0" smtClean="0"/>
              <a:t>10</a:t>
            </a:r>
            <a:endParaRPr kumimoji="1" lang="ja-JP" altLang="en-US" dirty="0"/>
          </a:p>
        </p:txBody>
      </p:sp>
    </p:spTree>
    <p:extLst>
      <p:ext uri="{BB962C8B-B14F-4D97-AF65-F5344CB8AC3E}">
        <p14:creationId xmlns:p14="http://schemas.microsoft.com/office/powerpoint/2010/main" val="2244918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角丸四角形 62"/>
          <p:cNvSpPr/>
          <p:nvPr/>
        </p:nvSpPr>
        <p:spPr>
          <a:xfrm>
            <a:off x="211015" y="267287"/>
            <a:ext cx="7521274" cy="556968"/>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290378" y="2084410"/>
            <a:ext cx="553998" cy="1636887"/>
          </a:xfrm>
          <a:prstGeom prst="rect">
            <a:avLst/>
          </a:prstGeom>
          <a:noFill/>
          <a:ln>
            <a:solidFill>
              <a:schemeClr val="tx1"/>
            </a:solidFill>
            <a:prstDash val="sysDash"/>
          </a:ln>
        </p:spPr>
        <p:txBody>
          <a:bodyPr vert="eaVert" wrap="square" rtlCol="0">
            <a:spAutoFit/>
          </a:bodyPr>
          <a:lstStyle/>
          <a:p>
            <a:pPr algn="ctr"/>
            <a:r>
              <a:rPr kumimoji="1" lang="ja-JP" altLang="en-US" sz="2400" b="1" dirty="0" smtClean="0"/>
              <a:t>病院</a:t>
            </a:r>
            <a:endParaRPr kumimoji="1" lang="ja-JP" altLang="en-US" sz="2400" b="1" dirty="0"/>
          </a:p>
        </p:txBody>
      </p:sp>
      <p:sp>
        <p:nvSpPr>
          <p:cNvPr id="3" name="テキスト ボックス 2"/>
          <p:cNvSpPr txBox="1"/>
          <p:nvPr/>
        </p:nvSpPr>
        <p:spPr>
          <a:xfrm>
            <a:off x="304710" y="4551496"/>
            <a:ext cx="553998" cy="1638582"/>
          </a:xfrm>
          <a:prstGeom prst="rect">
            <a:avLst/>
          </a:prstGeom>
          <a:noFill/>
          <a:ln>
            <a:solidFill>
              <a:schemeClr val="tx1"/>
            </a:solidFill>
            <a:prstDash val="sysDash"/>
          </a:ln>
        </p:spPr>
        <p:txBody>
          <a:bodyPr vert="eaVert" wrap="square" rtlCol="0">
            <a:spAutoFit/>
          </a:bodyPr>
          <a:lstStyle/>
          <a:p>
            <a:pPr algn="ctr"/>
            <a:r>
              <a:rPr lang="ja-JP" altLang="en-US" sz="2400" b="1" dirty="0"/>
              <a:t>地域</a:t>
            </a:r>
            <a:endParaRPr kumimoji="1" lang="ja-JP" altLang="en-US" sz="2400" b="1" dirty="0"/>
          </a:p>
        </p:txBody>
      </p:sp>
      <p:sp>
        <p:nvSpPr>
          <p:cNvPr id="4" name="タイトル 1"/>
          <p:cNvSpPr txBox="1">
            <a:spLocks/>
          </p:cNvSpPr>
          <p:nvPr/>
        </p:nvSpPr>
        <p:spPr>
          <a:xfrm>
            <a:off x="354874" y="417378"/>
            <a:ext cx="7491166" cy="601526"/>
          </a:xfrm>
          <a:prstGeom prst="rect">
            <a:avLst/>
          </a:prstGeom>
        </p:spPr>
        <p:txBody>
          <a:bodyPr>
            <a:normAutofit fontScale="62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smtClean="0">
                <a:latin typeface="游ゴシック Medium" panose="020B0500000000000000" pitchFamily="50" charset="-128"/>
                <a:ea typeface="游ゴシック Medium" panose="020B0500000000000000" pitchFamily="50" charset="-128"/>
              </a:rPr>
              <a:t>地域移行に向けたフローチャート（精神科病院の場合）</a:t>
            </a:r>
            <a:endParaRPr lang="ja-JP" altLang="en-US" sz="3600" dirty="0">
              <a:latin typeface="游ゴシック Medium" panose="020B0500000000000000" pitchFamily="50" charset="-128"/>
              <a:ea typeface="游ゴシック Medium" panose="020B0500000000000000" pitchFamily="50" charset="-128"/>
            </a:endParaRPr>
          </a:p>
        </p:txBody>
      </p:sp>
      <p:grpSp>
        <p:nvGrpSpPr>
          <p:cNvPr id="5" name="グループ化 4"/>
          <p:cNvGrpSpPr/>
          <p:nvPr/>
        </p:nvGrpSpPr>
        <p:grpSpPr>
          <a:xfrm>
            <a:off x="1860668" y="1207033"/>
            <a:ext cx="3432580" cy="424665"/>
            <a:chOff x="1724297" y="5767965"/>
            <a:chExt cx="901337" cy="748452"/>
          </a:xfrm>
          <a:solidFill>
            <a:schemeClr val="bg2">
              <a:lumMod val="75000"/>
            </a:schemeClr>
          </a:solidFill>
        </p:grpSpPr>
        <p:sp>
          <p:nvSpPr>
            <p:cNvPr id="6" name="ホームベース 5"/>
            <p:cNvSpPr/>
            <p:nvPr/>
          </p:nvSpPr>
          <p:spPr>
            <a:xfrm>
              <a:off x="1724297" y="5767965"/>
              <a:ext cx="901337" cy="748452"/>
            </a:xfrm>
            <a:prstGeom prst="homePlat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906381" y="5911522"/>
              <a:ext cx="619940" cy="302065"/>
            </a:xfrm>
            <a:prstGeom prst="rect">
              <a:avLst/>
            </a:prstGeom>
            <a:grpFill/>
            <a:ln>
              <a:noFill/>
            </a:ln>
          </p:spPr>
          <p:txBody>
            <a:bodyPr wrap="square" rtlCol="0">
              <a:spAutoFit/>
            </a:bodyPr>
            <a:lstStyle/>
            <a:p>
              <a:r>
                <a:rPr lang="ja-JP" altLang="en-US" sz="1600" dirty="0" smtClean="0">
                  <a:latin typeface="游ゴシック Medium" panose="020B0500000000000000" pitchFamily="50" charset="-128"/>
                  <a:ea typeface="游ゴシック Medium" panose="020B0500000000000000" pitchFamily="50" charset="-128"/>
                </a:rPr>
                <a:t>相談</a:t>
              </a:r>
              <a:r>
                <a:rPr lang="ja-JP" altLang="en-US" sz="1600" dirty="0">
                  <a:latin typeface="游ゴシック Medium" panose="020B0500000000000000" pitchFamily="50" charset="-128"/>
                  <a:ea typeface="游ゴシック Medium" panose="020B0500000000000000" pitchFamily="50" charset="-128"/>
                </a:rPr>
                <a:t>スタート</a:t>
              </a:r>
              <a:endParaRPr kumimoji="1" lang="en-US" altLang="ja-JP" sz="1600" dirty="0" smtClean="0">
                <a:latin typeface="游ゴシック Medium" panose="020B0500000000000000" pitchFamily="50" charset="-128"/>
                <a:ea typeface="游ゴシック Medium" panose="020B0500000000000000" pitchFamily="50" charset="-128"/>
              </a:endParaRPr>
            </a:p>
          </p:txBody>
        </p:sp>
      </p:grpSp>
      <p:grpSp>
        <p:nvGrpSpPr>
          <p:cNvPr id="8" name="グループ化 7"/>
          <p:cNvGrpSpPr/>
          <p:nvPr/>
        </p:nvGrpSpPr>
        <p:grpSpPr>
          <a:xfrm>
            <a:off x="4872347" y="1207033"/>
            <a:ext cx="3293036" cy="424666"/>
            <a:chOff x="3115102" y="5750477"/>
            <a:chExt cx="2350222" cy="748452"/>
          </a:xfrm>
          <a:solidFill>
            <a:schemeClr val="bg2">
              <a:lumMod val="75000"/>
            </a:schemeClr>
          </a:solidFill>
        </p:grpSpPr>
        <p:sp>
          <p:nvSpPr>
            <p:cNvPr id="9" name="山形 8"/>
            <p:cNvSpPr/>
            <p:nvPr/>
          </p:nvSpPr>
          <p:spPr>
            <a:xfrm>
              <a:off x="3115102" y="5750477"/>
              <a:ext cx="2350222" cy="748452"/>
            </a:xfrm>
            <a:prstGeom prst="chevron">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3448934" y="5894034"/>
              <a:ext cx="1993636" cy="302064"/>
            </a:xfrm>
            <a:prstGeom prst="rect">
              <a:avLst/>
            </a:prstGeom>
            <a:grpFill/>
            <a:ln>
              <a:noFill/>
            </a:ln>
          </p:spPr>
          <p:txBody>
            <a:bodyPr wrap="square" rtlCol="0">
              <a:spAutoFit/>
            </a:bodyPr>
            <a:lstStyle/>
            <a:p>
              <a:r>
                <a:rPr kumimoji="1" lang="ja-JP" altLang="en-US" sz="1600" dirty="0" smtClean="0">
                  <a:latin typeface="游ゴシック Medium" panose="020B0500000000000000" pitchFamily="50" charset="-128"/>
                  <a:ea typeface="游ゴシック Medium" panose="020B0500000000000000" pitchFamily="50" charset="-128"/>
                </a:rPr>
                <a:t>退院に向けての準備</a:t>
              </a:r>
              <a:endParaRPr kumimoji="1" lang="en-US" altLang="ja-JP" sz="1600" dirty="0" smtClean="0">
                <a:latin typeface="游ゴシック Medium" panose="020B0500000000000000" pitchFamily="50" charset="-128"/>
                <a:ea typeface="游ゴシック Medium" panose="020B0500000000000000" pitchFamily="50" charset="-128"/>
              </a:endParaRPr>
            </a:p>
          </p:txBody>
        </p:sp>
      </p:grpSp>
      <p:grpSp>
        <p:nvGrpSpPr>
          <p:cNvPr id="11" name="グループ化 10"/>
          <p:cNvGrpSpPr/>
          <p:nvPr/>
        </p:nvGrpSpPr>
        <p:grpSpPr>
          <a:xfrm>
            <a:off x="7892782" y="1207033"/>
            <a:ext cx="3227867" cy="424890"/>
            <a:chOff x="4228010" y="5765958"/>
            <a:chExt cx="2238104" cy="748452"/>
          </a:xfrm>
          <a:solidFill>
            <a:schemeClr val="bg2">
              <a:lumMod val="75000"/>
            </a:schemeClr>
          </a:solidFill>
        </p:grpSpPr>
        <p:sp>
          <p:nvSpPr>
            <p:cNvPr id="12" name="山形 11"/>
            <p:cNvSpPr/>
            <p:nvPr/>
          </p:nvSpPr>
          <p:spPr>
            <a:xfrm>
              <a:off x="4228010" y="5765958"/>
              <a:ext cx="2238104" cy="748452"/>
            </a:xfrm>
            <a:prstGeom prst="chevron">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テキスト ボックス 12"/>
            <p:cNvSpPr txBox="1"/>
            <p:nvPr/>
          </p:nvSpPr>
          <p:spPr>
            <a:xfrm>
              <a:off x="4676882" y="5926206"/>
              <a:ext cx="1490258" cy="500335"/>
            </a:xfrm>
            <a:prstGeom prst="rect">
              <a:avLst/>
            </a:prstGeom>
            <a:grpFill/>
            <a:ln>
              <a:noFill/>
            </a:ln>
          </p:spPr>
          <p:txBody>
            <a:bodyPr wrap="square" rtlCol="0">
              <a:spAutoFit/>
            </a:bodyPr>
            <a:lstStyle/>
            <a:p>
              <a:r>
                <a:rPr kumimoji="1" lang="ja-JP" altLang="en-US" sz="1600" dirty="0" smtClean="0">
                  <a:latin typeface="游ゴシック Medium" panose="020B0500000000000000" pitchFamily="50" charset="-128"/>
                  <a:ea typeface="游ゴシック Medium" panose="020B0500000000000000" pitchFamily="50" charset="-128"/>
                </a:rPr>
                <a:t>地域で暮らす準備</a:t>
              </a:r>
              <a:endParaRPr kumimoji="1" lang="en-US" altLang="ja-JP" sz="1600" dirty="0" smtClean="0">
                <a:latin typeface="游ゴシック Medium" panose="020B0500000000000000" pitchFamily="50" charset="-128"/>
                <a:ea typeface="游ゴシック Medium" panose="020B0500000000000000" pitchFamily="50" charset="-128"/>
              </a:endParaRPr>
            </a:p>
          </p:txBody>
        </p:sp>
      </p:grpSp>
      <p:sp>
        <p:nvSpPr>
          <p:cNvPr id="14" name="テキスト ボックス 13"/>
          <p:cNvSpPr txBox="1"/>
          <p:nvPr/>
        </p:nvSpPr>
        <p:spPr>
          <a:xfrm>
            <a:off x="1206105" y="2333809"/>
            <a:ext cx="1820841" cy="954107"/>
          </a:xfrm>
          <a:prstGeom prst="rect">
            <a:avLst/>
          </a:prstGeom>
          <a:noFill/>
        </p:spPr>
        <p:txBody>
          <a:bodyPr wrap="square" rtlCol="0">
            <a:spAutoFit/>
          </a:bodyPr>
          <a:lstStyle/>
          <a:p>
            <a:pPr algn="ctr"/>
            <a:r>
              <a:rPr kumimoji="1" lang="ja-JP" altLang="en-US" sz="1400" dirty="0" smtClean="0"/>
              <a:t>本人・家族</a:t>
            </a:r>
            <a:endParaRPr kumimoji="1" lang="en-US" altLang="ja-JP" sz="1400" dirty="0" smtClean="0"/>
          </a:p>
          <a:p>
            <a:pPr algn="ctr"/>
            <a:r>
              <a:rPr lang="ja-JP" altLang="en-US" sz="1400" dirty="0" smtClean="0"/>
              <a:t>医師・看護師</a:t>
            </a:r>
            <a:endParaRPr lang="en-US" altLang="ja-JP" sz="1400" dirty="0" smtClean="0"/>
          </a:p>
          <a:p>
            <a:pPr algn="ctr"/>
            <a:r>
              <a:rPr kumimoji="1" lang="ja-JP" altLang="en-US" sz="1400" dirty="0" smtClean="0"/>
              <a:t>精神保健福祉士</a:t>
            </a:r>
            <a:endParaRPr kumimoji="1" lang="en-US" altLang="ja-JP" sz="1400" dirty="0" smtClean="0"/>
          </a:p>
          <a:p>
            <a:pPr algn="ctr"/>
            <a:r>
              <a:rPr lang="ja-JP" altLang="en-US" sz="1400" dirty="0" smtClean="0"/>
              <a:t>な</a:t>
            </a:r>
            <a:r>
              <a:rPr lang="ja-JP" altLang="en-US" sz="1400" dirty="0"/>
              <a:t>ど</a:t>
            </a:r>
            <a:endParaRPr kumimoji="1" lang="ja-JP" altLang="en-US" sz="1400" dirty="0"/>
          </a:p>
        </p:txBody>
      </p:sp>
      <p:sp>
        <p:nvSpPr>
          <p:cNvPr id="15" name="テキスト ボックス 14"/>
          <p:cNvSpPr txBox="1"/>
          <p:nvPr/>
        </p:nvSpPr>
        <p:spPr>
          <a:xfrm>
            <a:off x="986221" y="4968594"/>
            <a:ext cx="2461847" cy="1169551"/>
          </a:xfrm>
          <a:prstGeom prst="rect">
            <a:avLst/>
          </a:prstGeom>
          <a:noFill/>
        </p:spPr>
        <p:txBody>
          <a:bodyPr wrap="square" rtlCol="0">
            <a:spAutoFit/>
          </a:bodyPr>
          <a:lstStyle/>
          <a:p>
            <a:pPr algn="ctr"/>
            <a:r>
              <a:rPr kumimoji="1" lang="ja-JP" altLang="en-US" sz="1400" dirty="0" smtClean="0"/>
              <a:t>＜相談支援機関＞</a:t>
            </a:r>
            <a:endParaRPr kumimoji="1" lang="en-US" altLang="ja-JP" sz="1400" dirty="0" smtClean="0"/>
          </a:p>
          <a:p>
            <a:pPr algn="ctr"/>
            <a:r>
              <a:rPr kumimoji="1" lang="ja-JP" altLang="en-US" sz="1400" dirty="0" smtClean="0"/>
              <a:t>基幹相談支援サテライト</a:t>
            </a:r>
            <a:endParaRPr kumimoji="1" lang="en-US" altLang="ja-JP" sz="1400" dirty="0" smtClean="0"/>
          </a:p>
          <a:p>
            <a:pPr algn="ctr"/>
            <a:r>
              <a:rPr lang="ja-JP" altLang="en-US" sz="1400" dirty="0" smtClean="0"/>
              <a:t>一般・特定相談支援事業所</a:t>
            </a:r>
            <a:endParaRPr lang="en-US" altLang="ja-JP" sz="1400" dirty="0" smtClean="0"/>
          </a:p>
          <a:p>
            <a:pPr algn="ctr"/>
            <a:r>
              <a:rPr lang="ja-JP" altLang="en-US" sz="1400" dirty="0"/>
              <a:t>保健センター</a:t>
            </a:r>
            <a:endParaRPr lang="en-US" altLang="ja-JP" sz="1400" dirty="0"/>
          </a:p>
          <a:p>
            <a:pPr algn="ctr"/>
            <a:r>
              <a:rPr kumimoji="1" lang="ja-JP" altLang="en-US" sz="1400" dirty="0" smtClean="0"/>
              <a:t>など</a:t>
            </a:r>
            <a:endParaRPr kumimoji="1" lang="ja-JP" altLang="en-US" sz="1400" dirty="0"/>
          </a:p>
        </p:txBody>
      </p:sp>
      <p:sp>
        <p:nvSpPr>
          <p:cNvPr id="16" name="テキスト ボックス 15"/>
          <p:cNvSpPr txBox="1"/>
          <p:nvPr/>
        </p:nvSpPr>
        <p:spPr>
          <a:xfrm>
            <a:off x="354873" y="3721298"/>
            <a:ext cx="11377581" cy="369332"/>
          </a:xfrm>
          <a:prstGeom prst="rect">
            <a:avLst/>
          </a:prstGeom>
          <a:noFill/>
        </p:spPr>
        <p:txBody>
          <a:bodyPr wrap="square" rtlCol="0">
            <a:spAutoFit/>
          </a:bodyPr>
          <a:lstStyle/>
          <a:p>
            <a:r>
              <a:rPr kumimoji="1" lang="en-US" altLang="ja-JP" b="1" dirty="0" smtClean="0"/>
              <a:t>-------------------------------------------------------------------------------------------------------</a:t>
            </a:r>
            <a:endParaRPr kumimoji="1" lang="ja-JP" altLang="en-US" b="1" dirty="0"/>
          </a:p>
        </p:txBody>
      </p:sp>
      <p:grpSp>
        <p:nvGrpSpPr>
          <p:cNvPr id="25" name="グループ化 24"/>
          <p:cNvGrpSpPr/>
          <p:nvPr/>
        </p:nvGrpSpPr>
        <p:grpSpPr>
          <a:xfrm>
            <a:off x="1447484" y="3530990"/>
            <a:ext cx="1439471" cy="973939"/>
            <a:chOff x="1955409" y="3545392"/>
            <a:chExt cx="1439471" cy="973939"/>
          </a:xfrm>
        </p:grpSpPr>
        <p:grpSp>
          <p:nvGrpSpPr>
            <p:cNvPr id="23" name="グループ化 22"/>
            <p:cNvGrpSpPr/>
            <p:nvPr/>
          </p:nvGrpSpPr>
          <p:grpSpPr>
            <a:xfrm>
              <a:off x="1955409" y="3615398"/>
              <a:ext cx="618980" cy="903933"/>
              <a:chOff x="1955409" y="3615398"/>
              <a:chExt cx="618980" cy="903933"/>
            </a:xfrm>
          </p:grpSpPr>
          <p:sp>
            <p:nvSpPr>
              <p:cNvPr id="17" name="下矢印 16"/>
              <p:cNvSpPr/>
              <p:nvPr/>
            </p:nvSpPr>
            <p:spPr>
              <a:xfrm>
                <a:off x="1955409" y="3615398"/>
                <a:ext cx="618980" cy="717452"/>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047833" y="3661928"/>
                <a:ext cx="461665" cy="857403"/>
              </a:xfrm>
              <a:prstGeom prst="rect">
                <a:avLst/>
              </a:prstGeom>
              <a:noFill/>
            </p:spPr>
            <p:txBody>
              <a:bodyPr vert="eaVert" wrap="square" rtlCol="0">
                <a:spAutoFit/>
              </a:bodyPr>
              <a:lstStyle/>
              <a:p>
                <a:r>
                  <a:rPr kumimoji="1" lang="ja-JP" altLang="en-US" dirty="0" smtClean="0"/>
                  <a:t>相談</a:t>
                </a:r>
                <a:endParaRPr kumimoji="1" lang="ja-JP" altLang="en-US" dirty="0"/>
              </a:p>
            </p:txBody>
          </p:sp>
        </p:grpSp>
        <p:grpSp>
          <p:nvGrpSpPr>
            <p:cNvPr id="24" name="グループ化 23"/>
            <p:cNvGrpSpPr/>
            <p:nvPr/>
          </p:nvGrpSpPr>
          <p:grpSpPr>
            <a:xfrm>
              <a:off x="2775900" y="3545392"/>
              <a:ext cx="618980" cy="960526"/>
              <a:chOff x="2775900" y="3545392"/>
              <a:chExt cx="618980" cy="960526"/>
            </a:xfrm>
          </p:grpSpPr>
          <p:sp>
            <p:nvSpPr>
              <p:cNvPr id="18" name="下矢印 17"/>
              <p:cNvSpPr/>
              <p:nvPr/>
            </p:nvSpPr>
            <p:spPr>
              <a:xfrm rot="10800000">
                <a:off x="2775900" y="3545392"/>
                <a:ext cx="618980" cy="717452"/>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854556" y="3648515"/>
                <a:ext cx="461665" cy="857403"/>
              </a:xfrm>
              <a:prstGeom prst="rect">
                <a:avLst/>
              </a:prstGeom>
              <a:noFill/>
            </p:spPr>
            <p:txBody>
              <a:bodyPr vert="eaVert" wrap="square" rtlCol="0">
                <a:spAutoFit/>
              </a:bodyPr>
              <a:lstStyle/>
              <a:p>
                <a:r>
                  <a:rPr kumimoji="1" lang="ja-JP" altLang="en-US" dirty="0" smtClean="0"/>
                  <a:t>面会</a:t>
                </a:r>
                <a:endParaRPr kumimoji="1" lang="ja-JP" altLang="en-US" dirty="0"/>
              </a:p>
            </p:txBody>
          </p:sp>
        </p:grpSp>
      </p:grpSp>
      <p:sp>
        <p:nvSpPr>
          <p:cNvPr id="22" name="正方形/長方形 21"/>
          <p:cNvSpPr/>
          <p:nvPr/>
        </p:nvSpPr>
        <p:spPr>
          <a:xfrm>
            <a:off x="3468803" y="2055590"/>
            <a:ext cx="2720978" cy="4328798"/>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395855" y="2055590"/>
            <a:ext cx="3154914" cy="4328798"/>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p:cNvGrpSpPr/>
          <p:nvPr/>
        </p:nvGrpSpPr>
        <p:grpSpPr>
          <a:xfrm>
            <a:off x="3555086" y="5940127"/>
            <a:ext cx="2601517" cy="424665"/>
            <a:chOff x="1724297" y="5767965"/>
            <a:chExt cx="901337" cy="748452"/>
          </a:xfrm>
          <a:solidFill>
            <a:srgbClr val="FFCCFF"/>
          </a:solidFill>
        </p:grpSpPr>
        <p:sp>
          <p:nvSpPr>
            <p:cNvPr id="29" name="ホームベース 28"/>
            <p:cNvSpPr/>
            <p:nvPr/>
          </p:nvSpPr>
          <p:spPr>
            <a:xfrm>
              <a:off x="1724297" y="5767965"/>
              <a:ext cx="901337"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773037" y="5911522"/>
              <a:ext cx="802024" cy="542442"/>
            </a:xfrm>
            <a:prstGeom prst="rect">
              <a:avLst/>
            </a:prstGeom>
            <a:grp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退院までの計画の作成</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31" name="グループ化 30"/>
          <p:cNvGrpSpPr/>
          <p:nvPr/>
        </p:nvGrpSpPr>
        <p:grpSpPr>
          <a:xfrm>
            <a:off x="7427452" y="5951040"/>
            <a:ext cx="3123317" cy="424665"/>
            <a:chOff x="1724297" y="5767965"/>
            <a:chExt cx="846871" cy="748452"/>
          </a:xfrm>
          <a:solidFill>
            <a:srgbClr val="FFCCFF"/>
          </a:solidFill>
        </p:grpSpPr>
        <p:sp>
          <p:nvSpPr>
            <p:cNvPr id="32" name="ホームベース 31"/>
            <p:cNvSpPr/>
            <p:nvPr/>
          </p:nvSpPr>
          <p:spPr>
            <a:xfrm>
              <a:off x="1724297" y="5767965"/>
              <a:ext cx="846871"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1731681" y="5892288"/>
              <a:ext cx="792017" cy="542442"/>
            </a:xfrm>
            <a:prstGeom prst="rect">
              <a:avLst/>
            </a:prstGeom>
            <a:grp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退院後の生活に関する計画の作成</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39" name="グループ化 38"/>
          <p:cNvGrpSpPr/>
          <p:nvPr/>
        </p:nvGrpSpPr>
        <p:grpSpPr>
          <a:xfrm>
            <a:off x="3850903" y="2333899"/>
            <a:ext cx="2095606" cy="2662831"/>
            <a:chOff x="4080115" y="2588454"/>
            <a:chExt cx="2095606" cy="2662831"/>
          </a:xfrm>
        </p:grpSpPr>
        <p:grpSp>
          <p:nvGrpSpPr>
            <p:cNvPr id="37" name="グループ化 36"/>
            <p:cNvGrpSpPr/>
            <p:nvPr/>
          </p:nvGrpSpPr>
          <p:grpSpPr>
            <a:xfrm>
              <a:off x="4299457" y="2588454"/>
              <a:ext cx="1491837" cy="2662831"/>
              <a:chOff x="4305526" y="2366040"/>
              <a:chExt cx="1491837" cy="2447866"/>
            </a:xfrm>
          </p:grpSpPr>
          <p:sp>
            <p:nvSpPr>
              <p:cNvPr id="21" name="角丸四角形 20"/>
              <p:cNvSpPr/>
              <p:nvPr/>
            </p:nvSpPr>
            <p:spPr>
              <a:xfrm>
                <a:off x="4305526" y="2366040"/>
                <a:ext cx="1491837" cy="24478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315734" y="2998023"/>
                <a:ext cx="1469958" cy="1815882"/>
              </a:xfrm>
              <a:prstGeom prst="rect">
                <a:avLst/>
              </a:prstGeom>
              <a:noFill/>
            </p:spPr>
            <p:txBody>
              <a:bodyPr wrap="square" rtlCol="0">
                <a:spAutoFit/>
              </a:bodyPr>
              <a:lstStyle/>
              <a:p>
                <a:pPr algn="ctr"/>
                <a:r>
                  <a:rPr kumimoji="1" lang="ja-JP" altLang="en-US" sz="1400" dirty="0" smtClean="0"/>
                  <a:t>本人</a:t>
                </a:r>
                <a:endParaRPr kumimoji="1" lang="en-US" altLang="ja-JP" sz="1400" dirty="0" smtClean="0"/>
              </a:p>
              <a:p>
                <a:pPr algn="ctr"/>
                <a:r>
                  <a:rPr lang="ja-JP" altLang="en-US" sz="1400" dirty="0" smtClean="0"/>
                  <a:t>家族</a:t>
                </a:r>
                <a:endParaRPr lang="en-US" altLang="ja-JP" sz="1400" dirty="0" smtClean="0"/>
              </a:p>
              <a:p>
                <a:pPr algn="ctr"/>
                <a:r>
                  <a:rPr kumimoji="1" lang="ja-JP" altLang="en-US" sz="1400" dirty="0" smtClean="0"/>
                  <a:t>医師</a:t>
                </a:r>
                <a:endParaRPr kumimoji="1" lang="en-US" altLang="ja-JP" sz="1400" dirty="0" smtClean="0"/>
              </a:p>
              <a:p>
                <a:pPr algn="ctr"/>
                <a:r>
                  <a:rPr lang="ja-JP" altLang="en-US" sz="1400" dirty="0" smtClean="0"/>
                  <a:t>看護師</a:t>
                </a:r>
                <a:endParaRPr lang="en-US" altLang="ja-JP" sz="1400" dirty="0" smtClean="0"/>
              </a:p>
              <a:p>
                <a:pPr algn="ctr"/>
                <a:r>
                  <a:rPr kumimoji="1" lang="ja-JP" altLang="en-US" sz="1400" dirty="0" smtClean="0"/>
                  <a:t>精神保健福祉士</a:t>
                </a:r>
                <a:endParaRPr kumimoji="1" lang="en-US" altLang="ja-JP" sz="1400" dirty="0" smtClean="0"/>
              </a:p>
              <a:p>
                <a:pPr algn="ctr"/>
                <a:r>
                  <a:rPr lang="ja-JP" altLang="en-US" sz="1400" dirty="0" smtClean="0"/>
                  <a:t>作業療法士</a:t>
                </a:r>
                <a:endParaRPr lang="en-US" altLang="ja-JP" sz="1400" dirty="0" smtClean="0"/>
              </a:p>
              <a:p>
                <a:pPr algn="ctr"/>
                <a:r>
                  <a:rPr lang="ja-JP" altLang="en-US" sz="1400" dirty="0" smtClean="0"/>
                  <a:t>相談支援機関</a:t>
                </a:r>
                <a:endParaRPr lang="en-US" altLang="ja-JP" sz="1400" dirty="0" smtClean="0"/>
              </a:p>
              <a:p>
                <a:pPr algn="ctr"/>
                <a:r>
                  <a:rPr kumimoji="1" lang="ja-JP" altLang="en-US" sz="1400" dirty="0" smtClean="0"/>
                  <a:t>な</a:t>
                </a:r>
                <a:r>
                  <a:rPr kumimoji="1" lang="ja-JP" altLang="en-US" sz="1400" dirty="0"/>
                  <a:t>ど</a:t>
                </a:r>
              </a:p>
            </p:txBody>
          </p:sp>
        </p:grpSp>
        <p:grpSp>
          <p:nvGrpSpPr>
            <p:cNvPr id="38" name="グループ化 37"/>
            <p:cNvGrpSpPr/>
            <p:nvPr/>
          </p:nvGrpSpPr>
          <p:grpSpPr>
            <a:xfrm>
              <a:off x="4080115" y="2635299"/>
              <a:ext cx="2095606" cy="669481"/>
              <a:chOff x="4080115" y="2438352"/>
              <a:chExt cx="2095606" cy="669481"/>
            </a:xfrm>
          </p:grpSpPr>
          <p:sp>
            <p:nvSpPr>
              <p:cNvPr id="35" name="正方形/長方形 34"/>
              <p:cNvSpPr/>
              <p:nvPr/>
            </p:nvSpPr>
            <p:spPr>
              <a:xfrm>
                <a:off x="4080115" y="2438352"/>
                <a:ext cx="1930522" cy="66948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4080115" y="2451205"/>
                <a:ext cx="2095606" cy="584775"/>
              </a:xfrm>
              <a:prstGeom prst="rect">
                <a:avLst/>
              </a:prstGeom>
              <a:noFill/>
            </p:spPr>
            <p:txBody>
              <a:bodyPr wrap="square" rtlCol="0">
                <a:spAutoFit/>
              </a:bodyPr>
              <a:lstStyle/>
              <a:p>
                <a:pPr algn="ctr"/>
                <a:r>
                  <a:rPr kumimoji="1" lang="ja-JP" altLang="en-US" sz="1600" b="1" dirty="0" smtClean="0"/>
                  <a:t>退院に向けての</a:t>
                </a:r>
                <a:endParaRPr kumimoji="1" lang="en-US" altLang="ja-JP" sz="1600" b="1" dirty="0" smtClean="0"/>
              </a:p>
              <a:p>
                <a:pPr algn="ctr"/>
                <a:r>
                  <a:rPr kumimoji="1" lang="ja-JP" altLang="en-US" sz="1600" b="1" dirty="0" smtClean="0"/>
                  <a:t>支援会議</a:t>
                </a:r>
                <a:endParaRPr kumimoji="1" lang="ja-JP" altLang="en-US" sz="1600" b="1" dirty="0"/>
              </a:p>
            </p:txBody>
          </p:sp>
        </p:grpSp>
      </p:grpSp>
      <p:grpSp>
        <p:nvGrpSpPr>
          <p:cNvPr id="40" name="グループ化 39"/>
          <p:cNvGrpSpPr/>
          <p:nvPr/>
        </p:nvGrpSpPr>
        <p:grpSpPr>
          <a:xfrm>
            <a:off x="7930424" y="2262044"/>
            <a:ext cx="2342454" cy="2963684"/>
            <a:chOff x="3791063" y="2588454"/>
            <a:chExt cx="2342454" cy="2746337"/>
          </a:xfrm>
        </p:grpSpPr>
        <p:grpSp>
          <p:nvGrpSpPr>
            <p:cNvPr id="41" name="グループ化 40"/>
            <p:cNvGrpSpPr/>
            <p:nvPr/>
          </p:nvGrpSpPr>
          <p:grpSpPr>
            <a:xfrm>
              <a:off x="4011955" y="2588454"/>
              <a:ext cx="1855575" cy="2746337"/>
              <a:chOff x="4018024" y="2366040"/>
              <a:chExt cx="1855575" cy="2524631"/>
            </a:xfrm>
          </p:grpSpPr>
          <p:sp>
            <p:nvSpPr>
              <p:cNvPr id="45" name="角丸四角形 44"/>
              <p:cNvSpPr/>
              <p:nvPr/>
            </p:nvSpPr>
            <p:spPr>
              <a:xfrm>
                <a:off x="4018024" y="2366040"/>
                <a:ext cx="1779339" cy="24478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4018024" y="3023331"/>
                <a:ext cx="1855575" cy="1867340"/>
              </a:xfrm>
              <a:prstGeom prst="rect">
                <a:avLst/>
              </a:prstGeom>
              <a:noFill/>
            </p:spPr>
            <p:txBody>
              <a:bodyPr wrap="square" rtlCol="0">
                <a:spAutoFit/>
              </a:bodyPr>
              <a:lstStyle/>
              <a:p>
                <a:pPr algn="ctr"/>
                <a:r>
                  <a:rPr kumimoji="1" lang="ja-JP" altLang="en-US" sz="1400" dirty="0" smtClean="0"/>
                  <a:t>本人</a:t>
                </a:r>
                <a:endParaRPr kumimoji="1" lang="en-US" altLang="ja-JP" sz="1400" dirty="0" smtClean="0"/>
              </a:p>
              <a:p>
                <a:pPr algn="ctr"/>
                <a:r>
                  <a:rPr lang="ja-JP" altLang="en-US" sz="1400" dirty="0" smtClean="0"/>
                  <a:t>家族</a:t>
                </a:r>
                <a:endParaRPr lang="en-US" altLang="ja-JP" sz="1400" dirty="0" smtClean="0"/>
              </a:p>
              <a:p>
                <a:pPr algn="ctr"/>
                <a:r>
                  <a:rPr kumimoji="1" lang="ja-JP" altLang="en-US" sz="1400" dirty="0" smtClean="0"/>
                  <a:t>医師</a:t>
                </a:r>
                <a:endParaRPr kumimoji="1" lang="en-US" altLang="ja-JP" sz="1400" dirty="0" smtClean="0"/>
              </a:p>
              <a:p>
                <a:pPr algn="ctr"/>
                <a:r>
                  <a:rPr lang="ja-JP" altLang="en-US" sz="1400" dirty="0" smtClean="0"/>
                  <a:t>看護師</a:t>
                </a:r>
                <a:endParaRPr lang="en-US" altLang="ja-JP" sz="1400" dirty="0" smtClean="0"/>
              </a:p>
              <a:p>
                <a:pPr algn="ctr"/>
                <a:r>
                  <a:rPr kumimoji="1" lang="ja-JP" altLang="en-US" sz="1400" dirty="0" smtClean="0"/>
                  <a:t>精神保健福祉士</a:t>
                </a:r>
                <a:endParaRPr kumimoji="1" lang="en-US" altLang="ja-JP" sz="1400" dirty="0" smtClean="0"/>
              </a:p>
              <a:p>
                <a:pPr algn="ctr"/>
                <a:r>
                  <a:rPr lang="ja-JP" altLang="en-US" sz="1400" dirty="0" smtClean="0"/>
                  <a:t>作業療法士</a:t>
                </a:r>
                <a:endParaRPr lang="en-US" altLang="ja-JP" sz="1400" dirty="0" smtClean="0"/>
              </a:p>
              <a:p>
                <a:pPr algn="ctr"/>
                <a:r>
                  <a:rPr lang="ja-JP" altLang="en-US" sz="1400" dirty="0" smtClean="0"/>
                  <a:t>相談支援機関</a:t>
                </a:r>
                <a:endParaRPr lang="en-US" altLang="ja-JP" sz="1400" dirty="0" smtClean="0"/>
              </a:p>
              <a:p>
                <a:pPr algn="ctr"/>
                <a:r>
                  <a:rPr lang="ja-JP" altLang="en-US" sz="1400" dirty="0" smtClean="0"/>
                  <a:t>サービス提供</a:t>
                </a:r>
                <a:r>
                  <a:rPr lang="ja-JP" altLang="en-US" sz="1400" dirty="0"/>
                  <a:t>事業所</a:t>
                </a:r>
                <a:endParaRPr lang="en-US" altLang="ja-JP" sz="1400" dirty="0" smtClean="0"/>
              </a:p>
              <a:p>
                <a:pPr algn="ctr"/>
                <a:r>
                  <a:rPr kumimoji="1" lang="ja-JP" altLang="en-US" sz="1400" dirty="0" smtClean="0"/>
                  <a:t>な</a:t>
                </a:r>
                <a:r>
                  <a:rPr kumimoji="1" lang="ja-JP" altLang="en-US" sz="1400" dirty="0"/>
                  <a:t>ど</a:t>
                </a:r>
              </a:p>
            </p:txBody>
          </p:sp>
        </p:grpSp>
        <p:grpSp>
          <p:nvGrpSpPr>
            <p:cNvPr id="42" name="グループ化 41"/>
            <p:cNvGrpSpPr/>
            <p:nvPr/>
          </p:nvGrpSpPr>
          <p:grpSpPr>
            <a:xfrm>
              <a:off x="3791063" y="2635299"/>
              <a:ext cx="2342454" cy="669481"/>
              <a:chOff x="3791063" y="2438352"/>
              <a:chExt cx="2342454" cy="669481"/>
            </a:xfrm>
          </p:grpSpPr>
          <p:sp>
            <p:nvSpPr>
              <p:cNvPr id="43" name="正方形/長方形 42"/>
              <p:cNvSpPr/>
              <p:nvPr/>
            </p:nvSpPr>
            <p:spPr>
              <a:xfrm>
                <a:off x="3791063" y="2438352"/>
                <a:ext cx="2291232" cy="66948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833267" y="2488826"/>
                <a:ext cx="2300250" cy="584775"/>
              </a:xfrm>
              <a:prstGeom prst="rect">
                <a:avLst/>
              </a:prstGeom>
              <a:noFill/>
            </p:spPr>
            <p:txBody>
              <a:bodyPr wrap="square" rtlCol="0">
                <a:spAutoFit/>
              </a:bodyPr>
              <a:lstStyle/>
              <a:p>
                <a:pPr algn="ctr"/>
                <a:r>
                  <a:rPr kumimoji="1" lang="ja-JP" altLang="en-US" sz="1600" b="1" dirty="0" smtClean="0"/>
                  <a:t>退院後の生活に向けた</a:t>
                </a:r>
                <a:endParaRPr kumimoji="1" lang="en-US" altLang="ja-JP" sz="1600" b="1" dirty="0" smtClean="0"/>
              </a:p>
              <a:p>
                <a:pPr algn="ctr"/>
                <a:r>
                  <a:rPr kumimoji="1" lang="ja-JP" altLang="en-US" sz="1600" b="1" dirty="0" smtClean="0"/>
                  <a:t>支援会議</a:t>
                </a:r>
                <a:endParaRPr kumimoji="1" lang="ja-JP" altLang="en-US" sz="1600" b="1" dirty="0"/>
              </a:p>
            </p:txBody>
          </p:sp>
        </p:grpSp>
      </p:grpSp>
      <p:grpSp>
        <p:nvGrpSpPr>
          <p:cNvPr id="48" name="グループ化 47"/>
          <p:cNvGrpSpPr/>
          <p:nvPr/>
        </p:nvGrpSpPr>
        <p:grpSpPr>
          <a:xfrm>
            <a:off x="2088888" y="4348050"/>
            <a:ext cx="1859169" cy="424665"/>
            <a:chOff x="1724297" y="5767965"/>
            <a:chExt cx="901337" cy="748452"/>
          </a:xfrm>
          <a:solidFill>
            <a:srgbClr val="FFCCFF"/>
          </a:solidFill>
        </p:grpSpPr>
        <p:sp>
          <p:nvSpPr>
            <p:cNvPr id="49" name="ホームベース 48"/>
            <p:cNvSpPr/>
            <p:nvPr/>
          </p:nvSpPr>
          <p:spPr>
            <a:xfrm>
              <a:off x="1724297" y="5767965"/>
              <a:ext cx="901337"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1755334" y="5886728"/>
              <a:ext cx="802024" cy="542442"/>
            </a:xfrm>
            <a:prstGeom prst="rect">
              <a:avLst/>
            </a:prstGeom>
            <a:no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地域移行支援申請</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51" name="グループ化 50"/>
          <p:cNvGrpSpPr/>
          <p:nvPr/>
        </p:nvGrpSpPr>
        <p:grpSpPr>
          <a:xfrm>
            <a:off x="8856301" y="5171137"/>
            <a:ext cx="2449929" cy="707401"/>
            <a:chOff x="1724297" y="5767965"/>
            <a:chExt cx="901337" cy="748452"/>
          </a:xfrm>
          <a:solidFill>
            <a:srgbClr val="FFCCFF"/>
          </a:solidFill>
        </p:grpSpPr>
        <p:sp>
          <p:nvSpPr>
            <p:cNvPr id="52" name="ホームベース 51"/>
            <p:cNvSpPr/>
            <p:nvPr/>
          </p:nvSpPr>
          <p:spPr>
            <a:xfrm>
              <a:off x="1724297" y="5767965"/>
              <a:ext cx="901337"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1755334" y="5886728"/>
              <a:ext cx="802024" cy="553583"/>
            </a:xfrm>
            <a:prstGeom prst="rect">
              <a:avLst/>
            </a:prstGeom>
            <a:no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必要に応じて</a:t>
              </a:r>
              <a:endParaRPr lang="en-US" altLang="ja-JP" sz="1400" dirty="0" smtClean="0">
                <a:latin typeface="游ゴシック Medium" panose="020B0500000000000000" pitchFamily="50" charset="-128"/>
                <a:ea typeface="游ゴシック Medium" panose="020B0500000000000000" pitchFamily="50" charset="-128"/>
              </a:endParaRPr>
            </a:p>
            <a:p>
              <a:r>
                <a:rPr kumimoji="1" lang="ja-JP" altLang="en-US" sz="1400" dirty="0" smtClean="0">
                  <a:latin typeface="游ゴシック Medium" panose="020B0500000000000000" pitchFamily="50" charset="-128"/>
                  <a:ea typeface="游ゴシック Medium" panose="020B0500000000000000" pitchFamily="50" charset="-128"/>
                </a:rPr>
                <a:t>障</a:t>
              </a:r>
              <a:r>
                <a:rPr lang="ja-JP" altLang="en-US" sz="1400" dirty="0">
                  <a:latin typeface="游ゴシック Medium" panose="020B0500000000000000" pitchFamily="50" charset="-128"/>
                  <a:ea typeface="游ゴシック Medium" panose="020B0500000000000000" pitchFamily="50" charset="-128"/>
                </a:rPr>
                <a:t>害</a:t>
              </a:r>
              <a:r>
                <a:rPr kumimoji="1" lang="ja-JP" altLang="en-US" sz="1400" dirty="0" smtClean="0">
                  <a:latin typeface="游ゴシック Medium" panose="020B0500000000000000" pitchFamily="50" charset="-128"/>
                  <a:ea typeface="游ゴシック Medium" panose="020B0500000000000000" pitchFamily="50" charset="-128"/>
                </a:rPr>
                <a:t>福祉サービス</a:t>
              </a:r>
              <a:r>
                <a:rPr kumimoji="1" lang="ja-JP" altLang="en-US" sz="1400" dirty="0">
                  <a:latin typeface="游ゴシック Medium" panose="020B0500000000000000" pitchFamily="50" charset="-128"/>
                  <a:ea typeface="游ゴシック Medium" panose="020B0500000000000000" pitchFamily="50" charset="-128"/>
                </a:rPr>
                <a:t>申請</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56" name="グループ化 55"/>
          <p:cNvGrpSpPr/>
          <p:nvPr/>
        </p:nvGrpSpPr>
        <p:grpSpPr>
          <a:xfrm>
            <a:off x="5862245" y="2365461"/>
            <a:ext cx="1983795" cy="1364264"/>
            <a:chOff x="6068697" y="2393597"/>
            <a:chExt cx="1777343" cy="1364264"/>
          </a:xfrm>
        </p:grpSpPr>
        <p:sp>
          <p:nvSpPr>
            <p:cNvPr id="54" name="角丸四角形 53"/>
            <p:cNvSpPr/>
            <p:nvPr/>
          </p:nvSpPr>
          <p:spPr>
            <a:xfrm>
              <a:off x="6068697" y="2393597"/>
              <a:ext cx="1692959" cy="107028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6110877" y="2434422"/>
              <a:ext cx="1735163" cy="1323439"/>
            </a:xfrm>
            <a:prstGeom prst="rect">
              <a:avLst/>
            </a:prstGeom>
            <a:noFill/>
          </p:spPr>
          <p:txBody>
            <a:bodyPr wrap="square" rtlCol="0">
              <a:spAutoFit/>
            </a:bodyPr>
            <a:lstStyle/>
            <a:p>
              <a:r>
                <a:rPr kumimoji="1" lang="ja-JP" altLang="en-US" sz="1100" dirty="0" smtClean="0"/>
                <a:t>＜院内で行うこと＞</a:t>
              </a:r>
              <a:endParaRPr kumimoji="1" lang="en-US" altLang="ja-JP" sz="1100" dirty="0" smtClean="0"/>
            </a:p>
            <a:p>
              <a:r>
                <a:rPr lang="ja-JP" altLang="en-US" sz="1100" dirty="0" smtClean="0"/>
                <a:t>薬の管理</a:t>
              </a:r>
              <a:endParaRPr lang="en-US" altLang="ja-JP" sz="1100" dirty="0" smtClean="0"/>
            </a:p>
            <a:p>
              <a:r>
                <a:rPr lang="ja-JP" altLang="en-US" sz="1100" dirty="0" smtClean="0"/>
                <a:t>お</a:t>
              </a:r>
              <a:r>
                <a:rPr lang="ja-JP" altLang="en-US" sz="1100" dirty="0"/>
                <a:t>金</a:t>
              </a:r>
              <a:r>
                <a:rPr lang="ja-JP" altLang="en-US" sz="1100" dirty="0" smtClean="0"/>
                <a:t>の管理</a:t>
              </a:r>
              <a:endParaRPr lang="en-US" altLang="ja-JP" sz="1100" dirty="0" smtClean="0"/>
            </a:p>
            <a:p>
              <a:r>
                <a:rPr lang="ja-JP" altLang="en-US" sz="1100" dirty="0" smtClean="0"/>
                <a:t>外出・買い物練習</a:t>
              </a:r>
              <a:endParaRPr lang="en-US" altLang="ja-JP" sz="1100" dirty="0" smtClean="0"/>
            </a:p>
            <a:p>
              <a:r>
                <a:rPr lang="ja-JP" altLang="en-US" sz="1100" dirty="0" smtClean="0"/>
                <a:t>クライシスプラン</a:t>
              </a:r>
              <a:r>
                <a:rPr lang="en-US" altLang="ja-JP" sz="1100" dirty="0" smtClean="0"/>
                <a:t>※</a:t>
              </a:r>
              <a:r>
                <a:rPr lang="ja-JP" altLang="en-US" sz="1100" dirty="0" smtClean="0"/>
                <a:t>の検討</a:t>
              </a:r>
              <a:endParaRPr lang="en-US" altLang="ja-JP" sz="1100" dirty="0"/>
            </a:p>
            <a:p>
              <a:endParaRPr kumimoji="1" lang="ja-JP" altLang="en-US" sz="1400" dirty="0"/>
            </a:p>
          </p:txBody>
        </p:sp>
      </p:grpSp>
      <p:grpSp>
        <p:nvGrpSpPr>
          <p:cNvPr id="57" name="グループ化 56"/>
          <p:cNvGrpSpPr/>
          <p:nvPr/>
        </p:nvGrpSpPr>
        <p:grpSpPr>
          <a:xfrm>
            <a:off x="6039330" y="4443957"/>
            <a:ext cx="1811823" cy="1070281"/>
            <a:chOff x="6068697" y="2393597"/>
            <a:chExt cx="1811823" cy="1070281"/>
          </a:xfrm>
        </p:grpSpPr>
        <p:sp>
          <p:nvSpPr>
            <p:cNvPr id="58" name="角丸四角形 57"/>
            <p:cNvSpPr/>
            <p:nvPr/>
          </p:nvSpPr>
          <p:spPr>
            <a:xfrm>
              <a:off x="6068697" y="2393597"/>
              <a:ext cx="1692959" cy="107028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6110877" y="2504502"/>
              <a:ext cx="1769643" cy="769441"/>
            </a:xfrm>
            <a:prstGeom prst="rect">
              <a:avLst/>
            </a:prstGeom>
            <a:noFill/>
          </p:spPr>
          <p:txBody>
            <a:bodyPr wrap="square" rtlCol="0">
              <a:spAutoFit/>
            </a:bodyPr>
            <a:lstStyle/>
            <a:p>
              <a:r>
                <a:rPr kumimoji="1" lang="ja-JP" altLang="en-US" sz="1100" dirty="0" smtClean="0"/>
                <a:t>＜支援者と行うこと＞</a:t>
              </a:r>
              <a:endParaRPr kumimoji="1" lang="en-US" altLang="ja-JP" sz="1100" dirty="0" smtClean="0"/>
            </a:p>
            <a:p>
              <a:r>
                <a:rPr lang="ja-JP" altLang="en-US" sz="1100" dirty="0" smtClean="0"/>
                <a:t>暮らす場所の見学</a:t>
              </a:r>
              <a:endParaRPr lang="en-US" altLang="ja-JP" sz="1100" dirty="0" smtClean="0"/>
            </a:p>
            <a:p>
              <a:r>
                <a:rPr kumimoji="1" lang="ja-JP" altLang="en-US" sz="1100" dirty="0" smtClean="0"/>
                <a:t>日中活動場所の見学</a:t>
              </a:r>
              <a:endParaRPr kumimoji="1" lang="en-US" altLang="ja-JP" sz="1100" dirty="0" smtClean="0"/>
            </a:p>
            <a:p>
              <a:r>
                <a:rPr lang="ja-JP" altLang="en-US" sz="1100" dirty="0" smtClean="0"/>
                <a:t>地域生活に関する</a:t>
              </a:r>
              <a:r>
                <a:rPr lang="ja-JP" altLang="en-US" sz="1100" dirty="0"/>
                <a:t>相談</a:t>
              </a:r>
              <a:endParaRPr kumimoji="1" lang="en-US" altLang="ja-JP" sz="1100" dirty="0" smtClean="0"/>
            </a:p>
          </p:txBody>
        </p:sp>
      </p:grpSp>
      <p:sp>
        <p:nvSpPr>
          <p:cNvPr id="60" name="上下矢印 59"/>
          <p:cNvSpPr/>
          <p:nvPr/>
        </p:nvSpPr>
        <p:spPr>
          <a:xfrm>
            <a:off x="6631638" y="3504444"/>
            <a:ext cx="627291" cy="840652"/>
          </a:xfrm>
          <a:prstGeom prst="up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6719425" y="3629150"/>
            <a:ext cx="461665" cy="857403"/>
          </a:xfrm>
          <a:prstGeom prst="rect">
            <a:avLst/>
          </a:prstGeom>
          <a:noFill/>
        </p:spPr>
        <p:txBody>
          <a:bodyPr vert="eaVert" wrap="square" rtlCol="0">
            <a:spAutoFit/>
          </a:bodyPr>
          <a:lstStyle/>
          <a:p>
            <a:r>
              <a:rPr kumimoji="1" lang="ja-JP" altLang="en-US" b="1" dirty="0" smtClean="0"/>
              <a:t>連携</a:t>
            </a:r>
            <a:endParaRPr kumimoji="1" lang="ja-JP" altLang="en-US" b="1" dirty="0"/>
          </a:p>
        </p:txBody>
      </p:sp>
      <p:sp>
        <p:nvSpPr>
          <p:cNvPr id="62" name="テキスト ボックス 61"/>
          <p:cNvSpPr txBox="1"/>
          <p:nvPr/>
        </p:nvSpPr>
        <p:spPr>
          <a:xfrm>
            <a:off x="11432685" y="1162452"/>
            <a:ext cx="553998" cy="4975693"/>
          </a:xfrm>
          <a:prstGeom prst="rect">
            <a:avLst/>
          </a:prstGeom>
          <a:noFill/>
          <a:ln>
            <a:solidFill>
              <a:schemeClr val="tx1"/>
            </a:solidFill>
            <a:prstDash val="sysDot"/>
          </a:ln>
        </p:spPr>
        <p:txBody>
          <a:bodyPr vert="eaVert" wrap="square" rtlCol="0">
            <a:spAutoFit/>
          </a:bodyPr>
          <a:lstStyle/>
          <a:p>
            <a:pPr algn="ctr"/>
            <a:r>
              <a:rPr kumimoji="1" lang="ja-JP" altLang="en-US" sz="2400" b="1" dirty="0" smtClean="0"/>
              <a:t>退院</a:t>
            </a:r>
            <a:endParaRPr kumimoji="1" lang="ja-JP" altLang="en-US" sz="2400" b="1" dirty="0"/>
          </a:p>
        </p:txBody>
      </p:sp>
      <p:sp>
        <p:nvSpPr>
          <p:cNvPr id="64" name="テキスト ボックス 63"/>
          <p:cNvSpPr txBox="1"/>
          <p:nvPr/>
        </p:nvSpPr>
        <p:spPr>
          <a:xfrm>
            <a:off x="11486605" y="6256550"/>
            <a:ext cx="705395" cy="369332"/>
          </a:xfrm>
          <a:prstGeom prst="rect">
            <a:avLst/>
          </a:prstGeom>
          <a:noFill/>
        </p:spPr>
        <p:txBody>
          <a:bodyPr wrap="square" rtlCol="0">
            <a:spAutoFit/>
          </a:bodyPr>
          <a:lstStyle/>
          <a:p>
            <a:r>
              <a:rPr lang="en-US" altLang="ja-JP" dirty="0" smtClean="0"/>
              <a:t>11</a:t>
            </a:r>
            <a:endParaRPr kumimoji="1" lang="ja-JP" altLang="en-US" dirty="0"/>
          </a:p>
        </p:txBody>
      </p:sp>
      <p:sp>
        <p:nvSpPr>
          <p:cNvPr id="65" name="テキスト ボックス 64"/>
          <p:cNvSpPr txBox="1"/>
          <p:nvPr/>
        </p:nvSpPr>
        <p:spPr>
          <a:xfrm>
            <a:off x="8377898" y="6515145"/>
            <a:ext cx="2742751" cy="461665"/>
          </a:xfrm>
          <a:prstGeom prst="rect">
            <a:avLst/>
          </a:prstGeom>
          <a:noFill/>
        </p:spPr>
        <p:txBody>
          <a:bodyPr wrap="square" rtlCol="0">
            <a:spAutoFit/>
          </a:bodyPr>
          <a:lstStyle/>
          <a:p>
            <a:r>
              <a:rPr lang="en-US" altLang="ja-JP" sz="1000" dirty="0" smtClean="0"/>
              <a:t>※</a:t>
            </a:r>
            <a:r>
              <a:rPr lang="ja-JP" altLang="en-US" sz="1000" dirty="0"/>
              <a:t>落ち着かなく</a:t>
            </a:r>
            <a:r>
              <a:rPr lang="ja-JP" altLang="en-US" sz="1000" dirty="0" smtClean="0"/>
              <a:t>なった</a:t>
            </a:r>
            <a:r>
              <a:rPr lang="ja-JP" altLang="en-US" sz="1000" dirty="0"/>
              <a:t>時</a:t>
            </a:r>
            <a:r>
              <a:rPr lang="ja-JP" altLang="en-US" sz="1000" dirty="0" smtClean="0"/>
              <a:t>の</a:t>
            </a:r>
            <a:r>
              <a:rPr lang="ja-JP" altLang="en-US" sz="1000" dirty="0"/>
              <a:t>対処法</a:t>
            </a:r>
            <a:endParaRPr lang="en-US" altLang="ja-JP" sz="1000" dirty="0"/>
          </a:p>
          <a:p>
            <a:endParaRPr kumimoji="1" lang="ja-JP" altLang="en-US" sz="1400" dirty="0"/>
          </a:p>
        </p:txBody>
      </p:sp>
    </p:spTree>
    <p:extLst>
      <p:ext uri="{BB962C8B-B14F-4D97-AF65-F5344CB8AC3E}">
        <p14:creationId xmlns:p14="http://schemas.microsoft.com/office/powerpoint/2010/main" val="83057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角丸四角形 62"/>
          <p:cNvSpPr/>
          <p:nvPr/>
        </p:nvSpPr>
        <p:spPr>
          <a:xfrm>
            <a:off x="211014" y="267287"/>
            <a:ext cx="8329145" cy="556968"/>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354874" y="417378"/>
            <a:ext cx="8501427" cy="601526"/>
          </a:xfrm>
          <a:prstGeom prst="rect">
            <a:avLst/>
          </a:prstGeom>
        </p:spPr>
        <p:txBody>
          <a:bodyPr>
            <a:normAutofit fontScale="62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smtClean="0">
                <a:latin typeface="游ゴシック Medium" panose="020B0500000000000000" pitchFamily="50" charset="-128"/>
                <a:ea typeface="游ゴシック Medium" panose="020B0500000000000000" pitchFamily="50" charset="-128"/>
              </a:rPr>
              <a:t>地域移行に向けたフローチャート（障害者支援施設等の場合）</a:t>
            </a:r>
            <a:endParaRPr lang="ja-JP" altLang="en-US" sz="3600" dirty="0">
              <a:latin typeface="游ゴシック Medium" panose="020B0500000000000000" pitchFamily="50" charset="-128"/>
              <a:ea typeface="游ゴシック Medium" panose="020B0500000000000000" pitchFamily="50" charset="-128"/>
            </a:endParaRPr>
          </a:p>
        </p:txBody>
      </p:sp>
      <p:sp>
        <p:nvSpPr>
          <p:cNvPr id="14" name="テキスト ボックス 13"/>
          <p:cNvSpPr txBox="1"/>
          <p:nvPr/>
        </p:nvSpPr>
        <p:spPr>
          <a:xfrm>
            <a:off x="1206105" y="2333809"/>
            <a:ext cx="1820841" cy="954107"/>
          </a:xfrm>
          <a:prstGeom prst="rect">
            <a:avLst/>
          </a:prstGeom>
          <a:noFill/>
        </p:spPr>
        <p:txBody>
          <a:bodyPr wrap="square" rtlCol="0">
            <a:spAutoFit/>
          </a:bodyPr>
          <a:lstStyle/>
          <a:p>
            <a:pPr algn="ctr"/>
            <a:r>
              <a:rPr kumimoji="1" lang="ja-JP" altLang="en-US" sz="1400" dirty="0" smtClean="0"/>
              <a:t>本人・家族</a:t>
            </a:r>
            <a:endParaRPr kumimoji="1" lang="en-US" altLang="ja-JP" sz="1400" dirty="0" smtClean="0"/>
          </a:p>
          <a:p>
            <a:pPr algn="ctr"/>
            <a:r>
              <a:rPr lang="ja-JP" altLang="en-US" sz="1400" dirty="0" smtClean="0"/>
              <a:t>施設職員</a:t>
            </a:r>
            <a:endParaRPr lang="en-US" altLang="ja-JP" sz="1400" dirty="0" smtClean="0"/>
          </a:p>
          <a:p>
            <a:pPr algn="ctr"/>
            <a:r>
              <a:rPr lang="ja-JP" altLang="en-US" sz="1400" dirty="0" smtClean="0"/>
              <a:t>サービス管理責任者</a:t>
            </a:r>
            <a:endParaRPr lang="en-US" altLang="ja-JP" sz="1400" dirty="0"/>
          </a:p>
          <a:p>
            <a:pPr algn="ctr"/>
            <a:r>
              <a:rPr lang="ja-JP" altLang="en-US" sz="1400" dirty="0" smtClean="0"/>
              <a:t>など</a:t>
            </a:r>
            <a:endParaRPr kumimoji="1" lang="ja-JP" altLang="en-US" sz="1400" dirty="0"/>
          </a:p>
        </p:txBody>
      </p:sp>
      <p:sp>
        <p:nvSpPr>
          <p:cNvPr id="15" name="テキスト ボックス 14"/>
          <p:cNvSpPr txBox="1"/>
          <p:nvPr/>
        </p:nvSpPr>
        <p:spPr>
          <a:xfrm>
            <a:off x="986221" y="4968594"/>
            <a:ext cx="2461847" cy="1169551"/>
          </a:xfrm>
          <a:prstGeom prst="rect">
            <a:avLst/>
          </a:prstGeom>
          <a:noFill/>
        </p:spPr>
        <p:txBody>
          <a:bodyPr wrap="square" rtlCol="0">
            <a:spAutoFit/>
          </a:bodyPr>
          <a:lstStyle/>
          <a:p>
            <a:pPr algn="ctr"/>
            <a:r>
              <a:rPr kumimoji="1" lang="ja-JP" altLang="en-US" sz="1400" dirty="0" smtClean="0"/>
              <a:t>＜相談支援機関＞</a:t>
            </a:r>
            <a:endParaRPr kumimoji="1" lang="en-US" altLang="ja-JP" sz="1400" dirty="0" smtClean="0"/>
          </a:p>
          <a:p>
            <a:pPr algn="ctr"/>
            <a:r>
              <a:rPr kumimoji="1" lang="ja-JP" altLang="en-US" sz="1400" dirty="0" smtClean="0"/>
              <a:t>基幹相談支援サテライト</a:t>
            </a:r>
            <a:endParaRPr kumimoji="1" lang="en-US" altLang="ja-JP" sz="1400" dirty="0" smtClean="0"/>
          </a:p>
          <a:p>
            <a:pPr algn="ctr"/>
            <a:r>
              <a:rPr lang="ja-JP" altLang="en-US" sz="1400" dirty="0" smtClean="0"/>
              <a:t>一般・特定相談支援事業所</a:t>
            </a:r>
            <a:endParaRPr lang="en-US" altLang="ja-JP" sz="1400" dirty="0" smtClean="0"/>
          </a:p>
          <a:p>
            <a:pPr algn="ctr"/>
            <a:r>
              <a:rPr lang="ja-JP" altLang="en-US" sz="1400" dirty="0"/>
              <a:t>保健</a:t>
            </a:r>
            <a:r>
              <a:rPr lang="ja-JP" altLang="en-US" sz="1400" dirty="0" smtClean="0"/>
              <a:t>センター</a:t>
            </a:r>
            <a:endParaRPr lang="en-US" altLang="ja-JP" sz="1400" dirty="0" smtClean="0"/>
          </a:p>
          <a:p>
            <a:pPr algn="ctr"/>
            <a:r>
              <a:rPr kumimoji="1" lang="ja-JP" altLang="en-US" sz="1400" dirty="0" smtClean="0"/>
              <a:t>など</a:t>
            </a:r>
            <a:endParaRPr kumimoji="1" lang="ja-JP" altLang="en-US" sz="1400" dirty="0"/>
          </a:p>
        </p:txBody>
      </p:sp>
      <p:sp>
        <p:nvSpPr>
          <p:cNvPr id="16" name="テキスト ボックス 15"/>
          <p:cNvSpPr txBox="1"/>
          <p:nvPr/>
        </p:nvSpPr>
        <p:spPr>
          <a:xfrm>
            <a:off x="354873" y="3721298"/>
            <a:ext cx="11377581" cy="369332"/>
          </a:xfrm>
          <a:prstGeom prst="rect">
            <a:avLst/>
          </a:prstGeom>
          <a:noFill/>
        </p:spPr>
        <p:txBody>
          <a:bodyPr wrap="square" rtlCol="0">
            <a:spAutoFit/>
          </a:bodyPr>
          <a:lstStyle/>
          <a:p>
            <a:r>
              <a:rPr kumimoji="1" lang="en-US" altLang="ja-JP" b="1" dirty="0" smtClean="0"/>
              <a:t>-------------------------------------------------------------------------------------------------------</a:t>
            </a:r>
            <a:endParaRPr kumimoji="1" lang="ja-JP" altLang="en-US" b="1" dirty="0"/>
          </a:p>
        </p:txBody>
      </p:sp>
      <p:grpSp>
        <p:nvGrpSpPr>
          <p:cNvPr id="25" name="グループ化 24"/>
          <p:cNvGrpSpPr/>
          <p:nvPr/>
        </p:nvGrpSpPr>
        <p:grpSpPr>
          <a:xfrm>
            <a:off x="1447484" y="3530990"/>
            <a:ext cx="1439471" cy="973939"/>
            <a:chOff x="1955409" y="3545392"/>
            <a:chExt cx="1439471" cy="973939"/>
          </a:xfrm>
        </p:grpSpPr>
        <p:grpSp>
          <p:nvGrpSpPr>
            <p:cNvPr id="23" name="グループ化 22"/>
            <p:cNvGrpSpPr/>
            <p:nvPr/>
          </p:nvGrpSpPr>
          <p:grpSpPr>
            <a:xfrm>
              <a:off x="1955409" y="3615398"/>
              <a:ext cx="618980" cy="903933"/>
              <a:chOff x="1955409" y="3615398"/>
              <a:chExt cx="618980" cy="903933"/>
            </a:xfrm>
          </p:grpSpPr>
          <p:sp>
            <p:nvSpPr>
              <p:cNvPr id="17" name="下矢印 16"/>
              <p:cNvSpPr/>
              <p:nvPr/>
            </p:nvSpPr>
            <p:spPr>
              <a:xfrm>
                <a:off x="1955409" y="3615398"/>
                <a:ext cx="618980" cy="717452"/>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047833" y="3661928"/>
                <a:ext cx="461665" cy="857403"/>
              </a:xfrm>
              <a:prstGeom prst="rect">
                <a:avLst/>
              </a:prstGeom>
              <a:noFill/>
            </p:spPr>
            <p:txBody>
              <a:bodyPr vert="eaVert" wrap="square" rtlCol="0">
                <a:spAutoFit/>
              </a:bodyPr>
              <a:lstStyle/>
              <a:p>
                <a:r>
                  <a:rPr kumimoji="1" lang="ja-JP" altLang="en-US" dirty="0" smtClean="0"/>
                  <a:t>相談</a:t>
                </a:r>
                <a:endParaRPr kumimoji="1" lang="ja-JP" altLang="en-US" dirty="0"/>
              </a:p>
            </p:txBody>
          </p:sp>
        </p:grpSp>
        <p:grpSp>
          <p:nvGrpSpPr>
            <p:cNvPr id="24" name="グループ化 23"/>
            <p:cNvGrpSpPr/>
            <p:nvPr/>
          </p:nvGrpSpPr>
          <p:grpSpPr>
            <a:xfrm>
              <a:off x="2775900" y="3545392"/>
              <a:ext cx="618980" cy="960526"/>
              <a:chOff x="2775900" y="3545392"/>
              <a:chExt cx="618980" cy="960526"/>
            </a:xfrm>
          </p:grpSpPr>
          <p:sp>
            <p:nvSpPr>
              <p:cNvPr id="18" name="下矢印 17"/>
              <p:cNvSpPr/>
              <p:nvPr/>
            </p:nvSpPr>
            <p:spPr>
              <a:xfrm rot="10800000">
                <a:off x="2775900" y="3545392"/>
                <a:ext cx="618980" cy="717452"/>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854556" y="3648515"/>
                <a:ext cx="461665" cy="857403"/>
              </a:xfrm>
              <a:prstGeom prst="rect">
                <a:avLst/>
              </a:prstGeom>
              <a:noFill/>
            </p:spPr>
            <p:txBody>
              <a:bodyPr vert="eaVert" wrap="square" rtlCol="0">
                <a:spAutoFit/>
              </a:bodyPr>
              <a:lstStyle/>
              <a:p>
                <a:r>
                  <a:rPr kumimoji="1" lang="ja-JP" altLang="en-US" dirty="0" smtClean="0"/>
                  <a:t>面会</a:t>
                </a:r>
                <a:endParaRPr kumimoji="1" lang="ja-JP" altLang="en-US" dirty="0"/>
              </a:p>
            </p:txBody>
          </p:sp>
        </p:grpSp>
      </p:grpSp>
      <p:sp>
        <p:nvSpPr>
          <p:cNvPr id="22" name="正方形/長方形 21"/>
          <p:cNvSpPr/>
          <p:nvPr/>
        </p:nvSpPr>
        <p:spPr>
          <a:xfrm>
            <a:off x="3468803" y="2055590"/>
            <a:ext cx="2720978" cy="4328798"/>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395855" y="2055590"/>
            <a:ext cx="3154914" cy="4328798"/>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p:cNvGrpSpPr/>
          <p:nvPr/>
        </p:nvGrpSpPr>
        <p:grpSpPr>
          <a:xfrm>
            <a:off x="3555086" y="5940127"/>
            <a:ext cx="2601517" cy="424665"/>
            <a:chOff x="1724297" y="5767965"/>
            <a:chExt cx="901337" cy="748452"/>
          </a:xfrm>
          <a:solidFill>
            <a:srgbClr val="FFCCFF"/>
          </a:solidFill>
        </p:grpSpPr>
        <p:sp>
          <p:nvSpPr>
            <p:cNvPr id="29" name="ホームベース 28"/>
            <p:cNvSpPr/>
            <p:nvPr/>
          </p:nvSpPr>
          <p:spPr>
            <a:xfrm>
              <a:off x="1724297" y="5767965"/>
              <a:ext cx="901337"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773037" y="5911522"/>
              <a:ext cx="802024" cy="542442"/>
            </a:xfrm>
            <a:prstGeom prst="rect">
              <a:avLst/>
            </a:prstGeom>
            <a:grp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退所までの計画の作成</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31" name="グループ化 30"/>
          <p:cNvGrpSpPr/>
          <p:nvPr/>
        </p:nvGrpSpPr>
        <p:grpSpPr>
          <a:xfrm>
            <a:off x="7427452" y="5951040"/>
            <a:ext cx="3123317" cy="424665"/>
            <a:chOff x="1724297" y="5767965"/>
            <a:chExt cx="846871" cy="748452"/>
          </a:xfrm>
          <a:solidFill>
            <a:srgbClr val="FFCCFF"/>
          </a:solidFill>
        </p:grpSpPr>
        <p:sp>
          <p:nvSpPr>
            <p:cNvPr id="32" name="ホームベース 31"/>
            <p:cNvSpPr/>
            <p:nvPr/>
          </p:nvSpPr>
          <p:spPr>
            <a:xfrm>
              <a:off x="1724297" y="5767965"/>
              <a:ext cx="846871"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1731681" y="5892288"/>
              <a:ext cx="792017" cy="542442"/>
            </a:xfrm>
            <a:prstGeom prst="rect">
              <a:avLst/>
            </a:prstGeom>
            <a:grp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退所後の生活に関する計画の作成</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39" name="グループ化 38"/>
          <p:cNvGrpSpPr/>
          <p:nvPr/>
        </p:nvGrpSpPr>
        <p:grpSpPr>
          <a:xfrm>
            <a:off x="3850903" y="2333899"/>
            <a:ext cx="2095606" cy="2662831"/>
            <a:chOff x="4080115" y="2588454"/>
            <a:chExt cx="2095606" cy="2662831"/>
          </a:xfrm>
        </p:grpSpPr>
        <p:grpSp>
          <p:nvGrpSpPr>
            <p:cNvPr id="37" name="グループ化 36"/>
            <p:cNvGrpSpPr/>
            <p:nvPr/>
          </p:nvGrpSpPr>
          <p:grpSpPr>
            <a:xfrm>
              <a:off x="4150350" y="2588454"/>
              <a:ext cx="1803995" cy="2662831"/>
              <a:chOff x="4156419" y="2366040"/>
              <a:chExt cx="1803995" cy="2447866"/>
            </a:xfrm>
          </p:grpSpPr>
          <p:sp>
            <p:nvSpPr>
              <p:cNvPr id="21" name="角丸四角形 20"/>
              <p:cNvSpPr/>
              <p:nvPr/>
            </p:nvSpPr>
            <p:spPr>
              <a:xfrm>
                <a:off x="4210104" y="2366040"/>
                <a:ext cx="1698058" cy="24478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156419" y="3022040"/>
                <a:ext cx="1803995" cy="1273187"/>
              </a:xfrm>
              <a:prstGeom prst="rect">
                <a:avLst/>
              </a:prstGeom>
              <a:noFill/>
            </p:spPr>
            <p:txBody>
              <a:bodyPr wrap="square" rtlCol="0">
                <a:spAutoFit/>
              </a:bodyPr>
              <a:lstStyle/>
              <a:p>
                <a:pPr algn="ctr"/>
                <a:r>
                  <a:rPr kumimoji="1" lang="ja-JP" altLang="en-US" sz="1400" dirty="0" smtClean="0"/>
                  <a:t>本人</a:t>
                </a:r>
                <a:endParaRPr kumimoji="1" lang="en-US" altLang="ja-JP" sz="1400" dirty="0" smtClean="0"/>
              </a:p>
              <a:p>
                <a:pPr algn="ctr"/>
                <a:r>
                  <a:rPr lang="ja-JP" altLang="en-US" sz="1400" dirty="0" smtClean="0"/>
                  <a:t>家族</a:t>
                </a:r>
                <a:endParaRPr lang="en-US" altLang="ja-JP" sz="1400" dirty="0" smtClean="0"/>
              </a:p>
              <a:p>
                <a:pPr algn="ctr"/>
                <a:r>
                  <a:rPr lang="ja-JP" altLang="en-US" sz="1400" dirty="0" smtClean="0"/>
                  <a:t>施設職員</a:t>
                </a:r>
                <a:endParaRPr lang="en-US" altLang="ja-JP" sz="1400" dirty="0" smtClean="0"/>
              </a:p>
              <a:p>
                <a:pPr algn="ctr"/>
                <a:r>
                  <a:rPr lang="ja-JP" altLang="en-US" sz="1400" dirty="0" smtClean="0"/>
                  <a:t>サービス管理責任者</a:t>
                </a:r>
                <a:endParaRPr lang="en-US" altLang="ja-JP" sz="1400" dirty="0"/>
              </a:p>
              <a:p>
                <a:pPr algn="ctr"/>
                <a:r>
                  <a:rPr lang="ja-JP" altLang="en-US" sz="1400" dirty="0" smtClean="0"/>
                  <a:t>相談支援機関</a:t>
                </a:r>
                <a:endParaRPr lang="en-US" altLang="ja-JP" sz="1400" dirty="0" smtClean="0"/>
              </a:p>
              <a:p>
                <a:pPr algn="ctr"/>
                <a:r>
                  <a:rPr kumimoji="1" lang="ja-JP" altLang="en-US" sz="1400" dirty="0" smtClean="0"/>
                  <a:t>な</a:t>
                </a:r>
                <a:r>
                  <a:rPr kumimoji="1" lang="ja-JP" altLang="en-US" sz="1400" dirty="0"/>
                  <a:t>ど</a:t>
                </a:r>
              </a:p>
            </p:txBody>
          </p:sp>
        </p:grpSp>
        <p:grpSp>
          <p:nvGrpSpPr>
            <p:cNvPr id="38" name="グループ化 37"/>
            <p:cNvGrpSpPr/>
            <p:nvPr/>
          </p:nvGrpSpPr>
          <p:grpSpPr>
            <a:xfrm>
              <a:off x="4080115" y="2635299"/>
              <a:ext cx="2095606" cy="669481"/>
              <a:chOff x="4080115" y="2438352"/>
              <a:chExt cx="2095606" cy="669481"/>
            </a:xfrm>
          </p:grpSpPr>
          <p:sp>
            <p:nvSpPr>
              <p:cNvPr id="35" name="正方形/長方形 34"/>
              <p:cNvSpPr/>
              <p:nvPr/>
            </p:nvSpPr>
            <p:spPr>
              <a:xfrm>
                <a:off x="4080115" y="2438352"/>
                <a:ext cx="1930522" cy="66948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4080115" y="2451205"/>
                <a:ext cx="2095606" cy="584775"/>
              </a:xfrm>
              <a:prstGeom prst="rect">
                <a:avLst/>
              </a:prstGeom>
              <a:noFill/>
            </p:spPr>
            <p:txBody>
              <a:bodyPr wrap="square" rtlCol="0">
                <a:spAutoFit/>
              </a:bodyPr>
              <a:lstStyle/>
              <a:p>
                <a:pPr algn="ctr"/>
                <a:r>
                  <a:rPr kumimoji="1" lang="ja-JP" altLang="en-US" sz="1600" b="1" dirty="0" smtClean="0"/>
                  <a:t>退所に向けての</a:t>
                </a:r>
                <a:endParaRPr kumimoji="1" lang="en-US" altLang="ja-JP" sz="1600" b="1" dirty="0" smtClean="0"/>
              </a:p>
              <a:p>
                <a:pPr algn="ctr"/>
                <a:r>
                  <a:rPr kumimoji="1" lang="ja-JP" altLang="en-US" sz="1600" b="1" dirty="0" smtClean="0"/>
                  <a:t>支援会議</a:t>
                </a:r>
                <a:endParaRPr kumimoji="1" lang="ja-JP" altLang="en-US" sz="1600" b="1" dirty="0"/>
              </a:p>
            </p:txBody>
          </p:sp>
        </p:grpSp>
      </p:grpSp>
      <p:grpSp>
        <p:nvGrpSpPr>
          <p:cNvPr id="40" name="グループ化 39"/>
          <p:cNvGrpSpPr/>
          <p:nvPr/>
        </p:nvGrpSpPr>
        <p:grpSpPr>
          <a:xfrm>
            <a:off x="7930424" y="2262044"/>
            <a:ext cx="2342454" cy="2873569"/>
            <a:chOff x="3791063" y="2588454"/>
            <a:chExt cx="2342454" cy="2662831"/>
          </a:xfrm>
        </p:grpSpPr>
        <p:grpSp>
          <p:nvGrpSpPr>
            <p:cNvPr id="41" name="グループ化 40"/>
            <p:cNvGrpSpPr/>
            <p:nvPr/>
          </p:nvGrpSpPr>
          <p:grpSpPr>
            <a:xfrm>
              <a:off x="4011955" y="2588454"/>
              <a:ext cx="1855575" cy="2662831"/>
              <a:chOff x="4018024" y="2366040"/>
              <a:chExt cx="1855575" cy="2447866"/>
            </a:xfrm>
          </p:grpSpPr>
          <p:sp>
            <p:nvSpPr>
              <p:cNvPr id="45" name="角丸四角形 44"/>
              <p:cNvSpPr/>
              <p:nvPr/>
            </p:nvSpPr>
            <p:spPr>
              <a:xfrm>
                <a:off x="4018024" y="2366040"/>
                <a:ext cx="1779339" cy="24478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4018024" y="3023331"/>
                <a:ext cx="1855575" cy="1363342"/>
              </a:xfrm>
              <a:prstGeom prst="rect">
                <a:avLst/>
              </a:prstGeom>
              <a:noFill/>
            </p:spPr>
            <p:txBody>
              <a:bodyPr wrap="square" rtlCol="0">
                <a:spAutoFit/>
              </a:bodyPr>
              <a:lstStyle/>
              <a:p>
                <a:pPr algn="ctr"/>
                <a:r>
                  <a:rPr kumimoji="1" lang="ja-JP" altLang="en-US" sz="1400" dirty="0" smtClean="0"/>
                  <a:t>本人</a:t>
                </a:r>
                <a:endParaRPr kumimoji="1" lang="en-US" altLang="ja-JP" sz="1400" dirty="0" smtClean="0"/>
              </a:p>
              <a:p>
                <a:pPr algn="ctr"/>
                <a:r>
                  <a:rPr lang="ja-JP" altLang="en-US" sz="1400" dirty="0" smtClean="0"/>
                  <a:t>家族</a:t>
                </a:r>
                <a:endParaRPr lang="en-US" altLang="ja-JP" sz="1400" dirty="0" smtClean="0"/>
              </a:p>
              <a:p>
                <a:pPr algn="ctr"/>
                <a:r>
                  <a:rPr lang="ja-JP" altLang="en-US" sz="1400" dirty="0" smtClean="0"/>
                  <a:t>施設職員</a:t>
                </a:r>
                <a:endParaRPr lang="en-US" altLang="ja-JP" sz="1400" dirty="0" smtClean="0"/>
              </a:p>
              <a:p>
                <a:pPr algn="ctr"/>
                <a:r>
                  <a:rPr lang="ja-JP" altLang="en-US" sz="1400" dirty="0" smtClean="0"/>
                  <a:t>サービス管理責任者</a:t>
                </a:r>
                <a:endParaRPr lang="en-US" altLang="ja-JP" sz="1400" dirty="0"/>
              </a:p>
              <a:p>
                <a:pPr algn="ctr"/>
                <a:r>
                  <a:rPr lang="ja-JP" altLang="en-US" sz="1400" dirty="0" smtClean="0"/>
                  <a:t>相談支援機関</a:t>
                </a:r>
                <a:endParaRPr lang="en-US" altLang="ja-JP" sz="1400" dirty="0" smtClean="0"/>
              </a:p>
              <a:p>
                <a:pPr algn="ctr"/>
                <a:r>
                  <a:rPr lang="ja-JP" altLang="en-US" sz="1400" dirty="0" smtClean="0"/>
                  <a:t>サービス提供</a:t>
                </a:r>
                <a:r>
                  <a:rPr lang="ja-JP" altLang="en-US" sz="1400" dirty="0"/>
                  <a:t>事業所</a:t>
                </a:r>
                <a:endParaRPr lang="en-US" altLang="ja-JP" sz="1400" dirty="0" smtClean="0"/>
              </a:p>
              <a:p>
                <a:pPr algn="ctr"/>
                <a:r>
                  <a:rPr kumimoji="1" lang="ja-JP" altLang="en-US" sz="1400" dirty="0" smtClean="0"/>
                  <a:t>な</a:t>
                </a:r>
                <a:r>
                  <a:rPr kumimoji="1" lang="ja-JP" altLang="en-US" sz="1400" dirty="0"/>
                  <a:t>ど</a:t>
                </a:r>
              </a:p>
            </p:txBody>
          </p:sp>
        </p:grpSp>
        <p:grpSp>
          <p:nvGrpSpPr>
            <p:cNvPr id="42" name="グループ化 41"/>
            <p:cNvGrpSpPr/>
            <p:nvPr/>
          </p:nvGrpSpPr>
          <p:grpSpPr>
            <a:xfrm>
              <a:off x="3791063" y="2635299"/>
              <a:ext cx="2342454" cy="669481"/>
              <a:chOff x="3791063" y="2438352"/>
              <a:chExt cx="2342454" cy="669481"/>
            </a:xfrm>
          </p:grpSpPr>
          <p:sp>
            <p:nvSpPr>
              <p:cNvPr id="43" name="正方形/長方形 42"/>
              <p:cNvSpPr/>
              <p:nvPr/>
            </p:nvSpPr>
            <p:spPr>
              <a:xfrm>
                <a:off x="3791063" y="2438352"/>
                <a:ext cx="2291232" cy="66948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833267" y="2488826"/>
                <a:ext cx="2300250" cy="541890"/>
              </a:xfrm>
              <a:prstGeom prst="rect">
                <a:avLst/>
              </a:prstGeom>
              <a:noFill/>
            </p:spPr>
            <p:txBody>
              <a:bodyPr wrap="square" rtlCol="0">
                <a:spAutoFit/>
              </a:bodyPr>
              <a:lstStyle/>
              <a:p>
                <a:pPr algn="ctr"/>
                <a:r>
                  <a:rPr kumimoji="1" lang="ja-JP" altLang="en-US" sz="1600" b="1" dirty="0" smtClean="0"/>
                  <a:t>退所後の生活に向けた</a:t>
                </a:r>
                <a:endParaRPr kumimoji="1" lang="en-US" altLang="ja-JP" sz="1600" b="1" dirty="0" smtClean="0"/>
              </a:p>
              <a:p>
                <a:pPr algn="ctr"/>
                <a:r>
                  <a:rPr kumimoji="1" lang="ja-JP" altLang="en-US" sz="1600" b="1" dirty="0" smtClean="0"/>
                  <a:t>支援会議</a:t>
                </a:r>
                <a:endParaRPr kumimoji="1" lang="ja-JP" altLang="en-US" sz="1600" b="1" dirty="0"/>
              </a:p>
            </p:txBody>
          </p:sp>
        </p:grpSp>
      </p:grpSp>
      <p:grpSp>
        <p:nvGrpSpPr>
          <p:cNvPr id="48" name="グループ化 47"/>
          <p:cNvGrpSpPr/>
          <p:nvPr/>
        </p:nvGrpSpPr>
        <p:grpSpPr>
          <a:xfrm>
            <a:off x="2088888" y="4348050"/>
            <a:ext cx="1859169" cy="424665"/>
            <a:chOff x="1724297" y="5767965"/>
            <a:chExt cx="901337" cy="748452"/>
          </a:xfrm>
          <a:solidFill>
            <a:srgbClr val="FFCCFF"/>
          </a:solidFill>
        </p:grpSpPr>
        <p:sp>
          <p:nvSpPr>
            <p:cNvPr id="49" name="ホームベース 48"/>
            <p:cNvSpPr/>
            <p:nvPr/>
          </p:nvSpPr>
          <p:spPr>
            <a:xfrm>
              <a:off x="1724297" y="5767965"/>
              <a:ext cx="901337"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1755334" y="5886728"/>
              <a:ext cx="802024" cy="542442"/>
            </a:xfrm>
            <a:prstGeom prst="rect">
              <a:avLst/>
            </a:prstGeom>
            <a:no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地域移行支援申請</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51" name="グループ化 50"/>
          <p:cNvGrpSpPr/>
          <p:nvPr/>
        </p:nvGrpSpPr>
        <p:grpSpPr>
          <a:xfrm>
            <a:off x="8856301" y="5171137"/>
            <a:ext cx="2449929" cy="707401"/>
            <a:chOff x="1724297" y="5767965"/>
            <a:chExt cx="901337" cy="748452"/>
          </a:xfrm>
          <a:solidFill>
            <a:srgbClr val="FFCCFF"/>
          </a:solidFill>
        </p:grpSpPr>
        <p:sp>
          <p:nvSpPr>
            <p:cNvPr id="52" name="ホームベース 51"/>
            <p:cNvSpPr/>
            <p:nvPr/>
          </p:nvSpPr>
          <p:spPr>
            <a:xfrm>
              <a:off x="1724297" y="5767965"/>
              <a:ext cx="901337" cy="748452"/>
            </a:xfrm>
            <a:prstGeom prst="homePlate">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1755334" y="5886728"/>
              <a:ext cx="802024" cy="553583"/>
            </a:xfrm>
            <a:prstGeom prst="rect">
              <a:avLst/>
            </a:prstGeom>
            <a:noFill/>
            <a:ln>
              <a:noFill/>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必要に応じて</a:t>
              </a:r>
              <a:endParaRPr lang="en-US" altLang="ja-JP" sz="1400" dirty="0" smtClean="0">
                <a:latin typeface="游ゴシック Medium" panose="020B0500000000000000" pitchFamily="50" charset="-128"/>
                <a:ea typeface="游ゴシック Medium" panose="020B0500000000000000" pitchFamily="50" charset="-128"/>
              </a:endParaRPr>
            </a:p>
            <a:p>
              <a:r>
                <a:rPr kumimoji="1" lang="ja-JP" altLang="en-US" sz="1400" dirty="0" smtClean="0">
                  <a:latin typeface="游ゴシック Medium" panose="020B0500000000000000" pitchFamily="50" charset="-128"/>
                  <a:ea typeface="游ゴシック Medium" panose="020B0500000000000000" pitchFamily="50" charset="-128"/>
                </a:rPr>
                <a:t>障</a:t>
              </a:r>
              <a:r>
                <a:rPr lang="ja-JP" altLang="en-US" sz="1400" dirty="0">
                  <a:latin typeface="游ゴシック Medium" panose="020B0500000000000000" pitchFamily="50" charset="-128"/>
                  <a:ea typeface="游ゴシック Medium" panose="020B0500000000000000" pitchFamily="50" charset="-128"/>
                </a:rPr>
                <a:t>害</a:t>
              </a:r>
              <a:r>
                <a:rPr kumimoji="1" lang="ja-JP" altLang="en-US" sz="1400" dirty="0" smtClean="0">
                  <a:latin typeface="游ゴシック Medium" panose="020B0500000000000000" pitchFamily="50" charset="-128"/>
                  <a:ea typeface="游ゴシック Medium" panose="020B0500000000000000" pitchFamily="50" charset="-128"/>
                </a:rPr>
                <a:t>福祉サービス</a:t>
              </a:r>
              <a:r>
                <a:rPr kumimoji="1" lang="ja-JP" altLang="en-US" sz="1400" dirty="0">
                  <a:latin typeface="游ゴシック Medium" panose="020B0500000000000000" pitchFamily="50" charset="-128"/>
                  <a:ea typeface="游ゴシック Medium" panose="020B0500000000000000" pitchFamily="50" charset="-128"/>
                </a:rPr>
                <a:t>申請</a:t>
              </a:r>
              <a:endParaRPr kumimoji="1" lang="en-US" altLang="ja-JP" sz="1400" dirty="0" smtClean="0">
                <a:latin typeface="游ゴシック Medium" panose="020B0500000000000000" pitchFamily="50" charset="-128"/>
                <a:ea typeface="游ゴシック Medium" panose="020B0500000000000000" pitchFamily="50" charset="-128"/>
              </a:endParaRPr>
            </a:p>
          </p:txBody>
        </p:sp>
      </p:grpSp>
      <p:grpSp>
        <p:nvGrpSpPr>
          <p:cNvPr id="56" name="グループ化 55"/>
          <p:cNvGrpSpPr/>
          <p:nvPr/>
        </p:nvGrpSpPr>
        <p:grpSpPr>
          <a:xfrm>
            <a:off x="6068697" y="2365461"/>
            <a:ext cx="1777343" cy="1194987"/>
            <a:chOff x="6068697" y="2393597"/>
            <a:chExt cx="1777343" cy="1194987"/>
          </a:xfrm>
        </p:grpSpPr>
        <p:sp>
          <p:nvSpPr>
            <p:cNvPr id="54" name="角丸四角形 53"/>
            <p:cNvSpPr/>
            <p:nvPr/>
          </p:nvSpPr>
          <p:spPr>
            <a:xfrm>
              <a:off x="6068697" y="2393597"/>
              <a:ext cx="1692959" cy="107028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6110877" y="2434422"/>
              <a:ext cx="1735163" cy="1154162"/>
            </a:xfrm>
            <a:prstGeom prst="rect">
              <a:avLst/>
            </a:prstGeom>
            <a:noFill/>
          </p:spPr>
          <p:txBody>
            <a:bodyPr wrap="square" rtlCol="0">
              <a:spAutoFit/>
            </a:bodyPr>
            <a:lstStyle/>
            <a:p>
              <a:r>
                <a:rPr kumimoji="1" lang="ja-JP" altLang="en-US" sz="1100" dirty="0" smtClean="0"/>
                <a:t>＜施設内で行うこと＞</a:t>
              </a:r>
              <a:endParaRPr kumimoji="1" lang="en-US" altLang="ja-JP" sz="1100" dirty="0" smtClean="0"/>
            </a:p>
            <a:p>
              <a:r>
                <a:rPr lang="ja-JP" altLang="en-US" sz="1100" dirty="0" smtClean="0"/>
                <a:t>保護者への説明</a:t>
              </a:r>
              <a:endParaRPr lang="en-US" altLang="ja-JP" sz="1100" dirty="0" smtClean="0"/>
            </a:p>
            <a:p>
              <a:r>
                <a:rPr lang="ja-JP" altLang="en-US" sz="1100" dirty="0" smtClean="0"/>
                <a:t>お</a:t>
              </a:r>
              <a:r>
                <a:rPr lang="ja-JP" altLang="en-US" sz="1100" dirty="0"/>
                <a:t>金</a:t>
              </a:r>
              <a:r>
                <a:rPr lang="ja-JP" altLang="en-US" sz="1100" dirty="0" smtClean="0"/>
                <a:t>の管理</a:t>
              </a:r>
              <a:endParaRPr lang="en-US" altLang="ja-JP" sz="1100" dirty="0" smtClean="0"/>
            </a:p>
            <a:p>
              <a:r>
                <a:rPr lang="ja-JP" altLang="en-US" sz="1100" dirty="0" smtClean="0"/>
                <a:t>外出・買い物練習</a:t>
              </a:r>
              <a:endParaRPr lang="en-US" altLang="ja-JP" sz="1100" dirty="0" smtClean="0"/>
            </a:p>
            <a:p>
              <a:endParaRPr lang="en-US" altLang="ja-JP" sz="1100" dirty="0"/>
            </a:p>
            <a:p>
              <a:endParaRPr kumimoji="1" lang="ja-JP" altLang="en-US" sz="1400" dirty="0"/>
            </a:p>
          </p:txBody>
        </p:sp>
      </p:grpSp>
      <p:grpSp>
        <p:nvGrpSpPr>
          <p:cNvPr id="57" name="グループ化 56"/>
          <p:cNvGrpSpPr/>
          <p:nvPr/>
        </p:nvGrpSpPr>
        <p:grpSpPr>
          <a:xfrm>
            <a:off x="6039330" y="4443957"/>
            <a:ext cx="1811823" cy="1070281"/>
            <a:chOff x="6068697" y="2393597"/>
            <a:chExt cx="1811823" cy="1070281"/>
          </a:xfrm>
        </p:grpSpPr>
        <p:sp>
          <p:nvSpPr>
            <p:cNvPr id="58" name="角丸四角形 57"/>
            <p:cNvSpPr/>
            <p:nvPr/>
          </p:nvSpPr>
          <p:spPr>
            <a:xfrm>
              <a:off x="6068697" y="2393597"/>
              <a:ext cx="1692959" cy="107028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6110877" y="2504502"/>
              <a:ext cx="1769643" cy="769441"/>
            </a:xfrm>
            <a:prstGeom prst="rect">
              <a:avLst/>
            </a:prstGeom>
            <a:noFill/>
          </p:spPr>
          <p:txBody>
            <a:bodyPr wrap="square" rtlCol="0">
              <a:spAutoFit/>
            </a:bodyPr>
            <a:lstStyle/>
            <a:p>
              <a:r>
                <a:rPr kumimoji="1" lang="ja-JP" altLang="en-US" sz="1100" dirty="0" smtClean="0"/>
                <a:t>＜支援者と行うこと＞</a:t>
              </a:r>
              <a:endParaRPr kumimoji="1" lang="en-US" altLang="ja-JP" sz="1100" dirty="0" smtClean="0"/>
            </a:p>
            <a:p>
              <a:r>
                <a:rPr lang="ja-JP" altLang="en-US" sz="1100" dirty="0" smtClean="0"/>
                <a:t>暮らす場所の見学</a:t>
              </a:r>
              <a:endParaRPr lang="en-US" altLang="ja-JP" sz="1100" dirty="0" smtClean="0"/>
            </a:p>
            <a:p>
              <a:r>
                <a:rPr kumimoji="1" lang="ja-JP" altLang="en-US" sz="1100" dirty="0" smtClean="0"/>
                <a:t>日中活動場所の見学</a:t>
              </a:r>
              <a:endParaRPr kumimoji="1" lang="en-US" altLang="ja-JP" sz="1100" dirty="0" smtClean="0"/>
            </a:p>
            <a:p>
              <a:r>
                <a:rPr lang="ja-JP" altLang="en-US" sz="1100" dirty="0" smtClean="0"/>
                <a:t>地域生活に関する</a:t>
              </a:r>
              <a:r>
                <a:rPr lang="ja-JP" altLang="en-US" sz="1100" dirty="0"/>
                <a:t>相談</a:t>
              </a:r>
              <a:endParaRPr kumimoji="1" lang="en-US" altLang="ja-JP" sz="1100" dirty="0" smtClean="0"/>
            </a:p>
          </p:txBody>
        </p:sp>
      </p:grpSp>
      <p:sp>
        <p:nvSpPr>
          <p:cNvPr id="60" name="上下矢印 59"/>
          <p:cNvSpPr/>
          <p:nvPr/>
        </p:nvSpPr>
        <p:spPr>
          <a:xfrm>
            <a:off x="6631638" y="3504444"/>
            <a:ext cx="627291" cy="840652"/>
          </a:xfrm>
          <a:prstGeom prst="up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6719425" y="3629150"/>
            <a:ext cx="461665" cy="857403"/>
          </a:xfrm>
          <a:prstGeom prst="rect">
            <a:avLst/>
          </a:prstGeom>
          <a:noFill/>
        </p:spPr>
        <p:txBody>
          <a:bodyPr vert="eaVert" wrap="square" rtlCol="0">
            <a:spAutoFit/>
          </a:bodyPr>
          <a:lstStyle/>
          <a:p>
            <a:r>
              <a:rPr kumimoji="1" lang="ja-JP" altLang="en-US" b="1" dirty="0" smtClean="0"/>
              <a:t>連携</a:t>
            </a:r>
            <a:endParaRPr kumimoji="1" lang="ja-JP" altLang="en-US" b="1" dirty="0"/>
          </a:p>
        </p:txBody>
      </p:sp>
      <p:sp>
        <p:nvSpPr>
          <p:cNvPr id="62" name="テキスト ボックス 61"/>
          <p:cNvSpPr txBox="1"/>
          <p:nvPr/>
        </p:nvSpPr>
        <p:spPr>
          <a:xfrm>
            <a:off x="11371130" y="1162452"/>
            <a:ext cx="615553" cy="5027626"/>
          </a:xfrm>
          <a:prstGeom prst="rect">
            <a:avLst/>
          </a:prstGeom>
          <a:noFill/>
          <a:ln>
            <a:solidFill>
              <a:schemeClr val="tx1"/>
            </a:solidFill>
            <a:prstDash val="sysDot"/>
          </a:ln>
        </p:spPr>
        <p:txBody>
          <a:bodyPr vert="eaVert" wrap="square" rtlCol="0">
            <a:spAutoFit/>
          </a:bodyPr>
          <a:lstStyle/>
          <a:p>
            <a:pPr algn="ctr"/>
            <a:r>
              <a:rPr kumimoji="1" lang="ja-JP" altLang="en-US" sz="2800" b="1" dirty="0" smtClean="0"/>
              <a:t>退所</a:t>
            </a:r>
            <a:endParaRPr kumimoji="1" lang="ja-JP" altLang="en-US" sz="2800" b="1" dirty="0"/>
          </a:p>
        </p:txBody>
      </p:sp>
      <p:sp>
        <p:nvSpPr>
          <p:cNvPr id="64" name="テキスト ボックス 63"/>
          <p:cNvSpPr txBox="1"/>
          <p:nvPr/>
        </p:nvSpPr>
        <p:spPr>
          <a:xfrm>
            <a:off x="290378" y="2084410"/>
            <a:ext cx="553998" cy="1636887"/>
          </a:xfrm>
          <a:prstGeom prst="rect">
            <a:avLst/>
          </a:prstGeom>
          <a:noFill/>
          <a:ln>
            <a:solidFill>
              <a:schemeClr val="tx1"/>
            </a:solidFill>
            <a:prstDash val="sysDash"/>
          </a:ln>
        </p:spPr>
        <p:txBody>
          <a:bodyPr vert="eaVert" wrap="square" rtlCol="0">
            <a:spAutoFit/>
          </a:bodyPr>
          <a:lstStyle/>
          <a:p>
            <a:pPr algn="ctr"/>
            <a:r>
              <a:rPr kumimoji="1" lang="ja-JP" altLang="en-US" sz="2400" b="1" dirty="0" smtClean="0"/>
              <a:t>施設</a:t>
            </a:r>
            <a:endParaRPr kumimoji="1" lang="ja-JP" altLang="en-US" sz="2400" b="1" dirty="0"/>
          </a:p>
        </p:txBody>
      </p:sp>
      <p:sp>
        <p:nvSpPr>
          <p:cNvPr id="65" name="テキスト ボックス 64"/>
          <p:cNvSpPr txBox="1"/>
          <p:nvPr/>
        </p:nvSpPr>
        <p:spPr>
          <a:xfrm>
            <a:off x="304710" y="4551496"/>
            <a:ext cx="553998" cy="1638582"/>
          </a:xfrm>
          <a:prstGeom prst="rect">
            <a:avLst/>
          </a:prstGeom>
          <a:noFill/>
          <a:ln>
            <a:solidFill>
              <a:schemeClr val="tx1"/>
            </a:solidFill>
            <a:prstDash val="sysDash"/>
          </a:ln>
        </p:spPr>
        <p:txBody>
          <a:bodyPr vert="eaVert" wrap="square" rtlCol="0">
            <a:spAutoFit/>
          </a:bodyPr>
          <a:lstStyle/>
          <a:p>
            <a:pPr algn="ctr"/>
            <a:r>
              <a:rPr lang="ja-JP" altLang="en-US" sz="2400" b="1" dirty="0"/>
              <a:t>地域</a:t>
            </a:r>
            <a:endParaRPr kumimoji="1" lang="ja-JP" altLang="en-US" sz="2400" b="1" dirty="0"/>
          </a:p>
        </p:txBody>
      </p:sp>
      <p:grpSp>
        <p:nvGrpSpPr>
          <p:cNvPr id="66" name="グループ化 65"/>
          <p:cNvGrpSpPr/>
          <p:nvPr/>
        </p:nvGrpSpPr>
        <p:grpSpPr>
          <a:xfrm>
            <a:off x="1860668" y="1207033"/>
            <a:ext cx="3432580" cy="424665"/>
            <a:chOff x="1724297" y="5767965"/>
            <a:chExt cx="901337" cy="748452"/>
          </a:xfrm>
          <a:solidFill>
            <a:schemeClr val="bg2">
              <a:lumMod val="75000"/>
            </a:schemeClr>
          </a:solidFill>
        </p:grpSpPr>
        <p:sp>
          <p:nvSpPr>
            <p:cNvPr id="67" name="ホームベース 66"/>
            <p:cNvSpPr/>
            <p:nvPr/>
          </p:nvSpPr>
          <p:spPr>
            <a:xfrm>
              <a:off x="1724297" y="5767965"/>
              <a:ext cx="901337" cy="748452"/>
            </a:xfrm>
            <a:prstGeom prst="homePlat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1906381" y="5911522"/>
              <a:ext cx="619940" cy="302065"/>
            </a:xfrm>
            <a:prstGeom prst="rect">
              <a:avLst/>
            </a:prstGeom>
            <a:grpFill/>
            <a:ln>
              <a:noFill/>
            </a:ln>
          </p:spPr>
          <p:txBody>
            <a:bodyPr wrap="square" rtlCol="0">
              <a:spAutoFit/>
            </a:bodyPr>
            <a:lstStyle/>
            <a:p>
              <a:r>
                <a:rPr lang="ja-JP" altLang="en-US" sz="1600" dirty="0" smtClean="0">
                  <a:latin typeface="游ゴシック Medium" panose="020B0500000000000000" pitchFamily="50" charset="-128"/>
                  <a:ea typeface="游ゴシック Medium" panose="020B0500000000000000" pitchFamily="50" charset="-128"/>
                </a:rPr>
                <a:t>相談</a:t>
              </a:r>
              <a:r>
                <a:rPr lang="ja-JP" altLang="en-US" sz="1600" dirty="0">
                  <a:latin typeface="游ゴシック Medium" panose="020B0500000000000000" pitchFamily="50" charset="-128"/>
                  <a:ea typeface="游ゴシック Medium" panose="020B0500000000000000" pitchFamily="50" charset="-128"/>
                </a:rPr>
                <a:t>スタート</a:t>
              </a:r>
              <a:endParaRPr kumimoji="1" lang="en-US" altLang="ja-JP" sz="1600" dirty="0" smtClean="0">
                <a:latin typeface="游ゴシック Medium" panose="020B0500000000000000" pitchFamily="50" charset="-128"/>
                <a:ea typeface="游ゴシック Medium" panose="020B0500000000000000" pitchFamily="50" charset="-128"/>
              </a:endParaRPr>
            </a:p>
          </p:txBody>
        </p:sp>
      </p:grpSp>
      <p:grpSp>
        <p:nvGrpSpPr>
          <p:cNvPr id="69" name="グループ化 68"/>
          <p:cNvGrpSpPr/>
          <p:nvPr/>
        </p:nvGrpSpPr>
        <p:grpSpPr>
          <a:xfrm>
            <a:off x="4872347" y="1207033"/>
            <a:ext cx="3293036" cy="424666"/>
            <a:chOff x="3115102" y="5750477"/>
            <a:chExt cx="2350222" cy="748452"/>
          </a:xfrm>
          <a:solidFill>
            <a:schemeClr val="bg2">
              <a:lumMod val="75000"/>
            </a:schemeClr>
          </a:solidFill>
        </p:grpSpPr>
        <p:sp>
          <p:nvSpPr>
            <p:cNvPr id="70" name="山形 69"/>
            <p:cNvSpPr/>
            <p:nvPr/>
          </p:nvSpPr>
          <p:spPr>
            <a:xfrm>
              <a:off x="3115102" y="5750477"/>
              <a:ext cx="2350222" cy="748452"/>
            </a:xfrm>
            <a:prstGeom prst="chevron">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1" name="テキスト ボックス 70"/>
            <p:cNvSpPr txBox="1"/>
            <p:nvPr/>
          </p:nvSpPr>
          <p:spPr>
            <a:xfrm>
              <a:off x="3448934" y="5894034"/>
              <a:ext cx="1993636" cy="596684"/>
            </a:xfrm>
            <a:prstGeom prst="rect">
              <a:avLst/>
            </a:prstGeom>
            <a:grpFill/>
            <a:ln>
              <a:noFill/>
            </a:ln>
          </p:spPr>
          <p:txBody>
            <a:bodyPr wrap="square" rtlCol="0">
              <a:spAutoFit/>
            </a:bodyPr>
            <a:lstStyle/>
            <a:p>
              <a:r>
                <a:rPr kumimoji="1" lang="ja-JP" altLang="en-US" sz="1600" dirty="0" smtClean="0">
                  <a:latin typeface="游ゴシック Medium" panose="020B0500000000000000" pitchFamily="50" charset="-128"/>
                  <a:ea typeface="游ゴシック Medium" panose="020B0500000000000000" pitchFamily="50" charset="-128"/>
                </a:rPr>
                <a:t>退所に向けての準備</a:t>
              </a:r>
              <a:endParaRPr kumimoji="1" lang="en-US" altLang="ja-JP" sz="1600" dirty="0" smtClean="0">
                <a:latin typeface="游ゴシック Medium" panose="020B0500000000000000" pitchFamily="50" charset="-128"/>
                <a:ea typeface="游ゴシック Medium" panose="020B0500000000000000" pitchFamily="50" charset="-128"/>
              </a:endParaRPr>
            </a:p>
          </p:txBody>
        </p:sp>
      </p:grpSp>
      <p:grpSp>
        <p:nvGrpSpPr>
          <p:cNvPr id="72" name="グループ化 71"/>
          <p:cNvGrpSpPr/>
          <p:nvPr/>
        </p:nvGrpSpPr>
        <p:grpSpPr>
          <a:xfrm>
            <a:off x="7892782" y="1207033"/>
            <a:ext cx="3227867" cy="424890"/>
            <a:chOff x="4228010" y="5765958"/>
            <a:chExt cx="2238104" cy="748452"/>
          </a:xfrm>
          <a:solidFill>
            <a:schemeClr val="bg2">
              <a:lumMod val="75000"/>
            </a:schemeClr>
          </a:solidFill>
        </p:grpSpPr>
        <p:sp>
          <p:nvSpPr>
            <p:cNvPr id="73" name="山形 72"/>
            <p:cNvSpPr/>
            <p:nvPr/>
          </p:nvSpPr>
          <p:spPr>
            <a:xfrm>
              <a:off x="4228010" y="5765958"/>
              <a:ext cx="2238104" cy="748452"/>
            </a:xfrm>
            <a:prstGeom prst="chevron">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4" name="テキスト ボックス 73"/>
            <p:cNvSpPr txBox="1"/>
            <p:nvPr/>
          </p:nvSpPr>
          <p:spPr>
            <a:xfrm>
              <a:off x="4676882" y="5926206"/>
              <a:ext cx="1490258" cy="500335"/>
            </a:xfrm>
            <a:prstGeom prst="rect">
              <a:avLst/>
            </a:prstGeom>
            <a:grpFill/>
            <a:ln>
              <a:noFill/>
            </a:ln>
          </p:spPr>
          <p:txBody>
            <a:bodyPr wrap="square" rtlCol="0">
              <a:spAutoFit/>
            </a:bodyPr>
            <a:lstStyle/>
            <a:p>
              <a:r>
                <a:rPr kumimoji="1" lang="ja-JP" altLang="en-US" sz="1600" dirty="0" smtClean="0">
                  <a:latin typeface="游ゴシック Medium" panose="020B0500000000000000" pitchFamily="50" charset="-128"/>
                  <a:ea typeface="游ゴシック Medium" panose="020B0500000000000000" pitchFamily="50" charset="-128"/>
                </a:rPr>
                <a:t>地域で暮らす準備</a:t>
              </a:r>
              <a:endParaRPr kumimoji="1" lang="en-US" altLang="ja-JP" sz="1600" dirty="0" smtClean="0">
                <a:latin typeface="游ゴシック Medium" panose="020B0500000000000000" pitchFamily="50" charset="-128"/>
                <a:ea typeface="游ゴシック Medium" panose="020B0500000000000000" pitchFamily="50" charset="-128"/>
              </a:endParaRPr>
            </a:p>
          </p:txBody>
        </p:sp>
      </p:grpSp>
      <p:sp>
        <p:nvSpPr>
          <p:cNvPr id="75" name="テキスト ボックス 74"/>
          <p:cNvSpPr txBox="1"/>
          <p:nvPr/>
        </p:nvSpPr>
        <p:spPr>
          <a:xfrm>
            <a:off x="11486605" y="6256550"/>
            <a:ext cx="705395" cy="369332"/>
          </a:xfrm>
          <a:prstGeom prst="rect">
            <a:avLst/>
          </a:prstGeom>
          <a:noFill/>
        </p:spPr>
        <p:txBody>
          <a:bodyPr wrap="square" rtlCol="0">
            <a:spAutoFit/>
          </a:bodyPr>
          <a:lstStyle/>
          <a:p>
            <a:r>
              <a:rPr kumimoji="1" lang="en-US" altLang="ja-JP" dirty="0" smtClean="0"/>
              <a:t>12</a:t>
            </a:r>
            <a:endParaRPr kumimoji="1" lang="ja-JP" altLang="en-US" dirty="0"/>
          </a:p>
        </p:txBody>
      </p:sp>
    </p:spTree>
    <p:extLst>
      <p:ext uri="{BB962C8B-B14F-4D97-AF65-F5344CB8AC3E}">
        <p14:creationId xmlns:p14="http://schemas.microsoft.com/office/powerpoint/2010/main" val="1262064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2160" y="1229920"/>
            <a:ext cx="10646062" cy="5497451"/>
          </a:xfrm>
        </p:spPr>
        <p:txBody>
          <a:bodyPr>
            <a:normAutofit fontScale="92500" lnSpcReduction="10000"/>
          </a:bodyPr>
          <a:lstStyle/>
          <a:p>
            <a:pPr marL="0" indent="0">
              <a:buNone/>
            </a:pPr>
            <a:r>
              <a:rPr kumimoji="1" lang="ja-JP" altLang="en-US" dirty="0" smtClean="0">
                <a:latin typeface="游ゴシック Medium" panose="020B0500000000000000" pitchFamily="50" charset="-128"/>
                <a:ea typeface="游ゴシック Medium" panose="020B0500000000000000" pitchFamily="50" charset="-128"/>
              </a:rPr>
              <a:t>地域移行とは？　　　　　　　　　　　　　　　　　　</a:t>
            </a:r>
            <a:r>
              <a:rPr kumimoji="1" lang="en-US" altLang="ja-JP" dirty="0" smtClean="0">
                <a:latin typeface="游ゴシック Medium" panose="020B0500000000000000" pitchFamily="50" charset="-128"/>
                <a:ea typeface="游ゴシック Medium" panose="020B0500000000000000" pitchFamily="50" charset="-128"/>
              </a:rPr>
              <a:t>…</a:t>
            </a:r>
            <a:r>
              <a:rPr kumimoji="1" lang="ja-JP" altLang="en-US" dirty="0" smtClean="0">
                <a:latin typeface="游ゴシック Medium" panose="020B0500000000000000" pitchFamily="50" charset="-128"/>
                <a:ea typeface="游ゴシック Medium" panose="020B0500000000000000" pitchFamily="50" charset="-128"/>
              </a:rPr>
              <a:t>Ｐ１</a:t>
            </a:r>
            <a:endParaRPr lang="en-US" altLang="ja-JP" dirty="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対象者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Ｐ２</a:t>
            </a:r>
            <a:endParaRPr lang="en-US" altLang="ja-JP" dirty="0" smtClean="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サービス内容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Ｐ３</a:t>
            </a:r>
            <a:endParaRPr lang="en-US" altLang="ja-JP" dirty="0" smtClean="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相談支援体制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Ｐ４</a:t>
            </a:r>
            <a:endParaRPr lang="en-US" altLang="ja-JP" dirty="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国の基本指針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Ｐ５</a:t>
            </a:r>
            <a:endParaRPr lang="en-US" altLang="ja-JP" dirty="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岐阜市の目標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Ｐ６</a:t>
            </a:r>
            <a:endParaRPr lang="en-US" altLang="ja-JP" dirty="0" smtClean="0">
              <a:latin typeface="游ゴシック Medium" panose="020B0500000000000000" pitchFamily="50" charset="-128"/>
              <a:ea typeface="游ゴシック Medium" panose="020B0500000000000000" pitchFamily="50" charset="-128"/>
            </a:endParaRPr>
          </a:p>
          <a:p>
            <a:pPr marL="0" indent="0">
              <a:buNone/>
            </a:pPr>
            <a:r>
              <a:rPr lang="ja-JP" altLang="en-US" sz="2600" dirty="0" smtClean="0">
                <a:latin typeface="游ゴシック Medium" panose="020B0500000000000000" pitchFamily="50" charset="-128"/>
                <a:ea typeface="游ゴシック Medium" panose="020B0500000000000000" pitchFamily="50" charset="-128"/>
              </a:rPr>
              <a:t>岐阜市における地域移行支援の実績</a:t>
            </a:r>
            <a:r>
              <a:rPr lang="ja-JP" altLang="en-US" dirty="0" smtClean="0">
                <a:latin typeface="游ゴシック Medium" panose="020B0500000000000000" pitchFamily="50" charset="-128"/>
                <a:ea typeface="游ゴシック Medium" panose="020B0500000000000000" pitchFamily="50" charset="-128"/>
              </a:rPr>
              <a:t>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Ｐ７</a:t>
            </a:r>
            <a:endParaRPr lang="en-US" altLang="ja-JP" dirty="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よくある話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Ｐ８</a:t>
            </a:r>
            <a:endParaRPr lang="en-US" altLang="ja-JP" dirty="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地域移行に関わる連携体制（イメージ図）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Ｐ９</a:t>
            </a:r>
            <a:endParaRPr lang="en-US" altLang="ja-JP" dirty="0">
              <a:latin typeface="游ゴシック Medium" panose="020B0500000000000000" pitchFamily="50" charset="-128"/>
              <a:ea typeface="游ゴシック Medium" panose="020B0500000000000000" pitchFamily="50" charset="-128"/>
            </a:endParaRPr>
          </a:p>
          <a:p>
            <a:pPr marL="0" indent="0">
              <a:buNone/>
            </a:pPr>
            <a:r>
              <a:rPr lang="ja-JP" altLang="en-US" dirty="0" smtClean="0">
                <a:latin typeface="游ゴシック Medium" panose="020B0500000000000000" pitchFamily="50" charset="-128"/>
                <a:ea typeface="游ゴシック Medium" panose="020B0500000000000000" pitchFamily="50" charset="-128"/>
              </a:rPr>
              <a:t>地域移行の意思決定支援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Ｐ１０</a:t>
            </a:r>
            <a:endParaRPr lang="en-US" altLang="ja-JP" dirty="0" smtClean="0">
              <a:latin typeface="游ゴシック Medium" panose="020B0500000000000000" pitchFamily="50" charset="-128"/>
              <a:ea typeface="游ゴシック Medium" panose="020B0500000000000000" pitchFamily="50" charset="-128"/>
            </a:endParaRPr>
          </a:p>
          <a:p>
            <a:pPr marL="0" indent="0">
              <a:buNone/>
            </a:pPr>
            <a:r>
              <a:rPr lang="ja-JP" altLang="en-US" sz="2400" dirty="0" smtClean="0">
                <a:latin typeface="游ゴシック Medium" panose="020B0500000000000000" pitchFamily="50" charset="-128"/>
                <a:ea typeface="游ゴシック Medium" panose="020B0500000000000000" pitchFamily="50" charset="-128"/>
              </a:rPr>
              <a:t>地域</a:t>
            </a:r>
            <a:r>
              <a:rPr lang="ja-JP" altLang="en-US" sz="2400" dirty="0">
                <a:latin typeface="游ゴシック Medium" panose="020B0500000000000000" pitchFamily="50" charset="-128"/>
                <a:ea typeface="游ゴシック Medium" panose="020B0500000000000000" pitchFamily="50" charset="-128"/>
              </a:rPr>
              <a:t>移行に向けたフローチャート（精神科病院の場合</a:t>
            </a:r>
            <a:r>
              <a:rPr lang="ja-JP" altLang="en-US" sz="2400"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Ｐ１１</a:t>
            </a:r>
            <a:endParaRPr lang="en-US" altLang="ja-JP" sz="2400" dirty="0">
              <a:latin typeface="游ゴシック Medium" panose="020B0500000000000000" pitchFamily="50" charset="-128"/>
              <a:ea typeface="游ゴシック Medium" panose="020B0500000000000000" pitchFamily="50" charset="-128"/>
            </a:endParaRPr>
          </a:p>
          <a:p>
            <a:pPr marL="0" indent="0">
              <a:buNone/>
            </a:pPr>
            <a:r>
              <a:rPr lang="ja-JP" altLang="en-US" sz="2400" dirty="0" smtClean="0">
                <a:latin typeface="游ゴシック Medium" panose="020B0500000000000000" pitchFamily="50" charset="-128"/>
                <a:ea typeface="游ゴシック Medium" panose="020B0500000000000000" pitchFamily="50" charset="-128"/>
              </a:rPr>
              <a:t>地域移行に向けたフローチャート（障害者支援施設等の場合）　  </a:t>
            </a:r>
            <a:r>
              <a:rPr lang="en-US" altLang="ja-JP" dirty="0" smtClean="0">
                <a:latin typeface="游ゴシック Medium" panose="020B0500000000000000" pitchFamily="50" charset="-128"/>
                <a:ea typeface="游ゴシック Medium" panose="020B0500000000000000" pitchFamily="50" charset="-128"/>
              </a:rPr>
              <a:t>…</a:t>
            </a:r>
            <a:r>
              <a:rPr lang="ja-JP" altLang="en-US" dirty="0" smtClean="0">
                <a:latin typeface="游ゴシック Medium" panose="020B0500000000000000" pitchFamily="50" charset="-128"/>
                <a:ea typeface="游ゴシック Medium" panose="020B0500000000000000" pitchFamily="50" charset="-128"/>
              </a:rPr>
              <a:t>Ｐ１２</a:t>
            </a:r>
            <a:endParaRPr lang="en-US" altLang="ja-JP" sz="2400" dirty="0">
              <a:latin typeface="游ゴシック Medium" panose="020B0500000000000000" pitchFamily="50" charset="-128"/>
              <a:ea typeface="游ゴシック Medium" panose="020B0500000000000000" pitchFamily="50" charset="-128"/>
            </a:endParaRPr>
          </a:p>
          <a:p>
            <a:pPr marL="0" indent="0">
              <a:buNone/>
            </a:pPr>
            <a:endParaRPr lang="en-US" altLang="ja-JP" u="sng" dirty="0">
              <a:latin typeface="游ゴシック Medium" panose="020B0500000000000000" pitchFamily="50" charset="-128"/>
              <a:ea typeface="游ゴシック Medium" panose="020B0500000000000000" pitchFamily="50" charset="-128"/>
            </a:endParaRPr>
          </a:p>
          <a:p>
            <a:pPr marL="0" indent="0">
              <a:buNone/>
            </a:pPr>
            <a:endParaRPr lang="en-US" altLang="ja-JP" dirty="0" smtClean="0">
              <a:latin typeface="游ゴシック Medium" panose="020B0500000000000000" pitchFamily="50" charset="-128"/>
              <a:ea typeface="游ゴシック Medium" panose="020B0500000000000000" pitchFamily="50" charset="-128"/>
            </a:endParaRPr>
          </a:p>
        </p:txBody>
      </p:sp>
      <p:sp>
        <p:nvSpPr>
          <p:cNvPr id="6" name="タイトル 1"/>
          <p:cNvSpPr txBox="1">
            <a:spLocks/>
          </p:cNvSpPr>
          <p:nvPr/>
        </p:nvSpPr>
        <p:spPr>
          <a:xfrm>
            <a:off x="354874" y="417378"/>
            <a:ext cx="1234775" cy="601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u="sng" dirty="0" smtClean="0">
                <a:latin typeface="游ゴシック Medium" panose="020B0500000000000000" pitchFamily="50" charset="-128"/>
                <a:ea typeface="游ゴシック Medium" panose="020B0500000000000000" pitchFamily="50" charset="-128"/>
              </a:rPr>
              <a:t>目次</a:t>
            </a:r>
            <a:endParaRPr lang="ja-JP" altLang="en-US" sz="3600" u="sng"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048710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11015" y="267286"/>
            <a:ext cx="4192173"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6054"/>
            <a:ext cx="3893569" cy="601526"/>
          </a:xfrm>
        </p:spPr>
        <p:txBody>
          <a:bodyPr>
            <a:normAutofit/>
          </a:bodyPr>
          <a:lstStyle/>
          <a:p>
            <a:pPr algn="ctr"/>
            <a:r>
              <a:rPr kumimoji="1" lang="ja-JP" altLang="en-US" sz="3600" dirty="0" smtClean="0">
                <a:latin typeface="游ゴシック Medium" panose="020B0500000000000000" pitchFamily="50" charset="-128"/>
                <a:ea typeface="游ゴシック Medium" panose="020B0500000000000000" pitchFamily="50" charset="-128"/>
              </a:rPr>
              <a:t>地域移行とは？</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3" name="タイトル 1"/>
          <p:cNvSpPr txBox="1">
            <a:spLocks/>
          </p:cNvSpPr>
          <p:nvPr/>
        </p:nvSpPr>
        <p:spPr>
          <a:xfrm>
            <a:off x="354874" y="1497203"/>
            <a:ext cx="11279108" cy="51286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「地域移行」とは、住まいの場を施設や病院から単に元の家庭に戻すことではなく、</a:t>
            </a:r>
            <a:r>
              <a:rPr lang="ja-JP" altLang="en-US" sz="2000" dirty="0" err="1" smtClean="0">
                <a:latin typeface="游ゴシック Medium" panose="020B0500000000000000" pitchFamily="50" charset="-128"/>
                <a:ea typeface="游ゴシック Medium" panose="020B0500000000000000" pitchFamily="50" charset="-128"/>
              </a:rPr>
              <a:t>障がい</a:t>
            </a:r>
            <a:r>
              <a:rPr lang="ja-JP" altLang="en-US" sz="2000" dirty="0" smtClean="0">
                <a:latin typeface="游ゴシック Medium" panose="020B0500000000000000" pitchFamily="50" charset="-128"/>
                <a:ea typeface="游ゴシック Medium" panose="020B0500000000000000" pitchFamily="50" charset="-128"/>
              </a:rPr>
              <a:t>者個々人らが、自ら選んだ住まいで、安心して自分らしい暮らしを実現することです。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「地域移行支援」では、障害者支援施設や精神科病院などに入所・入院している</a:t>
            </a:r>
            <a:r>
              <a:rPr lang="ja-JP" altLang="en-US" sz="2000" dirty="0" err="1" smtClean="0">
                <a:latin typeface="游ゴシック Medium" panose="020B0500000000000000" pitchFamily="50" charset="-128"/>
                <a:ea typeface="游ゴシック Medium" panose="020B0500000000000000" pitchFamily="50" charset="-128"/>
              </a:rPr>
              <a:t>障がい</a:t>
            </a:r>
            <a:r>
              <a:rPr lang="ja-JP" altLang="en-US" sz="2000" dirty="0" smtClean="0">
                <a:latin typeface="游ゴシック Medium" panose="020B0500000000000000" pitchFamily="50" charset="-128"/>
                <a:ea typeface="游ゴシック Medium" panose="020B0500000000000000" pitchFamily="50" charset="-128"/>
              </a:rPr>
              <a:t>者などに、住居の確保その他の地域における生活に移行するための活動に関する相談、障害福祉サービス事業所等への同行支援などを行います。</a:t>
            </a:r>
            <a:endParaRPr lang="en-US" altLang="ja-JP" sz="2000" dirty="0">
              <a:latin typeface="游ゴシック Medium" panose="020B0500000000000000" pitchFamily="50" charset="-128"/>
              <a:ea typeface="游ゴシック Medium" panose="020B0500000000000000" pitchFamily="50" charset="-128"/>
            </a:endParaRPr>
          </a:p>
          <a:p>
            <a:pPr>
              <a:lnSpc>
                <a:spcPct val="200000"/>
              </a:lnSpc>
            </a:pPr>
            <a:endParaRPr lang="en-US" altLang="ja-JP" sz="2800" dirty="0" smtClean="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11486605" y="6256550"/>
            <a:ext cx="705395" cy="369332"/>
          </a:xfrm>
          <a:prstGeom prst="rect">
            <a:avLst/>
          </a:prstGeom>
          <a:noFill/>
        </p:spPr>
        <p:txBody>
          <a:bodyPr wrap="square" rtlCol="0">
            <a:spAutoFit/>
          </a:bodyPr>
          <a:lstStyle/>
          <a:p>
            <a:r>
              <a:rPr lang="en-US" altLang="ja-JP" dirty="0"/>
              <a:t>1</a:t>
            </a:r>
            <a:endParaRPr kumimoji="1" lang="ja-JP" altLang="en-US" dirty="0"/>
          </a:p>
        </p:txBody>
      </p:sp>
    </p:spTree>
    <p:extLst>
      <p:ext uri="{BB962C8B-B14F-4D97-AF65-F5344CB8AC3E}">
        <p14:creationId xmlns:p14="http://schemas.microsoft.com/office/powerpoint/2010/main" val="359773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11016" y="267286"/>
            <a:ext cx="2124222"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3" y="402621"/>
            <a:ext cx="1769348" cy="601526"/>
          </a:xfrm>
        </p:spPr>
        <p:txBody>
          <a:bodyPr>
            <a:normAutofit/>
          </a:bodyPr>
          <a:lstStyle/>
          <a:p>
            <a:pPr algn="ctr"/>
            <a:r>
              <a:rPr kumimoji="1" lang="ja-JP" altLang="en-US" sz="3600" dirty="0" smtClean="0">
                <a:latin typeface="游ゴシック Medium" panose="020B0500000000000000" pitchFamily="50" charset="-128"/>
                <a:ea typeface="游ゴシック Medium" panose="020B0500000000000000" pitchFamily="50" charset="-128"/>
              </a:rPr>
              <a:t>対象者</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3" name="タイトル 1"/>
          <p:cNvSpPr txBox="1">
            <a:spLocks/>
          </p:cNvSpPr>
          <p:nvPr/>
        </p:nvSpPr>
        <p:spPr>
          <a:xfrm>
            <a:off x="354873" y="1018904"/>
            <a:ext cx="11480075" cy="53035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200000"/>
              </a:lnSpc>
            </a:pPr>
            <a:r>
              <a:rPr lang="ja-JP" altLang="en-US" sz="2400" dirty="0">
                <a:latin typeface="游ゴシック Medium" panose="020B0500000000000000" pitchFamily="50" charset="-128"/>
                <a:ea typeface="游ゴシック Medium" panose="020B0500000000000000" pitchFamily="50" charset="-128"/>
              </a:rPr>
              <a:t>以下</a:t>
            </a:r>
            <a:r>
              <a:rPr lang="ja-JP" altLang="en-US" sz="2400" dirty="0" smtClean="0">
                <a:latin typeface="游ゴシック Medium" panose="020B0500000000000000" pitchFamily="50" charset="-128"/>
                <a:ea typeface="游ゴシック Medium" panose="020B0500000000000000" pitchFamily="50" charset="-128"/>
              </a:rPr>
              <a:t>のうち、地域生活への移行のための支援が必要と認められる人が対象です。</a:t>
            </a:r>
            <a:endParaRPr lang="en-US" altLang="ja-JP" sz="2400" dirty="0">
              <a:latin typeface="游ゴシック Medium" panose="020B0500000000000000" pitchFamily="50" charset="-128"/>
              <a:ea typeface="游ゴシック Medium" panose="020B0500000000000000" pitchFamily="50" charset="-128"/>
            </a:endParaRPr>
          </a:p>
          <a:p>
            <a:pPr>
              <a:lnSpc>
                <a:spcPct val="200000"/>
              </a:lnSpc>
            </a:pPr>
            <a:endParaRPr lang="en-US" altLang="ja-JP" sz="24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400" dirty="0" smtClean="0">
                <a:latin typeface="游ゴシック Medium" panose="020B0500000000000000" pitchFamily="50" charset="-128"/>
                <a:ea typeface="游ゴシック Medium" panose="020B0500000000000000" pitchFamily="50" charset="-128"/>
              </a:rPr>
              <a:t>・障害者支援施設等（</a:t>
            </a:r>
            <a:r>
              <a:rPr lang="en-US" altLang="ja-JP" sz="2400" dirty="0" smtClean="0">
                <a:latin typeface="游ゴシック Medium" panose="020B0500000000000000" pitchFamily="50" charset="-128"/>
                <a:ea typeface="游ゴシック Medium" panose="020B0500000000000000" pitchFamily="50" charset="-128"/>
              </a:rPr>
              <a:t>※</a:t>
            </a:r>
            <a:r>
              <a:rPr lang="ja-JP" altLang="en-US" sz="2400" dirty="0" smtClean="0">
                <a:latin typeface="游ゴシック Medium" panose="020B0500000000000000" pitchFamily="50" charset="-128"/>
                <a:ea typeface="游ゴシック Medium" panose="020B0500000000000000" pitchFamily="50" charset="-128"/>
              </a:rPr>
              <a:t>）に入所している</a:t>
            </a:r>
            <a:r>
              <a:rPr lang="ja-JP" altLang="en-US" sz="2400" dirty="0" err="1" smtClean="0">
                <a:latin typeface="游ゴシック Medium" panose="020B0500000000000000" pitchFamily="50" charset="-128"/>
                <a:ea typeface="游ゴシック Medium" panose="020B0500000000000000" pitchFamily="50" charset="-128"/>
              </a:rPr>
              <a:t>障がい</a:t>
            </a:r>
            <a:r>
              <a:rPr lang="ja-JP" altLang="en-US" sz="2400" dirty="0" smtClean="0">
                <a:latin typeface="游ゴシック Medium" panose="020B0500000000000000" pitchFamily="50" charset="-128"/>
                <a:ea typeface="游ゴシック Medium" panose="020B0500000000000000" pitchFamily="50" charset="-128"/>
              </a:rPr>
              <a:t>者等</a:t>
            </a:r>
            <a:endParaRPr lang="en-US" altLang="ja-JP" sz="2400" dirty="0" smtClean="0">
              <a:latin typeface="游ゴシック Medium" panose="020B0500000000000000" pitchFamily="50" charset="-128"/>
              <a:ea typeface="游ゴシック Medium" panose="020B0500000000000000" pitchFamily="50" charset="-128"/>
            </a:endParaRPr>
          </a:p>
          <a:p>
            <a:pPr>
              <a:lnSpc>
                <a:spcPct val="200000"/>
              </a:lnSpc>
            </a:pPr>
            <a:r>
              <a:rPr lang="en-US" altLang="ja-JP" sz="1800" dirty="0" smtClean="0">
                <a:latin typeface="游ゴシック Medium" panose="020B0500000000000000" pitchFamily="50" charset="-128"/>
                <a:ea typeface="游ゴシック Medium" panose="020B0500000000000000" pitchFamily="50" charset="-128"/>
              </a:rPr>
              <a:t>※</a:t>
            </a:r>
            <a:r>
              <a:rPr lang="ja-JP" altLang="en-US" sz="1800" dirty="0" smtClean="0">
                <a:latin typeface="游ゴシック Medium" panose="020B0500000000000000" pitchFamily="50" charset="-128"/>
                <a:ea typeface="游ゴシック Medium" panose="020B0500000000000000" pitchFamily="50" charset="-128"/>
              </a:rPr>
              <a:t>障害者支援施設等</a:t>
            </a:r>
            <a:r>
              <a:rPr lang="en-US" altLang="ja-JP" sz="1800" dirty="0" smtClean="0">
                <a:latin typeface="游ゴシック Medium" panose="020B0500000000000000" pitchFamily="50" charset="-128"/>
                <a:ea typeface="游ゴシック Medium" panose="020B0500000000000000" pitchFamily="50" charset="-128"/>
              </a:rPr>
              <a:t>…</a:t>
            </a:r>
            <a:r>
              <a:rPr lang="ja-JP" altLang="en-US" sz="1800" dirty="0" smtClean="0">
                <a:latin typeface="游ゴシック Medium" panose="020B0500000000000000" pitchFamily="50" charset="-128"/>
                <a:ea typeface="游ゴシック Medium" panose="020B0500000000000000" pitchFamily="50" charset="-128"/>
              </a:rPr>
              <a:t>障害者支援施設、療養介護を行う病院、救護施設・更生施設、矯正施設、更生保護施設</a:t>
            </a:r>
            <a:endParaRPr lang="en-US" altLang="ja-JP" sz="1800" dirty="0" smtClean="0">
              <a:latin typeface="游ゴシック Medium" panose="020B0500000000000000" pitchFamily="50" charset="-128"/>
              <a:ea typeface="游ゴシック Medium" panose="020B0500000000000000" pitchFamily="50" charset="-128"/>
            </a:endParaRPr>
          </a:p>
          <a:p>
            <a:pPr>
              <a:lnSpc>
                <a:spcPct val="200000"/>
              </a:lnSpc>
            </a:pPr>
            <a:endParaRPr lang="en-US" altLang="ja-JP" sz="24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400" dirty="0" smtClean="0">
                <a:latin typeface="游ゴシック Medium" panose="020B0500000000000000" pitchFamily="50" charset="-128"/>
                <a:ea typeface="游ゴシック Medium" panose="020B0500000000000000" pitchFamily="50" charset="-128"/>
              </a:rPr>
              <a:t>・精神科病院に入院している</a:t>
            </a:r>
            <a:r>
              <a:rPr lang="ja-JP" altLang="en-US" sz="2400" dirty="0" err="1" smtClean="0">
                <a:latin typeface="游ゴシック Medium" panose="020B0500000000000000" pitchFamily="50" charset="-128"/>
                <a:ea typeface="游ゴシック Medium" panose="020B0500000000000000" pitchFamily="50" charset="-128"/>
              </a:rPr>
              <a:t>精神障がい</a:t>
            </a:r>
            <a:r>
              <a:rPr lang="ja-JP" altLang="en-US" sz="2400" dirty="0" smtClean="0">
                <a:latin typeface="游ゴシック Medium" panose="020B0500000000000000" pitchFamily="50" charset="-128"/>
                <a:ea typeface="游ゴシック Medium" panose="020B0500000000000000" pitchFamily="50" charset="-128"/>
              </a:rPr>
              <a:t>者</a:t>
            </a:r>
            <a:endParaRPr lang="en-US" altLang="ja-JP" sz="24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1800" dirty="0" smtClean="0">
                <a:latin typeface="游ゴシック Medium" panose="020B0500000000000000" pitchFamily="50" charset="-128"/>
                <a:ea typeface="游ゴシック Medium" panose="020B0500000000000000" pitchFamily="50" charset="-128"/>
              </a:rPr>
              <a:t>→長期入院している人や、さまざまな事情により入院の長期化が見込まれる人</a:t>
            </a:r>
            <a:endParaRPr lang="en-US" altLang="ja-JP" sz="2400" dirty="0" smtClean="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11486605" y="6256550"/>
            <a:ext cx="705395" cy="369332"/>
          </a:xfrm>
          <a:prstGeom prst="rect">
            <a:avLst/>
          </a:prstGeom>
          <a:noFill/>
        </p:spPr>
        <p:txBody>
          <a:bodyPr wrap="square" rtlCol="0">
            <a:spAutoFit/>
          </a:bodyPr>
          <a:lstStyle/>
          <a:p>
            <a:r>
              <a:rPr kumimoji="1" lang="en-US" altLang="ja-JP" dirty="0" smtClean="0"/>
              <a:t>2</a:t>
            </a:r>
            <a:endParaRPr kumimoji="1" lang="ja-JP" altLang="en-US" dirty="0"/>
          </a:p>
        </p:txBody>
      </p:sp>
    </p:spTree>
    <p:extLst>
      <p:ext uri="{BB962C8B-B14F-4D97-AF65-F5344CB8AC3E}">
        <p14:creationId xmlns:p14="http://schemas.microsoft.com/office/powerpoint/2010/main" val="3841931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11015" y="267286"/>
            <a:ext cx="3179299"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6581503" cy="601526"/>
          </a:xfrm>
        </p:spPr>
        <p:txBody>
          <a:bodyPr>
            <a:normAutofit/>
          </a:bodyPr>
          <a:lstStyle/>
          <a:p>
            <a:r>
              <a:rPr kumimoji="1" lang="ja-JP" altLang="en-US" sz="3600" dirty="0" smtClean="0">
                <a:latin typeface="游ゴシック Medium" panose="020B0500000000000000" pitchFamily="50" charset="-128"/>
                <a:ea typeface="游ゴシック Medium" panose="020B0500000000000000" pitchFamily="50" charset="-128"/>
              </a:rPr>
              <a:t>サービス内容</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3" name="タイトル 1"/>
          <p:cNvSpPr txBox="1">
            <a:spLocks/>
          </p:cNvSpPr>
          <p:nvPr/>
        </p:nvSpPr>
        <p:spPr>
          <a:xfrm>
            <a:off x="354874" y="1624820"/>
            <a:ext cx="11480075" cy="3692768"/>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200000"/>
              </a:lnSpc>
            </a:pPr>
            <a:r>
              <a:rPr lang="ja-JP" altLang="en-US" sz="2400" dirty="0" smtClean="0">
                <a:latin typeface="游ゴシック Medium" panose="020B0500000000000000" pitchFamily="50" charset="-128"/>
                <a:ea typeface="游ゴシック Medium" panose="020B0500000000000000" pitchFamily="50" charset="-128"/>
              </a:rPr>
              <a:t>・住居の確保その他の地域における生活に移行するための活動に関する相談</a:t>
            </a:r>
            <a:endParaRPr lang="en-US" altLang="ja-JP" sz="2400" dirty="0" smtClean="0">
              <a:latin typeface="游ゴシック Medium" panose="020B0500000000000000" pitchFamily="50" charset="-128"/>
              <a:ea typeface="游ゴシック Medium" panose="020B0500000000000000" pitchFamily="50" charset="-128"/>
            </a:endParaRPr>
          </a:p>
          <a:p>
            <a:pPr>
              <a:lnSpc>
                <a:spcPct val="200000"/>
              </a:lnSpc>
            </a:pPr>
            <a:endParaRPr lang="en-US" altLang="ja-JP" sz="24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400" dirty="0" smtClean="0">
                <a:latin typeface="游ゴシック Medium" panose="020B0500000000000000" pitchFamily="50" charset="-128"/>
                <a:ea typeface="游ゴシック Medium" panose="020B0500000000000000" pitchFamily="50" charset="-128"/>
              </a:rPr>
              <a:t>・地域移行に当たっての障害福祉サービスの体験的な利用支援</a:t>
            </a:r>
            <a:endParaRPr lang="en-US" altLang="ja-JP" sz="2400" dirty="0">
              <a:latin typeface="游ゴシック Medium" panose="020B0500000000000000" pitchFamily="50" charset="-128"/>
              <a:ea typeface="游ゴシック Medium" panose="020B0500000000000000" pitchFamily="50" charset="-128"/>
            </a:endParaRPr>
          </a:p>
          <a:p>
            <a:pPr>
              <a:lnSpc>
                <a:spcPct val="200000"/>
              </a:lnSpc>
            </a:pPr>
            <a:endParaRPr lang="en-US" altLang="ja-JP" sz="24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400" dirty="0" smtClean="0">
                <a:latin typeface="游ゴシック Medium" panose="020B0500000000000000" pitchFamily="50" charset="-128"/>
                <a:ea typeface="游ゴシック Medium" panose="020B0500000000000000" pitchFamily="50" charset="-128"/>
              </a:rPr>
              <a:t>・地域移行に当たっての体験的な宿泊支援</a:t>
            </a:r>
            <a:endParaRPr lang="en-US" altLang="ja-JP" sz="2400" dirty="0" smtClean="0">
              <a:latin typeface="游ゴシック Medium" panose="020B0500000000000000" pitchFamily="50" charset="-128"/>
              <a:ea typeface="游ゴシック Medium" panose="020B0500000000000000" pitchFamily="50" charset="-128"/>
            </a:endParaRPr>
          </a:p>
        </p:txBody>
      </p:sp>
      <p:sp>
        <p:nvSpPr>
          <p:cNvPr id="7" name="テキスト ボックス 6"/>
          <p:cNvSpPr txBox="1"/>
          <p:nvPr/>
        </p:nvSpPr>
        <p:spPr>
          <a:xfrm>
            <a:off x="11486605" y="6256550"/>
            <a:ext cx="705395" cy="369332"/>
          </a:xfrm>
          <a:prstGeom prst="rect">
            <a:avLst/>
          </a:prstGeom>
          <a:noFill/>
        </p:spPr>
        <p:txBody>
          <a:bodyPr wrap="square" rtlCol="0">
            <a:spAutoFit/>
          </a:bodyPr>
          <a:lstStyle/>
          <a:p>
            <a:r>
              <a:rPr lang="en-US" altLang="ja-JP" dirty="0"/>
              <a:t>3</a:t>
            </a:r>
            <a:endParaRPr kumimoji="1" lang="ja-JP" altLang="en-US" dirty="0"/>
          </a:p>
        </p:txBody>
      </p:sp>
    </p:spTree>
    <p:extLst>
      <p:ext uri="{BB962C8B-B14F-4D97-AF65-F5344CB8AC3E}">
        <p14:creationId xmlns:p14="http://schemas.microsoft.com/office/powerpoint/2010/main" val="158962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11015" y="267286"/>
            <a:ext cx="3133076"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6581503" cy="601526"/>
          </a:xfrm>
        </p:spPr>
        <p:txBody>
          <a:bodyPr>
            <a:normAutofit/>
          </a:bodyPr>
          <a:lstStyle/>
          <a:p>
            <a:r>
              <a:rPr lang="ja-JP" altLang="en-US" sz="3600" dirty="0" smtClean="0">
                <a:latin typeface="游ゴシック Medium" panose="020B0500000000000000" pitchFamily="50" charset="-128"/>
                <a:ea typeface="游ゴシック Medium" panose="020B0500000000000000" pitchFamily="50" charset="-128"/>
              </a:rPr>
              <a:t>相談支援体制</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7" name="テキスト ボックス 6"/>
          <p:cNvSpPr txBox="1"/>
          <p:nvPr/>
        </p:nvSpPr>
        <p:spPr>
          <a:xfrm>
            <a:off x="11486605" y="6256550"/>
            <a:ext cx="705395" cy="369332"/>
          </a:xfrm>
          <a:prstGeom prst="rect">
            <a:avLst/>
          </a:prstGeom>
          <a:noFill/>
        </p:spPr>
        <p:txBody>
          <a:bodyPr wrap="square" rtlCol="0">
            <a:spAutoFit/>
          </a:bodyPr>
          <a:lstStyle/>
          <a:p>
            <a:r>
              <a:rPr kumimoji="1" lang="en-US" altLang="ja-JP" dirty="0" smtClean="0"/>
              <a:t>4</a:t>
            </a:r>
            <a:endParaRPr kumimoji="1" lang="ja-JP" altLang="en-US" dirty="0"/>
          </a:p>
        </p:txBody>
      </p:sp>
      <p:grpSp>
        <p:nvGrpSpPr>
          <p:cNvPr id="9" name="グループ化 8"/>
          <p:cNvGrpSpPr/>
          <p:nvPr/>
        </p:nvGrpSpPr>
        <p:grpSpPr>
          <a:xfrm>
            <a:off x="509451" y="1502229"/>
            <a:ext cx="2612572" cy="718457"/>
            <a:chOff x="509451" y="1502229"/>
            <a:chExt cx="2612572" cy="718457"/>
          </a:xfrm>
        </p:grpSpPr>
        <p:sp>
          <p:nvSpPr>
            <p:cNvPr id="8" name="角丸四角形 7"/>
            <p:cNvSpPr/>
            <p:nvPr/>
          </p:nvSpPr>
          <p:spPr>
            <a:xfrm>
              <a:off x="509451" y="1502229"/>
              <a:ext cx="2612572" cy="718457"/>
            </a:xfrm>
            <a:prstGeom prst="round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28021" y="1698172"/>
              <a:ext cx="2299063"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dirty="0" smtClean="0"/>
                <a:t>一般相談支援事業所</a:t>
              </a:r>
              <a:endParaRPr kumimoji="1" lang="ja-JP" altLang="en-US" b="1" dirty="0"/>
            </a:p>
          </p:txBody>
        </p:sp>
      </p:grpSp>
      <p:grpSp>
        <p:nvGrpSpPr>
          <p:cNvPr id="10" name="グループ化 9"/>
          <p:cNvGrpSpPr/>
          <p:nvPr/>
        </p:nvGrpSpPr>
        <p:grpSpPr>
          <a:xfrm>
            <a:off x="4341222" y="1463037"/>
            <a:ext cx="2612572" cy="718457"/>
            <a:chOff x="509451" y="1502229"/>
            <a:chExt cx="2612572" cy="718457"/>
          </a:xfrm>
          <a:solidFill>
            <a:schemeClr val="accent1">
              <a:lumMod val="60000"/>
              <a:lumOff val="40000"/>
            </a:schemeClr>
          </a:solidFill>
        </p:grpSpPr>
        <p:sp>
          <p:nvSpPr>
            <p:cNvPr id="11" name="角丸四角形 10"/>
            <p:cNvSpPr/>
            <p:nvPr/>
          </p:nvSpPr>
          <p:spPr>
            <a:xfrm>
              <a:off x="509451" y="1502229"/>
              <a:ext cx="2612572" cy="71845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28021" y="1698172"/>
              <a:ext cx="2299063"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dirty="0"/>
                <a:t>特定</a:t>
              </a:r>
              <a:r>
                <a:rPr kumimoji="1" lang="ja-JP" altLang="en-US" b="1" dirty="0" smtClean="0"/>
                <a:t>相談支援事業所</a:t>
              </a:r>
              <a:endParaRPr kumimoji="1" lang="ja-JP" altLang="en-US" b="1" dirty="0"/>
            </a:p>
          </p:txBody>
        </p:sp>
      </p:grpSp>
      <p:grpSp>
        <p:nvGrpSpPr>
          <p:cNvPr id="13" name="グループ化 12"/>
          <p:cNvGrpSpPr/>
          <p:nvPr/>
        </p:nvGrpSpPr>
        <p:grpSpPr>
          <a:xfrm>
            <a:off x="8172994" y="1502227"/>
            <a:ext cx="2612572" cy="718457"/>
            <a:chOff x="509451" y="1502229"/>
            <a:chExt cx="2612572" cy="718457"/>
          </a:xfrm>
          <a:solidFill>
            <a:srgbClr val="FFFF66"/>
          </a:solidFill>
        </p:grpSpPr>
        <p:sp>
          <p:nvSpPr>
            <p:cNvPr id="14" name="角丸四角形 13"/>
            <p:cNvSpPr/>
            <p:nvPr/>
          </p:nvSpPr>
          <p:spPr>
            <a:xfrm>
              <a:off x="509451" y="1502229"/>
              <a:ext cx="2612572" cy="71845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28021" y="1698172"/>
              <a:ext cx="2494002"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dirty="0" smtClean="0"/>
                <a:t>障害児相談支援事業所</a:t>
              </a:r>
              <a:endParaRPr kumimoji="1" lang="ja-JP" altLang="en-US" b="1" dirty="0"/>
            </a:p>
          </p:txBody>
        </p:sp>
      </p:grpSp>
      <p:grpSp>
        <p:nvGrpSpPr>
          <p:cNvPr id="16" name="グループ化 15"/>
          <p:cNvGrpSpPr/>
          <p:nvPr/>
        </p:nvGrpSpPr>
        <p:grpSpPr>
          <a:xfrm>
            <a:off x="914399" y="2725782"/>
            <a:ext cx="2207623" cy="718457"/>
            <a:chOff x="509451" y="1502229"/>
            <a:chExt cx="2612572" cy="718457"/>
          </a:xfrm>
          <a:noFill/>
        </p:grpSpPr>
        <p:sp>
          <p:nvSpPr>
            <p:cNvPr id="17" name="角丸四角形 16"/>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28021" y="1698172"/>
              <a:ext cx="2299063"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基本相談支援</a:t>
              </a:r>
              <a:endParaRPr kumimoji="1" lang="ja-JP" altLang="en-US" b="1" dirty="0"/>
            </a:p>
          </p:txBody>
        </p:sp>
      </p:grpSp>
      <p:grpSp>
        <p:nvGrpSpPr>
          <p:cNvPr id="19" name="グループ化 18"/>
          <p:cNvGrpSpPr/>
          <p:nvPr/>
        </p:nvGrpSpPr>
        <p:grpSpPr>
          <a:xfrm>
            <a:off x="914399" y="3792582"/>
            <a:ext cx="2207623" cy="718457"/>
            <a:chOff x="509451" y="1502229"/>
            <a:chExt cx="2612572" cy="718457"/>
          </a:xfrm>
          <a:noFill/>
        </p:grpSpPr>
        <p:sp>
          <p:nvSpPr>
            <p:cNvPr id="20" name="角丸四角形 19"/>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628021" y="1698172"/>
              <a:ext cx="2299063"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地域相談支援</a:t>
              </a:r>
              <a:endParaRPr kumimoji="1" lang="ja-JP" altLang="en-US" b="1" dirty="0"/>
            </a:p>
          </p:txBody>
        </p:sp>
      </p:grpSp>
      <p:grpSp>
        <p:nvGrpSpPr>
          <p:cNvPr id="22" name="グループ化 21"/>
          <p:cNvGrpSpPr/>
          <p:nvPr/>
        </p:nvGrpSpPr>
        <p:grpSpPr>
          <a:xfrm>
            <a:off x="1136469" y="4859383"/>
            <a:ext cx="1985554" cy="650968"/>
            <a:chOff x="509451" y="1502229"/>
            <a:chExt cx="2612572" cy="718457"/>
          </a:xfrm>
          <a:solidFill>
            <a:srgbClr val="FFCCFF"/>
          </a:solidFill>
        </p:grpSpPr>
        <p:sp>
          <p:nvSpPr>
            <p:cNvPr id="23" name="角丸四角形 22"/>
            <p:cNvSpPr/>
            <p:nvPr/>
          </p:nvSpPr>
          <p:spPr>
            <a:xfrm>
              <a:off x="509451" y="1502229"/>
              <a:ext cx="2612572" cy="718457"/>
            </a:xfrm>
            <a:prstGeom prst="roundRect">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628021" y="1698172"/>
              <a:ext cx="2299063" cy="369332"/>
            </a:xfrm>
            <a:prstGeom prst="rect">
              <a:avLst/>
            </a:prstGeom>
            <a:grpFill/>
            <a:ln w="57150">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地域移行支援</a:t>
              </a:r>
              <a:endParaRPr kumimoji="1" lang="ja-JP" altLang="en-US" b="1" dirty="0"/>
            </a:p>
          </p:txBody>
        </p:sp>
      </p:grpSp>
      <p:grpSp>
        <p:nvGrpSpPr>
          <p:cNvPr id="25" name="グループ化 24"/>
          <p:cNvGrpSpPr/>
          <p:nvPr/>
        </p:nvGrpSpPr>
        <p:grpSpPr>
          <a:xfrm>
            <a:off x="1136469" y="5723707"/>
            <a:ext cx="1985554" cy="650968"/>
            <a:chOff x="509451" y="1502229"/>
            <a:chExt cx="2612572" cy="718457"/>
          </a:xfrm>
          <a:noFill/>
        </p:grpSpPr>
        <p:sp>
          <p:nvSpPr>
            <p:cNvPr id="26" name="角丸四角形 25"/>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28021" y="1698172"/>
              <a:ext cx="2299063"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地域定着支援</a:t>
              </a:r>
              <a:endParaRPr kumimoji="1" lang="ja-JP" altLang="en-US" b="1" dirty="0"/>
            </a:p>
          </p:txBody>
        </p:sp>
      </p:grpSp>
      <p:grpSp>
        <p:nvGrpSpPr>
          <p:cNvPr id="28" name="グループ化 27"/>
          <p:cNvGrpSpPr/>
          <p:nvPr/>
        </p:nvGrpSpPr>
        <p:grpSpPr>
          <a:xfrm>
            <a:off x="4746171" y="2725782"/>
            <a:ext cx="2207623" cy="718457"/>
            <a:chOff x="509451" y="1502229"/>
            <a:chExt cx="2612572" cy="718457"/>
          </a:xfrm>
          <a:noFill/>
        </p:grpSpPr>
        <p:sp>
          <p:nvSpPr>
            <p:cNvPr id="29" name="角丸四角形 28"/>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628021" y="1698172"/>
              <a:ext cx="2299063"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基本相談支援</a:t>
              </a:r>
              <a:endParaRPr kumimoji="1" lang="ja-JP" altLang="en-US" b="1" dirty="0"/>
            </a:p>
          </p:txBody>
        </p:sp>
      </p:grpSp>
      <p:grpSp>
        <p:nvGrpSpPr>
          <p:cNvPr id="31" name="グループ化 30"/>
          <p:cNvGrpSpPr/>
          <p:nvPr/>
        </p:nvGrpSpPr>
        <p:grpSpPr>
          <a:xfrm>
            <a:off x="4728754" y="3813962"/>
            <a:ext cx="2207623" cy="718457"/>
            <a:chOff x="509451" y="1502229"/>
            <a:chExt cx="2612572" cy="718457"/>
          </a:xfrm>
          <a:noFill/>
        </p:grpSpPr>
        <p:sp>
          <p:nvSpPr>
            <p:cNvPr id="32" name="角丸四角形 31"/>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28021" y="1698172"/>
              <a:ext cx="2299063"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計画相談支援</a:t>
              </a:r>
              <a:endParaRPr kumimoji="1" lang="ja-JP" altLang="en-US" b="1" dirty="0"/>
            </a:p>
          </p:txBody>
        </p:sp>
      </p:grpSp>
      <p:grpSp>
        <p:nvGrpSpPr>
          <p:cNvPr id="34" name="グループ化 33"/>
          <p:cNvGrpSpPr/>
          <p:nvPr/>
        </p:nvGrpSpPr>
        <p:grpSpPr>
          <a:xfrm>
            <a:off x="4872489" y="4857211"/>
            <a:ext cx="2107431" cy="650969"/>
            <a:chOff x="383462" y="1502229"/>
            <a:chExt cx="2772937" cy="718457"/>
          </a:xfrm>
          <a:noFill/>
        </p:grpSpPr>
        <p:sp>
          <p:nvSpPr>
            <p:cNvPr id="35" name="角丸四角形 34"/>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383462" y="1698172"/>
              <a:ext cx="2772937" cy="339685"/>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b="1" dirty="0" smtClean="0"/>
                <a:t>サービス利用計画支援</a:t>
              </a:r>
              <a:endParaRPr kumimoji="1" lang="ja-JP" altLang="en-US" sz="1400" b="1" dirty="0"/>
            </a:p>
          </p:txBody>
        </p:sp>
      </p:grpSp>
      <p:grpSp>
        <p:nvGrpSpPr>
          <p:cNvPr id="37" name="グループ化 36"/>
          <p:cNvGrpSpPr/>
          <p:nvPr/>
        </p:nvGrpSpPr>
        <p:grpSpPr>
          <a:xfrm>
            <a:off x="4968240" y="5737861"/>
            <a:ext cx="1985554" cy="650969"/>
            <a:chOff x="509451" y="1502229"/>
            <a:chExt cx="2612572" cy="718457"/>
          </a:xfrm>
          <a:noFill/>
        </p:grpSpPr>
        <p:sp>
          <p:nvSpPr>
            <p:cNvPr id="38" name="角丸四角形 37"/>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66205" y="1572725"/>
              <a:ext cx="2299063" cy="577464"/>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b="1" dirty="0" smtClean="0"/>
                <a:t>継続サービス利用計画支援</a:t>
              </a:r>
              <a:endParaRPr kumimoji="1" lang="ja-JP" altLang="en-US" sz="1400" b="1" dirty="0"/>
            </a:p>
          </p:txBody>
        </p:sp>
      </p:grpSp>
      <p:grpSp>
        <p:nvGrpSpPr>
          <p:cNvPr id="40" name="グループ化 39"/>
          <p:cNvGrpSpPr/>
          <p:nvPr/>
        </p:nvGrpSpPr>
        <p:grpSpPr>
          <a:xfrm>
            <a:off x="8538754" y="2725781"/>
            <a:ext cx="2342606" cy="718457"/>
            <a:chOff x="459777" y="1502229"/>
            <a:chExt cx="2772315" cy="718457"/>
          </a:xfrm>
          <a:noFill/>
        </p:grpSpPr>
        <p:sp>
          <p:nvSpPr>
            <p:cNvPr id="41" name="角丸四角形 40"/>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59777" y="1698172"/>
              <a:ext cx="2772315" cy="369332"/>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障害児支援利用援助</a:t>
              </a:r>
              <a:endParaRPr kumimoji="1" lang="ja-JP" altLang="en-US" b="1" dirty="0"/>
            </a:p>
          </p:txBody>
        </p:sp>
      </p:grpSp>
      <p:grpSp>
        <p:nvGrpSpPr>
          <p:cNvPr id="43" name="グループ化 42"/>
          <p:cNvGrpSpPr/>
          <p:nvPr/>
        </p:nvGrpSpPr>
        <p:grpSpPr>
          <a:xfrm>
            <a:off x="8580729" y="3813961"/>
            <a:ext cx="2207623" cy="718457"/>
            <a:chOff x="509451" y="1502229"/>
            <a:chExt cx="2612572" cy="718457"/>
          </a:xfrm>
          <a:noFill/>
        </p:grpSpPr>
        <p:sp>
          <p:nvSpPr>
            <p:cNvPr id="44" name="角丸四角形 43"/>
            <p:cNvSpPr/>
            <p:nvPr/>
          </p:nvSpPr>
          <p:spPr>
            <a:xfrm>
              <a:off x="509451" y="1502229"/>
              <a:ext cx="2612572"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66205" y="1574355"/>
              <a:ext cx="2299063" cy="646331"/>
            </a:xfrm>
            <a:prstGeom prst="rect">
              <a:avLst/>
            </a:prstGeom>
            <a:grp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t>継続障害児支援利用援助</a:t>
              </a:r>
              <a:endParaRPr kumimoji="1" lang="ja-JP" altLang="en-US" b="1" dirty="0"/>
            </a:p>
          </p:txBody>
        </p:sp>
      </p:grpSp>
      <p:grpSp>
        <p:nvGrpSpPr>
          <p:cNvPr id="56" name="グループ化 55"/>
          <p:cNvGrpSpPr/>
          <p:nvPr/>
        </p:nvGrpSpPr>
        <p:grpSpPr>
          <a:xfrm>
            <a:off x="623330" y="2233747"/>
            <a:ext cx="304145" cy="1939444"/>
            <a:chOff x="623330" y="2233747"/>
            <a:chExt cx="304145" cy="1939444"/>
          </a:xfrm>
        </p:grpSpPr>
        <p:cxnSp>
          <p:nvCxnSpPr>
            <p:cNvPr id="47" name="直線コネクタ 46"/>
            <p:cNvCxnSpPr/>
            <p:nvPr/>
          </p:nvCxnSpPr>
          <p:spPr>
            <a:xfrm>
              <a:off x="641084" y="2233747"/>
              <a:ext cx="0" cy="193112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endCxn id="17" idx="1"/>
            </p:cNvCxnSpPr>
            <p:nvPr/>
          </p:nvCxnSpPr>
          <p:spPr>
            <a:xfrm>
              <a:off x="623330" y="3085009"/>
              <a:ext cx="291069"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636406" y="4173189"/>
              <a:ext cx="291069"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 name="グループ化 81"/>
          <p:cNvGrpSpPr/>
          <p:nvPr/>
        </p:nvGrpSpPr>
        <p:grpSpPr>
          <a:xfrm>
            <a:off x="1027431" y="4508471"/>
            <a:ext cx="112429" cy="1558441"/>
            <a:chOff x="1027431" y="4508471"/>
            <a:chExt cx="112429" cy="1558441"/>
          </a:xfrm>
        </p:grpSpPr>
        <p:grpSp>
          <p:nvGrpSpPr>
            <p:cNvPr id="57" name="グループ化 56"/>
            <p:cNvGrpSpPr/>
            <p:nvPr/>
          </p:nvGrpSpPr>
          <p:grpSpPr>
            <a:xfrm>
              <a:off x="1027431" y="4508471"/>
              <a:ext cx="103722" cy="1556262"/>
              <a:chOff x="637190" y="2233747"/>
              <a:chExt cx="103722" cy="1556262"/>
            </a:xfrm>
          </p:grpSpPr>
          <p:cxnSp>
            <p:nvCxnSpPr>
              <p:cNvPr id="58" name="直線コネクタ 57"/>
              <p:cNvCxnSpPr/>
              <p:nvPr/>
            </p:nvCxnSpPr>
            <p:spPr>
              <a:xfrm>
                <a:off x="641084" y="2233747"/>
                <a:ext cx="4813" cy="15562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H="1">
                <a:off x="637190" y="2945277"/>
                <a:ext cx="103722" cy="21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7" name="直線コネクタ 76"/>
            <p:cNvCxnSpPr/>
            <p:nvPr/>
          </p:nvCxnSpPr>
          <p:spPr>
            <a:xfrm flipH="1">
              <a:off x="1036138" y="6064733"/>
              <a:ext cx="103722" cy="21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3" name="グループ化 82"/>
          <p:cNvGrpSpPr/>
          <p:nvPr/>
        </p:nvGrpSpPr>
        <p:grpSpPr>
          <a:xfrm>
            <a:off x="4861908" y="4534597"/>
            <a:ext cx="112429" cy="1558441"/>
            <a:chOff x="1027431" y="4508471"/>
            <a:chExt cx="112429" cy="1558441"/>
          </a:xfrm>
        </p:grpSpPr>
        <p:grpSp>
          <p:nvGrpSpPr>
            <p:cNvPr id="84" name="グループ化 83"/>
            <p:cNvGrpSpPr/>
            <p:nvPr/>
          </p:nvGrpSpPr>
          <p:grpSpPr>
            <a:xfrm>
              <a:off x="1027431" y="4508471"/>
              <a:ext cx="103722" cy="1556262"/>
              <a:chOff x="637190" y="2233747"/>
              <a:chExt cx="103722" cy="1556262"/>
            </a:xfrm>
          </p:grpSpPr>
          <p:cxnSp>
            <p:nvCxnSpPr>
              <p:cNvPr id="86" name="直線コネクタ 85"/>
              <p:cNvCxnSpPr/>
              <p:nvPr/>
            </p:nvCxnSpPr>
            <p:spPr>
              <a:xfrm>
                <a:off x="641084" y="2233747"/>
                <a:ext cx="4813" cy="15562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H="1">
                <a:off x="637190" y="2945277"/>
                <a:ext cx="103722" cy="21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 name="直線コネクタ 84"/>
            <p:cNvCxnSpPr/>
            <p:nvPr/>
          </p:nvCxnSpPr>
          <p:spPr>
            <a:xfrm flipH="1">
              <a:off x="1036138" y="6064733"/>
              <a:ext cx="103722" cy="21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8" name="グループ化 87"/>
          <p:cNvGrpSpPr/>
          <p:nvPr/>
        </p:nvGrpSpPr>
        <p:grpSpPr>
          <a:xfrm>
            <a:off x="4435516" y="2191430"/>
            <a:ext cx="304145" cy="1939444"/>
            <a:chOff x="623330" y="2233747"/>
            <a:chExt cx="304145" cy="1939444"/>
          </a:xfrm>
        </p:grpSpPr>
        <p:cxnSp>
          <p:nvCxnSpPr>
            <p:cNvPr id="89" name="直線コネクタ 88"/>
            <p:cNvCxnSpPr/>
            <p:nvPr/>
          </p:nvCxnSpPr>
          <p:spPr>
            <a:xfrm>
              <a:off x="641084" y="2233747"/>
              <a:ext cx="0" cy="193112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23330" y="3085009"/>
              <a:ext cx="291069"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a:off x="636406" y="4173189"/>
              <a:ext cx="291069"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2" name="グループ化 91"/>
          <p:cNvGrpSpPr/>
          <p:nvPr/>
        </p:nvGrpSpPr>
        <p:grpSpPr>
          <a:xfrm>
            <a:off x="8288913" y="2231176"/>
            <a:ext cx="304145" cy="1939444"/>
            <a:chOff x="623330" y="2233747"/>
            <a:chExt cx="304145" cy="1939444"/>
          </a:xfrm>
        </p:grpSpPr>
        <p:cxnSp>
          <p:nvCxnSpPr>
            <p:cNvPr id="93" name="直線コネクタ 92"/>
            <p:cNvCxnSpPr/>
            <p:nvPr/>
          </p:nvCxnSpPr>
          <p:spPr>
            <a:xfrm>
              <a:off x="641084" y="2233747"/>
              <a:ext cx="0" cy="193112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623330" y="3085009"/>
              <a:ext cx="291069"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636406" y="4173189"/>
              <a:ext cx="291069"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96265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618815221"/>
              </p:ext>
            </p:extLst>
          </p:nvPr>
        </p:nvGraphicFramePr>
        <p:xfrm>
          <a:off x="302622" y="1195121"/>
          <a:ext cx="11183984" cy="4905232"/>
        </p:xfrm>
        <a:graphic>
          <a:graphicData uri="http://schemas.openxmlformats.org/drawingml/2006/table">
            <a:tbl>
              <a:tblPr firstRow="1" bandRow="1">
                <a:tableStyleId>{5C22544A-7EE6-4342-B048-85BDC9FD1C3A}</a:tableStyleId>
              </a:tblPr>
              <a:tblGrid>
                <a:gridCol w="2323012">
                  <a:extLst>
                    <a:ext uri="{9D8B030D-6E8A-4147-A177-3AD203B41FA5}">
                      <a16:colId xmlns:a16="http://schemas.microsoft.com/office/drawing/2014/main" xmlns="" val="1553962695"/>
                    </a:ext>
                  </a:extLst>
                </a:gridCol>
                <a:gridCol w="1845592">
                  <a:extLst>
                    <a:ext uri="{9D8B030D-6E8A-4147-A177-3AD203B41FA5}">
                      <a16:colId xmlns:a16="http://schemas.microsoft.com/office/drawing/2014/main" xmlns="" val="3920901787"/>
                    </a:ext>
                  </a:extLst>
                </a:gridCol>
                <a:gridCol w="7015380">
                  <a:extLst>
                    <a:ext uri="{9D8B030D-6E8A-4147-A177-3AD203B41FA5}">
                      <a16:colId xmlns:a16="http://schemas.microsoft.com/office/drawing/2014/main" xmlns="" val="3001944688"/>
                    </a:ext>
                  </a:extLst>
                </a:gridCol>
              </a:tblGrid>
              <a:tr h="4921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solidFill>
                            <a:schemeClr val="tx1"/>
                          </a:solidFill>
                        </a:rPr>
                        <a:t>相談支援事業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solidFill>
                            <a:schemeClr val="tx1"/>
                          </a:solidFill>
                        </a:rPr>
                        <a:t>サービス名</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2400" dirty="0" smtClean="0">
                          <a:solidFill>
                            <a:schemeClr val="tx1"/>
                          </a:solidFill>
                        </a:rPr>
                        <a:t>サービス内容</a:t>
                      </a:r>
                      <a:endParaRPr kumimoji="1" lang="ja-JP" alt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xmlns="" val="1563241043"/>
                  </a:ext>
                </a:extLst>
              </a:tr>
              <a:tr h="94609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t>指定一般相談支援</a:t>
                      </a:r>
                    </a:p>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t>地域相談支援</a:t>
                      </a:r>
                    </a:p>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600"/>
                        </a:lnSpc>
                      </a:pPr>
                      <a:r>
                        <a:rPr kumimoji="1" lang="ja-JP" altLang="en-US" sz="1600" dirty="0" smtClean="0"/>
                        <a:t>・</a:t>
                      </a:r>
                      <a:endParaRPr kumimoji="1" lang="en-US" altLang="ja-JP" sz="1600" dirty="0" smtClean="0"/>
                    </a:p>
                    <a:p>
                      <a:pPr>
                        <a:lnSpc>
                          <a:spcPct val="100000"/>
                        </a:lnSpc>
                      </a:pPr>
                      <a:r>
                        <a:rPr kumimoji="1" lang="ja-JP" altLang="en-US" sz="1600" dirty="0" smtClean="0"/>
                        <a:t>　</a:t>
                      </a:r>
                      <a:r>
                        <a:rPr kumimoji="1" lang="ja-JP" altLang="en-US" sz="1400" dirty="0" smtClean="0"/>
                        <a:t>地域における生活に移行するための活動に関する相談、住居の確保、その他の支　</a:t>
                      </a:r>
                      <a:endParaRPr kumimoji="1" lang="en-US" altLang="ja-JP" sz="1400" dirty="0" smtClean="0"/>
                    </a:p>
                    <a:p>
                      <a:pPr>
                        <a:lnSpc>
                          <a:spcPct val="100000"/>
                        </a:lnSpc>
                      </a:pPr>
                      <a:r>
                        <a:rPr kumimoji="1" lang="ja-JP" altLang="en-US" sz="1400" dirty="0" smtClean="0"/>
                        <a:t>　援を行います。（給付決定の有効期間：</a:t>
                      </a:r>
                      <a:r>
                        <a:rPr kumimoji="1" lang="en-US" altLang="ja-JP" sz="1400" dirty="0" smtClean="0"/>
                        <a:t>6</a:t>
                      </a:r>
                      <a:r>
                        <a:rPr kumimoji="1" lang="ja-JP" altLang="en-US" sz="1400" dirty="0" smtClean="0"/>
                        <a:t>か月以内）</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66550694"/>
                  </a:ext>
                </a:extLst>
              </a:tr>
              <a:tr h="946091">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600"/>
                        </a:lnSpc>
                      </a:pPr>
                      <a:r>
                        <a:rPr kumimoji="1" lang="ja-JP" altLang="en-US" sz="1600" dirty="0" smtClean="0"/>
                        <a:t>・</a:t>
                      </a:r>
                      <a:endParaRPr kumimoji="1" lang="en-US" altLang="ja-JP" sz="1600" dirty="0" smtClean="0"/>
                    </a:p>
                    <a:p>
                      <a:pPr>
                        <a:lnSpc>
                          <a:spcPct val="100000"/>
                        </a:lnSpc>
                      </a:pPr>
                      <a:r>
                        <a:rPr kumimoji="1" lang="ja-JP" altLang="en-US" sz="1600" dirty="0" smtClean="0"/>
                        <a:t>　</a:t>
                      </a:r>
                      <a:r>
                        <a:rPr kumimoji="1" lang="ja-JP" altLang="en-US" sz="1400" dirty="0" smtClean="0"/>
                        <a:t>常時の連絡体制を確保し、障がいの特性に起因して生じた緊急の事態等に相談、　</a:t>
                      </a:r>
                      <a:endParaRPr kumimoji="1" lang="en-US" altLang="ja-JP" sz="1400" dirty="0" smtClean="0"/>
                    </a:p>
                    <a:p>
                      <a:pPr>
                        <a:lnSpc>
                          <a:spcPct val="100000"/>
                        </a:lnSpc>
                      </a:pPr>
                      <a:r>
                        <a:rPr kumimoji="1" lang="ja-JP" altLang="en-US" sz="1400" dirty="0" smtClean="0"/>
                        <a:t>　その他の支援を行います。（給付決定の有効期間：</a:t>
                      </a:r>
                      <a:r>
                        <a:rPr kumimoji="1" lang="en-US" altLang="ja-JP" sz="1400" dirty="0" smtClean="0"/>
                        <a:t>1</a:t>
                      </a:r>
                      <a:r>
                        <a:rPr kumimoji="1" lang="ja-JP" altLang="en-US" sz="1400" dirty="0" smtClean="0"/>
                        <a:t>年以内）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405022817"/>
                  </a:ext>
                </a:extLst>
              </a:tr>
              <a:tr h="12468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t>指定特定相談支援</a:t>
                      </a:r>
                    </a:p>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t>計画相談支援</a:t>
                      </a:r>
                      <a:endParaRPr kumimoji="1" lang="ja-JP" altLang="en-US" dirty="0" smtClean="0"/>
                    </a:p>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r>
                        <a:rPr kumimoji="1" lang="ja-JP" altLang="en-US" sz="1400" dirty="0" smtClean="0"/>
                        <a:t>・障害福祉サービス等の申請に係る支給決定前に、サービス等利用計画案を作成し、</a:t>
                      </a:r>
                      <a:endParaRPr kumimoji="1" lang="en-US" altLang="ja-JP" sz="1400" dirty="0" smtClean="0"/>
                    </a:p>
                    <a:p>
                      <a:pPr>
                        <a:lnSpc>
                          <a:spcPct val="100000"/>
                        </a:lnSpc>
                      </a:pPr>
                      <a:r>
                        <a:rPr kumimoji="1" lang="ja-JP" altLang="en-US" sz="1400" dirty="0" smtClean="0"/>
                        <a:t>　支給決定後に、サービス事業者等との連絡調整を行うとともに、サービス等利</a:t>
                      </a:r>
                      <a:endParaRPr kumimoji="1" lang="en-US" altLang="ja-JP" sz="1400" dirty="0" smtClean="0"/>
                    </a:p>
                    <a:p>
                      <a:pPr>
                        <a:lnSpc>
                          <a:spcPct val="100000"/>
                        </a:lnSpc>
                      </a:pPr>
                      <a:r>
                        <a:rPr kumimoji="1" lang="ja-JP" altLang="en-US" sz="1400" dirty="0" smtClean="0"/>
                        <a:t>　用計画の作成を行います。</a:t>
                      </a:r>
                      <a:endParaRPr kumimoji="1" lang="en-US" altLang="ja-JP" sz="1400" dirty="0" smtClean="0"/>
                    </a:p>
                    <a:p>
                      <a:pPr>
                        <a:lnSpc>
                          <a:spcPct val="100000"/>
                        </a:lnSpc>
                      </a:pPr>
                      <a:r>
                        <a:rPr kumimoji="1" lang="ja-JP" altLang="en-US" sz="1400" dirty="0" smtClean="0"/>
                        <a:t>・支給決定されたサービス等の利用状況の検証（モニタリング）を行い、サービス</a:t>
                      </a:r>
                      <a:endParaRPr kumimoji="1" lang="en-US" altLang="ja-JP" sz="1400" dirty="0" smtClean="0"/>
                    </a:p>
                    <a:p>
                      <a:pPr>
                        <a:lnSpc>
                          <a:spcPct val="100000"/>
                        </a:lnSpc>
                      </a:pPr>
                      <a:r>
                        <a:rPr kumimoji="1" lang="ja-JP" altLang="en-US" sz="1400" dirty="0" smtClean="0"/>
                        <a:t>　事業者等との連絡調整などを行います。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50516912"/>
                  </a:ext>
                </a:extLst>
              </a:tr>
              <a:tr h="1273992">
                <a:tc>
                  <a:txBody>
                    <a:bodyPr/>
                    <a:lstStyle/>
                    <a:p>
                      <a:pPr algn="ctr"/>
                      <a:r>
                        <a:rPr kumimoji="1" lang="ja-JP" altLang="en-US" dirty="0" smtClean="0"/>
                        <a:t>指定障害児相談支援</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dirty="0" smtClean="0"/>
                        <a:t>障害児相談支援</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smtClean="0"/>
                        <a:t>・障害児通所支援の申請に係る支給決定前に、障害児支援利用計画案を作成し、支給　</a:t>
                      </a:r>
                      <a:endParaRPr kumimoji="1" lang="en-US" altLang="ja-JP" sz="1400" dirty="0" smtClean="0"/>
                    </a:p>
                    <a:p>
                      <a:r>
                        <a:rPr kumimoji="1" lang="ja-JP" altLang="en-US" sz="1400" dirty="0" smtClean="0"/>
                        <a:t>　決定後に、サービス事業者等との連絡調整等を行うとともに、障害児支援利用計画</a:t>
                      </a:r>
                      <a:endParaRPr kumimoji="1" lang="en-US" altLang="ja-JP" sz="1400" dirty="0" smtClean="0"/>
                    </a:p>
                    <a:p>
                      <a:r>
                        <a:rPr kumimoji="1" lang="ja-JP" altLang="en-US" sz="1400" dirty="0" smtClean="0"/>
                        <a:t>　の作成を行います。</a:t>
                      </a:r>
                      <a:endParaRPr kumimoji="1" lang="en-US" altLang="ja-JP" sz="1400" dirty="0" smtClean="0"/>
                    </a:p>
                    <a:p>
                      <a:r>
                        <a:rPr kumimoji="1" lang="ja-JP" altLang="en-US" sz="1400" dirty="0" smtClean="0"/>
                        <a:t>・支給決定されたサービス等の利用状況の検証（モニタリング）を行い、サービス事</a:t>
                      </a:r>
                      <a:endParaRPr kumimoji="1" lang="en-US" altLang="ja-JP" sz="1400" dirty="0" smtClean="0"/>
                    </a:p>
                    <a:p>
                      <a:r>
                        <a:rPr kumimoji="1" lang="ja-JP" altLang="en-US" sz="1400" dirty="0" smtClean="0"/>
                        <a:t>　業者等との連絡調整などを行います。</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359696"/>
                  </a:ext>
                </a:extLst>
              </a:tr>
            </a:tbl>
          </a:graphicData>
        </a:graphic>
      </p:graphicFrame>
      <p:sp>
        <p:nvSpPr>
          <p:cNvPr id="6" name="角丸四角形 5"/>
          <p:cNvSpPr/>
          <p:nvPr/>
        </p:nvSpPr>
        <p:spPr>
          <a:xfrm>
            <a:off x="211015" y="267286"/>
            <a:ext cx="3179299"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02622" y="430441"/>
            <a:ext cx="6581503" cy="601526"/>
          </a:xfrm>
        </p:spPr>
        <p:txBody>
          <a:bodyPr>
            <a:normAutofit/>
          </a:bodyPr>
          <a:lstStyle/>
          <a:p>
            <a:r>
              <a:rPr kumimoji="1" lang="ja-JP" altLang="en-US" sz="3600" dirty="0" smtClean="0">
                <a:latin typeface="游ゴシック Medium" panose="020B0500000000000000" pitchFamily="50" charset="-128"/>
                <a:ea typeface="游ゴシック Medium" panose="020B0500000000000000" pitchFamily="50" charset="-128"/>
              </a:rPr>
              <a:t>相談支援体制</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7" name="テキスト ボックス 6"/>
          <p:cNvSpPr txBox="1"/>
          <p:nvPr/>
        </p:nvSpPr>
        <p:spPr>
          <a:xfrm>
            <a:off x="11486605" y="6256550"/>
            <a:ext cx="705395" cy="369332"/>
          </a:xfrm>
          <a:prstGeom prst="rect">
            <a:avLst/>
          </a:prstGeom>
          <a:noFill/>
        </p:spPr>
        <p:txBody>
          <a:bodyPr wrap="square" rtlCol="0">
            <a:spAutoFit/>
          </a:bodyPr>
          <a:lstStyle/>
          <a:p>
            <a:r>
              <a:rPr kumimoji="1" lang="en-US" altLang="ja-JP" dirty="0" smtClean="0"/>
              <a:t>4</a:t>
            </a:r>
            <a:endParaRPr kumimoji="1" lang="ja-JP" altLang="en-US" dirty="0"/>
          </a:p>
        </p:txBody>
      </p:sp>
      <p:sp>
        <p:nvSpPr>
          <p:cNvPr id="4" name="テキスト ボックス 3"/>
          <p:cNvSpPr txBox="1"/>
          <p:nvPr/>
        </p:nvSpPr>
        <p:spPr>
          <a:xfrm>
            <a:off x="4736286" y="1738281"/>
            <a:ext cx="1429383" cy="338554"/>
          </a:xfrm>
          <a:prstGeom prst="rect">
            <a:avLst/>
          </a:prstGeom>
          <a:solidFill>
            <a:srgbClr val="FFCCFF"/>
          </a:solidFill>
        </p:spPr>
        <p:txBody>
          <a:bodyPr wrap="square" rtlCol="0" anchor="ctr">
            <a:spAutoFit/>
          </a:bodyPr>
          <a:lstStyle/>
          <a:p>
            <a:pPr algn="ctr"/>
            <a:r>
              <a:rPr kumimoji="1" lang="ja-JP" altLang="en-US" sz="1600" b="1" dirty="0" smtClean="0"/>
              <a:t>地域移行支援</a:t>
            </a:r>
            <a:endParaRPr kumimoji="1" lang="ja-JP" altLang="en-US" sz="1600" b="1" dirty="0"/>
          </a:p>
        </p:txBody>
      </p:sp>
      <p:sp>
        <p:nvSpPr>
          <p:cNvPr id="8" name="テキスト ボックス 7"/>
          <p:cNvSpPr txBox="1"/>
          <p:nvPr/>
        </p:nvSpPr>
        <p:spPr>
          <a:xfrm>
            <a:off x="4736286" y="2672247"/>
            <a:ext cx="1413524" cy="338554"/>
          </a:xfrm>
          <a:prstGeom prst="rect">
            <a:avLst/>
          </a:prstGeom>
          <a:solidFill>
            <a:srgbClr val="FFCCFF"/>
          </a:solidFill>
        </p:spPr>
        <p:txBody>
          <a:bodyPr wrap="square" rtlCol="0" anchor="ctr">
            <a:spAutoFit/>
          </a:bodyPr>
          <a:lstStyle/>
          <a:p>
            <a:pPr algn="ctr"/>
            <a:r>
              <a:rPr kumimoji="1" lang="ja-JP" altLang="en-US" sz="1600" b="1" dirty="0" smtClean="0"/>
              <a:t>地域定着支援</a:t>
            </a:r>
            <a:endParaRPr kumimoji="1" lang="ja-JP" altLang="en-US" sz="1600" b="1" dirty="0"/>
          </a:p>
        </p:txBody>
      </p:sp>
    </p:spTree>
    <p:extLst>
      <p:ext uri="{BB962C8B-B14F-4D97-AF65-F5344CB8AC3E}">
        <p14:creationId xmlns:p14="http://schemas.microsoft.com/office/powerpoint/2010/main" val="131928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1016" y="267286"/>
            <a:ext cx="3291840"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6581503" cy="601526"/>
          </a:xfrm>
        </p:spPr>
        <p:txBody>
          <a:bodyPr>
            <a:normAutofit/>
          </a:bodyPr>
          <a:lstStyle/>
          <a:p>
            <a:r>
              <a:rPr kumimoji="1" lang="ja-JP" altLang="en-US" sz="3600" dirty="0" smtClean="0">
                <a:latin typeface="游ゴシック Medium" panose="020B0500000000000000" pitchFamily="50" charset="-128"/>
                <a:ea typeface="游ゴシック Medium" panose="020B0500000000000000" pitchFamily="50" charset="-128"/>
              </a:rPr>
              <a:t>国の基本指針</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3" name="タイトル 1"/>
          <p:cNvSpPr txBox="1">
            <a:spLocks/>
          </p:cNvSpPr>
          <p:nvPr/>
        </p:nvSpPr>
        <p:spPr>
          <a:xfrm>
            <a:off x="354874" y="1280160"/>
            <a:ext cx="11279108" cy="4545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厚生労働省が示す基本指針においては、障がいのある人の自立支援の観点から、令和５年度を目標年度として６つの項目について目標値の設定を求めており、その１つに「施設入所者の地域生活への移行」があり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〇</a:t>
            </a:r>
            <a:r>
              <a:rPr lang="ja-JP" altLang="en-US" sz="2000" dirty="0" smtClean="0">
                <a:latin typeface="游ゴシック Medium" panose="020B0500000000000000" pitchFamily="50" charset="-128"/>
                <a:ea typeface="游ゴシック Medium" panose="020B0500000000000000" pitchFamily="50" charset="-128"/>
              </a:rPr>
              <a:t>令和元年度末の施設入所者の６％以上が地域生活に移行することを基本とします。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〇</a:t>
            </a:r>
            <a:r>
              <a:rPr lang="ja-JP" altLang="en-US" sz="2000" dirty="0" smtClean="0">
                <a:latin typeface="游ゴシック Medium" panose="020B0500000000000000" pitchFamily="50" charset="-128"/>
                <a:ea typeface="游ゴシック Medium" panose="020B0500000000000000" pitchFamily="50" charset="-128"/>
              </a:rPr>
              <a:t>令和元年度末の施設入所者数を１．６％以上削減することを基本とします。</a:t>
            </a:r>
            <a:endParaRPr lang="en-US" altLang="ja-JP" sz="2800" dirty="0" smtClean="0">
              <a:latin typeface="游ゴシック Medium" panose="020B0500000000000000" pitchFamily="50" charset="-128"/>
              <a:ea typeface="游ゴシック Medium" panose="020B0500000000000000" pitchFamily="50" charset="-128"/>
            </a:endParaRPr>
          </a:p>
        </p:txBody>
      </p:sp>
      <p:sp>
        <p:nvSpPr>
          <p:cNvPr id="7" name="テキスト ボックス 6"/>
          <p:cNvSpPr txBox="1"/>
          <p:nvPr/>
        </p:nvSpPr>
        <p:spPr>
          <a:xfrm>
            <a:off x="11486605" y="6256550"/>
            <a:ext cx="705395" cy="369332"/>
          </a:xfrm>
          <a:prstGeom prst="rect">
            <a:avLst/>
          </a:prstGeom>
          <a:noFill/>
        </p:spPr>
        <p:txBody>
          <a:bodyPr wrap="square" rtlCol="0">
            <a:spAutoFit/>
          </a:bodyPr>
          <a:lstStyle/>
          <a:p>
            <a:r>
              <a:rPr kumimoji="1" lang="en-US" altLang="ja-JP" dirty="0" smtClean="0"/>
              <a:t>5</a:t>
            </a:r>
            <a:endParaRPr kumimoji="1" lang="ja-JP" altLang="en-US" dirty="0"/>
          </a:p>
        </p:txBody>
      </p:sp>
    </p:spTree>
    <p:extLst>
      <p:ext uri="{BB962C8B-B14F-4D97-AF65-F5344CB8AC3E}">
        <p14:creationId xmlns:p14="http://schemas.microsoft.com/office/powerpoint/2010/main" val="44896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1016" y="267286"/>
            <a:ext cx="3291840" cy="872197"/>
          </a:xfrm>
          <a:prstGeom prst="round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54874" y="417378"/>
            <a:ext cx="6581503" cy="601526"/>
          </a:xfrm>
        </p:spPr>
        <p:txBody>
          <a:bodyPr>
            <a:normAutofit/>
          </a:bodyPr>
          <a:lstStyle/>
          <a:p>
            <a:r>
              <a:rPr lang="ja-JP" altLang="en-US" sz="3600" dirty="0" smtClean="0">
                <a:latin typeface="游ゴシック Medium" panose="020B0500000000000000" pitchFamily="50" charset="-128"/>
                <a:ea typeface="游ゴシック Medium" panose="020B0500000000000000" pitchFamily="50" charset="-128"/>
              </a:rPr>
              <a:t>岐阜市の目標</a:t>
            </a:r>
            <a:endParaRPr kumimoji="1" lang="ja-JP" altLang="en-US" sz="3600" dirty="0">
              <a:latin typeface="游ゴシック Medium" panose="020B0500000000000000" pitchFamily="50" charset="-128"/>
              <a:ea typeface="游ゴシック Medium" panose="020B0500000000000000" pitchFamily="50" charset="-128"/>
            </a:endParaRPr>
          </a:p>
        </p:txBody>
      </p:sp>
      <p:sp>
        <p:nvSpPr>
          <p:cNvPr id="3" name="タイトル 1"/>
          <p:cNvSpPr txBox="1">
            <a:spLocks/>
          </p:cNvSpPr>
          <p:nvPr/>
        </p:nvSpPr>
        <p:spPr>
          <a:xfrm>
            <a:off x="354874" y="1327389"/>
            <a:ext cx="11279108" cy="48252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真に必要なサービスを提供する観点から、計画相談支援を通じて、施設入所者の意向を確認し、障がいの状態やニーズに合わせて支援を行い、障がいのある人の希望や自らの決定に基づいた地域生活への移行や継続を促進し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〇令和５年度末までに、令和元年度末の施設入所者数</a:t>
            </a:r>
            <a:r>
              <a:rPr lang="en-US" altLang="ja-JP" sz="2000" dirty="0" smtClean="0">
                <a:latin typeface="游ゴシック Medium" panose="020B0500000000000000" pitchFamily="50" charset="-128"/>
                <a:ea typeface="游ゴシック Medium" panose="020B0500000000000000" pitchFamily="50" charset="-128"/>
              </a:rPr>
              <a:t>421</a:t>
            </a:r>
            <a:r>
              <a:rPr lang="ja-JP" altLang="en-US" sz="2000" dirty="0" smtClean="0">
                <a:latin typeface="游ゴシック Medium" panose="020B0500000000000000" pitchFamily="50" charset="-128"/>
                <a:ea typeface="游ゴシック Medium" panose="020B0500000000000000" pitchFamily="50" charset="-128"/>
              </a:rPr>
              <a:t>人のうち、</a:t>
            </a:r>
            <a:r>
              <a:rPr lang="en-US" altLang="ja-JP" sz="2000" dirty="0" smtClean="0">
                <a:latin typeface="游ゴシック Medium" panose="020B0500000000000000" pitchFamily="50" charset="-128"/>
                <a:ea typeface="游ゴシック Medium" panose="020B0500000000000000" pitchFamily="50" charset="-128"/>
              </a:rPr>
              <a:t>16</a:t>
            </a:r>
            <a:r>
              <a:rPr lang="ja-JP" altLang="en-US" sz="2000" dirty="0" smtClean="0">
                <a:latin typeface="游ゴシック Medium" panose="020B0500000000000000" pitchFamily="50" charset="-128"/>
                <a:ea typeface="游ゴシック Medium" panose="020B0500000000000000" pitchFamily="50" charset="-128"/>
              </a:rPr>
              <a:t>人（</a:t>
            </a:r>
            <a:r>
              <a:rPr lang="en-US" altLang="ja-JP" sz="2000" dirty="0" smtClean="0">
                <a:latin typeface="游ゴシック Medium" panose="020B0500000000000000" pitchFamily="50" charset="-128"/>
                <a:ea typeface="游ゴシック Medium" panose="020B0500000000000000" pitchFamily="50" charset="-128"/>
              </a:rPr>
              <a:t>3.8%</a:t>
            </a:r>
            <a:r>
              <a:rPr lang="ja-JP" altLang="en-US" sz="2000" dirty="0" smtClean="0">
                <a:latin typeface="游ゴシック Medium" panose="020B0500000000000000" pitchFamily="50" charset="-128"/>
                <a:ea typeface="游ゴシック Medium" panose="020B0500000000000000" pitchFamily="50" charset="-128"/>
              </a:rPr>
              <a:t>）が地域生活に　　</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a:latin typeface="游ゴシック Medium" panose="020B0500000000000000" pitchFamily="50" charset="-128"/>
                <a:ea typeface="游ゴシック Medium" panose="020B0500000000000000" pitchFamily="50" charset="-128"/>
              </a:rPr>
              <a:t>　</a:t>
            </a:r>
            <a:r>
              <a:rPr lang="ja-JP" altLang="en-US" sz="2000" dirty="0" smtClean="0">
                <a:latin typeface="游ゴシック Medium" panose="020B0500000000000000" pitchFamily="50" charset="-128"/>
                <a:ea typeface="游ゴシック Medium" panose="020B0500000000000000" pitchFamily="50" charset="-128"/>
              </a:rPr>
              <a:t>移行するものとします。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r>
              <a:rPr lang="ja-JP" altLang="en-US" sz="2000" dirty="0" smtClean="0">
                <a:latin typeface="游ゴシック Medium" panose="020B0500000000000000" pitchFamily="50" charset="-128"/>
                <a:ea typeface="游ゴシック Medium" panose="020B0500000000000000" pitchFamily="50" charset="-128"/>
              </a:rPr>
              <a:t>〇令和５年度末の施設入所者数は、令和元年度末の施設入所者</a:t>
            </a:r>
            <a:r>
              <a:rPr lang="en-US" altLang="ja-JP" sz="2000" dirty="0" smtClean="0">
                <a:latin typeface="游ゴシック Medium" panose="020B0500000000000000" pitchFamily="50" charset="-128"/>
                <a:ea typeface="游ゴシック Medium" panose="020B0500000000000000" pitchFamily="50" charset="-128"/>
              </a:rPr>
              <a:t>421</a:t>
            </a:r>
            <a:r>
              <a:rPr lang="ja-JP" altLang="en-US" sz="2000" dirty="0" smtClean="0">
                <a:latin typeface="游ゴシック Medium" panose="020B0500000000000000" pitchFamily="50" charset="-128"/>
                <a:ea typeface="游ゴシック Medium" panose="020B0500000000000000" pitchFamily="50" charset="-128"/>
              </a:rPr>
              <a:t>人を維持するものとします。</a:t>
            </a:r>
            <a:endParaRPr lang="en-US" altLang="ja-JP" sz="2000" dirty="0" smtClean="0">
              <a:latin typeface="游ゴシック Medium" panose="020B0500000000000000" pitchFamily="50" charset="-128"/>
              <a:ea typeface="游ゴシック Medium" panose="020B0500000000000000" pitchFamily="50" charset="-128"/>
            </a:endParaRPr>
          </a:p>
          <a:p>
            <a:pPr>
              <a:lnSpc>
                <a:spcPct val="200000"/>
              </a:lnSpc>
            </a:pPr>
            <a:endParaRPr lang="en-US" altLang="ja-JP" sz="2800" dirty="0" smtClean="0">
              <a:latin typeface="游ゴシック Medium" panose="020B0500000000000000" pitchFamily="50" charset="-128"/>
              <a:ea typeface="游ゴシック Medium" panose="020B0500000000000000" pitchFamily="50" charset="-128"/>
            </a:endParaRPr>
          </a:p>
        </p:txBody>
      </p:sp>
      <p:sp>
        <p:nvSpPr>
          <p:cNvPr id="7" name="テキスト ボックス 6"/>
          <p:cNvSpPr txBox="1"/>
          <p:nvPr/>
        </p:nvSpPr>
        <p:spPr>
          <a:xfrm>
            <a:off x="4175091" y="6071884"/>
            <a:ext cx="7458891" cy="369332"/>
          </a:xfrm>
          <a:prstGeom prst="rect">
            <a:avLst/>
          </a:prstGeom>
          <a:noFill/>
        </p:spPr>
        <p:txBody>
          <a:bodyPr wrap="square" rtlCol="0">
            <a:spAutoFit/>
          </a:bodyPr>
          <a:lstStyle/>
          <a:p>
            <a:r>
              <a:rPr lang="ja-JP" altLang="en-US" dirty="0"/>
              <a:t>参考</a:t>
            </a:r>
            <a:r>
              <a:rPr kumimoji="1" lang="ja-JP" altLang="en-US" dirty="0" smtClean="0"/>
              <a:t>：第６期岐阜市障害者福祉計画・第２期岐阜市障害児福祉計画</a:t>
            </a:r>
            <a:endParaRPr kumimoji="1" lang="ja-JP" altLang="en-US" dirty="0"/>
          </a:p>
        </p:txBody>
      </p:sp>
      <p:sp>
        <p:nvSpPr>
          <p:cNvPr id="8" name="テキスト ボックス 7"/>
          <p:cNvSpPr txBox="1"/>
          <p:nvPr/>
        </p:nvSpPr>
        <p:spPr>
          <a:xfrm>
            <a:off x="11486605" y="6256550"/>
            <a:ext cx="705395" cy="369332"/>
          </a:xfrm>
          <a:prstGeom prst="rect">
            <a:avLst/>
          </a:prstGeom>
          <a:noFill/>
        </p:spPr>
        <p:txBody>
          <a:bodyPr wrap="square" rtlCol="0">
            <a:spAutoFit/>
          </a:bodyPr>
          <a:lstStyle/>
          <a:p>
            <a:r>
              <a:rPr lang="en-US" altLang="ja-JP" dirty="0"/>
              <a:t>6</a:t>
            </a:r>
            <a:endParaRPr kumimoji="1" lang="ja-JP" altLang="en-US" dirty="0"/>
          </a:p>
        </p:txBody>
      </p:sp>
    </p:spTree>
    <p:extLst>
      <p:ext uri="{BB962C8B-B14F-4D97-AF65-F5344CB8AC3E}">
        <p14:creationId xmlns:p14="http://schemas.microsoft.com/office/powerpoint/2010/main" val="13026073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1224</Words>
  <Application>Microsoft Office PowerPoint</Application>
  <PresentationFormat>ユーザー設定</PresentationFormat>
  <Paragraphs>251</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地域移行支援について</vt:lpstr>
      <vt:lpstr>PowerPoint プレゼンテーション</vt:lpstr>
      <vt:lpstr>地域移行とは？</vt:lpstr>
      <vt:lpstr>対象者</vt:lpstr>
      <vt:lpstr>サービス内容</vt:lpstr>
      <vt:lpstr>相談支援体制</vt:lpstr>
      <vt:lpstr>相談支援体制</vt:lpstr>
      <vt:lpstr>国の基本指針</vt:lpstr>
      <vt:lpstr>岐阜市の目標</vt:lpstr>
      <vt:lpstr>岐阜市における地域移行支援の実績</vt:lpstr>
      <vt:lpstr>よくある話</vt:lpstr>
      <vt:lpstr>地域移行に関わる連携体制（イメージ図）</vt:lpstr>
      <vt:lpstr>地域移行の意思決定支援</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河崎 昌司</cp:lastModifiedBy>
  <cp:revision>75</cp:revision>
  <cp:lastPrinted>2021-12-06T06:59:49Z</cp:lastPrinted>
  <dcterms:created xsi:type="dcterms:W3CDTF">2021-11-08T06:06:42Z</dcterms:created>
  <dcterms:modified xsi:type="dcterms:W3CDTF">2022-02-25T02:17:14Z</dcterms:modified>
</cp:coreProperties>
</file>