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5" r:id="rId2"/>
    <p:sldId id="389" r:id="rId3"/>
    <p:sldId id="387" r:id="rId4"/>
    <p:sldId id="390" r:id="rId5"/>
    <p:sldId id="392" r:id="rId6"/>
    <p:sldId id="260" r:id="rId7"/>
    <p:sldId id="293" r:id="rId8"/>
    <p:sldId id="385" r:id="rId9"/>
    <p:sldId id="386" r:id="rId10"/>
    <p:sldId id="292"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p:scale>
          <a:sx n="80" d="100"/>
          <a:sy n="80" d="100"/>
        </p:scale>
        <p:origin x="-30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2FFF2DCA-41A7-48A0-8AF5-332C9494665F}" type="datetimeFigureOut">
              <a:rPr kumimoji="1" lang="ja-JP" altLang="en-US" smtClean="0"/>
              <a:t>2021/9/29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3A4E003C-67A0-4122-8628-829834A15635}" type="slidenum">
              <a:rPr kumimoji="1" lang="ja-JP" altLang="en-US" smtClean="0"/>
              <a:t>‹#›</a:t>
            </a:fld>
            <a:endParaRPr kumimoji="1" lang="ja-JP" altLang="en-US"/>
          </a:p>
        </p:txBody>
      </p:sp>
    </p:spTree>
    <p:extLst>
      <p:ext uri="{BB962C8B-B14F-4D97-AF65-F5344CB8AC3E}">
        <p14:creationId xmlns:p14="http://schemas.microsoft.com/office/powerpoint/2010/main" val="23142119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5688CB0-B1D7-47D0-B8E2-7DA5FEA7DEE8}" type="slidenum">
              <a:rPr lang="ja-JP" altLang="en-US" smtClean="0"/>
              <a:pPr>
                <a:defRPr/>
              </a:pPr>
              <a:t>1</a:t>
            </a:fld>
            <a:endParaRPr lang="ja-JP" altLang="en-US"/>
          </a:p>
        </p:txBody>
      </p:sp>
    </p:spTree>
    <p:extLst>
      <p:ext uri="{BB962C8B-B14F-4D97-AF65-F5344CB8AC3E}">
        <p14:creationId xmlns:p14="http://schemas.microsoft.com/office/powerpoint/2010/main" val="122910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4E003C-67A0-4122-8628-829834A15635}" type="slidenum">
              <a:rPr kumimoji="1" lang="ja-JP" altLang="en-US" smtClean="0"/>
              <a:t>2</a:t>
            </a:fld>
            <a:endParaRPr kumimoji="1" lang="ja-JP" altLang="en-US"/>
          </a:p>
        </p:txBody>
      </p:sp>
    </p:spTree>
    <p:extLst>
      <p:ext uri="{BB962C8B-B14F-4D97-AF65-F5344CB8AC3E}">
        <p14:creationId xmlns:p14="http://schemas.microsoft.com/office/powerpoint/2010/main" val="15210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このような背景があり、虐待防止の更なる推進として、令和４年度から（①②③）が義務化されるということが分かっています。</a:t>
            </a:r>
            <a:endParaRPr kumimoji="1" lang="en-US" altLang="ja-JP"/>
          </a:p>
          <a:p>
            <a:r>
              <a:rPr kumimoji="1" lang="ja-JP" altLang="en-US"/>
              <a:t>現在はここまでで、詳細についてはまだ発表されていません。</a:t>
            </a:r>
            <a:endParaRPr kumimoji="1" lang="en-US" altLang="ja-JP"/>
          </a:p>
          <a:p>
            <a:endParaRPr kumimoji="1" lang="en-US" altLang="ja-JP"/>
          </a:p>
          <a:p>
            <a:r>
              <a:rPr kumimoji="1" lang="ja-JP" altLang="en-US"/>
              <a:t>先ほども申し上げましたが、①②③と、これまでにいずれも事業所もできる範囲の中で取り組んでこられてきたと思います。</a:t>
            </a:r>
            <a:endParaRPr kumimoji="1" lang="en-US" altLang="ja-JP"/>
          </a:p>
          <a:p>
            <a:r>
              <a:rPr kumimoji="1" lang="ja-JP" altLang="en-US"/>
              <a:t>それを来年度からは小規模事業所も全て義務化して形にし運営基準に盛り込むということです。</a:t>
            </a:r>
            <a:endParaRPr kumimoji="1" lang="en-US" altLang="ja-JP"/>
          </a:p>
          <a:p>
            <a:endParaRPr kumimoji="1" lang="en-US" altLang="ja-JP"/>
          </a:p>
          <a:p>
            <a:r>
              <a:rPr kumimoji="1" lang="ja-JP" altLang="en-US"/>
              <a:t>しかし、スタッフが数名という小規模事業所においても過剰な負担とならず、効果的な取り組みが行えるよう今年度中に具体的な手法を示すと言っていますので、お待ちいただければと思います。</a:t>
            </a:r>
            <a:endParaRPr kumimoji="1" lang="en-US" altLang="ja-JP"/>
          </a:p>
          <a:p>
            <a:endParaRPr kumimoji="1" lang="en-US" altLang="ja-JP"/>
          </a:p>
          <a:p>
            <a:r>
              <a:rPr kumimoji="1" lang="ja-JP" altLang="en-US"/>
              <a:t>義務なので、それに従わないといけないのですが、義務だからやらないといけないと言うのは負担感ばかりが募り、形ばかりのものになってしまいそうです。</a:t>
            </a:r>
            <a:endParaRPr kumimoji="1" lang="en-US" altLang="ja-JP"/>
          </a:p>
          <a:p>
            <a:r>
              <a:rPr kumimoji="1" lang="ja-JP" altLang="en-US"/>
              <a:t>ある研修会で講師がおっしゃった「制度ではなくニーズに向き合う」「制度に従うのではなく制度を活用する」といった言葉がいつも頭に残っています。</a:t>
            </a:r>
            <a:endParaRPr kumimoji="1" lang="en-US" altLang="ja-JP"/>
          </a:p>
          <a:p>
            <a:r>
              <a:rPr kumimoji="1" lang="ja-JP" altLang="en-US"/>
              <a:t>何故、今この３点が義務化となったのか。ニーズがあったから制度になったととらえたいと思います。</a:t>
            </a:r>
            <a:endParaRPr kumimoji="1" lang="en-US" altLang="ja-JP"/>
          </a:p>
          <a:p>
            <a:endParaRPr kumimoji="1" lang="en-US" altLang="ja-JP"/>
          </a:p>
          <a:p>
            <a:r>
              <a:rPr kumimoji="1" lang="ja-JP" altLang="en-US"/>
              <a:t>福祉サービス事業所は営利団体ではなく、障がいのある方の支援する</a:t>
            </a:r>
            <a:r>
              <a:rPr kumimoji="1" lang="ja-JP" altLang="en-US" b="0"/>
              <a:t>ことが一番の目的であるはずです。</a:t>
            </a:r>
            <a:endParaRPr kumimoji="1" lang="en-US" altLang="ja-JP" b="0"/>
          </a:p>
          <a:p>
            <a:r>
              <a:rPr kumimoji="1" lang="ja-JP" altLang="en-US" b="0"/>
              <a:t>ですから、その方たちの権利を擁護することは</a:t>
            </a:r>
            <a:r>
              <a:rPr kumimoji="1" lang="ja-JP" altLang="en-US"/>
              <a:t>福祉サービス事業所として</a:t>
            </a:r>
            <a:r>
              <a:rPr kumimoji="1" lang="ja-JP" altLang="en-US" b="0"/>
              <a:t>当然のことであり、</a:t>
            </a:r>
            <a:endParaRPr kumimoji="1" lang="en-US" altLang="ja-JP" b="0"/>
          </a:p>
          <a:p>
            <a:r>
              <a:rPr kumimoji="1" lang="ja-JP" altLang="en-US" b="0"/>
              <a:t>明文化して目に見える形にしていくことは私たちの使命を果たすうえでも大切なことだと思います。</a:t>
            </a:r>
            <a:endParaRPr kumimoji="1" lang="en-US" altLang="ja-JP" b="0"/>
          </a:p>
          <a:p>
            <a:r>
              <a:rPr kumimoji="1" lang="ja-JP" altLang="en-US" b="0"/>
              <a:t>義務化され、忙しい中で仕事は増えて本当に負担は大きいけれど、</a:t>
            </a:r>
            <a:endParaRPr kumimoji="1" lang="en-US" altLang="ja-JP" b="0"/>
          </a:p>
          <a:p>
            <a:r>
              <a:rPr kumimoji="1" lang="ja-JP" altLang="en-US" b="0"/>
              <a:t>義務化されたことを機に、職員皆で考えていくことで、改めて法人、事業所の理念が見えてくると思いますし、逆に欠けているところも見えてくるかもしれませんが、職員の共通認識も図れるでしょう。</a:t>
            </a:r>
            <a:endParaRPr kumimoji="1" lang="en-US" altLang="ja-JP" b="0"/>
          </a:p>
          <a:p>
            <a:r>
              <a:rPr kumimoji="1" lang="ja-JP" altLang="en-US" b="0"/>
              <a:t>委員会が機能していけば、先ほどの川上さんのお話にもありましたが、職員が困ったことを出し合って皆で考えたり、職員が</a:t>
            </a:r>
            <a:r>
              <a:rPr kumimoji="1" lang="en-US" altLang="ja-JP" b="0"/>
              <a:t>SOS</a:t>
            </a:r>
            <a:r>
              <a:rPr kumimoji="1" lang="ja-JP" altLang="en-US" b="0"/>
              <a:t>を出して互いに助け合うことができることにつながっていくと思います。</a:t>
            </a:r>
            <a:endParaRPr kumimoji="1" lang="en-US" altLang="ja-JP" b="0"/>
          </a:p>
          <a:p>
            <a:endParaRPr kumimoji="1" lang="en-US" altLang="ja-JP" b="0"/>
          </a:p>
          <a:p>
            <a:r>
              <a:rPr kumimoji="1" lang="ja-JP" altLang="en-US" b="0"/>
              <a:t>また、委員会では職員のメンタルヘルスや虐待が起こらないような職場環境の検討していくことになると思いますので、職員にとっても働きやすくなるという効果もあると思います。</a:t>
            </a:r>
            <a:endParaRPr kumimoji="1" lang="en-US" altLang="ja-JP" b="0"/>
          </a:p>
          <a:p>
            <a:endParaRPr kumimoji="1" lang="en-US" altLang="ja-JP" b="0"/>
          </a:p>
          <a:p>
            <a:r>
              <a:rPr kumimoji="1" lang="ja-JP" altLang="en-US" b="0"/>
              <a:t>ぜひ、机上の空論を言われるかもしれませんが、</a:t>
            </a:r>
            <a:r>
              <a:rPr kumimoji="1" lang="ja-JP" altLang="en-US"/>
              <a:t>「制度に従うのではなく制度を活用する」のように、</a:t>
            </a:r>
            <a:r>
              <a:rPr kumimoji="1" lang="ja-JP" altLang="en-US" b="0"/>
              <a:t>義務化されたというこの機会を前向きにとらえ、それぞれの事業所で委員会を活用していっていただけたらいいのではないかと思います。</a:t>
            </a:r>
            <a:endParaRPr kumimoji="1" lang="en-US" altLang="ja-JP" b="0"/>
          </a:p>
          <a:p>
            <a:endParaRPr kumimoji="1" lang="ja-JP" altLang="en-US" dirty="0"/>
          </a:p>
        </p:txBody>
      </p:sp>
      <p:sp>
        <p:nvSpPr>
          <p:cNvPr id="4" name="スライド番号プレースホルダー 3"/>
          <p:cNvSpPr>
            <a:spLocks noGrp="1"/>
          </p:cNvSpPr>
          <p:nvPr>
            <p:ph type="sldNum" sz="quarter" idx="5"/>
          </p:nvPr>
        </p:nvSpPr>
        <p:spPr/>
        <p:txBody>
          <a:bodyPr/>
          <a:lstStyle/>
          <a:p>
            <a:fld id="{3A4E003C-67A0-4122-8628-829834A15635}" type="slidenum">
              <a:rPr kumimoji="1" lang="ja-JP" altLang="en-US" smtClean="0"/>
              <a:t>3</a:t>
            </a:fld>
            <a:endParaRPr kumimoji="1" lang="ja-JP" altLang="en-US"/>
          </a:p>
        </p:txBody>
      </p:sp>
    </p:spTree>
    <p:extLst>
      <p:ext uri="{BB962C8B-B14F-4D97-AF65-F5344CB8AC3E}">
        <p14:creationId xmlns:p14="http://schemas.microsoft.com/office/powerpoint/2010/main" val="238462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4E003C-67A0-4122-8628-829834A15635}" type="slidenum">
              <a:rPr kumimoji="1" lang="ja-JP" altLang="en-US" smtClean="0"/>
              <a:t>4</a:t>
            </a:fld>
            <a:endParaRPr kumimoji="1" lang="ja-JP" altLang="en-US"/>
          </a:p>
        </p:txBody>
      </p:sp>
    </p:spTree>
    <p:extLst>
      <p:ext uri="{BB962C8B-B14F-4D97-AF65-F5344CB8AC3E}">
        <p14:creationId xmlns:p14="http://schemas.microsoft.com/office/powerpoint/2010/main" val="438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C24B66B-F1BE-42AA-B038-03036FB3A7B3}" type="slidenum">
              <a:rPr kumimoji="1" lang="ja-JP" altLang="en-US" smtClean="0"/>
              <a:t>7</a:t>
            </a:fld>
            <a:endParaRPr kumimoji="1" lang="ja-JP" altLang="en-US"/>
          </a:p>
        </p:txBody>
      </p:sp>
    </p:spTree>
    <p:extLst>
      <p:ext uri="{BB962C8B-B14F-4D97-AF65-F5344CB8AC3E}">
        <p14:creationId xmlns:p14="http://schemas.microsoft.com/office/powerpoint/2010/main" val="259447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4E003C-67A0-4122-8628-829834A15635}" type="slidenum">
              <a:rPr kumimoji="1" lang="ja-JP" altLang="en-US" smtClean="0"/>
              <a:t>8</a:t>
            </a:fld>
            <a:endParaRPr kumimoji="1" lang="ja-JP" altLang="en-US"/>
          </a:p>
        </p:txBody>
      </p:sp>
    </p:spTree>
    <p:extLst>
      <p:ext uri="{BB962C8B-B14F-4D97-AF65-F5344CB8AC3E}">
        <p14:creationId xmlns:p14="http://schemas.microsoft.com/office/powerpoint/2010/main" val="60932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4E003C-67A0-4122-8628-829834A15635}" type="slidenum">
              <a:rPr kumimoji="1" lang="ja-JP" altLang="en-US" smtClean="0"/>
              <a:t>9</a:t>
            </a:fld>
            <a:endParaRPr kumimoji="1" lang="ja-JP" altLang="en-US"/>
          </a:p>
        </p:txBody>
      </p:sp>
    </p:spTree>
    <p:extLst>
      <p:ext uri="{BB962C8B-B14F-4D97-AF65-F5344CB8AC3E}">
        <p14:creationId xmlns:p14="http://schemas.microsoft.com/office/powerpoint/2010/main" val="390418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4E003C-67A0-4122-8628-829834A15635}" type="slidenum">
              <a:rPr kumimoji="1" lang="ja-JP" altLang="en-US" smtClean="0"/>
              <a:t>10</a:t>
            </a:fld>
            <a:endParaRPr kumimoji="1" lang="ja-JP" altLang="en-US"/>
          </a:p>
        </p:txBody>
      </p:sp>
    </p:spTree>
    <p:extLst>
      <p:ext uri="{BB962C8B-B14F-4D97-AF65-F5344CB8AC3E}">
        <p14:creationId xmlns:p14="http://schemas.microsoft.com/office/powerpoint/2010/main" val="233153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44FDAB7-0E0F-44E7-9F9B-5E21CE9A255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7E2AD929-D1C0-4DC7-B9FD-8A8A75B9E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FC6FF932-9B7E-465F-91A5-5D42770133F0}"/>
              </a:ext>
            </a:extLst>
          </p:cNvPr>
          <p:cNvSpPr>
            <a:spLocks noGrp="1"/>
          </p:cNvSpPr>
          <p:nvPr>
            <p:ph type="dt" sz="half" idx="10"/>
          </p:nvPr>
        </p:nvSpPr>
        <p:spPr/>
        <p:txBody>
          <a:bodyPr/>
          <a:lstStyle/>
          <a:p>
            <a:fld id="{296DC361-4191-4C45-8651-45EF32A1FD00}"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3A2450BA-BE1C-4724-88E8-27BB35CCC2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80A4794-9AA5-4C37-B118-E5908CF17F2A}"/>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97120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A62673A-24FF-4D21-BFF3-519319723C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BE033A78-403D-4A61-9BF3-F1F253A73A5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130AAF98-603F-42E8-AAAC-C162A668F683}"/>
              </a:ext>
            </a:extLst>
          </p:cNvPr>
          <p:cNvSpPr>
            <a:spLocks noGrp="1"/>
          </p:cNvSpPr>
          <p:nvPr>
            <p:ph type="dt" sz="half" idx="10"/>
          </p:nvPr>
        </p:nvSpPr>
        <p:spPr/>
        <p:txBody>
          <a:bodyPr/>
          <a:lstStyle/>
          <a:p>
            <a:fld id="{1F58A144-E7F0-4F90-B5E1-F7933A4F849E}"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692778F0-367F-42BF-AC57-F33BB3A838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913E274-7695-41ED-8AF1-DCA1AC5261A8}"/>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300772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8D3A20B-A2CE-44B6-A962-A579B62F486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E8746335-AC0F-48D0-8368-7CD1364081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062EEAD-78EB-47B2-A3A3-A1F3FF6229A9}"/>
              </a:ext>
            </a:extLst>
          </p:cNvPr>
          <p:cNvSpPr>
            <a:spLocks noGrp="1"/>
          </p:cNvSpPr>
          <p:nvPr>
            <p:ph type="dt" sz="half" idx="10"/>
          </p:nvPr>
        </p:nvSpPr>
        <p:spPr/>
        <p:txBody>
          <a:bodyPr/>
          <a:lstStyle/>
          <a:p>
            <a:fld id="{3AC8680B-CF51-4B05-97D7-10DA43D00BDD}"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B0B1DE16-2F4E-4344-BCBD-7EE42D25A5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8470B1F-E6DF-4E76-A21A-3D4A9FC016D7}"/>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260789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C203063-FBBD-42FE-B54B-B8D974D7A2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B76ABC89-711A-4AC9-8EC5-3DC4A5BD3FA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2EA6938B-77BF-4FC6-AF65-75801FCB7696}"/>
              </a:ext>
            </a:extLst>
          </p:cNvPr>
          <p:cNvSpPr>
            <a:spLocks noGrp="1"/>
          </p:cNvSpPr>
          <p:nvPr>
            <p:ph type="dt" sz="half" idx="10"/>
          </p:nvPr>
        </p:nvSpPr>
        <p:spPr/>
        <p:txBody>
          <a:bodyPr/>
          <a:lstStyle/>
          <a:p>
            <a:fld id="{5A3CC8FC-890C-4D24-BB13-2AFD28143368}"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D297AA44-135B-4795-AD6A-5FFB8994F3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9B12A39-370A-4C3D-94A5-00C555CCA1CA}"/>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414297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D9DB0EB-5F48-4224-A9DA-EF43788AF3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71914E65-3EEA-490B-AFB3-84BC04E67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EF3F80CB-35D1-43CF-A37F-FD652A6FF597}"/>
              </a:ext>
            </a:extLst>
          </p:cNvPr>
          <p:cNvSpPr>
            <a:spLocks noGrp="1"/>
          </p:cNvSpPr>
          <p:nvPr>
            <p:ph type="dt" sz="half" idx="10"/>
          </p:nvPr>
        </p:nvSpPr>
        <p:spPr/>
        <p:txBody>
          <a:bodyPr/>
          <a:lstStyle/>
          <a:p>
            <a:fld id="{451B1E01-CDB7-4600-AF00-910D0E40D5DC}"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74DA839A-2C4D-4A68-9363-B5847D4CBA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BC44A679-424A-4422-9946-91AC57E8C71F}"/>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1318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4ABC3B4-2AC2-49C0-BF26-5011F3B176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C8FC66F-CB37-4D7F-AEB7-ACD27513C29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4A858C12-C030-40C4-9234-7D20A47F4B8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7D129B92-2A8A-4DD9-935D-29F7FCF940E7}"/>
              </a:ext>
            </a:extLst>
          </p:cNvPr>
          <p:cNvSpPr>
            <a:spLocks noGrp="1"/>
          </p:cNvSpPr>
          <p:nvPr>
            <p:ph type="dt" sz="half" idx="10"/>
          </p:nvPr>
        </p:nvSpPr>
        <p:spPr/>
        <p:txBody>
          <a:bodyPr/>
          <a:lstStyle/>
          <a:p>
            <a:fld id="{025E17FC-D134-4458-99F9-BA5F84901F0B}" type="datetime1">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xmlns="" id="{D1B5B203-D595-4A50-B75C-9EF4CC295A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044FE39-C6E5-4FE8-9C16-289EB05FE36D}"/>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95578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7D1042F-64BC-4485-A46A-2056E51ACC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CCDB8ED-132F-4510-8163-5052C0C27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293642B6-B65C-4D94-AC99-1689ACD0027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34E9101C-A374-44D4-B899-1FC91B620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E58FFFFE-6916-4C00-8907-0197E5ABF9F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83E47C1B-B0D7-40D1-B9FF-3C7E93816091}"/>
              </a:ext>
            </a:extLst>
          </p:cNvPr>
          <p:cNvSpPr>
            <a:spLocks noGrp="1"/>
          </p:cNvSpPr>
          <p:nvPr>
            <p:ph type="dt" sz="half" idx="10"/>
          </p:nvPr>
        </p:nvSpPr>
        <p:spPr/>
        <p:txBody>
          <a:bodyPr/>
          <a:lstStyle/>
          <a:p>
            <a:fld id="{DE00ECEB-B574-474F-B2B1-D453986CDE10}" type="datetime1">
              <a:rPr kumimoji="1" lang="ja-JP" altLang="en-US" smtClean="0"/>
              <a:t>2021/9/29</a:t>
            </a:fld>
            <a:endParaRPr kumimoji="1" lang="ja-JP" altLang="en-US"/>
          </a:p>
        </p:txBody>
      </p:sp>
      <p:sp>
        <p:nvSpPr>
          <p:cNvPr id="8" name="フッター プレースホルダー 7">
            <a:extLst>
              <a:ext uri="{FF2B5EF4-FFF2-40B4-BE49-F238E27FC236}">
                <a16:creationId xmlns:a16="http://schemas.microsoft.com/office/drawing/2014/main" xmlns="" id="{69EA895A-E229-49D1-A694-2B5AAD50CDF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4D9E5363-53B8-43B9-B9CB-A81A9FFC8733}"/>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169330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1CB9C73-8EC6-4AF7-885A-39FF5ECA7D8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928B05A4-C435-4E2F-9060-B954B4012A04}"/>
              </a:ext>
            </a:extLst>
          </p:cNvPr>
          <p:cNvSpPr>
            <a:spLocks noGrp="1"/>
          </p:cNvSpPr>
          <p:nvPr>
            <p:ph type="dt" sz="half" idx="10"/>
          </p:nvPr>
        </p:nvSpPr>
        <p:spPr/>
        <p:txBody>
          <a:bodyPr/>
          <a:lstStyle/>
          <a:p>
            <a:fld id="{DBA84D1B-A935-4D40-9B56-505AFF886551}" type="datetime1">
              <a:rPr kumimoji="1" lang="ja-JP" altLang="en-US" smtClean="0"/>
              <a:t>2021/9/29</a:t>
            </a:fld>
            <a:endParaRPr kumimoji="1" lang="ja-JP" altLang="en-US"/>
          </a:p>
        </p:txBody>
      </p:sp>
      <p:sp>
        <p:nvSpPr>
          <p:cNvPr id="4" name="フッター プレースホルダー 3">
            <a:extLst>
              <a:ext uri="{FF2B5EF4-FFF2-40B4-BE49-F238E27FC236}">
                <a16:creationId xmlns:a16="http://schemas.microsoft.com/office/drawing/2014/main" xmlns="" id="{5B59DC7E-4E0D-44A4-8B36-16A5E46A98D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E749FE67-37C1-410C-9F38-0E515E77C448}"/>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317336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66159E6A-505A-4431-BB36-3AC7F22FA024}"/>
              </a:ext>
            </a:extLst>
          </p:cNvPr>
          <p:cNvSpPr>
            <a:spLocks noGrp="1"/>
          </p:cNvSpPr>
          <p:nvPr>
            <p:ph type="dt" sz="half" idx="10"/>
          </p:nvPr>
        </p:nvSpPr>
        <p:spPr/>
        <p:txBody>
          <a:bodyPr/>
          <a:lstStyle/>
          <a:p>
            <a:fld id="{EFA8DB48-C508-4367-A59B-1B8F08665A0C}" type="datetime1">
              <a:rPr kumimoji="1" lang="ja-JP" altLang="en-US" smtClean="0"/>
              <a:t>2021/9/29</a:t>
            </a:fld>
            <a:endParaRPr kumimoji="1" lang="ja-JP" altLang="en-US"/>
          </a:p>
        </p:txBody>
      </p:sp>
      <p:sp>
        <p:nvSpPr>
          <p:cNvPr id="3" name="フッター プレースホルダー 2">
            <a:extLst>
              <a:ext uri="{FF2B5EF4-FFF2-40B4-BE49-F238E27FC236}">
                <a16:creationId xmlns:a16="http://schemas.microsoft.com/office/drawing/2014/main" xmlns="" id="{D44C9229-E392-4022-97B2-8DD3480608E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B012743C-A9FD-4CA8-BD44-92AA9CF9BDC3}"/>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29468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7C42F9-1637-4CB9-8AEF-6EABC56AB8F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04A3C68A-6E25-4CC9-BB4A-FE5908C7D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872BB1F9-FBD4-4168-9FEF-ED4C71B9E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C91976AE-064C-4F06-90B7-E32E441D7A3D}"/>
              </a:ext>
            </a:extLst>
          </p:cNvPr>
          <p:cNvSpPr>
            <a:spLocks noGrp="1"/>
          </p:cNvSpPr>
          <p:nvPr>
            <p:ph type="dt" sz="half" idx="10"/>
          </p:nvPr>
        </p:nvSpPr>
        <p:spPr/>
        <p:txBody>
          <a:bodyPr/>
          <a:lstStyle/>
          <a:p>
            <a:fld id="{A5D08C13-06B4-4811-92EE-79D7C55ED48F}" type="datetime1">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xmlns="" id="{D044A936-3B33-4E56-89A9-2CED473434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B873CC4-B970-4CFA-93D4-014A78F77D43}"/>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11327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BCC7031-E5FA-4C51-A9C8-FB915E2E0A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AFFE794A-5838-4BD9-8103-D90A808D9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2E77AE86-26E9-4FAD-A8E6-1BE664B82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9865AB43-827B-4F6D-A772-438D6A7533A4}"/>
              </a:ext>
            </a:extLst>
          </p:cNvPr>
          <p:cNvSpPr>
            <a:spLocks noGrp="1"/>
          </p:cNvSpPr>
          <p:nvPr>
            <p:ph type="dt" sz="half" idx="10"/>
          </p:nvPr>
        </p:nvSpPr>
        <p:spPr/>
        <p:txBody>
          <a:bodyPr/>
          <a:lstStyle/>
          <a:p>
            <a:fld id="{54DB8A67-C548-4440-91D8-687CF5288DC8}" type="datetime1">
              <a:rPr kumimoji="1" lang="ja-JP" altLang="en-US" smtClean="0"/>
              <a:t>2021/9/29</a:t>
            </a:fld>
            <a:endParaRPr kumimoji="1" lang="ja-JP" altLang="en-US"/>
          </a:p>
        </p:txBody>
      </p:sp>
      <p:sp>
        <p:nvSpPr>
          <p:cNvPr id="6" name="フッター プレースホルダー 5">
            <a:extLst>
              <a:ext uri="{FF2B5EF4-FFF2-40B4-BE49-F238E27FC236}">
                <a16:creationId xmlns:a16="http://schemas.microsoft.com/office/drawing/2014/main" xmlns="" id="{2B69E41F-B13E-425C-82B2-841A34BD61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1072920-3D05-4B66-8C83-E04503A7D2B8}"/>
              </a:ext>
            </a:extLst>
          </p:cNvPr>
          <p:cNvSpPr>
            <a:spLocks noGrp="1"/>
          </p:cNvSpPr>
          <p:nvPr>
            <p:ph type="sldNum" sz="quarter" idx="12"/>
          </p:nvPr>
        </p:nvSpPr>
        <p:spPr/>
        <p:txBody>
          <a:body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53830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2CD7A2A0-5703-4933-942D-BA53A4C3A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33B10B91-D199-4EB6-80BB-6D0F2D9E86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D716D376-666D-4572-8B65-1561F0202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4158A-99FE-4546-84C7-BBDC20E32243}" type="datetime1">
              <a:rPr kumimoji="1" lang="ja-JP" altLang="en-US" smtClean="0"/>
              <a:t>2021/9/29</a:t>
            </a:fld>
            <a:endParaRPr kumimoji="1" lang="ja-JP" altLang="en-US"/>
          </a:p>
        </p:txBody>
      </p:sp>
      <p:sp>
        <p:nvSpPr>
          <p:cNvPr id="5" name="フッター プレースホルダー 4">
            <a:extLst>
              <a:ext uri="{FF2B5EF4-FFF2-40B4-BE49-F238E27FC236}">
                <a16:creationId xmlns:a16="http://schemas.microsoft.com/office/drawing/2014/main" xmlns="" id="{333179A2-555E-45A5-A8D3-12C14D350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6C7A1417-DC52-4C72-B50F-CD4617DAA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3D2F7-EDC8-462C-A900-91E6DAE20B13}" type="slidenum">
              <a:rPr kumimoji="1" lang="ja-JP" altLang="en-US" smtClean="0"/>
              <a:t>‹#›</a:t>
            </a:fld>
            <a:endParaRPr kumimoji="1" lang="ja-JP" altLang="en-US"/>
          </a:p>
        </p:txBody>
      </p:sp>
    </p:spTree>
    <p:extLst>
      <p:ext uri="{BB962C8B-B14F-4D97-AF65-F5344CB8AC3E}">
        <p14:creationId xmlns:p14="http://schemas.microsoft.com/office/powerpoint/2010/main" val="331842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trivia-japan.net/2704.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publicdomainq.net/business-woman-inviting-00069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taiken-navi.jp/taiken/ol%E3%81%8C%E5%B0%82%E9%96%80%E5%AD%A6%E6%A0%A1%E3%81%AE%E5%AD%A6%E8%B2%BB%E3%82%92%E7%A8%BC%E3%81%90%E3%81%9F%E3%82%81%E3%81%AB%E9%A3%9B%E7%94%B0%E6%96%B0%E5%9C%B0%E3%81%A7%E5%89%AF%E6%A5%AD%E3%81%A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23592" y="4085786"/>
            <a:ext cx="7128792" cy="916019"/>
          </a:xfrm>
        </p:spPr>
        <p:txBody>
          <a:bodyPr>
            <a:normAutofit fontScale="90000"/>
          </a:bodyPr>
          <a:lstStyle/>
          <a:p>
            <a:pPr algn="ct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ja-JP" altLang="ja-JP" dirty="0"/>
              <a:t/>
            </a:r>
            <a:br>
              <a:rPr lang="ja-JP" altLang="ja-JP" dirty="0"/>
            </a:br>
            <a:r>
              <a:rPr lang="en-US" altLang="ja-JP" sz="4000" dirty="0">
                <a:latin typeface="HGS創英角ﾎﾟｯﾌﾟ体" panose="040B0A00000000000000" pitchFamily="50" charset="-128"/>
                <a:ea typeface="HGS創英角ﾎﾟｯﾌﾟ体" panose="040B0A00000000000000" pitchFamily="50" charset="-128"/>
              </a:rPr>
              <a:t/>
            </a:r>
            <a:br>
              <a:rPr lang="en-US" altLang="ja-JP" sz="4000" dirty="0">
                <a:latin typeface="HGS創英角ﾎﾟｯﾌﾟ体" panose="040B0A00000000000000" pitchFamily="50" charset="-128"/>
                <a:ea typeface="HGS創英角ﾎﾟｯﾌﾟ体" panose="040B0A00000000000000" pitchFamily="50" charset="-128"/>
              </a:rPr>
            </a:br>
            <a:r>
              <a:rPr lang="en-US" altLang="ja-JP" dirty="0">
                <a:latin typeface="HGS創英角ﾎﾟｯﾌﾟ体" panose="040B0A00000000000000" pitchFamily="50" charset="-128"/>
                <a:ea typeface="HGS創英角ﾎﾟｯﾌﾟ体" panose="040B0A00000000000000" pitchFamily="50" charset="-128"/>
              </a:rPr>
              <a:t/>
            </a:r>
            <a:br>
              <a:rPr lang="en-US" altLang="ja-JP" dirty="0">
                <a:latin typeface="HGS創英角ﾎﾟｯﾌﾟ体" panose="040B0A00000000000000" pitchFamily="50" charset="-128"/>
                <a:ea typeface="HGS創英角ﾎﾟｯﾌﾟ体" panose="040B0A00000000000000" pitchFamily="50" charset="-128"/>
              </a:rPr>
            </a:br>
            <a:r>
              <a:rPr lang="en-US" altLang="ja-JP" dirty="0"/>
              <a:t/>
            </a:r>
            <a:br>
              <a:rPr lang="en-US" altLang="ja-JP" dirty="0"/>
            </a:br>
            <a:r>
              <a:rPr lang="ja-JP" altLang="en-US" dirty="0"/>
              <a:t>　</a:t>
            </a:r>
            <a:r>
              <a:rPr lang="ja-JP" altLang="ja-JP" sz="2800" dirty="0">
                <a:latin typeface="HG丸ｺﾞｼｯｸM-PRO" panose="020F0600000000000000" pitchFamily="50" charset="-128"/>
                <a:ea typeface="HG丸ｺﾞｼｯｸM-PRO" panose="020F0600000000000000" pitchFamily="50" charset="-128"/>
              </a:rPr>
              <a:t/>
            </a:r>
            <a:br>
              <a:rPr lang="ja-JP" altLang="ja-JP" sz="2800" dirty="0">
                <a:latin typeface="HG丸ｺﾞｼｯｸM-PRO" panose="020F0600000000000000" pitchFamily="50" charset="-128"/>
                <a:ea typeface="HG丸ｺﾞｼｯｸM-PRO" panose="020F0600000000000000" pitchFamily="50" charset="-128"/>
              </a:rPr>
            </a:br>
            <a:endParaRPr lang="ja-JP" altLang="en-US" sz="28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4979876" y="5565569"/>
            <a:ext cx="5688632" cy="771313"/>
          </a:xfrm>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岐阜県障害者権利擁護センター　</a:t>
            </a:r>
          </a:p>
        </p:txBody>
      </p:sp>
      <p:sp>
        <p:nvSpPr>
          <p:cNvPr id="4" name="スライド番号プレースホルダー 3"/>
          <p:cNvSpPr>
            <a:spLocks noGrp="1"/>
          </p:cNvSpPr>
          <p:nvPr>
            <p:ph type="sldNum" sz="quarter" idx="12"/>
          </p:nvPr>
        </p:nvSpPr>
        <p:spPr>
          <a:xfrm>
            <a:off x="7824192" y="6324550"/>
            <a:ext cx="2133600" cy="365125"/>
          </a:xfrm>
        </p:spPr>
        <p:txBody>
          <a:bodyPr/>
          <a:lstStyle/>
          <a:p>
            <a:fld id="{A9DE9814-D7A2-4458-94B9-C451616DCCF5}" type="slidenum">
              <a:rPr kumimoji="1" lang="ja-JP" altLang="en-US" smtClean="0"/>
              <a:t>1</a:t>
            </a:fld>
            <a:endParaRPr kumimoji="1" lang="ja-JP" altLang="en-US" dirty="0"/>
          </a:p>
        </p:txBody>
      </p:sp>
      <p:sp>
        <p:nvSpPr>
          <p:cNvPr id="10" name="四角形: 角を丸くする 9">
            <a:extLst>
              <a:ext uri="{FF2B5EF4-FFF2-40B4-BE49-F238E27FC236}">
                <a16:creationId xmlns:a16="http://schemas.microsoft.com/office/drawing/2014/main" xmlns="" id="{779D1B7A-A7F4-4203-99BD-12BDE9160BC2}"/>
              </a:ext>
            </a:extLst>
          </p:cNvPr>
          <p:cNvSpPr/>
          <p:nvPr/>
        </p:nvSpPr>
        <p:spPr>
          <a:xfrm>
            <a:off x="1385156" y="1947350"/>
            <a:ext cx="9421688" cy="1983709"/>
          </a:xfrm>
          <a:prstGeom prst="roundRect">
            <a:avLst/>
          </a:prstGeom>
          <a:solidFill>
            <a:schemeClr val="accent3">
              <a:lumMod val="60000"/>
              <a:lumOff val="40000"/>
            </a:schemeClr>
          </a:solidFill>
          <a:ln>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dirty="0"/>
              <a:t/>
            </a:r>
            <a:br>
              <a:rPr lang="en-US" altLang="ja-JP" sz="3200" dirty="0"/>
            </a:br>
            <a:r>
              <a:rPr lang="ja-JP" altLang="ja-JP" sz="5400" dirty="0">
                <a:latin typeface="HGS創英角ﾎﾟｯﾌﾟ体" panose="040B0A00000000000000" pitchFamily="50" charset="-128"/>
                <a:ea typeface="HGS創英角ﾎﾟｯﾌﾟ体" panose="040B0A00000000000000" pitchFamily="50" charset="-128"/>
              </a:rPr>
              <a:t>障害者虐待防止</a:t>
            </a:r>
            <a:r>
              <a:rPr lang="ja-JP" altLang="en-US" sz="5400" dirty="0">
                <a:latin typeface="HGS創英角ﾎﾟｯﾌﾟ体" panose="040B0A00000000000000" pitchFamily="50" charset="-128"/>
                <a:ea typeface="HGS創英角ﾎﾟｯﾌﾟ体" panose="040B0A00000000000000" pitchFamily="50" charset="-128"/>
              </a:rPr>
              <a:t>のために</a:t>
            </a: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endParaRPr lang="ja-JP" altLang="en-US" dirty="0"/>
          </a:p>
        </p:txBody>
      </p:sp>
      <p:sp>
        <p:nvSpPr>
          <p:cNvPr id="8" name="テキスト ボックス 7">
            <a:extLst>
              <a:ext uri="{FF2B5EF4-FFF2-40B4-BE49-F238E27FC236}">
                <a16:creationId xmlns:a16="http://schemas.microsoft.com/office/drawing/2014/main" xmlns="" id="{74F7E409-64F0-4348-BE59-B57983A45DAD}"/>
              </a:ext>
            </a:extLst>
          </p:cNvPr>
          <p:cNvSpPr txBox="1"/>
          <p:nvPr/>
        </p:nvSpPr>
        <p:spPr>
          <a:xfrm>
            <a:off x="4297680" y="664339"/>
            <a:ext cx="6880394" cy="646331"/>
          </a:xfrm>
          <a:prstGeom prst="rect">
            <a:avLst/>
          </a:prstGeom>
          <a:noFill/>
        </p:spPr>
        <p:txBody>
          <a:bodyPr wrap="square" rtlCol="0">
            <a:spAutoFit/>
          </a:bodyPr>
          <a:lstStyle/>
          <a:p>
            <a:r>
              <a:rPr kumimoji="1" lang="ja-JP" altLang="en-US" dirty="0" smtClean="0"/>
              <a:t>令和</a:t>
            </a:r>
            <a:r>
              <a:rPr kumimoji="1" lang="en-US" altLang="ja-JP" dirty="0" smtClean="0"/>
              <a:t>3</a:t>
            </a:r>
            <a:r>
              <a:rPr kumimoji="1" lang="ja-JP" altLang="en-US" dirty="0"/>
              <a:t>年</a:t>
            </a:r>
            <a:r>
              <a:rPr kumimoji="1" lang="en-US" altLang="ja-JP" dirty="0"/>
              <a:t>7</a:t>
            </a:r>
            <a:r>
              <a:rPr kumimoji="1" lang="ja-JP" altLang="en-US" dirty="0"/>
              <a:t>月</a:t>
            </a:r>
            <a:r>
              <a:rPr kumimoji="1" lang="en-US" altLang="ja-JP" dirty="0"/>
              <a:t>28</a:t>
            </a:r>
            <a:r>
              <a:rPr kumimoji="1" lang="ja-JP" altLang="en-US" dirty="0"/>
              <a:t>日　岐阜市障害者総合支援協</a:t>
            </a:r>
            <a:r>
              <a:rPr kumimoji="1" lang="ja-JP" altLang="en-US" dirty="0" smtClean="0"/>
              <a:t>議会　第</a:t>
            </a:r>
            <a:r>
              <a:rPr kumimoji="1" lang="en-US" altLang="ja-JP" dirty="0" smtClean="0"/>
              <a:t>1</a:t>
            </a:r>
            <a:r>
              <a:rPr kumimoji="1" lang="ja-JP" altLang="en-US" dirty="0" smtClean="0"/>
              <a:t>回専門部会</a:t>
            </a:r>
            <a:endParaRPr kumimoji="1" lang="en-US" altLang="ja-JP" dirty="0"/>
          </a:p>
          <a:p>
            <a:r>
              <a:rPr kumimoji="1" lang="ja-JP" altLang="en-US" dirty="0"/>
              <a:t>　　　　　　　　</a:t>
            </a:r>
          </a:p>
        </p:txBody>
      </p:sp>
      <p:pic>
        <p:nvPicPr>
          <p:cNvPr id="7" name="図 6">
            <a:extLst>
              <a:ext uri="{FF2B5EF4-FFF2-40B4-BE49-F238E27FC236}">
                <a16:creationId xmlns:a16="http://schemas.microsoft.com/office/drawing/2014/main" xmlns="" id="{5529A5E4-8102-4341-9792-FF70BA77D1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405484" y="1120010"/>
            <a:ext cx="2199873" cy="1518750"/>
          </a:xfrm>
          <a:prstGeom prst="rect">
            <a:avLst/>
          </a:prstGeom>
          <a:noFill/>
        </p:spPr>
      </p:pic>
      <p:sp>
        <p:nvSpPr>
          <p:cNvPr id="5" name="テキスト ボックス 4"/>
          <p:cNvSpPr txBox="1"/>
          <p:nvPr/>
        </p:nvSpPr>
        <p:spPr>
          <a:xfrm>
            <a:off x="9405484" y="128174"/>
            <a:ext cx="1515292" cy="369332"/>
          </a:xfrm>
          <a:prstGeom prst="rect">
            <a:avLst/>
          </a:prstGeom>
          <a:noFill/>
          <a:ln>
            <a:solidFill>
              <a:schemeClr val="tx1"/>
            </a:solidFill>
          </a:ln>
        </p:spPr>
        <p:txBody>
          <a:bodyPr wrap="square" rtlCol="0">
            <a:spAutoFit/>
          </a:bodyPr>
          <a:lstStyle/>
          <a:p>
            <a:pPr algn="ctr"/>
            <a:r>
              <a:rPr kumimoji="1" lang="ja-JP" altLang="en-US" dirty="0" smtClean="0"/>
              <a:t>資料</a:t>
            </a:r>
            <a:r>
              <a:rPr lang="ja-JP" altLang="en-US" dirty="0" smtClean="0"/>
              <a:t>４</a:t>
            </a:r>
            <a:endParaRPr kumimoji="1" lang="ja-JP" altLang="en-US" dirty="0"/>
          </a:p>
        </p:txBody>
      </p:sp>
    </p:spTree>
    <p:extLst>
      <p:ext uri="{BB962C8B-B14F-4D97-AF65-F5344CB8AC3E}">
        <p14:creationId xmlns:p14="http://schemas.microsoft.com/office/powerpoint/2010/main" val="480165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クロール: 横 7">
            <a:extLst>
              <a:ext uri="{FF2B5EF4-FFF2-40B4-BE49-F238E27FC236}">
                <a16:creationId xmlns:a16="http://schemas.microsoft.com/office/drawing/2014/main" xmlns="" id="{3ADDD794-42A2-44C2-8E95-5BDB87F150AD}"/>
              </a:ext>
            </a:extLst>
          </p:cNvPr>
          <p:cNvSpPr/>
          <p:nvPr/>
        </p:nvSpPr>
        <p:spPr>
          <a:xfrm>
            <a:off x="1477108" y="4726745"/>
            <a:ext cx="9876692" cy="1156532"/>
          </a:xfrm>
          <a:prstGeom prst="horizontalScroll">
            <a:avLst/>
          </a:prstGeom>
          <a:ln w="19050">
            <a:solidFill>
              <a:schemeClr val="accent2">
                <a:lumMod val="75000"/>
              </a:schemeClr>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字幕 2">
            <a:extLst>
              <a:ext uri="{FF2B5EF4-FFF2-40B4-BE49-F238E27FC236}">
                <a16:creationId xmlns:a16="http://schemas.microsoft.com/office/drawing/2014/main" xmlns="" id="{F3A988C3-C0F4-4D0F-A4CC-9BDF38B3ACBC}"/>
              </a:ext>
            </a:extLst>
          </p:cNvPr>
          <p:cNvSpPr>
            <a:spLocks noGrp="1"/>
          </p:cNvSpPr>
          <p:nvPr>
            <p:ph type="subTitle" idx="1"/>
          </p:nvPr>
        </p:nvSpPr>
        <p:spPr>
          <a:xfrm>
            <a:off x="1659630" y="739107"/>
            <a:ext cx="9303026" cy="4907633"/>
          </a:xfrm>
        </p:spPr>
        <p:txBody>
          <a:bodyPr>
            <a:normAutofit/>
          </a:bodyPr>
          <a:lstStyle/>
          <a:p>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岐阜県障害者権利擁護センター</a:t>
            </a:r>
            <a:r>
              <a:rPr lang="en-US" altLang="ja-JP" sz="3600" dirty="0">
                <a:latin typeface="HG丸ｺﾞｼｯｸM-PRO" panose="020F0600000000000000" pitchFamily="50" charset="-128"/>
                <a:ea typeface="HG丸ｺﾞｼｯｸM-PRO" panose="020F0600000000000000" pitchFamily="50" charset="-128"/>
              </a:rPr>
              <a:t>】</a:t>
            </a:r>
          </a:p>
          <a:p>
            <a:pPr algn="l"/>
            <a:r>
              <a:rPr kumimoji="1" lang="ja-JP" altLang="en-US" b="1" dirty="0">
                <a:solidFill>
                  <a:schemeClr val="tx1"/>
                </a:solidFill>
                <a:latin typeface="HG丸ｺﾞｼｯｸM-PRO" panose="020F0600000000000000" pitchFamily="50" charset="-128"/>
                <a:ea typeface="HG丸ｺﾞｼｯｸM-PRO" panose="020F0600000000000000" pitchFamily="50" charset="-128"/>
              </a:rPr>
              <a:t>　　　　　　　電　話：</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058-215-0618</a:t>
            </a:r>
          </a:p>
          <a:p>
            <a:pPr algn="l"/>
            <a:r>
              <a:rPr lang="ja-JP" altLang="en-US" b="1" dirty="0">
                <a:solidFill>
                  <a:schemeClr val="tx1"/>
                </a:solidFill>
                <a:latin typeface="HG丸ｺﾞｼｯｸM-PRO" panose="020F0600000000000000" pitchFamily="50" charset="-128"/>
                <a:ea typeface="HG丸ｺﾞｼｯｸM-PRO" panose="020F0600000000000000" pitchFamily="50" charset="-128"/>
              </a:rPr>
              <a:t>　　　　　　　ＦＡＸ：</a:t>
            </a:r>
            <a:r>
              <a:rPr lang="en-US" altLang="ja-JP" b="1" dirty="0">
                <a:solidFill>
                  <a:schemeClr val="tx1"/>
                </a:solidFill>
                <a:latin typeface="HG丸ｺﾞｼｯｸM-PRO" panose="020F0600000000000000" pitchFamily="50" charset="-128"/>
                <a:ea typeface="HG丸ｺﾞｼｯｸM-PRO" panose="020F0600000000000000" pitchFamily="50" charset="-128"/>
              </a:rPr>
              <a:t>058-215-0619</a:t>
            </a:r>
          </a:p>
          <a:p>
            <a:pPr algn="l"/>
            <a:r>
              <a:rPr kumimoji="1" lang="ja-JP" altLang="en-US" b="1" dirty="0">
                <a:solidFill>
                  <a:schemeClr val="tx1"/>
                </a:solidFill>
                <a:latin typeface="HG丸ｺﾞｼｯｸM-PRO" panose="020F0600000000000000" pitchFamily="50" charset="-128"/>
                <a:ea typeface="HG丸ｺﾞｼｯｸM-PRO" panose="020F0600000000000000" pitchFamily="50" charset="-128"/>
              </a:rPr>
              <a:t>　　　　　　　住　所：岐阜県岐阜市下奈良</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丁目</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番</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号</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b="1" dirty="0">
                <a:solidFill>
                  <a:schemeClr val="tx1"/>
                </a:solidFill>
                <a:latin typeface="HG丸ｺﾞｼｯｸM-PRO" panose="020F0600000000000000" pitchFamily="50" charset="-128"/>
                <a:ea typeface="HG丸ｺﾞｼｯｸM-PRO" panose="020F0600000000000000" pitchFamily="50" charset="-128"/>
              </a:rPr>
              <a:t>　　　　　　　　　　　　　　岐阜県福祉・農業会館</a:t>
            </a:r>
            <a:r>
              <a:rPr lang="en-US" altLang="ja-JP" b="1" dirty="0">
                <a:latin typeface="HG丸ｺﾞｼｯｸM-PRO" panose="020F0600000000000000" pitchFamily="50" charset="-128"/>
                <a:ea typeface="HG丸ｺﾞｼｯｸM-PRO" panose="020F0600000000000000" pitchFamily="50" charset="-128"/>
              </a:rPr>
              <a:t>6</a:t>
            </a:r>
            <a:r>
              <a:rPr lang="ja-JP" altLang="en-US" b="1" dirty="0">
                <a:solidFill>
                  <a:schemeClr val="tx1"/>
                </a:solidFill>
                <a:latin typeface="HG丸ｺﾞｼｯｸM-PRO" panose="020F0600000000000000" pitchFamily="50" charset="-128"/>
                <a:ea typeface="HG丸ｺﾞｼｯｸM-PRO" panose="020F0600000000000000" pitchFamily="50" charset="-128"/>
              </a:rPr>
              <a:t>階</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b="1" dirty="0">
                <a:solidFill>
                  <a:schemeClr val="tx1"/>
                </a:solidFill>
                <a:latin typeface="HG丸ｺﾞｼｯｸM-PRO" panose="020F0600000000000000" pitchFamily="50" charset="-128"/>
                <a:ea typeface="HG丸ｺﾞｼｯｸM-PRO" panose="020F0600000000000000" pitchFamily="50" charset="-128"/>
              </a:rPr>
              <a:t>　　　　　　　平　日：</a:t>
            </a:r>
            <a:r>
              <a:rPr lang="en-US" altLang="ja-JP" b="1" dirty="0">
                <a:solidFill>
                  <a:schemeClr val="tx1"/>
                </a:solidFill>
                <a:latin typeface="HG丸ｺﾞｼｯｸM-PRO" panose="020F0600000000000000" pitchFamily="50" charset="-128"/>
                <a:ea typeface="HG丸ｺﾞｼｯｸM-PRO" panose="020F0600000000000000" pitchFamily="50" charset="-128"/>
              </a:rPr>
              <a:t>9</a:t>
            </a:r>
            <a:r>
              <a:rPr lang="ja-JP" altLang="en-US" b="1" dirty="0">
                <a:solidFill>
                  <a:schemeClr val="tx1"/>
                </a:solidFill>
                <a:latin typeface="HG丸ｺﾞｼｯｸM-PRO" panose="020F0600000000000000" pitchFamily="50" charset="-128"/>
                <a:ea typeface="HG丸ｺﾞｼｯｸM-PRO" panose="020F0600000000000000" pitchFamily="50" charset="-128"/>
              </a:rPr>
              <a:t>時</a:t>
            </a:r>
            <a:r>
              <a:rPr lang="en-US" altLang="ja-JP" b="1" dirty="0">
                <a:solidFill>
                  <a:schemeClr val="tx1"/>
                </a:solidFill>
                <a:latin typeface="HG丸ｺﾞｼｯｸM-PRO" panose="020F0600000000000000" pitchFamily="50" charset="-128"/>
                <a:ea typeface="HG丸ｺﾞｼｯｸM-PRO" panose="020F0600000000000000" pitchFamily="50" charset="-128"/>
              </a:rPr>
              <a:t>00</a:t>
            </a:r>
            <a:r>
              <a:rPr lang="ja-JP" altLang="en-US" b="1" dirty="0">
                <a:solidFill>
                  <a:schemeClr val="tx1"/>
                </a:solidFill>
                <a:latin typeface="HG丸ｺﾞｼｯｸM-PRO" panose="020F0600000000000000" pitchFamily="50" charset="-128"/>
                <a:ea typeface="HG丸ｺﾞｼｯｸM-PRO" panose="020F0600000000000000" pitchFamily="50" charset="-128"/>
              </a:rPr>
              <a:t>分～</a:t>
            </a:r>
            <a:r>
              <a:rPr lang="en-US" altLang="ja-JP" b="1" dirty="0">
                <a:solidFill>
                  <a:schemeClr val="tx1"/>
                </a:solidFill>
                <a:latin typeface="HG丸ｺﾞｼｯｸM-PRO" panose="020F0600000000000000" pitchFamily="50" charset="-128"/>
                <a:ea typeface="HG丸ｺﾞｼｯｸM-PRO" panose="020F0600000000000000" pitchFamily="50" charset="-128"/>
              </a:rPr>
              <a:t>17</a:t>
            </a:r>
            <a:r>
              <a:rPr lang="ja-JP" altLang="en-US" b="1" dirty="0">
                <a:solidFill>
                  <a:schemeClr val="tx1"/>
                </a:solidFill>
                <a:latin typeface="HG丸ｺﾞｼｯｸM-PRO" panose="020F0600000000000000" pitchFamily="50" charset="-128"/>
                <a:ea typeface="HG丸ｺﾞｼｯｸM-PRO" panose="020F0600000000000000" pitchFamily="50" charset="-128"/>
              </a:rPr>
              <a:t>時</a:t>
            </a:r>
            <a:r>
              <a:rPr lang="en-US" altLang="ja-JP" b="1" dirty="0">
                <a:solidFill>
                  <a:schemeClr val="tx1"/>
                </a:solidFill>
                <a:latin typeface="HG丸ｺﾞｼｯｸM-PRO" panose="020F0600000000000000" pitchFamily="50" charset="-128"/>
                <a:ea typeface="HG丸ｺﾞｼｯｸM-PRO" panose="020F0600000000000000" pitchFamily="50" charset="-128"/>
              </a:rPr>
              <a:t>00</a:t>
            </a:r>
            <a:r>
              <a:rPr lang="ja-JP" altLang="en-US" b="1" dirty="0">
                <a:solidFill>
                  <a:schemeClr val="tx1"/>
                </a:solidFill>
                <a:latin typeface="HG丸ｺﾞｼｯｸM-PRO" panose="020F0600000000000000" pitchFamily="50" charset="-128"/>
                <a:ea typeface="HG丸ｺﾞｼｯｸM-PRO" panose="020F0600000000000000" pitchFamily="50" charset="-128"/>
              </a:rPr>
              <a:t>分</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b="1" dirty="0">
                <a:solidFill>
                  <a:schemeClr val="tx1"/>
                </a:solidFill>
                <a:latin typeface="HG丸ｺﾞｼｯｸM-PRO" panose="020F0600000000000000" pitchFamily="50" charset="-128"/>
                <a:ea typeface="HG丸ｺﾞｼｯｸM-PRO" panose="020F0600000000000000" pitchFamily="50" charset="-128"/>
              </a:rPr>
              <a:t>　　　　＊虐待にかかわる通報等の受理については</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24</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時間対応</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b="1" dirty="0">
                <a:solidFill>
                  <a:schemeClr val="tx1"/>
                </a:solidFill>
                <a:latin typeface="HG丸ｺﾞｼｯｸM-PRO" panose="020F0600000000000000" pitchFamily="50" charset="-128"/>
                <a:ea typeface="HG丸ｺﾞｼｯｸM-PRO" panose="020F0600000000000000" pitchFamily="50" charset="-128"/>
              </a:rPr>
              <a:t>　　　　　（休日・夜間は緊急時を除いて受付のみ）</a:t>
            </a:r>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900" dirty="0">
                <a:latin typeface="HG丸ｺﾞｼｯｸM-PRO" panose="020F0600000000000000" pitchFamily="50" charset="-128"/>
                <a:ea typeface="HG丸ｺﾞｼｯｸM-PRO" panose="020F0600000000000000" pitchFamily="50" charset="-128"/>
              </a:rPr>
              <a:t>岐阜県・市町村障害者虐待防止センター・岐阜労働局など関係機関と密接に連携して支援を行います。</a:t>
            </a:r>
            <a:endParaRPr lang="en-US" altLang="ja-JP" sz="1900" dirty="0">
              <a:latin typeface="HG丸ｺﾞｼｯｸM-PRO" panose="020F0600000000000000" pitchFamily="50" charset="-128"/>
              <a:ea typeface="HG丸ｺﾞｼｯｸM-PRO" panose="020F0600000000000000" pitchFamily="50" charset="-128"/>
            </a:endParaRPr>
          </a:p>
          <a:p>
            <a:endParaRPr kumimoji="1" lang="en-US" altLang="ja-JP" dirty="0"/>
          </a:p>
        </p:txBody>
      </p:sp>
      <p:sp>
        <p:nvSpPr>
          <p:cNvPr id="4" name="スライド番号プレースホルダー 3">
            <a:extLst>
              <a:ext uri="{FF2B5EF4-FFF2-40B4-BE49-F238E27FC236}">
                <a16:creationId xmlns:a16="http://schemas.microsoft.com/office/drawing/2014/main" xmlns="" id="{A40AAA21-B809-4FA9-9E0B-C873169A2A7A}"/>
              </a:ext>
            </a:extLst>
          </p:cNvPr>
          <p:cNvSpPr>
            <a:spLocks noGrp="1"/>
          </p:cNvSpPr>
          <p:nvPr>
            <p:ph type="sldNum" sz="quarter" idx="12"/>
          </p:nvPr>
        </p:nvSpPr>
        <p:spPr/>
        <p:txBody>
          <a:bodyPr/>
          <a:lstStyle/>
          <a:p>
            <a:fld id="{A9DE9814-D7A2-4458-94B9-C451616DCCF5}" type="slidenum">
              <a:rPr kumimoji="1" lang="ja-JP" altLang="en-US" smtClean="0"/>
              <a:t>10</a:t>
            </a:fld>
            <a:endParaRPr kumimoji="1" lang="ja-JP" altLang="en-US"/>
          </a:p>
        </p:txBody>
      </p:sp>
      <p:sp>
        <p:nvSpPr>
          <p:cNvPr id="6" name="正方形/長方形 5">
            <a:extLst>
              <a:ext uri="{FF2B5EF4-FFF2-40B4-BE49-F238E27FC236}">
                <a16:creationId xmlns:a16="http://schemas.microsoft.com/office/drawing/2014/main" xmlns="" id="{F22E8313-5170-4789-9117-9D961C59C351}"/>
              </a:ext>
            </a:extLst>
          </p:cNvPr>
          <p:cNvSpPr/>
          <p:nvPr/>
        </p:nvSpPr>
        <p:spPr>
          <a:xfrm>
            <a:off x="3431704" y="5883277"/>
            <a:ext cx="5758878" cy="584775"/>
          </a:xfrm>
          <a:prstGeom prst="rect">
            <a:avLst/>
          </a:prstGeom>
          <a:solidFill>
            <a:schemeClr val="bg1"/>
          </a:solidFill>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岐阜県障害者権利擁護センターは岐阜県からの委託を受け</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一般社団法人岐阜県社会福祉士会が運営しています。</a:t>
            </a:r>
          </a:p>
        </p:txBody>
      </p:sp>
      <p:pic>
        <p:nvPicPr>
          <p:cNvPr id="7" name="図 6">
            <a:extLst>
              <a:ext uri="{FF2B5EF4-FFF2-40B4-BE49-F238E27FC236}">
                <a16:creationId xmlns:a16="http://schemas.microsoft.com/office/drawing/2014/main" xmlns="" id="{C636BEFE-4821-4AD5-97BF-CCAADF3F5E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0272052" y="739107"/>
            <a:ext cx="1381207" cy="1681089"/>
          </a:xfrm>
          <a:prstGeom prst="rect">
            <a:avLst/>
          </a:prstGeom>
        </p:spPr>
      </p:pic>
    </p:spTree>
    <p:extLst>
      <p:ext uri="{BB962C8B-B14F-4D97-AF65-F5344CB8AC3E}">
        <p14:creationId xmlns:p14="http://schemas.microsoft.com/office/powerpoint/2010/main" val="50129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900E8B25-6542-4AF7-B9C9-99FD587574CD}"/>
              </a:ext>
            </a:extLst>
          </p:cNvPr>
          <p:cNvPicPr>
            <a:picLocks noChangeAspect="1"/>
          </p:cNvPicPr>
          <p:nvPr/>
        </p:nvPicPr>
        <p:blipFill>
          <a:blip r:embed="rId3"/>
          <a:stretch>
            <a:fillRect/>
          </a:stretch>
        </p:blipFill>
        <p:spPr>
          <a:xfrm>
            <a:off x="986519" y="0"/>
            <a:ext cx="9962218" cy="6858000"/>
          </a:xfrm>
          <a:prstGeom prst="rect">
            <a:avLst/>
          </a:prstGeom>
        </p:spPr>
      </p:pic>
      <p:sp>
        <p:nvSpPr>
          <p:cNvPr id="2" name="スライド番号プレースホルダー 1">
            <a:extLst>
              <a:ext uri="{FF2B5EF4-FFF2-40B4-BE49-F238E27FC236}">
                <a16:creationId xmlns:a16="http://schemas.microsoft.com/office/drawing/2014/main" xmlns="" id="{7E94E575-00B8-498E-8493-0F9C76548031}"/>
              </a:ext>
            </a:extLst>
          </p:cNvPr>
          <p:cNvSpPr>
            <a:spLocks noGrp="1"/>
          </p:cNvSpPr>
          <p:nvPr>
            <p:ph type="sldNum" sz="quarter" idx="12"/>
          </p:nvPr>
        </p:nvSpPr>
        <p:spPr/>
        <p:txBody>
          <a:bodyPr/>
          <a:lstStyle/>
          <a:p>
            <a:fld id="{8AC3D2F7-EDC8-462C-A900-91E6DAE20B13}" type="slidenum">
              <a:rPr kumimoji="1" lang="ja-JP" altLang="en-US" smtClean="0"/>
              <a:t>2</a:t>
            </a:fld>
            <a:endParaRPr kumimoji="1" lang="ja-JP" altLang="en-US"/>
          </a:p>
        </p:txBody>
      </p:sp>
    </p:spTree>
    <p:extLst>
      <p:ext uri="{BB962C8B-B14F-4D97-AF65-F5344CB8AC3E}">
        <p14:creationId xmlns:p14="http://schemas.microsoft.com/office/powerpoint/2010/main" val="379515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08275377-5078-47A8-B458-930EF658230D}"/>
              </a:ext>
            </a:extLst>
          </p:cNvPr>
          <p:cNvPicPr>
            <a:picLocks noChangeAspect="1"/>
          </p:cNvPicPr>
          <p:nvPr/>
        </p:nvPicPr>
        <p:blipFill>
          <a:blip r:embed="rId3"/>
          <a:stretch>
            <a:fillRect/>
          </a:stretch>
        </p:blipFill>
        <p:spPr>
          <a:xfrm>
            <a:off x="1181768" y="-22487"/>
            <a:ext cx="10299031" cy="6880487"/>
          </a:xfrm>
          <a:prstGeom prst="rect">
            <a:avLst/>
          </a:prstGeom>
          <a:solidFill>
            <a:srgbClr val="FEFEFE"/>
          </a:solidFill>
        </p:spPr>
      </p:pic>
      <p:sp>
        <p:nvSpPr>
          <p:cNvPr id="2" name="スライド番号プレースホルダー 1">
            <a:extLst>
              <a:ext uri="{FF2B5EF4-FFF2-40B4-BE49-F238E27FC236}">
                <a16:creationId xmlns:a16="http://schemas.microsoft.com/office/drawing/2014/main" xmlns="" id="{977A81B6-D282-4F53-8D15-E29D21AD656A}"/>
              </a:ext>
            </a:extLst>
          </p:cNvPr>
          <p:cNvSpPr>
            <a:spLocks noGrp="1"/>
          </p:cNvSpPr>
          <p:nvPr>
            <p:ph type="sldNum" sz="quarter" idx="12"/>
          </p:nvPr>
        </p:nvSpPr>
        <p:spPr/>
        <p:txBody>
          <a:bodyPr/>
          <a:lstStyle/>
          <a:p>
            <a:fld id="{8AC3D2F7-EDC8-462C-A900-91E6DAE20B13}" type="slidenum">
              <a:rPr kumimoji="1" lang="ja-JP" altLang="en-US" smtClean="0"/>
              <a:t>3</a:t>
            </a:fld>
            <a:endParaRPr kumimoji="1" lang="ja-JP" altLang="en-US"/>
          </a:p>
        </p:txBody>
      </p:sp>
    </p:spTree>
    <p:extLst>
      <p:ext uri="{BB962C8B-B14F-4D97-AF65-F5344CB8AC3E}">
        <p14:creationId xmlns:p14="http://schemas.microsoft.com/office/powerpoint/2010/main" val="98531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xmlns="" id="{FFADC824-34B3-45DB-9124-0DADED86D451}"/>
              </a:ext>
            </a:extLst>
          </p:cNvPr>
          <p:cNvSpPr/>
          <p:nvPr/>
        </p:nvSpPr>
        <p:spPr>
          <a:xfrm>
            <a:off x="707551" y="299455"/>
            <a:ext cx="10776898" cy="1207612"/>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a:latin typeface="HG丸ｺﾞｼｯｸM-PRO" panose="020F0600000000000000" pitchFamily="50" charset="-128"/>
                <a:ea typeface="HG丸ｺﾞｼｯｸM-PRO" panose="020F0600000000000000" pitchFamily="50" charset="-128"/>
              </a:rPr>
              <a:t>虐待防止委員会の設置に向けて</a:t>
            </a:r>
            <a:endParaRPr lang="en-US" altLang="ja-JP" sz="3200"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R</a:t>
            </a:r>
            <a:r>
              <a:rPr lang="ja-JP" altLang="en-US" b="1" dirty="0">
                <a:latin typeface="HG丸ｺﾞｼｯｸM-PRO" panose="020F0600000000000000" pitchFamily="50" charset="-128"/>
                <a:ea typeface="HG丸ｺﾞｼｯｸM-PRO" panose="020F0600000000000000" pitchFamily="50" charset="-128"/>
              </a:rPr>
              <a:t>２ 岐阜県障害者虐待防止・権利擁護研修　演習で出されたいろいろ～</a:t>
            </a:r>
          </a:p>
        </p:txBody>
      </p:sp>
      <p:sp>
        <p:nvSpPr>
          <p:cNvPr id="2" name="テキスト ボックス 1">
            <a:extLst>
              <a:ext uri="{FF2B5EF4-FFF2-40B4-BE49-F238E27FC236}">
                <a16:creationId xmlns:a16="http://schemas.microsoft.com/office/drawing/2014/main" xmlns="" id="{B985D351-A6DF-4014-A20B-8ACA4945F95D}"/>
              </a:ext>
            </a:extLst>
          </p:cNvPr>
          <p:cNvSpPr txBox="1"/>
          <p:nvPr/>
        </p:nvSpPr>
        <p:spPr>
          <a:xfrm>
            <a:off x="555152" y="1613743"/>
            <a:ext cx="11081697" cy="2277547"/>
          </a:xfrm>
          <a:prstGeom prst="rect">
            <a:avLst/>
          </a:prstGeom>
          <a:noFill/>
        </p:spPr>
        <p:txBody>
          <a:bodyPr wrap="square" rtlCol="0">
            <a:spAutoFit/>
          </a:bodyPr>
          <a:lstStyle/>
          <a:p>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虐待防止委員会の設置方式</a:t>
            </a:r>
            <a:r>
              <a:rPr lang="en-US" altLang="ja-JP" sz="2400" b="1" dirty="0">
                <a:latin typeface="HG丸ｺﾞｼｯｸM-PRO" panose="020F0600000000000000" pitchFamily="50" charset="-128"/>
                <a:ea typeface="HG丸ｺﾞｼｯｸM-PRO" panose="020F0600000000000000" pitchFamily="50" charset="-128"/>
              </a:rPr>
              <a:t>】</a:t>
            </a:r>
          </a:p>
          <a:p>
            <a:pPr marL="742950" lvl="1" indent="-28575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法人本体に設置</a:t>
            </a:r>
            <a:endParaRPr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５つの福祉部門で設置</a:t>
            </a:r>
            <a:endParaRPr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拠点ごとに設置</a:t>
            </a:r>
            <a:endParaRPr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同一敷地内の事業所で設置</a:t>
            </a:r>
            <a:endParaRPr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委員会、スタッフ会、職員会議等に合体</a:t>
            </a:r>
          </a:p>
          <a:p>
            <a:endParaRPr kumimoji="1" lang="ja-JP" altLang="en-US" dirty="0"/>
          </a:p>
        </p:txBody>
      </p:sp>
      <p:sp>
        <p:nvSpPr>
          <p:cNvPr id="7" name="テキスト ボックス 6">
            <a:extLst>
              <a:ext uri="{FF2B5EF4-FFF2-40B4-BE49-F238E27FC236}">
                <a16:creationId xmlns:a16="http://schemas.microsoft.com/office/drawing/2014/main" xmlns="" id="{E0FD5E9B-128C-46A3-8EED-677AFBE8FAFC}"/>
              </a:ext>
            </a:extLst>
          </p:cNvPr>
          <p:cNvSpPr txBox="1"/>
          <p:nvPr/>
        </p:nvSpPr>
        <p:spPr>
          <a:xfrm>
            <a:off x="81016" y="3997966"/>
            <a:ext cx="11555832" cy="3170099"/>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委員会の構成メンバー</a:t>
            </a:r>
            <a:r>
              <a:rPr lang="en-US" altLang="ja-JP" sz="2400" b="1" dirty="0">
                <a:latin typeface="HG丸ｺﾞｼｯｸM-PRO" panose="020F0600000000000000" pitchFamily="50" charset="-128"/>
                <a:ea typeface="HG丸ｺﾞｼｯｸM-PRO" panose="020F0600000000000000" pitchFamily="50" charset="-128"/>
              </a:rPr>
              <a:t>】</a:t>
            </a:r>
          </a:p>
          <a:p>
            <a:pPr marL="1200150" lvl="2" indent="-28575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法人理事長、</a:t>
            </a:r>
            <a:r>
              <a:rPr kumimoji="1" lang="ja-JP" altLang="en-US" sz="2000" dirty="0">
                <a:latin typeface="HG丸ｺﾞｼｯｸM-PRO" panose="020F0600000000000000" pitchFamily="50" charset="-128"/>
                <a:ea typeface="HG丸ｺﾞｼｯｸM-PRO" panose="020F0600000000000000" pitchFamily="50" charset="-128"/>
              </a:rPr>
              <a:t>業務に関わっていない法人理事、法人事務長、</a:t>
            </a:r>
            <a:endParaRPr kumimoji="1" lang="en-US" altLang="ja-JP" sz="2000" dirty="0">
              <a:latin typeface="HG丸ｺﾞｼｯｸM-PRO" panose="020F0600000000000000" pitchFamily="50" charset="-128"/>
              <a:ea typeface="HG丸ｺﾞｼｯｸM-PRO" panose="020F0600000000000000" pitchFamily="50" charset="-128"/>
            </a:endParaRPr>
          </a:p>
          <a:p>
            <a:pPr marL="1200150" lvl="2" indent="-28575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施設長、医師、</a:t>
            </a:r>
            <a:r>
              <a:rPr kumimoji="1" lang="ja-JP" altLang="en-US" sz="2000" dirty="0">
                <a:latin typeface="HG丸ｺﾞｼｯｸM-PRO" panose="020F0600000000000000" pitchFamily="50" charset="-128"/>
                <a:ea typeface="HG丸ｺﾞｼｯｸM-PRO" panose="020F0600000000000000" pitchFamily="50" charset="-128"/>
              </a:rPr>
              <a:t>看護師、</a:t>
            </a:r>
            <a:endParaRPr kumimoji="1" lang="en-US" altLang="ja-JP" sz="2000" dirty="0">
              <a:latin typeface="HG丸ｺﾞｼｯｸM-PRO" panose="020F0600000000000000" pitchFamily="50" charset="-128"/>
              <a:ea typeface="HG丸ｺﾞｼｯｸM-PRO" panose="020F0600000000000000" pitchFamily="50" charset="-128"/>
            </a:endParaRPr>
          </a:p>
          <a:p>
            <a:pPr marL="1257300" lvl="2"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税理士、司法書士、行政書士、成年後見人</a:t>
            </a:r>
            <a:endParaRPr kumimoji="1" lang="en-US" altLang="ja-JP" sz="2000" dirty="0">
              <a:latin typeface="HG丸ｺﾞｼｯｸM-PRO" panose="020F0600000000000000" pitchFamily="50" charset="-128"/>
              <a:ea typeface="HG丸ｺﾞｼｯｸM-PRO" panose="020F0600000000000000" pitchFamily="50" charset="-128"/>
            </a:endParaRPr>
          </a:p>
          <a:p>
            <a:pPr marL="1257300" lvl="2"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法人内の他の事業所の職員、法人内の介護保険分野の職員、</a:t>
            </a:r>
            <a:r>
              <a:rPr lang="ja-JP" altLang="en-US" sz="2000" dirty="0">
                <a:latin typeface="HG丸ｺﾞｼｯｸM-PRO" panose="020F0600000000000000" pitchFamily="50" charset="-128"/>
                <a:ea typeface="HG丸ｺﾞｼｯｸM-PRO" panose="020F0600000000000000" pitchFamily="50" charset="-128"/>
              </a:rPr>
              <a:t>各部署のサビ管、</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支援員、世話人、</a:t>
            </a:r>
            <a:r>
              <a:rPr kumimoji="1" lang="ja-JP" altLang="en-US" sz="2000" dirty="0">
                <a:latin typeface="HG丸ｺﾞｼｯｸM-PRO" panose="020F0600000000000000" pitchFamily="50" charset="-128"/>
                <a:ea typeface="HG丸ｺﾞｼｯｸM-PRO" panose="020F0600000000000000" pitchFamily="50" charset="-128"/>
              </a:rPr>
              <a:t>事務員、宿直業務をしている人、異動できた職員、新人職員、</a:t>
            </a:r>
            <a:endParaRPr kumimoji="1" lang="en-US" altLang="ja-JP" sz="2000" dirty="0">
              <a:latin typeface="HG丸ｺﾞｼｯｸM-PRO" panose="020F0600000000000000" pitchFamily="50" charset="-128"/>
              <a:ea typeface="HG丸ｺﾞｼｯｸM-PRO" panose="020F0600000000000000" pitchFamily="50" charset="-128"/>
            </a:endParaRPr>
          </a:p>
          <a:p>
            <a:pPr marL="1257300" lvl="2"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保護者会、</a:t>
            </a:r>
            <a:endParaRPr kumimoji="1" lang="en-US" altLang="ja-JP" sz="2000" dirty="0">
              <a:latin typeface="HG丸ｺﾞｼｯｸM-PRO" panose="020F0600000000000000" pitchFamily="50" charset="-128"/>
              <a:ea typeface="HG丸ｺﾞｼｯｸM-PRO" panose="020F0600000000000000" pitchFamily="50" charset="-128"/>
            </a:endParaRPr>
          </a:p>
          <a:p>
            <a:pPr marL="1257300" lvl="2"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利用者　　　　　　　　　　　　　　　　　　　　　　　　　　　　　等</a:t>
            </a: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3" name="吹き出し: 角を丸めた四角形 2">
            <a:extLst>
              <a:ext uri="{FF2B5EF4-FFF2-40B4-BE49-F238E27FC236}">
                <a16:creationId xmlns:a16="http://schemas.microsoft.com/office/drawing/2014/main" xmlns="" id="{BA4ABC43-39C6-44AE-A3F0-FDFE25F52626}"/>
              </a:ext>
            </a:extLst>
          </p:cNvPr>
          <p:cNvSpPr/>
          <p:nvPr/>
        </p:nvSpPr>
        <p:spPr>
          <a:xfrm>
            <a:off x="6502399" y="3459506"/>
            <a:ext cx="4206763" cy="685814"/>
          </a:xfrm>
          <a:prstGeom prst="wedgeRoundRectCallout">
            <a:avLst>
              <a:gd name="adj1" fmla="val -60162"/>
              <a:gd name="adj2" fmla="val 569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FF0000"/>
                </a:solidFill>
                <a:latin typeface="HG丸ｺﾞｼｯｸM-PRO" panose="020F0600000000000000" pitchFamily="50" charset="-128"/>
                <a:ea typeface="HG丸ｺﾞｼｯｸM-PRO" panose="020F0600000000000000" pitchFamily="50" charset="-128"/>
              </a:rPr>
              <a:t>第三者は絶対に入れるべき</a:t>
            </a:r>
            <a:endParaRPr kumimoji="1" lang="ja-JP" altLang="en-US" dirty="0">
              <a:solidFill>
                <a:srgbClr val="FF0000"/>
              </a:solidFill>
            </a:endParaRPr>
          </a:p>
        </p:txBody>
      </p:sp>
      <p:sp>
        <p:nvSpPr>
          <p:cNvPr id="12" name="スライド番号プレースホルダー 11">
            <a:extLst>
              <a:ext uri="{FF2B5EF4-FFF2-40B4-BE49-F238E27FC236}">
                <a16:creationId xmlns:a16="http://schemas.microsoft.com/office/drawing/2014/main" xmlns="" id="{968DD2C3-B631-438C-BE01-DFF2F82D825E}"/>
              </a:ext>
            </a:extLst>
          </p:cNvPr>
          <p:cNvSpPr>
            <a:spLocks noGrp="1"/>
          </p:cNvSpPr>
          <p:nvPr>
            <p:ph type="sldNum" sz="quarter" idx="12"/>
          </p:nvPr>
        </p:nvSpPr>
        <p:spPr/>
        <p:txBody>
          <a:bodyPr/>
          <a:lstStyle/>
          <a:p>
            <a:fld id="{8AC3D2F7-EDC8-462C-A900-91E6DAE20B13}" type="slidenum">
              <a:rPr kumimoji="1" lang="ja-JP" altLang="en-US" smtClean="0"/>
              <a:t>4</a:t>
            </a:fld>
            <a:endParaRPr kumimoji="1" lang="ja-JP" altLang="en-US"/>
          </a:p>
        </p:txBody>
      </p:sp>
    </p:spTree>
    <p:extLst>
      <p:ext uri="{BB962C8B-B14F-4D97-AF65-F5344CB8AC3E}">
        <p14:creationId xmlns:p14="http://schemas.microsoft.com/office/powerpoint/2010/main" val="24441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44839DE7-D75B-4E46-8FFC-3509931A4271}"/>
              </a:ext>
            </a:extLst>
          </p:cNvPr>
          <p:cNvSpPr txBox="1"/>
          <p:nvPr/>
        </p:nvSpPr>
        <p:spPr>
          <a:xfrm>
            <a:off x="429975" y="1354667"/>
            <a:ext cx="11332050" cy="5355312"/>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　</a:t>
            </a:r>
            <a:r>
              <a:rPr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委員会の内容</a:t>
            </a:r>
            <a:r>
              <a:rPr kumimoji="1" lang="en-US" altLang="ja-JP" sz="2400" b="1" dirty="0">
                <a:latin typeface="HG丸ｺﾞｼｯｸM-PRO" panose="020F0600000000000000" pitchFamily="50" charset="-128"/>
                <a:ea typeface="HG丸ｺﾞｼｯｸM-PRO" panose="020F0600000000000000" pitchFamily="50" charset="-128"/>
              </a:rPr>
              <a:t>】</a:t>
            </a:r>
            <a:endParaRPr lang="en-US" altLang="ja-JP" sz="2400" b="1"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ヒヤリハットの活用　分析、検討</a:t>
            </a:r>
            <a:endParaRPr kumimoji="1"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事故報告書の点検　分析、検討</a:t>
            </a:r>
            <a:endParaRPr kumimoji="1"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支援現場における虐待防止のチェック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・チェックリストは項目を毎回変えている。ベースを基に加筆修正</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000" dirty="0">
                <a:latin typeface="HG丸ｺﾞｼｯｸM-PRO" panose="020F0600000000000000" pitchFamily="50" charset="-128"/>
                <a:ea typeface="HG丸ｺﾞｼｯｸM-PRO" panose="020F0600000000000000" pitchFamily="50" charset="-128"/>
              </a:rPr>
              <a:t>チェックリストは</a:t>
            </a:r>
            <a:r>
              <a:rPr lang="ja-JP" altLang="ja-JP" sz="2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職員、管理者を項目を分けている。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・グレーな部分、もやもやすることについての話し合い。</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（意見を出してもらう→情報取集→話し合い　気付きを得ることができればいい）</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・個人目標を設定してもらっている。</a:t>
            </a:r>
            <a:endParaRPr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支援技術の確認　（</a:t>
            </a:r>
            <a:r>
              <a:rPr kumimoji="1" lang="ja-JP" altLang="en-US" sz="2000" dirty="0">
                <a:latin typeface="HG丸ｺﾞｼｯｸM-PRO" panose="020F0600000000000000" pitchFamily="50" charset="-128"/>
                <a:ea typeface="HG丸ｺﾞｼｯｸM-PRO" panose="020F0600000000000000" pitchFamily="50" charset="-128"/>
              </a:rPr>
              <a:t>良い支援も）</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・スーパーバイザー的なこともしている。</a:t>
            </a:r>
            <a:endParaRPr kumimoji="1"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メンタルヘルスチェック、ストレスチェック</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・職員の悩みも聞いている。</a:t>
            </a:r>
            <a:endParaRPr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身体拘束に関する検証</a:t>
            </a:r>
            <a:endParaRPr kumimoji="1"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研修の企画、実施</a:t>
            </a:r>
            <a:endParaRPr lang="en-US" altLang="ja-JP" sz="2000" dirty="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Ø"/>
            </a:pPr>
            <a:r>
              <a:rPr kumimoji="1" lang="ja-JP" altLang="en-US" sz="2000" dirty="0">
                <a:latin typeface="HG丸ｺﾞｼｯｸM-PRO" panose="020F0600000000000000" pitchFamily="50" charset="-128"/>
                <a:ea typeface="HG丸ｺﾞｼｯｸM-PRO" panose="020F0600000000000000" pitchFamily="50" charset="-128"/>
              </a:rPr>
              <a:t>マニュアル作成（虐待防止、困難事例　等）</a:t>
            </a:r>
            <a:r>
              <a:rPr kumimoji="1" lang="en-US" altLang="ja-JP" sz="2000" dirty="0">
                <a:latin typeface="HG丸ｺﾞｼｯｸM-PRO" panose="020F0600000000000000" pitchFamily="50" charset="-128"/>
                <a:ea typeface="HG丸ｺﾞｼｯｸM-PRO" panose="020F0600000000000000" pitchFamily="50" charset="-128"/>
              </a:rPr>
              <a:t/>
            </a:r>
            <a:br>
              <a:rPr kumimoji="1" lang="en-US" altLang="ja-JP" sz="2000" dirty="0">
                <a:latin typeface="HG丸ｺﾞｼｯｸM-PRO" panose="020F0600000000000000" pitchFamily="50" charset="-128"/>
                <a:ea typeface="HG丸ｺﾞｼｯｸM-PRO" panose="020F0600000000000000" pitchFamily="50" charset="-128"/>
              </a:rPr>
            </a:br>
            <a:endParaRPr kumimoji="1" lang="ja-JP" altLang="en-US" dirty="0"/>
          </a:p>
        </p:txBody>
      </p:sp>
      <p:sp>
        <p:nvSpPr>
          <p:cNvPr id="6" name="四角形: 角を丸くする 5">
            <a:extLst>
              <a:ext uri="{FF2B5EF4-FFF2-40B4-BE49-F238E27FC236}">
                <a16:creationId xmlns:a16="http://schemas.microsoft.com/office/drawing/2014/main" xmlns="" id="{735F6263-9D41-46C0-A939-88A7E309BBEA}"/>
              </a:ext>
            </a:extLst>
          </p:cNvPr>
          <p:cNvSpPr/>
          <p:nvPr/>
        </p:nvSpPr>
        <p:spPr>
          <a:xfrm>
            <a:off x="707551" y="225929"/>
            <a:ext cx="10776898" cy="1128738"/>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a:latin typeface="HG丸ｺﾞｼｯｸM-PRO" panose="020F0600000000000000" pitchFamily="50" charset="-128"/>
                <a:ea typeface="HG丸ｺﾞｼｯｸM-PRO" panose="020F0600000000000000" pitchFamily="50" charset="-128"/>
              </a:rPr>
              <a:t>虐待防止委員会の設置に向けて</a:t>
            </a:r>
            <a:endParaRPr lang="en-US" altLang="ja-JP" sz="3200"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R</a:t>
            </a:r>
            <a:r>
              <a:rPr lang="ja-JP" altLang="en-US" b="1" dirty="0">
                <a:latin typeface="HG丸ｺﾞｼｯｸM-PRO" panose="020F0600000000000000" pitchFamily="50" charset="-128"/>
                <a:ea typeface="HG丸ｺﾞｼｯｸM-PRO" panose="020F0600000000000000" pitchFamily="50" charset="-128"/>
              </a:rPr>
              <a:t>２ 岐阜県障害者虐待防止・権利擁護研修　演習で出されたいろいろ～</a:t>
            </a:r>
          </a:p>
        </p:txBody>
      </p:sp>
      <p:sp>
        <p:nvSpPr>
          <p:cNvPr id="7" name="スライド番号プレースホルダー 6">
            <a:extLst>
              <a:ext uri="{FF2B5EF4-FFF2-40B4-BE49-F238E27FC236}">
                <a16:creationId xmlns:a16="http://schemas.microsoft.com/office/drawing/2014/main" xmlns="" id="{04D581A5-522B-41E1-AD79-CC3034CA9F54}"/>
              </a:ext>
            </a:extLst>
          </p:cNvPr>
          <p:cNvSpPr>
            <a:spLocks noGrp="1"/>
          </p:cNvSpPr>
          <p:nvPr>
            <p:ph type="sldNum" sz="quarter" idx="12"/>
          </p:nvPr>
        </p:nvSpPr>
        <p:spPr/>
        <p:txBody>
          <a:bodyPr/>
          <a:lstStyle/>
          <a:p>
            <a:fld id="{8AC3D2F7-EDC8-462C-A900-91E6DAE20B13}" type="slidenum">
              <a:rPr kumimoji="1" lang="ja-JP" altLang="en-US" smtClean="0"/>
              <a:t>5</a:t>
            </a:fld>
            <a:endParaRPr kumimoji="1" lang="ja-JP" altLang="en-US"/>
          </a:p>
        </p:txBody>
      </p:sp>
    </p:spTree>
    <p:extLst>
      <p:ext uri="{BB962C8B-B14F-4D97-AF65-F5344CB8AC3E}">
        <p14:creationId xmlns:p14="http://schemas.microsoft.com/office/powerpoint/2010/main" val="83764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663DC59E-FE2E-4284-96D5-BB250EB03CFB}"/>
              </a:ext>
            </a:extLst>
          </p:cNvPr>
          <p:cNvSpPr>
            <a:spLocks noGrp="1"/>
          </p:cNvSpPr>
          <p:nvPr>
            <p:ph idx="1"/>
          </p:nvPr>
        </p:nvSpPr>
        <p:spPr>
          <a:xfrm>
            <a:off x="707550" y="1704697"/>
            <a:ext cx="10691191" cy="4791908"/>
          </a:xfrm>
        </p:spPr>
        <p:txBody>
          <a:bodyPr>
            <a:normAutofit/>
          </a:bodyPr>
          <a:lstStyle/>
          <a:p>
            <a:pPr marL="0" indent="0">
              <a:buNone/>
            </a:pP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開催回数と時間</a:t>
            </a:r>
            <a:r>
              <a:rPr lang="en-US" altLang="ja-JP" sz="2400" dirty="0">
                <a:latin typeface="HG丸ｺﾞｼｯｸM-PRO" panose="020F0600000000000000" pitchFamily="50" charset="-128"/>
                <a:ea typeface="HG丸ｺﾞｼｯｸM-PRO" panose="020F0600000000000000" pitchFamily="50" charset="-128"/>
              </a:rPr>
              <a:t>】</a:t>
            </a:r>
            <a:endParaRPr kumimoji="1" lang="en-US" altLang="ja-JP" sz="2400" dirty="0">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毎月、 ２か月に１回、 ３か月に１回、半期に１回、年３回、 定例</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必要に応じて</a:t>
            </a:r>
            <a:endParaRPr lang="en-US" altLang="ja-JP" sz="2000" dirty="0">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毎月職員会議で話し合い、定例会に上げていく</a:t>
            </a:r>
            <a:endParaRPr lang="en-US" altLang="ja-JP" sz="2000" dirty="0">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時間外に開催（有給）</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a:latin typeface="HG丸ｺﾞｼｯｸM-PRO" panose="020F0600000000000000" pitchFamily="50" charset="-128"/>
              <a:ea typeface="HG丸ｺﾞｼｯｸM-PRO" panose="020F0600000000000000" pitchFamily="50" charset="-128"/>
            </a:endParaRPr>
          </a:p>
          <a:p>
            <a:pPr marL="0" indent="0">
              <a:buNone/>
            </a:pPr>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その他</a:t>
            </a:r>
            <a:r>
              <a:rPr kumimoji="1" lang="en-US" altLang="ja-JP" sz="2400" dirty="0">
                <a:latin typeface="HG丸ｺﾞｼｯｸM-PRO" panose="020F0600000000000000" pitchFamily="50" charset="-128"/>
                <a:ea typeface="HG丸ｺﾞｼｯｸM-PRO" panose="020F0600000000000000" pitchFamily="50" charset="-128"/>
              </a:rPr>
              <a:t>】</a:t>
            </a:r>
          </a:p>
          <a:p>
            <a:pPr lvl="1">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書記を立て、議事録作成</a:t>
            </a:r>
            <a:endParaRPr lang="en-US" altLang="ja-JP" sz="2000" dirty="0">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委員会の規約作成</a:t>
            </a:r>
            <a:endParaRPr lang="en-US" altLang="ja-JP" sz="2000" dirty="0">
              <a:latin typeface="HG丸ｺﾞｼｯｸM-PRO" panose="020F0600000000000000" pitchFamily="50" charset="-128"/>
              <a:ea typeface="HG丸ｺﾞｼｯｸM-PRO" panose="020F0600000000000000" pitchFamily="50" charset="-128"/>
            </a:endParaRPr>
          </a:p>
          <a:p>
            <a:pPr lvl="1">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研修の方法</a:t>
            </a:r>
            <a:endParaRPr lang="en-US" altLang="ja-JP" sz="2000" dirty="0">
              <a:latin typeface="HG丸ｺﾞｼｯｸM-PRO" panose="020F0600000000000000" pitchFamily="50" charset="-128"/>
              <a:ea typeface="HG丸ｺﾞｼｯｸM-PRO" panose="020F0600000000000000" pitchFamily="50" charset="-128"/>
            </a:endParaRPr>
          </a:p>
          <a:p>
            <a:pPr marL="457200" lvl="1" indent="0">
              <a:buNone/>
            </a:pPr>
            <a:r>
              <a:rPr lang="ja-JP" altLang="en-US" sz="2000" dirty="0">
                <a:latin typeface="HG丸ｺﾞｼｯｸM-PRO" panose="020F0600000000000000" pitchFamily="50" charset="-128"/>
                <a:ea typeface="HG丸ｺﾞｼｯｸM-PRO" panose="020F0600000000000000" pitchFamily="50" charset="-128"/>
              </a:rPr>
              <a:t>　　・外部研修に参加し内部で伝達。</a:t>
            </a:r>
            <a:endParaRPr lang="en-US" altLang="ja-JP" sz="2000" dirty="0">
              <a:latin typeface="HG丸ｺﾞｼｯｸM-PRO" panose="020F0600000000000000" pitchFamily="50" charset="-128"/>
              <a:ea typeface="HG丸ｺﾞｼｯｸM-PRO" panose="020F0600000000000000" pitchFamily="50" charset="-128"/>
            </a:endParaRPr>
          </a:p>
          <a:p>
            <a:pPr marL="457200" lvl="1" indent="0">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YouTube</a:t>
            </a:r>
            <a:r>
              <a:rPr lang="ja-JP" altLang="en-US" sz="2000" dirty="0">
                <a:latin typeface="HG丸ｺﾞｼｯｸM-PRO" panose="020F0600000000000000" pitchFamily="50" charset="-128"/>
                <a:ea typeface="HG丸ｺﾞｼｯｸM-PRO" panose="020F0600000000000000" pitchFamily="50" charset="-128"/>
              </a:rPr>
              <a:t>で勉強。</a:t>
            </a:r>
            <a:endParaRPr lang="en-US" altLang="ja-JP" sz="2000" dirty="0">
              <a:latin typeface="HG丸ｺﾞｼｯｸM-PRO" panose="020F0600000000000000" pitchFamily="50" charset="-128"/>
              <a:ea typeface="HG丸ｺﾞｼｯｸM-PRO" panose="020F0600000000000000" pitchFamily="50" charset="-128"/>
            </a:endParaRPr>
          </a:p>
          <a:p>
            <a:pPr marL="457200" lvl="1" indent="0">
              <a:buNone/>
            </a:pPr>
            <a:r>
              <a:rPr lang="ja-JP" altLang="en-US" sz="2000" dirty="0">
                <a:latin typeface="HG丸ｺﾞｼｯｸM-PRO" panose="020F0600000000000000" pitchFamily="50" charset="-128"/>
                <a:ea typeface="HG丸ｺﾞｼｯｸM-PRO" panose="020F0600000000000000" pitchFamily="50" charset="-128"/>
              </a:rPr>
              <a:t>　　・外部講師を呼んで研修会を開催。</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6" name="四角形: 角を丸くする 5">
            <a:extLst>
              <a:ext uri="{FF2B5EF4-FFF2-40B4-BE49-F238E27FC236}">
                <a16:creationId xmlns:a16="http://schemas.microsoft.com/office/drawing/2014/main" xmlns="" id="{1626D914-CAEC-4A90-A378-DA8D3BB2D98C}"/>
              </a:ext>
            </a:extLst>
          </p:cNvPr>
          <p:cNvSpPr/>
          <p:nvPr/>
        </p:nvSpPr>
        <p:spPr>
          <a:xfrm>
            <a:off x="707550" y="351089"/>
            <a:ext cx="10776898" cy="1128738"/>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a:latin typeface="HG丸ｺﾞｼｯｸM-PRO" panose="020F0600000000000000" pitchFamily="50" charset="-128"/>
                <a:ea typeface="HG丸ｺﾞｼｯｸM-PRO" panose="020F0600000000000000" pitchFamily="50" charset="-128"/>
              </a:rPr>
              <a:t>虐待防止委員会の設置に向けて</a:t>
            </a:r>
            <a:endParaRPr lang="en-US" altLang="ja-JP" sz="3200"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　　　　　　　　　　　　～</a:t>
            </a:r>
            <a:r>
              <a:rPr lang="en-US" altLang="ja-JP" b="1" dirty="0">
                <a:latin typeface="HG丸ｺﾞｼｯｸM-PRO" panose="020F0600000000000000" pitchFamily="50" charset="-128"/>
                <a:ea typeface="HG丸ｺﾞｼｯｸM-PRO" panose="020F0600000000000000" pitchFamily="50" charset="-128"/>
              </a:rPr>
              <a:t>R</a:t>
            </a:r>
            <a:r>
              <a:rPr lang="ja-JP" altLang="en-US" b="1" dirty="0">
                <a:latin typeface="HG丸ｺﾞｼｯｸM-PRO" panose="020F0600000000000000" pitchFamily="50" charset="-128"/>
                <a:ea typeface="HG丸ｺﾞｼｯｸM-PRO" panose="020F0600000000000000" pitchFamily="50" charset="-128"/>
              </a:rPr>
              <a:t>２ 岐阜県障害者虐待防止・権利擁護研修　演習で出されたいろいろ～</a:t>
            </a:r>
          </a:p>
        </p:txBody>
      </p:sp>
      <p:sp>
        <p:nvSpPr>
          <p:cNvPr id="2" name="スライド番号プレースホルダー 1">
            <a:extLst>
              <a:ext uri="{FF2B5EF4-FFF2-40B4-BE49-F238E27FC236}">
                <a16:creationId xmlns:a16="http://schemas.microsoft.com/office/drawing/2014/main" xmlns="" id="{FE5D7753-9BF0-4A34-A1A4-3AC2B7318125}"/>
              </a:ext>
            </a:extLst>
          </p:cNvPr>
          <p:cNvSpPr>
            <a:spLocks noGrp="1"/>
          </p:cNvSpPr>
          <p:nvPr>
            <p:ph type="sldNum" sz="quarter" idx="12"/>
          </p:nvPr>
        </p:nvSpPr>
        <p:spPr/>
        <p:txBody>
          <a:bodyPr/>
          <a:lstStyle/>
          <a:p>
            <a:fld id="{8AC3D2F7-EDC8-462C-A900-91E6DAE20B13}" type="slidenum">
              <a:rPr kumimoji="1" lang="ja-JP" altLang="en-US" smtClean="0"/>
              <a:t>6</a:t>
            </a:fld>
            <a:endParaRPr kumimoji="1" lang="ja-JP" altLang="en-US"/>
          </a:p>
        </p:txBody>
      </p:sp>
    </p:spTree>
    <p:extLst>
      <p:ext uri="{BB962C8B-B14F-4D97-AF65-F5344CB8AC3E}">
        <p14:creationId xmlns:p14="http://schemas.microsoft.com/office/powerpoint/2010/main" val="367819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xmlns="" id="{D847B505-8499-4E53-9200-290A2F062CD8}"/>
              </a:ext>
            </a:extLst>
          </p:cNvPr>
          <p:cNvSpPr>
            <a:spLocks noGrp="1"/>
          </p:cNvSpPr>
          <p:nvPr>
            <p:ph type="title"/>
          </p:nvPr>
        </p:nvSpPr>
        <p:spPr>
          <a:xfrm>
            <a:off x="2406217" y="547369"/>
            <a:ext cx="8063133" cy="720080"/>
          </a:xfrm>
        </p:spPr>
        <p:txBody>
          <a:bodyPr>
            <a:normAutofit fontScale="90000"/>
          </a:bodyPr>
          <a:lstStyle/>
          <a:p>
            <a:pPr algn="l">
              <a:lnSpc>
                <a:spcPct val="100000"/>
              </a:lnSpc>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岐阜県障害者権利擁護センター</a:t>
            </a:r>
            <a:endParaRPr lang="ja-JP" altLang="en-US" sz="2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xmlns="" id="{011A0D7B-373F-4653-9EFA-28099F40CB15}"/>
              </a:ext>
            </a:extLst>
          </p:cNvPr>
          <p:cNvSpPr>
            <a:spLocks noGrp="1"/>
          </p:cNvSpPr>
          <p:nvPr>
            <p:ph type="sldNum" sz="quarter" idx="12"/>
          </p:nvPr>
        </p:nvSpPr>
        <p:spPr/>
        <p:txBody>
          <a:bodyPr/>
          <a:lstStyle/>
          <a:p>
            <a:fld id="{A9DE9814-D7A2-4458-94B9-C451616DCCF5}" type="slidenum">
              <a:rPr kumimoji="1" lang="ja-JP" altLang="en-US" smtClean="0"/>
              <a:t>7</a:t>
            </a:fld>
            <a:endParaRPr kumimoji="1" lang="ja-JP" altLang="en-US"/>
          </a:p>
        </p:txBody>
      </p:sp>
      <p:sp>
        <p:nvSpPr>
          <p:cNvPr id="5" name="コンテンツ プレースホルダー 2">
            <a:extLst>
              <a:ext uri="{FF2B5EF4-FFF2-40B4-BE49-F238E27FC236}">
                <a16:creationId xmlns:a16="http://schemas.microsoft.com/office/drawing/2014/main" xmlns="" id="{8F6D2F15-61CA-4D7A-A302-EC95D912A2E1}"/>
              </a:ext>
            </a:extLst>
          </p:cNvPr>
          <p:cNvSpPr txBox="1">
            <a:spLocks/>
          </p:cNvSpPr>
          <p:nvPr/>
        </p:nvSpPr>
        <p:spPr>
          <a:xfrm>
            <a:off x="1388164" y="3688725"/>
            <a:ext cx="9730409" cy="2838902"/>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ja-JP" b="1" dirty="0">
                <a:latin typeface="HG丸ｺﾞｼｯｸM-PRO" panose="020F0600000000000000" pitchFamily="50" charset="-128"/>
                <a:ea typeface="HG丸ｺﾞｼｯｸM-PRO" panose="020F0600000000000000" pitchFamily="50" charset="-128"/>
              </a:rPr>
              <a:t>【センターの業務内容】</a:t>
            </a:r>
          </a:p>
          <a:p>
            <a:pPr marL="0" indent="0">
              <a:lnSpc>
                <a:spcPct val="100000"/>
              </a:lnSpc>
              <a:buNone/>
            </a:pPr>
            <a:r>
              <a:rPr lang="ja-JP" altLang="ja-JP"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①　障害者</a:t>
            </a:r>
            <a:r>
              <a:rPr lang="ja-JP" altLang="ja-JP" b="1" dirty="0">
                <a:latin typeface="HG丸ｺﾞｼｯｸM-PRO" panose="020F0600000000000000" pitchFamily="50" charset="-128"/>
                <a:ea typeface="HG丸ｺﾞｼｯｸM-PRO" panose="020F0600000000000000" pitchFamily="50" charset="-128"/>
              </a:rPr>
              <a:t>虐待に関する通報又は届け出の受理</a:t>
            </a:r>
          </a:p>
          <a:p>
            <a:pPr marL="0" indent="0">
              <a:lnSpc>
                <a:spcPct val="100000"/>
              </a:lnSpc>
              <a:buNone/>
            </a:pPr>
            <a:r>
              <a:rPr lang="ja-JP" altLang="ja-JP"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②　</a:t>
            </a:r>
            <a:r>
              <a:rPr lang="ja-JP" altLang="ja-JP" b="1" dirty="0">
                <a:latin typeface="HG丸ｺﾞｼｯｸM-PRO" panose="020F0600000000000000" pitchFamily="50" charset="-128"/>
                <a:ea typeface="HG丸ｺﾞｼｯｸM-PRO" panose="020F0600000000000000" pitchFamily="50" charset="-128"/>
              </a:rPr>
              <a:t>障害者及び養護者支援に関する相談への対応、または相談機関の紹介</a:t>
            </a:r>
          </a:p>
          <a:p>
            <a:pPr marL="0" indent="0">
              <a:lnSpc>
                <a:spcPct val="100000"/>
              </a:lnSpc>
              <a:buNone/>
            </a:pPr>
            <a:r>
              <a:rPr lang="ja-JP" altLang="ja-JP"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③　</a:t>
            </a:r>
            <a:r>
              <a:rPr lang="ja-JP" altLang="ja-JP" b="1" dirty="0">
                <a:latin typeface="HG丸ｺﾞｼｯｸM-PRO" panose="020F0600000000000000" pitchFamily="50" charset="-128"/>
                <a:ea typeface="HG丸ｺﾞｼｯｸM-PRO" panose="020F0600000000000000" pitchFamily="50" charset="-128"/>
              </a:rPr>
              <a:t>障害者及び養護者支援のための情報提供、助言、関係機関との連絡調整等</a:t>
            </a:r>
          </a:p>
          <a:p>
            <a:pPr marL="0" indent="0">
              <a:lnSpc>
                <a:spcPct val="100000"/>
              </a:lnSpc>
              <a:buNone/>
            </a:pPr>
            <a:r>
              <a:rPr lang="ja-JP" altLang="ja-JP"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④　</a:t>
            </a:r>
            <a:r>
              <a:rPr lang="ja-JP" altLang="ja-JP" b="1" dirty="0">
                <a:latin typeface="HG丸ｺﾞｼｯｸM-PRO" panose="020F0600000000000000" pitchFamily="50" charset="-128"/>
                <a:ea typeface="HG丸ｺﾞｼｯｸM-PRO" panose="020F0600000000000000" pitchFamily="50" charset="-128"/>
              </a:rPr>
              <a:t>障害者及び養護者支援に関する広報・啓発</a:t>
            </a:r>
          </a:p>
          <a:p>
            <a:pPr marL="0" indent="0">
              <a:lnSpc>
                <a:spcPct val="100000"/>
              </a:lnSpc>
              <a:buNone/>
            </a:pPr>
            <a:r>
              <a:rPr lang="ja-JP" altLang="ja-JP"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⑤　</a:t>
            </a:r>
            <a:r>
              <a:rPr lang="ja-JP" altLang="ja-JP" b="1" dirty="0">
                <a:latin typeface="HG丸ｺﾞｼｯｸM-PRO" panose="020F0600000000000000" pitchFamily="50" charset="-128"/>
                <a:ea typeface="HG丸ｺﾞｼｯｸM-PRO" panose="020F0600000000000000" pitchFamily="50" charset="-128"/>
              </a:rPr>
              <a:t>障害者虐待の防止等のために必要な支援</a:t>
            </a:r>
          </a:p>
          <a:p>
            <a:endParaRPr lang="ja-JP" altLang="en-US" dirty="0"/>
          </a:p>
        </p:txBody>
      </p:sp>
      <p:sp>
        <p:nvSpPr>
          <p:cNvPr id="6" name="四角形: 角を丸くする 5">
            <a:extLst>
              <a:ext uri="{FF2B5EF4-FFF2-40B4-BE49-F238E27FC236}">
                <a16:creationId xmlns:a16="http://schemas.microsoft.com/office/drawing/2014/main" xmlns="" id="{2A73D7BD-441C-4A70-83CB-F30281B25902}"/>
              </a:ext>
            </a:extLst>
          </p:cNvPr>
          <p:cNvSpPr/>
          <p:nvPr/>
        </p:nvSpPr>
        <p:spPr>
          <a:xfrm>
            <a:off x="1692255" y="1783450"/>
            <a:ext cx="9252520" cy="14890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 </a:t>
            </a:r>
            <a:endParaRPr lang="ja-JP" altLang="ja-JP" dirty="0"/>
          </a:p>
          <a:p>
            <a:r>
              <a:rPr lang="ja-JP" altLang="ja-JP" sz="2000" b="1" dirty="0">
                <a:solidFill>
                  <a:schemeClr val="tx1"/>
                </a:solidFill>
                <a:latin typeface="HG丸ｺﾞｼｯｸM-PRO" panose="020F0600000000000000" pitchFamily="50" charset="-128"/>
                <a:ea typeface="HG丸ｺﾞｼｯｸM-PRO" panose="020F0600000000000000" pitchFamily="50" charset="-128"/>
              </a:rPr>
              <a:t>障害者虐待対応窓口として、虐待についての相談、通報を受け付け、障害のある人に対する虐待の防止、早期発見、虐待を受けた障害のある人に対する保護や自立の支援、養護者に対する支援などを行います。</a:t>
            </a:r>
          </a:p>
          <a:p>
            <a:pPr algn="ctr"/>
            <a:endParaRPr lang="ja-JP" altLang="en-US" dirty="0"/>
          </a:p>
        </p:txBody>
      </p:sp>
      <p:pic>
        <p:nvPicPr>
          <p:cNvPr id="9" name="図 8">
            <a:extLst>
              <a:ext uri="{FF2B5EF4-FFF2-40B4-BE49-F238E27FC236}">
                <a16:creationId xmlns:a16="http://schemas.microsoft.com/office/drawing/2014/main" xmlns="" id="{2D496CAD-DA66-4A87-8EF8-D7EC1A442ED5}"/>
              </a:ext>
            </a:extLst>
          </p:cNvPr>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218194" y="400735"/>
            <a:ext cx="1313991" cy="1188867"/>
          </a:xfrm>
          <a:prstGeom prst="rect">
            <a:avLst/>
          </a:prstGeom>
        </p:spPr>
      </p:pic>
    </p:spTree>
    <p:extLst>
      <p:ext uri="{BB962C8B-B14F-4D97-AF65-F5344CB8AC3E}">
        <p14:creationId xmlns:p14="http://schemas.microsoft.com/office/powerpoint/2010/main" val="41979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1 つの角を切り取る 5">
            <a:extLst>
              <a:ext uri="{FF2B5EF4-FFF2-40B4-BE49-F238E27FC236}">
                <a16:creationId xmlns:a16="http://schemas.microsoft.com/office/drawing/2014/main" xmlns="" id="{97259D52-86F9-4EF9-AE0C-8976264B4206}"/>
              </a:ext>
            </a:extLst>
          </p:cNvPr>
          <p:cNvSpPr/>
          <p:nvPr/>
        </p:nvSpPr>
        <p:spPr>
          <a:xfrm>
            <a:off x="402423" y="383115"/>
            <a:ext cx="11179990" cy="975958"/>
          </a:xfrm>
          <a:prstGeom prst="snip1Rect">
            <a:avLst>
              <a:gd name="adj" fmla="val 34548"/>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ja-JP" altLang="en-US" sz="2400" b="1" dirty="0">
                <a:latin typeface="HG丸ｺﾞｼｯｸM-PRO" panose="020F0600000000000000" pitchFamily="50" charset="-128"/>
                <a:ea typeface="HG丸ｺﾞｼｯｸM-PRO" panose="020F0600000000000000" pitchFamily="50" charset="-128"/>
              </a:rPr>
              <a:t>①　障害者</a:t>
            </a:r>
            <a:r>
              <a:rPr lang="ja-JP" altLang="ja-JP" sz="2400" b="1" dirty="0">
                <a:latin typeface="HG丸ｺﾞｼｯｸM-PRO" panose="020F0600000000000000" pitchFamily="50" charset="-128"/>
                <a:ea typeface="HG丸ｺﾞｼｯｸM-PRO" panose="020F0600000000000000" pitchFamily="50" charset="-128"/>
              </a:rPr>
              <a:t>虐待に関する通報又は届け出の受理</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②　</a:t>
            </a:r>
            <a:r>
              <a:rPr lang="ja-JP" altLang="ja-JP" sz="2400" b="1" dirty="0">
                <a:latin typeface="HG丸ｺﾞｼｯｸM-PRO" panose="020F0600000000000000" pitchFamily="50" charset="-128"/>
                <a:ea typeface="HG丸ｺﾞｼｯｸM-PRO" panose="020F0600000000000000" pitchFamily="50" charset="-128"/>
              </a:rPr>
              <a:t>障害者及び養護者支援に関する相談への対応、または相談機関の紹介</a:t>
            </a:r>
          </a:p>
          <a:p>
            <a:endParaRPr kumimoji="1" lang="ja-JP" altLang="en-US" dirty="0"/>
          </a:p>
        </p:txBody>
      </p:sp>
      <p:sp>
        <p:nvSpPr>
          <p:cNvPr id="9" name="正方形/長方形 8">
            <a:extLst>
              <a:ext uri="{FF2B5EF4-FFF2-40B4-BE49-F238E27FC236}">
                <a16:creationId xmlns:a16="http://schemas.microsoft.com/office/drawing/2014/main" xmlns="" id="{4B8C7D2B-FED8-4701-B6D2-9D35B5E81418}"/>
              </a:ext>
            </a:extLst>
          </p:cNvPr>
          <p:cNvSpPr/>
          <p:nvPr/>
        </p:nvSpPr>
        <p:spPr>
          <a:xfrm>
            <a:off x="773675" y="2365387"/>
            <a:ext cx="518000" cy="39557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4207178920"/>
              </p:ext>
            </p:extLst>
          </p:nvPr>
        </p:nvGraphicFramePr>
        <p:xfrm>
          <a:off x="1741710" y="1781678"/>
          <a:ext cx="9599115" cy="4858540"/>
        </p:xfrm>
        <a:graphic>
          <a:graphicData uri="http://schemas.openxmlformats.org/drawingml/2006/table">
            <a:tbl>
              <a:tblPr firstRow="1" bandRow="1">
                <a:tableStyleId>{5940675A-B579-460E-94D1-54222C63F5DA}</a:tableStyleId>
              </a:tblPr>
              <a:tblGrid>
                <a:gridCol w="9599115">
                  <a:extLst>
                    <a:ext uri="{9D8B030D-6E8A-4147-A177-3AD203B41FA5}">
                      <a16:colId xmlns:a16="http://schemas.microsoft.com/office/drawing/2014/main" xmlns="" val="20000"/>
                    </a:ext>
                  </a:extLst>
                </a:gridCol>
              </a:tblGrid>
              <a:tr h="361380">
                <a:tc>
                  <a:txBody>
                    <a:bodyPr/>
                    <a:lstStyle/>
                    <a:p>
                      <a:r>
                        <a:rPr kumimoji="1" lang="ja-JP" altLang="en-US" sz="1600" dirty="0"/>
                        <a:t>養護者による障害者虐待</a:t>
                      </a:r>
                    </a:p>
                  </a:txBody>
                  <a:tcPr marL="91434" marR="91434" marT="45718" marB="45718" anchor="ctr">
                    <a:solidFill>
                      <a:schemeClr val="accent1">
                        <a:lumMod val="20000"/>
                        <a:lumOff val="80000"/>
                      </a:schemeClr>
                    </a:solidFill>
                  </a:tcPr>
                </a:tc>
                <a:extLst>
                  <a:ext uri="{0D108BD9-81ED-4DB2-BD59-A6C34878D82A}">
                    <a16:rowId xmlns:a16="http://schemas.microsoft.com/office/drawing/2014/main" xmlns="" val="10000"/>
                  </a:ext>
                </a:extLst>
              </a:tr>
              <a:tr h="1149853">
                <a:tc>
                  <a:txBody>
                    <a:bodyPr/>
                    <a:lstStyle/>
                    <a:p>
                      <a:r>
                        <a:rPr kumimoji="1" lang="en-US" altLang="ja-JP" sz="1600" dirty="0"/>
                        <a:t>〔</a:t>
                      </a:r>
                      <a:r>
                        <a:rPr kumimoji="1" lang="ja-JP" altLang="en-US" sz="1600" dirty="0"/>
                        <a:t>市町村の責務</a:t>
                      </a:r>
                      <a:r>
                        <a:rPr kumimoji="1" lang="en-US" altLang="ja-JP" sz="1600" dirty="0"/>
                        <a:t>〕</a:t>
                      </a:r>
                      <a:r>
                        <a:rPr kumimoji="1" lang="ja-JP" altLang="en-US" sz="1600" dirty="0"/>
                        <a:t>相談等、居室確保、連携確保</a:t>
                      </a:r>
                      <a:endParaRPr kumimoji="1" lang="en-US" altLang="ja-JP" sz="1600" dirty="0"/>
                    </a:p>
                    <a:p>
                      <a:endParaRPr kumimoji="1" lang="en-US" altLang="ja-JP" sz="1600" dirty="0"/>
                    </a:p>
                    <a:p>
                      <a:endParaRPr kumimoji="1" lang="en-US" altLang="ja-JP" sz="1600" dirty="0"/>
                    </a:p>
                    <a:p>
                      <a:endParaRPr kumimoji="1" lang="ja-JP" altLang="en-US" sz="1600" dirty="0"/>
                    </a:p>
                  </a:txBody>
                  <a:tcPr marL="91434" marR="91434" marT="45718" marB="45718"/>
                </a:tc>
                <a:extLst>
                  <a:ext uri="{0D108BD9-81ED-4DB2-BD59-A6C34878D82A}">
                    <a16:rowId xmlns:a16="http://schemas.microsoft.com/office/drawing/2014/main" xmlns="" val="10001"/>
                  </a:ext>
                </a:extLst>
              </a:tr>
              <a:tr h="361380">
                <a:tc>
                  <a:txBody>
                    <a:bodyPr/>
                    <a:lstStyle/>
                    <a:p>
                      <a:r>
                        <a:rPr kumimoji="1" lang="ja-JP" altLang="en-US" sz="1600" dirty="0"/>
                        <a:t>障害者福祉施設従事者等による障害者虐待</a:t>
                      </a:r>
                    </a:p>
                  </a:txBody>
                  <a:tcPr marL="91434" marR="91434" marT="45718" marB="45718" anchor="ctr">
                    <a:solidFill>
                      <a:schemeClr val="accent1">
                        <a:lumMod val="20000"/>
                        <a:lumOff val="80000"/>
                      </a:schemeClr>
                    </a:solidFill>
                  </a:tcPr>
                </a:tc>
                <a:extLst>
                  <a:ext uri="{0D108BD9-81ED-4DB2-BD59-A6C34878D82A}">
                    <a16:rowId xmlns:a16="http://schemas.microsoft.com/office/drawing/2014/main" xmlns="" val="10002"/>
                  </a:ext>
                </a:extLst>
              </a:tr>
              <a:tr h="1215293">
                <a:tc>
                  <a:txBody>
                    <a:bodyPr/>
                    <a:lstStyle/>
                    <a:p>
                      <a:r>
                        <a:rPr kumimoji="1" lang="en-US" altLang="ja-JP" sz="1600" dirty="0"/>
                        <a:t>〔</a:t>
                      </a:r>
                      <a:r>
                        <a:rPr kumimoji="1" lang="ja-JP" altLang="en-US" sz="1600" dirty="0"/>
                        <a:t>設置者等の責務</a:t>
                      </a:r>
                      <a:r>
                        <a:rPr kumimoji="1" lang="en-US" altLang="ja-JP" sz="1600" dirty="0"/>
                        <a:t>〕</a:t>
                      </a:r>
                      <a:r>
                        <a:rPr kumimoji="1" lang="ja-JP" altLang="en-US" sz="1600" dirty="0"/>
                        <a:t>虐待防止のための措置の実施</a:t>
                      </a:r>
                      <a:endParaRPr kumimoji="1" lang="en-US" altLang="ja-JP" sz="1600" dirty="0"/>
                    </a:p>
                    <a:p>
                      <a:endParaRPr kumimoji="1" lang="en-US" altLang="ja-JP" sz="1600" dirty="0"/>
                    </a:p>
                    <a:p>
                      <a:endParaRPr kumimoji="1" lang="en-US" altLang="ja-JP" sz="1600" dirty="0"/>
                    </a:p>
                    <a:p>
                      <a:endParaRPr kumimoji="1" lang="ja-JP" altLang="en-US" sz="1600" dirty="0"/>
                    </a:p>
                  </a:txBody>
                  <a:tcPr marL="91434" marR="91434" marT="45718" marB="45718"/>
                </a:tc>
                <a:extLst>
                  <a:ext uri="{0D108BD9-81ED-4DB2-BD59-A6C34878D82A}">
                    <a16:rowId xmlns:a16="http://schemas.microsoft.com/office/drawing/2014/main" xmlns="" val="10003"/>
                  </a:ext>
                </a:extLst>
              </a:tr>
              <a:tr h="361380">
                <a:tc>
                  <a:txBody>
                    <a:bodyPr/>
                    <a:lstStyle/>
                    <a:p>
                      <a:r>
                        <a:rPr kumimoji="1" lang="ja-JP" altLang="en-US" sz="1600" dirty="0"/>
                        <a:t>使用者による障害者虐待</a:t>
                      </a:r>
                    </a:p>
                  </a:txBody>
                  <a:tcPr marL="91434" marR="91434" marT="45718" marB="45718" anchor="ctr">
                    <a:solidFill>
                      <a:schemeClr val="accent1">
                        <a:lumMod val="20000"/>
                        <a:lumOff val="80000"/>
                      </a:schemeClr>
                    </a:solidFill>
                  </a:tcPr>
                </a:tc>
                <a:extLst>
                  <a:ext uri="{0D108BD9-81ED-4DB2-BD59-A6C34878D82A}">
                    <a16:rowId xmlns:a16="http://schemas.microsoft.com/office/drawing/2014/main" xmlns="" val="10004"/>
                  </a:ext>
                </a:extLst>
              </a:tr>
              <a:tr h="1409254">
                <a:tc>
                  <a:txBody>
                    <a:bodyPr/>
                    <a:lstStyle/>
                    <a:p>
                      <a:r>
                        <a:rPr kumimoji="1" lang="en-US" altLang="ja-JP" sz="1600" dirty="0"/>
                        <a:t>〔</a:t>
                      </a:r>
                      <a:r>
                        <a:rPr kumimoji="1" lang="ja-JP" altLang="en-US" sz="1600" dirty="0"/>
                        <a:t>事業主の責務</a:t>
                      </a:r>
                      <a:r>
                        <a:rPr kumimoji="1" lang="en-US" altLang="ja-JP" sz="1600" dirty="0"/>
                        <a:t>〕</a:t>
                      </a:r>
                      <a:r>
                        <a:rPr kumimoji="1" lang="ja-JP" altLang="en-US" sz="1600" dirty="0"/>
                        <a:t>虐待防止等のための措置の実施</a:t>
                      </a:r>
                      <a:endParaRPr kumimoji="1" lang="en-US" altLang="ja-JP" sz="1600" dirty="0"/>
                    </a:p>
                    <a:p>
                      <a:endParaRPr kumimoji="1" lang="en-US" altLang="ja-JP" sz="1600" dirty="0"/>
                    </a:p>
                    <a:p>
                      <a:endParaRPr kumimoji="1" lang="en-US" altLang="ja-JP" sz="1600" dirty="0"/>
                    </a:p>
                    <a:p>
                      <a:endParaRPr kumimoji="1" lang="ja-JP" altLang="en-US" sz="1600" dirty="0"/>
                    </a:p>
                  </a:txBody>
                  <a:tcPr marL="91434" marR="91434" marT="45718" marB="45718"/>
                </a:tc>
                <a:extLst>
                  <a:ext uri="{0D108BD9-81ED-4DB2-BD59-A6C34878D82A}">
                    <a16:rowId xmlns:a16="http://schemas.microsoft.com/office/drawing/2014/main" xmlns="" val="10005"/>
                  </a:ext>
                </a:extLst>
              </a:tr>
            </a:tbl>
          </a:graphicData>
        </a:graphic>
      </p:graphicFrame>
      <p:sp>
        <p:nvSpPr>
          <p:cNvPr id="7186" name="Line 9"/>
          <p:cNvSpPr>
            <a:spLocks noChangeShapeType="1"/>
          </p:cNvSpPr>
          <p:nvPr/>
        </p:nvSpPr>
        <p:spPr bwMode="auto">
          <a:xfrm>
            <a:off x="3058905" y="2851422"/>
            <a:ext cx="19446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87" name="Text Box 25"/>
          <p:cNvSpPr txBox="1">
            <a:spLocks noChangeArrowheads="1"/>
          </p:cNvSpPr>
          <p:nvPr/>
        </p:nvSpPr>
        <p:spPr bwMode="auto">
          <a:xfrm>
            <a:off x="3739923" y="2851422"/>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通報</a:t>
            </a:r>
            <a:endParaRPr lang="ja-JP" altLang="ja-JP" sz="1600" dirty="0">
              <a:solidFill>
                <a:srgbClr val="000000"/>
              </a:solidFill>
              <a:latin typeface="Arial" charset="0"/>
            </a:endParaRPr>
          </a:p>
        </p:txBody>
      </p:sp>
      <p:sp>
        <p:nvSpPr>
          <p:cNvPr id="8" name="Rectangle 26"/>
          <p:cNvSpPr>
            <a:spLocks noChangeArrowheads="1"/>
          </p:cNvSpPr>
          <p:nvPr/>
        </p:nvSpPr>
        <p:spPr bwMode="auto">
          <a:xfrm>
            <a:off x="7332276" y="2395100"/>
            <a:ext cx="3673475" cy="534878"/>
          </a:xfrm>
          <a:prstGeom prst="rect">
            <a:avLst/>
          </a:prstGeom>
          <a:solidFill>
            <a:srgbClr val="FFFFFF"/>
          </a:solidFill>
          <a:ln w="9525">
            <a:solidFill>
              <a:srgbClr val="000000"/>
            </a:solidFill>
            <a:prstDash val="dash"/>
            <a:miter lim="800000"/>
            <a:headEnd/>
            <a:tailEnd/>
          </a:ln>
        </p:spPr>
        <p:txBody>
          <a:bodyPr lIns="36000" tIns="8890" rIns="36000" bIns="8890" anchor="ctr"/>
          <a:lstStyle/>
          <a:p>
            <a:pPr eaLnBrk="0" hangingPunct="0">
              <a:defRPr/>
            </a:pPr>
            <a:r>
              <a:rPr lang="ja-JP" altLang="en-US" kern="100" dirty="0">
                <a:solidFill>
                  <a:prstClr val="black"/>
                </a:solidFill>
                <a:latin typeface="Century"/>
                <a:ea typeface="HGｺﾞｼｯｸM"/>
                <a:cs typeface="Times New Roman"/>
              </a:rPr>
              <a:t>　　</a:t>
            </a:r>
            <a:r>
              <a:rPr lang="ja-JP" altLang="ja-JP" sz="1400" kern="100" dirty="0">
                <a:solidFill>
                  <a:prstClr val="black"/>
                </a:solidFill>
                <a:latin typeface="Century"/>
                <a:ea typeface="HGｺﾞｼｯｸM"/>
                <a:cs typeface="Times New Roman"/>
              </a:rPr>
              <a:t>①</a:t>
            </a:r>
            <a:r>
              <a:rPr lang="ja-JP" altLang="en-US" sz="1400" kern="100" dirty="0">
                <a:solidFill>
                  <a:prstClr val="black"/>
                </a:solidFill>
                <a:latin typeface="Century"/>
                <a:ea typeface="HGｺﾞｼｯｸM"/>
                <a:cs typeface="Times New Roman"/>
              </a:rPr>
              <a:t>事実確認（立入調査等）</a:t>
            </a:r>
            <a:endParaRPr lang="en-US" altLang="ja-JP" sz="1400" kern="100" dirty="0">
              <a:solidFill>
                <a:prstClr val="black"/>
              </a:solidFill>
              <a:latin typeface="Century"/>
              <a:ea typeface="HGｺﾞｼｯｸM"/>
              <a:cs typeface="Times New Roman"/>
            </a:endParaRPr>
          </a:p>
          <a:p>
            <a:pPr marL="182563" indent="-182563" eaLnBrk="0" hangingPunct="0">
              <a:defRPr/>
            </a:pPr>
            <a:r>
              <a:rPr lang="ja-JP" altLang="en-US" sz="1400" kern="100" dirty="0">
                <a:solidFill>
                  <a:prstClr val="black"/>
                </a:solidFill>
                <a:latin typeface="Century"/>
                <a:ea typeface="HGｺﾞｼｯｸM"/>
                <a:cs typeface="Times New Roman"/>
              </a:rPr>
              <a:t>　　</a:t>
            </a:r>
            <a:r>
              <a:rPr lang="ja-JP" altLang="ja-JP" sz="1400" kern="100" dirty="0">
                <a:solidFill>
                  <a:prstClr val="black"/>
                </a:solidFill>
                <a:latin typeface="Century"/>
                <a:ea typeface="HGｺﾞｼｯｸM"/>
                <a:cs typeface="Times New Roman"/>
              </a:rPr>
              <a:t>②措置</a:t>
            </a:r>
            <a:r>
              <a:rPr lang="en-US" altLang="ja-JP" sz="1400" kern="100" dirty="0">
                <a:solidFill>
                  <a:prstClr val="black"/>
                </a:solidFill>
                <a:latin typeface="Century"/>
                <a:ea typeface="HGｺﾞｼｯｸM"/>
                <a:cs typeface="Times New Roman"/>
              </a:rPr>
              <a:t>(</a:t>
            </a:r>
            <a:r>
              <a:rPr lang="ja-JP" altLang="en-US" sz="1400" kern="100" dirty="0">
                <a:solidFill>
                  <a:prstClr val="black"/>
                </a:solidFill>
                <a:latin typeface="Century"/>
                <a:ea typeface="HGｺﾞｼｯｸM"/>
                <a:cs typeface="Times New Roman"/>
              </a:rPr>
              <a:t>一時保護、後見審判請求</a:t>
            </a:r>
            <a:r>
              <a:rPr lang="en-US" altLang="ja-JP" sz="1400" kern="100" dirty="0">
                <a:solidFill>
                  <a:prstClr val="black"/>
                </a:solidFill>
                <a:latin typeface="Century"/>
                <a:ea typeface="HGｺﾞｼｯｸM"/>
                <a:cs typeface="Times New Roman"/>
              </a:rPr>
              <a:t>)</a:t>
            </a:r>
            <a:endParaRPr lang="ja-JP" altLang="ja-JP" sz="1400" dirty="0">
              <a:solidFill>
                <a:prstClr val="black"/>
              </a:solidFill>
            </a:endParaRPr>
          </a:p>
        </p:txBody>
      </p:sp>
      <p:sp>
        <p:nvSpPr>
          <p:cNvPr id="7189" name="Text Box 25"/>
          <p:cNvSpPr txBox="1">
            <a:spLocks noChangeArrowheads="1"/>
          </p:cNvSpPr>
          <p:nvPr/>
        </p:nvSpPr>
        <p:spPr bwMode="auto">
          <a:xfrm>
            <a:off x="5230149" y="2665299"/>
            <a:ext cx="1031875" cy="396875"/>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600" dirty="0">
                <a:solidFill>
                  <a:srgbClr val="000000"/>
                </a:solidFill>
                <a:latin typeface="Arial" charset="0"/>
              </a:rPr>
              <a:t>市町村</a:t>
            </a:r>
            <a:endParaRPr lang="ja-JP" altLang="ja-JP" sz="1200" dirty="0">
              <a:solidFill>
                <a:srgbClr val="000000"/>
              </a:solidFill>
              <a:latin typeface="Arial" charset="0"/>
            </a:endParaRPr>
          </a:p>
        </p:txBody>
      </p:sp>
      <p:sp>
        <p:nvSpPr>
          <p:cNvPr id="7190" name="Text Box 19"/>
          <p:cNvSpPr txBox="1">
            <a:spLocks noChangeArrowheads="1"/>
          </p:cNvSpPr>
          <p:nvPr/>
        </p:nvSpPr>
        <p:spPr bwMode="auto">
          <a:xfrm>
            <a:off x="3934730" y="3961479"/>
            <a:ext cx="431800" cy="834949"/>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市町村</a:t>
            </a:r>
            <a:endParaRPr lang="en-US" altLang="ja-JP" sz="1600" dirty="0">
              <a:solidFill>
                <a:srgbClr val="000000"/>
              </a:solidFill>
              <a:latin typeface="Arial" charset="0"/>
            </a:endParaRPr>
          </a:p>
        </p:txBody>
      </p:sp>
      <p:sp>
        <p:nvSpPr>
          <p:cNvPr id="12" name="Rectangle 26"/>
          <p:cNvSpPr>
            <a:spLocks noChangeArrowheads="1"/>
          </p:cNvSpPr>
          <p:nvPr/>
        </p:nvSpPr>
        <p:spPr bwMode="auto">
          <a:xfrm>
            <a:off x="7387445" y="4006678"/>
            <a:ext cx="3673475" cy="569759"/>
          </a:xfrm>
          <a:prstGeom prst="rect">
            <a:avLst/>
          </a:prstGeom>
          <a:solidFill>
            <a:srgbClr val="FFFFFF"/>
          </a:solidFill>
          <a:ln w="9525">
            <a:solidFill>
              <a:srgbClr val="000000"/>
            </a:solidFill>
            <a:prstDash val="dash"/>
            <a:miter lim="800000"/>
            <a:headEnd/>
            <a:tailEnd/>
          </a:ln>
        </p:spPr>
        <p:txBody>
          <a:bodyPr lIns="36000" tIns="8890" rIns="36000" bIns="8890" anchor="ctr"/>
          <a:lstStyle/>
          <a:p>
            <a:pPr eaLnBrk="0" hangingPunct="0">
              <a:defRPr/>
            </a:pPr>
            <a:r>
              <a:rPr lang="ja-JP" altLang="en-US" kern="100" dirty="0">
                <a:solidFill>
                  <a:prstClr val="black"/>
                </a:solidFill>
                <a:latin typeface="Century"/>
                <a:ea typeface="HGｺﾞｼｯｸM"/>
                <a:cs typeface="Times New Roman"/>
              </a:rPr>
              <a:t>　</a:t>
            </a:r>
            <a:r>
              <a:rPr lang="ja-JP" altLang="en-US" sz="1400" kern="100" dirty="0">
                <a:solidFill>
                  <a:prstClr val="black"/>
                </a:solidFill>
                <a:latin typeface="Century"/>
                <a:ea typeface="HGｺﾞｼｯｸM"/>
                <a:cs typeface="Times New Roman"/>
              </a:rPr>
              <a:t>　</a:t>
            </a:r>
            <a:r>
              <a:rPr lang="ja-JP" altLang="ja-JP" sz="1400" kern="100" dirty="0">
                <a:solidFill>
                  <a:prstClr val="black"/>
                </a:solidFill>
                <a:latin typeface="Century"/>
                <a:ea typeface="HGｺﾞｼｯｸM"/>
                <a:cs typeface="Times New Roman"/>
              </a:rPr>
              <a:t>①監督権限等の適切な行使</a:t>
            </a:r>
            <a:endParaRPr lang="en-US" altLang="ja-JP" sz="1400" kern="100" dirty="0">
              <a:solidFill>
                <a:prstClr val="black"/>
              </a:solidFill>
              <a:latin typeface="Century"/>
              <a:ea typeface="HGｺﾞｼｯｸM"/>
              <a:cs typeface="Times New Roman"/>
            </a:endParaRPr>
          </a:p>
          <a:p>
            <a:pPr eaLnBrk="0" hangingPunct="0">
              <a:defRPr/>
            </a:pPr>
            <a:r>
              <a:rPr lang="ja-JP" altLang="en-US" sz="1400" kern="100" dirty="0">
                <a:solidFill>
                  <a:prstClr val="black"/>
                </a:solidFill>
                <a:latin typeface="Century"/>
                <a:ea typeface="HGｺﾞｼｯｸM"/>
                <a:cs typeface="Times New Roman"/>
              </a:rPr>
              <a:t>　　</a:t>
            </a:r>
            <a:r>
              <a:rPr lang="ja-JP" altLang="ja-JP" sz="1400" kern="100" dirty="0">
                <a:solidFill>
                  <a:prstClr val="black"/>
                </a:solidFill>
                <a:latin typeface="Century"/>
                <a:ea typeface="HGｺﾞｼｯｸM"/>
                <a:cs typeface="Times New Roman"/>
              </a:rPr>
              <a:t>②措置等の公表</a:t>
            </a:r>
            <a:endParaRPr lang="ja-JP" altLang="ja-JP" sz="1400" dirty="0">
              <a:solidFill>
                <a:prstClr val="black"/>
              </a:solidFill>
            </a:endParaRPr>
          </a:p>
        </p:txBody>
      </p:sp>
      <p:sp>
        <p:nvSpPr>
          <p:cNvPr id="7193" name="Text Box 25"/>
          <p:cNvSpPr txBox="1">
            <a:spLocks noChangeArrowheads="1"/>
          </p:cNvSpPr>
          <p:nvPr/>
        </p:nvSpPr>
        <p:spPr bwMode="auto">
          <a:xfrm>
            <a:off x="2957520" y="4343244"/>
            <a:ext cx="936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通報</a:t>
            </a:r>
            <a:endParaRPr lang="ja-JP" altLang="ja-JP" sz="1600" dirty="0">
              <a:solidFill>
                <a:srgbClr val="000000"/>
              </a:solidFill>
              <a:latin typeface="Arial" charset="0"/>
            </a:endParaRPr>
          </a:p>
        </p:txBody>
      </p:sp>
      <p:sp>
        <p:nvSpPr>
          <p:cNvPr id="7194" name="Text Box 25"/>
          <p:cNvSpPr txBox="1">
            <a:spLocks noChangeArrowheads="1"/>
          </p:cNvSpPr>
          <p:nvPr/>
        </p:nvSpPr>
        <p:spPr bwMode="auto">
          <a:xfrm>
            <a:off x="4415806" y="4336910"/>
            <a:ext cx="720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報告</a:t>
            </a:r>
            <a:endParaRPr lang="ja-JP" altLang="ja-JP" sz="1600" dirty="0">
              <a:solidFill>
                <a:srgbClr val="000000"/>
              </a:solidFill>
              <a:latin typeface="Arial" charset="0"/>
            </a:endParaRPr>
          </a:p>
        </p:txBody>
      </p:sp>
      <p:sp>
        <p:nvSpPr>
          <p:cNvPr id="7195" name="Text Box 21"/>
          <p:cNvSpPr txBox="1">
            <a:spLocks noChangeArrowheads="1"/>
          </p:cNvSpPr>
          <p:nvPr/>
        </p:nvSpPr>
        <p:spPr bwMode="auto">
          <a:xfrm>
            <a:off x="5199960" y="4188267"/>
            <a:ext cx="1008063" cy="360362"/>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lIns="36000" tIns="8890" rIns="36000"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都道府県</a:t>
            </a:r>
            <a:endParaRPr lang="ja-JP" altLang="ja-JP" sz="1600" dirty="0">
              <a:solidFill>
                <a:srgbClr val="000000"/>
              </a:solidFill>
              <a:latin typeface="Arial" charset="0"/>
            </a:endParaRPr>
          </a:p>
        </p:txBody>
      </p:sp>
      <p:sp>
        <p:nvSpPr>
          <p:cNvPr id="7196" name="Line 9"/>
          <p:cNvSpPr>
            <a:spLocks noChangeShapeType="1"/>
          </p:cNvSpPr>
          <p:nvPr/>
        </p:nvSpPr>
        <p:spPr bwMode="auto">
          <a:xfrm>
            <a:off x="2918982" y="4373096"/>
            <a:ext cx="884238" cy="11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7" name="Line 9"/>
          <p:cNvSpPr>
            <a:spLocks noChangeShapeType="1"/>
          </p:cNvSpPr>
          <p:nvPr/>
        </p:nvSpPr>
        <p:spPr bwMode="auto">
          <a:xfrm>
            <a:off x="4438650" y="4368448"/>
            <a:ext cx="7207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8" name="Text Box 16"/>
          <p:cNvSpPr txBox="1">
            <a:spLocks noChangeArrowheads="1"/>
          </p:cNvSpPr>
          <p:nvPr/>
        </p:nvSpPr>
        <p:spPr bwMode="auto">
          <a:xfrm>
            <a:off x="5204599" y="5541682"/>
            <a:ext cx="431800" cy="1028982"/>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都道府県</a:t>
            </a:r>
            <a:endParaRPr lang="ja-JP" altLang="ja-JP" sz="1600" dirty="0">
              <a:solidFill>
                <a:srgbClr val="000000"/>
              </a:solidFill>
              <a:latin typeface="Arial" charset="0"/>
            </a:endParaRPr>
          </a:p>
        </p:txBody>
      </p:sp>
      <p:sp>
        <p:nvSpPr>
          <p:cNvPr id="7199" name="Text Box 19"/>
          <p:cNvSpPr txBox="1">
            <a:spLocks noChangeArrowheads="1"/>
          </p:cNvSpPr>
          <p:nvPr/>
        </p:nvSpPr>
        <p:spPr bwMode="auto">
          <a:xfrm>
            <a:off x="3836398" y="5816228"/>
            <a:ext cx="431800" cy="737668"/>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市町村</a:t>
            </a:r>
            <a:endParaRPr lang="en-US" altLang="ja-JP" sz="1600" dirty="0">
              <a:solidFill>
                <a:srgbClr val="000000"/>
              </a:solidFill>
              <a:latin typeface="Arial" charset="0"/>
            </a:endParaRPr>
          </a:p>
        </p:txBody>
      </p:sp>
      <p:sp>
        <p:nvSpPr>
          <p:cNvPr id="21" name="Rectangle 26"/>
          <p:cNvSpPr>
            <a:spLocks noChangeArrowheads="1"/>
          </p:cNvSpPr>
          <p:nvPr/>
        </p:nvSpPr>
        <p:spPr bwMode="auto">
          <a:xfrm>
            <a:off x="7435574" y="5920656"/>
            <a:ext cx="3673475" cy="513628"/>
          </a:xfrm>
          <a:prstGeom prst="rect">
            <a:avLst/>
          </a:prstGeom>
          <a:solidFill>
            <a:srgbClr val="FFFFFF"/>
          </a:solidFill>
          <a:ln w="9525">
            <a:solidFill>
              <a:srgbClr val="000000"/>
            </a:solidFill>
            <a:prstDash val="dash"/>
            <a:miter lim="800000"/>
            <a:headEnd/>
            <a:tailEnd/>
          </a:ln>
        </p:spPr>
        <p:txBody>
          <a:bodyPr lIns="36000" tIns="8890" rIns="36000" bIns="8890" anchor="ctr"/>
          <a:lstStyle/>
          <a:p>
            <a:pPr marL="85725" indent="-85725" eaLnBrk="0" hangingPunct="0">
              <a:defRPr/>
            </a:pPr>
            <a:r>
              <a:rPr lang="ja-JP" altLang="en-US" kern="100" dirty="0">
                <a:solidFill>
                  <a:prstClr val="black"/>
                </a:solidFill>
                <a:latin typeface="Century"/>
                <a:ea typeface="HGｺﾞｼｯｸM"/>
                <a:cs typeface="Times New Roman"/>
              </a:rPr>
              <a:t>　</a:t>
            </a:r>
            <a:r>
              <a:rPr lang="ja-JP" altLang="ja-JP" sz="1400" kern="100" dirty="0">
                <a:solidFill>
                  <a:prstClr val="black"/>
                </a:solidFill>
                <a:latin typeface="Century"/>
                <a:ea typeface="HGｺﾞｼｯｸM"/>
                <a:cs typeface="Times New Roman"/>
              </a:rPr>
              <a:t>①監督権限等の適切な行使</a:t>
            </a:r>
            <a:endParaRPr lang="en-US" altLang="ja-JP" sz="1400" kern="100" dirty="0">
              <a:solidFill>
                <a:prstClr val="black"/>
              </a:solidFill>
              <a:latin typeface="Century"/>
              <a:ea typeface="HGｺﾞｼｯｸM"/>
              <a:cs typeface="Times New Roman"/>
            </a:endParaRPr>
          </a:p>
          <a:p>
            <a:pPr eaLnBrk="0" hangingPunct="0">
              <a:defRPr/>
            </a:pPr>
            <a:r>
              <a:rPr lang="ja-JP" altLang="en-US" sz="1400" kern="100" dirty="0">
                <a:solidFill>
                  <a:prstClr val="black"/>
                </a:solidFill>
                <a:latin typeface="Century"/>
                <a:ea typeface="HGｺﾞｼｯｸM"/>
                <a:cs typeface="Times New Roman"/>
              </a:rPr>
              <a:t>　</a:t>
            </a:r>
            <a:r>
              <a:rPr lang="ja-JP" altLang="ja-JP" sz="1400" kern="100" dirty="0">
                <a:solidFill>
                  <a:prstClr val="black"/>
                </a:solidFill>
                <a:latin typeface="Century"/>
                <a:ea typeface="HGｺﾞｼｯｸM"/>
                <a:cs typeface="Times New Roman"/>
              </a:rPr>
              <a:t>②措置等の公表</a:t>
            </a:r>
            <a:endParaRPr lang="ja-JP" altLang="ja-JP" sz="1400" dirty="0">
              <a:solidFill>
                <a:prstClr val="black"/>
              </a:solidFill>
            </a:endParaRPr>
          </a:p>
        </p:txBody>
      </p:sp>
      <p:sp>
        <p:nvSpPr>
          <p:cNvPr id="7201" name="Text Box 25"/>
          <p:cNvSpPr txBox="1">
            <a:spLocks noChangeArrowheads="1"/>
          </p:cNvSpPr>
          <p:nvPr/>
        </p:nvSpPr>
        <p:spPr bwMode="auto">
          <a:xfrm>
            <a:off x="2950442" y="6185062"/>
            <a:ext cx="685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通報</a:t>
            </a:r>
            <a:endParaRPr lang="ja-JP" altLang="ja-JP" sz="1600" dirty="0">
              <a:solidFill>
                <a:srgbClr val="000000"/>
              </a:solidFill>
              <a:latin typeface="Arial" charset="0"/>
            </a:endParaRPr>
          </a:p>
        </p:txBody>
      </p:sp>
      <p:sp>
        <p:nvSpPr>
          <p:cNvPr id="7202" name="Text Box 25"/>
          <p:cNvSpPr txBox="1">
            <a:spLocks noChangeArrowheads="1"/>
          </p:cNvSpPr>
          <p:nvPr/>
        </p:nvSpPr>
        <p:spPr bwMode="auto">
          <a:xfrm>
            <a:off x="4376036" y="6274340"/>
            <a:ext cx="720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通知</a:t>
            </a:r>
            <a:endParaRPr lang="ja-JP" altLang="ja-JP" sz="1600" dirty="0">
              <a:solidFill>
                <a:srgbClr val="000000"/>
              </a:solidFill>
              <a:latin typeface="Arial" charset="0"/>
            </a:endParaRPr>
          </a:p>
        </p:txBody>
      </p:sp>
      <p:sp>
        <p:nvSpPr>
          <p:cNvPr id="7203" name="Text Box 25"/>
          <p:cNvSpPr txBox="1">
            <a:spLocks noChangeArrowheads="1"/>
          </p:cNvSpPr>
          <p:nvPr/>
        </p:nvSpPr>
        <p:spPr bwMode="auto">
          <a:xfrm>
            <a:off x="5678116" y="6107495"/>
            <a:ext cx="628605" cy="32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報告</a:t>
            </a:r>
            <a:endParaRPr lang="ja-JP" altLang="ja-JP" sz="1600" dirty="0">
              <a:solidFill>
                <a:srgbClr val="000000"/>
              </a:solidFill>
              <a:latin typeface="Arial" charset="0"/>
            </a:endParaRPr>
          </a:p>
        </p:txBody>
      </p:sp>
      <p:sp>
        <p:nvSpPr>
          <p:cNvPr id="7204" name="Text Box 17"/>
          <p:cNvSpPr txBox="1">
            <a:spLocks noChangeArrowheads="1"/>
          </p:cNvSpPr>
          <p:nvPr/>
        </p:nvSpPr>
        <p:spPr bwMode="auto">
          <a:xfrm>
            <a:off x="6258090" y="5802785"/>
            <a:ext cx="831380" cy="360362"/>
          </a:xfrm>
          <a:prstGeom prst="rect">
            <a:avLst/>
          </a:prstGeom>
          <a:solidFill>
            <a:srgbClr val="CC99FF"/>
          </a:solidFill>
          <a:ln w="9525">
            <a:solidFill>
              <a:srgbClr val="000000"/>
            </a:solidFill>
            <a:miter lim="800000"/>
            <a:headEnd/>
            <a:tailEnd/>
          </a:ln>
          <a:effectLst>
            <a:outerShdw dist="35921" dir="2700000" algn="ctr" rotWithShape="0">
              <a:srgbClr val="808080"/>
            </a:outerShdw>
          </a:effectLst>
        </p:spPr>
        <p:txBody>
          <a:bodyPr lIns="74295" tIns="8890" rIns="74295"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solidFill>
                  <a:srgbClr val="000000"/>
                </a:solidFill>
                <a:latin typeface="Arial" charset="0"/>
              </a:rPr>
              <a:t>労働局</a:t>
            </a:r>
            <a:endParaRPr lang="ja-JP" altLang="ja-JP" sz="1600" dirty="0">
              <a:solidFill>
                <a:srgbClr val="000000"/>
              </a:solidFill>
              <a:latin typeface="Arial" charset="0"/>
            </a:endParaRPr>
          </a:p>
        </p:txBody>
      </p:sp>
      <p:sp>
        <p:nvSpPr>
          <p:cNvPr id="7205" name="Line 9"/>
          <p:cNvSpPr>
            <a:spLocks noChangeShapeType="1"/>
          </p:cNvSpPr>
          <p:nvPr/>
        </p:nvSpPr>
        <p:spPr bwMode="auto">
          <a:xfrm>
            <a:off x="2762269" y="6236862"/>
            <a:ext cx="99851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6" name="Line 9"/>
          <p:cNvSpPr>
            <a:spLocks noChangeShapeType="1"/>
          </p:cNvSpPr>
          <p:nvPr/>
        </p:nvSpPr>
        <p:spPr bwMode="auto">
          <a:xfrm>
            <a:off x="4282280" y="6252346"/>
            <a:ext cx="86341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7" name="Line 9"/>
          <p:cNvSpPr>
            <a:spLocks noChangeShapeType="1"/>
          </p:cNvSpPr>
          <p:nvPr/>
        </p:nvSpPr>
        <p:spPr bwMode="auto">
          <a:xfrm>
            <a:off x="5662612" y="5982966"/>
            <a:ext cx="5762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8" name="Line 9"/>
          <p:cNvSpPr>
            <a:spLocks noChangeShapeType="1"/>
          </p:cNvSpPr>
          <p:nvPr/>
        </p:nvSpPr>
        <p:spPr bwMode="auto">
          <a:xfrm flipV="1">
            <a:off x="2812447" y="5686705"/>
            <a:ext cx="2346928" cy="6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9" name="テキスト ボックス 29"/>
          <p:cNvSpPr txBox="1">
            <a:spLocks noChangeArrowheads="1"/>
          </p:cNvSpPr>
          <p:nvPr/>
        </p:nvSpPr>
        <p:spPr bwMode="auto">
          <a:xfrm>
            <a:off x="867805" y="2449627"/>
            <a:ext cx="400110" cy="378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t>障害者虐待防止法における通報・報告のスキーム</a:t>
            </a:r>
          </a:p>
        </p:txBody>
      </p:sp>
      <p:sp>
        <p:nvSpPr>
          <p:cNvPr id="7211" name="Text Box 12"/>
          <p:cNvSpPr txBox="1">
            <a:spLocks noChangeArrowheads="1"/>
          </p:cNvSpPr>
          <p:nvPr/>
        </p:nvSpPr>
        <p:spPr bwMode="auto">
          <a:xfrm>
            <a:off x="2308244" y="2398701"/>
            <a:ext cx="454025" cy="83495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400" dirty="0">
                <a:solidFill>
                  <a:srgbClr val="000000"/>
                </a:solidFill>
                <a:latin typeface="Arial" charset="0"/>
              </a:rPr>
              <a:t>虐待発見</a:t>
            </a:r>
            <a:endParaRPr lang="ja-JP" altLang="ja-JP" sz="1400" dirty="0">
              <a:solidFill>
                <a:srgbClr val="000000"/>
              </a:solidFill>
              <a:latin typeface="Arial" charset="0"/>
            </a:endParaRPr>
          </a:p>
        </p:txBody>
      </p:sp>
      <p:sp>
        <p:nvSpPr>
          <p:cNvPr id="2" name="スライド番号プレースホルダー 1"/>
          <p:cNvSpPr>
            <a:spLocks noGrp="1"/>
          </p:cNvSpPr>
          <p:nvPr>
            <p:ph type="sldNum" sz="quarter" idx="12"/>
          </p:nvPr>
        </p:nvSpPr>
        <p:spPr>
          <a:xfrm>
            <a:off x="8516938" y="6570664"/>
            <a:ext cx="2133600" cy="365125"/>
          </a:xfrm>
        </p:spPr>
        <p:txBody>
          <a:bodyPr/>
          <a:lstStyle/>
          <a:p>
            <a:pPr>
              <a:defRPr/>
            </a:pPr>
            <a:fld id="{434E58D4-668A-4A4C-9098-9EF39A3E09C1}" type="slidenum">
              <a:rPr lang="ja-JP" altLang="en-US" smtClean="0">
                <a:solidFill>
                  <a:prstClr val="black">
                    <a:tint val="75000"/>
                  </a:prstClr>
                </a:solidFill>
              </a:rPr>
              <a:pPr>
                <a:defRPr/>
              </a:pPr>
              <a:t>8</a:t>
            </a:fld>
            <a:endParaRPr lang="ja-JP" altLang="en-US" dirty="0">
              <a:solidFill>
                <a:prstClr val="black">
                  <a:tint val="75000"/>
                </a:prstClr>
              </a:solidFill>
            </a:endParaRPr>
          </a:p>
        </p:txBody>
      </p:sp>
      <p:sp>
        <p:nvSpPr>
          <p:cNvPr id="3" name="吹き出し: 角を丸めた四角形 2">
            <a:extLst>
              <a:ext uri="{FF2B5EF4-FFF2-40B4-BE49-F238E27FC236}">
                <a16:creationId xmlns:a16="http://schemas.microsoft.com/office/drawing/2014/main" xmlns="" id="{2314EC50-8A71-4207-BB11-471E219DF241}"/>
              </a:ext>
            </a:extLst>
          </p:cNvPr>
          <p:cNvSpPr/>
          <p:nvPr/>
        </p:nvSpPr>
        <p:spPr>
          <a:xfrm>
            <a:off x="2199684" y="1856006"/>
            <a:ext cx="4137025" cy="659159"/>
          </a:xfrm>
          <a:prstGeom prst="wedgeRoundRectCallout">
            <a:avLst>
              <a:gd name="adj1" fmla="val -22188"/>
              <a:gd name="adj2" fmla="val 444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岐阜県障害者権利擁護センター</a:t>
            </a:r>
          </a:p>
        </p:txBody>
      </p:sp>
      <p:sp>
        <p:nvSpPr>
          <p:cNvPr id="5" name="矢印: 下 4">
            <a:extLst>
              <a:ext uri="{FF2B5EF4-FFF2-40B4-BE49-F238E27FC236}">
                <a16:creationId xmlns:a16="http://schemas.microsoft.com/office/drawing/2014/main" xmlns="" id="{8F1694A1-A609-4870-BBCE-A2ECAB08859B}"/>
              </a:ext>
            </a:extLst>
          </p:cNvPr>
          <p:cNvSpPr/>
          <p:nvPr/>
        </p:nvSpPr>
        <p:spPr>
          <a:xfrm rot="10800000">
            <a:off x="3894145" y="2567321"/>
            <a:ext cx="269877" cy="243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xmlns="" id="{8B77F1E4-8288-4FD9-ABB6-667DEF174235}"/>
              </a:ext>
            </a:extLst>
          </p:cNvPr>
          <p:cNvSpPr/>
          <p:nvPr/>
        </p:nvSpPr>
        <p:spPr>
          <a:xfrm rot="10800000">
            <a:off x="3248138" y="4094142"/>
            <a:ext cx="269877" cy="243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34">
            <a:extLst>
              <a:ext uri="{FF2B5EF4-FFF2-40B4-BE49-F238E27FC236}">
                <a16:creationId xmlns:a16="http://schemas.microsoft.com/office/drawing/2014/main" xmlns="" id="{B18C129C-446A-46DD-9C01-FC98C83F7FD5}"/>
              </a:ext>
            </a:extLst>
          </p:cNvPr>
          <p:cNvSpPr/>
          <p:nvPr/>
        </p:nvSpPr>
        <p:spPr>
          <a:xfrm rot="10800000">
            <a:off x="3155955" y="5426639"/>
            <a:ext cx="269877" cy="243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Text Box 12">
            <a:extLst>
              <a:ext uri="{FF2B5EF4-FFF2-40B4-BE49-F238E27FC236}">
                <a16:creationId xmlns:a16="http://schemas.microsoft.com/office/drawing/2014/main" xmlns="" id="{14815C86-6BA0-4308-88E2-E3CD088C6CF5}"/>
              </a:ext>
            </a:extLst>
          </p:cNvPr>
          <p:cNvSpPr txBox="1">
            <a:spLocks noChangeArrowheads="1"/>
          </p:cNvSpPr>
          <p:nvPr/>
        </p:nvSpPr>
        <p:spPr bwMode="auto">
          <a:xfrm>
            <a:off x="2338248" y="5541682"/>
            <a:ext cx="454025" cy="1003588"/>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400" dirty="0">
                <a:solidFill>
                  <a:srgbClr val="000000"/>
                </a:solidFill>
                <a:latin typeface="Arial" charset="0"/>
              </a:rPr>
              <a:t>虐待発見</a:t>
            </a:r>
            <a:endParaRPr lang="ja-JP" altLang="ja-JP" sz="1400" dirty="0">
              <a:solidFill>
                <a:srgbClr val="000000"/>
              </a:solidFill>
              <a:latin typeface="Arial" charset="0"/>
            </a:endParaRPr>
          </a:p>
        </p:txBody>
      </p:sp>
      <p:sp>
        <p:nvSpPr>
          <p:cNvPr id="40" name="Text Box 12">
            <a:extLst>
              <a:ext uri="{FF2B5EF4-FFF2-40B4-BE49-F238E27FC236}">
                <a16:creationId xmlns:a16="http://schemas.microsoft.com/office/drawing/2014/main" xmlns="" id="{C490C320-681C-4B6F-9494-0A0C64F87ADC}"/>
              </a:ext>
            </a:extLst>
          </p:cNvPr>
          <p:cNvSpPr txBox="1">
            <a:spLocks noChangeArrowheads="1"/>
          </p:cNvSpPr>
          <p:nvPr/>
        </p:nvSpPr>
        <p:spPr bwMode="auto">
          <a:xfrm>
            <a:off x="2297355" y="3961478"/>
            <a:ext cx="454025" cy="83495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400" dirty="0">
                <a:solidFill>
                  <a:srgbClr val="000000"/>
                </a:solidFill>
                <a:latin typeface="Arial" charset="0"/>
              </a:rPr>
              <a:t>虐待発見</a:t>
            </a:r>
            <a:endParaRPr lang="ja-JP" altLang="ja-JP" sz="1400" dirty="0">
              <a:solidFill>
                <a:srgbClr val="000000"/>
              </a:solidFill>
              <a:latin typeface="Arial" charset="0"/>
            </a:endParaRPr>
          </a:p>
        </p:txBody>
      </p:sp>
      <p:sp>
        <p:nvSpPr>
          <p:cNvPr id="39" name="吹き出し: 角を丸めた四角形 38">
            <a:extLst>
              <a:ext uri="{FF2B5EF4-FFF2-40B4-BE49-F238E27FC236}">
                <a16:creationId xmlns:a16="http://schemas.microsoft.com/office/drawing/2014/main" xmlns="" id="{D8C3ED6D-6ED3-46F5-B8C6-11DBAFE5F500}"/>
              </a:ext>
            </a:extLst>
          </p:cNvPr>
          <p:cNvSpPr/>
          <p:nvPr/>
        </p:nvSpPr>
        <p:spPr>
          <a:xfrm>
            <a:off x="2243698" y="4527012"/>
            <a:ext cx="4137025" cy="659159"/>
          </a:xfrm>
          <a:prstGeom prst="wedgeRoundRectCallout">
            <a:avLst>
              <a:gd name="adj1" fmla="val -22188"/>
              <a:gd name="adj2" fmla="val 444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岐阜県障害者権利擁護センター</a:t>
            </a:r>
          </a:p>
        </p:txBody>
      </p:sp>
      <p:sp>
        <p:nvSpPr>
          <p:cNvPr id="38" name="吹き出し: 角を丸めた四角形 37">
            <a:extLst>
              <a:ext uri="{FF2B5EF4-FFF2-40B4-BE49-F238E27FC236}">
                <a16:creationId xmlns:a16="http://schemas.microsoft.com/office/drawing/2014/main" xmlns="" id="{28575469-5AAA-4F6A-8F50-B5DB6A453A42}"/>
              </a:ext>
            </a:extLst>
          </p:cNvPr>
          <p:cNvSpPr/>
          <p:nvPr/>
        </p:nvSpPr>
        <p:spPr>
          <a:xfrm>
            <a:off x="2243698" y="3284318"/>
            <a:ext cx="4137025" cy="659159"/>
          </a:xfrm>
          <a:prstGeom prst="wedgeRoundRectCallout">
            <a:avLst>
              <a:gd name="adj1" fmla="val -22188"/>
              <a:gd name="adj2" fmla="val 444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岐阜県障害者権利擁護センター</a:t>
            </a:r>
          </a:p>
        </p:txBody>
      </p:sp>
    </p:spTree>
    <p:extLst>
      <p:ext uri="{BB962C8B-B14F-4D97-AF65-F5344CB8AC3E}">
        <p14:creationId xmlns:p14="http://schemas.microsoft.com/office/powerpoint/2010/main" val="7852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4" grpId="0" animBg="1"/>
      <p:bldP spid="35" grpId="0" animBg="1"/>
      <p:bldP spid="39"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1 つの角を切り取る 7">
            <a:extLst>
              <a:ext uri="{FF2B5EF4-FFF2-40B4-BE49-F238E27FC236}">
                <a16:creationId xmlns:a16="http://schemas.microsoft.com/office/drawing/2014/main" xmlns="" id="{565E444B-5F80-472E-8BC2-0A24E38A701F}"/>
              </a:ext>
            </a:extLst>
          </p:cNvPr>
          <p:cNvSpPr/>
          <p:nvPr/>
        </p:nvSpPr>
        <p:spPr>
          <a:xfrm>
            <a:off x="371061" y="2824665"/>
            <a:ext cx="11449878" cy="526808"/>
          </a:xfrm>
          <a:prstGeom prst="snip1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1 つの角を切り取る 3">
            <a:extLst>
              <a:ext uri="{FF2B5EF4-FFF2-40B4-BE49-F238E27FC236}">
                <a16:creationId xmlns:a16="http://schemas.microsoft.com/office/drawing/2014/main" xmlns="" id="{583F34BB-F334-4814-A687-A1CCF3B4EBD7}"/>
              </a:ext>
            </a:extLst>
          </p:cNvPr>
          <p:cNvSpPr/>
          <p:nvPr/>
        </p:nvSpPr>
        <p:spPr>
          <a:xfrm>
            <a:off x="371061" y="353392"/>
            <a:ext cx="11449878" cy="526808"/>
          </a:xfrm>
          <a:prstGeom prst="snip1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45D9E384-F739-4AAC-A282-F4D7ED3A9BF1}"/>
              </a:ext>
            </a:extLst>
          </p:cNvPr>
          <p:cNvSpPr>
            <a:spLocks noGrp="1"/>
          </p:cNvSpPr>
          <p:nvPr>
            <p:ph type="title"/>
          </p:nvPr>
        </p:nvSpPr>
        <p:spPr>
          <a:xfrm>
            <a:off x="371061" y="353391"/>
            <a:ext cx="11092070" cy="655292"/>
          </a:xfrm>
        </p:spPr>
        <p:txBody>
          <a:bodyPr>
            <a:normAutofit/>
          </a:bodyPr>
          <a:lstStyle/>
          <a:p>
            <a:r>
              <a:rPr lang="ja-JP" altLang="en-US" sz="2400" b="1" dirty="0">
                <a:latin typeface="HG丸ｺﾞｼｯｸM-PRO" panose="020F0600000000000000" pitchFamily="50" charset="-128"/>
                <a:ea typeface="HG丸ｺﾞｼｯｸM-PRO" panose="020F0600000000000000" pitchFamily="50" charset="-128"/>
              </a:rPr>
              <a:t>③　</a:t>
            </a:r>
            <a:r>
              <a:rPr lang="ja-JP" altLang="ja-JP" sz="2400" b="1" dirty="0">
                <a:latin typeface="HG丸ｺﾞｼｯｸM-PRO" panose="020F0600000000000000" pitchFamily="50" charset="-128"/>
                <a:ea typeface="HG丸ｺﾞｼｯｸM-PRO" panose="020F0600000000000000" pitchFamily="50" charset="-128"/>
              </a:rPr>
              <a:t>障害者及び養護者支援のための情報提供、助言、関係機関との連絡調整等</a:t>
            </a:r>
            <a:endParaRPr kumimoji="1" lang="ja-JP" altLang="en-US" sz="2700" dirty="0"/>
          </a:p>
        </p:txBody>
      </p:sp>
      <p:sp>
        <p:nvSpPr>
          <p:cNvPr id="3" name="コンテンツ プレースホルダー 2">
            <a:extLst>
              <a:ext uri="{FF2B5EF4-FFF2-40B4-BE49-F238E27FC236}">
                <a16:creationId xmlns:a16="http://schemas.microsoft.com/office/drawing/2014/main" xmlns="" id="{5004FDBA-DAF3-4D20-9FC3-AE9782AAFA61}"/>
              </a:ext>
            </a:extLst>
          </p:cNvPr>
          <p:cNvSpPr>
            <a:spLocks noGrp="1"/>
          </p:cNvSpPr>
          <p:nvPr>
            <p:ph idx="1"/>
          </p:nvPr>
        </p:nvSpPr>
        <p:spPr>
          <a:xfrm>
            <a:off x="838200" y="1203696"/>
            <a:ext cx="10515600" cy="1298713"/>
          </a:xfrm>
        </p:spPr>
        <p:txBody>
          <a:bodyPr>
            <a:normAutofit/>
          </a:bodyPr>
          <a:lstStyle/>
          <a:p>
            <a:r>
              <a:rPr kumimoji="1" lang="ja-JP" altLang="en-US" sz="2400" dirty="0">
                <a:latin typeface="HG丸ｺﾞｼｯｸM-PRO" panose="020F0600000000000000" pitchFamily="50" charset="-128"/>
                <a:ea typeface="HG丸ｺﾞｼｯｸM-PRO" panose="020F0600000000000000" pitchFamily="50" charset="-128"/>
              </a:rPr>
              <a:t>市町村支援チームの派遣（弁護士・社会福祉士）</a:t>
            </a:r>
            <a:endParaRPr kumimoji="1" lang="en-US" altLang="ja-JP" sz="24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2400" dirty="0">
                <a:latin typeface="HG丸ｺﾞｼｯｸM-PRO" panose="020F0600000000000000" pitchFamily="50" charset="-128"/>
                <a:ea typeface="HG丸ｺﾞｼｯｸM-PRO" panose="020F0600000000000000" pitchFamily="50" charset="-128"/>
              </a:rPr>
              <a:t>弁護士会、警察、福祉関係各機関、労働局（ハローワーク）、権利擁護センターぱあとなあ岐阜　等との連携　　　　　　　　　　　　　等</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3368F2FD-4D45-4066-8C32-403CB326EC39}"/>
              </a:ext>
            </a:extLst>
          </p:cNvPr>
          <p:cNvSpPr txBox="1"/>
          <p:nvPr/>
        </p:nvSpPr>
        <p:spPr>
          <a:xfrm>
            <a:off x="209600" y="2817118"/>
            <a:ext cx="10889974" cy="461665"/>
          </a:xfrm>
          <a:prstGeom prst="rect">
            <a:avLst/>
          </a:prstGeom>
          <a:noFill/>
        </p:spPr>
        <p:txBody>
          <a:bodyPr wrap="square">
            <a:spAutoFit/>
          </a:bodyPr>
          <a:lstStyle/>
          <a:p>
            <a:pPr marL="0" indent="0">
              <a:lnSpc>
                <a:spcPct val="100000"/>
              </a:lnSpc>
              <a:buNone/>
            </a:pPr>
            <a:r>
              <a:rPr lang="ja-JP" altLang="ja-JP" b="1"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④　</a:t>
            </a:r>
            <a:r>
              <a:rPr lang="ja-JP" altLang="ja-JP" sz="2400" b="1" dirty="0">
                <a:latin typeface="HG丸ｺﾞｼｯｸM-PRO" panose="020F0600000000000000" pitchFamily="50" charset="-128"/>
                <a:ea typeface="HG丸ｺﾞｼｯｸM-PRO" panose="020F0600000000000000" pitchFamily="50" charset="-128"/>
              </a:rPr>
              <a:t>障害者及び養護者支援に関する広報・啓発</a:t>
            </a:r>
          </a:p>
        </p:txBody>
      </p:sp>
      <p:sp>
        <p:nvSpPr>
          <p:cNvPr id="6" name="コンテンツ プレースホルダー 2">
            <a:extLst>
              <a:ext uri="{FF2B5EF4-FFF2-40B4-BE49-F238E27FC236}">
                <a16:creationId xmlns:a16="http://schemas.microsoft.com/office/drawing/2014/main" xmlns="" id="{48B541D3-5989-490C-8BBB-57511689D862}"/>
              </a:ext>
            </a:extLst>
          </p:cNvPr>
          <p:cNvSpPr txBox="1">
            <a:spLocks/>
          </p:cNvSpPr>
          <p:nvPr/>
        </p:nvSpPr>
        <p:spPr>
          <a:xfrm>
            <a:off x="838200" y="3593492"/>
            <a:ext cx="10515600" cy="30403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sz="2400" dirty="0">
                <a:latin typeface="HG丸ｺﾞｼｯｸM-PRO" panose="020F0600000000000000" pitchFamily="50" charset="-128"/>
                <a:ea typeface="HG丸ｺﾞｼｯｸM-PRO" panose="020F0600000000000000" pitchFamily="50" charset="-128"/>
              </a:rPr>
              <a:t>虐待防止・権利擁護研修会の実施（市町村等虐待防止担当者コース、管理者・障害者虐待防止マネージャーコース）</a:t>
            </a:r>
            <a:endParaRPr lang="en-US" altLang="ja-JP" sz="24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2400" dirty="0">
                <a:latin typeface="HG丸ｺﾞｼｯｸM-PRO" panose="020F0600000000000000" pitchFamily="50" charset="-128"/>
                <a:ea typeface="HG丸ｺﾞｼｯｸM-PRO" panose="020F0600000000000000" pitchFamily="50" charset="-128"/>
              </a:rPr>
              <a:t>権利擁護に関する研修会の実施</a:t>
            </a:r>
            <a:endParaRPr lang="en-US" altLang="ja-JP" sz="24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2400" dirty="0">
                <a:latin typeface="HG丸ｺﾞｼｯｸM-PRO" panose="020F0600000000000000" pitchFamily="50" charset="-128"/>
                <a:ea typeface="HG丸ｺﾞｼｯｸM-PRO" panose="020F0600000000000000" pitchFamily="50" charset="-128"/>
              </a:rPr>
              <a:t>虐待防止のための研修会等へ講師派遣</a:t>
            </a:r>
            <a:endParaRPr lang="en-US" altLang="ja-JP" sz="24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2400" dirty="0">
                <a:latin typeface="HG丸ｺﾞｼｯｸM-PRO" panose="020F0600000000000000" pitchFamily="50" charset="-128"/>
                <a:ea typeface="HG丸ｺﾞｼｯｸM-PRO" panose="020F0600000000000000" pitchFamily="50" charset="-128"/>
              </a:rPr>
              <a:t>ケース会議への出席</a:t>
            </a:r>
            <a:endParaRPr lang="en-US" altLang="ja-JP" sz="24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2400" dirty="0">
                <a:latin typeface="HG丸ｺﾞｼｯｸM-PRO" panose="020F0600000000000000" pitchFamily="50" charset="-128"/>
                <a:ea typeface="HG丸ｺﾞｼｯｸM-PRO" panose="020F0600000000000000" pitchFamily="50" charset="-128"/>
              </a:rPr>
              <a:t>他機関広報紙への寄稿、パンフレット、ポスターの作成・配布　　　等</a:t>
            </a:r>
            <a:endParaRPr lang="en-US" altLang="ja-JP" sz="2400" dirty="0">
              <a:latin typeface="HG丸ｺﾞｼｯｸM-PRO" panose="020F0600000000000000" pitchFamily="50" charset="-128"/>
              <a:ea typeface="HG丸ｺﾞｼｯｸM-PRO" panose="020F0600000000000000" pitchFamily="50" charset="-128"/>
            </a:endParaRPr>
          </a:p>
          <a:p>
            <a:endParaRPr lang="ja-JP" altLang="en-US" sz="2400" dirty="0"/>
          </a:p>
        </p:txBody>
      </p:sp>
      <p:sp>
        <p:nvSpPr>
          <p:cNvPr id="7" name="吹き出し: 四角形 6">
            <a:extLst>
              <a:ext uri="{FF2B5EF4-FFF2-40B4-BE49-F238E27FC236}">
                <a16:creationId xmlns:a16="http://schemas.microsoft.com/office/drawing/2014/main" xmlns="" id="{21D4E3F8-CD4F-4A82-9ED6-6D91CF657391}"/>
              </a:ext>
            </a:extLst>
          </p:cNvPr>
          <p:cNvSpPr/>
          <p:nvPr/>
        </p:nvSpPr>
        <p:spPr>
          <a:xfrm>
            <a:off x="6654800" y="4526076"/>
            <a:ext cx="5350933" cy="1539724"/>
          </a:xfrm>
          <a:prstGeom prst="wedgeRectCallout">
            <a:avLst>
              <a:gd name="adj1" fmla="val -54492"/>
              <a:gd name="adj2" fmla="val -455"/>
            </a:avLst>
          </a:prstGeom>
          <a:ln w="19050"/>
        </p:spPr>
        <p:style>
          <a:lnRef idx="2">
            <a:schemeClr val="accent6"/>
          </a:lnRef>
          <a:fillRef idx="1">
            <a:schemeClr val="lt1"/>
          </a:fillRef>
          <a:effectRef idx="0">
            <a:schemeClr val="accent6"/>
          </a:effectRef>
          <a:fontRef idx="minor">
            <a:schemeClr val="dk1"/>
          </a:fontRef>
        </p:style>
        <p:txBody>
          <a:bodyPr rtlCol="0" anchor="ctr"/>
          <a:lstStyle/>
          <a:p>
            <a:pPr>
              <a:lnSpc>
                <a:spcPts val="2000"/>
              </a:lnSpc>
            </a:pPr>
            <a:endParaRPr kumimoji="1" lang="en-US" altLang="ja-JP" sz="2000" b="1" dirty="0"/>
          </a:p>
          <a:p>
            <a:pPr>
              <a:lnSpc>
                <a:spcPct val="150000"/>
              </a:lnSpc>
            </a:pPr>
            <a:r>
              <a:rPr kumimoji="1" lang="ja-JP" altLang="en-US" sz="2000" b="1" dirty="0"/>
              <a:t>岐阜県障害者権利擁護センター「出前講座」</a:t>
            </a:r>
            <a:endParaRPr kumimoji="1" lang="en-US" altLang="ja-JP" sz="2000" b="1" dirty="0"/>
          </a:p>
          <a:p>
            <a:pPr>
              <a:lnSpc>
                <a:spcPts val="2000"/>
              </a:lnSpc>
            </a:pPr>
            <a:r>
              <a:rPr lang="ja-JP" altLang="en-US" sz="1600" dirty="0"/>
              <a:t>・厚労省「障害者虐待防止・権利擁護指導者研修」を</a:t>
            </a:r>
            <a:endParaRPr lang="en-US" altLang="ja-JP" sz="1600" dirty="0"/>
          </a:p>
          <a:p>
            <a:pPr>
              <a:lnSpc>
                <a:spcPts val="2000"/>
              </a:lnSpc>
            </a:pPr>
            <a:r>
              <a:rPr lang="en-US" altLang="ja-JP" sz="1600" dirty="0"/>
              <a:t>   </a:t>
            </a:r>
            <a:r>
              <a:rPr lang="ja-JP" altLang="en-US" sz="1600" dirty="0"/>
              <a:t>受講した講師を派遣</a:t>
            </a:r>
            <a:endParaRPr lang="en-US" altLang="ja-JP" sz="1600" dirty="0"/>
          </a:p>
          <a:p>
            <a:pPr>
              <a:lnSpc>
                <a:spcPts val="2000"/>
              </a:lnSpc>
            </a:pPr>
            <a:r>
              <a:rPr lang="ja-JP" altLang="en-US" sz="1600" dirty="0"/>
              <a:t>（講師派遣料無料、概ね</a:t>
            </a:r>
            <a:r>
              <a:rPr lang="en-US" altLang="ja-JP" sz="1600" dirty="0"/>
              <a:t>10</a:t>
            </a:r>
            <a:r>
              <a:rPr lang="ja-JP" altLang="en-US" sz="1600" dirty="0"/>
              <a:t>名以上の参加者</a:t>
            </a:r>
            <a:endParaRPr lang="en-US" altLang="ja-JP" sz="1600" dirty="0"/>
          </a:p>
          <a:p>
            <a:pPr>
              <a:lnSpc>
                <a:spcPts val="2000"/>
              </a:lnSpc>
            </a:pPr>
            <a:r>
              <a:rPr lang="ja-JP" altLang="en-US" sz="1600" dirty="0"/>
              <a:t>　対面・</a:t>
            </a:r>
            <a:r>
              <a:rPr lang="en-US" altLang="ja-JP" sz="1600" dirty="0"/>
              <a:t>Zoom</a:t>
            </a:r>
            <a:r>
              <a:rPr lang="ja-JP" altLang="en-US" sz="1600" dirty="0"/>
              <a:t>、講義、グループワーク等　応相談）</a:t>
            </a:r>
            <a:endParaRPr lang="en-US" altLang="ja-JP" sz="1600" dirty="0"/>
          </a:p>
          <a:p>
            <a:pPr algn="ctr"/>
            <a:endParaRPr kumimoji="1" lang="ja-JP" altLang="en-US" dirty="0"/>
          </a:p>
        </p:txBody>
      </p:sp>
      <p:sp>
        <p:nvSpPr>
          <p:cNvPr id="9" name="楕円 8">
            <a:extLst>
              <a:ext uri="{FF2B5EF4-FFF2-40B4-BE49-F238E27FC236}">
                <a16:creationId xmlns:a16="http://schemas.microsoft.com/office/drawing/2014/main" xmlns="" id="{D34AD42D-95B8-4E24-93AE-38FF455D3B2E}"/>
              </a:ext>
            </a:extLst>
          </p:cNvPr>
          <p:cNvSpPr/>
          <p:nvPr/>
        </p:nvSpPr>
        <p:spPr>
          <a:xfrm>
            <a:off x="11056729" y="4208349"/>
            <a:ext cx="949004" cy="391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予定</a:t>
            </a:r>
          </a:p>
        </p:txBody>
      </p:sp>
      <p:sp>
        <p:nvSpPr>
          <p:cNvPr id="10" name="スライド番号プレースホルダー 9">
            <a:extLst>
              <a:ext uri="{FF2B5EF4-FFF2-40B4-BE49-F238E27FC236}">
                <a16:creationId xmlns:a16="http://schemas.microsoft.com/office/drawing/2014/main" xmlns="" id="{8BCCDD07-71B2-4869-9A59-26A41291BF73}"/>
              </a:ext>
            </a:extLst>
          </p:cNvPr>
          <p:cNvSpPr>
            <a:spLocks noGrp="1"/>
          </p:cNvSpPr>
          <p:nvPr>
            <p:ph type="sldNum" sz="quarter" idx="12"/>
          </p:nvPr>
        </p:nvSpPr>
        <p:spPr/>
        <p:txBody>
          <a:bodyPr/>
          <a:lstStyle/>
          <a:p>
            <a:fld id="{8AC3D2F7-EDC8-462C-A900-91E6DAE20B13}" type="slidenum">
              <a:rPr kumimoji="1" lang="ja-JP" altLang="en-US" smtClean="0"/>
              <a:t>9</a:t>
            </a:fld>
            <a:endParaRPr kumimoji="1" lang="ja-JP" altLang="en-US"/>
          </a:p>
        </p:txBody>
      </p:sp>
    </p:spTree>
    <p:extLst>
      <p:ext uri="{BB962C8B-B14F-4D97-AF65-F5344CB8AC3E}">
        <p14:creationId xmlns:p14="http://schemas.microsoft.com/office/powerpoint/2010/main" val="26477968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944</Words>
  <Application>Microsoft Office PowerPoint</Application>
  <PresentationFormat>ユーザー設定</PresentationFormat>
  <Paragraphs>171</Paragraphs>
  <Slides>10</Slides>
  <Notes>8</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岐阜県障害者権利擁護センター</vt:lpstr>
      <vt:lpstr>PowerPoint プレゼンテーション</vt:lpstr>
      <vt:lpstr>③　障害者及び養護者支援のための情報提供、助言、関係機関との連絡調整等</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基幹相談 支援センター</dc:creator>
  <cp:lastModifiedBy>河崎 昌司</cp:lastModifiedBy>
  <cp:revision>5</cp:revision>
  <cp:lastPrinted>2021-07-26T09:49:38Z</cp:lastPrinted>
  <dcterms:modified xsi:type="dcterms:W3CDTF">2021-09-29T04:54:26Z</dcterms:modified>
</cp:coreProperties>
</file>