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</p:sldMasterIdLst>
  <p:sldIdLst>
    <p:sldId id="256" r:id="rId2"/>
  </p:sldIdLst>
  <p:sldSz cx="6858000" cy="9906000" type="A4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6699"/>
    <a:srgbClr val="FFD9D9"/>
    <a:srgbClr val="FFCC66"/>
    <a:srgbClr val="FFFF66"/>
    <a:srgbClr val="FF99FF"/>
    <a:srgbClr val="FFCCCC"/>
    <a:srgbClr val="FFFF99"/>
    <a:srgbClr val="FFCF37"/>
    <a:srgbClr val="FFF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238" autoAdjust="0"/>
  </p:normalViewPr>
  <p:slideViewPr>
    <p:cSldViewPr snapToGrid="0">
      <p:cViewPr>
        <p:scale>
          <a:sx n="70" d="100"/>
          <a:sy n="70" d="100"/>
        </p:scale>
        <p:origin x="220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803" y="1096264"/>
            <a:ext cx="5297805" cy="5837936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950" baseline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9803" y="6934200"/>
            <a:ext cx="5297805" cy="2443480"/>
          </a:xfrm>
        </p:spPr>
        <p:txBody>
          <a:bodyPr>
            <a:normAutofit/>
          </a:bodyPr>
          <a:lstStyle>
            <a:lvl1pPr marL="0" indent="0" algn="l">
              <a:buNone/>
              <a:defRPr sz="1500" baseline="0">
                <a:solidFill>
                  <a:schemeClr val="tx1">
                    <a:lumMod val="8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5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257175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730C4DCB-D65B-404A-BD2B-B207FF2DC60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954E52E6-739D-4725-8920-2B6E6FA1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779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4DCB-D65B-404A-BD2B-B207FF2DC60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2E6-739D-4725-8920-2B6E6FA1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59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64894" y="550333"/>
            <a:ext cx="1393031" cy="85187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550333"/>
            <a:ext cx="4350544" cy="851870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4DCB-D65B-404A-BD2B-B207FF2DC60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2E6-739D-4725-8920-2B6E6FA1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01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4DCB-D65B-404A-BD2B-B207FF2DC60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2E6-739D-4725-8920-2B6E6FA1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703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803" y="1096264"/>
            <a:ext cx="5297805" cy="5837936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95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9803" y="6934200"/>
            <a:ext cx="5297805" cy="2443480"/>
          </a:xfrm>
        </p:spPr>
        <p:txBody>
          <a:bodyPr anchor="t">
            <a:normAutofit/>
          </a:bodyPr>
          <a:lstStyle>
            <a:lvl1pPr marL="0" indent="0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4DCB-D65B-404A-BD2B-B207FF2DC60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2E6-739D-4725-8920-2B6E6FA1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257175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756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9803" y="2641602"/>
            <a:ext cx="2520315" cy="6285265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6145" y="2641602"/>
            <a:ext cx="2520315" cy="6285265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4DCB-D65B-404A-BD2B-B207FF2DC60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2E6-739D-4725-8920-2B6E6FA1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1633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9803" y="2480378"/>
            <a:ext cx="2520315" cy="105664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  <a:lvl2pPr marL="342900" indent="0">
              <a:buNone/>
              <a:defRPr sz="135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9803" y="3622017"/>
            <a:ext cx="2520315" cy="5293383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449574" y="2480378"/>
            <a:ext cx="2523744" cy="105664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350" b="0" kern="1200" spc="8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6858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150"/>
              </a:spcAft>
              <a:buClr>
                <a:schemeClr val="accent1"/>
              </a:buClr>
              <a:buSzPct val="8000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46145" y="3622017"/>
            <a:ext cx="2520315" cy="5293383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4DCB-D65B-404A-BD2B-B207FF2DC60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2E6-739D-4725-8920-2B6E6FA1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46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4DCB-D65B-404A-BD2B-B207FF2DC60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2E6-739D-4725-8920-2B6E6FA1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61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4DCB-D65B-404A-BD2B-B207FF2DC60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2E6-739D-4725-8920-2B6E6FA1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59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2"/>
            <a:ext cx="1800225" cy="2311396"/>
          </a:xfrm>
        </p:spPr>
        <p:txBody>
          <a:bodyPr anchor="b">
            <a:normAutofit/>
          </a:bodyPr>
          <a:lstStyle>
            <a:lvl1pPr>
              <a:defRPr sz="2100" b="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650" y="990600"/>
            <a:ext cx="3419475" cy="79248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3032951"/>
            <a:ext cx="1800225" cy="5503335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600"/>
              </a:spcBef>
              <a:buNone/>
              <a:defRPr sz="9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4DCB-D65B-404A-BD2B-B207FF2DC60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2E6-739D-4725-8920-2B6E6FA1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2339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374467"/>
            <a:ext cx="6352223" cy="253153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594600"/>
            <a:ext cx="5614988" cy="1320800"/>
          </a:xfrm>
        </p:spPr>
        <p:txBody>
          <a:bodyPr anchor="b">
            <a:normAutofit/>
          </a:bodyPr>
          <a:lstStyle>
            <a:lvl1pPr>
              <a:defRPr sz="2100" b="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2"/>
            <a:ext cx="6352223" cy="7408444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8823520"/>
            <a:ext cx="5614988" cy="86234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75">
                <a:solidFill>
                  <a:schemeClr val="bg1">
                    <a:lumMod val="8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4DCB-D65B-404A-BD2B-B207FF2DC60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2E6-739D-4725-8920-2B6E6FA1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313646" y="0"/>
            <a:ext cx="548640" cy="9906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9803" y="528320"/>
            <a:ext cx="5452110" cy="19147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9803" y="2641602"/>
            <a:ext cx="4834890" cy="6285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5212135" y="1603342"/>
            <a:ext cx="2751665" cy="2053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730C4DCB-D65B-404A-BD2B-B207FF2DC602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001400" y="6006009"/>
            <a:ext cx="5173133" cy="2053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30791" y="8915402"/>
            <a:ext cx="514350" cy="857603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954E52E6-739D-4725-8920-2B6E6FA1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71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000" kern="1200" spc="-38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5000"/>
        </a:lnSpc>
        <a:spcBef>
          <a:spcPts val="1050"/>
        </a:spcBef>
        <a:spcAft>
          <a:spcPts val="150"/>
        </a:spcAft>
        <a:buClr>
          <a:schemeClr val="accent1"/>
        </a:buClr>
        <a:buSzPct val="80000"/>
        <a:buFont typeface="Arial" pitchFamily="34" charset="0"/>
        <a:buChar char="•"/>
        <a:defRPr kumimoji="1" sz="1350" kern="1200" spc="8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kumimoji="1"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kumimoji="1"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kumimoji="1"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kumimoji="1"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kumimoji="1"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kumimoji="1"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kumimoji="1"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kumimoji="1"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B6464E77-32C9-53FB-E592-F32167537D21}"/>
              </a:ext>
            </a:extLst>
          </p:cNvPr>
          <p:cNvSpPr/>
          <p:nvPr/>
        </p:nvSpPr>
        <p:spPr>
          <a:xfrm>
            <a:off x="76777" y="1730326"/>
            <a:ext cx="6758940" cy="8161458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C2B15684-1C15-D46D-D930-5BB090E20846}"/>
              </a:ext>
            </a:extLst>
          </p:cNvPr>
          <p:cNvSpPr/>
          <p:nvPr/>
        </p:nvSpPr>
        <p:spPr>
          <a:xfrm>
            <a:off x="599949" y="2324236"/>
            <a:ext cx="1037628" cy="967440"/>
          </a:xfrm>
          <a:prstGeom prst="ellipse">
            <a:avLst/>
          </a:prstGeom>
          <a:solidFill>
            <a:schemeClr val="accent1">
              <a:alpha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1BB7DC91-B0FF-A7E5-BE16-81DB5C7ECBE4}"/>
              </a:ext>
            </a:extLst>
          </p:cNvPr>
          <p:cNvSpPr/>
          <p:nvPr/>
        </p:nvSpPr>
        <p:spPr>
          <a:xfrm>
            <a:off x="506149" y="2735585"/>
            <a:ext cx="5847026" cy="2059759"/>
          </a:xfrm>
          <a:prstGeom prst="roundRect">
            <a:avLst>
              <a:gd name="adj" fmla="val 5632"/>
            </a:avLst>
          </a:prstGeom>
          <a:solidFill>
            <a:srgbClr val="FFCC66"/>
          </a:solidFill>
          <a:ln w="76200" cmpd="thinThick"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9746EF-52EA-F1B5-7C59-F7CBB8E15112}"/>
              </a:ext>
            </a:extLst>
          </p:cNvPr>
          <p:cNvSpPr/>
          <p:nvPr/>
        </p:nvSpPr>
        <p:spPr>
          <a:xfrm>
            <a:off x="0" y="8712877"/>
            <a:ext cx="6858000" cy="1193124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ローチャート: 他ページ結合子 3">
            <a:extLst>
              <a:ext uri="{FF2B5EF4-FFF2-40B4-BE49-F238E27FC236}">
                <a16:creationId xmlns:a16="http://schemas.microsoft.com/office/drawing/2014/main" id="{756978B8-A1F9-CD2E-7926-A5093056BEFB}"/>
              </a:ext>
            </a:extLst>
          </p:cNvPr>
          <p:cNvSpPr/>
          <p:nvPr/>
        </p:nvSpPr>
        <p:spPr>
          <a:xfrm>
            <a:off x="0" y="1"/>
            <a:ext cx="6858000" cy="2387400"/>
          </a:xfrm>
          <a:prstGeom prst="flowChartOffpageConnector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93C92296-7BFA-27A5-FF1A-96E6CCCBE48F}"/>
              </a:ext>
            </a:extLst>
          </p:cNvPr>
          <p:cNvSpPr txBox="1"/>
          <p:nvPr/>
        </p:nvSpPr>
        <p:spPr>
          <a:xfrm>
            <a:off x="1483641" y="228268"/>
            <a:ext cx="441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75"/>
              </a:spcAft>
            </a:pPr>
            <a:r>
              <a:rPr kumimoji="1" lang="ja-JP" altLang="en-US" b="1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kumimoji="1" lang="ja-JP" altLang="en-US" sz="1600" b="1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７年度</a:t>
            </a:r>
            <a:endParaRPr kumimoji="1" lang="en-US" altLang="ja-JP" sz="2000" b="1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1972852A-C9B2-EAF3-4614-646FB4F365EF}"/>
              </a:ext>
            </a:extLst>
          </p:cNvPr>
          <p:cNvSpPr txBox="1"/>
          <p:nvPr/>
        </p:nvSpPr>
        <p:spPr>
          <a:xfrm>
            <a:off x="171450" y="552197"/>
            <a:ext cx="6686550" cy="523220"/>
          </a:xfrm>
          <a:prstGeom prst="rect">
            <a:avLst/>
          </a:prstGeom>
          <a:noFill/>
          <a:ln w="57150" cmpd="dbl">
            <a:noFill/>
            <a:extLst>
              <a:ext uri="{C807C97D-BFC1-408E-A445-0C87EB9F89A2}">
                <ask:lineSketchStyleProps xmlns:ask="http://schemas.microsoft.com/office/drawing/2018/sketchyshapes" sd="4282112642">
                  <a:custGeom>
                    <a:avLst/>
                    <a:gdLst>
                      <a:gd name="connsiteX0" fmla="*/ 0 w 2522765"/>
                      <a:gd name="connsiteY0" fmla="*/ 0 h 300082"/>
                      <a:gd name="connsiteX1" fmla="*/ 630691 w 2522765"/>
                      <a:gd name="connsiteY1" fmla="*/ 0 h 300082"/>
                      <a:gd name="connsiteX2" fmla="*/ 1236155 w 2522765"/>
                      <a:gd name="connsiteY2" fmla="*/ 0 h 300082"/>
                      <a:gd name="connsiteX3" fmla="*/ 1841618 w 2522765"/>
                      <a:gd name="connsiteY3" fmla="*/ 0 h 300082"/>
                      <a:gd name="connsiteX4" fmla="*/ 2522765 w 2522765"/>
                      <a:gd name="connsiteY4" fmla="*/ 0 h 300082"/>
                      <a:gd name="connsiteX5" fmla="*/ 2522765 w 2522765"/>
                      <a:gd name="connsiteY5" fmla="*/ 300082 h 300082"/>
                      <a:gd name="connsiteX6" fmla="*/ 1841618 w 2522765"/>
                      <a:gd name="connsiteY6" fmla="*/ 300082 h 300082"/>
                      <a:gd name="connsiteX7" fmla="*/ 1236155 w 2522765"/>
                      <a:gd name="connsiteY7" fmla="*/ 300082 h 300082"/>
                      <a:gd name="connsiteX8" fmla="*/ 655919 w 2522765"/>
                      <a:gd name="connsiteY8" fmla="*/ 300082 h 300082"/>
                      <a:gd name="connsiteX9" fmla="*/ 0 w 2522765"/>
                      <a:gd name="connsiteY9" fmla="*/ 300082 h 300082"/>
                      <a:gd name="connsiteX10" fmla="*/ 0 w 2522765"/>
                      <a:gd name="connsiteY10" fmla="*/ 0 h 3000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522765" h="300082" extrusionOk="0">
                        <a:moveTo>
                          <a:pt x="0" y="0"/>
                        </a:moveTo>
                        <a:cubicBezTo>
                          <a:pt x="294030" y="-27361"/>
                          <a:pt x="428946" y="-15323"/>
                          <a:pt x="630691" y="0"/>
                        </a:cubicBezTo>
                        <a:cubicBezTo>
                          <a:pt x="832436" y="15323"/>
                          <a:pt x="1032855" y="-26428"/>
                          <a:pt x="1236155" y="0"/>
                        </a:cubicBezTo>
                        <a:cubicBezTo>
                          <a:pt x="1439455" y="26428"/>
                          <a:pt x="1633626" y="11015"/>
                          <a:pt x="1841618" y="0"/>
                        </a:cubicBezTo>
                        <a:cubicBezTo>
                          <a:pt x="2049610" y="-11015"/>
                          <a:pt x="2253086" y="32332"/>
                          <a:pt x="2522765" y="0"/>
                        </a:cubicBezTo>
                        <a:cubicBezTo>
                          <a:pt x="2534923" y="104237"/>
                          <a:pt x="2518638" y="150137"/>
                          <a:pt x="2522765" y="300082"/>
                        </a:cubicBezTo>
                        <a:cubicBezTo>
                          <a:pt x="2381159" y="330735"/>
                          <a:pt x="2044328" y="298063"/>
                          <a:pt x="1841618" y="300082"/>
                        </a:cubicBezTo>
                        <a:cubicBezTo>
                          <a:pt x="1638908" y="302101"/>
                          <a:pt x="1434315" y="315382"/>
                          <a:pt x="1236155" y="300082"/>
                        </a:cubicBezTo>
                        <a:cubicBezTo>
                          <a:pt x="1037995" y="284782"/>
                          <a:pt x="774647" y="308512"/>
                          <a:pt x="655919" y="300082"/>
                        </a:cubicBezTo>
                        <a:cubicBezTo>
                          <a:pt x="537191" y="291652"/>
                          <a:pt x="315834" y="274475"/>
                          <a:pt x="0" y="300082"/>
                        </a:cubicBezTo>
                        <a:cubicBezTo>
                          <a:pt x="-10909" y="194700"/>
                          <a:pt x="8191" y="9151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事業承継サポート補助金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145A5E-CAA5-9D74-B8D6-5901A84FB0EC}"/>
              </a:ext>
            </a:extLst>
          </p:cNvPr>
          <p:cNvSpPr txBox="1"/>
          <p:nvPr/>
        </p:nvSpPr>
        <p:spPr>
          <a:xfrm>
            <a:off x="330142" y="1231948"/>
            <a:ext cx="6381668" cy="5671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75"/>
              </a:spcAft>
            </a:pPr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大切に育てた「会社」や「事業」「従業員」を未来へつなげませんか。</a:t>
            </a:r>
            <a:endParaRPr kumimoji="1"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  <a:spcAft>
                <a:spcPts val="675"/>
              </a:spcAft>
            </a:pPr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岐阜市はＭ＆Ａ専門事業者に支払う事業承継にかかる着手金の一部を助成します。</a:t>
            </a:r>
            <a:endParaRPr kumimoji="1"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1E90754-4F97-4D6A-564F-404855C9A5ED}"/>
              </a:ext>
            </a:extLst>
          </p:cNvPr>
          <p:cNvSpPr/>
          <p:nvPr/>
        </p:nvSpPr>
        <p:spPr>
          <a:xfrm>
            <a:off x="6567046" y="1754350"/>
            <a:ext cx="289529" cy="7298941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76978EB-E7F1-8A3F-841E-C69F59CCE389}"/>
              </a:ext>
            </a:extLst>
          </p:cNvPr>
          <p:cNvSpPr txBox="1"/>
          <p:nvPr/>
        </p:nvSpPr>
        <p:spPr>
          <a:xfrm>
            <a:off x="719183" y="2821447"/>
            <a:ext cx="5569881" cy="707886"/>
          </a:xfrm>
          <a:custGeom>
            <a:avLst/>
            <a:gdLst>
              <a:gd name="connsiteX0" fmla="*/ 0 w 5569881"/>
              <a:gd name="connsiteY0" fmla="*/ 0 h 707886"/>
              <a:gd name="connsiteX1" fmla="*/ 751934 w 5569881"/>
              <a:gd name="connsiteY1" fmla="*/ 0 h 707886"/>
              <a:gd name="connsiteX2" fmla="*/ 1559567 w 5569881"/>
              <a:gd name="connsiteY2" fmla="*/ 0 h 707886"/>
              <a:gd name="connsiteX3" fmla="*/ 2200103 w 5569881"/>
              <a:gd name="connsiteY3" fmla="*/ 0 h 707886"/>
              <a:gd name="connsiteX4" fmla="*/ 2840639 w 5569881"/>
              <a:gd name="connsiteY4" fmla="*/ 0 h 707886"/>
              <a:gd name="connsiteX5" fmla="*/ 3481176 w 5569881"/>
              <a:gd name="connsiteY5" fmla="*/ 0 h 707886"/>
              <a:gd name="connsiteX6" fmla="*/ 4066013 w 5569881"/>
              <a:gd name="connsiteY6" fmla="*/ 0 h 707886"/>
              <a:gd name="connsiteX7" fmla="*/ 4650851 w 5569881"/>
              <a:gd name="connsiteY7" fmla="*/ 0 h 707886"/>
              <a:gd name="connsiteX8" fmla="*/ 5569881 w 5569881"/>
              <a:gd name="connsiteY8" fmla="*/ 0 h 707886"/>
              <a:gd name="connsiteX9" fmla="*/ 5569881 w 5569881"/>
              <a:gd name="connsiteY9" fmla="*/ 332706 h 707886"/>
              <a:gd name="connsiteX10" fmla="*/ 5569881 w 5569881"/>
              <a:gd name="connsiteY10" fmla="*/ 707886 h 707886"/>
              <a:gd name="connsiteX11" fmla="*/ 5040742 w 5569881"/>
              <a:gd name="connsiteY11" fmla="*/ 707886 h 707886"/>
              <a:gd name="connsiteX12" fmla="*/ 4233110 w 5569881"/>
              <a:gd name="connsiteY12" fmla="*/ 707886 h 707886"/>
              <a:gd name="connsiteX13" fmla="*/ 3481176 w 5569881"/>
              <a:gd name="connsiteY13" fmla="*/ 707886 h 707886"/>
              <a:gd name="connsiteX14" fmla="*/ 2729242 w 5569881"/>
              <a:gd name="connsiteY14" fmla="*/ 707886 h 707886"/>
              <a:gd name="connsiteX15" fmla="*/ 2144404 w 5569881"/>
              <a:gd name="connsiteY15" fmla="*/ 707886 h 707886"/>
              <a:gd name="connsiteX16" fmla="*/ 1392470 w 5569881"/>
              <a:gd name="connsiteY16" fmla="*/ 707886 h 707886"/>
              <a:gd name="connsiteX17" fmla="*/ 751934 w 5569881"/>
              <a:gd name="connsiteY17" fmla="*/ 707886 h 707886"/>
              <a:gd name="connsiteX18" fmla="*/ 0 w 5569881"/>
              <a:gd name="connsiteY18" fmla="*/ 707886 h 707886"/>
              <a:gd name="connsiteX19" fmla="*/ 0 w 5569881"/>
              <a:gd name="connsiteY19" fmla="*/ 368101 h 707886"/>
              <a:gd name="connsiteX20" fmla="*/ 0 w 5569881"/>
              <a:gd name="connsiteY20" fmla="*/ 0 h 70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569881" h="707886" extrusionOk="0">
                <a:moveTo>
                  <a:pt x="0" y="0"/>
                </a:moveTo>
                <a:cubicBezTo>
                  <a:pt x="168765" y="-34906"/>
                  <a:pt x="420293" y="37337"/>
                  <a:pt x="751934" y="0"/>
                </a:cubicBezTo>
                <a:cubicBezTo>
                  <a:pt x="1083575" y="-37337"/>
                  <a:pt x="1311490" y="-24301"/>
                  <a:pt x="1559567" y="0"/>
                </a:cubicBezTo>
                <a:cubicBezTo>
                  <a:pt x="1807644" y="24301"/>
                  <a:pt x="1952548" y="1625"/>
                  <a:pt x="2200103" y="0"/>
                </a:cubicBezTo>
                <a:cubicBezTo>
                  <a:pt x="2447658" y="-1625"/>
                  <a:pt x="2661965" y="26673"/>
                  <a:pt x="2840639" y="0"/>
                </a:cubicBezTo>
                <a:cubicBezTo>
                  <a:pt x="3019313" y="-26673"/>
                  <a:pt x="3352309" y="15365"/>
                  <a:pt x="3481176" y="0"/>
                </a:cubicBezTo>
                <a:cubicBezTo>
                  <a:pt x="3610043" y="-15365"/>
                  <a:pt x="3783888" y="-4512"/>
                  <a:pt x="4066013" y="0"/>
                </a:cubicBezTo>
                <a:cubicBezTo>
                  <a:pt x="4348138" y="4512"/>
                  <a:pt x="4471297" y="4766"/>
                  <a:pt x="4650851" y="0"/>
                </a:cubicBezTo>
                <a:cubicBezTo>
                  <a:pt x="4830405" y="-4766"/>
                  <a:pt x="5171904" y="42545"/>
                  <a:pt x="5569881" y="0"/>
                </a:cubicBezTo>
                <a:cubicBezTo>
                  <a:pt x="5576912" y="83799"/>
                  <a:pt x="5562683" y="242203"/>
                  <a:pt x="5569881" y="332706"/>
                </a:cubicBezTo>
                <a:cubicBezTo>
                  <a:pt x="5577079" y="423209"/>
                  <a:pt x="5569044" y="628764"/>
                  <a:pt x="5569881" y="707886"/>
                </a:cubicBezTo>
                <a:cubicBezTo>
                  <a:pt x="5375950" y="703011"/>
                  <a:pt x="5299604" y="691805"/>
                  <a:pt x="5040742" y="707886"/>
                </a:cubicBezTo>
                <a:cubicBezTo>
                  <a:pt x="4781880" y="723967"/>
                  <a:pt x="4520376" y="745167"/>
                  <a:pt x="4233110" y="707886"/>
                </a:cubicBezTo>
                <a:cubicBezTo>
                  <a:pt x="3945844" y="670605"/>
                  <a:pt x="3660577" y="682677"/>
                  <a:pt x="3481176" y="707886"/>
                </a:cubicBezTo>
                <a:cubicBezTo>
                  <a:pt x="3301775" y="733095"/>
                  <a:pt x="3098507" y="674403"/>
                  <a:pt x="2729242" y="707886"/>
                </a:cubicBezTo>
                <a:cubicBezTo>
                  <a:pt x="2359977" y="741369"/>
                  <a:pt x="2310437" y="698494"/>
                  <a:pt x="2144404" y="707886"/>
                </a:cubicBezTo>
                <a:cubicBezTo>
                  <a:pt x="1978371" y="717278"/>
                  <a:pt x="1701040" y="674728"/>
                  <a:pt x="1392470" y="707886"/>
                </a:cubicBezTo>
                <a:cubicBezTo>
                  <a:pt x="1083900" y="741044"/>
                  <a:pt x="911821" y="726851"/>
                  <a:pt x="751934" y="707886"/>
                </a:cubicBezTo>
                <a:cubicBezTo>
                  <a:pt x="592047" y="688921"/>
                  <a:pt x="217290" y="726715"/>
                  <a:pt x="0" y="707886"/>
                </a:cubicBezTo>
                <a:cubicBezTo>
                  <a:pt x="-11468" y="614667"/>
                  <a:pt x="3984" y="439633"/>
                  <a:pt x="0" y="368101"/>
                </a:cubicBezTo>
                <a:cubicBezTo>
                  <a:pt x="-3984" y="296569"/>
                  <a:pt x="-13504" y="94093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0966429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r>
              <a:rPr kumimoji="1"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後継者不在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の中小企業者が、市内の金融機関や公的機関などの支援を受けた上で、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200"/>
              </a:lnSpc>
              <a:spcAft>
                <a:spcPts val="600"/>
              </a:spcAft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専門事業者にＭ＆Ａによる事業承継の手続きを委託する場合に、その経費の一部を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200"/>
              </a:lnSpc>
              <a:spcAft>
                <a:spcPts val="600"/>
              </a:spcAft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助成します。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0" name="グラフィックス 29" descr="握手 単色塗りつぶし">
            <a:extLst>
              <a:ext uri="{FF2B5EF4-FFF2-40B4-BE49-F238E27FC236}">
                <a16:creationId xmlns:a16="http://schemas.microsoft.com/office/drawing/2014/main" id="{EE8A68F8-580B-F48B-37A0-E25B69D256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2865" y="355779"/>
            <a:ext cx="742303" cy="742303"/>
          </a:xfrm>
          <a:prstGeom prst="rect">
            <a:avLst/>
          </a:prstGeom>
        </p:spPr>
      </p:pic>
      <p:sp>
        <p:nvSpPr>
          <p:cNvPr id="31" name="楕円 30">
            <a:extLst>
              <a:ext uri="{FF2B5EF4-FFF2-40B4-BE49-F238E27FC236}">
                <a16:creationId xmlns:a16="http://schemas.microsoft.com/office/drawing/2014/main" id="{5320C16A-EEF3-4237-92DA-831B9CB12705}"/>
              </a:ext>
            </a:extLst>
          </p:cNvPr>
          <p:cNvSpPr>
            <a:spLocks noChangeAspect="1"/>
          </p:cNvSpPr>
          <p:nvPr/>
        </p:nvSpPr>
        <p:spPr>
          <a:xfrm>
            <a:off x="475310" y="297102"/>
            <a:ext cx="780675" cy="78067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3C0D76B-A1F0-1EAD-5873-4404256E8D92}"/>
              </a:ext>
            </a:extLst>
          </p:cNvPr>
          <p:cNvSpPr txBox="1"/>
          <p:nvPr/>
        </p:nvSpPr>
        <p:spPr>
          <a:xfrm>
            <a:off x="592549" y="2401617"/>
            <a:ext cx="9948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75"/>
              </a:spcAft>
            </a:pPr>
            <a:r>
              <a:rPr kumimoji="1" lang="ja-JP" altLang="en-US" sz="12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概要</a:t>
            </a:r>
            <a:endParaRPr kumimoji="1" lang="en-US" altLang="ja-JP" sz="1400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四角形: 上の 2 つの角を丸める 47">
            <a:extLst>
              <a:ext uri="{FF2B5EF4-FFF2-40B4-BE49-F238E27FC236}">
                <a16:creationId xmlns:a16="http://schemas.microsoft.com/office/drawing/2014/main" id="{EAB460BE-7743-8CFB-D0CB-DEE184D0D227}"/>
              </a:ext>
            </a:extLst>
          </p:cNvPr>
          <p:cNvSpPr/>
          <p:nvPr/>
        </p:nvSpPr>
        <p:spPr>
          <a:xfrm rot="10800000">
            <a:off x="545108" y="3613676"/>
            <a:ext cx="5737538" cy="1149317"/>
          </a:xfrm>
          <a:prstGeom prst="round2SameRect">
            <a:avLst>
              <a:gd name="adj1" fmla="val 9534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74931DEE-F849-12E4-5B48-250EB20BC73E}"/>
              </a:ext>
            </a:extLst>
          </p:cNvPr>
          <p:cNvSpPr/>
          <p:nvPr/>
        </p:nvSpPr>
        <p:spPr>
          <a:xfrm>
            <a:off x="1007376" y="3775397"/>
            <a:ext cx="2177406" cy="857250"/>
          </a:xfrm>
          <a:prstGeom prst="roundRect">
            <a:avLst/>
          </a:prstGeom>
          <a:solidFill>
            <a:srgbClr val="FFD9D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上の 2 つの角を丸める 35">
            <a:extLst>
              <a:ext uri="{FF2B5EF4-FFF2-40B4-BE49-F238E27FC236}">
                <a16:creationId xmlns:a16="http://schemas.microsoft.com/office/drawing/2014/main" id="{FC46EE09-F42A-7DC2-4B94-16E1E9AB21E3}"/>
              </a:ext>
            </a:extLst>
          </p:cNvPr>
          <p:cNvSpPr/>
          <p:nvPr/>
        </p:nvSpPr>
        <p:spPr>
          <a:xfrm>
            <a:off x="1007376" y="3775396"/>
            <a:ext cx="2177406" cy="311623"/>
          </a:xfrm>
          <a:prstGeom prst="round2SameRect">
            <a:avLst>
              <a:gd name="adj1" fmla="val 45745"/>
              <a:gd name="adj2" fmla="val 0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5B1EB49-1317-8D25-8627-02145FFAAB18}"/>
              </a:ext>
            </a:extLst>
          </p:cNvPr>
          <p:cNvSpPr txBox="1"/>
          <p:nvPr/>
        </p:nvSpPr>
        <p:spPr>
          <a:xfrm>
            <a:off x="1007376" y="3789397"/>
            <a:ext cx="2177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75"/>
              </a:spcAft>
            </a:pPr>
            <a:r>
              <a:rPr kumimoji="1" lang="ja-JP" altLang="en-US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補助上限額</a:t>
            </a:r>
            <a:endParaRPr kumimoji="1" lang="en-US" altLang="ja-JP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8CE18B0-51D6-2719-4D9D-FDD4D50E9476}"/>
              </a:ext>
            </a:extLst>
          </p:cNvPr>
          <p:cNvSpPr txBox="1"/>
          <p:nvPr/>
        </p:nvSpPr>
        <p:spPr>
          <a:xfrm>
            <a:off x="1035268" y="4124020"/>
            <a:ext cx="2177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75"/>
              </a:spcAft>
            </a:pPr>
            <a:r>
              <a:rPr kumimoji="1" lang="ja-JP" altLang="en-US" sz="2000" b="1" dirty="0">
                <a:ln>
                  <a:solidFill>
                    <a:schemeClr val="tx1"/>
                  </a:solidFill>
                </a:ln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５０</a:t>
            </a:r>
            <a:r>
              <a:rPr kumimoji="1" lang="ja-JP" altLang="en-US" sz="11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万円</a:t>
            </a:r>
            <a:endParaRPr kumimoji="1" lang="en-US" altLang="ja-JP" sz="2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54A0DCAA-7F12-7F65-C70A-76DC42C4BB12}"/>
              </a:ext>
            </a:extLst>
          </p:cNvPr>
          <p:cNvSpPr/>
          <p:nvPr/>
        </p:nvSpPr>
        <p:spPr>
          <a:xfrm>
            <a:off x="3646908" y="3775397"/>
            <a:ext cx="2201670" cy="857250"/>
          </a:xfrm>
          <a:prstGeom prst="roundRect">
            <a:avLst/>
          </a:prstGeom>
          <a:solidFill>
            <a:srgbClr val="FFD9D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四角形: 上の 2 つの角を丸める 40">
            <a:extLst>
              <a:ext uri="{FF2B5EF4-FFF2-40B4-BE49-F238E27FC236}">
                <a16:creationId xmlns:a16="http://schemas.microsoft.com/office/drawing/2014/main" id="{A3D77C68-B8C8-9185-8138-7AA80B810B8D}"/>
              </a:ext>
            </a:extLst>
          </p:cNvPr>
          <p:cNvSpPr/>
          <p:nvPr/>
        </p:nvSpPr>
        <p:spPr>
          <a:xfrm>
            <a:off x="3646908" y="3775396"/>
            <a:ext cx="2201670" cy="311623"/>
          </a:xfrm>
          <a:prstGeom prst="round2SameRect">
            <a:avLst>
              <a:gd name="adj1" fmla="val 45745"/>
              <a:gd name="adj2" fmla="val 0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C85004F-FB65-7245-8298-791A88423307}"/>
              </a:ext>
            </a:extLst>
          </p:cNvPr>
          <p:cNvSpPr txBox="1"/>
          <p:nvPr/>
        </p:nvSpPr>
        <p:spPr>
          <a:xfrm>
            <a:off x="3646908" y="3789397"/>
            <a:ext cx="2194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75"/>
              </a:spcAft>
            </a:pPr>
            <a:r>
              <a:rPr kumimoji="1" lang="ja-JP" altLang="en-US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補助率</a:t>
            </a:r>
            <a:endParaRPr kumimoji="1" lang="en-US" altLang="ja-JP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FA338F22-B2E3-E0E9-9A39-15CA626AF513}"/>
              </a:ext>
            </a:extLst>
          </p:cNvPr>
          <p:cNvSpPr/>
          <p:nvPr/>
        </p:nvSpPr>
        <p:spPr>
          <a:xfrm>
            <a:off x="-2157" y="1854358"/>
            <a:ext cx="289529" cy="747191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45EE17F-A55A-CE61-2182-F0BD1787F43F}"/>
              </a:ext>
            </a:extLst>
          </p:cNvPr>
          <p:cNvSpPr txBox="1"/>
          <p:nvPr/>
        </p:nvSpPr>
        <p:spPr>
          <a:xfrm>
            <a:off x="3673664" y="4143614"/>
            <a:ext cx="2155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75"/>
              </a:spcAft>
            </a:pPr>
            <a:r>
              <a:rPr kumimoji="1" lang="ja-JP" altLang="en-US" sz="2000" b="1" dirty="0">
                <a:ln>
                  <a:solidFill>
                    <a:schemeClr val="tx1"/>
                  </a:solidFill>
                </a:ln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</a:t>
            </a:r>
            <a:r>
              <a:rPr kumimoji="1" lang="en-US" altLang="ja-JP" sz="2000" b="1" dirty="0">
                <a:ln>
                  <a:solidFill>
                    <a:schemeClr val="tx1"/>
                  </a:solidFill>
                </a:ln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000" b="1" dirty="0">
                <a:ln>
                  <a:solidFill>
                    <a:schemeClr val="tx1"/>
                  </a:solidFill>
                </a:ln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</a:t>
            </a:r>
            <a:r>
              <a:rPr kumimoji="1" lang="ja-JP" altLang="en-US" sz="11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以内</a:t>
            </a:r>
            <a:endParaRPr kumimoji="1" lang="en-US" altLang="ja-JP" sz="2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151" name="グループ化 150">
            <a:extLst>
              <a:ext uri="{FF2B5EF4-FFF2-40B4-BE49-F238E27FC236}">
                <a16:creationId xmlns:a16="http://schemas.microsoft.com/office/drawing/2014/main" id="{4104C14B-5371-0710-E844-00111D78C04C}"/>
              </a:ext>
            </a:extLst>
          </p:cNvPr>
          <p:cNvGrpSpPr/>
          <p:nvPr/>
        </p:nvGrpSpPr>
        <p:grpSpPr>
          <a:xfrm>
            <a:off x="517256" y="5052454"/>
            <a:ext cx="5815455" cy="2496522"/>
            <a:chOff x="508711" y="5062546"/>
            <a:chExt cx="5815455" cy="2496522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B04C0821-D996-9970-1ADF-984357243589}"/>
                </a:ext>
              </a:extLst>
            </p:cNvPr>
            <p:cNvSpPr/>
            <p:nvPr/>
          </p:nvSpPr>
          <p:spPr>
            <a:xfrm>
              <a:off x="508711" y="5062546"/>
              <a:ext cx="5815455" cy="2496522"/>
            </a:xfrm>
            <a:prstGeom prst="roundRect">
              <a:avLst>
                <a:gd name="adj" fmla="val 3305"/>
              </a:avLst>
            </a:prstGeom>
            <a:solidFill>
              <a:srgbClr val="FFCC66"/>
            </a:solidFill>
            <a:ln w="76200" cmpd="thinThick">
              <a:solidFill>
                <a:srgbClr val="FFCC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四角形: 角を丸くする 51">
              <a:extLst>
                <a:ext uri="{FF2B5EF4-FFF2-40B4-BE49-F238E27FC236}">
                  <a16:creationId xmlns:a16="http://schemas.microsoft.com/office/drawing/2014/main" id="{A85824BE-77AE-8315-067A-9B31C913F599}"/>
                </a:ext>
              </a:extLst>
            </p:cNvPr>
            <p:cNvSpPr/>
            <p:nvPr/>
          </p:nvSpPr>
          <p:spPr>
            <a:xfrm>
              <a:off x="630836" y="5189712"/>
              <a:ext cx="1143907" cy="30715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F57E1B80-A02A-4688-101C-B495CAC9654B}"/>
                </a:ext>
              </a:extLst>
            </p:cNvPr>
            <p:cNvSpPr txBox="1"/>
            <p:nvPr/>
          </p:nvSpPr>
          <p:spPr>
            <a:xfrm>
              <a:off x="669599" y="5214590"/>
              <a:ext cx="10663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>
                <a:spcAft>
                  <a:spcPts val="675"/>
                </a:spcAft>
              </a:pPr>
              <a:r>
                <a:rPr kumimoji="1" lang="ja-JP" altLang="en-US" sz="1050" dirty="0">
                  <a:ln>
                    <a:solidFill>
                      <a:schemeClr val="tx1"/>
                    </a:solidFill>
                  </a:ln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補助対象者</a:t>
              </a:r>
              <a:endParaRPr kumimoji="1" lang="en-US" altLang="ja-JP" sz="11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A1C92E0A-E40A-2E2A-F27A-F4B97842AEAB}"/>
                </a:ext>
              </a:extLst>
            </p:cNvPr>
            <p:cNvSpPr txBox="1"/>
            <p:nvPr/>
          </p:nvSpPr>
          <p:spPr>
            <a:xfrm>
              <a:off x="1818115" y="5220922"/>
              <a:ext cx="4494627" cy="249684"/>
            </a:xfrm>
            <a:custGeom>
              <a:avLst/>
              <a:gdLst>
                <a:gd name="connsiteX0" fmla="*/ 0 w 4494627"/>
                <a:gd name="connsiteY0" fmla="*/ 0 h 249684"/>
                <a:gd name="connsiteX1" fmla="*/ 687036 w 4494627"/>
                <a:gd name="connsiteY1" fmla="*/ 0 h 249684"/>
                <a:gd name="connsiteX2" fmla="*/ 1419018 w 4494627"/>
                <a:gd name="connsiteY2" fmla="*/ 0 h 249684"/>
                <a:gd name="connsiteX3" fmla="*/ 2016161 w 4494627"/>
                <a:gd name="connsiteY3" fmla="*/ 0 h 249684"/>
                <a:gd name="connsiteX4" fmla="*/ 2613305 w 4494627"/>
                <a:gd name="connsiteY4" fmla="*/ 0 h 249684"/>
                <a:gd name="connsiteX5" fmla="*/ 3210448 w 4494627"/>
                <a:gd name="connsiteY5" fmla="*/ 0 h 249684"/>
                <a:gd name="connsiteX6" fmla="*/ 3762645 w 4494627"/>
                <a:gd name="connsiteY6" fmla="*/ 0 h 249684"/>
                <a:gd name="connsiteX7" fmla="*/ 4494627 w 4494627"/>
                <a:gd name="connsiteY7" fmla="*/ 0 h 249684"/>
                <a:gd name="connsiteX8" fmla="*/ 4494627 w 4494627"/>
                <a:gd name="connsiteY8" fmla="*/ 249684 h 249684"/>
                <a:gd name="connsiteX9" fmla="*/ 3987376 w 4494627"/>
                <a:gd name="connsiteY9" fmla="*/ 249684 h 249684"/>
                <a:gd name="connsiteX10" fmla="*/ 3480125 w 4494627"/>
                <a:gd name="connsiteY10" fmla="*/ 249684 h 249684"/>
                <a:gd name="connsiteX11" fmla="*/ 2972875 w 4494627"/>
                <a:gd name="connsiteY11" fmla="*/ 249684 h 249684"/>
                <a:gd name="connsiteX12" fmla="*/ 2240893 w 4494627"/>
                <a:gd name="connsiteY12" fmla="*/ 249684 h 249684"/>
                <a:gd name="connsiteX13" fmla="*/ 1553857 w 4494627"/>
                <a:gd name="connsiteY13" fmla="*/ 249684 h 249684"/>
                <a:gd name="connsiteX14" fmla="*/ 866821 w 4494627"/>
                <a:gd name="connsiteY14" fmla="*/ 249684 h 249684"/>
                <a:gd name="connsiteX15" fmla="*/ 0 w 4494627"/>
                <a:gd name="connsiteY15" fmla="*/ 249684 h 249684"/>
                <a:gd name="connsiteX16" fmla="*/ 0 w 4494627"/>
                <a:gd name="connsiteY16" fmla="*/ 0 h 249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94627" h="249684" extrusionOk="0">
                  <a:moveTo>
                    <a:pt x="0" y="0"/>
                  </a:moveTo>
                  <a:cubicBezTo>
                    <a:pt x="248178" y="-1252"/>
                    <a:pt x="407771" y="12319"/>
                    <a:pt x="687036" y="0"/>
                  </a:cubicBezTo>
                  <a:cubicBezTo>
                    <a:pt x="966301" y="-12319"/>
                    <a:pt x="1194724" y="25145"/>
                    <a:pt x="1419018" y="0"/>
                  </a:cubicBezTo>
                  <a:cubicBezTo>
                    <a:pt x="1643312" y="-25145"/>
                    <a:pt x="1887284" y="-6156"/>
                    <a:pt x="2016161" y="0"/>
                  </a:cubicBezTo>
                  <a:cubicBezTo>
                    <a:pt x="2145038" y="6156"/>
                    <a:pt x="2471695" y="10994"/>
                    <a:pt x="2613305" y="0"/>
                  </a:cubicBezTo>
                  <a:cubicBezTo>
                    <a:pt x="2754915" y="-10994"/>
                    <a:pt x="2953505" y="-21341"/>
                    <a:pt x="3210448" y="0"/>
                  </a:cubicBezTo>
                  <a:cubicBezTo>
                    <a:pt x="3467391" y="21341"/>
                    <a:pt x="3614878" y="22724"/>
                    <a:pt x="3762645" y="0"/>
                  </a:cubicBezTo>
                  <a:cubicBezTo>
                    <a:pt x="3910412" y="-22724"/>
                    <a:pt x="4184330" y="-549"/>
                    <a:pt x="4494627" y="0"/>
                  </a:cubicBezTo>
                  <a:cubicBezTo>
                    <a:pt x="4491940" y="69750"/>
                    <a:pt x="4492191" y="134145"/>
                    <a:pt x="4494627" y="249684"/>
                  </a:cubicBezTo>
                  <a:cubicBezTo>
                    <a:pt x="4306659" y="269954"/>
                    <a:pt x="4110600" y="274002"/>
                    <a:pt x="3987376" y="249684"/>
                  </a:cubicBezTo>
                  <a:cubicBezTo>
                    <a:pt x="3864152" y="225366"/>
                    <a:pt x="3654031" y="257453"/>
                    <a:pt x="3480125" y="249684"/>
                  </a:cubicBezTo>
                  <a:cubicBezTo>
                    <a:pt x="3306219" y="241915"/>
                    <a:pt x="3130737" y="244912"/>
                    <a:pt x="2972875" y="249684"/>
                  </a:cubicBezTo>
                  <a:cubicBezTo>
                    <a:pt x="2815013" y="254457"/>
                    <a:pt x="2468492" y="248089"/>
                    <a:pt x="2240893" y="249684"/>
                  </a:cubicBezTo>
                  <a:cubicBezTo>
                    <a:pt x="2013294" y="251279"/>
                    <a:pt x="1884721" y="229582"/>
                    <a:pt x="1553857" y="249684"/>
                  </a:cubicBezTo>
                  <a:cubicBezTo>
                    <a:pt x="1222993" y="269786"/>
                    <a:pt x="1130990" y="236041"/>
                    <a:pt x="866821" y="249684"/>
                  </a:cubicBezTo>
                  <a:cubicBezTo>
                    <a:pt x="602652" y="263327"/>
                    <a:pt x="180004" y="230089"/>
                    <a:pt x="0" y="249684"/>
                  </a:cubicBezTo>
                  <a:cubicBezTo>
                    <a:pt x="89" y="147051"/>
                    <a:pt x="7523" y="85989"/>
                    <a:pt x="0" y="0"/>
                  </a:cubicBezTo>
                  <a:close/>
                </a:path>
              </a:pathLst>
            </a:custGeom>
            <a:noFill/>
            <a:ln>
              <a:noFill/>
              <a:extLst>
                <a:ext uri="{C807C97D-BFC1-408E-A445-0C87EB9F89A2}">
                  <ask:lineSketchStyleProps xmlns:ask="http://schemas.microsoft.com/office/drawing/2018/sketchyshapes" sd="20966429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市内に本店又は住所を有する中小企業者</a:t>
              </a:r>
              <a:endParaRPr kumimoji="1"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38BE94E9-6BC0-1815-5EC6-446BF84241C9}"/>
                </a:ext>
              </a:extLst>
            </p:cNvPr>
            <p:cNvCxnSpPr>
              <a:cxnSpLocks/>
            </p:cNvCxnSpPr>
            <p:nvPr/>
          </p:nvCxnSpPr>
          <p:spPr>
            <a:xfrm>
              <a:off x="1884039" y="5540007"/>
              <a:ext cx="4347210" cy="0"/>
            </a:xfrm>
            <a:prstGeom prst="line">
              <a:avLst/>
            </a:prstGeom>
            <a:ln w="47625" cap="rnd">
              <a:solidFill>
                <a:schemeClr val="bg1"/>
              </a:solidFill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四角形: 角を丸くする 57">
              <a:extLst>
                <a:ext uri="{FF2B5EF4-FFF2-40B4-BE49-F238E27FC236}">
                  <a16:creationId xmlns:a16="http://schemas.microsoft.com/office/drawing/2014/main" id="{1E72C449-3740-3603-10CC-75A82ED47A47}"/>
                </a:ext>
              </a:extLst>
            </p:cNvPr>
            <p:cNvSpPr/>
            <p:nvPr/>
          </p:nvSpPr>
          <p:spPr>
            <a:xfrm>
              <a:off x="620370" y="5596826"/>
              <a:ext cx="1143907" cy="30715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5699A8AF-DDFC-2CE0-9024-BF66DF535BB0}"/>
                </a:ext>
              </a:extLst>
            </p:cNvPr>
            <p:cNvSpPr txBox="1"/>
            <p:nvPr/>
          </p:nvSpPr>
          <p:spPr>
            <a:xfrm>
              <a:off x="659133" y="5621704"/>
              <a:ext cx="10663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>
                <a:spcAft>
                  <a:spcPts val="675"/>
                </a:spcAft>
              </a:pPr>
              <a:r>
                <a:rPr kumimoji="1" lang="ja-JP" altLang="en-US" sz="1050" dirty="0">
                  <a:ln>
                    <a:solidFill>
                      <a:schemeClr val="tx1"/>
                    </a:solidFill>
                  </a:ln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補助対象経費</a:t>
              </a:r>
              <a:endParaRPr kumimoji="1" lang="en-US" altLang="ja-JP" sz="11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E3FF6661-25FC-A018-435E-DDFBC4ED0C06}"/>
                </a:ext>
              </a:extLst>
            </p:cNvPr>
            <p:cNvSpPr txBox="1"/>
            <p:nvPr/>
          </p:nvSpPr>
          <p:spPr>
            <a:xfrm>
              <a:off x="1824713" y="5620811"/>
              <a:ext cx="4494627" cy="608756"/>
            </a:xfrm>
            <a:custGeom>
              <a:avLst/>
              <a:gdLst>
                <a:gd name="connsiteX0" fmla="*/ 0 w 4494627"/>
                <a:gd name="connsiteY0" fmla="*/ 0 h 608756"/>
                <a:gd name="connsiteX1" fmla="*/ 687036 w 4494627"/>
                <a:gd name="connsiteY1" fmla="*/ 0 h 608756"/>
                <a:gd name="connsiteX2" fmla="*/ 1419018 w 4494627"/>
                <a:gd name="connsiteY2" fmla="*/ 0 h 608756"/>
                <a:gd name="connsiteX3" fmla="*/ 2016161 w 4494627"/>
                <a:gd name="connsiteY3" fmla="*/ 0 h 608756"/>
                <a:gd name="connsiteX4" fmla="*/ 2613305 w 4494627"/>
                <a:gd name="connsiteY4" fmla="*/ 0 h 608756"/>
                <a:gd name="connsiteX5" fmla="*/ 3210448 w 4494627"/>
                <a:gd name="connsiteY5" fmla="*/ 0 h 608756"/>
                <a:gd name="connsiteX6" fmla="*/ 3762645 w 4494627"/>
                <a:gd name="connsiteY6" fmla="*/ 0 h 608756"/>
                <a:gd name="connsiteX7" fmla="*/ 4494627 w 4494627"/>
                <a:gd name="connsiteY7" fmla="*/ 0 h 608756"/>
                <a:gd name="connsiteX8" fmla="*/ 4494627 w 4494627"/>
                <a:gd name="connsiteY8" fmla="*/ 608756 h 608756"/>
                <a:gd name="connsiteX9" fmla="*/ 3987376 w 4494627"/>
                <a:gd name="connsiteY9" fmla="*/ 608756 h 608756"/>
                <a:gd name="connsiteX10" fmla="*/ 3480125 w 4494627"/>
                <a:gd name="connsiteY10" fmla="*/ 608756 h 608756"/>
                <a:gd name="connsiteX11" fmla="*/ 2972875 w 4494627"/>
                <a:gd name="connsiteY11" fmla="*/ 608756 h 608756"/>
                <a:gd name="connsiteX12" fmla="*/ 2240893 w 4494627"/>
                <a:gd name="connsiteY12" fmla="*/ 608756 h 608756"/>
                <a:gd name="connsiteX13" fmla="*/ 1553857 w 4494627"/>
                <a:gd name="connsiteY13" fmla="*/ 608756 h 608756"/>
                <a:gd name="connsiteX14" fmla="*/ 866821 w 4494627"/>
                <a:gd name="connsiteY14" fmla="*/ 608756 h 608756"/>
                <a:gd name="connsiteX15" fmla="*/ 0 w 4494627"/>
                <a:gd name="connsiteY15" fmla="*/ 608756 h 608756"/>
                <a:gd name="connsiteX16" fmla="*/ 0 w 4494627"/>
                <a:gd name="connsiteY16" fmla="*/ 0 h 608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94627" h="608756" extrusionOk="0">
                  <a:moveTo>
                    <a:pt x="0" y="0"/>
                  </a:moveTo>
                  <a:cubicBezTo>
                    <a:pt x="248178" y="-1252"/>
                    <a:pt x="407771" y="12319"/>
                    <a:pt x="687036" y="0"/>
                  </a:cubicBezTo>
                  <a:cubicBezTo>
                    <a:pt x="966301" y="-12319"/>
                    <a:pt x="1194724" y="25145"/>
                    <a:pt x="1419018" y="0"/>
                  </a:cubicBezTo>
                  <a:cubicBezTo>
                    <a:pt x="1643312" y="-25145"/>
                    <a:pt x="1887284" y="-6156"/>
                    <a:pt x="2016161" y="0"/>
                  </a:cubicBezTo>
                  <a:cubicBezTo>
                    <a:pt x="2145038" y="6156"/>
                    <a:pt x="2471695" y="10994"/>
                    <a:pt x="2613305" y="0"/>
                  </a:cubicBezTo>
                  <a:cubicBezTo>
                    <a:pt x="2754915" y="-10994"/>
                    <a:pt x="2953505" y="-21341"/>
                    <a:pt x="3210448" y="0"/>
                  </a:cubicBezTo>
                  <a:cubicBezTo>
                    <a:pt x="3467391" y="21341"/>
                    <a:pt x="3614878" y="22724"/>
                    <a:pt x="3762645" y="0"/>
                  </a:cubicBezTo>
                  <a:cubicBezTo>
                    <a:pt x="3910412" y="-22724"/>
                    <a:pt x="4184330" y="-549"/>
                    <a:pt x="4494627" y="0"/>
                  </a:cubicBezTo>
                  <a:cubicBezTo>
                    <a:pt x="4502948" y="277752"/>
                    <a:pt x="4484464" y="421754"/>
                    <a:pt x="4494627" y="608756"/>
                  </a:cubicBezTo>
                  <a:cubicBezTo>
                    <a:pt x="4306659" y="629026"/>
                    <a:pt x="4110600" y="633074"/>
                    <a:pt x="3987376" y="608756"/>
                  </a:cubicBezTo>
                  <a:cubicBezTo>
                    <a:pt x="3864152" y="584438"/>
                    <a:pt x="3654031" y="616525"/>
                    <a:pt x="3480125" y="608756"/>
                  </a:cubicBezTo>
                  <a:cubicBezTo>
                    <a:pt x="3306219" y="600987"/>
                    <a:pt x="3130737" y="603984"/>
                    <a:pt x="2972875" y="608756"/>
                  </a:cubicBezTo>
                  <a:cubicBezTo>
                    <a:pt x="2815013" y="613529"/>
                    <a:pt x="2468492" y="607161"/>
                    <a:pt x="2240893" y="608756"/>
                  </a:cubicBezTo>
                  <a:cubicBezTo>
                    <a:pt x="2013294" y="610351"/>
                    <a:pt x="1884721" y="588654"/>
                    <a:pt x="1553857" y="608756"/>
                  </a:cubicBezTo>
                  <a:cubicBezTo>
                    <a:pt x="1222993" y="628858"/>
                    <a:pt x="1130990" y="595113"/>
                    <a:pt x="866821" y="608756"/>
                  </a:cubicBezTo>
                  <a:cubicBezTo>
                    <a:pt x="602652" y="622399"/>
                    <a:pt x="180004" y="589161"/>
                    <a:pt x="0" y="608756"/>
                  </a:cubicBezTo>
                  <a:cubicBezTo>
                    <a:pt x="-25252" y="337730"/>
                    <a:pt x="-19883" y="224888"/>
                    <a:pt x="0" y="0"/>
                  </a:cubicBezTo>
                  <a:close/>
                </a:path>
              </a:pathLst>
            </a:custGeom>
            <a:noFill/>
            <a:ln>
              <a:noFill/>
              <a:extLst>
                <a:ext uri="{C807C97D-BFC1-408E-A445-0C87EB9F89A2}">
                  <ask:lineSketchStyleProps xmlns:ask="http://schemas.microsoft.com/office/drawing/2018/sketchyshapes" sd="20966429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・初期診断料　・コンサルティング料</a:t>
              </a:r>
              <a:endParaRPr kumimoji="1"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・企業の課題分析、評価に要する費用　など</a:t>
              </a:r>
              <a:endParaRPr kumimoji="1"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400"/>
                </a:lnSpc>
              </a:pPr>
              <a:endParaRPr kumimoji="1"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129" name="直線コネクタ 128">
              <a:extLst>
                <a:ext uri="{FF2B5EF4-FFF2-40B4-BE49-F238E27FC236}">
                  <a16:creationId xmlns:a16="http://schemas.microsoft.com/office/drawing/2014/main" id="{C421A3C2-5196-4FB5-4C4C-C83D761B437E}"/>
                </a:ext>
              </a:extLst>
            </p:cNvPr>
            <p:cNvCxnSpPr>
              <a:cxnSpLocks/>
            </p:cNvCxnSpPr>
            <p:nvPr/>
          </p:nvCxnSpPr>
          <p:spPr>
            <a:xfrm>
              <a:off x="1884039" y="6135209"/>
              <a:ext cx="4347210" cy="0"/>
            </a:xfrm>
            <a:prstGeom prst="line">
              <a:avLst/>
            </a:prstGeom>
            <a:ln w="47625" cap="rnd">
              <a:solidFill>
                <a:schemeClr val="bg1"/>
              </a:solidFill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0" name="四角形: 角を丸くする 129">
              <a:extLst>
                <a:ext uri="{FF2B5EF4-FFF2-40B4-BE49-F238E27FC236}">
                  <a16:creationId xmlns:a16="http://schemas.microsoft.com/office/drawing/2014/main" id="{D81F5398-F3E2-4DF8-62D8-464209B1F5CA}"/>
                </a:ext>
              </a:extLst>
            </p:cNvPr>
            <p:cNvSpPr/>
            <p:nvPr/>
          </p:nvSpPr>
          <p:spPr>
            <a:xfrm>
              <a:off x="620370" y="6208872"/>
              <a:ext cx="1143907" cy="30715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025A79F9-9BC6-8300-40DD-1B332D0C9BEB}"/>
                </a:ext>
              </a:extLst>
            </p:cNvPr>
            <p:cNvSpPr txBox="1"/>
            <p:nvPr/>
          </p:nvSpPr>
          <p:spPr>
            <a:xfrm>
              <a:off x="659133" y="6233750"/>
              <a:ext cx="10663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>
                <a:spcAft>
                  <a:spcPts val="675"/>
                </a:spcAft>
              </a:pPr>
              <a:r>
                <a:rPr kumimoji="1" lang="ja-JP" altLang="en-US" sz="1050" dirty="0">
                  <a:ln>
                    <a:solidFill>
                      <a:schemeClr val="tx1"/>
                    </a:solidFill>
                  </a:ln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補助金額</a:t>
              </a:r>
              <a:endParaRPr kumimoji="1" lang="en-US" altLang="ja-JP" sz="11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B83BE513-C5FB-8E12-E746-282A59692D4B}"/>
                </a:ext>
              </a:extLst>
            </p:cNvPr>
            <p:cNvSpPr txBox="1"/>
            <p:nvPr/>
          </p:nvSpPr>
          <p:spPr>
            <a:xfrm>
              <a:off x="1807649" y="6240082"/>
              <a:ext cx="4494627" cy="249684"/>
            </a:xfrm>
            <a:custGeom>
              <a:avLst/>
              <a:gdLst>
                <a:gd name="connsiteX0" fmla="*/ 0 w 4494627"/>
                <a:gd name="connsiteY0" fmla="*/ 0 h 249684"/>
                <a:gd name="connsiteX1" fmla="*/ 687036 w 4494627"/>
                <a:gd name="connsiteY1" fmla="*/ 0 h 249684"/>
                <a:gd name="connsiteX2" fmla="*/ 1419018 w 4494627"/>
                <a:gd name="connsiteY2" fmla="*/ 0 h 249684"/>
                <a:gd name="connsiteX3" fmla="*/ 2016161 w 4494627"/>
                <a:gd name="connsiteY3" fmla="*/ 0 h 249684"/>
                <a:gd name="connsiteX4" fmla="*/ 2613305 w 4494627"/>
                <a:gd name="connsiteY4" fmla="*/ 0 h 249684"/>
                <a:gd name="connsiteX5" fmla="*/ 3210448 w 4494627"/>
                <a:gd name="connsiteY5" fmla="*/ 0 h 249684"/>
                <a:gd name="connsiteX6" fmla="*/ 3762645 w 4494627"/>
                <a:gd name="connsiteY6" fmla="*/ 0 h 249684"/>
                <a:gd name="connsiteX7" fmla="*/ 4494627 w 4494627"/>
                <a:gd name="connsiteY7" fmla="*/ 0 h 249684"/>
                <a:gd name="connsiteX8" fmla="*/ 4494627 w 4494627"/>
                <a:gd name="connsiteY8" fmla="*/ 249684 h 249684"/>
                <a:gd name="connsiteX9" fmla="*/ 3987376 w 4494627"/>
                <a:gd name="connsiteY9" fmla="*/ 249684 h 249684"/>
                <a:gd name="connsiteX10" fmla="*/ 3480125 w 4494627"/>
                <a:gd name="connsiteY10" fmla="*/ 249684 h 249684"/>
                <a:gd name="connsiteX11" fmla="*/ 2972875 w 4494627"/>
                <a:gd name="connsiteY11" fmla="*/ 249684 h 249684"/>
                <a:gd name="connsiteX12" fmla="*/ 2240893 w 4494627"/>
                <a:gd name="connsiteY12" fmla="*/ 249684 h 249684"/>
                <a:gd name="connsiteX13" fmla="*/ 1553857 w 4494627"/>
                <a:gd name="connsiteY13" fmla="*/ 249684 h 249684"/>
                <a:gd name="connsiteX14" fmla="*/ 866821 w 4494627"/>
                <a:gd name="connsiteY14" fmla="*/ 249684 h 249684"/>
                <a:gd name="connsiteX15" fmla="*/ 0 w 4494627"/>
                <a:gd name="connsiteY15" fmla="*/ 249684 h 249684"/>
                <a:gd name="connsiteX16" fmla="*/ 0 w 4494627"/>
                <a:gd name="connsiteY16" fmla="*/ 0 h 249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94627" h="249684" extrusionOk="0">
                  <a:moveTo>
                    <a:pt x="0" y="0"/>
                  </a:moveTo>
                  <a:cubicBezTo>
                    <a:pt x="248178" y="-1252"/>
                    <a:pt x="407771" y="12319"/>
                    <a:pt x="687036" y="0"/>
                  </a:cubicBezTo>
                  <a:cubicBezTo>
                    <a:pt x="966301" y="-12319"/>
                    <a:pt x="1194724" y="25145"/>
                    <a:pt x="1419018" y="0"/>
                  </a:cubicBezTo>
                  <a:cubicBezTo>
                    <a:pt x="1643312" y="-25145"/>
                    <a:pt x="1887284" y="-6156"/>
                    <a:pt x="2016161" y="0"/>
                  </a:cubicBezTo>
                  <a:cubicBezTo>
                    <a:pt x="2145038" y="6156"/>
                    <a:pt x="2471695" y="10994"/>
                    <a:pt x="2613305" y="0"/>
                  </a:cubicBezTo>
                  <a:cubicBezTo>
                    <a:pt x="2754915" y="-10994"/>
                    <a:pt x="2953505" y="-21341"/>
                    <a:pt x="3210448" y="0"/>
                  </a:cubicBezTo>
                  <a:cubicBezTo>
                    <a:pt x="3467391" y="21341"/>
                    <a:pt x="3614878" y="22724"/>
                    <a:pt x="3762645" y="0"/>
                  </a:cubicBezTo>
                  <a:cubicBezTo>
                    <a:pt x="3910412" y="-22724"/>
                    <a:pt x="4184330" y="-549"/>
                    <a:pt x="4494627" y="0"/>
                  </a:cubicBezTo>
                  <a:cubicBezTo>
                    <a:pt x="4491940" y="69750"/>
                    <a:pt x="4492191" y="134145"/>
                    <a:pt x="4494627" y="249684"/>
                  </a:cubicBezTo>
                  <a:cubicBezTo>
                    <a:pt x="4306659" y="269954"/>
                    <a:pt x="4110600" y="274002"/>
                    <a:pt x="3987376" y="249684"/>
                  </a:cubicBezTo>
                  <a:cubicBezTo>
                    <a:pt x="3864152" y="225366"/>
                    <a:pt x="3654031" y="257453"/>
                    <a:pt x="3480125" y="249684"/>
                  </a:cubicBezTo>
                  <a:cubicBezTo>
                    <a:pt x="3306219" y="241915"/>
                    <a:pt x="3130737" y="244912"/>
                    <a:pt x="2972875" y="249684"/>
                  </a:cubicBezTo>
                  <a:cubicBezTo>
                    <a:pt x="2815013" y="254457"/>
                    <a:pt x="2468492" y="248089"/>
                    <a:pt x="2240893" y="249684"/>
                  </a:cubicBezTo>
                  <a:cubicBezTo>
                    <a:pt x="2013294" y="251279"/>
                    <a:pt x="1884721" y="229582"/>
                    <a:pt x="1553857" y="249684"/>
                  </a:cubicBezTo>
                  <a:cubicBezTo>
                    <a:pt x="1222993" y="269786"/>
                    <a:pt x="1130990" y="236041"/>
                    <a:pt x="866821" y="249684"/>
                  </a:cubicBezTo>
                  <a:cubicBezTo>
                    <a:pt x="602652" y="263327"/>
                    <a:pt x="180004" y="230089"/>
                    <a:pt x="0" y="249684"/>
                  </a:cubicBezTo>
                  <a:cubicBezTo>
                    <a:pt x="89" y="147051"/>
                    <a:pt x="7523" y="85989"/>
                    <a:pt x="0" y="0"/>
                  </a:cubicBezTo>
                  <a:close/>
                </a:path>
              </a:pathLst>
            </a:custGeom>
            <a:noFill/>
            <a:ln>
              <a:noFill/>
              <a:extLst>
                <a:ext uri="{C807C97D-BFC1-408E-A445-0C87EB9F89A2}">
                  <ask:lineSketchStyleProps xmlns:ask="http://schemas.microsoft.com/office/drawing/2018/sketchyshapes" sd="20966429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補助対象経費の２分の１以内とし、５０万円を上限とします</a:t>
              </a:r>
              <a:endParaRPr kumimoji="1"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7BB08288-E244-C174-A4B3-D8F16FD01761}"/>
                </a:ext>
              </a:extLst>
            </p:cNvPr>
            <p:cNvCxnSpPr>
              <a:cxnSpLocks/>
            </p:cNvCxnSpPr>
            <p:nvPr/>
          </p:nvCxnSpPr>
          <p:spPr>
            <a:xfrm>
              <a:off x="1884039" y="6594929"/>
              <a:ext cx="4347210" cy="0"/>
            </a:xfrm>
            <a:prstGeom prst="line">
              <a:avLst/>
            </a:prstGeom>
            <a:ln w="47625" cap="rnd">
              <a:solidFill>
                <a:schemeClr val="bg1"/>
              </a:solidFill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1" name="四角形: 角を丸くする 140">
              <a:extLst>
                <a:ext uri="{FF2B5EF4-FFF2-40B4-BE49-F238E27FC236}">
                  <a16:creationId xmlns:a16="http://schemas.microsoft.com/office/drawing/2014/main" id="{17973615-73E7-4EA9-1E51-6320E4FBB984}"/>
                </a:ext>
              </a:extLst>
            </p:cNvPr>
            <p:cNvSpPr/>
            <p:nvPr/>
          </p:nvSpPr>
          <p:spPr>
            <a:xfrm>
              <a:off x="620370" y="6668592"/>
              <a:ext cx="1143907" cy="30715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381362C7-172D-852E-3A34-C4DF249792AB}"/>
                </a:ext>
              </a:extLst>
            </p:cNvPr>
            <p:cNvSpPr txBox="1"/>
            <p:nvPr/>
          </p:nvSpPr>
          <p:spPr>
            <a:xfrm>
              <a:off x="659133" y="6693470"/>
              <a:ext cx="10663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>
                <a:spcAft>
                  <a:spcPts val="675"/>
                </a:spcAft>
              </a:pPr>
              <a:r>
                <a:rPr kumimoji="1" lang="ja-JP" altLang="en-US" sz="1050" dirty="0">
                  <a:ln>
                    <a:solidFill>
                      <a:schemeClr val="tx1"/>
                    </a:solidFill>
                  </a:ln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補助件数</a:t>
              </a:r>
              <a:endParaRPr kumimoji="1" lang="en-US" altLang="ja-JP" sz="11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3" name="テキスト ボックス 142">
              <a:extLst>
                <a:ext uri="{FF2B5EF4-FFF2-40B4-BE49-F238E27FC236}">
                  <a16:creationId xmlns:a16="http://schemas.microsoft.com/office/drawing/2014/main" id="{7111278A-0754-FB0F-215A-AF8066CA2824}"/>
                </a:ext>
              </a:extLst>
            </p:cNvPr>
            <p:cNvSpPr txBox="1"/>
            <p:nvPr/>
          </p:nvSpPr>
          <p:spPr>
            <a:xfrm>
              <a:off x="1807649" y="6699802"/>
              <a:ext cx="4494627" cy="249684"/>
            </a:xfrm>
            <a:custGeom>
              <a:avLst/>
              <a:gdLst>
                <a:gd name="connsiteX0" fmla="*/ 0 w 4494627"/>
                <a:gd name="connsiteY0" fmla="*/ 0 h 249684"/>
                <a:gd name="connsiteX1" fmla="*/ 687036 w 4494627"/>
                <a:gd name="connsiteY1" fmla="*/ 0 h 249684"/>
                <a:gd name="connsiteX2" fmla="*/ 1419018 w 4494627"/>
                <a:gd name="connsiteY2" fmla="*/ 0 h 249684"/>
                <a:gd name="connsiteX3" fmla="*/ 2016161 w 4494627"/>
                <a:gd name="connsiteY3" fmla="*/ 0 h 249684"/>
                <a:gd name="connsiteX4" fmla="*/ 2613305 w 4494627"/>
                <a:gd name="connsiteY4" fmla="*/ 0 h 249684"/>
                <a:gd name="connsiteX5" fmla="*/ 3210448 w 4494627"/>
                <a:gd name="connsiteY5" fmla="*/ 0 h 249684"/>
                <a:gd name="connsiteX6" fmla="*/ 3762645 w 4494627"/>
                <a:gd name="connsiteY6" fmla="*/ 0 h 249684"/>
                <a:gd name="connsiteX7" fmla="*/ 4494627 w 4494627"/>
                <a:gd name="connsiteY7" fmla="*/ 0 h 249684"/>
                <a:gd name="connsiteX8" fmla="*/ 4494627 w 4494627"/>
                <a:gd name="connsiteY8" fmla="*/ 249684 h 249684"/>
                <a:gd name="connsiteX9" fmla="*/ 3987376 w 4494627"/>
                <a:gd name="connsiteY9" fmla="*/ 249684 h 249684"/>
                <a:gd name="connsiteX10" fmla="*/ 3480125 w 4494627"/>
                <a:gd name="connsiteY10" fmla="*/ 249684 h 249684"/>
                <a:gd name="connsiteX11" fmla="*/ 2972875 w 4494627"/>
                <a:gd name="connsiteY11" fmla="*/ 249684 h 249684"/>
                <a:gd name="connsiteX12" fmla="*/ 2240893 w 4494627"/>
                <a:gd name="connsiteY12" fmla="*/ 249684 h 249684"/>
                <a:gd name="connsiteX13" fmla="*/ 1553857 w 4494627"/>
                <a:gd name="connsiteY13" fmla="*/ 249684 h 249684"/>
                <a:gd name="connsiteX14" fmla="*/ 866821 w 4494627"/>
                <a:gd name="connsiteY14" fmla="*/ 249684 h 249684"/>
                <a:gd name="connsiteX15" fmla="*/ 0 w 4494627"/>
                <a:gd name="connsiteY15" fmla="*/ 249684 h 249684"/>
                <a:gd name="connsiteX16" fmla="*/ 0 w 4494627"/>
                <a:gd name="connsiteY16" fmla="*/ 0 h 249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94627" h="249684" extrusionOk="0">
                  <a:moveTo>
                    <a:pt x="0" y="0"/>
                  </a:moveTo>
                  <a:cubicBezTo>
                    <a:pt x="248178" y="-1252"/>
                    <a:pt x="407771" y="12319"/>
                    <a:pt x="687036" y="0"/>
                  </a:cubicBezTo>
                  <a:cubicBezTo>
                    <a:pt x="966301" y="-12319"/>
                    <a:pt x="1194724" y="25145"/>
                    <a:pt x="1419018" y="0"/>
                  </a:cubicBezTo>
                  <a:cubicBezTo>
                    <a:pt x="1643312" y="-25145"/>
                    <a:pt x="1887284" y="-6156"/>
                    <a:pt x="2016161" y="0"/>
                  </a:cubicBezTo>
                  <a:cubicBezTo>
                    <a:pt x="2145038" y="6156"/>
                    <a:pt x="2471695" y="10994"/>
                    <a:pt x="2613305" y="0"/>
                  </a:cubicBezTo>
                  <a:cubicBezTo>
                    <a:pt x="2754915" y="-10994"/>
                    <a:pt x="2953505" y="-21341"/>
                    <a:pt x="3210448" y="0"/>
                  </a:cubicBezTo>
                  <a:cubicBezTo>
                    <a:pt x="3467391" y="21341"/>
                    <a:pt x="3614878" y="22724"/>
                    <a:pt x="3762645" y="0"/>
                  </a:cubicBezTo>
                  <a:cubicBezTo>
                    <a:pt x="3910412" y="-22724"/>
                    <a:pt x="4184330" y="-549"/>
                    <a:pt x="4494627" y="0"/>
                  </a:cubicBezTo>
                  <a:cubicBezTo>
                    <a:pt x="4491940" y="69750"/>
                    <a:pt x="4492191" y="134145"/>
                    <a:pt x="4494627" y="249684"/>
                  </a:cubicBezTo>
                  <a:cubicBezTo>
                    <a:pt x="4306659" y="269954"/>
                    <a:pt x="4110600" y="274002"/>
                    <a:pt x="3987376" y="249684"/>
                  </a:cubicBezTo>
                  <a:cubicBezTo>
                    <a:pt x="3864152" y="225366"/>
                    <a:pt x="3654031" y="257453"/>
                    <a:pt x="3480125" y="249684"/>
                  </a:cubicBezTo>
                  <a:cubicBezTo>
                    <a:pt x="3306219" y="241915"/>
                    <a:pt x="3130737" y="244912"/>
                    <a:pt x="2972875" y="249684"/>
                  </a:cubicBezTo>
                  <a:cubicBezTo>
                    <a:pt x="2815013" y="254457"/>
                    <a:pt x="2468492" y="248089"/>
                    <a:pt x="2240893" y="249684"/>
                  </a:cubicBezTo>
                  <a:cubicBezTo>
                    <a:pt x="2013294" y="251279"/>
                    <a:pt x="1884721" y="229582"/>
                    <a:pt x="1553857" y="249684"/>
                  </a:cubicBezTo>
                  <a:cubicBezTo>
                    <a:pt x="1222993" y="269786"/>
                    <a:pt x="1130990" y="236041"/>
                    <a:pt x="866821" y="249684"/>
                  </a:cubicBezTo>
                  <a:cubicBezTo>
                    <a:pt x="602652" y="263327"/>
                    <a:pt x="180004" y="230089"/>
                    <a:pt x="0" y="249684"/>
                  </a:cubicBezTo>
                  <a:cubicBezTo>
                    <a:pt x="89" y="147051"/>
                    <a:pt x="7523" y="85989"/>
                    <a:pt x="0" y="0"/>
                  </a:cubicBezTo>
                  <a:close/>
                </a:path>
              </a:pathLst>
            </a:custGeom>
            <a:noFill/>
            <a:ln>
              <a:noFill/>
              <a:extLst>
                <a:ext uri="{C807C97D-BFC1-408E-A445-0C87EB9F89A2}">
                  <ask:lineSketchStyleProps xmlns:ask="http://schemas.microsoft.com/office/drawing/2018/sketchyshapes" sd="20966429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３件程度</a:t>
              </a:r>
              <a:endParaRPr kumimoji="1"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10E3F40D-0876-CB3A-BC52-F4319BAC7446}"/>
                </a:ext>
              </a:extLst>
            </p:cNvPr>
            <p:cNvCxnSpPr>
              <a:cxnSpLocks/>
            </p:cNvCxnSpPr>
            <p:nvPr/>
          </p:nvCxnSpPr>
          <p:spPr>
            <a:xfrm>
              <a:off x="1905764" y="7056173"/>
              <a:ext cx="4347210" cy="0"/>
            </a:xfrm>
            <a:prstGeom prst="line">
              <a:avLst/>
            </a:prstGeom>
            <a:ln w="47625" cap="rnd">
              <a:solidFill>
                <a:schemeClr val="bg1"/>
              </a:solidFill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5" name="四角形: 角を丸くする 144">
              <a:extLst>
                <a:ext uri="{FF2B5EF4-FFF2-40B4-BE49-F238E27FC236}">
                  <a16:creationId xmlns:a16="http://schemas.microsoft.com/office/drawing/2014/main" id="{467583F4-5CAE-A475-821D-94B62CCA8099}"/>
                </a:ext>
              </a:extLst>
            </p:cNvPr>
            <p:cNvSpPr/>
            <p:nvPr/>
          </p:nvSpPr>
          <p:spPr>
            <a:xfrm>
              <a:off x="619105" y="7144250"/>
              <a:ext cx="1143907" cy="30715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6" name="テキスト ボックス 145">
              <a:extLst>
                <a:ext uri="{FF2B5EF4-FFF2-40B4-BE49-F238E27FC236}">
                  <a16:creationId xmlns:a16="http://schemas.microsoft.com/office/drawing/2014/main" id="{C6EAFEBF-7878-5DE5-737F-68A2DCC76914}"/>
                </a:ext>
              </a:extLst>
            </p:cNvPr>
            <p:cNvSpPr txBox="1"/>
            <p:nvPr/>
          </p:nvSpPr>
          <p:spPr>
            <a:xfrm>
              <a:off x="657868" y="7169128"/>
              <a:ext cx="10663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>
                <a:spcAft>
                  <a:spcPts val="675"/>
                </a:spcAft>
              </a:pPr>
              <a:r>
                <a:rPr kumimoji="1" lang="ja-JP" altLang="en-US" sz="1050" dirty="0">
                  <a:ln>
                    <a:solidFill>
                      <a:schemeClr val="tx1"/>
                    </a:solidFill>
                  </a:ln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申請期間</a:t>
              </a:r>
              <a:endParaRPr kumimoji="1" lang="en-US" altLang="ja-JP" sz="11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2AD6419B-2DDD-ACCF-4C16-BF6586F40DED}"/>
                </a:ext>
              </a:extLst>
            </p:cNvPr>
            <p:cNvSpPr txBox="1"/>
            <p:nvPr/>
          </p:nvSpPr>
          <p:spPr>
            <a:xfrm>
              <a:off x="1829374" y="7161046"/>
              <a:ext cx="4494627" cy="249684"/>
            </a:xfrm>
            <a:custGeom>
              <a:avLst/>
              <a:gdLst>
                <a:gd name="connsiteX0" fmla="*/ 0 w 4494627"/>
                <a:gd name="connsiteY0" fmla="*/ 0 h 249684"/>
                <a:gd name="connsiteX1" fmla="*/ 687036 w 4494627"/>
                <a:gd name="connsiteY1" fmla="*/ 0 h 249684"/>
                <a:gd name="connsiteX2" fmla="*/ 1419018 w 4494627"/>
                <a:gd name="connsiteY2" fmla="*/ 0 h 249684"/>
                <a:gd name="connsiteX3" fmla="*/ 2016161 w 4494627"/>
                <a:gd name="connsiteY3" fmla="*/ 0 h 249684"/>
                <a:gd name="connsiteX4" fmla="*/ 2613305 w 4494627"/>
                <a:gd name="connsiteY4" fmla="*/ 0 h 249684"/>
                <a:gd name="connsiteX5" fmla="*/ 3210448 w 4494627"/>
                <a:gd name="connsiteY5" fmla="*/ 0 h 249684"/>
                <a:gd name="connsiteX6" fmla="*/ 3762645 w 4494627"/>
                <a:gd name="connsiteY6" fmla="*/ 0 h 249684"/>
                <a:gd name="connsiteX7" fmla="*/ 4494627 w 4494627"/>
                <a:gd name="connsiteY7" fmla="*/ 0 h 249684"/>
                <a:gd name="connsiteX8" fmla="*/ 4494627 w 4494627"/>
                <a:gd name="connsiteY8" fmla="*/ 249684 h 249684"/>
                <a:gd name="connsiteX9" fmla="*/ 3987376 w 4494627"/>
                <a:gd name="connsiteY9" fmla="*/ 249684 h 249684"/>
                <a:gd name="connsiteX10" fmla="*/ 3480125 w 4494627"/>
                <a:gd name="connsiteY10" fmla="*/ 249684 h 249684"/>
                <a:gd name="connsiteX11" fmla="*/ 2972875 w 4494627"/>
                <a:gd name="connsiteY11" fmla="*/ 249684 h 249684"/>
                <a:gd name="connsiteX12" fmla="*/ 2240893 w 4494627"/>
                <a:gd name="connsiteY12" fmla="*/ 249684 h 249684"/>
                <a:gd name="connsiteX13" fmla="*/ 1553857 w 4494627"/>
                <a:gd name="connsiteY13" fmla="*/ 249684 h 249684"/>
                <a:gd name="connsiteX14" fmla="*/ 866821 w 4494627"/>
                <a:gd name="connsiteY14" fmla="*/ 249684 h 249684"/>
                <a:gd name="connsiteX15" fmla="*/ 0 w 4494627"/>
                <a:gd name="connsiteY15" fmla="*/ 249684 h 249684"/>
                <a:gd name="connsiteX16" fmla="*/ 0 w 4494627"/>
                <a:gd name="connsiteY16" fmla="*/ 0 h 249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94627" h="249684" extrusionOk="0">
                  <a:moveTo>
                    <a:pt x="0" y="0"/>
                  </a:moveTo>
                  <a:cubicBezTo>
                    <a:pt x="248178" y="-1252"/>
                    <a:pt x="407771" y="12319"/>
                    <a:pt x="687036" y="0"/>
                  </a:cubicBezTo>
                  <a:cubicBezTo>
                    <a:pt x="966301" y="-12319"/>
                    <a:pt x="1194724" y="25145"/>
                    <a:pt x="1419018" y="0"/>
                  </a:cubicBezTo>
                  <a:cubicBezTo>
                    <a:pt x="1643312" y="-25145"/>
                    <a:pt x="1887284" y="-6156"/>
                    <a:pt x="2016161" y="0"/>
                  </a:cubicBezTo>
                  <a:cubicBezTo>
                    <a:pt x="2145038" y="6156"/>
                    <a:pt x="2471695" y="10994"/>
                    <a:pt x="2613305" y="0"/>
                  </a:cubicBezTo>
                  <a:cubicBezTo>
                    <a:pt x="2754915" y="-10994"/>
                    <a:pt x="2953505" y="-21341"/>
                    <a:pt x="3210448" y="0"/>
                  </a:cubicBezTo>
                  <a:cubicBezTo>
                    <a:pt x="3467391" y="21341"/>
                    <a:pt x="3614878" y="22724"/>
                    <a:pt x="3762645" y="0"/>
                  </a:cubicBezTo>
                  <a:cubicBezTo>
                    <a:pt x="3910412" y="-22724"/>
                    <a:pt x="4184330" y="-549"/>
                    <a:pt x="4494627" y="0"/>
                  </a:cubicBezTo>
                  <a:cubicBezTo>
                    <a:pt x="4491940" y="69750"/>
                    <a:pt x="4492191" y="134145"/>
                    <a:pt x="4494627" y="249684"/>
                  </a:cubicBezTo>
                  <a:cubicBezTo>
                    <a:pt x="4306659" y="269954"/>
                    <a:pt x="4110600" y="274002"/>
                    <a:pt x="3987376" y="249684"/>
                  </a:cubicBezTo>
                  <a:cubicBezTo>
                    <a:pt x="3864152" y="225366"/>
                    <a:pt x="3654031" y="257453"/>
                    <a:pt x="3480125" y="249684"/>
                  </a:cubicBezTo>
                  <a:cubicBezTo>
                    <a:pt x="3306219" y="241915"/>
                    <a:pt x="3130737" y="244912"/>
                    <a:pt x="2972875" y="249684"/>
                  </a:cubicBezTo>
                  <a:cubicBezTo>
                    <a:pt x="2815013" y="254457"/>
                    <a:pt x="2468492" y="248089"/>
                    <a:pt x="2240893" y="249684"/>
                  </a:cubicBezTo>
                  <a:cubicBezTo>
                    <a:pt x="2013294" y="251279"/>
                    <a:pt x="1884721" y="229582"/>
                    <a:pt x="1553857" y="249684"/>
                  </a:cubicBezTo>
                  <a:cubicBezTo>
                    <a:pt x="1222993" y="269786"/>
                    <a:pt x="1130990" y="236041"/>
                    <a:pt x="866821" y="249684"/>
                  </a:cubicBezTo>
                  <a:cubicBezTo>
                    <a:pt x="602652" y="263327"/>
                    <a:pt x="180004" y="230089"/>
                    <a:pt x="0" y="249684"/>
                  </a:cubicBezTo>
                  <a:cubicBezTo>
                    <a:pt x="89" y="147051"/>
                    <a:pt x="7523" y="85989"/>
                    <a:pt x="0" y="0"/>
                  </a:cubicBezTo>
                  <a:close/>
                </a:path>
              </a:pathLst>
            </a:custGeom>
            <a:noFill/>
            <a:ln>
              <a:noFill/>
              <a:extLst>
                <a:ext uri="{C807C97D-BFC1-408E-A445-0C87EB9F89A2}">
                  <ask:lineSketchStyleProps xmlns:ask="http://schemas.microsoft.com/office/drawing/2018/sketchyshapes" sd="20966429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kumimoji="1" lang="ja-JP" altLang="en-US" sz="1050" b="1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令和７年</a:t>
              </a:r>
              <a:r>
                <a:rPr kumimoji="1"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４月</a:t>
              </a:r>
              <a:r>
                <a:rPr kumimoji="1" lang="ja-JP" altLang="en-US" sz="1050" b="1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１日（火）～令和８年２月２７日</a:t>
              </a:r>
              <a:r>
                <a:rPr kumimoji="1"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（金）</a:t>
              </a:r>
              <a:endParaRPr kumimoji="1"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AE2B130E-3568-2B2D-AFD9-5B952CEB9865}"/>
              </a:ext>
            </a:extLst>
          </p:cNvPr>
          <p:cNvGrpSpPr/>
          <p:nvPr/>
        </p:nvGrpSpPr>
        <p:grpSpPr>
          <a:xfrm>
            <a:off x="475310" y="7725536"/>
            <a:ext cx="951819" cy="844271"/>
            <a:chOff x="475310" y="7725536"/>
            <a:chExt cx="951819" cy="844271"/>
          </a:xfrm>
        </p:grpSpPr>
        <p:sp>
          <p:nvSpPr>
            <p:cNvPr id="158" name="正方形/長方形 157">
              <a:extLst>
                <a:ext uri="{FF2B5EF4-FFF2-40B4-BE49-F238E27FC236}">
                  <a16:creationId xmlns:a16="http://schemas.microsoft.com/office/drawing/2014/main" id="{FD019BC1-738F-113E-AD5A-C72BC4814575}"/>
                </a:ext>
              </a:extLst>
            </p:cNvPr>
            <p:cNvSpPr/>
            <p:nvPr/>
          </p:nvSpPr>
          <p:spPr>
            <a:xfrm>
              <a:off x="563847" y="7760685"/>
              <a:ext cx="778819" cy="778819"/>
            </a:xfrm>
            <a:prstGeom prst="rect">
              <a:avLst/>
            </a:prstGeom>
            <a:solidFill>
              <a:srgbClr val="FF6699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テキスト ボックス 163">
              <a:extLst>
                <a:ext uri="{FF2B5EF4-FFF2-40B4-BE49-F238E27FC236}">
                  <a16:creationId xmlns:a16="http://schemas.microsoft.com/office/drawing/2014/main" id="{AC6990E2-7002-CE6E-EEA9-5F6E39D7C586}"/>
                </a:ext>
              </a:extLst>
            </p:cNvPr>
            <p:cNvSpPr txBox="1"/>
            <p:nvPr/>
          </p:nvSpPr>
          <p:spPr>
            <a:xfrm>
              <a:off x="544822" y="7883082"/>
              <a:ext cx="809508" cy="5872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675"/>
                </a:spcAft>
              </a:pPr>
              <a:r>
                <a:rPr kumimoji="1" lang="ja-JP" altLang="en-US" sz="1050" spc="100" dirty="0">
                  <a:ln>
                    <a:solidFill>
                      <a:schemeClr val="tx1"/>
                    </a:solidFill>
                  </a:ln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手続きの</a:t>
              </a:r>
              <a:endParaRPr kumimoji="1" lang="en-US" altLang="ja-JP" sz="1050" spc="1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>
                <a:spcAft>
                  <a:spcPts val="675"/>
                </a:spcAft>
              </a:pPr>
              <a:r>
                <a:rPr kumimoji="1" lang="ja-JP" altLang="en-US" sz="1050" spc="100" dirty="0">
                  <a:ln>
                    <a:solidFill>
                      <a:schemeClr val="tx1"/>
                    </a:solidFill>
                  </a:ln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流れ</a:t>
              </a:r>
              <a:endParaRPr kumimoji="1" lang="en-US" altLang="ja-JP" sz="1100" spc="1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160" name="グループ化 159">
              <a:extLst>
                <a:ext uri="{FF2B5EF4-FFF2-40B4-BE49-F238E27FC236}">
                  <a16:creationId xmlns:a16="http://schemas.microsoft.com/office/drawing/2014/main" id="{3E01EB70-9B17-C38D-1E09-9D61BB17FC7F}"/>
                </a:ext>
              </a:extLst>
            </p:cNvPr>
            <p:cNvGrpSpPr/>
            <p:nvPr/>
          </p:nvGrpSpPr>
          <p:grpSpPr>
            <a:xfrm>
              <a:off x="475310" y="7725536"/>
              <a:ext cx="257388" cy="202758"/>
              <a:chOff x="355019" y="7626677"/>
              <a:chExt cx="257388" cy="202758"/>
            </a:xfrm>
            <a:solidFill>
              <a:srgbClr val="FF6699"/>
            </a:solidFill>
          </p:grpSpPr>
          <p:sp>
            <p:nvSpPr>
              <p:cNvPr id="156" name="正方形/長方形 155">
                <a:extLst>
                  <a:ext uri="{FF2B5EF4-FFF2-40B4-BE49-F238E27FC236}">
                    <a16:creationId xmlns:a16="http://schemas.microsoft.com/office/drawing/2014/main" id="{35B58AD1-99C1-FB02-7038-3BDBE1DF1932}"/>
                  </a:ext>
                </a:extLst>
              </p:cNvPr>
              <p:cNvSpPr/>
              <p:nvPr/>
            </p:nvSpPr>
            <p:spPr>
              <a:xfrm>
                <a:off x="397221" y="7626677"/>
                <a:ext cx="202758" cy="202758"/>
              </a:xfrm>
              <a:custGeom>
                <a:avLst/>
                <a:gdLst>
                  <a:gd name="connsiteX0" fmla="*/ 0 w 202758"/>
                  <a:gd name="connsiteY0" fmla="*/ 0 h 202758"/>
                  <a:gd name="connsiteX1" fmla="*/ 202758 w 202758"/>
                  <a:gd name="connsiteY1" fmla="*/ 0 h 202758"/>
                  <a:gd name="connsiteX2" fmla="*/ 202758 w 202758"/>
                  <a:gd name="connsiteY2" fmla="*/ 202758 h 202758"/>
                  <a:gd name="connsiteX3" fmla="*/ 0 w 202758"/>
                  <a:gd name="connsiteY3" fmla="*/ 202758 h 202758"/>
                  <a:gd name="connsiteX4" fmla="*/ 0 w 202758"/>
                  <a:gd name="connsiteY4" fmla="*/ 0 h 202758"/>
                  <a:gd name="connsiteX0" fmla="*/ 0 w 202758"/>
                  <a:gd name="connsiteY0" fmla="*/ 0 h 202758"/>
                  <a:gd name="connsiteX1" fmla="*/ 202758 w 202758"/>
                  <a:gd name="connsiteY1" fmla="*/ 0 h 202758"/>
                  <a:gd name="connsiteX2" fmla="*/ 0 w 202758"/>
                  <a:gd name="connsiteY2" fmla="*/ 202758 h 202758"/>
                  <a:gd name="connsiteX3" fmla="*/ 0 w 202758"/>
                  <a:gd name="connsiteY3" fmla="*/ 0 h 202758"/>
                  <a:gd name="connsiteX0" fmla="*/ 0 w 202758"/>
                  <a:gd name="connsiteY0" fmla="*/ 202758 h 294198"/>
                  <a:gd name="connsiteX1" fmla="*/ 0 w 202758"/>
                  <a:gd name="connsiteY1" fmla="*/ 0 h 294198"/>
                  <a:gd name="connsiteX2" fmla="*/ 202758 w 202758"/>
                  <a:gd name="connsiteY2" fmla="*/ 0 h 294198"/>
                  <a:gd name="connsiteX3" fmla="*/ 91440 w 202758"/>
                  <a:gd name="connsiteY3" fmla="*/ 294198 h 294198"/>
                  <a:gd name="connsiteX0" fmla="*/ 0 w 221968"/>
                  <a:gd name="connsiteY0" fmla="*/ 220123 h 311563"/>
                  <a:gd name="connsiteX1" fmla="*/ 0 w 221968"/>
                  <a:gd name="connsiteY1" fmla="*/ 17365 h 311563"/>
                  <a:gd name="connsiteX2" fmla="*/ 202758 w 221968"/>
                  <a:gd name="connsiteY2" fmla="*/ 17365 h 311563"/>
                  <a:gd name="connsiteX3" fmla="*/ 200969 w 221968"/>
                  <a:gd name="connsiteY3" fmla="*/ 23164 h 311563"/>
                  <a:gd name="connsiteX4" fmla="*/ 91440 w 221968"/>
                  <a:gd name="connsiteY4" fmla="*/ 311563 h 311563"/>
                  <a:gd name="connsiteX0" fmla="*/ 0 w 204284"/>
                  <a:gd name="connsiteY0" fmla="*/ 202758 h 294198"/>
                  <a:gd name="connsiteX1" fmla="*/ 0 w 204284"/>
                  <a:gd name="connsiteY1" fmla="*/ 0 h 294198"/>
                  <a:gd name="connsiteX2" fmla="*/ 202758 w 204284"/>
                  <a:gd name="connsiteY2" fmla="*/ 0 h 294198"/>
                  <a:gd name="connsiteX3" fmla="*/ 91440 w 204284"/>
                  <a:gd name="connsiteY3" fmla="*/ 294198 h 294198"/>
                  <a:gd name="connsiteX0" fmla="*/ 0 w 202758"/>
                  <a:gd name="connsiteY0" fmla="*/ 202758 h 202758"/>
                  <a:gd name="connsiteX1" fmla="*/ 0 w 202758"/>
                  <a:gd name="connsiteY1" fmla="*/ 0 h 202758"/>
                  <a:gd name="connsiteX2" fmla="*/ 202758 w 202758"/>
                  <a:gd name="connsiteY2" fmla="*/ 0 h 202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2758" h="202758">
                    <a:moveTo>
                      <a:pt x="0" y="202758"/>
                    </a:moveTo>
                    <a:lnTo>
                      <a:pt x="0" y="0"/>
                    </a:lnTo>
                    <a:lnTo>
                      <a:pt x="20275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7" name="二等辺三角形 156">
                <a:extLst>
                  <a:ext uri="{FF2B5EF4-FFF2-40B4-BE49-F238E27FC236}">
                    <a16:creationId xmlns:a16="http://schemas.microsoft.com/office/drawing/2014/main" id="{12C04132-749B-CBBF-CE3F-0F9CE6B7E6A7}"/>
                  </a:ext>
                </a:extLst>
              </p:cNvPr>
              <p:cNvSpPr/>
              <p:nvPr/>
            </p:nvSpPr>
            <p:spPr>
              <a:xfrm rot="4550283">
                <a:off x="409070" y="7575902"/>
                <a:ext cx="149285" cy="257388"/>
              </a:xfrm>
              <a:custGeom>
                <a:avLst/>
                <a:gdLst>
                  <a:gd name="connsiteX0" fmla="*/ 0 w 336311"/>
                  <a:gd name="connsiteY0" fmla="*/ 289923 h 289923"/>
                  <a:gd name="connsiteX1" fmla="*/ 168156 w 336311"/>
                  <a:gd name="connsiteY1" fmla="*/ 0 h 289923"/>
                  <a:gd name="connsiteX2" fmla="*/ 336311 w 336311"/>
                  <a:gd name="connsiteY2" fmla="*/ 289923 h 289923"/>
                  <a:gd name="connsiteX3" fmla="*/ 0 w 336311"/>
                  <a:gd name="connsiteY3" fmla="*/ 289923 h 289923"/>
                  <a:gd name="connsiteX0" fmla="*/ 168155 w 168155"/>
                  <a:gd name="connsiteY0" fmla="*/ 289923 h 289923"/>
                  <a:gd name="connsiteX1" fmla="*/ 0 w 168155"/>
                  <a:gd name="connsiteY1" fmla="*/ 0 h 289923"/>
                  <a:gd name="connsiteX2" fmla="*/ 168155 w 168155"/>
                  <a:gd name="connsiteY2" fmla="*/ 289923 h 289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8155" h="289923">
                    <a:moveTo>
                      <a:pt x="168155" y="289923"/>
                    </a:moveTo>
                    <a:lnTo>
                      <a:pt x="0" y="0"/>
                    </a:lnTo>
                    <a:lnTo>
                      <a:pt x="168155" y="289923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61" name="グループ化 160">
              <a:extLst>
                <a:ext uri="{FF2B5EF4-FFF2-40B4-BE49-F238E27FC236}">
                  <a16:creationId xmlns:a16="http://schemas.microsoft.com/office/drawing/2014/main" id="{CAC8596F-BE4C-B251-4C94-DF6EA6A71D78}"/>
                </a:ext>
              </a:extLst>
            </p:cNvPr>
            <p:cNvGrpSpPr/>
            <p:nvPr/>
          </p:nvGrpSpPr>
          <p:grpSpPr>
            <a:xfrm rot="10800000">
              <a:off x="1169741" y="8360800"/>
              <a:ext cx="257388" cy="209007"/>
              <a:chOff x="355019" y="7629953"/>
              <a:chExt cx="257388" cy="209007"/>
            </a:xfrm>
            <a:solidFill>
              <a:srgbClr val="FF6699"/>
            </a:solidFill>
          </p:grpSpPr>
          <p:sp>
            <p:nvSpPr>
              <p:cNvPr id="162" name="正方形/長方形 155">
                <a:extLst>
                  <a:ext uri="{FF2B5EF4-FFF2-40B4-BE49-F238E27FC236}">
                    <a16:creationId xmlns:a16="http://schemas.microsoft.com/office/drawing/2014/main" id="{A717987D-AE49-98FD-C718-D66D12D8F03A}"/>
                  </a:ext>
                </a:extLst>
              </p:cNvPr>
              <p:cNvSpPr/>
              <p:nvPr/>
            </p:nvSpPr>
            <p:spPr>
              <a:xfrm>
                <a:off x="397221" y="7636202"/>
                <a:ext cx="202758" cy="202758"/>
              </a:xfrm>
              <a:custGeom>
                <a:avLst/>
                <a:gdLst>
                  <a:gd name="connsiteX0" fmla="*/ 0 w 202758"/>
                  <a:gd name="connsiteY0" fmla="*/ 0 h 202758"/>
                  <a:gd name="connsiteX1" fmla="*/ 202758 w 202758"/>
                  <a:gd name="connsiteY1" fmla="*/ 0 h 202758"/>
                  <a:gd name="connsiteX2" fmla="*/ 202758 w 202758"/>
                  <a:gd name="connsiteY2" fmla="*/ 202758 h 202758"/>
                  <a:gd name="connsiteX3" fmla="*/ 0 w 202758"/>
                  <a:gd name="connsiteY3" fmla="*/ 202758 h 202758"/>
                  <a:gd name="connsiteX4" fmla="*/ 0 w 202758"/>
                  <a:gd name="connsiteY4" fmla="*/ 0 h 202758"/>
                  <a:gd name="connsiteX0" fmla="*/ 0 w 202758"/>
                  <a:gd name="connsiteY0" fmla="*/ 0 h 202758"/>
                  <a:gd name="connsiteX1" fmla="*/ 202758 w 202758"/>
                  <a:gd name="connsiteY1" fmla="*/ 0 h 202758"/>
                  <a:gd name="connsiteX2" fmla="*/ 0 w 202758"/>
                  <a:gd name="connsiteY2" fmla="*/ 202758 h 202758"/>
                  <a:gd name="connsiteX3" fmla="*/ 0 w 202758"/>
                  <a:gd name="connsiteY3" fmla="*/ 0 h 202758"/>
                  <a:gd name="connsiteX0" fmla="*/ 0 w 202758"/>
                  <a:gd name="connsiteY0" fmla="*/ 202758 h 294198"/>
                  <a:gd name="connsiteX1" fmla="*/ 0 w 202758"/>
                  <a:gd name="connsiteY1" fmla="*/ 0 h 294198"/>
                  <a:gd name="connsiteX2" fmla="*/ 202758 w 202758"/>
                  <a:gd name="connsiteY2" fmla="*/ 0 h 294198"/>
                  <a:gd name="connsiteX3" fmla="*/ 91440 w 202758"/>
                  <a:gd name="connsiteY3" fmla="*/ 294198 h 294198"/>
                  <a:gd name="connsiteX0" fmla="*/ 0 w 221968"/>
                  <a:gd name="connsiteY0" fmla="*/ 220123 h 311563"/>
                  <a:gd name="connsiteX1" fmla="*/ 0 w 221968"/>
                  <a:gd name="connsiteY1" fmla="*/ 17365 h 311563"/>
                  <a:gd name="connsiteX2" fmla="*/ 202758 w 221968"/>
                  <a:gd name="connsiteY2" fmla="*/ 17365 h 311563"/>
                  <a:gd name="connsiteX3" fmla="*/ 200969 w 221968"/>
                  <a:gd name="connsiteY3" fmla="*/ 23164 h 311563"/>
                  <a:gd name="connsiteX4" fmla="*/ 91440 w 221968"/>
                  <a:gd name="connsiteY4" fmla="*/ 311563 h 311563"/>
                  <a:gd name="connsiteX0" fmla="*/ 0 w 204284"/>
                  <a:gd name="connsiteY0" fmla="*/ 202758 h 294198"/>
                  <a:gd name="connsiteX1" fmla="*/ 0 w 204284"/>
                  <a:gd name="connsiteY1" fmla="*/ 0 h 294198"/>
                  <a:gd name="connsiteX2" fmla="*/ 202758 w 204284"/>
                  <a:gd name="connsiteY2" fmla="*/ 0 h 294198"/>
                  <a:gd name="connsiteX3" fmla="*/ 91440 w 204284"/>
                  <a:gd name="connsiteY3" fmla="*/ 294198 h 294198"/>
                  <a:gd name="connsiteX0" fmla="*/ 0 w 202758"/>
                  <a:gd name="connsiteY0" fmla="*/ 202758 h 202758"/>
                  <a:gd name="connsiteX1" fmla="*/ 0 w 202758"/>
                  <a:gd name="connsiteY1" fmla="*/ 0 h 202758"/>
                  <a:gd name="connsiteX2" fmla="*/ 202758 w 202758"/>
                  <a:gd name="connsiteY2" fmla="*/ 0 h 202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2758" h="202758">
                    <a:moveTo>
                      <a:pt x="0" y="202758"/>
                    </a:moveTo>
                    <a:lnTo>
                      <a:pt x="0" y="0"/>
                    </a:lnTo>
                    <a:lnTo>
                      <a:pt x="20275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63" name="二等辺三角形 156">
                <a:extLst>
                  <a:ext uri="{FF2B5EF4-FFF2-40B4-BE49-F238E27FC236}">
                    <a16:creationId xmlns:a16="http://schemas.microsoft.com/office/drawing/2014/main" id="{B539130C-EE3A-01DB-F098-AF4E96EEEBB8}"/>
                  </a:ext>
                </a:extLst>
              </p:cNvPr>
              <p:cNvSpPr/>
              <p:nvPr/>
            </p:nvSpPr>
            <p:spPr>
              <a:xfrm rot="4550283">
                <a:off x="409070" y="7575902"/>
                <a:ext cx="149285" cy="257388"/>
              </a:xfrm>
              <a:custGeom>
                <a:avLst/>
                <a:gdLst>
                  <a:gd name="connsiteX0" fmla="*/ 0 w 336311"/>
                  <a:gd name="connsiteY0" fmla="*/ 289923 h 289923"/>
                  <a:gd name="connsiteX1" fmla="*/ 168156 w 336311"/>
                  <a:gd name="connsiteY1" fmla="*/ 0 h 289923"/>
                  <a:gd name="connsiteX2" fmla="*/ 336311 w 336311"/>
                  <a:gd name="connsiteY2" fmla="*/ 289923 h 289923"/>
                  <a:gd name="connsiteX3" fmla="*/ 0 w 336311"/>
                  <a:gd name="connsiteY3" fmla="*/ 289923 h 289923"/>
                  <a:gd name="connsiteX0" fmla="*/ 168155 w 168155"/>
                  <a:gd name="connsiteY0" fmla="*/ 289923 h 289923"/>
                  <a:gd name="connsiteX1" fmla="*/ 0 w 168155"/>
                  <a:gd name="connsiteY1" fmla="*/ 0 h 289923"/>
                  <a:gd name="connsiteX2" fmla="*/ 168155 w 168155"/>
                  <a:gd name="connsiteY2" fmla="*/ 289923 h 289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8155" h="289923">
                    <a:moveTo>
                      <a:pt x="168155" y="289923"/>
                    </a:moveTo>
                    <a:lnTo>
                      <a:pt x="0" y="0"/>
                    </a:lnTo>
                    <a:lnTo>
                      <a:pt x="168155" y="289923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66" name="矢印: 山形 165">
            <a:extLst>
              <a:ext uri="{FF2B5EF4-FFF2-40B4-BE49-F238E27FC236}">
                <a16:creationId xmlns:a16="http://schemas.microsoft.com/office/drawing/2014/main" id="{AC4AADE2-2F0B-8B61-60A1-35D1597ABD9A}"/>
              </a:ext>
            </a:extLst>
          </p:cNvPr>
          <p:cNvSpPr/>
          <p:nvPr/>
        </p:nvSpPr>
        <p:spPr>
          <a:xfrm>
            <a:off x="1562476" y="7828006"/>
            <a:ext cx="867417" cy="606376"/>
          </a:xfrm>
          <a:prstGeom prst="chevron">
            <a:avLst>
              <a:gd name="adj" fmla="val 20726"/>
            </a:avLst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08ABA700-E1CC-3C0D-6A45-A4AAD567A40D}"/>
              </a:ext>
            </a:extLst>
          </p:cNvPr>
          <p:cNvSpPr txBox="1"/>
          <p:nvPr/>
        </p:nvSpPr>
        <p:spPr>
          <a:xfrm>
            <a:off x="1636329" y="7882904"/>
            <a:ext cx="724494" cy="50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75"/>
              </a:spcAft>
            </a:pPr>
            <a:r>
              <a:rPr kumimoji="1" lang="ja-JP" altLang="en-US" sz="10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事前相談</a:t>
            </a:r>
            <a:endParaRPr kumimoji="1" lang="en-US" altLang="ja-JP" sz="1000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675"/>
              </a:spcAft>
            </a:pPr>
            <a:r>
              <a:rPr kumimoji="1" lang="ja-JP" altLang="en-US" sz="10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（必須）</a:t>
            </a:r>
            <a:endParaRPr kumimoji="1" lang="en-US" altLang="ja-JP" sz="1050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8" name="矢印: 山形 177">
            <a:extLst>
              <a:ext uri="{FF2B5EF4-FFF2-40B4-BE49-F238E27FC236}">
                <a16:creationId xmlns:a16="http://schemas.microsoft.com/office/drawing/2014/main" id="{208F7311-A84F-3B07-E9FF-3E01247BF396}"/>
              </a:ext>
            </a:extLst>
          </p:cNvPr>
          <p:cNvSpPr/>
          <p:nvPr/>
        </p:nvSpPr>
        <p:spPr>
          <a:xfrm>
            <a:off x="2348543" y="7833349"/>
            <a:ext cx="867417" cy="606376"/>
          </a:xfrm>
          <a:prstGeom prst="chevron">
            <a:avLst>
              <a:gd name="adj" fmla="val 2072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875A5290-5D6E-D3E0-944B-6DFDB3912870}"/>
              </a:ext>
            </a:extLst>
          </p:cNvPr>
          <p:cNvSpPr txBox="1"/>
          <p:nvPr/>
        </p:nvSpPr>
        <p:spPr>
          <a:xfrm>
            <a:off x="2420004" y="7887703"/>
            <a:ext cx="72449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75"/>
              </a:spcAft>
            </a:pPr>
            <a:r>
              <a:rPr kumimoji="1" lang="ja-JP" altLang="en-US" sz="10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申請書</a:t>
            </a:r>
            <a:endParaRPr kumimoji="1" lang="en-US" altLang="ja-JP" sz="1000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675"/>
              </a:spcAft>
            </a:pPr>
            <a:r>
              <a:rPr kumimoji="1" lang="ja-JP" altLang="en-US" sz="10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</a:t>
            </a:r>
            <a:endParaRPr kumimoji="1" lang="en-US" altLang="ja-JP" sz="1000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9" name="矢印: 山形 178">
            <a:extLst>
              <a:ext uri="{FF2B5EF4-FFF2-40B4-BE49-F238E27FC236}">
                <a16:creationId xmlns:a16="http://schemas.microsoft.com/office/drawing/2014/main" id="{2D32A152-582A-3B60-49C3-8226DE6CB10B}"/>
              </a:ext>
            </a:extLst>
          </p:cNvPr>
          <p:cNvSpPr/>
          <p:nvPr/>
        </p:nvSpPr>
        <p:spPr>
          <a:xfrm>
            <a:off x="3126658" y="7830514"/>
            <a:ext cx="867417" cy="606376"/>
          </a:xfrm>
          <a:prstGeom prst="chevron">
            <a:avLst>
              <a:gd name="adj" fmla="val 20726"/>
            </a:avLst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1" name="テキスト ボックス 170">
            <a:extLst>
              <a:ext uri="{FF2B5EF4-FFF2-40B4-BE49-F238E27FC236}">
                <a16:creationId xmlns:a16="http://schemas.microsoft.com/office/drawing/2014/main" id="{EFE0E886-74A2-7E1F-5689-AF40090AD448}"/>
              </a:ext>
            </a:extLst>
          </p:cNvPr>
          <p:cNvSpPr txBox="1"/>
          <p:nvPr/>
        </p:nvSpPr>
        <p:spPr>
          <a:xfrm>
            <a:off x="3217702" y="7930801"/>
            <a:ext cx="7244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75"/>
              </a:spcAft>
            </a:pPr>
            <a:r>
              <a:rPr kumimoji="1" lang="ja-JP" altLang="en-US" b="1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採択</a:t>
            </a:r>
            <a:endParaRPr kumimoji="1" lang="en-US" altLang="ja-JP" b="1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0" name="矢印: 山形 179">
            <a:extLst>
              <a:ext uri="{FF2B5EF4-FFF2-40B4-BE49-F238E27FC236}">
                <a16:creationId xmlns:a16="http://schemas.microsoft.com/office/drawing/2014/main" id="{CA9F233F-937F-900C-4384-A0ECFAA53CCD}"/>
              </a:ext>
            </a:extLst>
          </p:cNvPr>
          <p:cNvSpPr/>
          <p:nvPr/>
        </p:nvSpPr>
        <p:spPr>
          <a:xfrm>
            <a:off x="3911943" y="7824460"/>
            <a:ext cx="867417" cy="606376"/>
          </a:xfrm>
          <a:prstGeom prst="chevron">
            <a:avLst>
              <a:gd name="adj" fmla="val 2072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B56B2B20-10D3-F11B-39EF-83DE685002A3}"/>
              </a:ext>
            </a:extLst>
          </p:cNvPr>
          <p:cNvSpPr txBox="1"/>
          <p:nvPr/>
        </p:nvSpPr>
        <p:spPr>
          <a:xfrm>
            <a:off x="3979035" y="7870189"/>
            <a:ext cx="72449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75"/>
              </a:spcAft>
            </a:pPr>
            <a:r>
              <a:rPr kumimoji="1" lang="ja-JP" altLang="en-US" sz="10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事業実施</a:t>
            </a:r>
            <a:endParaRPr kumimoji="1" lang="en-US" altLang="ja-JP" sz="1000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675"/>
              </a:spcAft>
            </a:pPr>
            <a:r>
              <a:rPr kumimoji="1" lang="ja-JP" altLang="en-US" sz="10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（契約）</a:t>
            </a:r>
            <a:endParaRPr kumimoji="1" lang="en-US" altLang="ja-JP" sz="1000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1" name="矢印: 山形 180">
            <a:extLst>
              <a:ext uri="{FF2B5EF4-FFF2-40B4-BE49-F238E27FC236}">
                <a16:creationId xmlns:a16="http://schemas.microsoft.com/office/drawing/2014/main" id="{B104F680-1B26-A771-8CA8-4DA0C0C02FDB}"/>
              </a:ext>
            </a:extLst>
          </p:cNvPr>
          <p:cNvSpPr/>
          <p:nvPr/>
        </p:nvSpPr>
        <p:spPr>
          <a:xfrm>
            <a:off x="4700364" y="7829483"/>
            <a:ext cx="867417" cy="606376"/>
          </a:xfrm>
          <a:prstGeom prst="chevron">
            <a:avLst>
              <a:gd name="adj" fmla="val 20726"/>
            </a:avLst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id="{0E5520E2-D8C0-F892-8FB6-56D972FDBFFF}"/>
              </a:ext>
            </a:extLst>
          </p:cNvPr>
          <p:cNvSpPr txBox="1"/>
          <p:nvPr/>
        </p:nvSpPr>
        <p:spPr>
          <a:xfrm>
            <a:off x="4772088" y="7884177"/>
            <a:ext cx="72449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75"/>
              </a:spcAft>
            </a:pPr>
            <a:r>
              <a:rPr kumimoji="1" lang="ja-JP" altLang="en-US" sz="10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報告書</a:t>
            </a:r>
            <a:endParaRPr kumimoji="1" lang="en-US" altLang="ja-JP" sz="1000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675"/>
              </a:spcAft>
            </a:pPr>
            <a:r>
              <a:rPr kumimoji="1" lang="ja-JP" altLang="en-US" sz="10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</a:t>
            </a:r>
            <a:endParaRPr kumimoji="1" lang="en-US" altLang="ja-JP" sz="1000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2" name="矢印: 山形 181">
            <a:extLst>
              <a:ext uri="{FF2B5EF4-FFF2-40B4-BE49-F238E27FC236}">
                <a16:creationId xmlns:a16="http://schemas.microsoft.com/office/drawing/2014/main" id="{F6199518-9AF8-7125-EF2D-E2726649F945}"/>
              </a:ext>
            </a:extLst>
          </p:cNvPr>
          <p:cNvSpPr/>
          <p:nvPr/>
        </p:nvSpPr>
        <p:spPr>
          <a:xfrm>
            <a:off x="5484207" y="7836592"/>
            <a:ext cx="867417" cy="606376"/>
          </a:xfrm>
          <a:prstGeom prst="chevron">
            <a:avLst>
              <a:gd name="adj" fmla="val 2072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453AED5F-188C-B6FD-876B-EC80FA1E4FEE}"/>
              </a:ext>
            </a:extLst>
          </p:cNvPr>
          <p:cNvSpPr txBox="1"/>
          <p:nvPr/>
        </p:nvSpPr>
        <p:spPr>
          <a:xfrm>
            <a:off x="5554362" y="7900602"/>
            <a:ext cx="72449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75"/>
              </a:spcAft>
            </a:pPr>
            <a:r>
              <a:rPr kumimoji="1" lang="ja-JP" altLang="en-US" sz="10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補助金</a:t>
            </a:r>
            <a:endParaRPr kumimoji="1" lang="en-US" altLang="ja-JP" sz="1000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675"/>
              </a:spcAft>
            </a:pPr>
            <a:r>
              <a:rPr kumimoji="1" lang="ja-JP" altLang="en-US" sz="100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交付</a:t>
            </a:r>
            <a:endParaRPr kumimoji="1" lang="en-US" altLang="ja-JP" sz="1000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C96E1791-0A86-B86E-23C0-3284E61B20BA}"/>
              </a:ext>
            </a:extLst>
          </p:cNvPr>
          <p:cNvSpPr/>
          <p:nvPr/>
        </p:nvSpPr>
        <p:spPr>
          <a:xfrm>
            <a:off x="253171" y="8847290"/>
            <a:ext cx="6335330" cy="945241"/>
          </a:xfrm>
          <a:prstGeom prst="roundRect">
            <a:avLst>
              <a:gd name="adj" fmla="val 9613"/>
            </a:avLst>
          </a:prstGeom>
          <a:solidFill>
            <a:schemeClr val="bg1"/>
          </a:solidFill>
          <a:ln w="28575">
            <a:solidFill>
              <a:srgbClr val="FFCC6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5783ED-0637-D4F7-67A9-83BC41E83EE2}"/>
              </a:ext>
            </a:extLst>
          </p:cNvPr>
          <p:cNvSpPr txBox="1"/>
          <p:nvPr/>
        </p:nvSpPr>
        <p:spPr>
          <a:xfrm>
            <a:off x="1486879" y="8981701"/>
            <a:ext cx="3337195" cy="342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69"/>
              </a:lnSpc>
            </a:pPr>
            <a:r>
              <a:rPr kumimoji="1" lang="ja-JP" altLang="en-US" sz="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岐阜市 経済部 商工課　工業振興係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90981BC-B128-10E4-9581-1F16812B84F7}"/>
              </a:ext>
            </a:extLst>
          </p:cNvPr>
          <p:cNvSpPr txBox="1"/>
          <p:nvPr/>
        </p:nvSpPr>
        <p:spPr>
          <a:xfrm>
            <a:off x="1494643" y="9262566"/>
            <a:ext cx="3954306" cy="47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9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〒</a:t>
            </a:r>
            <a:r>
              <a:rPr kumimoji="1" lang="en-US" altLang="ja-JP" sz="9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500-</a:t>
            </a:r>
            <a:r>
              <a:rPr kumimoji="1" lang="ja-JP" altLang="en-US" sz="9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８７０１　岐阜市司町４０－１</a:t>
            </a:r>
            <a:endParaRPr kumimoji="1" lang="en-US" altLang="ja-JP" sz="9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900"/>
              </a:lnSpc>
              <a:spcAft>
                <a:spcPts val="338"/>
              </a:spcAft>
            </a:pPr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    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058-2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１４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-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２３５９（直通）</a:t>
            </a:r>
            <a:endParaRPr kumimoji="1" lang="ja-JP" altLang="en-US" sz="597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5F306BC-8988-F6C6-019F-9BFC06D74264}"/>
              </a:ext>
            </a:extLst>
          </p:cNvPr>
          <p:cNvSpPr/>
          <p:nvPr/>
        </p:nvSpPr>
        <p:spPr>
          <a:xfrm>
            <a:off x="4773725" y="8956944"/>
            <a:ext cx="1625026" cy="713458"/>
          </a:xfrm>
          <a:custGeom>
            <a:avLst/>
            <a:gdLst>
              <a:gd name="connsiteX0" fmla="*/ 0 w 1625026"/>
              <a:gd name="connsiteY0" fmla="*/ 361394 h 713458"/>
              <a:gd name="connsiteX1" fmla="*/ 341680 w 1625026"/>
              <a:gd name="connsiteY1" fmla="*/ 19714 h 713458"/>
              <a:gd name="connsiteX2" fmla="*/ 803057 w 1625026"/>
              <a:gd name="connsiteY2" fmla="*/ 19714 h 713458"/>
              <a:gd name="connsiteX3" fmla="*/ 1283265 w 1625026"/>
              <a:gd name="connsiteY3" fmla="*/ 19714 h 713458"/>
              <a:gd name="connsiteX4" fmla="*/ 1624945 w 1625026"/>
              <a:gd name="connsiteY4" fmla="*/ 361394 h 713458"/>
              <a:gd name="connsiteX5" fmla="*/ 1624945 w 1625026"/>
              <a:gd name="connsiteY5" fmla="*/ 361394 h 713458"/>
              <a:gd name="connsiteX6" fmla="*/ 1283265 w 1625026"/>
              <a:gd name="connsiteY6" fmla="*/ 703074 h 713458"/>
              <a:gd name="connsiteX7" fmla="*/ 821888 w 1625026"/>
              <a:gd name="connsiteY7" fmla="*/ 703074 h 713458"/>
              <a:gd name="connsiteX8" fmla="*/ 341680 w 1625026"/>
              <a:gd name="connsiteY8" fmla="*/ 703074 h 713458"/>
              <a:gd name="connsiteX9" fmla="*/ 0 w 1625026"/>
              <a:gd name="connsiteY9" fmla="*/ 361394 h 713458"/>
              <a:gd name="connsiteX0" fmla="*/ 0 w 1625026"/>
              <a:gd name="connsiteY0" fmla="*/ 361394 h 713458"/>
              <a:gd name="connsiteX1" fmla="*/ 341680 w 1625026"/>
              <a:gd name="connsiteY1" fmla="*/ 19714 h 713458"/>
              <a:gd name="connsiteX2" fmla="*/ 879366 w 1625026"/>
              <a:gd name="connsiteY2" fmla="*/ 48289 h 713458"/>
              <a:gd name="connsiteX3" fmla="*/ 1283265 w 1625026"/>
              <a:gd name="connsiteY3" fmla="*/ 19714 h 713458"/>
              <a:gd name="connsiteX4" fmla="*/ 1624945 w 1625026"/>
              <a:gd name="connsiteY4" fmla="*/ 361394 h 713458"/>
              <a:gd name="connsiteX5" fmla="*/ 1624945 w 1625026"/>
              <a:gd name="connsiteY5" fmla="*/ 361394 h 713458"/>
              <a:gd name="connsiteX6" fmla="*/ 1283265 w 1625026"/>
              <a:gd name="connsiteY6" fmla="*/ 703074 h 713458"/>
              <a:gd name="connsiteX7" fmla="*/ 831304 w 1625026"/>
              <a:gd name="connsiteY7" fmla="*/ 703074 h 713458"/>
              <a:gd name="connsiteX8" fmla="*/ 341680 w 1625026"/>
              <a:gd name="connsiteY8" fmla="*/ 703074 h 713458"/>
              <a:gd name="connsiteX9" fmla="*/ 0 w 1625026"/>
              <a:gd name="connsiteY9" fmla="*/ 361394 h 71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25026" h="713458" fill="none" extrusionOk="0">
                <a:moveTo>
                  <a:pt x="0" y="361394"/>
                </a:moveTo>
                <a:cubicBezTo>
                  <a:pt x="18876" y="149206"/>
                  <a:pt x="82582" y="14436"/>
                  <a:pt x="341680" y="19714"/>
                </a:cubicBezTo>
                <a:cubicBezTo>
                  <a:pt x="540060" y="3994"/>
                  <a:pt x="650156" y="29630"/>
                  <a:pt x="803057" y="19714"/>
                </a:cubicBezTo>
                <a:cubicBezTo>
                  <a:pt x="924976" y="-2467"/>
                  <a:pt x="1171639" y="-5699"/>
                  <a:pt x="1283265" y="19714"/>
                </a:cubicBezTo>
                <a:cubicBezTo>
                  <a:pt x="1501122" y="23437"/>
                  <a:pt x="1631344" y="250140"/>
                  <a:pt x="1624945" y="361394"/>
                </a:cubicBezTo>
                <a:lnTo>
                  <a:pt x="1624945" y="361394"/>
                </a:lnTo>
                <a:cubicBezTo>
                  <a:pt x="1553439" y="519558"/>
                  <a:pt x="1506815" y="681596"/>
                  <a:pt x="1283265" y="703074"/>
                </a:cubicBezTo>
                <a:cubicBezTo>
                  <a:pt x="1186383" y="748379"/>
                  <a:pt x="1031681" y="687916"/>
                  <a:pt x="821888" y="703074"/>
                </a:cubicBezTo>
                <a:cubicBezTo>
                  <a:pt x="629167" y="728910"/>
                  <a:pt x="558871" y="692208"/>
                  <a:pt x="341680" y="703074"/>
                </a:cubicBezTo>
                <a:cubicBezTo>
                  <a:pt x="122258" y="733872"/>
                  <a:pt x="64580" y="532195"/>
                  <a:pt x="0" y="361394"/>
                </a:cubicBezTo>
                <a:close/>
              </a:path>
              <a:path w="1625026" h="713458" stroke="0" extrusionOk="0">
                <a:moveTo>
                  <a:pt x="0" y="361394"/>
                </a:moveTo>
                <a:cubicBezTo>
                  <a:pt x="38238" y="130858"/>
                  <a:pt x="140341" y="7587"/>
                  <a:pt x="341680" y="19714"/>
                </a:cubicBezTo>
                <a:cubicBezTo>
                  <a:pt x="537041" y="13215"/>
                  <a:pt x="725904" y="46784"/>
                  <a:pt x="879366" y="48289"/>
                </a:cubicBezTo>
                <a:cubicBezTo>
                  <a:pt x="1007720" y="32149"/>
                  <a:pt x="1130194" y="-18002"/>
                  <a:pt x="1283265" y="19714"/>
                </a:cubicBezTo>
                <a:cubicBezTo>
                  <a:pt x="1404205" y="89071"/>
                  <a:pt x="1618060" y="206945"/>
                  <a:pt x="1624945" y="361394"/>
                </a:cubicBezTo>
                <a:lnTo>
                  <a:pt x="1624945" y="361394"/>
                </a:lnTo>
                <a:cubicBezTo>
                  <a:pt x="1562062" y="542978"/>
                  <a:pt x="1470201" y="703509"/>
                  <a:pt x="1283265" y="703074"/>
                </a:cubicBezTo>
                <a:cubicBezTo>
                  <a:pt x="1141590" y="702135"/>
                  <a:pt x="965527" y="710920"/>
                  <a:pt x="831304" y="703074"/>
                </a:cubicBezTo>
                <a:cubicBezTo>
                  <a:pt x="696078" y="676800"/>
                  <a:pt x="577874" y="668751"/>
                  <a:pt x="341680" y="703074"/>
                </a:cubicBezTo>
                <a:cubicBezTo>
                  <a:pt x="132346" y="651079"/>
                  <a:pt x="17683" y="590240"/>
                  <a:pt x="0" y="361394"/>
                </a:cubicBezTo>
                <a:close/>
              </a:path>
              <a:path w="1625026" h="713458" fill="none" stroke="0" extrusionOk="0">
                <a:moveTo>
                  <a:pt x="0" y="361394"/>
                </a:moveTo>
                <a:cubicBezTo>
                  <a:pt x="29808" y="167062"/>
                  <a:pt x="123423" y="12728"/>
                  <a:pt x="341680" y="19714"/>
                </a:cubicBezTo>
                <a:cubicBezTo>
                  <a:pt x="515260" y="14938"/>
                  <a:pt x="664372" y="55362"/>
                  <a:pt x="803057" y="19714"/>
                </a:cubicBezTo>
                <a:cubicBezTo>
                  <a:pt x="928873" y="25797"/>
                  <a:pt x="1162731" y="4627"/>
                  <a:pt x="1283265" y="19714"/>
                </a:cubicBezTo>
                <a:cubicBezTo>
                  <a:pt x="1492184" y="48009"/>
                  <a:pt x="1610717" y="222053"/>
                  <a:pt x="1624945" y="361394"/>
                </a:cubicBezTo>
                <a:lnTo>
                  <a:pt x="1624945" y="361394"/>
                </a:lnTo>
                <a:cubicBezTo>
                  <a:pt x="1561278" y="523450"/>
                  <a:pt x="1533520" y="696822"/>
                  <a:pt x="1283265" y="703074"/>
                </a:cubicBezTo>
                <a:cubicBezTo>
                  <a:pt x="1178091" y="702072"/>
                  <a:pt x="1031426" y="696234"/>
                  <a:pt x="821888" y="703074"/>
                </a:cubicBezTo>
                <a:cubicBezTo>
                  <a:pt x="643351" y="724568"/>
                  <a:pt x="543216" y="676010"/>
                  <a:pt x="341680" y="703074"/>
                </a:cubicBezTo>
                <a:cubicBezTo>
                  <a:pt x="113107" y="680330"/>
                  <a:pt x="47543" y="567960"/>
                  <a:pt x="0" y="361394"/>
                </a:cubicBezTo>
                <a:close/>
              </a:path>
            </a:pathLst>
          </a:custGeom>
          <a:solidFill>
            <a:srgbClr val="FFCCCC">
              <a:alpha val="51000"/>
            </a:srgbClr>
          </a:solidFill>
          <a:ln w="38100" cap="rnd" cmpd="dbl">
            <a:solidFill>
              <a:srgbClr val="FF6699"/>
            </a:solidFill>
            <a:prstDash val="sysDot"/>
            <a:extLst>
              <a:ext uri="{C807C97D-BFC1-408E-A445-0C87EB9F89A2}">
                <ask:lineSketchStyleProps xmlns:ask="http://schemas.microsoft.com/office/drawing/2018/sketchyshapes" sd="2214188587">
                  <a:custGeom>
                    <a:avLst/>
                    <a:gdLst>
                      <a:gd name="connsiteX0" fmla="*/ 0 w 1624945"/>
                      <a:gd name="connsiteY0" fmla="*/ 341680 h 683360"/>
                      <a:gd name="connsiteX1" fmla="*/ 341680 w 1624945"/>
                      <a:gd name="connsiteY1" fmla="*/ 0 h 683360"/>
                      <a:gd name="connsiteX2" fmla="*/ 803057 w 1624945"/>
                      <a:gd name="connsiteY2" fmla="*/ 0 h 683360"/>
                      <a:gd name="connsiteX3" fmla="*/ 1283265 w 1624945"/>
                      <a:gd name="connsiteY3" fmla="*/ 0 h 683360"/>
                      <a:gd name="connsiteX4" fmla="*/ 1624945 w 1624945"/>
                      <a:gd name="connsiteY4" fmla="*/ 341680 h 683360"/>
                      <a:gd name="connsiteX5" fmla="*/ 1624945 w 1624945"/>
                      <a:gd name="connsiteY5" fmla="*/ 341680 h 683360"/>
                      <a:gd name="connsiteX6" fmla="*/ 1283265 w 1624945"/>
                      <a:gd name="connsiteY6" fmla="*/ 683360 h 683360"/>
                      <a:gd name="connsiteX7" fmla="*/ 821888 w 1624945"/>
                      <a:gd name="connsiteY7" fmla="*/ 683360 h 683360"/>
                      <a:gd name="connsiteX8" fmla="*/ 341680 w 1624945"/>
                      <a:gd name="connsiteY8" fmla="*/ 683360 h 683360"/>
                      <a:gd name="connsiteX9" fmla="*/ 0 w 1624945"/>
                      <a:gd name="connsiteY9" fmla="*/ 341680 h 683360"/>
                      <a:gd name="connsiteX0" fmla="*/ 0 w 1625026"/>
                      <a:gd name="connsiteY0" fmla="*/ 361394 h 713458"/>
                      <a:gd name="connsiteX1" fmla="*/ 341680 w 1625026"/>
                      <a:gd name="connsiteY1" fmla="*/ 19714 h 713458"/>
                      <a:gd name="connsiteX2" fmla="*/ 803057 w 1625026"/>
                      <a:gd name="connsiteY2" fmla="*/ 19714 h 713458"/>
                      <a:gd name="connsiteX3" fmla="*/ 1283265 w 1625026"/>
                      <a:gd name="connsiteY3" fmla="*/ 19714 h 713458"/>
                      <a:gd name="connsiteX4" fmla="*/ 1624945 w 1625026"/>
                      <a:gd name="connsiteY4" fmla="*/ 361394 h 713458"/>
                      <a:gd name="connsiteX5" fmla="*/ 1624945 w 1625026"/>
                      <a:gd name="connsiteY5" fmla="*/ 361394 h 713458"/>
                      <a:gd name="connsiteX6" fmla="*/ 1283265 w 1625026"/>
                      <a:gd name="connsiteY6" fmla="*/ 703074 h 713458"/>
                      <a:gd name="connsiteX7" fmla="*/ 821888 w 1625026"/>
                      <a:gd name="connsiteY7" fmla="*/ 703074 h 713458"/>
                      <a:gd name="connsiteX8" fmla="*/ 341680 w 1625026"/>
                      <a:gd name="connsiteY8" fmla="*/ 703074 h 713458"/>
                      <a:gd name="connsiteX9" fmla="*/ 0 w 1625026"/>
                      <a:gd name="connsiteY9" fmla="*/ 361394 h 713458"/>
                      <a:gd name="connsiteX0" fmla="*/ 0 w 1625026"/>
                      <a:gd name="connsiteY0" fmla="*/ 361394 h 713458"/>
                      <a:gd name="connsiteX1" fmla="*/ 341680 w 1625026"/>
                      <a:gd name="connsiteY1" fmla="*/ 19714 h 713458"/>
                      <a:gd name="connsiteX2" fmla="*/ 879366 w 1625026"/>
                      <a:gd name="connsiteY2" fmla="*/ 48289 h 713458"/>
                      <a:gd name="connsiteX3" fmla="*/ 1283265 w 1625026"/>
                      <a:gd name="connsiteY3" fmla="*/ 19714 h 713458"/>
                      <a:gd name="connsiteX4" fmla="*/ 1624945 w 1625026"/>
                      <a:gd name="connsiteY4" fmla="*/ 361394 h 713458"/>
                      <a:gd name="connsiteX5" fmla="*/ 1624945 w 1625026"/>
                      <a:gd name="connsiteY5" fmla="*/ 361394 h 713458"/>
                      <a:gd name="connsiteX6" fmla="*/ 1283265 w 1625026"/>
                      <a:gd name="connsiteY6" fmla="*/ 703074 h 713458"/>
                      <a:gd name="connsiteX7" fmla="*/ 831304 w 1625026"/>
                      <a:gd name="connsiteY7" fmla="*/ 703074 h 713458"/>
                      <a:gd name="connsiteX8" fmla="*/ 341680 w 1625026"/>
                      <a:gd name="connsiteY8" fmla="*/ 703074 h 713458"/>
                      <a:gd name="connsiteX9" fmla="*/ 0 w 1625026"/>
                      <a:gd name="connsiteY9" fmla="*/ 361394 h 7134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25026" h="713458" fill="none" extrusionOk="0">
                        <a:moveTo>
                          <a:pt x="0" y="361394"/>
                        </a:moveTo>
                        <a:cubicBezTo>
                          <a:pt x="6726" y="164321"/>
                          <a:pt x="127178" y="17780"/>
                          <a:pt x="341680" y="19714"/>
                        </a:cubicBezTo>
                        <a:cubicBezTo>
                          <a:pt x="540205" y="12314"/>
                          <a:pt x="669615" y="35734"/>
                          <a:pt x="803057" y="19714"/>
                        </a:cubicBezTo>
                        <a:cubicBezTo>
                          <a:pt x="936499" y="3694"/>
                          <a:pt x="1158454" y="1722"/>
                          <a:pt x="1283265" y="19714"/>
                        </a:cubicBezTo>
                        <a:cubicBezTo>
                          <a:pt x="1497772" y="23009"/>
                          <a:pt x="1628775" y="219043"/>
                          <a:pt x="1624945" y="361394"/>
                        </a:cubicBezTo>
                        <a:lnTo>
                          <a:pt x="1624945" y="361394"/>
                        </a:lnTo>
                        <a:cubicBezTo>
                          <a:pt x="1583389" y="532350"/>
                          <a:pt x="1496015" y="688253"/>
                          <a:pt x="1283265" y="703074"/>
                        </a:cubicBezTo>
                        <a:cubicBezTo>
                          <a:pt x="1159836" y="723995"/>
                          <a:pt x="1014346" y="694634"/>
                          <a:pt x="821888" y="703074"/>
                        </a:cubicBezTo>
                        <a:cubicBezTo>
                          <a:pt x="629430" y="711514"/>
                          <a:pt x="550465" y="683398"/>
                          <a:pt x="341680" y="703074"/>
                        </a:cubicBezTo>
                        <a:cubicBezTo>
                          <a:pt x="144698" y="711373"/>
                          <a:pt x="25872" y="542926"/>
                          <a:pt x="0" y="361394"/>
                        </a:cubicBezTo>
                        <a:close/>
                      </a:path>
                      <a:path w="1625026" h="713458" stroke="0" extrusionOk="0">
                        <a:moveTo>
                          <a:pt x="0" y="361394"/>
                        </a:moveTo>
                        <a:cubicBezTo>
                          <a:pt x="29331" y="176172"/>
                          <a:pt x="134726" y="-4839"/>
                          <a:pt x="341680" y="19714"/>
                        </a:cubicBezTo>
                        <a:cubicBezTo>
                          <a:pt x="559277" y="39510"/>
                          <a:pt x="734694" y="62755"/>
                          <a:pt x="879366" y="48289"/>
                        </a:cubicBezTo>
                        <a:cubicBezTo>
                          <a:pt x="1024038" y="33823"/>
                          <a:pt x="1159002" y="-32470"/>
                          <a:pt x="1283265" y="19714"/>
                        </a:cubicBezTo>
                        <a:cubicBezTo>
                          <a:pt x="1407528" y="71898"/>
                          <a:pt x="1595522" y="177594"/>
                          <a:pt x="1624945" y="361394"/>
                        </a:cubicBezTo>
                        <a:lnTo>
                          <a:pt x="1624945" y="361394"/>
                        </a:lnTo>
                        <a:cubicBezTo>
                          <a:pt x="1604393" y="541827"/>
                          <a:pt x="1505868" y="710819"/>
                          <a:pt x="1283265" y="703074"/>
                        </a:cubicBezTo>
                        <a:cubicBezTo>
                          <a:pt x="1129800" y="719815"/>
                          <a:pt x="969311" y="713690"/>
                          <a:pt x="831304" y="703074"/>
                        </a:cubicBezTo>
                        <a:cubicBezTo>
                          <a:pt x="693297" y="692458"/>
                          <a:pt x="573389" y="679732"/>
                          <a:pt x="341680" y="703074"/>
                        </a:cubicBezTo>
                        <a:cubicBezTo>
                          <a:pt x="136687" y="687069"/>
                          <a:pt x="16463" y="569116"/>
                          <a:pt x="0" y="361394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42356C-9231-3D14-1D44-17FEBFA23AD4}"/>
              </a:ext>
            </a:extLst>
          </p:cNvPr>
          <p:cNvSpPr txBox="1"/>
          <p:nvPr/>
        </p:nvSpPr>
        <p:spPr>
          <a:xfrm>
            <a:off x="4861675" y="9091945"/>
            <a:ext cx="1384301" cy="429220"/>
          </a:xfrm>
          <a:custGeom>
            <a:avLst/>
            <a:gdLst>
              <a:gd name="connsiteX0" fmla="*/ 0 w 1384301"/>
              <a:gd name="connsiteY0" fmla="*/ 0 h 429220"/>
              <a:gd name="connsiteX1" fmla="*/ 705994 w 1384301"/>
              <a:gd name="connsiteY1" fmla="*/ 0 h 429220"/>
              <a:gd name="connsiteX2" fmla="*/ 1384301 w 1384301"/>
              <a:gd name="connsiteY2" fmla="*/ 0 h 429220"/>
              <a:gd name="connsiteX3" fmla="*/ 1384301 w 1384301"/>
              <a:gd name="connsiteY3" fmla="*/ 429220 h 429220"/>
              <a:gd name="connsiteX4" fmla="*/ 719837 w 1384301"/>
              <a:gd name="connsiteY4" fmla="*/ 429220 h 429220"/>
              <a:gd name="connsiteX5" fmla="*/ 0 w 1384301"/>
              <a:gd name="connsiteY5" fmla="*/ 429220 h 429220"/>
              <a:gd name="connsiteX6" fmla="*/ 0 w 1384301"/>
              <a:gd name="connsiteY6" fmla="*/ 0 h 429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4301" h="429220" extrusionOk="0">
                <a:moveTo>
                  <a:pt x="0" y="0"/>
                </a:moveTo>
                <a:cubicBezTo>
                  <a:pt x="274952" y="21838"/>
                  <a:pt x="453598" y="26968"/>
                  <a:pt x="705994" y="0"/>
                </a:cubicBezTo>
                <a:cubicBezTo>
                  <a:pt x="958390" y="-26968"/>
                  <a:pt x="1235010" y="16781"/>
                  <a:pt x="1384301" y="0"/>
                </a:cubicBezTo>
                <a:cubicBezTo>
                  <a:pt x="1367462" y="132815"/>
                  <a:pt x="1373647" y="244679"/>
                  <a:pt x="1384301" y="429220"/>
                </a:cubicBezTo>
                <a:cubicBezTo>
                  <a:pt x="1183023" y="456234"/>
                  <a:pt x="901625" y="448227"/>
                  <a:pt x="719837" y="429220"/>
                </a:cubicBezTo>
                <a:cubicBezTo>
                  <a:pt x="538049" y="410213"/>
                  <a:pt x="149291" y="453553"/>
                  <a:pt x="0" y="429220"/>
                </a:cubicBezTo>
                <a:cubicBezTo>
                  <a:pt x="-16945" y="231735"/>
                  <a:pt x="-1966" y="151439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0966429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050" b="1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事前に</a:t>
            </a:r>
            <a:endParaRPr kumimoji="1" lang="en-US" altLang="ja-JP" sz="1050" b="1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50" b="1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ご相談ください！！</a:t>
            </a:r>
            <a:endParaRPr kumimoji="1" lang="en-US" altLang="ja-JP" sz="1050" b="1" dirty="0">
              <a:ln>
                <a:solidFill>
                  <a:schemeClr val="tx1"/>
                </a:solidFill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5" name="グラフィックス 14" descr="電話 単色塗りつぶし">
            <a:extLst>
              <a:ext uri="{FF2B5EF4-FFF2-40B4-BE49-F238E27FC236}">
                <a16:creationId xmlns:a16="http://schemas.microsoft.com/office/drawing/2014/main" id="{AC8E4875-2CAC-1BFB-C373-4DD755B4E7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48195" y="9457581"/>
            <a:ext cx="245872" cy="245872"/>
          </a:xfrm>
          <a:prstGeom prst="rect">
            <a:avLst/>
          </a:prstGeom>
        </p:spPr>
      </p:pic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1135B219-7083-9491-F2FC-DD7961FD7B1C}"/>
              </a:ext>
            </a:extLst>
          </p:cNvPr>
          <p:cNvSpPr/>
          <p:nvPr/>
        </p:nvSpPr>
        <p:spPr>
          <a:xfrm>
            <a:off x="218856" y="8978594"/>
            <a:ext cx="1085440" cy="303604"/>
          </a:xfrm>
          <a:prstGeom prst="roundRect">
            <a:avLst>
              <a:gd name="adj" fmla="val 0"/>
            </a:avLst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7340B0-D931-4409-781B-2D7E7FF0D6AB}"/>
              </a:ext>
            </a:extLst>
          </p:cNvPr>
          <p:cNvSpPr txBox="1"/>
          <p:nvPr/>
        </p:nvSpPr>
        <p:spPr>
          <a:xfrm>
            <a:off x="253171" y="8955605"/>
            <a:ext cx="1043361" cy="29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050" dirty="0">
                <a:ln>
                  <a:solidFill>
                    <a:schemeClr val="tx1"/>
                  </a:solidFill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</a:t>
            </a:r>
          </a:p>
        </p:txBody>
      </p:sp>
      <p:pic>
        <p:nvPicPr>
          <p:cNvPr id="45" name="図 44" descr="白いバックグラウンドの前に座っている人形&#10;&#10;中程度の精度で自動的に生成された説明">
            <a:extLst>
              <a:ext uri="{FF2B5EF4-FFF2-40B4-BE49-F238E27FC236}">
                <a16:creationId xmlns:a16="http://schemas.microsoft.com/office/drawing/2014/main" id="{2A44346E-6F0D-A7C4-8A9B-95A1DCF025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635" y="9053291"/>
            <a:ext cx="767588" cy="882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36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ビュー">
  <a:themeElements>
    <a:clrScheme name="黄緑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ビュー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ビュー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TM03457515[[fn=ビュー]]</Template>
  <TotalTime>1946</TotalTime>
  <Words>222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UDゴシック</vt:lpstr>
      <vt:lpstr>HG丸ｺﾞｼｯｸM-PRO</vt:lpstr>
      <vt:lpstr>UD デジタル 教科書体 NK-B</vt:lpstr>
      <vt:lpstr>UD デジタル 教科書体 NK-R</vt:lpstr>
      <vt:lpstr>Arial</vt:lpstr>
      <vt:lpstr>Century Schoolbook</vt:lpstr>
      <vt:lpstr>Wingdings 2</vt:lpstr>
      <vt:lpstr>ビュー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河合　真理子</dc:creator>
  <cp:lastModifiedBy>野田　千草</cp:lastModifiedBy>
  <cp:revision>42</cp:revision>
  <cp:lastPrinted>2024-03-19T06:22:25Z</cp:lastPrinted>
  <dcterms:created xsi:type="dcterms:W3CDTF">2023-11-27T00:15:38Z</dcterms:created>
  <dcterms:modified xsi:type="dcterms:W3CDTF">2025-03-25T06:22:23Z</dcterms:modified>
</cp:coreProperties>
</file>