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6723" autoAdjust="0"/>
  </p:normalViewPr>
  <p:slideViewPr>
    <p:cSldViewPr snapToGrid="0">
      <p:cViewPr varScale="1">
        <p:scale>
          <a:sx n="73" d="100"/>
          <a:sy n="73" d="100"/>
        </p:scale>
        <p:origin x="1830" y="60"/>
      </p:cViewPr>
      <p:guideLst>
        <p:guide orient="horz" pos="3024"/>
        <p:guide pos="4032"/>
      </p:guideLst>
    </p:cSldViewPr>
  </p:slideViewPr>
  <p:outlineViewPr>
    <p:cViewPr>
      <p:scale>
        <a:sx n="33" d="100"/>
        <a:sy n="33" d="100"/>
      </p:scale>
      <p:origin x="0" y="0"/>
    </p:cViewPr>
  </p:outlin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9787" cy="498693"/>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1"/>
            <a:ext cx="2949787" cy="498693"/>
          </a:xfrm>
          <a:prstGeom prst="rect">
            <a:avLst/>
          </a:prstGeom>
        </p:spPr>
        <p:txBody>
          <a:bodyPr vert="horz" lIns="91411" tIns="45706" rIns="91411" bIns="45706" rtlCol="0"/>
          <a:lstStyle>
            <a:lvl1pPr algn="r">
              <a:defRPr sz="1200"/>
            </a:lvl1pPr>
          </a:lstStyle>
          <a:p>
            <a:fld id="{9B6B9AC5-C370-484F-B9D7-2A38D1381D75}"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11" tIns="45706" rIns="91411" bIns="45706"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11" tIns="45706" rIns="91411"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47"/>
            <a:ext cx="2949787" cy="498692"/>
          </a:xfrm>
          <a:prstGeom prst="rect">
            <a:avLst/>
          </a:prstGeom>
        </p:spPr>
        <p:txBody>
          <a:bodyPr vert="horz" lIns="91411" tIns="45706" rIns="91411"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47"/>
            <a:ext cx="2949787" cy="498692"/>
          </a:xfrm>
          <a:prstGeom prst="rect">
            <a:avLst/>
          </a:prstGeom>
        </p:spPr>
        <p:txBody>
          <a:bodyPr vert="horz" lIns="91411" tIns="45706" rIns="91411" bIns="45706" rtlCol="0" anchor="b"/>
          <a:lstStyle>
            <a:lvl1pPr algn="r">
              <a:defRPr sz="1200"/>
            </a:lvl1pPr>
          </a:lstStyle>
          <a:p>
            <a:fld id="{65311D8B-621D-4089-89B2-94EECD74B3BD}" type="slidenum">
              <a:rPr kumimoji="1" lang="ja-JP" altLang="en-US" smtClean="0"/>
              <a:t>‹#›</a:t>
            </a:fld>
            <a:endParaRPr kumimoji="1" lang="ja-JP" altLang="en-US"/>
          </a:p>
        </p:txBody>
      </p:sp>
    </p:spTree>
    <p:extLst>
      <p:ext uri="{BB962C8B-B14F-4D97-AF65-F5344CB8AC3E}">
        <p14:creationId xmlns:p14="http://schemas.microsoft.com/office/powerpoint/2010/main" val="4137057392"/>
      </p:ext>
    </p:extLst>
  </p:cSld>
  <p:clrMap bg1="lt1" tx1="dk1" bg2="lt2" tx2="dk2" accent1="accent1" accent2="accent2" accent3="accent3" accent4="accent4" accent5="accent5" accent6="accent6" hlink="hlink" folHlink="folHlink"/>
  <p:notesStyle>
    <a:lvl1pPr marL="0" algn="l" defTabSz="1075334" rtl="0" eaLnBrk="1" latinLnBrk="0" hangingPunct="1">
      <a:defRPr kumimoji="1" sz="1411" kern="1200">
        <a:solidFill>
          <a:schemeClr val="tx1"/>
        </a:solidFill>
        <a:latin typeface="+mn-lt"/>
        <a:ea typeface="+mn-ea"/>
        <a:cs typeface="+mn-cs"/>
      </a:defRPr>
    </a:lvl1pPr>
    <a:lvl2pPr marL="537667" algn="l" defTabSz="1075334" rtl="0" eaLnBrk="1" latinLnBrk="0" hangingPunct="1">
      <a:defRPr kumimoji="1" sz="1411" kern="1200">
        <a:solidFill>
          <a:schemeClr val="tx1"/>
        </a:solidFill>
        <a:latin typeface="+mn-lt"/>
        <a:ea typeface="+mn-ea"/>
        <a:cs typeface="+mn-cs"/>
      </a:defRPr>
    </a:lvl2pPr>
    <a:lvl3pPr marL="1075334" algn="l" defTabSz="1075334" rtl="0" eaLnBrk="1" latinLnBrk="0" hangingPunct="1">
      <a:defRPr kumimoji="1" sz="1411" kern="1200">
        <a:solidFill>
          <a:schemeClr val="tx1"/>
        </a:solidFill>
        <a:latin typeface="+mn-lt"/>
        <a:ea typeface="+mn-ea"/>
        <a:cs typeface="+mn-cs"/>
      </a:defRPr>
    </a:lvl3pPr>
    <a:lvl4pPr marL="1613002" algn="l" defTabSz="1075334" rtl="0" eaLnBrk="1" latinLnBrk="0" hangingPunct="1">
      <a:defRPr kumimoji="1" sz="1411" kern="1200">
        <a:solidFill>
          <a:schemeClr val="tx1"/>
        </a:solidFill>
        <a:latin typeface="+mn-lt"/>
        <a:ea typeface="+mn-ea"/>
        <a:cs typeface="+mn-cs"/>
      </a:defRPr>
    </a:lvl4pPr>
    <a:lvl5pPr marL="2150669" algn="l" defTabSz="1075334" rtl="0" eaLnBrk="1" latinLnBrk="0" hangingPunct="1">
      <a:defRPr kumimoji="1" sz="1411" kern="1200">
        <a:solidFill>
          <a:schemeClr val="tx1"/>
        </a:solidFill>
        <a:latin typeface="+mn-lt"/>
        <a:ea typeface="+mn-ea"/>
        <a:cs typeface="+mn-cs"/>
      </a:defRPr>
    </a:lvl5pPr>
    <a:lvl6pPr marL="2688336" algn="l" defTabSz="1075334" rtl="0" eaLnBrk="1" latinLnBrk="0" hangingPunct="1">
      <a:defRPr kumimoji="1" sz="1411" kern="1200">
        <a:solidFill>
          <a:schemeClr val="tx1"/>
        </a:solidFill>
        <a:latin typeface="+mn-lt"/>
        <a:ea typeface="+mn-ea"/>
        <a:cs typeface="+mn-cs"/>
      </a:defRPr>
    </a:lvl6pPr>
    <a:lvl7pPr marL="3226003" algn="l" defTabSz="1075334" rtl="0" eaLnBrk="1" latinLnBrk="0" hangingPunct="1">
      <a:defRPr kumimoji="1" sz="1411" kern="1200">
        <a:solidFill>
          <a:schemeClr val="tx1"/>
        </a:solidFill>
        <a:latin typeface="+mn-lt"/>
        <a:ea typeface="+mn-ea"/>
        <a:cs typeface="+mn-cs"/>
      </a:defRPr>
    </a:lvl7pPr>
    <a:lvl8pPr marL="3763670" algn="l" defTabSz="1075334" rtl="0" eaLnBrk="1" latinLnBrk="0" hangingPunct="1">
      <a:defRPr kumimoji="1" sz="1411" kern="1200">
        <a:solidFill>
          <a:schemeClr val="tx1"/>
        </a:solidFill>
        <a:latin typeface="+mn-lt"/>
        <a:ea typeface="+mn-ea"/>
        <a:cs typeface="+mn-cs"/>
      </a:defRPr>
    </a:lvl8pPr>
    <a:lvl9pPr marL="4301338" algn="l" defTabSz="1075334" rtl="0" eaLnBrk="1" latinLnBrk="0" hangingPunct="1">
      <a:defRPr kumimoji="1" sz="141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283116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279666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175548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354422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274444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310107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2682858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161635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359907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3825510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4A5593-71EE-468D-ABEF-3FE5D6C87DC9}"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353847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B44A5593-71EE-468D-ABEF-3FE5D6C87DC9}" type="datetimeFigureOut">
              <a:rPr kumimoji="1" lang="ja-JP" altLang="en-US" smtClean="0"/>
              <a:t>2022/3/30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C56F147-6663-49D3-8341-3F1D4EC3ABE9}" type="slidenum">
              <a:rPr kumimoji="1" lang="ja-JP" altLang="en-US" smtClean="0"/>
              <a:t>‹#›</a:t>
            </a:fld>
            <a:endParaRPr kumimoji="1" lang="ja-JP" altLang="en-US"/>
          </a:p>
        </p:txBody>
      </p:sp>
    </p:spTree>
    <p:extLst>
      <p:ext uri="{BB962C8B-B14F-4D97-AF65-F5344CB8AC3E}">
        <p14:creationId xmlns:p14="http://schemas.microsoft.com/office/powerpoint/2010/main" val="792753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82156" y="204988"/>
            <a:ext cx="8357351" cy="783869"/>
          </a:xfrm>
          <a:solidFill>
            <a:schemeClr val="accent5">
              <a:lumMod val="40000"/>
              <a:lumOff val="60000"/>
            </a:schemeClr>
          </a:solidFill>
          <a:ln/>
          <a:effectLst>
            <a:glow rad="101600">
              <a:schemeClr val="accent2">
                <a:satMod val="175000"/>
                <a:alpha val="40000"/>
              </a:schemeClr>
            </a:glow>
          </a:effectLst>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anchor="ctr">
            <a:normAutofit/>
          </a:bodyPr>
          <a:lstStyle/>
          <a:p>
            <a:r>
              <a:rPr lang="ja-JP" altLang="en-US" sz="2000" b="1" dirty="0">
                <a:latin typeface="UD デジタル 教科書体 NK-R" panose="02020400000000000000" pitchFamily="18" charset="-128"/>
                <a:ea typeface="UD デジタル 教科書体 NK-R" panose="02020400000000000000" pitchFamily="18" charset="-128"/>
              </a:rPr>
              <a:t>障がいのある人もない人もともに暮らせる岐阜市づくり条例の概要</a:t>
            </a:r>
          </a:p>
        </p:txBody>
      </p:sp>
      <p:sp>
        <p:nvSpPr>
          <p:cNvPr id="3" name="サブタイトル 2"/>
          <p:cNvSpPr>
            <a:spLocks noGrp="1"/>
          </p:cNvSpPr>
          <p:nvPr>
            <p:ph type="subTitle" idx="1"/>
          </p:nvPr>
        </p:nvSpPr>
        <p:spPr>
          <a:xfrm>
            <a:off x="677692" y="1856770"/>
            <a:ext cx="6185947" cy="435756"/>
          </a:xfrm>
          <a:solidFill>
            <a:schemeClr val="accent5">
              <a:lumMod val="40000"/>
              <a:lumOff val="60000"/>
            </a:schemeClr>
          </a:solidFill>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nchor="ctr">
            <a:noAutofit/>
          </a:bodyPr>
          <a:lstStyle/>
          <a:p>
            <a:r>
              <a:rPr lang="ja-JP" altLang="en-US" sz="1400" b="1" dirty="0">
                <a:latin typeface="UD デジタル 教科書体 NK-R" panose="02020400000000000000" pitchFamily="18" charset="-128"/>
                <a:ea typeface="UD デジタル 教科書体 NK-R" panose="02020400000000000000" pitchFamily="18" charset="-128"/>
              </a:rPr>
              <a:t>条例制定の目的（前文及び第１条）</a:t>
            </a:r>
          </a:p>
        </p:txBody>
      </p:sp>
      <p:sp>
        <p:nvSpPr>
          <p:cNvPr id="10" name="正方形/長方形 9"/>
          <p:cNvSpPr/>
          <p:nvPr/>
        </p:nvSpPr>
        <p:spPr>
          <a:xfrm>
            <a:off x="677695" y="5564937"/>
            <a:ext cx="6185948" cy="1446550"/>
          </a:xfrm>
          <a:prstGeom prst="rect">
            <a:avLst/>
          </a:prstGeom>
          <a:solidFill>
            <a:schemeClr val="bg1"/>
          </a:solidFill>
          <a:ln>
            <a:solidFill>
              <a:schemeClr val="dk1"/>
            </a:solidFill>
          </a:ln>
          <a:effectLst/>
          <a:scene3d>
            <a:camera prst="orthographicFront"/>
            <a:lightRig rig="threePt" dir="t"/>
          </a:scene3d>
          <a:sp3d>
            <a:bevelT/>
          </a:sp3d>
        </p:spPr>
        <p:txBody>
          <a:bodyPr wrap="square">
            <a:spAutoFit/>
          </a:bodyPr>
          <a:lstStyle/>
          <a:p>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UD デジタル 教科書体 NK-R" panose="02020400000000000000" pitchFamily="18" charset="-128"/>
                <a:ea typeface="UD デジタル 教科書体 NK-R" panose="02020400000000000000" pitchFamily="18" charset="-128"/>
              </a:rPr>
              <a:t>　　「障がい」「障がいのある人」「社会的障壁」「障がいを理由とする差別」の意義は、</a:t>
            </a:r>
            <a:r>
              <a:rPr lang="ja-JP" altLang="en-US" sz="1100" b="1" dirty="0">
                <a:solidFill>
                  <a:srgbClr val="FF0000"/>
                </a:solidFill>
                <a:latin typeface="BIZ UDゴシック" panose="020B0400000000000000" pitchFamily="49" charset="-128"/>
                <a:ea typeface="BIZ UDゴシック" panose="020B0400000000000000" pitchFamily="49" charset="-128"/>
              </a:rPr>
              <a:t>すべて障害者基本法や障害者差別解消法より受け継いでいます。</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r>
              <a:rPr lang="ja-JP" altLang="en-US" sz="1100" dirty="0">
                <a:latin typeface="UD デジタル 教科書体 NK-R" panose="02020400000000000000" pitchFamily="18" charset="-128"/>
                <a:ea typeface="UD デジタル 教科書体 NK-R" panose="02020400000000000000" pitchFamily="18" charset="-128"/>
              </a:rPr>
              <a:t>　　この条例にある「障がいのある人」とは、障害者手帳をもっている人のことだけではありません。身体障がい、知的障がい、精神障がい、発達障がい、難病に起因する障がいその他の心や体のはたらきに障がいがある人で、障がいや社会における物理的、制度的、文化や情報面、意識上のバリアによって、日常生活や社会生活に相当の制限を受けている人すべてを対象としています。</a:t>
            </a:r>
            <a:endParaRPr lang="en-US" altLang="ja-JP" sz="1100" dirty="0">
              <a:latin typeface="UD デジタル 教科書体 NK-R" panose="02020400000000000000" pitchFamily="18" charset="-128"/>
              <a:ea typeface="UD デジタル 教科書体 NK-R" panose="02020400000000000000" pitchFamily="18" charset="-128"/>
            </a:endParaRPr>
          </a:p>
          <a:p>
            <a:endParaRPr lang="ja-JP" altLang="en-US" sz="1100" dirty="0">
              <a:latin typeface="ＭＳ 明朝" panose="02020609040205080304" pitchFamily="17" charset="-128"/>
              <a:ea typeface="ＭＳ 明朝" panose="02020609040205080304" pitchFamily="17" charset="-128"/>
            </a:endParaRPr>
          </a:p>
        </p:txBody>
      </p:sp>
      <p:sp>
        <p:nvSpPr>
          <p:cNvPr id="12" name="正方形/長方形 11"/>
          <p:cNvSpPr/>
          <p:nvPr/>
        </p:nvSpPr>
        <p:spPr>
          <a:xfrm>
            <a:off x="7521884" y="2290806"/>
            <a:ext cx="4771715" cy="938719"/>
          </a:xfrm>
          <a:prstGeom prst="rect">
            <a:avLst/>
          </a:prstGeom>
          <a:solidFill>
            <a:schemeClr val="bg1"/>
          </a:solidFill>
          <a:ln>
            <a:solidFill>
              <a:schemeClr val="dk1"/>
            </a:solidFill>
          </a:ln>
          <a:effectLst/>
          <a:scene3d>
            <a:camera prst="orthographicFront"/>
            <a:lightRig rig="threePt" dir="t"/>
          </a:scene3d>
          <a:sp3d>
            <a:bevelT/>
          </a:sp3d>
        </p:spPr>
        <p:txBody>
          <a:bodyPr wrap="square">
            <a:spAutoFit/>
          </a:bodyPr>
          <a:lstStyle/>
          <a:p>
            <a:endParaRPr lang="en-US" altLang="ja-JP" sz="1100" dirty="0">
              <a:latin typeface="ＭＳ 明朝" panose="02020609040205080304" pitchFamily="17" charset="-128"/>
              <a:ea typeface="ＭＳ 明朝" panose="02020609040205080304" pitchFamily="17" charset="-128"/>
            </a:endParaRPr>
          </a:p>
          <a:p>
            <a:r>
              <a:rPr lang="ja-JP" altLang="en-US" sz="1100" dirty="0">
                <a:latin typeface="UD デジタル 教科書体 NK-R" panose="02020400000000000000" pitchFamily="18" charset="-128"/>
                <a:ea typeface="UD デジタル 教科書体 NK-R" panose="02020400000000000000" pitchFamily="18" charset="-128"/>
              </a:rPr>
              <a:t>　市の責務は、</a:t>
            </a:r>
            <a:r>
              <a:rPr lang="ja-JP" altLang="en-US" sz="1100" b="1" dirty="0">
                <a:solidFill>
                  <a:srgbClr val="FF0000"/>
                </a:solidFill>
                <a:latin typeface="BIZ UDゴシック" panose="020B0400000000000000" pitchFamily="49" charset="-128"/>
                <a:ea typeface="BIZ UDゴシック" panose="020B0400000000000000" pitchFamily="49" charset="-128"/>
              </a:rPr>
              <a:t>共生社会の実現に必要な施策の実施</a:t>
            </a:r>
            <a:r>
              <a:rPr lang="ja-JP" altLang="en-US" sz="1100" dirty="0">
                <a:latin typeface="UD デジタル 教科書体 NK-R" panose="02020400000000000000" pitchFamily="18" charset="-128"/>
                <a:ea typeface="UD デジタル 教科書体 NK-R" panose="02020400000000000000" pitchFamily="18" charset="-128"/>
              </a:rPr>
              <a:t>です。</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市民と事業者の責務は、</a:t>
            </a:r>
            <a:r>
              <a:rPr lang="ja-JP" altLang="en-US" sz="1100" b="1" dirty="0">
                <a:solidFill>
                  <a:srgbClr val="FF0000"/>
                </a:solidFill>
                <a:latin typeface="BIZ UDゴシック" panose="020B0400000000000000" pitchFamily="49" charset="-128"/>
                <a:ea typeface="BIZ UDゴシック" panose="020B0400000000000000" pitchFamily="49" charset="-128"/>
              </a:rPr>
              <a:t>障がいに対する理解を深めることと、施策への協力</a:t>
            </a:r>
            <a:r>
              <a:rPr lang="ja-JP" altLang="en-US" sz="1100" dirty="0">
                <a:latin typeface="UD デジタル 教科書体 NK-R" panose="02020400000000000000" pitchFamily="18" charset="-128"/>
                <a:ea typeface="UD デジタル 教科書体 NK-R" panose="02020400000000000000" pitchFamily="18" charset="-128"/>
              </a:rPr>
              <a:t>です。</a:t>
            </a:r>
            <a:endParaRPr lang="en-US" altLang="ja-JP" sz="1100" dirty="0">
              <a:latin typeface="UD デジタル 教科書体 NK-R" panose="02020400000000000000" pitchFamily="18" charset="-128"/>
              <a:ea typeface="UD デジタル 教科書体 NK-R" panose="02020400000000000000" pitchFamily="18" charset="-128"/>
            </a:endParaRPr>
          </a:p>
          <a:p>
            <a:endParaRPr lang="ja-JP" altLang="en-US" sz="1100" dirty="0">
              <a:latin typeface="ＭＳ 明朝" panose="02020609040205080304" pitchFamily="17" charset="-128"/>
              <a:ea typeface="ＭＳ 明朝" panose="02020609040205080304" pitchFamily="17" charset="-128"/>
            </a:endParaRPr>
          </a:p>
        </p:txBody>
      </p:sp>
      <p:sp>
        <p:nvSpPr>
          <p:cNvPr id="13" name="正方形/長方形 12"/>
          <p:cNvSpPr/>
          <p:nvPr/>
        </p:nvSpPr>
        <p:spPr>
          <a:xfrm>
            <a:off x="7540776" y="3892797"/>
            <a:ext cx="4771717" cy="938719"/>
          </a:xfrm>
          <a:prstGeom prst="rect">
            <a:avLst/>
          </a:prstGeom>
          <a:solidFill>
            <a:schemeClr val="bg1"/>
          </a:solidFill>
          <a:ln>
            <a:solidFill>
              <a:schemeClr val="dk1"/>
            </a:solidFill>
          </a:ln>
          <a:effectLst/>
          <a:scene3d>
            <a:camera prst="orthographicFront"/>
            <a:lightRig rig="threePt" dir="t"/>
          </a:scene3d>
          <a:sp3d>
            <a:bevelT/>
          </a:sp3d>
        </p:spPr>
        <p:txBody>
          <a:bodyPr wrap="square">
            <a:spAutoFit/>
          </a:bodyPr>
          <a:lstStyle/>
          <a:p>
            <a:endParaRPr lang="en-US" altLang="ja-JP" sz="1100" dirty="0">
              <a:latin typeface="ＭＳ 明朝" panose="02020609040205080304" pitchFamily="17" charset="-128"/>
              <a:ea typeface="ＭＳ 明朝" panose="02020609040205080304" pitchFamily="17" charset="-128"/>
            </a:endParaRPr>
          </a:p>
          <a:p>
            <a:r>
              <a:rPr lang="ja-JP" altLang="en-US" sz="1100" dirty="0">
                <a:latin typeface="UD デジタル 教科書体 NK-R" panose="02020400000000000000" pitchFamily="18" charset="-128"/>
                <a:ea typeface="UD デジタル 教科書体 NK-R" panose="02020400000000000000" pitchFamily="18" charset="-128"/>
              </a:rPr>
              <a:t>　　障がいのある人に対して、</a:t>
            </a:r>
            <a:r>
              <a:rPr lang="ja-JP" altLang="en-US" sz="1100" b="1" dirty="0">
                <a:solidFill>
                  <a:srgbClr val="FF0000"/>
                </a:solidFill>
                <a:latin typeface="BIZ UDゴシック" panose="020B0400000000000000" pitchFamily="49" charset="-128"/>
                <a:ea typeface="BIZ UDゴシック" panose="020B0400000000000000" pitchFamily="49" charset="-128"/>
              </a:rPr>
              <a:t>正当な理由のない障がいを理由とする不利益な取扱いをすることを禁止する</a:t>
            </a:r>
            <a:r>
              <a:rPr lang="ja-JP" altLang="en-US" sz="1100" dirty="0">
                <a:latin typeface="UD デジタル 教科書体 NK-R" panose="02020400000000000000" pitchFamily="18" charset="-128"/>
                <a:ea typeface="UD デジタル 教科書体 NK-R" panose="02020400000000000000" pitchFamily="18" charset="-128"/>
              </a:rPr>
              <a:t>とともに、</a:t>
            </a:r>
            <a:r>
              <a:rPr lang="ja-JP" altLang="en-US" sz="1100" b="1" dirty="0">
                <a:solidFill>
                  <a:srgbClr val="FF0000"/>
                </a:solidFill>
                <a:latin typeface="BIZ UDゴシック" panose="020B0400000000000000" pitchFamily="49" charset="-128"/>
                <a:ea typeface="BIZ UDゴシック" panose="020B0400000000000000" pitchFamily="49" charset="-128"/>
              </a:rPr>
              <a:t>合理的配慮を提供しなければならない</a:t>
            </a:r>
            <a:r>
              <a:rPr lang="ja-JP" altLang="en-US" sz="1100" dirty="0">
                <a:latin typeface="UD デジタル 教科書体 NK-R" panose="02020400000000000000" pitchFamily="18" charset="-128"/>
                <a:ea typeface="UD デジタル 教科書体 NK-R" panose="02020400000000000000" pitchFamily="18" charset="-128"/>
              </a:rPr>
              <a:t>と定めています。</a:t>
            </a:r>
            <a:endParaRPr lang="en-US" altLang="ja-JP" sz="1100" dirty="0">
              <a:latin typeface="UD デジタル 教科書体 NK-R" panose="02020400000000000000" pitchFamily="18" charset="-128"/>
              <a:ea typeface="UD デジタル 教科書体 NK-R" panose="02020400000000000000" pitchFamily="18" charset="-128"/>
            </a:endParaRPr>
          </a:p>
          <a:p>
            <a:endParaRPr lang="ja-JP" altLang="en-US" sz="1100" dirty="0">
              <a:latin typeface="ＭＳ 明朝" panose="02020609040205080304" pitchFamily="17" charset="-128"/>
              <a:ea typeface="ＭＳ 明朝" panose="02020609040205080304" pitchFamily="17" charset="-128"/>
            </a:endParaRPr>
          </a:p>
        </p:txBody>
      </p:sp>
      <p:sp>
        <p:nvSpPr>
          <p:cNvPr id="26" name="サブタイトル 2">
            <a:extLst>
              <a:ext uri="{FF2B5EF4-FFF2-40B4-BE49-F238E27FC236}">
                <a16:creationId xmlns:a16="http://schemas.microsoft.com/office/drawing/2014/main" id="{23D45986-B198-48C5-8E20-BD82277E87F2}"/>
              </a:ext>
            </a:extLst>
          </p:cNvPr>
          <p:cNvSpPr txBox="1">
            <a:spLocks/>
          </p:cNvSpPr>
          <p:nvPr/>
        </p:nvSpPr>
        <p:spPr>
          <a:xfrm>
            <a:off x="677695" y="5131695"/>
            <a:ext cx="6185944" cy="433241"/>
          </a:xfrm>
          <a:prstGeom prst="rect">
            <a:avLst/>
          </a:prstGeom>
          <a:solidFill>
            <a:schemeClr val="accent5">
              <a:lumMod val="40000"/>
              <a:lumOff val="60000"/>
            </a:schemeClr>
          </a:solidFill>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1400" b="1" dirty="0">
                <a:latin typeface="UD デジタル 教科書体 NK-R" panose="02020400000000000000" pitchFamily="18" charset="-128"/>
                <a:ea typeface="UD デジタル 教科書体 NK-R" panose="02020400000000000000" pitchFamily="18" charset="-128"/>
              </a:rPr>
              <a:t>用語の意義（第２条）</a:t>
            </a:r>
          </a:p>
        </p:txBody>
      </p:sp>
      <p:sp>
        <p:nvSpPr>
          <p:cNvPr id="27" name="サブタイトル 2">
            <a:extLst>
              <a:ext uri="{FF2B5EF4-FFF2-40B4-BE49-F238E27FC236}">
                <a16:creationId xmlns:a16="http://schemas.microsoft.com/office/drawing/2014/main" id="{FB2FFBA9-5580-4DF5-8235-11082A768D6A}"/>
              </a:ext>
            </a:extLst>
          </p:cNvPr>
          <p:cNvSpPr txBox="1">
            <a:spLocks/>
          </p:cNvSpPr>
          <p:nvPr/>
        </p:nvSpPr>
        <p:spPr>
          <a:xfrm>
            <a:off x="677697" y="7214088"/>
            <a:ext cx="6185942" cy="438319"/>
          </a:xfrm>
          <a:prstGeom prst="rect">
            <a:avLst/>
          </a:prstGeom>
          <a:solidFill>
            <a:schemeClr val="accent5">
              <a:lumMod val="40000"/>
              <a:lumOff val="60000"/>
            </a:schemeClr>
          </a:solidFill>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1400" b="1" dirty="0">
                <a:latin typeface="UD デジタル 教科書体 NK-R" panose="02020400000000000000" pitchFamily="18" charset="-128"/>
                <a:ea typeface="UD デジタル 教科書体 NK-R" panose="02020400000000000000" pitchFamily="18" charset="-128"/>
              </a:rPr>
              <a:t>基本理念（第３条）</a:t>
            </a:r>
          </a:p>
        </p:txBody>
      </p:sp>
      <p:sp>
        <p:nvSpPr>
          <p:cNvPr id="34" name="正方形/長方形 33">
            <a:extLst>
              <a:ext uri="{FF2B5EF4-FFF2-40B4-BE49-F238E27FC236}">
                <a16:creationId xmlns:a16="http://schemas.microsoft.com/office/drawing/2014/main" id="{3681FA3D-1EBA-4D5A-977B-0D45D183CD2C}"/>
              </a:ext>
            </a:extLst>
          </p:cNvPr>
          <p:cNvSpPr/>
          <p:nvPr/>
        </p:nvSpPr>
        <p:spPr>
          <a:xfrm>
            <a:off x="677692" y="7635866"/>
            <a:ext cx="6185947" cy="1615827"/>
          </a:xfrm>
          <a:prstGeom prst="rect">
            <a:avLst/>
          </a:prstGeom>
          <a:solidFill>
            <a:schemeClr val="bg1"/>
          </a:solidFill>
          <a:ln>
            <a:solidFill>
              <a:schemeClr val="dk1"/>
            </a:solidFill>
          </a:ln>
          <a:effectLst/>
          <a:scene3d>
            <a:camera prst="orthographicFront"/>
            <a:lightRig rig="threePt" dir="t"/>
          </a:scene3d>
          <a:sp3d>
            <a:bevelT/>
          </a:sp3d>
        </p:spPr>
        <p:txBody>
          <a:bodyPr wrap="square">
            <a:spAutoFit/>
          </a:bodyPr>
          <a:lstStyle/>
          <a:p>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UD デジタル 教科書体 NK-R" panose="02020400000000000000" pitchFamily="18" charset="-128"/>
                <a:ea typeface="UD デジタル 教科書体 NK-R" panose="02020400000000000000" pitchFamily="18" charset="-128"/>
              </a:rPr>
              <a:t>　　この条例では、</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a:t>
            </a:r>
            <a:r>
              <a:rPr lang="ja-JP" altLang="en-US" sz="1100" b="1"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1100" b="1" dirty="0">
                <a:solidFill>
                  <a:srgbClr val="FF0000"/>
                </a:solidFill>
                <a:latin typeface="BIZ UDゴシック" panose="020B0400000000000000" pitchFamily="49" charset="-128"/>
                <a:ea typeface="BIZ UDゴシック" panose="020B0400000000000000" pitchFamily="49" charset="-128"/>
              </a:rPr>
              <a:t>障がいのある人の個人としての尊重</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r>
              <a:rPr lang="ja-JP" altLang="en-US" sz="1100" b="1" dirty="0">
                <a:solidFill>
                  <a:srgbClr val="FF0000"/>
                </a:solidFill>
                <a:latin typeface="UD デジタル 教科書体 NK-R" panose="02020400000000000000" pitchFamily="18" charset="-128"/>
                <a:ea typeface="UD デジタル 教科書体 NK-R" panose="02020400000000000000" pitchFamily="18" charset="-128"/>
              </a:rPr>
              <a:t>　　　・</a:t>
            </a:r>
            <a:r>
              <a:rPr lang="ja-JP" altLang="en-US" sz="1100" b="1" dirty="0">
                <a:solidFill>
                  <a:srgbClr val="FF0000"/>
                </a:solidFill>
                <a:latin typeface="BIZ UDゴシック" panose="020B0400000000000000" pitchFamily="49" charset="-128"/>
                <a:ea typeface="BIZ UDゴシック" panose="020B0400000000000000" pitchFamily="49" charset="-128"/>
              </a:rPr>
              <a:t>障がいの特性等に配慮したきめ細やかな支援</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r>
              <a:rPr lang="ja-JP" altLang="en-US" sz="1100" b="1" dirty="0">
                <a:solidFill>
                  <a:srgbClr val="FF0000"/>
                </a:solidFill>
                <a:latin typeface="UD デジタル 教科書体 NK-R" panose="02020400000000000000" pitchFamily="18" charset="-128"/>
                <a:ea typeface="UD デジタル 教科書体 NK-R" panose="02020400000000000000" pitchFamily="18" charset="-128"/>
              </a:rPr>
              <a:t>　　　・</a:t>
            </a:r>
            <a:r>
              <a:rPr lang="ja-JP" altLang="en-US" sz="1100" b="1" dirty="0">
                <a:solidFill>
                  <a:srgbClr val="FF0000"/>
                </a:solidFill>
                <a:latin typeface="BIZ UDゴシック" panose="020B0400000000000000" pitchFamily="49" charset="-128"/>
                <a:ea typeface="BIZ UDゴシック" panose="020B0400000000000000" pitchFamily="49" charset="-128"/>
              </a:rPr>
              <a:t>障がいのある人の視点に立った総合的かつ継続的な支援</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r>
              <a:rPr lang="ja-JP" altLang="en-US" sz="1100" dirty="0">
                <a:latin typeface="UD デジタル 教科書体 NK-R" panose="02020400000000000000" pitchFamily="18" charset="-128"/>
                <a:ea typeface="UD デジタル 教科書体 NK-R" panose="02020400000000000000" pitchFamily="18" charset="-128"/>
              </a:rPr>
              <a:t>　　の３つを基本理念としています。</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これらの理念は、現行の岐阜市障害者計画でも掲げているように、本市が障がい者施策を進めるう　　　</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えで大切にしている考え方です。</a:t>
            </a:r>
            <a:endParaRPr lang="en-US" altLang="ja-JP" sz="1100" dirty="0">
              <a:latin typeface="UD デジタル 教科書体 NK-R" panose="02020400000000000000" pitchFamily="18" charset="-128"/>
              <a:ea typeface="UD デジタル 教科書体 NK-R" panose="02020400000000000000" pitchFamily="18" charset="-128"/>
            </a:endParaRPr>
          </a:p>
          <a:p>
            <a:endParaRPr lang="ja-JP" altLang="en-US" sz="1100" b="1" dirty="0">
              <a:latin typeface="ＭＳ ゴシック" panose="020B0609070205080204" pitchFamily="49" charset="-128"/>
              <a:ea typeface="ＭＳ ゴシック" panose="020B0609070205080204" pitchFamily="49" charset="-128"/>
            </a:endParaRPr>
          </a:p>
        </p:txBody>
      </p:sp>
      <p:sp>
        <p:nvSpPr>
          <p:cNvPr id="35" name="サブタイトル 2">
            <a:extLst>
              <a:ext uri="{FF2B5EF4-FFF2-40B4-BE49-F238E27FC236}">
                <a16:creationId xmlns:a16="http://schemas.microsoft.com/office/drawing/2014/main" id="{9E3F1406-C036-47D7-BE9C-3630110607EB}"/>
              </a:ext>
            </a:extLst>
          </p:cNvPr>
          <p:cNvSpPr txBox="1">
            <a:spLocks/>
          </p:cNvSpPr>
          <p:nvPr/>
        </p:nvSpPr>
        <p:spPr>
          <a:xfrm>
            <a:off x="7518428" y="1856770"/>
            <a:ext cx="4771685" cy="424114"/>
          </a:xfrm>
          <a:prstGeom prst="rect">
            <a:avLst/>
          </a:prstGeom>
          <a:solidFill>
            <a:schemeClr val="accent5">
              <a:lumMod val="40000"/>
              <a:lumOff val="60000"/>
            </a:schemeClr>
          </a:solidFill>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1400" b="1" dirty="0">
                <a:latin typeface="UD デジタル 教科書体 NK-R" panose="02020400000000000000" pitchFamily="18" charset="-128"/>
                <a:ea typeface="UD デジタル 教科書体 NK-R" panose="02020400000000000000" pitchFamily="18" charset="-128"/>
              </a:rPr>
              <a:t>市の責務、市民及び事業者の責務（第４条、第５条）</a:t>
            </a:r>
          </a:p>
        </p:txBody>
      </p:sp>
      <p:sp>
        <p:nvSpPr>
          <p:cNvPr id="36" name="サブタイトル 2">
            <a:extLst>
              <a:ext uri="{FF2B5EF4-FFF2-40B4-BE49-F238E27FC236}">
                <a16:creationId xmlns:a16="http://schemas.microsoft.com/office/drawing/2014/main" id="{0460473B-0B16-43CA-BEF1-7BE636D31FB4}"/>
              </a:ext>
            </a:extLst>
          </p:cNvPr>
          <p:cNvSpPr txBox="1">
            <a:spLocks/>
          </p:cNvSpPr>
          <p:nvPr/>
        </p:nvSpPr>
        <p:spPr>
          <a:xfrm>
            <a:off x="7545733" y="3455697"/>
            <a:ext cx="4766760" cy="429851"/>
          </a:xfrm>
          <a:prstGeom prst="rect">
            <a:avLst/>
          </a:prstGeom>
          <a:solidFill>
            <a:schemeClr val="accent5">
              <a:lumMod val="40000"/>
              <a:lumOff val="60000"/>
            </a:schemeClr>
          </a:solidFill>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1400" b="1" dirty="0">
                <a:latin typeface="UD デジタル 教科書体 NK-R" panose="02020400000000000000" pitchFamily="18" charset="-128"/>
                <a:ea typeface="UD デジタル 教科書体 NK-R" panose="02020400000000000000" pitchFamily="18" charset="-128"/>
              </a:rPr>
              <a:t>障がいを理由とする差別の禁止（第６条）</a:t>
            </a:r>
          </a:p>
        </p:txBody>
      </p:sp>
      <p:sp>
        <p:nvSpPr>
          <p:cNvPr id="37" name="サブタイトル 2">
            <a:extLst>
              <a:ext uri="{FF2B5EF4-FFF2-40B4-BE49-F238E27FC236}">
                <a16:creationId xmlns:a16="http://schemas.microsoft.com/office/drawing/2014/main" id="{03DCA407-C92B-410E-A248-D674DD7E1E08}"/>
              </a:ext>
            </a:extLst>
          </p:cNvPr>
          <p:cNvSpPr txBox="1">
            <a:spLocks/>
          </p:cNvSpPr>
          <p:nvPr/>
        </p:nvSpPr>
        <p:spPr>
          <a:xfrm>
            <a:off x="7537800" y="5059724"/>
            <a:ext cx="4766759" cy="433240"/>
          </a:xfrm>
          <a:prstGeom prst="rect">
            <a:avLst/>
          </a:prstGeom>
          <a:solidFill>
            <a:schemeClr val="accent5">
              <a:lumMod val="40000"/>
              <a:lumOff val="60000"/>
            </a:schemeClr>
          </a:solidFill>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1400" b="1" dirty="0">
                <a:latin typeface="UD デジタル 教科書体 NK-R" panose="02020400000000000000" pitchFamily="18" charset="-128"/>
                <a:ea typeface="UD デジタル 教科書体 NK-R" panose="02020400000000000000" pitchFamily="18" charset="-128"/>
              </a:rPr>
              <a:t>施策を定める計画（第７条）</a:t>
            </a:r>
          </a:p>
        </p:txBody>
      </p:sp>
      <p:sp>
        <p:nvSpPr>
          <p:cNvPr id="38" name="正方形/長方形 37">
            <a:extLst>
              <a:ext uri="{FF2B5EF4-FFF2-40B4-BE49-F238E27FC236}">
                <a16:creationId xmlns:a16="http://schemas.microsoft.com/office/drawing/2014/main" id="{D863DE1D-330F-4CD2-81AD-9186651B53C0}"/>
              </a:ext>
            </a:extLst>
          </p:cNvPr>
          <p:cNvSpPr/>
          <p:nvPr/>
        </p:nvSpPr>
        <p:spPr>
          <a:xfrm>
            <a:off x="7537800" y="5502686"/>
            <a:ext cx="4766756" cy="769442"/>
          </a:xfrm>
          <a:prstGeom prst="rect">
            <a:avLst/>
          </a:prstGeom>
          <a:solidFill>
            <a:schemeClr val="bg1"/>
          </a:solidFill>
          <a:ln>
            <a:solidFill>
              <a:schemeClr val="dk1"/>
            </a:solidFill>
          </a:ln>
          <a:effectLst/>
          <a:scene3d>
            <a:camera prst="orthographicFront"/>
            <a:lightRig rig="threePt" dir="t"/>
          </a:scene3d>
          <a:sp3d>
            <a:bevelT/>
          </a:sp3d>
        </p:spPr>
        <p:txBody>
          <a:bodyPr wrap="square">
            <a:spAutoFit/>
          </a:bodyPr>
          <a:lstStyle/>
          <a:p>
            <a:endParaRPr lang="en-US" altLang="ja-JP" sz="1100" dirty="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a:latin typeface="UD デジタル 教科書体 NK-R" panose="02020400000000000000" pitchFamily="18" charset="-128"/>
                <a:ea typeface="UD デジタル 教科書体 NK-R" panose="02020400000000000000" pitchFamily="18" charset="-128"/>
              </a:rPr>
              <a:t>この条例に基づく施策は、本市が策定する</a:t>
            </a:r>
            <a:r>
              <a:rPr lang="ja-JP" altLang="en-US" sz="1100" b="1" dirty="0">
                <a:solidFill>
                  <a:srgbClr val="FF0000"/>
                </a:solidFill>
                <a:latin typeface="BIZ UDゴシック" panose="020B0400000000000000" pitchFamily="49" charset="-128"/>
                <a:ea typeface="BIZ UDゴシック" panose="020B0400000000000000" pitchFamily="49" charset="-128"/>
              </a:rPr>
              <a:t>障害者計画や障害福祉計画等の中に明記されます。</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endParaRPr lang="ja-JP" altLang="en-US" sz="1100" dirty="0">
              <a:latin typeface="ＭＳ 明朝" panose="02020609040205080304" pitchFamily="17" charset="-128"/>
              <a:ea typeface="ＭＳ 明朝" panose="02020609040205080304" pitchFamily="17" charset="-128"/>
            </a:endParaRPr>
          </a:p>
        </p:txBody>
      </p:sp>
      <p:sp>
        <p:nvSpPr>
          <p:cNvPr id="39" name="サブタイトル 2">
            <a:extLst>
              <a:ext uri="{FF2B5EF4-FFF2-40B4-BE49-F238E27FC236}">
                <a16:creationId xmlns:a16="http://schemas.microsoft.com/office/drawing/2014/main" id="{E43A30D3-78C7-4B5D-881F-026A5FDE9A0A}"/>
              </a:ext>
            </a:extLst>
          </p:cNvPr>
          <p:cNvSpPr txBox="1">
            <a:spLocks/>
          </p:cNvSpPr>
          <p:nvPr/>
        </p:nvSpPr>
        <p:spPr>
          <a:xfrm>
            <a:off x="7529864" y="6463801"/>
            <a:ext cx="4782629" cy="436831"/>
          </a:xfrm>
          <a:prstGeom prst="rect">
            <a:avLst/>
          </a:prstGeom>
          <a:solidFill>
            <a:schemeClr val="accent5">
              <a:lumMod val="40000"/>
              <a:lumOff val="60000"/>
            </a:schemeClr>
          </a:solidFill>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1400" b="1" dirty="0">
                <a:latin typeface="UD デジタル 教科書体 NK-R" panose="02020400000000000000" pitchFamily="18" charset="-128"/>
                <a:ea typeface="UD デジタル 教科書体 NK-R" panose="02020400000000000000" pitchFamily="18" charset="-128"/>
              </a:rPr>
              <a:t>意見聴取（第８条）</a:t>
            </a:r>
          </a:p>
        </p:txBody>
      </p:sp>
      <p:sp>
        <p:nvSpPr>
          <p:cNvPr id="40" name="正方形/長方形 39">
            <a:extLst>
              <a:ext uri="{FF2B5EF4-FFF2-40B4-BE49-F238E27FC236}">
                <a16:creationId xmlns:a16="http://schemas.microsoft.com/office/drawing/2014/main" id="{AA734DF8-E405-4A50-A64E-1332E194F789}"/>
              </a:ext>
            </a:extLst>
          </p:cNvPr>
          <p:cNvSpPr/>
          <p:nvPr/>
        </p:nvSpPr>
        <p:spPr>
          <a:xfrm>
            <a:off x="7529864" y="6904580"/>
            <a:ext cx="4782629" cy="1107996"/>
          </a:xfrm>
          <a:prstGeom prst="rect">
            <a:avLst/>
          </a:prstGeom>
          <a:solidFill>
            <a:schemeClr val="bg1"/>
          </a:solidFill>
          <a:ln>
            <a:solidFill>
              <a:schemeClr val="dk1"/>
            </a:solidFill>
          </a:ln>
          <a:effectLst/>
          <a:scene3d>
            <a:camera prst="orthographicFront"/>
            <a:lightRig rig="threePt" dir="t"/>
          </a:scene3d>
          <a:sp3d>
            <a:bevelT/>
          </a:sp3d>
        </p:spPr>
        <p:txBody>
          <a:bodyPr wrap="square">
            <a:spAutoFit/>
          </a:bodyPr>
          <a:lstStyle/>
          <a:p>
            <a:endParaRPr lang="en-US" altLang="ja-JP" sz="1100" dirty="0">
              <a:latin typeface="ＭＳ 明朝" panose="02020609040205080304" pitchFamily="17" charset="-128"/>
              <a:ea typeface="ＭＳ 明朝" panose="02020609040205080304" pitchFamily="17" charset="-128"/>
            </a:endParaRPr>
          </a:p>
          <a:p>
            <a:r>
              <a:rPr lang="ja-JP" altLang="en-US" sz="1100" dirty="0">
                <a:latin typeface="UD デジタル 教科書体 NK-R" panose="02020400000000000000" pitchFamily="18" charset="-128"/>
                <a:ea typeface="UD デジタル 教科書体 NK-R" panose="02020400000000000000" pitchFamily="18" charset="-128"/>
              </a:rPr>
              <a:t>　　共生社会を実現するために、</a:t>
            </a:r>
            <a:r>
              <a:rPr lang="ja-JP" altLang="en-US" sz="1100" b="1" dirty="0">
                <a:solidFill>
                  <a:srgbClr val="FF0000"/>
                </a:solidFill>
                <a:latin typeface="BIZ UDゴシック" panose="020B0400000000000000" pitchFamily="49" charset="-128"/>
                <a:ea typeface="BIZ UDゴシック" panose="020B0400000000000000" pitchFamily="49" charset="-128"/>
              </a:rPr>
              <a:t>岐阜市障害者施策推進協議会の意見も大切にします。</a:t>
            </a:r>
            <a:r>
              <a:rPr lang="ja-JP" altLang="en-US" sz="1100" dirty="0">
                <a:latin typeface="UD デジタル 教科書体 NK-R" panose="02020400000000000000" pitchFamily="18" charset="-128"/>
                <a:ea typeface="UD デジタル 教科書体 NK-R" panose="02020400000000000000" pitchFamily="18" charset="-128"/>
              </a:rPr>
              <a:t>この協議会は、関係行政機関の職員、学識経験者、障がいのある人及びその福祉に関する事業に従事する人など約３０人で構成されている、</a:t>
            </a:r>
            <a:r>
              <a:rPr lang="ja-JP" altLang="en-US" sz="1100" b="1" dirty="0">
                <a:solidFill>
                  <a:srgbClr val="FF0000"/>
                </a:solidFill>
                <a:latin typeface="BIZ UDゴシック" panose="020B0400000000000000" pitchFamily="49" charset="-128"/>
                <a:ea typeface="BIZ UDゴシック" panose="020B0400000000000000" pitchFamily="49" charset="-128"/>
              </a:rPr>
              <a:t>本市の障がい者施策全般について審議、監視をおこなう重要な機関</a:t>
            </a:r>
            <a:r>
              <a:rPr lang="ja-JP" altLang="en-US" sz="1100" dirty="0">
                <a:latin typeface="UD デジタル 教科書体 NK-R" panose="02020400000000000000" pitchFamily="18" charset="-128"/>
                <a:ea typeface="UD デジタル 教科書体 NK-R" panose="02020400000000000000" pitchFamily="18" charset="-128"/>
              </a:rPr>
              <a:t>です。</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ＭＳ 明朝" panose="02020609040205080304" pitchFamily="17" charset="-128"/>
                <a:ea typeface="ＭＳ 明朝" panose="02020609040205080304" pitchFamily="17" charset="-128"/>
              </a:rPr>
              <a:t>　</a:t>
            </a:r>
          </a:p>
        </p:txBody>
      </p:sp>
      <p:sp>
        <p:nvSpPr>
          <p:cNvPr id="41" name="正方形/長方形 40">
            <a:extLst>
              <a:ext uri="{FF2B5EF4-FFF2-40B4-BE49-F238E27FC236}">
                <a16:creationId xmlns:a16="http://schemas.microsoft.com/office/drawing/2014/main" id="{7775D272-FFF5-4955-9710-09CF8141D97B}"/>
              </a:ext>
            </a:extLst>
          </p:cNvPr>
          <p:cNvSpPr/>
          <p:nvPr/>
        </p:nvSpPr>
        <p:spPr>
          <a:xfrm>
            <a:off x="677696" y="2292526"/>
            <a:ext cx="6185948" cy="2631490"/>
          </a:xfrm>
          <a:prstGeom prst="rect">
            <a:avLst/>
          </a:prstGeom>
          <a:solidFill>
            <a:schemeClr val="bg1"/>
          </a:solidFill>
          <a:ln>
            <a:solidFill>
              <a:schemeClr val="dk1"/>
            </a:solidFill>
          </a:ln>
          <a:effectLst/>
          <a:scene3d>
            <a:camera prst="orthographicFront"/>
            <a:lightRig rig="threePt" dir="t"/>
          </a:scene3d>
          <a:sp3d>
            <a:bevelT/>
          </a:sp3d>
        </p:spPr>
        <p:txBody>
          <a:bodyPr wrap="square">
            <a:spAutoFit/>
          </a:bodyPr>
          <a:lstStyle/>
          <a:p>
            <a:endParaRPr lang="en-US" altLang="ja-JP" sz="1100" b="1" dirty="0">
              <a:latin typeface="ＭＳ ゴシック" panose="020B0609070205080204" pitchFamily="49" charset="-128"/>
              <a:ea typeface="ＭＳ ゴシック" panose="020B0609070205080204" pitchFamily="49" charset="-128"/>
            </a:endParaRPr>
          </a:p>
          <a:p>
            <a:r>
              <a:rPr lang="ja-JP" altLang="en-US" sz="1100" b="1" dirty="0">
                <a:latin typeface="ＭＳ ゴシック" panose="020B0609070205080204" pitchFamily="49" charset="-128"/>
                <a:ea typeface="ＭＳ ゴシック" panose="020B0609070205080204" pitchFamily="49" charset="-128"/>
              </a:rPr>
              <a:t>　</a:t>
            </a:r>
            <a:r>
              <a:rPr lang="ja-JP" altLang="en-US" sz="1100" b="1" dirty="0">
                <a:solidFill>
                  <a:srgbClr val="FF0000"/>
                </a:solidFill>
                <a:latin typeface="BIZ UDゴシック" panose="020B0400000000000000" pitchFamily="49" charset="-128"/>
                <a:ea typeface="BIZ UDゴシック" panose="020B0400000000000000" pitchFamily="49" charset="-128"/>
              </a:rPr>
              <a:t>障害者権利条約、障害者基本法、障害者差別解消法の理念にあるように、全ての人は、障がいのあるなしにかかわらず、かけがえのない個人として等しく尊重されなければなりません。</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r>
              <a:rPr lang="ja-JP" altLang="en-US" sz="1100" dirty="0">
                <a:latin typeface="UD デジタル 教科書体 NK-R" panose="02020400000000000000" pitchFamily="18" charset="-128"/>
                <a:ea typeface="UD デジタル 教科書体 NK-R" panose="02020400000000000000" pitchFamily="18" charset="-128"/>
              </a:rPr>
              <a:t>　　本市では、市民一人ひとりがこうした理念のもと、障がいのあるなしにかかわらず、相互に思いやる心豊かな地域社会を築くために、これまでたゆまぬ努力が重ねられてきました。</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今も、岐阜市障害者計画等において</a:t>
            </a:r>
            <a:r>
              <a:rPr lang="ja-JP" altLang="en-US" sz="1100" b="1" dirty="0">
                <a:solidFill>
                  <a:srgbClr val="FF0000"/>
                </a:solidFill>
                <a:latin typeface="BIZ UDゴシック" panose="020B0400000000000000" pitchFamily="49" charset="-128"/>
                <a:ea typeface="BIZ UDゴシック" panose="020B0400000000000000" pitchFamily="49" charset="-128"/>
              </a:rPr>
              <a:t>「誰もが自立してともに暮らすまちをめざして」</a:t>
            </a:r>
            <a:r>
              <a:rPr lang="ja-JP" altLang="en-US" sz="1100" dirty="0">
                <a:latin typeface="UD デジタル 教科書体 NK-R" panose="02020400000000000000" pitchFamily="18" charset="-128"/>
                <a:ea typeface="UD デジタル 教科書体 NK-R" panose="02020400000000000000" pitchFamily="18" charset="-128"/>
              </a:rPr>
              <a:t>を基本目標に掲げ、この目標を達成するために様々な施策に取り組んでいるところです。</a:t>
            </a:r>
          </a:p>
          <a:p>
            <a:r>
              <a:rPr lang="ja-JP" altLang="en-US" sz="1100" dirty="0">
                <a:latin typeface="UD デジタル 教科書体 NK-R" panose="02020400000000000000" pitchFamily="18" charset="-128"/>
                <a:ea typeface="UD デジタル 教科書体 NK-R" panose="02020400000000000000" pitchFamily="18" charset="-128"/>
              </a:rPr>
              <a:t>　　しかしながら、今なお、障がいや障がいのある人に対する理解の不足により、障がいのある人が日常生活や社会生活の中で暮らしにくさを感じる状況があります。</a:t>
            </a:r>
          </a:p>
          <a:p>
            <a:r>
              <a:rPr lang="ja-JP" altLang="en-US" sz="1100" dirty="0">
                <a:latin typeface="UD デジタル 教科書体 NK-R" panose="02020400000000000000" pitchFamily="18" charset="-128"/>
                <a:ea typeface="UD デジタル 教科書体 NK-R" panose="02020400000000000000" pitchFamily="18" charset="-128"/>
              </a:rPr>
              <a:t>　　この課題を解決するためには、障がいや障がいのある人に対する市民や事業者の理解を深めるとともに、障がいを理由とする差別を解消することが必要であり、そのための施策をより一層推進していかなければなりません。</a:t>
            </a:r>
          </a:p>
          <a:p>
            <a:r>
              <a:rPr lang="ja-JP" altLang="en-US" sz="1100" dirty="0">
                <a:latin typeface="UD デジタル 教科書体 NK-R" panose="02020400000000000000" pitchFamily="18" charset="-128"/>
                <a:ea typeface="UD デジタル 教科書体 NK-R" panose="02020400000000000000" pitchFamily="18" charset="-128"/>
              </a:rPr>
              <a:t>　　この条例を制定することにより、</a:t>
            </a:r>
            <a:r>
              <a:rPr lang="ja-JP" altLang="en-US" sz="1100" b="1" dirty="0">
                <a:solidFill>
                  <a:srgbClr val="FF0000"/>
                </a:solidFill>
                <a:latin typeface="BIZ UDゴシック" panose="020B0400000000000000" pitchFamily="49" charset="-128"/>
                <a:ea typeface="BIZ UDゴシック" panose="020B0400000000000000" pitchFamily="49" charset="-128"/>
              </a:rPr>
              <a:t>本市が、障がいのある人とない人とが理解し合い、尊重し合いながらともに暮らす心豊かなまちになることを目指しています。</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r>
              <a:rPr lang="ja-JP" altLang="en-US" sz="1100" dirty="0">
                <a:latin typeface="UD デジタル 教科書体 NK-R" panose="02020400000000000000" pitchFamily="18" charset="-128"/>
                <a:ea typeface="UD デジタル 教科書体 NK-R" panose="02020400000000000000" pitchFamily="18" charset="-128"/>
              </a:rPr>
              <a:t>　　</a:t>
            </a:r>
            <a:endParaRPr lang="en-US" altLang="ja-JP" sz="1100" dirty="0">
              <a:latin typeface="ＭＳ 明朝" panose="02020609040205080304" pitchFamily="17" charset="-128"/>
              <a:ea typeface="ＭＳ 明朝" panose="02020609040205080304" pitchFamily="17" charset="-128"/>
            </a:endParaRPr>
          </a:p>
        </p:txBody>
      </p:sp>
      <p:sp>
        <p:nvSpPr>
          <p:cNvPr id="18" name="タイトル 1">
            <a:extLst>
              <a:ext uri="{FF2B5EF4-FFF2-40B4-BE49-F238E27FC236}">
                <a16:creationId xmlns:a16="http://schemas.microsoft.com/office/drawing/2014/main" id="{8844FFE2-DE96-4525-93E9-E418C58BA9A0}"/>
              </a:ext>
            </a:extLst>
          </p:cNvPr>
          <p:cNvSpPr txBox="1">
            <a:spLocks/>
          </p:cNvSpPr>
          <p:nvPr/>
        </p:nvSpPr>
        <p:spPr>
          <a:xfrm>
            <a:off x="647423" y="883099"/>
            <a:ext cx="11626819" cy="1144068"/>
          </a:xfrm>
          <a:prstGeom prst="rect">
            <a:avLst/>
          </a:prstGeom>
          <a:noFill/>
          <a:ln>
            <a:noFill/>
          </a:ln>
          <a:effectLst>
            <a:glow rad="101600">
              <a:schemeClr val="accent2">
                <a:satMod val="175000"/>
                <a:alpha val="40000"/>
              </a:schemeClr>
            </a:glow>
            <a:outerShdw blurRad="50800" dist="50800" dir="5400000" algn="ctr" rotWithShape="0">
              <a:schemeClr val="bg1"/>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300" b="1"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この条例は、障がいのある人もない人も、個人として尊重し合いながらともに暮らすことのできる社会（共生社会）を実現するために制定されました。　障がいや障がいのある人に対する理解を深めることの大切さや、共生社会の実現に向けて様々な施策を進めていく上での基本理念などが定められています。</a:t>
            </a:r>
          </a:p>
        </p:txBody>
      </p:sp>
      <p:sp>
        <p:nvSpPr>
          <p:cNvPr id="19" name="サブタイトル 2">
            <a:extLst>
              <a:ext uri="{FF2B5EF4-FFF2-40B4-BE49-F238E27FC236}">
                <a16:creationId xmlns:a16="http://schemas.microsoft.com/office/drawing/2014/main" id="{6254414D-EB13-4B3D-B469-6B0E1BB914B9}"/>
              </a:ext>
            </a:extLst>
          </p:cNvPr>
          <p:cNvSpPr txBox="1">
            <a:spLocks/>
          </p:cNvSpPr>
          <p:nvPr/>
        </p:nvSpPr>
        <p:spPr>
          <a:xfrm>
            <a:off x="7507483" y="8228021"/>
            <a:ext cx="4827392" cy="415098"/>
          </a:xfrm>
          <a:prstGeom prst="rect">
            <a:avLst/>
          </a:prstGeom>
          <a:solidFill>
            <a:schemeClr val="accent5">
              <a:lumMod val="40000"/>
              <a:lumOff val="60000"/>
            </a:schemeClr>
          </a:solidFill>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sz="1400" b="1" dirty="0">
                <a:latin typeface="UD デジタル 教科書体 NK-R" panose="02020400000000000000" pitchFamily="18" charset="-128"/>
                <a:ea typeface="UD デジタル 教科書体 NK-R" panose="02020400000000000000" pitchFamily="18" charset="-128"/>
              </a:rPr>
              <a:t>条例施行時期</a:t>
            </a:r>
          </a:p>
        </p:txBody>
      </p:sp>
      <p:sp>
        <p:nvSpPr>
          <p:cNvPr id="20" name="正方形/長方形 19">
            <a:extLst>
              <a:ext uri="{FF2B5EF4-FFF2-40B4-BE49-F238E27FC236}">
                <a16:creationId xmlns:a16="http://schemas.microsoft.com/office/drawing/2014/main" id="{0E467762-7831-463A-B6EE-2DEA29A570C2}"/>
              </a:ext>
            </a:extLst>
          </p:cNvPr>
          <p:cNvSpPr/>
          <p:nvPr/>
        </p:nvSpPr>
        <p:spPr>
          <a:xfrm>
            <a:off x="7507484" y="8652841"/>
            <a:ext cx="4827391" cy="600164"/>
          </a:xfrm>
          <a:prstGeom prst="rect">
            <a:avLst/>
          </a:prstGeom>
          <a:solidFill>
            <a:schemeClr val="bg1"/>
          </a:solidFill>
          <a:ln>
            <a:solidFill>
              <a:schemeClr val="dk1"/>
            </a:solidFill>
          </a:ln>
          <a:effectLst/>
          <a:scene3d>
            <a:camera prst="orthographicFront"/>
            <a:lightRig rig="threePt" dir="t"/>
          </a:scene3d>
          <a:sp3d>
            <a:bevelT/>
          </a:sp3d>
        </p:spPr>
        <p:txBody>
          <a:bodyPr wrap="square">
            <a:spAutoFit/>
          </a:bodyPr>
          <a:lstStyle/>
          <a:p>
            <a:endParaRPr lang="en-US" altLang="ja-JP" sz="1100" dirty="0">
              <a:latin typeface="ＭＳ 明朝" panose="02020609040205080304" pitchFamily="17" charset="-128"/>
              <a:ea typeface="ＭＳ 明朝" panose="02020609040205080304" pitchFamily="17" charset="-128"/>
            </a:endParaRPr>
          </a:p>
          <a:p>
            <a:r>
              <a:rPr lang="ja-JP" altLang="en-US" sz="1100" dirty="0">
                <a:latin typeface="UD デジタル 教科書体 NK-R" panose="02020400000000000000" pitchFamily="18" charset="-128"/>
                <a:ea typeface="UD デジタル 教科書体 NK-R" panose="02020400000000000000" pitchFamily="18" charset="-128"/>
              </a:rPr>
              <a:t>　　</a:t>
            </a:r>
            <a:r>
              <a:rPr lang="ja-JP" altLang="en-US" sz="1100" b="1" dirty="0">
                <a:solidFill>
                  <a:srgbClr val="FF0000"/>
                </a:solidFill>
                <a:latin typeface="BIZ UDゴシック" panose="020B0400000000000000" pitchFamily="49" charset="-128"/>
                <a:ea typeface="BIZ UDゴシック" panose="020B0400000000000000" pitchFamily="49" charset="-128"/>
              </a:rPr>
              <a:t>令和４年４月１日</a:t>
            </a:r>
            <a:r>
              <a:rPr lang="ja-JP" altLang="en-US" sz="1100" dirty="0">
                <a:latin typeface="UD デジタル 教科書体 NK-R" panose="02020400000000000000" pitchFamily="18" charset="-128"/>
                <a:ea typeface="UD デジタル 教科書体 NK-R" panose="02020400000000000000" pitchFamily="18" charset="-128"/>
              </a:rPr>
              <a:t>に施行されました。</a:t>
            </a:r>
            <a:endParaRPr lang="en-US" altLang="ja-JP" sz="1100" dirty="0">
              <a:latin typeface="UD デジタル 教科書体 NK-R" panose="02020400000000000000" pitchFamily="18" charset="-128"/>
              <a:ea typeface="UD デジタル 教科書体 NK-R" panose="02020400000000000000" pitchFamily="18" charset="-128"/>
            </a:endParaRPr>
          </a:p>
          <a:p>
            <a:endParaRPr lang="ja-JP" altLang="en-US"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7347229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dk1"/>
          </a:solidFill>
        </a:ln>
        <a:effectLst>
          <a:outerShdw blurRad="63500" sx="102000" sy="102000" algn="ctr" rotWithShape="0">
            <a:prstClr val="black">
              <a:alpha val="40000"/>
            </a:prstClr>
          </a:outerShdw>
        </a:effectLst>
        <a:scene3d>
          <a:camera prst="orthographicFront"/>
          <a:lightRig rig="threePt" dir="t"/>
        </a:scene3d>
        <a:sp3d>
          <a:bevelT/>
        </a:sp3d>
      </a:spPr>
      <a:bodyPr wrap="square">
        <a:spAutoFit/>
      </a:bodyPr>
      <a:lstStyle>
        <a:defPPr algn="l">
          <a:defRPr sz="1100" b="1" dirty="0" smtClean="0">
            <a:latin typeface="ＭＳ ゴシック" panose="020B0609070205080204" pitchFamily="49" charset="-128"/>
            <a:ea typeface="ＭＳ ゴシック" panose="020B0609070205080204" pitchFamily="49" charset="-128"/>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1834</TotalTime>
  <Words>887</Words>
  <Application>Microsoft Office PowerPoint</Application>
  <PresentationFormat>A3 297x420 mm</PresentationFormat>
  <Paragraphs>41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UDゴシック</vt:lpstr>
      <vt:lpstr>ＭＳ ゴシック</vt:lpstr>
      <vt:lpstr>ＭＳ 明朝</vt:lpstr>
      <vt:lpstr>UD デジタル 教科書体 NK-R</vt:lpstr>
      <vt:lpstr>游ゴシック</vt:lpstr>
      <vt:lpstr>Arial</vt:lpstr>
      <vt:lpstr>Calibri</vt:lpstr>
      <vt:lpstr>Calibri Light</vt:lpstr>
      <vt:lpstr>Office テーマ</vt:lpstr>
      <vt:lpstr>障がいのある人もない人もともに暮らせる岐阜市づくり条例の概要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（仮称）障がいのある人もない人もともに暮らせる岐阜市づくり条例（案）の制定について</dc:title>
  <dc:creator>山田 哲也</dc:creator>
  <cp:lastModifiedBy>山田 哲也</cp:lastModifiedBy>
  <cp:revision>219</cp:revision>
  <cp:lastPrinted>2022-03-29T02:32:54Z</cp:lastPrinted>
  <dcterms:created xsi:type="dcterms:W3CDTF">2021-11-12T11:49:25Z</dcterms:created>
  <dcterms:modified xsi:type="dcterms:W3CDTF">2022-03-29T23:52:22Z</dcterms:modified>
</cp:coreProperties>
</file>