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357" r:id="rId3"/>
    <p:sldId id="360" r:id="rId4"/>
    <p:sldId id="358" r:id="rId5"/>
    <p:sldId id="359" r:id="rId6"/>
    <p:sldId id="361" r:id="rId7"/>
    <p:sldId id="365" r:id="rId8"/>
    <p:sldId id="362" r:id="rId9"/>
    <p:sldId id="367" r:id="rId10"/>
    <p:sldId id="363" r:id="rId11"/>
    <p:sldId id="366" r:id="rId1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BCB"/>
    <a:srgbClr val="0000FF"/>
    <a:srgbClr val="63DF63"/>
    <a:srgbClr val="28C628"/>
    <a:srgbClr val="993366"/>
    <a:srgbClr val="D92FCD"/>
    <a:srgbClr val="99FFCC"/>
    <a:srgbClr val="FF3399"/>
    <a:srgbClr val="FF7C80"/>
    <a:srgbClr val="584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9640" autoAdjust="0"/>
  </p:normalViewPr>
  <p:slideViewPr>
    <p:cSldViewPr>
      <p:cViewPr>
        <p:scale>
          <a:sx n="75" d="100"/>
          <a:sy n="75" d="100"/>
        </p:scale>
        <p:origin x="-1278" y="-7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908" y="6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40C1DDC-7D39-4A46-8133-72105D441122}" type="datetimeFigureOut">
              <a:rPr kumimoji="1" lang="ja-JP" altLang="en-US" smtClean="0"/>
              <a:t>2016/7/19</a:t>
            </a:fld>
            <a:endParaRPr kumimoji="1" lang="ja-JP" altLang="en-US"/>
          </a:p>
        </p:txBody>
      </p:sp>
      <p:sp>
        <p:nvSpPr>
          <p:cNvPr id="4" name="フッター プレースホルダー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BBBA179-73DE-41C4-B016-7119CC21238E}" type="slidenum">
              <a:rPr kumimoji="1" lang="ja-JP" altLang="en-US" smtClean="0"/>
              <a:t>‹#›</a:t>
            </a:fld>
            <a:endParaRPr kumimoji="1" lang="ja-JP" altLang="en-US"/>
          </a:p>
        </p:txBody>
      </p:sp>
    </p:spTree>
    <p:extLst>
      <p:ext uri="{BB962C8B-B14F-4D97-AF65-F5344CB8AC3E}">
        <p14:creationId xmlns:p14="http://schemas.microsoft.com/office/powerpoint/2010/main" val="62155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F43A62-4097-4ADA-A763-466A7C43BAC8}" type="datetimeFigureOut">
              <a:rPr kumimoji="1" lang="ja-JP" altLang="en-US" smtClean="0"/>
              <a:t>2016/7/19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A3F44A8-E576-4308-9FF2-ACC9D8485688}" type="slidenum">
              <a:rPr kumimoji="1" lang="ja-JP" altLang="en-US" smtClean="0"/>
              <a:t>‹#›</a:t>
            </a:fld>
            <a:endParaRPr kumimoji="1" lang="ja-JP" altLang="en-US"/>
          </a:p>
        </p:txBody>
      </p:sp>
    </p:spTree>
    <p:extLst>
      <p:ext uri="{BB962C8B-B14F-4D97-AF65-F5344CB8AC3E}">
        <p14:creationId xmlns:p14="http://schemas.microsoft.com/office/powerpoint/2010/main" val="10473481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１３：１５～南部課長あいさつ</a:t>
            </a:r>
            <a:endParaRPr kumimoji="1" lang="en-US" altLang="ja-JP" dirty="0" smtClean="0"/>
          </a:p>
          <a:p>
            <a:r>
              <a:rPr lang="ja-JP" altLang="en-US" dirty="0" smtClean="0"/>
              <a:t>１３：２０～開始</a:t>
            </a:r>
            <a:endParaRPr lang="en-US" altLang="ja-JP" dirty="0" smtClean="0"/>
          </a:p>
          <a:p>
            <a:r>
              <a:rPr kumimoji="1" lang="ja-JP" altLang="en-US" dirty="0" smtClean="0"/>
              <a:t>　配布書類の確認</a:t>
            </a:r>
            <a:endParaRPr kumimoji="1" lang="en-US" altLang="ja-JP" dirty="0" smtClean="0"/>
          </a:p>
          <a:p>
            <a:r>
              <a:rPr lang="ja-JP" altLang="en-US" dirty="0" smtClean="0"/>
              <a:t>　　次第、ホチキス止めの資料一部、質問表</a:t>
            </a:r>
            <a:r>
              <a:rPr kumimoji="1" lang="ja-JP" altLang="en-US" dirty="0"/>
              <a:t>　</a:t>
            </a:r>
            <a:r>
              <a:rPr kumimoji="1" lang="ja-JP" altLang="en-US" dirty="0" smtClean="0"/>
              <a:t>　　　　　　</a:t>
            </a:r>
            <a:endParaRPr kumimoji="1" lang="en-US" altLang="ja-JP" dirty="0" smtClean="0"/>
          </a:p>
          <a:p>
            <a:r>
              <a:rPr kumimoji="1" lang="ja-JP" altLang="en-US" dirty="0" smtClean="0"/>
              <a:t>　　生活福祉課から書類を一枚預かっています。ご確認ください。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1</a:t>
            </a:fld>
            <a:endParaRPr kumimoji="1" lang="ja-JP" altLang="en-US"/>
          </a:p>
        </p:txBody>
      </p:sp>
    </p:spTree>
    <p:extLst>
      <p:ext uri="{BB962C8B-B14F-4D97-AF65-F5344CB8AC3E}">
        <p14:creationId xmlns:p14="http://schemas.microsoft.com/office/powerpoint/2010/main" val="889098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認知症予防事業で必要としているスタッフの要件としては、</a:t>
            </a:r>
            <a:endParaRPr lang="en-US" altLang="ja-JP" dirty="0" smtClean="0"/>
          </a:p>
          <a:p>
            <a:r>
              <a:rPr lang="ja-JP" altLang="en-US" dirty="0" smtClean="0"/>
              <a:t>個別</a:t>
            </a:r>
            <a:r>
              <a:rPr lang="ja-JP" altLang="en-US" dirty="0"/>
              <a:t>プログラムの実施や評価のための検査及び記録は認知症対応型通所介護施設の職員及び認知症介護実践者研修を修了している</a:t>
            </a:r>
            <a:r>
              <a:rPr lang="ja-JP" altLang="en-US" dirty="0" smtClean="0"/>
              <a:t>人となっています。</a:t>
            </a:r>
            <a:endParaRPr lang="en-US" altLang="ja-JP" dirty="0" smtClean="0"/>
          </a:p>
          <a:p>
            <a:r>
              <a:rPr lang="ja-JP" altLang="en-US" dirty="0" smtClean="0"/>
              <a:t>簡単な運動等、理学療法士や作業療法士等が実施していただくことは可能です。</a:t>
            </a:r>
            <a:endParaRPr lang="en-US" altLang="ja-JP" dirty="0" smtClean="0"/>
          </a:p>
          <a:p>
            <a:endParaRPr lang="en-US" altLang="ja-JP" dirty="0"/>
          </a:p>
          <a:p>
            <a:r>
              <a:rPr lang="ja-JP" altLang="en-US" dirty="0" smtClean="0"/>
              <a:t>本事業の中で認知症のことを学び、どんなことが認知症予防になるか、どんなことを続けることが</a:t>
            </a:r>
            <a:r>
              <a:rPr lang="ja-JP" altLang="en-US" dirty="0"/>
              <a:t>よいの</a:t>
            </a:r>
            <a:r>
              <a:rPr lang="ja-JP" altLang="en-US" dirty="0" smtClean="0"/>
              <a:t>かを学び、自身で認知症予防に取り組むことができるようにしていただきたく思います。</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10</a:t>
            </a:fld>
            <a:endParaRPr kumimoji="1" lang="ja-JP" altLang="en-US"/>
          </a:p>
        </p:txBody>
      </p:sp>
    </p:spTree>
    <p:extLst>
      <p:ext uri="{BB962C8B-B14F-4D97-AF65-F5344CB8AC3E}">
        <p14:creationId xmlns:p14="http://schemas.microsoft.com/office/powerpoint/2010/main" val="161387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参加報告書は運動器機能向上事業と同じ書式になります。</a:t>
            </a:r>
            <a:endParaRPr lang="en-US" altLang="ja-JP" dirty="0" smtClean="0"/>
          </a:p>
          <a:p>
            <a:r>
              <a:rPr lang="ja-JP" altLang="en-US" dirty="0" smtClean="0"/>
              <a:t>参加報告書に記載されている参加者一人ずつ②</a:t>
            </a:r>
            <a:r>
              <a:rPr lang="ja-JP" altLang="en-US" dirty="0"/>
              <a:t>③</a:t>
            </a:r>
            <a:r>
              <a:rPr lang="ja-JP" altLang="en-US" dirty="0" smtClean="0"/>
              <a:t>④⑤を提出</a:t>
            </a:r>
            <a:r>
              <a:rPr lang="ja-JP" altLang="en-US" dirty="0"/>
              <a:t>してください。</a:t>
            </a:r>
            <a:endParaRPr lang="en-US" altLang="ja-JP" dirty="0"/>
          </a:p>
          <a:p>
            <a:endParaRPr kumimoji="1" lang="en-US" altLang="ja-JP" dirty="0" smtClean="0"/>
          </a:p>
          <a:p>
            <a:r>
              <a:rPr kumimoji="1" lang="ja-JP" altLang="en-US" dirty="0" smtClean="0"/>
              <a:t>実施プログラムは</a:t>
            </a:r>
            <a:r>
              <a:rPr kumimoji="1" lang="en-US" altLang="ja-JP" dirty="0" smtClean="0"/>
              <a:t>1</a:t>
            </a:r>
            <a:r>
              <a:rPr kumimoji="1" lang="ja-JP" altLang="en-US" dirty="0" smtClean="0"/>
              <a:t>か月ごとにまとめて記載してください。</a:t>
            </a:r>
            <a:endParaRPr kumimoji="1" lang="en-US" altLang="ja-JP" dirty="0" smtClean="0"/>
          </a:p>
          <a:p>
            <a:endParaRPr lang="en-US" altLang="ja-JP" dirty="0"/>
          </a:p>
          <a:p>
            <a:r>
              <a:rPr kumimoji="1" lang="ja-JP" altLang="en-US" dirty="0" smtClean="0"/>
              <a:t>提出がない場合や適切なサービスが提供されていない場合はお支払できない場合があります。</a:t>
            </a:r>
            <a:endParaRPr kumimoji="1" lang="en-US" altLang="ja-JP" dirty="0" smtClean="0"/>
          </a:p>
          <a:p>
            <a:endParaRPr lang="en-US" altLang="ja-JP" dirty="0"/>
          </a:p>
          <a:p>
            <a:r>
              <a:rPr kumimoji="1" lang="ja-JP" altLang="en-US" dirty="0" smtClean="0"/>
              <a:t>事業所指定を受ける際や、事業開始前に高齢福祉課へ相談してください。</a:t>
            </a:r>
            <a:endParaRPr kumimoji="1" lang="en-US" altLang="ja-JP" dirty="0" smtClean="0"/>
          </a:p>
          <a:p>
            <a:endParaRPr lang="en-US" altLang="ja-JP" dirty="0"/>
          </a:p>
          <a:p>
            <a:r>
              <a:rPr kumimoji="1" lang="ja-JP" altLang="en-US" dirty="0" smtClean="0"/>
              <a:t>第</a:t>
            </a:r>
            <a:r>
              <a:rPr kumimoji="1" lang="en-US" altLang="ja-JP" dirty="0" smtClean="0"/>
              <a:t>2</a:t>
            </a:r>
            <a:r>
              <a:rPr kumimoji="1" lang="ja-JP" altLang="en-US" dirty="0" smtClean="0"/>
              <a:t>部があるため、限られた時間内で申し訳</a:t>
            </a:r>
            <a:r>
              <a:rPr lang="ja-JP" altLang="en-US" dirty="0"/>
              <a:t>ありませんが１３：４５分まで質問をお受けします。</a:t>
            </a:r>
            <a:endParaRPr kumimoji="1" lang="en-US" altLang="ja-JP" dirty="0" smtClean="0"/>
          </a:p>
          <a:p>
            <a:endParaRPr lang="en-US" altLang="ja-JP" dirty="0"/>
          </a:p>
          <a:p>
            <a:r>
              <a:rPr kumimoji="1" lang="ja-JP" altLang="en-US" dirty="0" smtClean="0"/>
              <a:t>質問票を添付。ご記入いただき、退室時に受付で渡していただくか、事業所で検討後、ＦＡＸしてください。後日Ｑ＆Ａを作成し、ＨＰに掲載する予定です。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11</a:t>
            </a:fld>
            <a:endParaRPr kumimoji="1" lang="ja-JP" altLang="en-US"/>
          </a:p>
        </p:txBody>
      </p:sp>
    </p:spTree>
    <p:extLst>
      <p:ext uri="{BB962C8B-B14F-4D97-AF65-F5344CB8AC3E}">
        <p14:creationId xmlns:p14="http://schemas.microsoft.com/office/powerpoint/2010/main" val="300749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290" y="4714955"/>
            <a:ext cx="5439101" cy="4707156"/>
          </a:xfrm>
        </p:spPr>
        <p:txBody>
          <a:bodyPr/>
          <a:lstStyle/>
          <a:p>
            <a:r>
              <a:rPr lang="ja-JP" altLang="en-US" sz="1000" dirty="0" smtClean="0"/>
              <a:t>高齢</a:t>
            </a:r>
            <a:r>
              <a:rPr lang="ja-JP" altLang="en-US" sz="1000" dirty="0"/>
              <a:t>福祉課からご説明させていただきます。</a:t>
            </a:r>
          </a:p>
          <a:p>
            <a:endParaRPr lang="en-US" altLang="ja-JP" sz="1000" dirty="0" smtClean="0"/>
          </a:p>
          <a:p>
            <a:r>
              <a:rPr lang="ja-JP" altLang="en-US" sz="1000" dirty="0" smtClean="0"/>
              <a:t>この</a:t>
            </a:r>
            <a:r>
              <a:rPr lang="ja-JP" altLang="en-US" sz="1000" dirty="0"/>
              <a:t>図は、介護予防とサービスの考え方について、身体状況の異なる高齢者に対して、どういったアプローチが効果的であるかを表したものです。</a:t>
            </a:r>
          </a:p>
          <a:p>
            <a:endParaRPr lang="ja-JP" altLang="en-US" sz="1000" dirty="0"/>
          </a:p>
          <a:p>
            <a:r>
              <a:rPr lang="ja-JP" altLang="en-US" sz="1000" dirty="0"/>
              <a:t>まず、生活支援・介護予防サービスの充実と、高齢者の社会参加を促すことが、介護予防につながると考えられます。</a:t>
            </a:r>
          </a:p>
          <a:p>
            <a:endParaRPr lang="ja-JP" altLang="en-US" sz="1000" dirty="0"/>
          </a:p>
          <a:p>
            <a:endParaRPr lang="en-US" altLang="ja-JP" sz="1000" dirty="0"/>
          </a:p>
          <a:p>
            <a:r>
              <a:rPr lang="ja-JP" altLang="en-US" sz="1000" dirty="0"/>
              <a:t>図のとおり、介護予防事業を通じて高齢者の健康度をアップしていくには</a:t>
            </a:r>
            <a:endParaRPr lang="en-US" altLang="ja-JP" sz="1000" dirty="0"/>
          </a:p>
          <a:p>
            <a:endParaRPr lang="en-US" altLang="ja-JP" sz="1000" dirty="0"/>
          </a:p>
          <a:p>
            <a:r>
              <a:rPr lang="ja-JP" altLang="en-US" sz="1000" dirty="0"/>
              <a:t>心身機能へのアプローチ　　ここは、現行相当のサービスの支援が適当と考えられます。</a:t>
            </a:r>
            <a:endParaRPr lang="en-US" altLang="ja-JP" sz="1000" dirty="0"/>
          </a:p>
          <a:p>
            <a:r>
              <a:rPr lang="ja-JP" altLang="en-US" sz="1000" dirty="0"/>
              <a:t>次に、活動へのアプローチ　　ここは、基準緩和のＡ型サービスや短期集中支援サービスＣ型が適当と考えられます。 　　　　</a:t>
            </a:r>
            <a:endParaRPr lang="en-US" altLang="ja-JP" sz="1000" dirty="0"/>
          </a:p>
          <a:p>
            <a:r>
              <a:rPr lang="ja-JP" altLang="en-US" sz="1000" dirty="0"/>
              <a:t>そして、参加へのアプローチ　　ここは、住民が主体となったサービスＢ型があてはまります。</a:t>
            </a:r>
          </a:p>
          <a:p>
            <a:endParaRPr lang="ja-JP" altLang="en-US" sz="1000" dirty="0"/>
          </a:p>
          <a:p>
            <a:r>
              <a:rPr lang="ja-JP" altLang="en-US" sz="1000" dirty="0"/>
              <a:t>以上の３段階での支援があると考えます。</a:t>
            </a:r>
            <a:endParaRPr lang="en-US" altLang="ja-JP" sz="1000" dirty="0"/>
          </a:p>
          <a:p>
            <a:endParaRPr lang="en-US" altLang="ja-JP" sz="1000" dirty="0"/>
          </a:p>
          <a:p>
            <a:r>
              <a:rPr lang="ja-JP" altLang="en-US" sz="1000" dirty="0"/>
              <a:t>岐阜市では、新しい総合事業を進めるために、</a:t>
            </a:r>
            <a:endParaRPr lang="en-US" altLang="ja-JP" sz="1000" dirty="0"/>
          </a:p>
          <a:p>
            <a:r>
              <a:rPr lang="ja-JP" altLang="en-US" sz="1000" dirty="0" smtClean="0"/>
              <a:t>昨年までの介護</a:t>
            </a:r>
            <a:r>
              <a:rPr lang="ja-JP" altLang="en-US" sz="1000" dirty="0"/>
              <a:t>予防教室</a:t>
            </a:r>
            <a:r>
              <a:rPr lang="ja-JP" altLang="en-US" sz="1000" dirty="0" smtClean="0"/>
              <a:t>、通称</a:t>
            </a:r>
            <a:r>
              <a:rPr lang="ja-JP" altLang="en-US" sz="1000" dirty="0"/>
              <a:t>「まめくら事業」と呼んでいますが、この事業を短期集中支援型サービスＣとして行うこととし、より多くの方が利用できる体制を整えることで介護予防を推進していきたいと考えています</a:t>
            </a:r>
            <a:r>
              <a:rPr lang="ja-JP" altLang="en-US" sz="1000" dirty="0" smtClean="0"/>
              <a:t>。</a:t>
            </a:r>
            <a:endParaRPr lang="en-US" altLang="ja-JP" sz="1000" dirty="0" smtClean="0"/>
          </a:p>
          <a:p>
            <a:endParaRPr lang="en-US" altLang="ja-JP" sz="1000" dirty="0"/>
          </a:p>
          <a:p>
            <a:r>
              <a:rPr lang="ja-JP" altLang="en-US" sz="1000" dirty="0" smtClean="0"/>
              <a:t>今回はこの</a:t>
            </a:r>
            <a:r>
              <a:rPr lang="en-US" altLang="ja-JP" sz="1000" dirty="0" smtClean="0"/>
              <a:t>C</a:t>
            </a:r>
            <a:r>
              <a:rPr lang="ja-JP" altLang="en-US" sz="1000" dirty="0" smtClean="0"/>
              <a:t>型についての説明をさせていただきたいと思います。</a:t>
            </a:r>
            <a:endParaRPr lang="ja-JP" altLang="en-US" sz="1000" dirty="0"/>
          </a:p>
        </p:txBody>
      </p:sp>
      <p:sp>
        <p:nvSpPr>
          <p:cNvPr id="4" name="スライド番号プレースホルダー 3"/>
          <p:cNvSpPr>
            <a:spLocks noGrp="1"/>
          </p:cNvSpPr>
          <p:nvPr>
            <p:ph type="sldNum" sz="quarter" idx="10"/>
          </p:nvPr>
        </p:nvSpPr>
        <p:spPr/>
        <p:txBody>
          <a:bodyPr/>
          <a:lstStyle/>
          <a:p>
            <a:fld id="{CCF63DE9-F165-46B9-BD23-0C69D5E29EFF}" type="slidenum">
              <a:rPr kumimoji="1" lang="ja-JP" altLang="en-US" smtClean="0"/>
              <a:t>2</a:t>
            </a:fld>
            <a:endParaRPr kumimoji="1" lang="ja-JP" altLang="en-US"/>
          </a:p>
        </p:txBody>
      </p:sp>
    </p:spTree>
    <p:extLst>
      <p:ext uri="{BB962C8B-B14F-4D97-AF65-F5344CB8AC3E}">
        <p14:creationId xmlns:p14="http://schemas.microsoft.com/office/powerpoint/2010/main" val="277435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総合事業において、事業対象者の把握のため使用するチェックリストを載せています。</a:t>
            </a:r>
            <a:endParaRPr kumimoji="1" lang="en-US" altLang="ja-JP" dirty="0" smtClean="0"/>
          </a:p>
          <a:p>
            <a:endParaRPr lang="en-US" altLang="ja-JP" dirty="0"/>
          </a:p>
          <a:p>
            <a:r>
              <a:rPr kumimoji="1" lang="ja-JP" altLang="en-US" dirty="0" smtClean="0"/>
              <a:t>こちらの２５項目のうち、左の①から⑦にあてはまる項目があれば、新総合事業の事業対象者となります。</a:t>
            </a:r>
            <a:endParaRPr kumimoji="1" lang="en-US" altLang="ja-JP" dirty="0" smtClean="0"/>
          </a:p>
          <a:p>
            <a:endParaRPr lang="en-US" altLang="ja-JP" dirty="0"/>
          </a:p>
          <a:p>
            <a:r>
              <a:rPr kumimoji="1" lang="ja-JP" altLang="en-US" dirty="0" smtClean="0"/>
              <a:t>総合事業を利用するためには「介護予防サービス計画作成、介護予防ケアマネジメント依頼届出書」を介護保険課に提出し、事業対象者として被保険者証を交付してもらう必要があります。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3</a:t>
            </a:fld>
            <a:endParaRPr kumimoji="1" lang="ja-JP" altLang="en-US"/>
          </a:p>
        </p:txBody>
      </p:sp>
    </p:spTree>
    <p:extLst>
      <p:ext uri="{BB962C8B-B14F-4D97-AF65-F5344CB8AC3E}">
        <p14:creationId xmlns:p14="http://schemas.microsoft.com/office/powerpoint/2010/main" val="15426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15153"/>
            <a:ext cx="5438140" cy="4640654"/>
          </a:xfrm>
        </p:spPr>
        <p:txBody>
          <a:bodyPr/>
          <a:lstStyle/>
          <a:p>
            <a:r>
              <a:rPr lang="ja-JP" altLang="en-US" dirty="0"/>
              <a:t>それで</a:t>
            </a:r>
            <a:r>
              <a:rPr lang="ja-JP" altLang="en-US" dirty="0" smtClean="0"/>
              <a:t>は、通所サービス</a:t>
            </a:r>
            <a:r>
              <a:rPr lang="en-US" altLang="ja-JP" dirty="0" smtClean="0"/>
              <a:t>C</a:t>
            </a:r>
            <a:r>
              <a:rPr lang="ja-JP" altLang="en-US" dirty="0" smtClean="0"/>
              <a:t>に係る運動器機能向上事業及び認知症予防事業についての説明をします。</a:t>
            </a:r>
            <a:endParaRPr lang="en-US" altLang="ja-JP" dirty="0" smtClean="0"/>
          </a:p>
          <a:p>
            <a:endParaRPr lang="en-US" altLang="ja-JP" dirty="0" smtClean="0"/>
          </a:p>
          <a:p>
            <a:r>
              <a:rPr lang="ja-JP" altLang="en-US" dirty="0" smtClean="0"/>
              <a:t>目的や対象者は表にある通りです。基本チェックリストの運動器の機能低下がみられる②のみに該当する方が認知症予防事業を受けることはできないということが特徴です。</a:t>
            </a:r>
            <a:endParaRPr lang="en-US" altLang="ja-JP" dirty="0" smtClean="0"/>
          </a:p>
          <a:p>
            <a:r>
              <a:rPr lang="ja-JP" altLang="en-US" dirty="0" smtClean="0"/>
              <a:t>また、デイサービスやホームヘルプのサービスを受けておられる方は運動器機能向上事業や認知症予防事業を利用することはできません。</a:t>
            </a:r>
            <a:endParaRPr lang="en-US" altLang="ja-JP" dirty="0" smtClean="0"/>
          </a:p>
          <a:p>
            <a:r>
              <a:rPr lang="ja-JP" altLang="en-US" dirty="0" smtClean="0"/>
              <a:t>本事業は自宅でご自身で介護予防に取り組むために</a:t>
            </a:r>
            <a:r>
              <a:rPr lang="en-US" altLang="ja-JP" dirty="0" smtClean="0"/>
              <a:t>3</a:t>
            </a:r>
            <a:r>
              <a:rPr lang="ja-JP" altLang="en-US" dirty="0" smtClean="0"/>
              <a:t>か月間集中的に学んでいただくというものです。この事業後、デイサービス利用等につながることは、介護予防に十分取り組むことができなかったという意味合いになります。昨年度までは教室を受講しないとデーサービス事業を利用できませんでしたが、今年度からは事業対象者はデイサービスの利用が可能</a:t>
            </a:r>
            <a:r>
              <a:rPr lang="ja-JP" altLang="en-US" dirty="0"/>
              <a:t>です</a:t>
            </a:r>
            <a:r>
              <a:rPr lang="ja-JP" altLang="en-US" dirty="0" smtClean="0"/>
              <a:t>。デイサービス利用が必要な方は本事業を利用することはできません。本事業</a:t>
            </a:r>
            <a:r>
              <a:rPr lang="ja-JP" altLang="en-US" dirty="0"/>
              <a:t>の</a:t>
            </a:r>
            <a:r>
              <a:rPr lang="ja-JP" altLang="en-US" dirty="0" smtClean="0"/>
              <a:t>目的をご理解いただきますようお願いします。</a:t>
            </a:r>
            <a:endParaRPr lang="en-US" altLang="ja-JP" dirty="0" smtClean="0"/>
          </a:p>
          <a:p>
            <a:endParaRPr lang="en-US" altLang="ja-JP" dirty="0"/>
          </a:p>
          <a:p>
            <a:r>
              <a:rPr lang="ja-JP" altLang="en-US" dirty="0" smtClean="0"/>
              <a:t>（本事業については、ＣＭさんにも後日説明する予定です。）</a:t>
            </a:r>
            <a:endParaRPr kumimoji="1" lang="en-US" altLang="ja-JP" dirty="0"/>
          </a:p>
          <a:p>
            <a:endParaRPr lang="en-US" altLang="ja-JP" dirty="0" smtClean="0"/>
          </a:p>
          <a:p>
            <a:r>
              <a:rPr lang="ja-JP" altLang="en-US" dirty="0" smtClean="0"/>
              <a:t>これまでの</a:t>
            </a:r>
            <a:r>
              <a:rPr lang="ja-JP" altLang="en-US" dirty="0"/>
              <a:t>教室</a:t>
            </a:r>
            <a:r>
              <a:rPr lang="ja-JP" altLang="en-US" dirty="0" smtClean="0"/>
              <a:t>と大きく変更となるのは、利用者負担金が必要になることです。サービス事業に要する金額は介護報酬を基に、岐阜市が独自で算定しているものになります。利用者負担金を、運動器</a:t>
            </a:r>
            <a:r>
              <a:rPr lang="ja-JP" altLang="en-US" dirty="0"/>
              <a:t>機能</a:t>
            </a:r>
            <a:r>
              <a:rPr lang="ja-JP" altLang="en-US" dirty="0" smtClean="0"/>
              <a:t>向上事業に</a:t>
            </a:r>
            <a:r>
              <a:rPr lang="ja-JP" altLang="en-US" dirty="0"/>
              <a:t>おいて</a:t>
            </a:r>
            <a:r>
              <a:rPr lang="ja-JP" altLang="en-US" dirty="0" smtClean="0"/>
              <a:t>は３９０円、認知症予防事業においては４５０円の負担金を利用者から徴収し、残りの９割分を国保連を通じて、請求する形になります。国保連への請求コードは後日ＨＰに掲載予定です。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4</a:t>
            </a:fld>
            <a:endParaRPr kumimoji="1" lang="ja-JP" altLang="en-US"/>
          </a:p>
        </p:txBody>
      </p:sp>
    </p:spTree>
    <p:extLst>
      <p:ext uri="{BB962C8B-B14F-4D97-AF65-F5344CB8AC3E}">
        <p14:creationId xmlns:p14="http://schemas.microsoft.com/office/powerpoint/2010/main" val="162682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本事業や事業所の指定基準は岐阜市独自のもの。</a:t>
            </a:r>
            <a:endParaRPr kumimoji="1" lang="en-US" altLang="ja-JP" dirty="0" smtClean="0"/>
          </a:p>
          <a:p>
            <a:r>
              <a:rPr lang="ja-JP" altLang="en-US" dirty="0"/>
              <a:t>昨年度</a:t>
            </a:r>
            <a:r>
              <a:rPr lang="ja-JP" altLang="en-US" dirty="0" smtClean="0"/>
              <a:t>まで委託していた事業所もみなし指定等なし。</a:t>
            </a:r>
            <a:endParaRPr lang="en-US" altLang="ja-JP" dirty="0" smtClean="0"/>
          </a:p>
          <a:p>
            <a:r>
              <a:rPr kumimoji="1" lang="ja-JP" altLang="en-US" dirty="0" smtClean="0"/>
              <a:t>指定なく、事業を実施してもお支払できない。</a:t>
            </a:r>
            <a:endParaRPr kumimoji="1" lang="en-US" altLang="ja-JP" dirty="0" smtClean="0"/>
          </a:p>
          <a:p>
            <a:r>
              <a:rPr lang="ja-JP" altLang="en-US" dirty="0" smtClean="0"/>
              <a:t>必ず、申請してください。</a:t>
            </a:r>
            <a:endParaRPr lang="en-US" altLang="ja-JP" dirty="0" smtClean="0"/>
          </a:p>
          <a:p>
            <a:r>
              <a:rPr kumimoji="1" lang="ja-JP" altLang="en-US" dirty="0"/>
              <a:t>指定期間</a:t>
            </a:r>
            <a:r>
              <a:rPr kumimoji="1" lang="ja-JP" altLang="en-US" dirty="0" smtClean="0"/>
              <a:t>は</a:t>
            </a:r>
            <a:r>
              <a:rPr kumimoji="1" lang="en-US" altLang="ja-JP" dirty="0" smtClean="0"/>
              <a:t>6</a:t>
            </a:r>
            <a:r>
              <a:rPr kumimoji="1" lang="ja-JP" altLang="en-US" dirty="0" smtClean="0"/>
              <a:t>年間。一度指定を受けた後、２０２２年には再度申請する必要あり。</a:t>
            </a:r>
            <a:endParaRPr kumimoji="1" lang="en-US" altLang="ja-JP" dirty="0" smtClean="0"/>
          </a:p>
          <a:p>
            <a:endParaRPr lang="en-US" altLang="ja-JP"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5</a:t>
            </a:fld>
            <a:endParaRPr kumimoji="1" lang="ja-JP" altLang="en-US"/>
          </a:p>
        </p:txBody>
      </p:sp>
    </p:spTree>
    <p:extLst>
      <p:ext uri="{BB962C8B-B14F-4D97-AF65-F5344CB8AC3E}">
        <p14:creationId xmlns:p14="http://schemas.microsoft.com/office/powerpoint/2010/main" val="224861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本事業は</a:t>
            </a:r>
            <a:r>
              <a:rPr kumimoji="1" lang="en-US" altLang="ja-JP" dirty="0" smtClean="0"/>
              <a:t>9</a:t>
            </a:r>
            <a:r>
              <a:rPr kumimoji="1" lang="ja-JP" altLang="en-US" dirty="0" smtClean="0"/>
              <a:t>月</a:t>
            </a:r>
            <a:r>
              <a:rPr kumimoji="1" lang="en-US" altLang="ja-JP" dirty="0" smtClean="0"/>
              <a:t>1</a:t>
            </a:r>
            <a:r>
              <a:rPr kumimoji="1" lang="ja-JP" altLang="en-US" dirty="0" smtClean="0"/>
              <a:t>日より開始。</a:t>
            </a:r>
            <a:endParaRPr kumimoji="1" lang="en-US" altLang="ja-JP" dirty="0" smtClean="0"/>
          </a:p>
          <a:p>
            <a:r>
              <a:rPr kumimoji="1" lang="en-US" altLang="ja-JP" dirty="0" smtClean="0"/>
              <a:t>9</a:t>
            </a:r>
            <a:r>
              <a:rPr kumimoji="1" lang="ja-JP" altLang="en-US" dirty="0" smtClean="0"/>
              <a:t>月より指定を受けて事業を開始したい場合はできる限り、</a:t>
            </a:r>
            <a:r>
              <a:rPr kumimoji="1" lang="en-US" altLang="ja-JP" dirty="0" smtClean="0"/>
              <a:t>7</a:t>
            </a:r>
            <a:r>
              <a:rPr kumimoji="1" lang="ja-JP" altLang="en-US" dirty="0" smtClean="0"/>
              <a:t>月</a:t>
            </a:r>
            <a:r>
              <a:rPr kumimoji="1" lang="en-US" altLang="ja-JP" dirty="0" smtClean="0"/>
              <a:t>29</a:t>
            </a:r>
            <a:r>
              <a:rPr kumimoji="1" lang="ja-JP" altLang="en-US" dirty="0" smtClean="0"/>
              <a:t>日までに申請してください。</a:t>
            </a:r>
            <a:endParaRPr kumimoji="1" lang="en-US" altLang="ja-JP" dirty="0" smtClean="0"/>
          </a:p>
          <a:p>
            <a:r>
              <a:rPr kumimoji="1" lang="en-US" altLang="ja-JP" dirty="0" smtClean="0"/>
              <a:t>10</a:t>
            </a:r>
            <a:r>
              <a:rPr kumimoji="1" lang="ja-JP" altLang="en-US" dirty="0" smtClean="0"/>
              <a:t>月</a:t>
            </a:r>
            <a:r>
              <a:rPr lang="ja-JP" altLang="en-US" dirty="0" smtClean="0"/>
              <a:t>以降に開始したい場合は随時受け付けます。</a:t>
            </a:r>
            <a:endParaRPr lang="en-US" altLang="ja-JP" dirty="0" smtClean="0"/>
          </a:p>
          <a:p>
            <a:r>
              <a:rPr lang="ja-JP" altLang="en-US" dirty="0" smtClean="0"/>
              <a:t>指定通知書に指定年月日、指定有効期限を記載します。指定年月日以降しか事業は開始できません。申</a:t>
            </a:r>
            <a:r>
              <a:rPr lang="ja-JP" altLang="en-US" dirty="0"/>
              <a:t>請書</a:t>
            </a:r>
            <a:r>
              <a:rPr lang="ja-JP" altLang="en-US" dirty="0" smtClean="0"/>
              <a:t>等、様式について、</a:t>
            </a:r>
            <a:r>
              <a:rPr lang="en-US" altLang="ja-JP" dirty="0" smtClean="0"/>
              <a:t>7</a:t>
            </a:r>
            <a:r>
              <a:rPr lang="ja-JP" altLang="en-US" dirty="0" smtClean="0"/>
              <a:t>月中旬にＨＰに掲載予定です。</a:t>
            </a:r>
            <a:endParaRPr lang="en-US" altLang="ja-JP" dirty="0" smtClean="0"/>
          </a:p>
          <a:p>
            <a:endParaRPr lang="en-US" altLang="ja-JP" dirty="0"/>
          </a:p>
          <a:p>
            <a:r>
              <a:rPr lang="ja-JP" altLang="en-US" dirty="0"/>
              <a:t>指定事業所の一覧はＨＰに掲載予定です。</a:t>
            </a:r>
            <a:endParaRPr lang="en-US" altLang="ja-JP" dirty="0"/>
          </a:p>
          <a:p>
            <a:endParaRPr lang="en-US" altLang="ja-JP" dirty="0"/>
          </a:p>
          <a:p>
            <a:r>
              <a:rPr lang="ja-JP" altLang="en-US" dirty="0" smtClean="0"/>
              <a:t>（</a:t>
            </a:r>
            <a:r>
              <a:rPr lang="ja-JP" altLang="en-US" dirty="0"/>
              <a:t>本事業は</a:t>
            </a:r>
            <a:r>
              <a:rPr lang="ja-JP" altLang="en-US" dirty="0" smtClean="0"/>
              <a:t>デイサービス</a:t>
            </a:r>
            <a:r>
              <a:rPr lang="ja-JP" altLang="en-US" dirty="0"/>
              <a:t>等の空き定員を利用して開催していただくものとなります。</a:t>
            </a:r>
            <a:endParaRPr lang="en-US" altLang="ja-JP" dirty="0"/>
          </a:p>
          <a:p>
            <a:r>
              <a:rPr lang="ja-JP" altLang="en-US" dirty="0"/>
              <a:t>基準緩和型とは異なる点となりますので、ご注意ください。</a:t>
            </a:r>
          </a:p>
          <a:p>
            <a:r>
              <a:rPr lang="ja-JP" altLang="en-US" dirty="0" smtClean="0"/>
              <a:t>デイサービス等加入している保険の写しや要件を満たすスタッフのもととなる専門職種の証書のコピー等も提出していただく予定です。）</a:t>
            </a:r>
            <a:endParaRPr lang="en-US" altLang="ja-JP" dirty="0" smtClean="0"/>
          </a:p>
          <a:p>
            <a:endParaRPr lang="en-US" altLang="ja-JP" dirty="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6</a:t>
            </a:fld>
            <a:endParaRPr kumimoji="1" lang="ja-JP" altLang="en-US"/>
          </a:p>
        </p:txBody>
      </p:sp>
    </p:spTree>
    <p:extLst>
      <p:ext uri="{BB962C8B-B14F-4D97-AF65-F5344CB8AC3E}">
        <p14:creationId xmlns:p14="http://schemas.microsoft.com/office/powerpoint/2010/main" val="408761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指定申請の際、申請書等のほかに事業計画書の提出をお願いします。</a:t>
            </a:r>
            <a:endParaRPr kumimoji="1" lang="en-US" altLang="ja-JP" dirty="0" smtClean="0"/>
          </a:p>
          <a:p>
            <a:r>
              <a:rPr lang="ja-JP" altLang="en-US" dirty="0" smtClean="0"/>
              <a:t>計画書</a:t>
            </a:r>
            <a:r>
              <a:rPr lang="ja-JP" altLang="en-US" dirty="0"/>
              <a:t>の内容に不足等あれば、高齢福祉課から指導させていただきます</a:t>
            </a:r>
            <a:r>
              <a:rPr lang="ja-JP" altLang="en-US" dirty="0" smtClean="0"/>
              <a:t>。</a:t>
            </a:r>
            <a:endParaRPr lang="en-US" altLang="ja-JP" dirty="0" smtClean="0"/>
          </a:p>
          <a:p>
            <a:r>
              <a:rPr lang="ja-JP" altLang="en-US" dirty="0" smtClean="0"/>
              <a:t>運動器</a:t>
            </a:r>
            <a:r>
              <a:rPr lang="ja-JP" altLang="en-US" dirty="0"/>
              <a:t>機能向上</a:t>
            </a:r>
            <a:r>
              <a:rPr lang="ja-JP" altLang="en-US" dirty="0" smtClean="0"/>
              <a:t>事業、認知症予防事業どちらも指定をうけられるという事業所さんは、それぞれ</a:t>
            </a:r>
            <a:r>
              <a:rPr lang="en-US" altLang="ja-JP" dirty="0" smtClean="0"/>
              <a:t>1</a:t>
            </a:r>
            <a:r>
              <a:rPr lang="ja-JP" altLang="en-US" dirty="0" smtClean="0"/>
              <a:t>枚ずつ作成してください。</a:t>
            </a:r>
            <a:endParaRPr lang="en-US" altLang="ja-JP" dirty="0"/>
          </a:p>
          <a:p>
            <a:r>
              <a:rPr lang="ja-JP" altLang="en-US" dirty="0" smtClean="0"/>
              <a:t>事業計画書はＨＰに掲載し、地域包括支援センターや担当のＣＭが利用者に対して本事業や事業所を選択する際、説明資料として使用する予定です。高齢者が理解で</a:t>
            </a:r>
            <a:r>
              <a:rPr lang="ja-JP" altLang="en-US" dirty="0"/>
              <a:t>きるよう</a:t>
            </a:r>
            <a:r>
              <a:rPr lang="ja-JP" altLang="en-US" dirty="0" smtClean="0"/>
              <a:t>、作成してもらえますよう、お願いします。</a:t>
            </a:r>
            <a:endParaRPr lang="en-US" altLang="ja-JP"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7</a:t>
            </a:fld>
            <a:endParaRPr kumimoji="1" lang="ja-JP" altLang="en-US"/>
          </a:p>
        </p:txBody>
      </p:sp>
    </p:spTree>
    <p:extLst>
      <p:ext uri="{BB962C8B-B14F-4D97-AF65-F5344CB8AC3E}">
        <p14:creationId xmlns:p14="http://schemas.microsoft.com/office/powerpoint/2010/main" val="2100765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運動器機能向上事業はＰ２に記載した専門スタッフ（医師</a:t>
            </a:r>
            <a:r>
              <a:rPr lang="ja-JP" altLang="en-US" dirty="0"/>
              <a:t>、保健師、看護師、理学療法士、作業療法士、柔道整復師、あん摩マッサージ指圧師、健康運動指導士、経験のある介護職員等いずれか一人</a:t>
            </a:r>
            <a:r>
              <a:rPr lang="ja-JP" altLang="en-US" dirty="0" smtClean="0"/>
              <a:t>以上）に実施していただくことになります。</a:t>
            </a:r>
            <a:endParaRPr lang="en-US" altLang="ja-JP" dirty="0" smtClean="0"/>
          </a:p>
          <a:p>
            <a:endParaRPr lang="en-US" altLang="ja-JP" dirty="0" smtClean="0"/>
          </a:p>
          <a:p>
            <a:r>
              <a:rPr kumimoji="1" lang="ja-JP" altLang="en-US" dirty="0" smtClean="0"/>
              <a:t>要件</a:t>
            </a:r>
            <a:r>
              <a:rPr kumimoji="1" lang="ja-JP" altLang="en-US" dirty="0"/>
              <a:t>にあるスタッフ</a:t>
            </a:r>
            <a:r>
              <a:rPr kumimoji="1" lang="ja-JP" altLang="en-US" dirty="0" smtClean="0"/>
              <a:t>が事前事後アセスメント、個別介護予防プラン、運動の実施を行います。アセスメント等の様式は資料として配布しましたので、ご確認ください。</a:t>
            </a:r>
            <a:endParaRPr kumimoji="1" lang="en-US" altLang="ja-JP" dirty="0" smtClean="0"/>
          </a:p>
          <a:p>
            <a:r>
              <a:rPr kumimoji="1" lang="ja-JP" altLang="en-US" dirty="0" smtClean="0"/>
              <a:t>こういった様式もＨＰに掲載する予定です。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8</a:t>
            </a:fld>
            <a:endParaRPr kumimoji="1" lang="ja-JP" altLang="en-US"/>
          </a:p>
        </p:txBody>
      </p:sp>
    </p:spTree>
    <p:extLst>
      <p:ext uri="{BB962C8B-B14F-4D97-AF65-F5344CB8AC3E}">
        <p14:creationId xmlns:p14="http://schemas.microsoft.com/office/powerpoint/2010/main" val="274948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ＰＰに記載してある提出書類は資料として配布させていただきましたのでご確認ください。</a:t>
            </a:r>
            <a:endParaRPr kumimoji="1" lang="en-US" altLang="ja-JP" dirty="0" smtClean="0"/>
          </a:p>
          <a:p>
            <a:endParaRPr kumimoji="1" lang="en-US" altLang="ja-JP" dirty="0" smtClean="0"/>
          </a:p>
          <a:p>
            <a:r>
              <a:rPr kumimoji="1" lang="ja-JP" altLang="en-US" dirty="0" smtClean="0"/>
              <a:t>運動器機能向上事業の自己確認票は</a:t>
            </a:r>
            <a:r>
              <a:rPr kumimoji="1" lang="en-US" altLang="ja-JP" dirty="0" smtClean="0"/>
              <a:t>2</a:t>
            </a:r>
            <a:r>
              <a:rPr kumimoji="1" lang="ja-JP" altLang="en-US" dirty="0" smtClean="0"/>
              <a:t>種類ありますが、どちらを使用してもらってもかまいません。</a:t>
            </a:r>
            <a:endParaRPr kumimoji="1" lang="en-US" altLang="ja-JP" dirty="0" smtClean="0"/>
          </a:p>
          <a:p>
            <a:r>
              <a:rPr kumimoji="1" lang="ja-JP" altLang="en-US" dirty="0" smtClean="0"/>
              <a:t>マシーンを使用して事業所でしかできない運動</a:t>
            </a:r>
            <a:r>
              <a:rPr lang="ja-JP" altLang="en-US" dirty="0" smtClean="0"/>
              <a:t>を本事業でしていただくことも可能ですが、必ず</a:t>
            </a:r>
            <a:r>
              <a:rPr kumimoji="1" lang="ja-JP" altLang="en-US" dirty="0" smtClean="0"/>
              <a:t>自宅で継続可能な運動を指導いただくよう、お願いいたします。本事業を利用し、モチベーションを上げ、自宅で自身で継続的に介護予防に取り組める運動を修得していただくことが目的の事業です。そのために自己確認票を使用していただくようお願いします。</a:t>
            </a:r>
            <a:endParaRPr kumimoji="1" lang="en-US" altLang="ja-JP" dirty="0" smtClean="0"/>
          </a:p>
          <a:p>
            <a:endParaRPr lang="en-US" altLang="ja-JP"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A3F44A8-E576-4308-9FF2-ACC9D8485688}" type="slidenum">
              <a:rPr kumimoji="1" lang="ja-JP" altLang="en-US" smtClean="0"/>
              <a:t>9</a:t>
            </a:fld>
            <a:endParaRPr kumimoji="1" lang="ja-JP" altLang="en-US"/>
          </a:p>
        </p:txBody>
      </p:sp>
    </p:spTree>
    <p:extLst>
      <p:ext uri="{BB962C8B-B14F-4D97-AF65-F5344CB8AC3E}">
        <p14:creationId xmlns:p14="http://schemas.microsoft.com/office/powerpoint/2010/main" val="3007498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noAutofit/>
          </a:bodyPr>
          <a:lstStyle>
            <a:lvl1pPr>
              <a:defRPr sz="5400" b="1">
                <a:effectLst>
                  <a:outerShdw blurRad="38100" dist="38100" dir="2700000" algn="tl">
                    <a:srgbClr val="000000">
                      <a:alpha val="43137"/>
                    </a:srgbClr>
                  </a:outerShdw>
                </a:effectLst>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A84135-BC8C-4CF5-B40D-7908F78FC2D1}" type="datetime1">
              <a:rPr kumimoji="1" lang="ja-JP" altLang="en-US" smtClean="0"/>
              <a:t>2016/7/19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7" name="正方形/長方形 6"/>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userDrawn="1"/>
        </p:nvGrpSpPr>
        <p:grpSpPr>
          <a:xfrm>
            <a:off x="-36512" y="332656"/>
            <a:ext cx="2160240" cy="717600"/>
            <a:chOff x="-108760" y="332656"/>
            <a:chExt cx="2160240" cy="717600"/>
          </a:xfrm>
        </p:grpSpPr>
        <p:sp>
          <p:nvSpPr>
            <p:cNvPr id="9" name="正方形/長方形 8"/>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Group 5"/>
          <p:cNvGrpSpPr>
            <a:grpSpLocks noChangeAspect="1"/>
          </p:cNvGrpSpPr>
          <p:nvPr userDrawn="1"/>
        </p:nvGrpSpPr>
        <p:grpSpPr bwMode="auto">
          <a:xfrm>
            <a:off x="251520" y="116632"/>
            <a:ext cx="549284" cy="549284"/>
            <a:chOff x="204" y="164"/>
            <a:chExt cx="346" cy="346"/>
          </a:xfrm>
        </p:grpSpPr>
        <p:sp>
          <p:nvSpPr>
            <p:cNvPr id="15"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正方形/長方形 16"/>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userDrawn="1"/>
        </p:nvSpPr>
        <p:spPr>
          <a:xfrm>
            <a:off x="7596336" y="5949280"/>
            <a:ext cx="1465466" cy="461665"/>
          </a:xfrm>
          <a:prstGeom prst="rect">
            <a:avLst/>
          </a:prstGeom>
          <a:noFill/>
        </p:spPr>
        <p:txBody>
          <a:bodyPr wrap="none" rtlCol="0">
            <a:spAutoFit/>
          </a:bodyPr>
          <a:lstStyle/>
          <a:p>
            <a:r>
              <a:rPr kumimoji="1" lang="en-US" altLang="ja-JP" sz="2400" dirty="0" smtClean="0">
                <a:latin typeface="Eras Light ITC" panose="020B0402030504020804" pitchFamily="34" charset="0"/>
              </a:rPr>
              <a:t>GIFU CITY</a:t>
            </a:r>
            <a:endParaRPr kumimoji="1" lang="ja-JP" altLang="en-US" sz="2400" dirty="0">
              <a:latin typeface="Eras Light ITC" panose="020B0402030504020804" pitchFamily="34" charset="0"/>
            </a:endParaRPr>
          </a:p>
        </p:txBody>
      </p:sp>
    </p:spTree>
    <p:extLst>
      <p:ext uri="{BB962C8B-B14F-4D97-AF65-F5344CB8AC3E}">
        <p14:creationId xmlns:p14="http://schemas.microsoft.com/office/powerpoint/2010/main" val="33282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8BB72095-D877-4FC1-BDA8-9B33FAD07F41}" type="datetime1">
              <a:rPr kumimoji="1" lang="ja-JP" altLang="en-US" smtClean="0"/>
              <a:t>2016/7/19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74FC4F-2846-4FE1-90FA-DDF13E709B83}" type="slidenum">
              <a:rPr kumimoji="1" lang="ja-JP" altLang="en-US" smtClean="0"/>
              <a:t>‹#›</a:t>
            </a:fld>
            <a:endParaRPr kumimoji="1" lang="ja-JP" altLang="en-US"/>
          </a:p>
        </p:txBody>
      </p:sp>
      <p:sp>
        <p:nvSpPr>
          <p:cNvPr id="6" name="正方形/長方形 5"/>
          <p:cNvSpPr/>
          <p:nvPr userDrawn="1"/>
        </p:nvSpPr>
        <p:spPr>
          <a:xfrm rot="10800000">
            <a:off x="2232248" y="6453265"/>
            <a:ext cx="6948264" cy="28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userDrawn="1"/>
        </p:nvGrpSpPr>
        <p:grpSpPr>
          <a:xfrm>
            <a:off x="-36512" y="332656"/>
            <a:ext cx="2160240" cy="717600"/>
            <a:chOff x="-108760" y="332656"/>
            <a:chExt cx="2160240" cy="717600"/>
          </a:xfrm>
        </p:grpSpPr>
        <p:sp>
          <p:nvSpPr>
            <p:cNvPr id="8" name="正方形/長方形 7"/>
            <p:cNvSpPr/>
            <p:nvPr/>
          </p:nvSpPr>
          <p:spPr>
            <a:xfrm>
              <a:off x="-108760" y="3326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08760" y="4850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08760" y="6374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8520" y="7898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08760" y="942256"/>
              <a:ext cx="2160000" cy="108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Group 5"/>
          <p:cNvGrpSpPr>
            <a:grpSpLocks noChangeAspect="1"/>
          </p:cNvGrpSpPr>
          <p:nvPr userDrawn="1"/>
        </p:nvGrpSpPr>
        <p:grpSpPr bwMode="auto">
          <a:xfrm>
            <a:off x="251520" y="116632"/>
            <a:ext cx="549284" cy="549284"/>
            <a:chOff x="204" y="164"/>
            <a:chExt cx="346" cy="346"/>
          </a:xfrm>
        </p:grpSpPr>
        <p:sp>
          <p:nvSpPr>
            <p:cNvPr id="14" name="AutoShape 4"/>
            <p:cNvSpPr>
              <a:spLocks noChangeAspect="1" noChangeArrowheads="1" noTextEdit="1"/>
            </p:cNvSpPr>
            <p:nvPr/>
          </p:nvSpPr>
          <p:spPr bwMode="auto">
            <a:xfrm>
              <a:off x="204" y="164"/>
              <a:ext cx="28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 y="164"/>
              <a:ext cx="3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正方形/長方形 15"/>
          <p:cNvSpPr/>
          <p:nvPr userDrawn="1"/>
        </p:nvSpPr>
        <p:spPr>
          <a:xfrm rot="10800000">
            <a:off x="2221984" y="6345327"/>
            <a:ext cx="6948264" cy="36000"/>
          </a:xfrm>
          <a:prstGeom prst="rect">
            <a:avLst/>
          </a:prstGeom>
          <a:gradFill flip="none" rotWithShape="1">
            <a:gsLst>
              <a:gs pos="0">
                <a:srgbClr val="0000FF"/>
              </a:gs>
              <a:gs pos="35000">
                <a:srgbClr val="4F81BD">
                  <a:tint val="44500"/>
                  <a:satMod val="160000"/>
                </a:srgbClr>
              </a:gs>
              <a:gs pos="85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userDrawn="1"/>
        </p:nvSpPr>
        <p:spPr>
          <a:xfrm>
            <a:off x="7596336" y="5949280"/>
            <a:ext cx="1465466" cy="461665"/>
          </a:xfrm>
          <a:prstGeom prst="rect">
            <a:avLst/>
          </a:prstGeom>
          <a:noFill/>
        </p:spPr>
        <p:txBody>
          <a:bodyPr wrap="none" rtlCol="0">
            <a:spAutoFit/>
          </a:bodyPr>
          <a:lstStyle/>
          <a:p>
            <a:r>
              <a:rPr kumimoji="1" lang="en-US" altLang="ja-JP" sz="2400" dirty="0" smtClean="0">
                <a:latin typeface="Eras Light ITC" panose="020B0402030504020804" pitchFamily="34" charset="0"/>
              </a:rPr>
              <a:t>GIFU CITY</a:t>
            </a:r>
            <a:endParaRPr kumimoji="1" lang="ja-JP" altLang="en-US" sz="2400" dirty="0">
              <a:latin typeface="Eras Light ITC" panose="020B0402030504020804" pitchFamily="34" charset="0"/>
            </a:endParaRPr>
          </a:p>
        </p:txBody>
      </p:sp>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584190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40FCC-4C84-434D-9848-431649F2003A}" type="datetime1">
              <a:rPr kumimoji="1" lang="ja-JP" altLang="en-US" smtClean="0"/>
              <a:t>2016/7/19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4FC4F-2846-4FE1-90FA-DDF13E709B83}" type="slidenum">
              <a:rPr kumimoji="1" lang="ja-JP" altLang="en-US" smtClean="0"/>
              <a:t>‹#›</a:t>
            </a:fld>
            <a:endParaRPr kumimoji="1" lang="ja-JP" altLang="en-US"/>
          </a:p>
        </p:txBody>
      </p:sp>
    </p:spTree>
    <p:extLst>
      <p:ext uri="{BB962C8B-B14F-4D97-AF65-F5344CB8AC3E}">
        <p14:creationId xmlns:p14="http://schemas.microsoft.com/office/powerpoint/2010/main" val="37100179"/>
      </p:ext>
    </p:extLst>
  </p:cSld>
  <p:clrMap bg1="lt1" tx1="dk1" bg2="lt2" tx2="dk2" accent1="accent1" accent2="accent2" accent3="accent3" accent4="accent4" accent5="accent5" accent6="accent6" hlink="hlink" folHlink="folHlink"/>
  <p:sldLayoutIdLst>
    <p:sldLayoutId id="2147483649" r:id="rId1"/>
    <p:sldLayoutId id="2147483654" r:id="rId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png"/><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01960" y="1340768"/>
            <a:ext cx="8762528" cy="273630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dirty="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介護</a:t>
            </a:r>
            <a:r>
              <a:rPr lang="ja-JP" altLang="en-US"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予防・日常生活支援総合事業</a:t>
            </a:r>
            <a:endParaRPr lang="en-US" altLang="ja-JP"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短期集中予防サービス</a:t>
            </a:r>
            <a:endParaRPr lang="en-US" altLang="ja-JP"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通所型サービスＣ事業と</a:t>
            </a:r>
            <a:endParaRPr lang="en-US" altLang="ja-JP"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lang="ja-JP" altLang="en-US"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事業所指定について</a:t>
            </a:r>
            <a:endParaRPr lang="en-US" altLang="ja-JP" sz="4000" dirty="0" smtClean="0">
              <a:solidFill>
                <a:srgbClr val="7030A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9" name="正方形/長方形 8"/>
          <p:cNvSpPr/>
          <p:nvPr/>
        </p:nvSpPr>
        <p:spPr>
          <a:xfrm>
            <a:off x="2492831" y="5229200"/>
            <a:ext cx="4181789"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latin typeface="+mj-ea"/>
                <a:ea typeface="+mj-ea"/>
              </a:rPr>
              <a:t>平成２８年７月６日</a:t>
            </a:r>
            <a:endParaRPr lang="en-US" altLang="ja-JP" sz="2400" dirty="0" smtClean="0">
              <a:solidFill>
                <a:schemeClr val="tx1"/>
              </a:solidFill>
              <a:latin typeface="+mj-ea"/>
              <a:ea typeface="+mj-ea"/>
            </a:endParaRPr>
          </a:p>
          <a:p>
            <a:pPr algn="ctr"/>
            <a:r>
              <a:rPr lang="ja-JP" altLang="en-US" sz="2000" b="1" dirty="0" smtClean="0">
                <a:solidFill>
                  <a:schemeClr val="tx1"/>
                </a:solidFill>
                <a:latin typeface="+mj-ea"/>
                <a:ea typeface="+mj-ea"/>
              </a:rPr>
              <a:t>岐阜市福祉事務所高齢福祉課</a:t>
            </a:r>
            <a:endParaRPr kumimoji="1" lang="ja-JP" altLang="en-US" sz="2000" b="1" dirty="0">
              <a:solidFill>
                <a:schemeClr val="tx1"/>
              </a:solidFill>
              <a:latin typeface="+mj-ea"/>
              <a:ea typeface="+mj-ea"/>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560" y="3911605"/>
            <a:ext cx="2704014" cy="13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796" y="46830"/>
            <a:ext cx="1177403" cy="1293938"/>
          </a:xfrm>
          <a:prstGeom prst="rect">
            <a:avLst/>
          </a:prstGeom>
        </p:spPr>
      </p:pic>
    </p:spTree>
    <p:extLst>
      <p:ext uri="{BB962C8B-B14F-4D97-AF65-F5344CB8AC3E}">
        <p14:creationId xmlns:p14="http://schemas.microsoft.com/office/powerpoint/2010/main" val="21488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814298"/>
          </a:xfrm>
        </p:spPr>
        <p:txBody>
          <a:bodyPr>
            <a:normAutofit/>
          </a:bodyPr>
          <a:lstStyle/>
          <a:p>
            <a:r>
              <a:rPr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認知症予防</a:t>
            </a:r>
            <a:r>
              <a:rPr kumimoji="1"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事業のプログラム内容</a:t>
            </a:r>
            <a:endParaRPr kumimoji="1" lang="ja-JP" altLang="en-US" sz="3200" dirty="0">
              <a:solidFill>
                <a:srgbClr val="7030A0"/>
              </a:solidFill>
              <a:latin typeface="HGS創英角ﾎﾟｯﾌﾟ体" panose="040B0A00000000000000" pitchFamily="50" charset="-128"/>
              <a:ea typeface="HGS創英角ﾎﾟｯﾌﾟ体" panose="040B0A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9409658"/>
              </p:ext>
            </p:extLst>
          </p:nvPr>
        </p:nvGraphicFramePr>
        <p:xfrm>
          <a:off x="323528" y="1397000"/>
          <a:ext cx="8640960" cy="5272360"/>
        </p:xfrm>
        <a:graphic>
          <a:graphicData uri="http://schemas.openxmlformats.org/drawingml/2006/table">
            <a:tbl>
              <a:tblPr firstRow="1" bandRow="1">
                <a:tableStyleId>{5C22544A-7EE6-4342-B048-85BDC9FD1C3A}</a:tableStyleId>
              </a:tblPr>
              <a:tblGrid>
                <a:gridCol w="1903940"/>
                <a:gridCol w="6737020"/>
              </a:tblGrid>
              <a:tr h="958611">
                <a:tc>
                  <a:txBody>
                    <a:bodyPr/>
                    <a:lstStyle/>
                    <a:p>
                      <a:r>
                        <a:rPr kumimoji="1" lang="ja-JP" altLang="ja-JP" sz="1800" b="0" kern="1200" dirty="0" smtClean="0">
                          <a:solidFill>
                            <a:schemeClr val="tx1"/>
                          </a:solidFill>
                          <a:effectLst/>
                          <a:latin typeface="+mn-ea"/>
                          <a:ea typeface="+mn-ea"/>
                          <a:cs typeface="+mn-cs"/>
                        </a:rPr>
                        <a:t>専門スタッフによる事前アセスメント</a:t>
                      </a:r>
                      <a:endParaRPr kumimoji="1" lang="ja-JP" altLang="en-US" b="0" dirty="0">
                        <a:solidFill>
                          <a:schemeClr val="tx1"/>
                        </a:solidFill>
                        <a:latin typeface="+mn-ea"/>
                        <a:ea typeface="+mn-ea"/>
                      </a:endParaRPr>
                    </a:p>
                  </a:txBody>
                  <a:tcPr>
                    <a:noFill/>
                  </a:tcPr>
                </a:tc>
                <a:tc>
                  <a:txBody>
                    <a:bodyPr/>
                    <a:lstStyle/>
                    <a:p>
                      <a:r>
                        <a:rPr kumimoji="1" lang="ja-JP" altLang="ja-JP" sz="1800" b="0" kern="1200" dirty="0" smtClean="0">
                          <a:solidFill>
                            <a:schemeClr val="tx1"/>
                          </a:solidFill>
                          <a:effectLst/>
                          <a:latin typeface="+mn-ea"/>
                          <a:ea typeface="+mn-ea"/>
                          <a:cs typeface="+mn-cs"/>
                        </a:rPr>
                        <a:t>専門スタッフが、評価のための検査を実施し、認知機能を評価する。</a:t>
                      </a:r>
                      <a:endParaRPr kumimoji="1" lang="ja-JP" altLang="en-US" b="0" dirty="0">
                        <a:solidFill>
                          <a:schemeClr val="tx1"/>
                        </a:solidFill>
                        <a:latin typeface="+mn-ea"/>
                        <a:ea typeface="+mn-ea"/>
                      </a:endParaRPr>
                    </a:p>
                  </a:txBody>
                  <a:tcPr>
                    <a:noFill/>
                  </a:tcPr>
                </a:tc>
              </a:tr>
              <a:tr h="958611">
                <a:tc>
                  <a:txBody>
                    <a:bodyPr/>
                    <a:lstStyle/>
                    <a:p>
                      <a:r>
                        <a:rPr kumimoji="1" lang="ja-JP" altLang="ja-JP" sz="1800" kern="1200" dirty="0" smtClean="0">
                          <a:solidFill>
                            <a:schemeClr val="tx1"/>
                          </a:solidFill>
                          <a:effectLst/>
                          <a:latin typeface="+mn-ea"/>
                          <a:ea typeface="+mn-ea"/>
                          <a:cs typeface="+mn-cs"/>
                        </a:rPr>
                        <a:t>個別介護予防プランの作成</a:t>
                      </a:r>
                      <a:endParaRPr kumimoji="1" lang="ja-JP" altLang="en-US" dirty="0">
                        <a:solidFill>
                          <a:schemeClr val="tx1"/>
                        </a:solidFill>
                        <a:latin typeface="+mn-ea"/>
                        <a:ea typeface="+mn-ea"/>
                      </a:endParaRPr>
                    </a:p>
                  </a:txBody>
                  <a:tcPr/>
                </a:tc>
                <a:tc>
                  <a:txBody>
                    <a:bodyPr/>
                    <a:lstStyle/>
                    <a:p>
                      <a:r>
                        <a:rPr kumimoji="1" lang="ja-JP" altLang="ja-JP" sz="1800" kern="1200" dirty="0" smtClean="0">
                          <a:solidFill>
                            <a:schemeClr val="tx1"/>
                          </a:solidFill>
                          <a:effectLst/>
                          <a:latin typeface="+mn-ea"/>
                          <a:ea typeface="+mn-ea"/>
                          <a:cs typeface="+mn-cs"/>
                        </a:rPr>
                        <a:t>認知機能低下予防・支援のために、興味を持って継続できるプログラムが提供できるよう、本人の希望と生活目標の課題分析、期間や頻度等を計画する。</a:t>
                      </a:r>
                      <a:endParaRPr kumimoji="1" lang="ja-JP" altLang="en-US" dirty="0">
                        <a:solidFill>
                          <a:schemeClr val="tx1"/>
                        </a:solidFill>
                        <a:latin typeface="+mn-ea"/>
                        <a:ea typeface="+mn-ea"/>
                      </a:endParaRPr>
                    </a:p>
                  </a:txBody>
                  <a:tcPr/>
                </a:tc>
              </a:tr>
              <a:tr h="2396527">
                <a:tc>
                  <a:txBody>
                    <a:bodyPr/>
                    <a:lstStyle/>
                    <a:p>
                      <a:r>
                        <a:rPr kumimoji="1" lang="ja-JP" altLang="ja-JP" sz="1800" kern="1200" dirty="0" smtClean="0">
                          <a:solidFill>
                            <a:schemeClr val="tx1"/>
                          </a:solidFill>
                          <a:effectLst/>
                          <a:latin typeface="+mn-ea"/>
                          <a:ea typeface="+mn-ea"/>
                          <a:cs typeface="+mn-cs"/>
                        </a:rPr>
                        <a:t>プログラムの実施</a:t>
                      </a:r>
                      <a:endParaRPr kumimoji="1" lang="ja-JP" altLang="en-US" dirty="0">
                        <a:solidFill>
                          <a:schemeClr val="tx1"/>
                        </a:solidFill>
                        <a:latin typeface="+mn-ea"/>
                        <a:ea typeface="+mn-ea"/>
                      </a:endParaRPr>
                    </a:p>
                  </a:txBody>
                  <a:tcPr/>
                </a:tc>
                <a:tc>
                  <a:txBody>
                    <a:bodyPr/>
                    <a:lstStyle/>
                    <a:p>
                      <a:r>
                        <a:rPr kumimoji="1" lang="ja-JP" altLang="ja-JP" sz="1800" kern="1200" dirty="0" smtClean="0">
                          <a:solidFill>
                            <a:schemeClr val="tx1"/>
                          </a:solidFill>
                          <a:effectLst/>
                          <a:latin typeface="+mn-ea"/>
                          <a:ea typeface="+mn-ea"/>
                          <a:cs typeface="+mn-cs"/>
                        </a:rPr>
                        <a:t>課題に合わせて、認知機能低下予防・支援を目的としたプログラムを提供する。</a:t>
                      </a:r>
                    </a:p>
                    <a:p>
                      <a:r>
                        <a:rPr kumimoji="1" lang="en-US" altLang="ja-JP" sz="1800" kern="1200" dirty="0" smtClean="0">
                          <a:solidFill>
                            <a:schemeClr val="tx1"/>
                          </a:solidFill>
                          <a:effectLst/>
                          <a:latin typeface="+mn-ea"/>
                          <a:ea typeface="+mn-ea"/>
                          <a:cs typeface="+mn-cs"/>
                        </a:rPr>
                        <a:t>(</a:t>
                      </a:r>
                      <a:r>
                        <a:rPr kumimoji="1" lang="ja-JP" altLang="ja-JP" sz="1800" kern="1200" dirty="0" smtClean="0">
                          <a:solidFill>
                            <a:schemeClr val="tx1"/>
                          </a:solidFill>
                          <a:effectLst/>
                          <a:latin typeface="+mn-ea"/>
                          <a:ea typeface="+mn-ea"/>
                          <a:cs typeface="+mn-cs"/>
                        </a:rPr>
                        <a:t>ア</a:t>
                      </a:r>
                      <a:r>
                        <a:rPr kumimoji="1" lang="en-US" altLang="ja-JP" sz="1800" kern="1200" dirty="0" smtClean="0">
                          <a:solidFill>
                            <a:schemeClr val="tx1"/>
                          </a:solidFill>
                          <a:effectLst/>
                          <a:latin typeface="+mn-ea"/>
                          <a:ea typeface="+mn-ea"/>
                          <a:cs typeface="+mn-cs"/>
                        </a:rPr>
                        <a:t>)</a:t>
                      </a:r>
                      <a:r>
                        <a:rPr kumimoji="1" lang="ja-JP" altLang="ja-JP" sz="1800" kern="1200" dirty="0" smtClean="0">
                          <a:solidFill>
                            <a:schemeClr val="tx1"/>
                          </a:solidFill>
                          <a:effectLst/>
                          <a:latin typeface="+mn-ea"/>
                          <a:ea typeface="+mn-ea"/>
                          <a:cs typeface="+mn-cs"/>
                        </a:rPr>
                        <a:t>目的型アプローチ</a:t>
                      </a:r>
                    </a:p>
                    <a:p>
                      <a:r>
                        <a:rPr kumimoji="1" lang="ja-JP" altLang="ja-JP" sz="1800" kern="1200" dirty="0" smtClean="0">
                          <a:solidFill>
                            <a:schemeClr val="tx1"/>
                          </a:solidFill>
                          <a:effectLst/>
                          <a:latin typeface="+mn-ea"/>
                          <a:ea typeface="+mn-ea"/>
                          <a:cs typeface="+mn-cs"/>
                        </a:rPr>
                        <a:t>認知機能低下予防・支援に特化した園芸、料理、パソコン、旅行プログラム、ウォーキング､水泳、食生活改善プログラムなど</a:t>
                      </a:r>
                    </a:p>
                    <a:p>
                      <a:r>
                        <a:rPr kumimoji="1" lang="en-US" altLang="ja-JP" sz="1800" kern="1200" dirty="0" smtClean="0">
                          <a:solidFill>
                            <a:schemeClr val="tx1"/>
                          </a:solidFill>
                          <a:effectLst/>
                          <a:latin typeface="+mn-ea"/>
                          <a:ea typeface="+mn-ea"/>
                          <a:cs typeface="+mn-cs"/>
                        </a:rPr>
                        <a:t>(</a:t>
                      </a:r>
                      <a:r>
                        <a:rPr kumimoji="1" lang="ja-JP" altLang="ja-JP" sz="1800" kern="1200" dirty="0" smtClean="0">
                          <a:solidFill>
                            <a:schemeClr val="tx1"/>
                          </a:solidFill>
                          <a:effectLst/>
                          <a:latin typeface="+mn-ea"/>
                          <a:ea typeface="+mn-ea"/>
                          <a:cs typeface="+mn-cs"/>
                        </a:rPr>
                        <a:t>イ</a:t>
                      </a:r>
                      <a:r>
                        <a:rPr kumimoji="1" lang="en-US" altLang="ja-JP" sz="1800" kern="1200" dirty="0" smtClean="0">
                          <a:solidFill>
                            <a:schemeClr val="tx1"/>
                          </a:solidFill>
                          <a:effectLst/>
                          <a:latin typeface="+mn-ea"/>
                          <a:ea typeface="+mn-ea"/>
                          <a:cs typeface="+mn-cs"/>
                        </a:rPr>
                        <a:t>)</a:t>
                      </a:r>
                      <a:r>
                        <a:rPr kumimoji="1" lang="ja-JP" altLang="ja-JP" sz="1800" kern="1200" dirty="0" smtClean="0">
                          <a:solidFill>
                            <a:schemeClr val="tx1"/>
                          </a:solidFill>
                          <a:effectLst/>
                          <a:latin typeface="+mn-ea"/>
                          <a:ea typeface="+mn-ea"/>
                          <a:cs typeface="+mn-cs"/>
                        </a:rPr>
                        <a:t>訓練型アプローチ</a:t>
                      </a:r>
                    </a:p>
                    <a:p>
                      <a:r>
                        <a:rPr kumimoji="1" lang="ja-JP" altLang="ja-JP" sz="1800" kern="1200" dirty="0" smtClean="0">
                          <a:solidFill>
                            <a:schemeClr val="tx1"/>
                          </a:solidFill>
                          <a:effectLst/>
                          <a:latin typeface="+mn-ea"/>
                          <a:ea typeface="+mn-ea"/>
                          <a:cs typeface="+mn-cs"/>
                        </a:rPr>
                        <a:t>日常生活動作訓練、認知機能訓練、記憶訓練、計算訓練、有酸素運動、体操など</a:t>
                      </a:r>
                      <a:endParaRPr kumimoji="1" lang="ja-JP" altLang="en-US" dirty="0">
                        <a:solidFill>
                          <a:schemeClr val="tx1"/>
                        </a:solidFill>
                        <a:latin typeface="+mn-ea"/>
                        <a:ea typeface="+mn-ea"/>
                      </a:endParaRPr>
                    </a:p>
                  </a:txBody>
                  <a:tcPr/>
                </a:tc>
              </a:tr>
              <a:tr h="958611">
                <a:tc>
                  <a:txBody>
                    <a:bodyPr/>
                    <a:lstStyle/>
                    <a:p>
                      <a:r>
                        <a:rPr kumimoji="1" lang="ja-JP" altLang="ja-JP" sz="1800" kern="1200" dirty="0" smtClean="0">
                          <a:solidFill>
                            <a:schemeClr val="tx1"/>
                          </a:solidFill>
                          <a:effectLst/>
                          <a:latin typeface="+mn-ea"/>
                          <a:ea typeface="+mn-ea"/>
                          <a:cs typeface="+mn-cs"/>
                        </a:rPr>
                        <a:t>専門スタッフによる事後アセスメント</a:t>
                      </a:r>
                      <a:endParaRPr kumimoji="1" lang="ja-JP" altLang="en-US" dirty="0">
                        <a:solidFill>
                          <a:schemeClr val="tx1"/>
                        </a:solidFill>
                        <a:latin typeface="+mn-ea"/>
                        <a:ea typeface="+mn-ea"/>
                      </a:endParaRPr>
                    </a:p>
                  </a:txBody>
                  <a:tcPr/>
                </a:tc>
                <a:tc>
                  <a:txBody>
                    <a:bodyPr/>
                    <a:lstStyle/>
                    <a:p>
                      <a:r>
                        <a:rPr kumimoji="1" lang="ja-JP" altLang="ja-JP" sz="1800" kern="1200" dirty="0" smtClean="0">
                          <a:solidFill>
                            <a:schemeClr val="tx1"/>
                          </a:solidFill>
                          <a:effectLst/>
                          <a:latin typeface="+mn-ea"/>
                          <a:ea typeface="+mn-ea"/>
                          <a:cs typeface="+mn-cs"/>
                        </a:rPr>
                        <a:t>事前アセスメントで用いた評価検査を用いて、認知機能を評価する。比較検討やプランの妥当性の検討を行い、目標の達成度合と客観的状態を評価する。</a:t>
                      </a:r>
                      <a:endParaRPr kumimoji="1" lang="ja-JP" altLang="en-US" dirty="0">
                        <a:solidFill>
                          <a:schemeClr val="tx1"/>
                        </a:solidFill>
                        <a:latin typeface="+mn-ea"/>
                        <a:ea typeface="+mn-ea"/>
                      </a:endParaRPr>
                    </a:p>
                  </a:txBody>
                  <a:tcPr/>
                </a:tc>
              </a:tr>
            </a:tbl>
          </a:graphicData>
        </a:graphic>
      </p:graphicFrame>
      <p:sp>
        <p:nvSpPr>
          <p:cNvPr id="5" name="正方形/長方形 4"/>
          <p:cNvSpPr/>
          <p:nvPr/>
        </p:nvSpPr>
        <p:spPr>
          <a:xfrm>
            <a:off x="251520" y="980728"/>
            <a:ext cx="3004349" cy="369332"/>
          </a:xfrm>
          <a:prstGeom prst="rect">
            <a:avLst/>
          </a:prstGeom>
        </p:spPr>
        <p:txBody>
          <a:bodyPr wrap="none">
            <a:spAutoFit/>
          </a:bodyPr>
          <a:lstStyle/>
          <a:p>
            <a:r>
              <a:rPr lang="ja-JP" altLang="ja-JP" dirty="0" smtClean="0">
                <a:latin typeface="+mn-ea"/>
              </a:rPr>
              <a:t>以下の</a:t>
            </a:r>
            <a:r>
              <a:rPr lang="ja-JP" altLang="ja-JP" dirty="0">
                <a:latin typeface="+mn-ea"/>
              </a:rPr>
              <a:t>プロセスに沿って</a:t>
            </a:r>
            <a:r>
              <a:rPr lang="ja-JP" altLang="ja-JP" dirty="0" smtClean="0">
                <a:latin typeface="+mn-ea"/>
              </a:rPr>
              <a:t>実施</a:t>
            </a:r>
            <a:endParaRPr lang="ja-JP" altLang="en-US" dirty="0">
              <a:latin typeface="+mn-ea"/>
            </a:endParaRPr>
          </a:p>
        </p:txBody>
      </p:sp>
    </p:spTree>
    <p:extLst>
      <p:ext uri="{BB962C8B-B14F-4D97-AF65-F5344CB8AC3E}">
        <p14:creationId xmlns:p14="http://schemas.microsoft.com/office/powerpoint/2010/main" val="376327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778098"/>
          </a:xfrm>
        </p:spPr>
        <p:txBody>
          <a:bodyPr>
            <a:normAutofit/>
          </a:bodyPr>
          <a:lstStyle/>
          <a:p>
            <a:r>
              <a:rPr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認知症予防事業実施に関わる</a:t>
            </a:r>
            <a:r>
              <a:rPr kumimoji="1"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提出書類</a:t>
            </a:r>
            <a:endParaRPr kumimoji="1" lang="ja-JP" altLang="en-US" sz="3200" dirty="0">
              <a:solidFill>
                <a:srgbClr val="7030A0"/>
              </a:solidFill>
              <a:latin typeface="HGS創英角ﾎﾟｯﾌﾟ体" panose="040B0A00000000000000" pitchFamily="50" charset="-128"/>
              <a:ea typeface="HGS創英角ﾎﾟｯﾌﾟ体" panose="040B0A00000000000000" pitchFamily="50" charset="-128"/>
            </a:endParaRPr>
          </a:p>
        </p:txBody>
      </p:sp>
      <p:sp>
        <p:nvSpPr>
          <p:cNvPr id="5" name="正方形/長方形 4"/>
          <p:cNvSpPr/>
          <p:nvPr/>
        </p:nvSpPr>
        <p:spPr>
          <a:xfrm>
            <a:off x="709092" y="5229200"/>
            <a:ext cx="7992888"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開始月、終了月どちらも上記の書類の提出が必要です。</a:t>
            </a:r>
            <a:endParaRPr lang="en-US" altLang="ja-JP" b="1" dirty="0" smtClean="0">
              <a:solidFill>
                <a:srgbClr val="FF0000"/>
              </a:solidFill>
            </a:endParaRPr>
          </a:p>
          <a:p>
            <a:pPr algn="ctr"/>
            <a:r>
              <a:rPr lang="ja-JP" altLang="en-US" b="1" dirty="0" smtClean="0">
                <a:solidFill>
                  <a:srgbClr val="FF0000"/>
                </a:solidFill>
              </a:rPr>
              <a:t>書類の提出がない場合や適切なサービス提供がされていない場合等、</a:t>
            </a:r>
            <a:endParaRPr lang="en-US" altLang="ja-JP" b="1" dirty="0" smtClean="0">
              <a:solidFill>
                <a:srgbClr val="FF0000"/>
              </a:solidFill>
            </a:endParaRPr>
          </a:p>
          <a:p>
            <a:pPr algn="ctr"/>
            <a:r>
              <a:rPr lang="ja-JP" altLang="en-US" b="1" dirty="0" smtClean="0">
                <a:solidFill>
                  <a:srgbClr val="FF0000"/>
                </a:solidFill>
              </a:rPr>
              <a:t>支払いができない場合があります。</a:t>
            </a:r>
            <a:endParaRPr kumimoji="1" lang="ja-JP" altLang="en-US" b="1" dirty="0">
              <a:solidFill>
                <a:srgbClr val="FF0000"/>
              </a:solidFill>
            </a:endParaRPr>
          </a:p>
        </p:txBody>
      </p:sp>
      <p:sp>
        <p:nvSpPr>
          <p:cNvPr id="6" name="正方形/長方形 5"/>
          <p:cNvSpPr/>
          <p:nvPr/>
        </p:nvSpPr>
        <p:spPr>
          <a:xfrm>
            <a:off x="817104" y="1052736"/>
            <a:ext cx="7776864" cy="1728192"/>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提出日　　</a:t>
            </a:r>
            <a:r>
              <a:rPr kumimoji="1" lang="ja-JP" altLang="en-US" b="1" dirty="0" smtClean="0">
                <a:solidFill>
                  <a:srgbClr val="FF0000"/>
                </a:solidFill>
              </a:rPr>
              <a:t>サービス開始</a:t>
            </a:r>
            <a:r>
              <a:rPr lang="ja-JP" altLang="en-US" b="1" dirty="0" smtClean="0">
                <a:solidFill>
                  <a:srgbClr val="FF0000"/>
                </a:solidFill>
              </a:rPr>
              <a:t>月</a:t>
            </a:r>
            <a:r>
              <a:rPr lang="ja-JP" altLang="en-US" dirty="0" smtClean="0">
                <a:solidFill>
                  <a:schemeClr val="tx1"/>
                </a:solidFill>
              </a:rPr>
              <a:t>の最終日</a:t>
            </a:r>
            <a:r>
              <a:rPr kumimoji="1" lang="ja-JP" altLang="en-US" dirty="0" smtClean="0">
                <a:solidFill>
                  <a:schemeClr val="tx1"/>
                </a:solidFill>
              </a:rPr>
              <a:t>から２週間</a:t>
            </a:r>
            <a:r>
              <a:rPr lang="ja-JP" altLang="en-US" dirty="0" smtClean="0">
                <a:solidFill>
                  <a:schemeClr val="tx1"/>
                </a:solidFill>
              </a:rPr>
              <a:t>以内</a:t>
            </a:r>
            <a:endParaRPr lang="en-US" altLang="ja-JP" dirty="0" smtClean="0">
              <a:solidFill>
                <a:schemeClr val="tx1"/>
              </a:solidFill>
            </a:endParaRPr>
          </a:p>
          <a:p>
            <a:r>
              <a:rPr lang="ja-JP" altLang="en-US" dirty="0">
                <a:solidFill>
                  <a:schemeClr val="tx1"/>
                </a:solidFill>
              </a:rPr>
              <a:t>提出</a:t>
            </a:r>
            <a:r>
              <a:rPr lang="ja-JP" altLang="en-US" dirty="0" smtClean="0">
                <a:solidFill>
                  <a:schemeClr val="tx1"/>
                </a:solidFill>
              </a:rPr>
              <a:t>書類　①参加者報告書</a:t>
            </a:r>
            <a:endParaRPr lang="en-US" altLang="ja-JP" dirty="0" smtClean="0">
              <a:solidFill>
                <a:schemeClr val="tx1"/>
              </a:solidFill>
            </a:endParaRPr>
          </a:p>
          <a:p>
            <a:r>
              <a:rPr kumimoji="1" lang="ja-JP" altLang="en-US" dirty="0" smtClean="0">
                <a:solidFill>
                  <a:schemeClr val="tx1"/>
                </a:solidFill>
              </a:rPr>
              <a:t>　　　　　　　②セルフチェック評価票</a:t>
            </a:r>
            <a:endParaRPr kumimoji="1"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③ＧＤＳ１５評価票</a:t>
            </a:r>
            <a:endParaRPr lang="en-US" altLang="ja-JP" dirty="0" smtClean="0">
              <a:solidFill>
                <a:schemeClr val="tx1"/>
              </a:solidFill>
            </a:endParaRPr>
          </a:p>
          <a:p>
            <a:r>
              <a:rPr kumimoji="1" lang="ja-JP" altLang="en-US" dirty="0" smtClean="0">
                <a:solidFill>
                  <a:schemeClr val="tx1"/>
                </a:solidFill>
              </a:rPr>
              <a:t>　　　　　　　</a:t>
            </a:r>
            <a:r>
              <a:rPr lang="ja-JP" altLang="en-US" dirty="0">
                <a:solidFill>
                  <a:schemeClr val="tx1"/>
                </a:solidFill>
              </a:rPr>
              <a:t>④</a:t>
            </a:r>
            <a:r>
              <a:rPr lang="ja-JP" altLang="en-US" dirty="0" smtClean="0">
                <a:solidFill>
                  <a:schemeClr val="tx1"/>
                </a:solidFill>
              </a:rPr>
              <a:t>ＭＭＳＥ</a:t>
            </a:r>
            <a:endParaRPr lang="en-US" altLang="ja-JP" dirty="0" smtClean="0">
              <a:solidFill>
                <a:schemeClr val="tx1"/>
              </a:solidFill>
            </a:endParaRPr>
          </a:p>
          <a:p>
            <a:r>
              <a:rPr kumimoji="1" lang="ja-JP" altLang="en-US" dirty="0" smtClean="0">
                <a:solidFill>
                  <a:schemeClr val="tx1"/>
                </a:solidFill>
              </a:rPr>
              <a:t>　　　　　　　⑤個人活動チェック表</a:t>
            </a:r>
            <a:endParaRPr kumimoji="1" lang="en-US" altLang="ja-JP" dirty="0" smtClean="0">
              <a:solidFill>
                <a:schemeClr val="tx1"/>
              </a:solidFill>
            </a:endParaRPr>
          </a:p>
        </p:txBody>
      </p:sp>
      <p:sp>
        <p:nvSpPr>
          <p:cNvPr id="7" name="正方形/長方形 6"/>
          <p:cNvSpPr/>
          <p:nvPr/>
        </p:nvSpPr>
        <p:spPr>
          <a:xfrm>
            <a:off x="817104" y="2958108"/>
            <a:ext cx="7776864" cy="2215480"/>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提出日　　</a:t>
            </a:r>
            <a:r>
              <a:rPr kumimoji="1" lang="ja-JP" altLang="en-US" b="1" dirty="0" smtClean="0">
                <a:solidFill>
                  <a:srgbClr val="FF0000"/>
                </a:solidFill>
              </a:rPr>
              <a:t>サービス終了月</a:t>
            </a:r>
            <a:r>
              <a:rPr kumimoji="1" lang="ja-JP" altLang="en-US" dirty="0" smtClean="0">
                <a:solidFill>
                  <a:schemeClr val="tx1"/>
                </a:solidFill>
              </a:rPr>
              <a:t>の最終日から２週間以内</a:t>
            </a:r>
            <a:endParaRPr kumimoji="1" lang="en-US" altLang="ja-JP" dirty="0" smtClean="0">
              <a:solidFill>
                <a:schemeClr val="tx1"/>
              </a:solidFill>
            </a:endParaRPr>
          </a:p>
          <a:p>
            <a:r>
              <a:rPr lang="ja-JP" altLang="en-US" dirty="0">
                <a:solidFill>
                  <a:schemeClr val="tx1"/>
                </a:solidFill>
              </a:rPr>
              <a:t>提出</a:t>
            </a:r>
            <a:r>
              <a:rPr lang="ja-JP" altLang="en-US" dirty="0" smtClean="0">
                <a:solidFill>
                  <a:schemeClr val="tx1"/>
                </a:solidFill>
              </a:rPr>
              <a:t>書類　①参加者報告書</a:t>
            </a:r>
            <a:endParaRPr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a:t>
            </a:r>
            <a:r>
              <a:rPr lang="ja-JP" altLang="en-US" dirty="0">
                <a:solidFill>
                  <a:schemeClr val="tx1"/>
                </a:solidFill>
              </a:rPr>
              <a:t>②セルフチェック</a:t>
            </a:r>
            <a:r>
              <a:rPr lang="ja-JP" altLang="en-US" dirty="0" smtClean="0">
                <a:solidFill>
                  <a:schemeClr val="tx1"/>
                </a:solidFill>
              </a:rPr>
              <a:t>評価票</a:t>
            </a:r>
            <a:endParaRPr lang="en-US" altLang="ja-JP" dirty="0">
              <a:solidFill>
                <a:schemeClr val="tx1"/>
              </a:solidFill>
            </a:endParaRPr>
          </a:p>
          <a:p>
            <a:r>
              <a:rPr lang="ja-JP" altLang="en-US" dirty="0">
                <a:solidFill>
                  <a:schemeClr val="tx1"/>
                </a:solidFill>
              </a:rPr>
              <a:t>　　　　　　　③</a:t>
            </a:r>
            <a:r>
              <a:rPr lang="ja-JP" altLang="en-US" dirty="0" smtClean="0">
                <a:solidFill>
                  <a:schemeClr val="tx1"/>
                </a:solidFill>
              </a:rPr>
              <a:t>ＧＤＳ１５評価票</a:t>
            </a:r>
            <a:endParaRPr lang="en-US" altLang="ja-JP" dirty="0">
              <a:solidFill>
                <a:schemeClr val="tx1"/>
              </a:solidFill>
            </a:endParaRPr>
          </a:p>
          <a:p>
            <a:r>
              <a:rPr lang="ja-JP" altLang="en-US" dirty="0">
                <a:solidFill>
                  <a:schemeClr val="tx1"/>
                </a:solidFill>
              </a:rPr>
              <a:t>　　　　　　　④</a:t>
            </a:r>
            <a:r>
              <a:rPr lang="ja-JP" altLang="en-US" dirty="0" smtClean="0">
                <a:solidFill>
                  <a:schemeClr val="tx1"/>
                </a:solidFill>
              </a:rPr>
              <a:t>ＭＭＳＥ</a:t>
            </a:r>
            <a:endParaRPr lang="en-US" altLang="ja-JP" dirty="0">
              <a:solidFill>
                <a:schemeClr val="tx1"/>
              </a:solidFill>
            </a:endParaRPr>
          </a:p>
          <a:p>
            <a:r>
              <a:rPr kumimoji="1" lang="ja-JP" altLang="en-US" dirty="0" smtClean="0">
                <a:solidFill>
                  <a:schemeClr val="tx1"/>
                </a:solidFill>
              </a:rPr>
              <a:t>　　　　　　　</a:t>
            </a:r>
            <a:r>
              <a:rPr lang="ja-JP" altLang="en-US" dirty="0">
                <a:solidFill>
                  <a:schemeClr val="tx1"/>
                </a:solidFill>
              </a:rPr>
              <a:t>⑤個人活動チェック表</a:t>
            </a:r>
            <a:r>
              <a:rPr lang="ja-JP" altLang="en-US" dirty="0" smtClean="0">
                <a:solidFill>
                  <a:schemeClr val="tx1"/>
                </a:solidFill>
              </a:rPr>
              <a:t>　　　　　　　</a:t>
            </a:r>
            <a:endParaRPr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⑥自己確認票</a:t>
            </a:r>
            <a:endParaRPr lang="en-US" altLang="ja-JP" dirty="0" smtClean="0">
              <a:solidFill>
                <a:schemeClr val="tx1"/>
              </a:solidFill>
            </a:endParaRPr>
          </a:p>
          <a:p>
            <a:r>
              <a:rPr kumimoji="1" lang="ja-JP" altLang="en-US" dirty="0" smtClean="0">
                <a:solidFill>
                  <a:schemeClr val="tx1"/>
                </a:solidFill>
              </a:rPr>
              <a:t>　　　　　　　⑦</a:t>
            </a:r>
            <a:r>
              <a:rPr lang="ja-JP" altLang="en-US" dirty="0" smtClean="0">
                <a:solidFill>
                  <a:schemeClr val="tx1"/>
                </a:solidFill>
              </a:rPr>
              <a:t>実施</a:t>
            </a:r>
            <a:r>
              <a:rPr lang="ja-JP" altLang="en-US" dirty="0">
                <a:solidFill>
                  <a:schemeClr val="tx1"/>
                </a:solidFill>
              </a:rPr>
              <a:t>プログラム報告書（全１２回</a:t>
            </a:r>
            <a:r>
              <a:rPr lang="ja-JP" altLang="en-US" dirty="0" smtClean="0">
                <a:solidFill>
                  <a:schemeClr val="tx1"/>
                </a:solidFill>
              </a:rPr>
              <a:t>記載）</a:t>
            </a:r>
            <a:endParaRPr kumimoji="1" lang="ja-JP" altLang="en-US" dirty="0">
              <a:solidFill>
                <a:schemeClr val="tx1"/>
              </a:solidFill>
            </a:endParaRPr>
          </a:p>
        </p:txBody>
      </p:sp>
    </p:spTree>
    <p:extLst>
      <p:ext uri="{BB962C8B-B14F-4D97-AF65-F5344CB8AC3E}">
        <p14:creationId xmlns:p14="http://schemas.microsoft.com/office/powerpoint/2010/main" val="148235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331640" y="620688"/>
            <a:ext cx="6883896" cy="8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a:spcBef>
                <a:spcPct val="0"/>
              </a:spcBef>
              <a:buFontTx/>
              <a:buNone/>
            </a:pPr>
            <a:r>
              <a:rPr lang="ja-JP" altLang="en-US" sz="2400" b="1" dirty="0" smtClean="0">
                <a:solidFill>
                  <a:srgbClr val="7030A0"/>
                </a:solidFill>
                <a:latin typeface="HG創英角ﾎﾟｯﾌﾟ体" panose="040B0A09000000000000" pitchFamily="49" charset="-128"/>
                <a:ea typeface="HG創英角ﾎﾟｯﾌﾟ体" panose="040B0A09000000000000" pitchFamily="49" charset="-128"/>
              </a:rPr>
              <a:t>介護予防（自立支援）とサービスの考え方</a:t>
            </a:r>
            <a:endParaRPr lang="ja-JP" altLang="en-US" sz="2400" b="1" dirty="0">
              <a:solidFill>
                <a:srgbClr val="7030A0"/>
              </a:solidFill>
              <a:latin typeface="HG創英角ﾎﾟｯﾌﾟ体" panose="040B0A09000000000000" pitchFamily="49" charset="-128"/>
              <a:ea typeface="HG創英角ﾎﾟｯﾌﾟ体" panose="040B0A09000000000000" pitchFamily="49" charset="-128"/>
            </a:endParaRPr>
          </a:p>
        </p:txBody>
      </p:sp>
      <p:sp>
        <p:nvSpPr>
          <p:cNvPr id="5" name="正方形/長方形 4"/>
          <p:cNvSpPr/>
          <p:nvPr/>
        </p:nvSpPr>
        <p:spPr>
          <a:xfrm>
            <a:off x="8430592" y="6400800"/>
            <a:ext cx="72008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rPr>
              <a:t>１</a:t>
            </a:r>
            <a:endParaRPr kumimoji="1" lang="ja-JP" altLang="en-US" b="1" dirty="0">
              <a:solidFill>
                <a:schemeClr val="bg1"/>
              </a:solidFill>
            </a:endParaRPr>
          </a:p>
        </p:txBody>
      </p:sp>
      <p:grpSp>
        <p:nvGrpSpPr>
          <p:cNvPr id="2" name="Group 4"/>
          <p:cNvGrpSpPr>
            <a:grpSpLocks noChangeAspect="1"/>
          </p:cNvGrpSpPr>
          <p:nvPr/>
        </p:nvGrpSpPr>
        <p:grpSpPr bwMode="auto">
          <a:xfrm>
            <a:off x="25722" y="1386884"/>
            <a:ext cx="9180512" cy="4452938"/>
            <a:chOff x="-46" y="874"/>
            <a:chExt cx="5783" cy="2805"/>
          </a:xfrm>
        </p:grpSpPr>
        <p:sp>
          <p:nvSpPr>
            <p:cNvPr id="3" name="AutoShape 3"/>
            <p:cNvSpPr>
              <a:spLocks noChangeAspect="1" noChangeArrowheads="1" noTextEdit="1"/>
            </p:cNvSpPr>
            <p:nvPr/>
          </p:nvSpPr>
          <p:spPr bwMode="auto">
            <a:xfrm>
              <a:off x="-46" y="1321"/>
              <a:ext cx="5783" cy="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5"/>
            <p:cNvSpPr>
              <a:spLocks/>
            </p:cNvSpPr>
            <p:nvPr/>
          </p:nvSpPr>
          <p:spPr bwMode="auto">
            <a:xfrm>
              <a:off x="778" y="1806"/>
              <a:ext cx="4205" cy="874"/>
            </a:xfrm>
            <a:custGeom>
              <a:avLst/>
              <a:gdLst>
                <a:gd name="T0" fmla="*/ 0 w 4205"/>
                <a:gd name="T1" fmla="*/ 127 h 874"/>
                <a:gd name="T2" fmla="*/ 3943 w 4205"/>
                <a:gd name="T3" fmla="*/ 127 h 874"/>
                <a:gd name="T4" fmla="*/ 3943 w 4205"/>
                <a:gd name="T5" fmla="*/ 0 h 874"/>
                <a:gd name="T6" fmla="*/ 4205 w 4205"/>
                <a:gd name="T7" fmla="*/ 437 h 874"/>
                <a:gd name="T8" fmla="*/ 3943 w 4205"/>
                <a:gd name="T9" fmla="*/ 874 h 874"/>
                <a:gd name="T10" fmla="*/ 3943 w 4205"/>
                <a:gd name="T11" fmla="*/ 747 h 874"/>
                <a:gd name="T12" fmla="*/ 0 w 4205"/>
                <a:gd name="T13" fmla="*/ 747 h 874"/>
                <a:gd name="T14" fmla="*/ 0 w 4205"/>
                <a:gd name="T15" fmla="*/ 127 h 8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5" h="874">
                  <a:moveTo>
                    <a:pt x="0" y="127"/>
                  </a:moveTo>
                  <a:lnTo>
                    <a:pt x="3943" y="127"/>
                  </a:lnTo>
                  <a:lnTo>
                    <a:pt x="3943" y="0"/>
                  </a:lnTo>
                  <a:lnTo>
                    <a:pt x="4205" y="437"/>
                  </a:lnTo>
                  <a:lnTo>
                    <a:pt x="3943" y="874"/>
                  </a:lnTo>
                  <a:lnTo>
                    <a:pt x="3943" y="747"/>
                  </a:lnTo>
                  <a:lnTo>
                    <a:pt x="0" y="747"/>
                  </a:lnTo>
                  <a:lnTo>
                    <a:pt x="0" y="127"/>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6"/>
            <p:cNvSpPr>
              <a:spLocks noChangeArrowheads="1"/>
            </p:cNvSpPr>
            <p:nvPr/>
          </p:nvSpPr>
          <p:spPr bwMode="auto">
            <a:xfrm>
              <a:off x="4160" y="1982"/>
              <a:ext cx="33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高齢者の健康度</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7"/>
            <p:cNvSpPr>
              <a:spLocks noChangeArrowheads="1"/>
            </p:cNvSpPr>
            <p:nvPr/>
          </p:nvSpPr>
          <p:spPr bwMode="auto">
            <a:xfrm>
              <a:off x="4200" y="2104"/>
              <a:ext cx="339"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（元気度）アップ</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8"/>
            <p:cNvSpPr>
              <a:spLocks noChangeArrowheads="1"/>
            </p:cNvSpPr>
            <p:nvPr/>
          </p:nvSpPr>
          <p:spPr bwMode="auto">
            <a:xfrm>
              <a:off x="4160" y="2224"/>
              <a:ext cx="33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介護予防の維持</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Freeform 9"/>
            <p:cNvSpPr>
              <a:spLocks/>
            </p:cNvSpPr>
            <p:nvPr/>
          </p:nvSpPr>
          <p:spPr bwMode="auto">
            <a:xfrm>
              <a:off x="778" y="2475"/>
              <a:ext cx="1153" cy="905"/>
            </a:xfrm>
            <a:custGeom>
              <a:avLst/>
              <a:gdLst>
                <a:gd name="T0" fmla="*/ 0 w 3872"/>
                <a:gd name="T1" fmla="*/ 288 h 2880"/>
                <a:gd name="T2" fmla="*/ 288 w 3872"/>
                <a:gd name="T3" fmla="*/ 0 h 2880"/>
                <a:gd name="T4" fmla="*/ 3584 w 3872"/>
                <a:gd name="T5" fmla="*/ 0 h 2880"/>
                <a:gd name="T6" fmla="*/ 3872 w 3872"/>
                <a:gd name="T7" fmla="*/ 288 h 2880"/>
                <a:gd name="T8" fmla="*/ 3872 w 3872"/>
                <a:gd name="T9" fmla="*/ 2592 h 2880"/>
                <a:gd name="T10" fmla="*/ 3584 w 3872"/>
                <a:gd name="T11" fmla="*/ 2880 h 2880"/>
                <a:gd name="T12" fmla="*/ 288 w 3872"/>
                <a:gd name="T13" fmla="*/ 2880 h 2880"/>
                <a:gd name="T14" fmla="*/ 0 w 3872"/>
                <a:gd name="T15" fmla="*/ 2592 h 2880"/>
                <a:gd name="T16" fmla="*/ 0 w 3872"/>
                <a:gd name="T17" fmla="*/ 288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2" h="2880">
                  <a:moveTo>
                    <a:pt x="0" y="288"/>
                  </a:moveTo>
                  <a:cubicBezTo>
                    <a:pt x="0" y="129"/>
                    <a:pt x="129" y="0"/>
                    <a:pt x="288" y="0"/>
                  </a:cubicBezTo>
                  <a:lnTo>
                    <a:pt x="3584" y="0"/>
                  </a:lnTo>
                  <a:cubicBezTo>
                    <a:pt x="3744" y="0"/>
                    <a:pt x="3872" y="129"/>
                    <a:pt x="3872" y="288"/>
                  </a:cubicBezTo>
                  <a:lnTo>
                    <a:pt x="3872" y="2592"/>
                  </a:lnTo>
                  <a:cubicBezTo>
                    <a:pt x="3872" y="2752"/>
                    <a:pt x="3744" y="2880"/>
                    <a:pt x="3584" y="2880"/>
                  </a:cubicBezTo>
                  <a:lnTo>
                    <a:pt x="288" y="2880"/>
                  </a:lnTo>
                  <a:cubicBezTo>
                    <a:pt x="129" y="2880"/>
                    <a:pt x="0" y="2752"/>
                    <a:pt x="0" y="2592"/>
                  </a:cubicBezTo>
                  <a:lnTo>
                    <a:pt x="0" y="288"/>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p:cNvSpPr>
            <p:nvPr/>
          </p:nvSpPr>
          <p:spPr bwMode="auto">
            <a:xfrm>
              <a:off x="778" y="2475"/>
              <a:ext cx="1153" cy="948"/>
            </a:xfrm>
            <a:custGeom>
              <a:avLst/>
              <a:gdLst>
                <a:gd name="T0" fmla="*/ 0 w 3872"/>
                <a:gd name="T1" fmla="*/ 288 h 2880"/>
                <a:gd name="T2" fmla="*/ 288 w 3872"/>
                <a:gd name="T3" fmla="*/ 0 h 2880"/>
                <a:gd name="T4" fmla="*/ 3584 w 3872"/>
                <a:gd name="T5" fmla="*/ 0 h 2880"/>
                <a:gd name="T6" fmla="*/ 3872 w 3872"/>
                <a:gd name="T7" fmla="*/ 288 h 2880"/>
                <a:gd name="T8" fmla="*/ 3872 w 3872"/>
                <a:gd name="T9" fmla="*/ 2592 h 2880"/>
                <a:gd name="T10" fmla="*/ 3584 w 3872"/>
                <a:gd name="T11" fmla="*/ 2880 h 2880"/>
                <a:gd name="T12" fmla="*/ 288 w 3872"/>
                <a:gd name="T13" fmla="*/ 2880 h 2880"/>
                <a:gd name="T14" fmla="*/ 0 w 3872"/>
                <a:gd name="T15" fmla="*/ 2592 h 2880"/>
                <a:gd name="T16" fmla="*/ 0 w 3872"/>
                <a:gd name="T17" fmla="*/ 288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2" h="2880">
                  <a:moveTo>
                    <a:pt x="0" y="288"/>
                  </a:moveTo>
                  <a:cubicBezTo>
                    <a:pt x="0" y="129"/>
                    <a:pt x="129" y="0"/>
                    <a:pt x="288" y="0"/>
                  </a:cubicBezTo>
                  <a:lnTo>
                    <a:pt x="3584" y="0"/>
                  </a:lnTo>
                  <a:cubicBezTo>
                    <a:pt x="3744" y="0"/>
                    <a:pt x="3872" y="129"/>
                    <a:pt x="3872" y="288"/>
                  </a:cubicBezTo>
                  <a:lnTo>
                    <a:pt x="3872" y="2592"/>
                  </a:lnTo>
                  <a:cubicBezTo>
                    <a:pt x="3872" y="2752"/>
                    <a:pt x="3744" y="2880"/>
                    <a:pt x="3584" y="2880"/>
                  </a:cubicBezTo>
                  <a:lnTo>
                    <a:pt x="288" y="2880"/>
                  </a:lnTo>
                  <a:cubicBezTo>
                    <a:pt x="129" y="2880"/>
                    <a:pt x="0" y="2752"/>
                    <a:pt x="0" y="2592"/>
                  </a:cubicBezTo>
                  <a:lnTo>
                    <a:pt x="0" y="288"/>
                  </a:lnTo>
                  <a:close/>
                </a:path>
              </a:pathLst>
            </a:custGeom>
            <a:noFill/>
            <a:ln w="2063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11"/>
            <p:cNvSpPr>
              <a:spLocks noChangeArrowheads="1"/>
            </p:cNvSpPr>
            <p:nvPr/>
          </p:nvSpPr>
          <p:spPr bwMode="auto">
            <a:xfrm>
              <a:off x="867" y="2552"/>
              <a:ext cx="97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心身機能への</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13" name="Rectangle 12"/>
            <p:cNvSpPr>
              <a:spLocks noChangeArrowheads="1"/>
            </p:cNvSpPr>
            <p:nvPr/>
          </p:nvSpPr>
          <p:spPr bwMode="auto">
            <a:xfrm>
              <a:off x="920" y="2763"/>
              <a:ext cx="7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アプローチ</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14" name="Rectangle 13"/>
            <p:cNvSpPr>
              <a:spLocks noChangeArrowheads="1"/>
            </p:cNvSpPr>
            <p:nvPr/>
          </p:nvSpPr>
          <p:spPr bwMode="auto">
            <a:xfrm>
              <a:off x="920" y="2959"/>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＜機能訓練＞</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15" name="Rectangle 14"/>
            <p:cNvSpPr>
              <a:spLocks noChangeArrowheads="1"/>
            </p:cNvSpPr>
            <p:nvPr/>
          </p:nvSpPr>
          <p:spPr bwMode="auto">
            <a:xfrm>
              <a:off x="920" y="3079"/>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座る・立つ・歩く等が</a:t>
              </a:r>
              <a:endParaRPr kumimoji="1" lang="en-US"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できる</a:t>
              </a:r>
              <a:r>
                <a:rPr kumimoji="1" lang="ja-JP" altLang="en-US"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ための訓練</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17" name="Freeform 16"/>
            <p:cNvSpPr>
              <a:spLocks/>
            </p:cNvSpPr>
            <p:nvPr/>
          </p:nvSpPr>
          <p:spPr bwMode="auto">
            <a:xfrm>
              <a:off x="1943" y="2484"/>
              <a:ext cx="1269" cy="1112"/>
            </a:xfrm>
            <a:custGeom>
              <a:avLst/>
              <a:gdLst>
                <a:gd name="T0" fmla="*/ 0 w 4336"/>
                <a:gd name="T1" fmla="*/ 352 h 3520"/>
                <a:gd name="T2" fmla="*/ 352 w 4336"/>
                <a:gd name="T3" fmla="*/ 0 h 3520"/>
                <a:gd name="T4" fmla="*/ 3984 w 4336"/>
                <a:gd name="T5" fmla="*/ 0 h 3520"/>
                <a:gd name="T6" fmla="*/ 4336 w 4336"/>
                <a:gd name="T7" fmla="*/ 352 h 3520"/>
                <a:gd name="T8" fmla="*/ 4336 w 4336"/>
                <a:gd name="T9" fmla="*/ 3168 h 3520"/>
                <a:gd name="T10" fmla="*/ 3984 w 4336"/>
                <a:gd name="T11" fmla="*/ 3520 h 3520"/>
                <a:gd name="T12" fmla="*/ 352 w 4336"/>
                <a:gd name="T13" fmla="*/ 3520 h 3520"/>
                <a:gd name="T14" fmla="*/ 0 w 4336"/>
                <a:gd name="T15" fmla="*/ 3168 h 3520"/>
                <a:gd name="T16" fmla="*/ 0 w 4336"/>
                <a:gd name="T17" fmla="*/ 352 h 3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6" h="3520">
                  <a:moveTo>
                    <a:pt x="0" y="352"/>
                  </a:moveTo>
                  <a:cubicBezTo>
                    <a:pt x="0" y="158"/>
                    <a:pt x="158" y="0"/>
                    <a:pt x="352" y="0"/>
                  </a:cubicBezTo>
                  <a:lnTo>
                    <a:pt x="3984" y="0"/>
                  </a:lnTo>
                  <a:cubicBezTo>
                    <a:pt x="4179" y="0"/>
                    <a:pt x="4336" y="158"/>
                    <a:pt x="4336" y="352"/>
                  </a:cubicBezTo>
                  <a:lnTo>
                    <a:pt x="4336" y="3168"/>
                  </a:lnTo>
                  <a:cubicBezTo>
                    <a:pt x="4336" y="3363"/>
                    <a:pt x="4179" y="3520"/>
                    <a:pt x="3984" y="3520"/>
                  </a:cubicBezTo>
                  <a:lnTo>
                    <a:pt x="352" y="3520"/>
                  </a:lnTo>
                  <a:cubicBezTo>
                    <a:pt x="158" y="3520"/>
                    <a:pt x="0" y="3363"/>
                    <a:pt x="0" y="3168"/>
                  </a:cubicBezTo>
                  <a:lnTo>
                    <a:pt x="0" y="352"/>
                  </a:lnTo>
                  <a:close/>
                </a:path>
              </a:pathLst>
            </a:custGeom>
            <a:solidFill>
              <a:srgbClr val="4F81BD"/>
            </a:solid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r>
                <a:rPr lang="ja-JP" altLang="en-US" b="1" dirty="0" smtClean="0"/>
                <a:t>活動への</a:t>
              </a:r>
              <a:endParaRPr lang="en-US" altLang="ja-JP" b="1" dirty="0" smtClean="0"/>
            </a:p>
            <a:p>
              <a:r>
                <a:rPr lang="ja-JP" altLang="en-US" b="1" dirty="0" smtClean="0"/>
                <a:t>アプローチ</a:t>
              </a:r>
              <a:endParaRPr lang="en-US" altLang="ja-JP" b="1" dirty="0" smtClean="0"/>
            </a:p>
            <a:p>
              <a:r>
                <a:rPr lang="ja-JP" altLang="en-US" sz="1200" dirty="0" smtClean="0"/>
                <a:t>＜</a:t>
              </a:r>
              <a:r>
                <a:rPr lang="en-US" altLang="ja-JP" sz="1200" dirty="0" smtClean="0"/>
                <a:t>IADL.ADL</a:t>
              </a:r>
              <a:r>
                <a:rPr lang="ja-JP" altLang="en-US" sz="1200" dirty="0" err="1" smtClean="0"/>
                <a:t>への</a:t>
              </a:r>
              <a:r>
                <a:rPr lang="ja-JP" altLang="en-US" sz="1200" dirty="0" smtClean="0"/>
                <a:t>働きかけ＞</a:t>
              </a:r>
              <a:endParaRPr lang="en-US" altLang="ja-JP" sz="1200" dirty="0" smtClean="0"/>
            </a:p>
            <a:p>
              <a:pPr lvl="0"/>
              <a:r>
                <a:rPr lang="ja-JP" altLang="ja-JP" sz="1200" b="1" dirty="0">
                  <a:latin typeface="ＭＳ Ｐゴシック" pitchFamily="50" charset="-128"/>
                  <a:ea typeface="ＭＳ Ｐゴシック" pitchFamily="50" charset="-128"/>
                  <a:cs typeface="ＭＳ Ｐゴシック" pitchFamily="50" charset="-128"/>
                </a:rPr>
                <a:t>掃除</a:t>
              </a:r>
              <a:r>
                <a:rPr lang="ja-JP" altLang="ja-JP" sz="1200" b="1" dirty="0" smtClean="0">
                  <a:latin typeface="ＭＳ Ｐゴシック" pitchFamily="50" charset="-128"/>
                  <a:ea typeface="ＭＳ Ｐゴシック" pitchFamily="50" charset="-128"/>
                  <a:cs typeface="ＭＳ Ｐゴシック" pitchFamily="50" charset="-128"/>
                </a:rPr>
                <a:t>・</a:t>
              </a:r>
              <a:r>
                <a:rPr lang="ja-JP" altLang="en-US" sz="1200" b="1" dirty="0">
                  <a:latin typeface="ＭＳ Ｐゴシック" pitchFamily="50" charset="-128"/>
                  <a:ea typeface="ＭＳ Ｐゴシック" pitchFamily="50" charset="-128"/>
                  <a:cs typeface="ＭＳ Ｐゴシック" pitchFamily="50" charset="-128"/>
                </a:rPr>
                <a:t>洗濯</a:t>
              </a:r>
              <a:r>
                <a:rPr lang="ja-JP" altLang="ja-JP" sz="1200" b="1" dirty="0" smtClean="0">
                  <a:latin typeface="ＭＳ Ｐゴシック" pitchFamily="50" charset="-128"/>
                  <a:ea typeface="ＭＳ Ｐゴシック" pitchFamily="50" charset="-128"/>
                  <a:cs typeface="ＭＳ Ｐゴシック" pitchFamily="50" charset="-128"/>
                </a:rPr>
                <a:t>・</a:t>
              </a:r>
              <a:r>
                <a:rPr lang="ja-JP" altLang="ja-JP" sz="1200" b="1" dirty="0">
                  <a:latin typeface="ＭＳ Ｐゴシック" pitchFamily="50" charset="-128"/>
                  <a:ea typeface="ＭＳ Ｐゴシック" pitchFamily="50" charset="-128"/>
                  <a:cs typeface="ＭＳ Ｐゴシック" pitchFamily="50" charset="-128"/>
                </a:rPr>
                <a:t>料理・</a:t>
              </a:r>
              <a:r>
                <a:rPr lang="ja-JP" altLang="ja-JP" sz="1200" b="1" dirty="0" smtClean="0">
                  <a:latin typeface="ＭＳ Ｐゴシック" pitchFamily="50" charset="-128"/>
                  <a:ea typeface="ＭＳ Ｐゴシック" pitchFamily="50" charset="-128"/>
                  <a:cs typeface="ＭＳ Ｐゴシック" pitchFamily="50" charset="-128"/>
                </a:rPr>
                <a:t>外出</a:t>
              </a:r>
              <a:endParaRPr lang="ja-JP" altLang="ja-JP" dirty="0">
                <a:latin typeface="Arial" pitchFamily="34" charset="0"/>
                <a:ea typeface="ＭＳ Ｐゴシック" pitchFamily="50" charset="-128"/>
                <a:cs typeface="ＭＳ Ｐゴシック" pitchFamily="50" charset="-128"/>
              </a:endParaRPr>
            </a:p>
            <a:p>
              <a:r>
                <a:rPr lang="ja-JP" altLang="ja-JP" sz="1200" b="1" dirty="0">
                  <a:latin typeface="ＭＳ Ｐゴシック" pitchFamily="50" charset="-128"/>
                  <a:ea typeface="ＭＳ Ｐゴシック" pitchFamily="50" charset="-128"/>
                  <a:cs typeface="ＭＳ Ｐゴシック" pitchFamily="50" charset="-128"/>
                </a:rPr>
                <a:t>食事・排泄・着替え・入浴</a:t>
              </a:r>
              <a:r>
                <a:rPr lang="ja-JP" altLang="ja-JP" sz="1200" b="1" dirty="0" smtClean="0">
                  <a:latin typeface="ＭＳ Ｐゴシック" pitchFamily="50" charset="-128"/>
                  <a:ea typeface="ＭＳ Ｐゴシック" pitchFamily="50" charset="-128"/>
                  <a:cs typeface="ＭＳ Ｐゴシック" pitchFamily="50" charset="-128"/>
                </a:rPr>
                <a:t>等</a:t>
              </a:r>
              <a:r>
                <a:rPr lang="ja-JP" altLang="en-US" sz="1200" b="1" dirty="0" smtClean="0">
                  <a:latin typeface="ＭＳ Ｐゴシック" pitchFamily="50" charset="-128"/>
                  <a:ea typeface="ＭＳ Ｐゴシック" pitchFamily="50" charset="-128"/>
                  <a:cs typeface="ＭＳ Ｐゴシック" pitchFamily="50" charset="-128"/>
                </a:rPr>
                <a:t>ができるように意欲へ働きかけ</a:t>
              </a:r>
              <a:endParaRPr lang="ja-JP" altLang="en-US" sz="1200" dirty="0"/>
            </a:p>
          </p:txBody>
        </p:sp>
        <p:sp>
          <p:nvSpPr>
            <p:cNvPr id="27" name="Rectangle 26"/>
            <p:cNvSpPr>
              <a:spLocks noChangeArrowheads="1"/>
            </p:cNvSpPr>
            <p:nvPr/>
          </p:nvSpPr>
          <p:spPr bwMode="auto">
            <a:xfrm>
              <a:off x="2048" y="306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7"/>
            <p:cNvSpPr>
              <a:spLocks noChangeArrowheads="1"/>
            </p:cNvSpPr>
            <p:nvPr/>
          </p:nvSpPr>
          <p:spPr bwMode="auto">
            <a:xfrm>
              <a:off x="2048" y="31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Freeform 29"/>
            <p:cNvSpPr>
              <a:spLocks/>
            </p:cNvSpPr>
            <p:nvPr/>
          </p:nvSpPr>
          <p:spPr bwMode="auto">
            <a:xfrm>
              <a:off x="3233" y="2475"/>
              <a:ext cx="1552" cy="925"/>
            </a:xfrm>
            <a:custGeom>
              <a:avLst/>
              <a:gdLst>
                <a:gd name="T0" fmla="*/ 0 w 4960"/>
                <a:gd name="T1" fmla="*/ 295 h 2944"/>
                <a:gd name="T2" fmla="*/ 295 w 4960"/>
                <a:gd name="T3" fmla="*/ 0 h 2944"/>
                <a:gd name="T4" fmla="*/ 4666 w 4960"/>
                <a:gd name="T5" fmla="*/ 0 h 2944"/>
                <a:gd name="T6" fmla="*/ 4960 w 4960"/>
                <a:gd name="T7" fmla="*/ 295 h 2944"/>
                <a:gd name="T8" fmla="*/ 4960 w 4960"/>
                <a:gd name="T9" fmla="*/ 2650 h 2944"/>
                <a:gd name="T10" fmla="*/ 4666 w 4960"/>
                <a:gd name="T11" fmla="*/ 2944 h 2944"/>
                <a:gd name="T12" fmla="*/ 295 w 4960"/>
                <a:gd name="T13" fmla="*/ 2944 h 2944"/>
                <a:gd name="T14" fmla="*/ 0 w 4960"/>
                <a:gd name="T15" fmla="*/ 2650 h 2944"/>
                <a:gd name="T16" fmla="*/ 0 w 4960"/>
                <a:gd name="T17" fmla="*/ 295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0" h="2944">
                  <a:moveTo>
                    <a:pt x="0" y="295"/>
                  </a:moveTo>
                  <a:cubicBezTo>
                    <a:pt x="0" y="132"/>
                    <a:pt x="132" y="0"/>
                    <a:pt x="295" y="0"/>
                  </a:cubicBezTo>
                  <a:lnTo>
                    <a:pt x="4666" y="0"/>
                  </a:lnTo>
                  <a:cubicBezTo>
                    <a:pt x="4829" y="0"/>
                    <a:pt x="4960" y="132"/>
                    <a:pt x="4960" y="295"/>
                  </a:cubicBezTo>
                  <a:lnTo>
                    <a:pt x="4960" y="2650"/>
                  </a:lnTo>
                  <a:cubicBezTo>
                    <a:pt x="4960" y="2813"/>
                    <a:pt x="4829" y="2944"/>
                    <a:pt x="4666" y="2944"/>
                  </a:cubicBezTo>
                  <a:lnTo>
                    <a:pt x="295" y="2944"/>
                  </a:lnTo>
                  <a:cubicBezTo>
                    <a:pt x="132" y="2944"/>
                    <a:pt x="0" y="2813"/>
                    <a:pt x="0" y="2650"/>
                  </a:cubicBezTo>
                  <a:lnTo>
                    <a:pt x="0" y="295"/>
                  </a:lnTo>
                  <a:close/>
                </a:path>
              </a:pathLst>
            </a:custGeom>
            <a:solidFill>
              <a:srgbClr val="4F81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30"/>
            <p:cNvSpPr>
              <a:spLocks/>
            </p:cNvSpPr>
            <p:nvPr/>
          </p:nvSpPr>
          <p:spPr bwMode="auto">
            <a:xfrm>
              <a:off x="3244" y="2483"/>
              <a:ext cx="1549" cy="925"/>
            </a:xfrm>
            <a:custGeom>
              <a:avLst/>
              <a:gdLst>
                <a:gd name="T0" fmla="*/ 0 w 4960"/>
                <a:gd name="T1" fmla="*/ 295 h 2944"/>
                <a:gd name="T2" fmla="*/ 295 w 4960"/>
                <a:gd name="T3" fmla="*/ 0 h 2944"/>
                <a:gd name="T4" fmla="*/ 4666 w 4960"/>
                <a:gd name="T5" fmla="*/ 0 h 2944"/>
                <a:gd name="T6" fmla="*/ 4960 w 4960"/>
                <a:gd name="T7" fmla="*/ 295 h 2944"/>
                <a:gd name="T8" fmla="*/ 4960 w 4960"/>
                <a:gd name="T9" fmla="*/ 2650 h 2944"/>
                <a:gd name="T10" fmla="*/ 4666 w 4960"/>
                <a:gd name="T11" fmla="*/ 2944 h 2944"/>
                <a:gd name="T12" fmla="*/ 295 w 4960"/>
                <a:gd name="T13" fmla="*/ 2944 h 2944"/>
                <a:gd name="T14" fmla="*/ 0 w 4960"/>
                <a:gd name="T15" fmla="*/ 2650 h 2944"/>
                <a:gd name="T16" fmla="*/ 0 w 4960"/>
                <a:gd name="T17" fmla="*/ 295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60" h="2944">
                  <a:moveTo>
                    <a:pt x="0" y="295"/>
                  </a:moveTo>
                  <a:cubicBezTo>
                    <a:pt x="0" y="132"/>
                    <a:pt x="132" y="0"/>
                    <a:pt x="295" y="0"/>
                  </a:cubicBezTo>
                  <a:lnTo>
                    <a:pt x="4666" y="0"/>
                  </a:lnTo>
                  <a:cubicBezTo>
                    <a:pt x="4829" y="0"/>
                    <a:pt x="4960" y="132"/>
                    <a:pt x="4960" y="295"/>
                  </a:cubicBezTo>
                  <a:lnTo>
                    <a:pt x="4960" y="2650"/>
                  </a:lnTo>
                  <a:cubicBezTo>
                    <a:pt x="4960" y="2813"/>
                    <a:pt x="4829" y="2944"/>
                    <a:pt x="4666" y="2944"/>
                  </a:cubicBezTo>
                  <a:lnTo>
                    <a:pt x="295" y="2944"/>
                  </a:lnTo>
                  <a:cubicBezTo>
                    <a:pt x="132" y="2944"/>
                    <a:pt x="0" y="2813"/>
                    <a:pt x="0" y="2650"/>
                  </a:cubicBezTo>
                  <a:lnTo>
                    <a:pt x="0" y="295"/>
                  </a:lnTo>
                  <a:close/>
                </a:path>
              </a:pathLst>
            </a:custGeom>
            <a:noFill/>
            <a:ln w="20638"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44" name="Rectangle 31"/>
            <p:cNvSpPr>
              <a:spLocks noChangeArrowheads="1"/>
            </p:cNvSpPr>
            <p:nvPr/>
          </p:nvSpPr>
          <p:spPr bwMode="auto">
            <a:xfrm>
              <a:off x="3298" y="2554"/>
              <a:ext cx="138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参加へのアプローチ</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6145" name="Rectangle 32"/>
            <p:cNvSpPr>
              <a:spLocks noChangeArrowheads="1"/>
            </p:cNvSpPr>
            <p:nvPr/>
          </p:nvSpPr>
          <p:spPr bwMode="auto">
            <a:xfrm>
              <a:off x="3298" y="2749"/>
              <a:ext cx="140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＜役割の創出・社会参加の実現＞</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6147" name="Rectangle 33"/>
            <p:cNvSpPr>
              <a:spLocks noChangeArrowheads="1"/>
            </p:cNvSpPr>
            <p:nvPr/>
          </p:nvSpPr>
          <p:spPr bwMode="auto">
            <a:xfrm>
              <a:off x="3298" y="2875"/>
              <a:ext cx="14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地域の中へ生きがい・役割を持って</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6148" name="Rectangle 34"/>
            <p:cNvSpPr>
              <a:spLocks noChangeArrowheads="1"/>
            </p:cNvSpPr>
            <p:nvPr/>
          </p:nvSpPr>
          <p:spPr bwMode="auto">
            <a:xfrm>
              <a:off x="3298" y="2995"/>
              <a:ext cx="14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生活できるような「居場所」と「出番」</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6149" name="Rectangle 35"/>
            <p:cNvSpPr>
              <a:spLocks noChangeArrowheads="1"/>
            </p:cNvSpPr>
            <p:nvPr/>
          </p:nvSpPr>
          <p:spPr bwMode="auto">
            <a:xfrm>
              <a:off x="3298" y="3116"/>
              <a:ext cx="14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づくりを支援、家庭内の役割づくりを</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6150" name="Rectangle 36"/>
            <p:cNvSpPr>
              <a:spLocks noChangeArrowheads="1"/>
            </p:cNvSpPr>
            <p:nvPr/>
          </p:nvSpPr>
          <p:spPr bwMode="auto">
            <a:xfrm>
              <a:off x="3298" y="3242"/>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dirty="0" smtClean="0">
                  <a:ln>
                    <a:noFill/>
                  </a:ln>
                  <a:effectLst/>
                  <a:latin typeface="ＭＳ Ｐゴシック" pitchFamily="50" charset="-128"/>
                  <a:ea typeface="ＭＳ Ｐゴシック" pitchFamily="50" charset="-128"/>
                  <a:cs typeface="ＭＳ Ｐゴシック" pitchFamily="50" charset="-128"/>
                </a:rPr>
                <a:t>支援</a:t>
              </a:r>
              <a:endParaRPr kumimoji="1" lang="ja-JP" altLang="ja-JP" sz="1800" b="0" i="0" u="none" strike="noStrike" cap="none" normalizeH="0" baseline="0" dirty="0" smtClean="0">
                <a:ln>
                  <a:noFill/>
                </a:ln>
                <a:effectLst/>
                <a:ea typeface="ＭＳ Ｐゴシック" pitchFamily="50" charset="-128"/>
                <a:cs typeface="ＭＳ Ｐゴシック" pitchFamily="50" charset="-128"/>
              </a:endParaRPr>
            </a:p>
          </p:txBody>
        </p:sp>
        <p:sp>
          <p:nvSpPr>
            <p:cNvPr id="6151" name="Freeform 37"/>
            <p:cNvSpPr>
              <a:spLocks/>
            </p:cNvSpPr>
            <p:nvPr/>
          </p:nvSpPr>
          <p:spPr bwMode="auto">
            <a:xfrm>
              <a:off x="453" y="1266"/>
              <a:ext cx="1955" cy="1194"/>
            </a:xfrm>
            <a:custGeom>
              <a:avLst/>
              <a:gdLst>
                <a:gd name="T0" fmla="*/ 0 w 1955"/>
                <a:gd name="T1" fmla="*/ 0 h 1194"/>
                <a:gd name="T2" fmla="*/ 1082 w 1955"/>
                <a:gd name="T3" fmla="*/ 0 h 1194"/>
                <a:gd name="T4" fmla="*/ 1082 w 1955"/>
                <a:gd name="T5" fmla="*/ 0 h 1194"/>
                <a:gd name="T6" fmla="*/ 1545 w 1955"/>
                <a:gd name="T7" fmla="*/ 0 h 1194"/>
                <a:gd name="T8" fmla="*/ 1855 w 1955"/>
                <a:gd name="T9" fmla="*/ 0 h 1194"/>
                <a:gd name="T10" fmla="*/ 1855 w 1955"/>
                <a:gd name="T11" fmla="*/ 343 h 1194"/>
                <a:gd name="T12" fmla="*/ 1855 w 1955"/>
                <a:gd name="T13" fmla="*/ 343 h 1194"/>
                <a:gd name="T14" fmla="*/ 1855 w 1955"/>
                <a:gd name="T15" fmla="*/ 490 h 1194"/>
                <a:gd name="T16" fmla="*/ 1855 w 1955"/>
                <a:gd name="T17" fmla="*/ 588 h 1194"/>
                <a:gd name="T18" fmla="*/ 1545 w 1955"/>
                <a:gd name="T19" fmla="*/ 588 h 1194"/>
                <a:gd name="T20" fmla="*/ 1955 w 1955"/>
                <a:gd name="T21" fmla="*/ 1194 h 1194"/>
                <a:gd name="T22" fmla="*/ 1082 w 1955"/>
                <a:gd name="T23" fmla="*/ 588 h 1194"/>
                <a:gd name="T24" fmla="*/ 0 w 1955"/>
                <a:gd name="T25" fmla="*/ 588 h 1194"/>
                <a:gd name="T26" fmla="*/ 0 w 1955"/>
                <a:gd name="T27" fmla="*/ 490 h 1194"/>
                <a:gd name="T28" fmla="*/ 0 w 1955"/>
                <a:gd name="T29" fmla="*/ 343 h 1194"/>
                <a:gd name="T30" fmla="*/ 0 w 1955"/>
                <a:gd name="T31" fmla="*/ 343 h 1194"/>
                <a:gd name="T32" fmla="*/ 0 w 1955"/>
                <a:gd name="T33" fmla="*/ 0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5" h="1194">
                  <a:moveTo>
                    <a:pt x="0" y="0"/>
                  </a:moveTo>
                  <a:lnTo>
                    <a:pt x="1082" y="0"/>
                  </a:lnTo>
                  <a:lnTo>
                    <a:pt x="1082" y="0"/>
                  </a:lnTo>
                  <a:lnTo>
                    <a:pt x="1545" y="0"/>
                  </a:lnTo>
                  <a:lnTo>
                    <a:pt x="1855" y="0"/>
                  </a:lnTo>
                  <a:lnTo>
                    <a:pt x="1855" y="343"/>
                  </a:lnTo>
                  <a:lnTo>
                    <a:pt x="1855" y="343"/>
                  </a:lnTo>
                  <a:lnTo>
                    <a:pt x="1855" y="490"/>
                  </a:lnTo>
                  <a:lnTo>
                    <a:pt x="1855" y="588"/>
                  </a:lnTo>
                  <a:lnTo>
                    <a:pt x="1545" y="588"/>
                  </a:lnTo>
                  <a:lnTo>
                    <a:pt x="1955" y="1194"/>
                  </a:lnTo>
                  <a:lnTo>
                    <a:pt x="1082" y="588"/>
                  </a:lnTo>
                  <a:lnTo>
                    <a:pt x="0" y="588"/>
                  </a:lnTo>
                  <a:lnTo>
                    <a:pt x="0" y="490"/>
                  </a:lnTo>
                  <a:lnTo>
                    <a:pt x="0" y="343"/>
                  </a:lnTo>
                  <a:lnTo>
                    <a:pt x="0" y="343"/>
                  </a:lnTo>
                  <a:lnTo>
                    <a:pt x="0" y="0"/>
                  </a:lnTo>
                  <a:close/>
                </a:path>
              </a:pathLst>
            </a:custGeom>
            <a:noFill/>
            <a:ln w="14288"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tLang="ja-JP" sz="1200" dirty="0" smtClean="0"/>
            </a:p>
            <a:p>
              <a:r>
                <a:rPr lang="ja-JP" altLang="en-US" sz="1200" dirty="0" smtClean="0"/>
                <a:t>現行相当（訪問型・通所型）サービス　</a:t>
              </a:r>
              <a:endParaRPr lang="en-US" altLang="ja-JP" sz="1200" dirty="0" smtClean="0"/>
            </a:p>
            <a:p>
              <a:r>
                <a:rPr lang="ja-JP" altLang="en-US" sz="1200" dirty="0"/>
                <a:t>基準</a:t>
              </a:r>
              <a:r>
                <a:rPr lang="ja-JP" altLang="en-US" sz="1200" dirty="0" smtClean="0"/>
                <a:t>緩和型（サービスＡ）</a:t>
              </a:r>
              <a:endParaRPr lang="ja-JP" altLang="en-US" sz="1200" dirty="0"/>
            </a:p>
          </p:txBody>
        </p:sp>
        <p:sp>
          <p:nvSpPr>
            <p:cNvPr id="6154" name="Rectangle 40"/>
            <p:cNvSpPr>
              <a:spLocks noChangeArrowheads="1"/>
            </p:cNvSpPr>
            <p:nvPr/>
          </p:nvSpPr>
          <p:spPr bwMode="auto">
            <a:xfrm>
              <a:off x="1759" y="15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5" name="Rectangle 41"/>
            <p:cNvSpPr>
              <a:spLocks noChangeArrowheads="1"/>
            </p:cNvSpPr>
            <p:nvPr/>
          </p:nvSpPr>
          <p:spPr bwMode="auto">
            <a:xfrm>
              <a:off x="1817" y="15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6" name="Freeform 42"/>
            <p:cNvSpPr>
              <a:spLocks/>
            </p:cNvSpPr>
            <p:nvPr/>
          </p:nvSpPr>
          <p:spPr bwMode="auto">
            <a:xfrm>
              <a:off x="149" y="2221"/>
              <a:ext cx="753" cy="1131"/>
            </a:xfrm>
            <a:custGeom>
              <a:avLst/>
              <a:gdLst>
                <a:gd name="T0" fmla="*/ 0 w 753"/>
                <a:gd name="T1" fmla="*/ 0 h 995"/>
                <a:gd name="T2" fmla="*/ 315 w 753"/>
                <a:gd name="T3" fmla="*/ 0 h 995"/>
                <a:gd name="T4" fmla="*/ 315 w 753"/>
                <a:gd name="T5" fmla="*/ 0 h 995"/>
                <a:gd name="T6" fmla="*/ 450 w 753"/>
                <a:gd name="T7" fmla="*/ 0 h 995"/>
                <a:gd name="T8" fmla="*/ 540 w 753"/>
                <a:gd name="T9" fmla="*/ 0 h 995"/>
                <a:gd name="T10" fmla="*/ 540 w 753"/>
                <a:gd name="T11" fmla="*/ 581 h 995"/>
                <a:gd name="T12" fmla="*/ 753 w 753"/>
                <a:gd name="T13" fmla="*/ 764 h 995"/>
                <a:gd name="T14" fmla="*/ 540 w 753"/>
                <a:gd name="T15" fmla="*/ 829 h 995"/>
                <a:gd name="T16" fmla="*/ 540 w 753"/>
                <a:gd name="T17" fmla="*/ 995 h 995"/>
                <a:gd name="T18" fmla="*/ 450 w 753"/>
                <a:gd name="T19" fmla="*/ 995 h 995"/>
                <a:gd name="T20" fmla="*/ 315 w 753"/>
                <a:gd name="T21" fmla="*/ 995 h 995"/>
                <a:gd name="T22" fmla="*/ 315 w 753"/>
                <a:gd name="T23" fmla="*/ 995 h 995"/>
                <a:gd name="T24" fmla="*/ 0 w 753"/>
                <a:gd name="T25" fmla="*/ 995 h 995"/>
                <a:gd name="T26" fmla="*/ 0 w 753"/>
                <a:gd name="T27" fmla="*/ 829 h 995"/>
                <a:gd name="T28" fmla="*/ 0 w 753"/>
                <a:gd name="T29" fmla="*/ 581 h 995"/>
                <a:gd name="T30" fmla="*/ 0 w 753"/>
                <a:gd name="T31" fmla="*/ 581 h 995"/>
                <a:gd name="T32" fmla="*/ 0 w 753"/>
                <a:gd name="T33"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3" h="995">
                  <a:moveTo>
                    <a:pt x="0" y="0"/>
                  </a:moveTo>
                  <a:lnTo>
                    <a:pt x="315" y="0"/>
                  </a:lnTo>
                  <a:lnTo>
                    <a:pt x="315" y="0"/>
                  </a:lnTo>
                  <a:lnTo>
                    <a:pt x="450" y="0"/>
                  </a:lnTo>
                  <a:lnTo>
                    <a:pt x="540" y="0"/>
                  </a:lnTo>
                  <a:lnTo>
                    <a:pt x="540" y="581"/>
                  </a:lnTo>
                  <a:lnTo>
                    <a:pt x="753" y="764"/>
                  </a:lnTo>
                  <a:lnTo>
                    <a:pt x="540" y="829"/>
                  </a:lnTo>
                  <a:lnTo>
                    <a:pt x="540" y="995"/>
                  </a:lnTo>
                  <a:lnTo>
                    <a:pt x="450" y="995"/>
                  </a:lnTo>
                  <a:lnTo>
                    <a:pt x="315" y="995"/>
                  </a:lnTo>
                  <a:lnTo>
                    <a:pt x="315" y="995"/>
                  </a:lnTo>
                  <a:lnTo>
                    <a:pt x="0" y="995"/>
                  </a:lnTo>
                  <a:lnTo>
                    <a:pt x="0" y="829"/>
                  </a:lnTo>
                  <a:lnTo>
                    <a:pt x="0" y="581"/>
                  </a:lnTo>
                  <a:lnTo>
                    <a:pt x="0" y="581"/>
                  </a:lnTo>
                  <a:lnTo>
                    <a:pt x="0" y="0"/>
                  </a:lnTo>
                  <a:close/>
                </a:path>
              </a:pathLst>
            </a:custGeom>
            <a:noFill/>
            <a:ln w="14288"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57" name="Rectangle 43"/>
            <p:cNvSpPr>
              <a:spLocks noChangeArrowheads="1"/>
            </p:cNvSpPr>
            <p:nvPr/>
          </p:nvSpPr>
          <p:spPr bwMode="auto">
            <a:xfrm>
              <a:off x="230" y="2394"/>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現行相当</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8" name="Rectangle 44"/>
            <p:cNvSpPr>
              <a:spLocks noChangeArrowheads="1"/>
            </p:cNvSpPr>
            <p:nvPr/>
          </p:nvSpPr>
          <p:spPr bwMode="auto">
            <a:xfrm>
              <a:off x="230" y="2530"/>
              <a:ext cx="23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（訪問型・</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59" name="Rectangle 45"/>
            <p:cNvSpPr>
              <a:spLocks noChangeArrowheads="1"/>
            </p:cNvSpPr>
            <p:nvPr/>
          </p:nvSpPr>
          <p:spPr bwMode="auto">
            <a:xfrm>
              <a:off x="252" y="2671"/>
              <a:ext cx="23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通所型）</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60" name="Rectangle 46"/>
            <p:cNvSpPr>
              <a:spLocks noChangeArrowheads="1"/>
            </p:cNvSpPr>
            <p:nvPr/>
          </p:nvSpPr>
          <p:spPr bwMode="auto">
            <a:xfrm>
              <a:off x="244" y="2812"/>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0"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サービス</a:t>
              </a: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62" name="Freeform 48"/>
            <p:cNvSpPr>
              <a:spLocks/>
            </p:cNvSpPr>
            <p:nvPr/>
          </p:nvSpPr>
          <p:spPr bwMode="auto">
            <a:xfrm>
              <a:off x="4667" y="2713"/>
              <a:ext cx="1016" cy="433"/>
            </a:xfrm>
            <a:custGeom>
              <a:avLst/>
              <a:gdLst>
                <a:gd name="T0" fmla="*/ 240 w 1016"/>
                <a:gd name="T1" fmla="*/ 0 h 433"/>
                <a:gd name="T2" fmla="*/ 369 w 1016"/>
                <a:gd name="T3" fmla="*/ 0 h 433"/>
                <a:gd name="T4" fmla="*/ 369 w 1016"/>
                <a:gd name="T5" fmla="*/ 0 h 433"/>
                <a:gd name="T6" fmla="*/ 563 w 1016"/>
                <a:gd name="T7" fmla="*/ 0 h 433"/>
                <a:gd name="T8" fmla="*/ 1016 w 1016"/>
                <a:gd name="T9" fmla="*/ 0 h 433"/>
                <a:gd name="T10" fmla="*/ 1016 w 1016"/>
                <a:gd name="T11" fmla="*/ 253 h 433"/>
                <a:gd name="T12" fmla="*/ 1016 w 1016"/>
                <a:gd name="T13" fmla="*/ 253 h 433"/>
                <a:gd name="T14" fmla="*/ 1016 w 1016"/>
                <a:gd name="T15" fmla="*/ 361 h 433"/>
                <a:gd name="T16" fmla="*/ 1016 w 1016"/>
                <a:gd name="T17" fmla="*/ 433 h 433"/>
                <a:gd name="T18" fmla="*/ 563 w 1016"/>
                <a:gd name="T19" fmla="*/ 433 h 433"/>
                <a:gd name="T20" fmla="*/ 369 w 1016"/>
                <a:gd name="T21" fmla="*/ 433 h 433"/>
                <a:gd name="T22" fmla="*/ 369 w 1016"/>
                <a:gd name="T23" fmla="*/ 433 h 433"/>
                <a:gd name="T24" fmla="*/ 240 w 1016"/>
                <a:gd name="T25" fmla="*/ 433 h 433"/>
                <a:gd name="T26" fmla="*/ 240 w 1016"/>
                <a:gd name="T27" fmla="*/ 361 h 433"/>
                <a:gd name="T28" fmla="*/ 0 w 1016"/>
                <a:gd name="T29" fmla="*/ 266 h 433"/>
                <a:gd name="T30" fmla="*/ 240 w 1016"/>
                <a:gd name="T31" fmla="*/ 253 h 433"/>
                <a:gd name="T32" fmla="*/ 240 w 1016"/>
                <a:gd name="T33"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6" h="433">
                  <a:moveTo>
                    <a:pt x="240" y="0"/>
                  </a:moveTo>
                  <a:lnTo>
                    <a:pt x="369" y="0"/>
                  </a:lnTo>
                  <a:lnTo>
                    <a:pt x="369" y="0"/>
                  </a:lnTo>
                  <a:lnTo>
                    <a:pt x="563" y="0"/>
                  </a:lnTo>
                  <a:lnTo>
                    <a:pt x="1016" y="0"/>
                  </a:lnTo>
                  <a:lnTo>
                    <a:pt x="1016" y="253"/>
                  </a:lnTo>
                  <a:lnTo>
                    <a:pt x="1016" y="253"/>
                  </a:lnTo>
                  <a:lnTo>
                    <a:pt x="1016" y="361"/>
                  </a:lnTo>
                  <a:lnTo>
                    <a:pt x="1016" y="433"/>
                  </a:lnTo>
                  <a:lnTo>
                    <a:pt x="563" y="433"/>
                  </a:lnTo>
                  <a:lnTo>
                    <a:pt x="369" y="433"/>
                  </a:lnTo>
                  <a:lnTo>
                    <a:pt x="369" y="433"/>
                  </a:lnTo>
                  <a:lnTo>
                    <a:pt x="240" y="433"/>
                  </a:lnTo>
                  <a:lnTo>
                    <a:pt x="240" y="361"/>
                  </a:lnTo>
                  <a:lnTo>
                    <a:pt x="0" y="266"/>
                  </a:lnTo>
                  <a:lnTo>
                    <a:pt x="240" y="253"/>
                  </a:lnTo>
                  <a:lnTo>
                    <a:pt x="240" y="0"/>
                  </a:lnTo>
                  <a:close/>
                </a:path>
              </a:pathLst>
            </a:custGeom>
            <a:noFill/>
            <a:ln w="1270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ja-JP" altLang="en-US" sz="1000" dirty="0" smtClean="0"/>
                <a:t>　　　　</a:t>
              </a:r>
              <a:endParaRPr lang="en-US" altLang="ja-JP" sz="1000" dirty="0" smtClean="0"/>
            </a:p>
            <a:p>
              <a:r>
                <a:rPr lang="ja-JP" altLang="en-US" sz="1000" dirty="0"/>
                <a:t>　</a:t>
              </a:r>
              <a:r>
                <a:rPr lang="ja-JP" altLang="en-US" sz="1000" dirty="0" smtClean="0"/>
                <a:t>　　　　　</a:t>
              </a:r>
              <a:r>
                <a:rPr lang="ja-JP" altLang="en-US" sz="1100" dirty="0" smtClean="0"/>
                <a:t>　</a:t>
              </a:r>
              <a:r>
                <a:rPr lang="ja-JP" altLang="en-US" sz="1100" dirty="0" smtClean="0">
                  <a:latin typeface="HGS創英角ﾎﾟｯﾌﾟ体" panose="040B0A00000000000000" pitchFamily="50" charset="-128"/>
                  <a:ea typeface="HGS創英角ﾎﾟｯﾌﾟ体" panose="040B0A00000000000000" pitchFamily="50" charset="-128"/>
                </a:rPr>
                <a:t>住民主体</a:t>
              </a:r>
              <a:endParaRPr lang="en-US" altLang="ja-JP" sz="1100" dirty="0" smtClean="0">
                <a:latin typeface="HGS創英角ﾎﾟｯﾌﾟ体" panose="040B0A00000000000000" pitchFamily="50" charset="-128"/>
                <a:ea typeface="HGS創英角ﾎﾟｯﾌﾟ体" panose="040B0A00000000000000" pitchFamily="50" charset="-128"/>
              </a:endParaRPr>
            </a:p>
            <a:p>
              <a:r>
                <a:rPr lang="ja-JP" altLang="en-US" sz="1100" dirty="0" smtClean="0">
                  <a:latin typeface="HGS創英角ﾎﾟｯﾌﾟ体" panose="040B0A00000000000000" pitchFamily="50" charset="-128"/>
                  <a:ea typeface="HGS創英角ﾎﾟｯﾌﾟ体" panose="040B0A00000000000000" pitchFamily="50" charset="-128"/>
                </a:rPr>
                <a:t>　　（サービスＢ型）</a:t>
              </a:r>
              <a:endParaRPr lang="ja-JP" altLang="en-US" sz="1100" dirty="0">
                <a:latin typeface="HGS創英角ﾎﾟｯﾌﾟ体" panose="040B0A00000000000000" pitchFamily="50" charset="-128"/>
                <a:ea typeface="HGS創英角ﾎﾟｯﾌﾟ体" panose="040B0A00000000000000" pitchFamily="50" charset="-128"/>
              </a:endParaRPr>
            </a:p>
          </p:txBody>
        </p:sp>
        <p:sp>
          <p:nvSpPr>
            <p:cNvPr id="6163" name="Rectangle 49"/>
            <p:cNvSpPr>
              <a:spLocks noChangeArrowheads="1"/>
            </p:cNvSpPr>
            <p:nvPr/>
          </p:nvSpPr>
          <p:spPr bwMode="auto">
            <a:xfrm>
              <a:off x="5047" y="268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65" name="Rectangle 51"/>
            <p:cNvSpPr>
              <a:spLocks noChangeArrowheads="1"/>
            </p:cNvSpPr>
            <p:nvPr/>
          </p:nvSpPr>
          <p:spPr bwMode="auto">
            <a:xfrm>
              <a:off x="5350" y="281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167" name="Freeform 53"/>
            <p:cNvSpPr>
              <a:spLocks/>
            </p:cNvSpPr>
            <p:nvPr/>
          </p:nvSpPr>
          <p:spPr bwMode="auto">
            <a:xfrm>
              <a:off x="2613" y="1389"/>
              <a:ext cx="1412" cy="1127"/>
            </a:xfrm>
            <a:custGeom>
              <a:avLst/>
              <a:gdLst>
                <a:gd name="T0" fmla="*/ 0 w 1418"/>
                <a:gd name="T1" fmla="*/ 0 h 1062"/>
                <a:gd name="T2" fmla="*/ 236 w 1418"/>
                <a:gd name="T3" fmla="*/ 0 h 1062"/>
                <a:gd name="T4" fmla="*/ 236 w 1418"/>
                <a:gd name="T5" fmla="*/ 0 h 1062"/>
                <a:gd name="T6" fmla="*/ 591 w 1418"/>
                <a:gd name="T7" fmla="*/ 0 h 1062"/>
                <a:gd name="T8" fmla="*/ 1418 w 1418"/>
                <a:gd name="T9" fmla="*/ 0 h 1062"/>
                <a:gd name="T10" fmla="*/ 1418 w 1418"/>
                <a:gd name="T11" fmla="*/ 220 h 1062"/>
                <a:gd name="T12" fmla="*/ 1418 w 1418"/>
                <a:gd name="T13" fmla="*/ 220 h 1062"/>
                <a:gd name="T14" fmla="*/ 1418 w 1418"/>
                <a:gd name="T15" fmla="*/ 314 h 1062"/>
                <a:gd name="T16" fmla="*/ 1418 w 1418"/>
                <a:gd name="T17" fmla="*/ 377 h 1062"/>
                <a:gd name="T18" fmla="*/ 591 w 1418"/>
                <a:gd name="T19" fmla="*/ 377 h 1062"/>
                <a:gd name="T20" fmla="*/ 171 w 1418"/>
                <a:gd name="T21" fmla="*/ 1062 h 1062"/>
                <a:gd name="T22" fmla="*/ 236 w 1418"/>
                <a:gd name="T23" fmla="*/ 377 h 1062"/>
                <a:gd name="T24" fmla="*/ 0 w 1418"/>
                <a:gd name="T25" fmla="*/ 377 h 1062"/>
                <a:gd name="T26" fmla="*/ 0 w 1418"/>
                <a:gd name="T27" fmla="*/ 314 h 1062"/>
                <a:gd name="T28" fmla="*/ 0 w 1418"/>
                <a:gd name="T29" fmla="*/ 220 h 1062"/>
                <a:gd name="T30" fmla="*/ 0 w 1418"/>
                <a:gd name="T31" fmla="*/ 220 h 1062"/>
                <a:gd name="T32" fmla="*/ 0 w 1418"/>
                <a:gd name="T33" fmla="*/ 0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8" h="1062">
                  <a:moveTo>
                    <a:pt x="0" y="0"/>
                  </a:moveTo>
                  <a:lnTo>
                    <a:pt x="236" y="0"/>
                  </a:lnTo>
                  <a:lnTo>
                    <a:pt x="236" y="0"/>
                  </a:lnTo>
                  <a:lnTo>
                    <a:pt x="591" y="0"/>
                  </a:lnTo>
                  <a:lnTo>
                    <a:pt x="1418" y="0"/>
                  </a:lnTo>
                  <a:lnTo>
                    <a:pt x="1418" y="220"/>
                  </a:lnTo>
                  <a:lnTo>
                    <a:pt x="1418" y="220"/>
                  </a:lnTo>
                  <a:lnTo>
                    <a:pt x="1418" y="314"/>
                  </a:lnTo>
                  <a:lnTo>
                    <a:pt x="1418" y="377"/>
                  </a:lnTo>
                  <a:lnTo>
                    <a:pt x="591" y="377"/>
                  </a:lnTo>
                  <a:lnTo>
                    <a:pt x="171" y="1062"/>
                  </a:lnTo>
                  <a:lnTo>
                    <a:pt x="236" y="377"/>
                  </a:lnTo>
                  <a:lnTo>
                    <a:pt x="0" y="377"/>
                  </a:lnTo>
                  <a:lnTo>
                    <a:pt x="0" y="314"/>
                  </a:lnTo>
                  <a:lnTo>
                    <a:pt x="0" y="220"/>
                  </a:lnTo>
                  <a:lnTo>
                    <a:pt x="0" y="220"/>
                  </a:lnTo>
                  <a:lnTo>
                    <a:pt x="0" y="0"/>
                  </a:lnTo>
                  <a:close/>
                </a:path>
              </a:pathLst>
            </a:custGeom>
            <a:noFill/>
            <a:ln w="34925" cap="flat">
              <a:solidFill>
                <a:srgbClr val="DD21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ja-JP" altLang="en-US" sz="1400" b="1" smtClean="0"/>
                <a:t>　短期集中</a:t>
              </a:r>
              <a:r>
                <a:rPr lang="ja-JP" altLang="en-US" sz="1400" b="1" dirty="0" smtClean="0"/>
                <a:t>予防サービス</a:t>
              </a:r>
              <a:endParaRPr lang="en-US" altLang="ja-JP" sz="1400" b="1" dirty="0" smtClean="0"/>
            </a:p>
            <a:p>
              <a:r>
                <a:rPr lang="ja-JP" altLang="en-US" sz="1400" b="1" dirty="0" smtClean="0"/>
                <a:t>　（サービスＣ）</a:t>
              </a:r>
              <a:endParaRPr lang="ja-JP" altLang="en-US" sz="1400" b="1" dirty="0"/>
            </a:p>
          </p:txBody>
        </p:sp>
        <p:pic>
          <p:nvPicPr>
            <p:cNvPr id="5177"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 y="1846"/>
              <a:ext cx="343"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8"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 y="1846"/>
              <a:ext cx="343"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9"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 y="1902"/>
              <a:ext cx="33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7" y="1902"/>
              <a:ext cx="33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1"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8" y="1876"/>
              <a:ext cx="48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2"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8" y="1876"/>
              <a:ext cx="48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3" name="Picture 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0" y="1881"/>
              <a:ext cx="540"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4"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0" y="1881"/>
              <a:ext cx="540"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5"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5" y="1866"/>
              <a:ext cx="580"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6"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5" y="1866"/>
              <a:ext cx="580"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7" name="Picture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4" y="1791"/>
              <a:ext cx="468"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8" name="Picture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74" y="1791"/>
              <a:ext cx="468"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9" name="Picture 6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2" y="874"/>
              <a:ext cx="809"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6649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8705" y="188640"/>
            <a:ext cx="3796140" cy="696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7030A0"/>
                </a:solidFill>
                <a:latin typeface="HGP創英角ﾎﾟｯﾌﾟ体" panose="040B0A00000000000000" pitchFamily="50" charset="-128"/>
                <a:ea typeface="HGP創英角ﾎﾟｯﾌﾟ体" panose="040B0A00000000000000" pitchFamily="50" charset="-128"/>
              </a:rPr>
              <a:t>事業対象者となる条件</a:t>
            </a:r>
            <a:endParaRPr kumimoji="1" lang="en-US" altLang="ja-JP" sz="2400" b="1" dirty="0" smtClean="0">
              <a:solidFill>
                <a:srgbClr val="7030A0"/>
              </a:solidFill>
              <a:latin typeface="HGP創英角ﾎﾟｯﾌﾟ体" panose="040B0A00000000000000" pitchFamily="50" charset="-128"/>
              <a:ea typeface="HGP創英角ﾎﾟｯﾌﾟ体" panose="040B0A00000000000000" pitchFamily="50" charset="-128"/>
            </a:endParaRPr>
          </a:p>
          <a:p>
            <a:pPr algn="ctr"/>
            <a:r>
              <a:rPr lang="ja-JP" altLang="en-US" sz="2400" b="1" dirty="0" smtClean="0">
                <a:solidFill>
                  <a:srgbClr val="7030A0"/>
                </a:solidFill>
                <a:latin typeface="HGP創英角ﾎﾟｯﾌﾟ体" panose="040B0A00000000000000" pitchFamily="50" charset="-128"/>
                <a:ea typeface="HGP創英角ﾎﾟｯﾌﾟ体" panose="040B0A00000000000000" pitchFamily="50" charset="-128"/>
              </a:rPr>
              <a:t>基本チェックリスト</a:t>
            </a:r>
            <a:endParaRPr kumimoji="1" lang="ja-JP" altLang="en-US" sz="2400" b="1" dirty="0">
              <a:solidFill>
                <a:srgbClr val="7030A0"/>
              </a:solidFill>
              <a:latin typeface="HGP創英角ﾎﾟｯﾌﾟ体" panose="040B0A00000000000000" pitchFamily="50" charset="-128"/>
              <a:ea typeface="HGP創英角ﾎﾟｯﾌﾟ体" panose="040B0A00000000000000" pitchFamily="50" charset="-128"/>
            </a:endParaRPr>
          </a:p>
        </p:txBody>
      </p:sp>
      <p:sp>
        <p:nvSpPr>
          <p:cNvPr id="3" name="角丸四角形 2"/>
          <p:cNvSpPr/>
          <p:nvPr/>
        </p:nvSpPr>
        <p:spPr>
          <a:xfrm>
            <a:off x="67187" y="1196752"/>
            <a:ext cx="4473480" cy="2465438"/>
          </a:xfrm>
          <a:prstGeom prst="roundRect">
            <a:avLst/>
          </a:prstGeom>
          <a:ln w="38100">
            <a:solidFill>
              <a:srgbClr val="FF3399"/>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smtClean="0"/>
              <a:t>①</a:t>
            </a:r>
            <a:r>
              <a:rPr kumimoji="1" lang="en-US" altLang="ja-JP" b="1" dirty="0" smtClean="0"/>
              <a:t>No1</a:t>
            </a:r>
            <a:r>
              <a:rPr kumimoji="1" lang="ja-JP" altLang="en-US" b="1" dirty="0" smtClean="0"/>
              <a:t>～</a:t>
            </a:r>
            <a:r>
              <a:rPr kumimoji="1" lang="en-US" altLang="ja-JP" b="1" dirty="0" smtClean="0"/>
              <a:t>No</a:t>
            </a:r>
            <a:r>
              <a:rPr lang="en-US" altLang="ja-JP" b="1" dirty="0" smtClean="0"/>
              <a:t>20</a:t>
            </a:r>
            <a:r>
              <a:rPr lang="ja-JP" altLang="en-US" b="1" dirty="0" smtClean="0"/>
              <a:t>のうち　　　</a:t>
            </a:r>
            <a:r>
              <a:rPr lang="en-US" altLang="ja-JP" b="1" dirty="0" smtClean="0"/>
              <a:t>10</a:t>
            </a:r>
            <a:r>
              <a:rPr lang="ja-JP" altLang="en-US" b="1" dirty="0" smtClean="0"/>
              <a:t>項目以上</a:t>
            </a:r>
            <a:endParaRPr lang="en-US" altLang="ja-JP" b="1" dirty="0"/>
          </a:p>
          <a:p>
            <a:r>
              <a:rPr kumimoji="1" lang="ja-JP" altLang="en-US" b="1" dirty="0" smtClean="0"/>
              <a:t>②</a:t>
            </a:r>
            <a:r>
              <a:rPr kumimoji="1" lang="en-US" altLang="ja-JP" b="1" dirty="0" smtClean="0"/>
              <a:t>No6</a:t>
            </a:r>
            <a:r>
              <a:rPr kumimoji="1" lang="ja-JP" altLang="en-US" b="1" dirty="0" smtClean="0"/>
              <a:t>～</a:t>
            </a:r>
            <a:r>
              <a:rPr kumimoji="1" lang="en-US" altLang="ja-JP" b="1" dirty="0" smtClean="0"/>
              <a:t>No10</a:t>
            </a:r>
            <a:r>
              <a:rPr kumimoji="1" lang="ja-JP" altLang="en-US" b="1" dirty="0" smtClean="0"/>
              <a:t>のうち　　　　</a:t>
            </a:r>
            <a:r>
              <a:rPr kumimoji="1" lang="en-US" altLang="ja-JP" b="1" dirty="0" smtClean="0"/>
              <a:t>3</a:t>
            </a:r>
            <a:r>
              <a:rPr kumimoji="1" lang="ja-JP" altLang="en-US" b="1" dirty="0" smtClean="0"/>
              <a:t>項目以上</a:t>
            </a:r>
            <a:endParaRPr kumimoji="1" lang="en-US" altLang="ja-JP" b="1" dirty="0" smtClean="0"/>
          </a:p>
          <a:p>
            <a:r>
              <a:rPr lang="ja-JP" altLang="en-US" b="1" dirty="0" smtClean="0"/>
              <a:t>③</a:t>
            </a:r>
            <a:r>
              <a:rPr lang="en-US" altLang="ja-JP" b="1" dirty="0" smtClean="0"/>
              <a:t>No11</a:t>
            </a:r>
            <a:r>
              <a:rPr lang="ja-JP" altLang="en-US" b="1" dirty="0" smtClean="0"/>
              <a:t>～</a:t>
            </a:r>
            <a:r>
              <a:rPr lang="en-US" altLang="ja-JP" b="1" dirty="0" smtClean="0"/>
              <a:t>No12</a:t>
            </a:r>
            <a:r>
              <a:rPr lang="ja-JP" altLang="en-US" b="1" dirty="0" smtClean="0"/>
              <a:t>のうち　　</a:t>
            </a:r>
            <a:r>
              <a:rPr lang="en-US" altLang="ja-JP" b="1" dirty="0" smtClean="0"/>
              <a:t>2</a:t>
            </a:r>
            <a:r>
              <a:rPr lang="ja-JP" altLang="en-US" b="1" dirty="0" smtClean="0"/>
              <a:t>項目すべて</a:t>
            </a:r>
            <a:endParaRPr lang="en-US" altLang="ja-JP" b="1" dirty="0" smtClean="0"/>
          </a:p>
          <a:p>
            <a:r>
              <a:rPr kumimoji="1" lang="ja-JP" altLang="en-US" b="1" dirty="0" smtClean="0"/>
              <a:t>④</a:t>
            </a:r>
            <a:r>
              <a:rPr kumimoji="1" lang="en-US" altLang="ja-JP" b="1" dirty="0" smtClean="0"/>
              <a:t>No13</a:t>
            </a:r>
            <a:r>
              <a:rPr kumimoji="1" lang="ja-JP" altLang="en-US" b="1" dirty="0" smtClean="0"/>
              <a:t>～</a:t>
            </a:r>
            <a:r>
              <a:rPr kumimoji="1" lang="en-US" altLang="ja-JP" b="1" dirty="0" smtClean="0"/>
              <a:t>No15</a:t>
            </a:r>
            <a:r>
              <a:rPr kumimoji="1" lang="ja-JP" altLang="en-US" b="1" dirty="0" smtClean="0"/>
              <a:t>のうち　　　</a:t>
            </a:r>
            <a:r>
              <a:rPr kumimoji="1" lang="en-US" altLang="ja-JP" b="1" dirty="0" smtClean="0"/>
              <a:t>2</a:t>
            </a:r>
            <a:r>
              <a:rPr kumimoji="1" lang="ja-JP" altLang="en-US" b="1" dirty="0" smtClean="0"/>
              <a:t>項目以上</a:t>
            </a:r>
            <a:endParaRPr kumimoji="1" lang="en-US" altLang="ja-JP" b="1" dirty="0" smtClean="0"/>
          </a:p>
          <a:p>
            <a:r>
              <a:rPr lang="ja-JP" altLang="en-US" b="1" dirty="0" smtClean="0"/>
              <a:t>⑤</a:t>
            </a:r>
            <a:r>
              <a:rPr lang="en-US" altLang="ja-JP" b="1" dirty="0" smtClean="0"/>
              <a:t>N016</a:t>
            </a:r>
            <a:r>
              <a:rPr lang="ja-JP" altLang="en-US" b="1" dirty="0" smtClean="0"/>
              <a:t>に該当</a:t>
            </a:r>
            <a:endParaRPr lang="en-US" altLang="ja-JP" b="1" dirty="0" smtClean="0"/>
          </a:p>
          <a:p>
            <a:r>
              <a:rPr kumimoji="1" lang="ja-JP" altLang="en-US" b="1" dirty="0" smtClean="0"/>
              <a:t>⑥</a:t>
            </a:r>
            <a:r>
              <a:rPr kumimoji="1" lang="en-US" altLang="ja-JP" b="1" dirty="0" smtClean="0"/>
              <a:t>No18</a:t>
            </a:r>
            <a:r>
              <a:rPr kumimoji="1" lang="ja-JP" altLang="en-US" b="1" dirty="0" smtClean="0"/>
              <a:t>～</a:t>
            </a:r>
            <a:r>
              <a:rPr kumimoji="1" lang="en-US" altLang="ja-JP" b="1" dirty="0" smtClean="0"/>
              <a:t>No20</a:t>
            </a:r>
            <a:r>
              <a:rPr kumimoji="1" lang="ja-JP" altLang="en-US" b="1" dirty="0" smtClean="0"/>
              <a:t>のうち　　　</a:t>
            </a:r>
            <a:r>
              <a:rPr kumimoji="1" lang="en-US" altLang="ja-JP" b="1" dirty="0" smtClean="0"/>
              <a:t>1</a:t>
            </a:r>
            <a:r>
              <a:rPr kumimoji="1" lang="ja-JP" altLang="en-US" b="1" dirty="0" smtClean="0"/>
              <a:t>項目以上</a:t>
            </a:r>
            <a:endParaRPr kumimoji="1" lang="en-US" altLang="ja-JP" b="1" dirty="0" smtClean="0"/>
          </a:p>
          <a:p>
            <a:r>
              <a:rPr lang="ja-JP" altLang="en-US" b="1" dirty="0" smtClean="0"/>
              <a:t>⑦</a:t>
            </a:r>
            <a:r>
              <a:rPr lang="en-US" altLang="ja-JP" b="1" dirty="0" smtClean="0"/>
              <a:t>No21</a:t>
            </a:r>
            <a:r>
              <a:rPr lang="ja-JP" altLang="en-US" b="1" dirty="0" smtClean="0"/>
              <a:t>～</a:t>
            </a:r>
            <a:r>
              <a:rPr lang="en-US" altLang="ja-JP" b="1" dirty="0" smtClean="0"/>
              <a:t>N025</a:t>
            </a:r>
            <a:r>
              <a:rPr lang="ja-JP" altLang="en-US" b="1" dirty="0" smtClean="0"/>
              <a:t>のうち　　　</a:t>
            </a:r>
            <a:r>
              <a:rPr lang="en-US" altLang="ja-JP" b="1" dirty="0" smtClean="0"/>
              <a:t>2</a:t>
            </a:r>
            <a:r>
              <a:rPr lang="ja-JP" altLang="en-US" b="1" dirty="0" smtClean="0"/>
              <a:t>項目以上</a:t>
            </a:r>
            <a:endParaRPr kumimoji="1" lang="ja-JP" altLang="en-US" b="1" dirty="0"/>
          </a:p>
        </p:txBody>
      </p:sp>
      <p:sp>
        <p:nvSpPr>
          <p:cNvPr id="15" name="角丸四角形 14"/>
          <p:cNvSpPr/>
          <p:nvPr/>
        </p:nvSpPr>
        <p:spPr>
          <a:xfrm>
            <a:off x="107503" y="5315594"/>
            <a:ext cx="4433163" cy="1425774"/>
          </a:xfrm>
          <a:prstGeom prst="roundRect">
            <a:avLst/>
          </a:prstGeom>
          <a:solidFill>
            <a:srgbClr val="FFEBFB"/>
          </a:solidFill>
          <a:ln w="25400" cap="flat" cmpd="sng" algn="ctr">
            <a:solidFill>
              <a:srgbClr val="FB69F4"/>
            </a:solidFill>
            <a:prstDash val="sysDash"/>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ysClr val="windowText" lastClr="000000"/>
                </a:solidFill>
                <a:effectLst/>
                <a:uLnTx/>
                <a:uFillTx/>
                <a:latin typeface="ＭＳ Ｐゴシック"/>
                <a:ea typeface="ＭＳ Ｐゴシック"/>
              </a:rPr>
              <a:t>新総合事業のサービスを利用するためには</a:t>
            </a:r>
            <a:endParaRPr kumimoji="0" lang="en-US" altLang="ja-JP" sz="1600" b="1" i="0" u="none" strike="noStrike" kern="0" cap="none" spc="0" normalizeH="0" baseline="0" noProof="0" dirty="0" smtClean="0">
              <a:ln>
                <a:noFill/>
              </a:ln>
              <a:solidFill>
                <a:sysClr val="windowText" lastClr="000000"/>
              </a:solidFill>
              <a:effectLst/>
              <a:uLnTx/>
              <a:uFillTx/>
              <a:latin typeface="ＭＳ Ｐゴシック"/>
              <a:ea typeface="ＭＳ Ｐゴシック"/>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kern="0" dirty="0">
                <a:solidFill>
                  <a:sysClr val="windowText" lastClr="000000"/>
                </a:solidFill>
                <a:latin typeface="ＭＳ Ｐゴシック"/>
                <a:ea typeface="ＭＳ Ｐゴシック"/>
              </a:rPr>
              <a:t>「</a:t>
            </a:r>
            <a:r>
              <a:rPr kumimoji="0" lang="ja-JP" altLang="en-US" sz="1600" i="0" u="none" strike="noStrike" kern="0" cap="none" spc="0" normalizeH="0" baseline="0" noProof="0" dirty="0" smtClean="0">
                <a:ln>
                  <a:noFill/>
                </a:ln>
                <a:solidFill>
                  <a:sysClr val="windowText" lastClr="000000"/>
                </a:solidFill>
                <a:effectLst/>
                <a:uLnTx/>
                <a:uFillTx/>
                <a:latin typeface="ＭＳ Ｐゴシック"/>
                <a:ea typeface="ＭＳ Ｐゴシック"/>
              </a:rPr>
              <a:t>介護</a:t>
            </a:r>
            <a:r>
              <a:rPr kumimoji="0" lang="ja-JP" altLang="en-US" sz="1600" i="0" u="none" strike="noStrike" kern="0" cap="none" spc="0" normalizeH="0" baseline="0" noProof="0" dirty="0">
                <a:ln>
                  <a:noFill/>
                </a:ln>
                <a:solidFill>
                  <a:sysClr val="windowText" lastClr="000000"/>
                </a:solidFill>
                <a:effectLst/>
                <a:uLnTx/>
                <a:uFillTx/>
                <a:latin typeface="ＭＳ Ｐゴシック"/>
                <a:ea typeface="ＭＳ Ｐゴシック"/>
              </a:rPr>
              <a:t>予防サービス計画作成・介護予防ケアマネジメント依頼（変更）</a:t>
            </a:r>
            <a:r>
              <a:rPr kumimoji="0" lang="ja-JP" altLang="en-US" sz="1600" i="0" u="none" strike="noStrike" kern="0" cap="none" spc="0" normalizeH="0" baseline="0" noProof="0" dirty="0" smtClean="0">
                <a:ln>
                  <a:noFill/>
                </a:ln>
                <a:solidFill>
                  <a:sysClr val="windowText" lastClr="000000"/>
                </a:solidFill>
                <a:effectLst/>
                <a:uLnTx/>
                <a:uFillTx/>
                <a:latin typeface="ＭＳ Ｐゴシック"/>
                <a:ea typeface="ＭＳ Ｐゴシック"/>
              </a:rPr>
              <a:t>届出書」を介護保険課へ提出し、被保険者証を交付してもらう必要があります</a:t>
            </a:r>
            <a:endParaRPr kumimoji="0" lang="en-US" altLang="ja-JP" sz="1600" i="0" u="none" strike="noStrike" kern="0" cap="none" spc="0" normalizeH="0" baseline="0" noProof="0" dirty="0">
              <a:ln>
                <a:noFill/>
              </a:ln>
              <a:solidFill>
                <a:sysClr val="windowText" lastClr="000000"/>
              </a:solidFill>
              <a:effectLst/>
              <a:uLnTx/>
              <a:uFillTx/>
              <a:latin typeface="ＭＳ Ｐゴシック"/>
              <a:ea typeface="ＭＳ Ｐゴシック"/>
            </a:endParaRPr>
          </a:p>
        </p:txBody>
      </p:sp>
      <p:sp>
        <p:nvSpPr>
          <p:cNvPr id="14" name="下矢印 13"/>
          <p:cNvSpPr/>
          <p:nvPr/>
        </p:nvSpPr>
        <p:spPr>
          <a:xfrm>
            <a:off x="2051720" y="5070672"/>
            <a:ext cx="504056" cy="226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上矢印 16"/>
          <p:cNvSpPr/>
          <p:nvPr/>
        </p:nvSpPr>
        <p:spPr>
          <a:xfrm>
            <a:off x="2138276" y="3662190"/>
            <a:ext cx="417500" cy="2901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7505" y="4005064"/>
            <a:ext cx="4358540" cy="106560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基本チェックリスト実施後、</a:t>
            </a:r>
            <a:endParaRPr kumimoji="1" lang="en-US" altLang="ja-JP" dirty="0" smtClean="0">
              <a:solidFill>
                <a:schemeClr val="tx1"/>
              </a:solidFill>
            </a:endParaRPr>
          </a:p>
          <a:p>
            <a:r>
              <a:rPr kumimoji="1" lang="ja-JP" altLang="en-US" dirty="0" smtClean="0">
                <a:solidFill>
                  <a:schemeClr val="tx1"/>
                </a:solidFill>
              </a:rPr>
              <a:t>その時点で事業対象者であるかを判断してください</a:t>
            </a:r>
            <a:endParaRPr kumimoji="1" lang="ja-JP" altLang="en-US" dirty="0">
              <a:solidFill>
                <a:schemeClr val="tx1"/>
              </a:solidFill>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926391323"/>
              </p:ext>
            </p:extLst>
          </p:nvPr>
        </p:nvGraphicFramePr>
        <p:xfrm>
          <a:off x="4283968" y="116632"/>
          <a:ext cx="5040560" cy="5911849"/>
        </p:xfrm>
        <a:graphic>
          <a:graphicData uri="http://schemas.openxmlformats.org/presentationml/2006/ole">
            <mc:AlternateContent xmlns:mc="http://schemas.openxmlformats.org/markup-compatibility/2006">
              <mc:Choice xmlns:v="urn:schemas-microsoft-com:vml" Requires="v">
                <p:oleObj spid="_x0000_s4147" name="ワークシート" r:id="rId4" imgW="9801283" imgH="8648672" progId="Excel.Sheet.8">
                  <p:embed/>
                </p:oleObj>
              </mc:Choice>
              <mc:Fallback>
                <p:oleObj name="ワークシート" r:id="rId4" imgW="9801283" imgH="8648672" progId="Excel.Sheet.8">
                  <p:embed/>
                  <p:pic>
                    <p:nvPicPr>
                      <p:cNvPr id="0" name=""/>
                      <p:cNvPicPr/>
                      <p:nvPr/>
                    </p:nvPicPr>
                    <p:blipFill>
                      <a:blip r:embed="rId5"/>
                      <a:stretch>
                        <a:fillRect/>
                      </a:stretch>
                    </p:blipFill>
                    <p:spPr>
                      <a:xfrm>
                        <a:off x="4283968" y="116632"/>
                        <a:ext cx="5040560" cy="5911849"/>
                      </a:xfrm>
                      <a:prstGeom prst="rect">
                        <a:avLst/>
                      </a:prstGeom>
                    </p:spPr>
                  </p:pic>
                </p:oleObj>
              </mc:Fallback>
            </mc:AlternateContent>
          </a:graphicData>
        </a:graphic>
      </p:graphicFrame>
      <p:sp>
        <p:nvSpPr>
          <p:cNvPr id="16" name="正方形/長方形 15"/>
          <p:cNvSpPr/>
          <p:nvPr/>
        </p:nvSpPr>
        <p:spPr>
          <a:xfrm>
            <a:off x="8430592" y="6400800"/>
            <a:ext cx="72008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rPr>
              <a:t>３</a:t>
            </a:r>
            <a:endParaRPr kumimoji="1" lang="ja-JP" altLang="en-US" b="1" dirty="0">
              <a:solidFill>
                <a:schemeClr val="bg1"/>
              </a:solidFill>
            </a:endParaRPr>
          </a:p>
        </p:txBody>
      </p:sp>
    </p:spTree>
    <p:extLst>
      <p:ext uri="{BB962C8B-B14F-4D97-AF65-F5344CB8AC3E}">
        <p14:creationId xmlns:p14="http://schemas.microsoft.com/office/powerpoint/2010/main" val="2521658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p:spPr>
        <p:txBody>
          <a:bodyPr>
            <a:normAutofit fontScale="90000"/>
          </a:bodyPr>
          <a:lstStyle/>
          <a:p>
            <a:r>
              <a:rPr kumimoji="1" lang="ja-JP" altLang="en-US" sz="2400" dirty="0" smtClean="0">
                <a:solidFill>
                  <a:srgbClr val="7030A0"/>
                </a:solidFill>
                <a:latin typeface="HGS創英角ﾎﾟｯﾌﾟ体" panose="040B0A00000000000000" pitchFamily="50" charset="-128"/>
                <a:ea typeface="HGS創英角ﾎﾟｯﾌﾟ体" panose="040B0A00000000000000" pitchFamily="50" charset="-128"/>
              </a:rPr>
              <a:t>＜短期集中予防サービス＞</a:t>
            </a:r>
            <a:r>
              <a:rPr kumimoji="1" lang="en-US" altLang="ja-JP" sz="2400" dirty="0" smtClean="0">
                <a:solidFill>
                  <a:srgbClr val="7030A0"/>
                </a:solidFill>
                <a:latin typeface="HGS創英角ﾎﾟｯﾌﾟ体" panose="040B0A00000000000000" pitchFamily="50" charset="-128"/>
                <a:ea typeface="HGS創英角ﾎﾟｯﾌﾟ体" panose="040B0A00000000000000" pitchFamily="50" charset="-128"/>
              </a:rPr>
              <a:t/>
            </a:r>
            <a:br>
              <a:rPr kumimoji="1" lang="en-US" altLang="ja-JP" sz="2400" dirty="0" smtClean="0">
                <a:solidFill>
                  <a:srgbClr val="7030A0"/>
                </a:solidFill>
                <a:latin typeface="HGS創英角ﾎﾟｯﾌﾟ体" panose="040B0A00000000000000" pitchFamily="50" charset="-128"/>
                <a:ea typeface="HGS創英角ﾎﾟｯﾌﾟ体" panose="040B0A00000000000000" pitchFamily="50" charset="-128"/>
              </a:rPr>
            </a:br>
            <a:r>
              <a:rPr kumimoji="1" lang="ja-JP" altLang="en-US" sz="2400" dirty="0" smtClean="0">
                <a:solidFill>
                  <a:srgbClr val="7030A0"/>
                </a:solidFill>
                <a:latin typeface="HGS創英角ﾎﾟｯﾌﾟ体" panose="040B0A00000000000000" pitchFamily="50" charset="-128"/>
                <a:ea typeface="HGS創英角ﾎﾟｯﾌﾟ体" panose="040B0A00000000000000" pitchFamily="50" charset="-128"/>
              </a:rPr>
              <a:t>通所型サービスＣに係る運動器機能向上事業</a:t>
            </a:r>
            <a:r>
              <a:rPr kumimoji="1" lang="en-US" altLang="ja-JP" sz="2400" dirty="0" smtClean="0">
                <a:solidFill>
                  <a:srgbClr val="7030A0"/>
                </a:solidFill>
                <a:latin typeface="HGS創英角ﾎﾟｯﾌﾟ体" panose="040B0A00000000000000" pitchFamily="50" charset="-128"/>
                <a:ea typeface="HGS創英角ﾎﾟｯﾌﾟ体" panose="040B0A00000000000000" pitchFamily="50" charset="-128"/>
              </a:rPr>
              <a:t/>
            </a:r>
            <a:br>
              <a:rPr kumimoji="1" lang="en-US" altLang="ja-JP" sz="2400" dirty="0" smtClean="0">
                <a:solidFill>
                  <a:srgbClr val="7030A0"/>
                </a:solidFill>
                <a:latin typeface="HGS創英角ﾎﾟｯﾌﾟ体" panose="040B0A00000000000000" pitchFamily="50" charset="-128"/>
                <a:ea typeface="HGS創英角ﾎﾟｯﾌﾟ体" panose="040B0A00000000000000" pitchFamily="50" charset="-128"/>
              </a:rPr>
            </a:br>
            <a:r>
              <a:rPr kumimoji="1" lang="ja-JP" altLang="en-US" sz="2400" dirty="0" smtClean="0">
                <a:solidFill>
                  <a:srgbClr val="7030A0"/>
                </a:solidFill>
                <a:latin typeface="HGS創英角ﾎﾟｯﾌﾟ体" panose="040B0A00000000000000" pitchFamily="50" charset="-128"/>
                <a:ea typeface="HGS創英角ﾎﾟｯﾌﾟ体" panose="040B0A00000000000000" pitchFamily="50" charset="-128"/>
              </a:rPr>
              <a:t>及び認知症予防事業</a:t>
            </a:r>
            <a:endParaRPr kumimoji="1" lang="ja-JP" altLang="en-US" sz="2400" dirty="0">
              <a:solidFill>
                <a:srgbClr val="7030A0"/>
              </a:solidFill>
              <a:latin typeface="HGS創英角ﾎﾟｯﾌﾟ体" panose="040B0A00000000000000" pitchFamily="50" charset="-128"/>
              <a:ea typeface="HGS創英角ﾎﾟｯﾌﾟ体" panose="040B0A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723253108"/>
              </p:ext>
            </p:extLst>
          </p:nvPr>
        </p:nvGraphicFramePr>
        <p:xfrm>
          <a:off x="47006" y="1318883"/>
          <a:ext cx="8989490" cy="5206461"/>
        </p:xfrm>
        <a:graphic>
          <a:graphicData uri="http://schemas.openxmlformats.org/drawingml/2006/table">
            <a:tbl>
              <a:tblPr firstRow="1" bandRow="1">
                <a:tableStyleId>{5C22544A-7EE6-4342-B048-85BDC9FD1C3A}</a:tableStyleId>
              </a:tblPr>
              <a:tblGrid>
                <a:gridCol w="1152129"/>
                <a:gridCol w="3986491"/>
                <a:gridCol w="3850870"/>
              </a:tblGrid>
              <a:tr h="309917">
                <a:tc>
                  <a:txBody>
                    <a:bodyPr/>
                    <a:lstStyle/>
                    <a:p>
                      <a:endParaRPr kumimoji="1" lang="ja-JP" altLang="en-US" dirty="0"/>
                    </a:p>
                  </a:txBody>
                  <a:tcPr/>
                </a:tc>
                <a:tc>
                  <a:txBody>
                    <a:bodyPr/>
                    <a:lstStyle/>
                    <a:p>
                      <a:pPr algn="ctr"/>
                      <a:r>
                        <a:rPr kumimoji="1" lang="ja-JP" altLang="en-US" sz="1600" dirty="0" smtClean="0"/>
                        <a:t>運動器機能向上事業</a:t>
                      </a:r>
                      <a:endParaRPr kumimoji="1" lang="ja-JP" altLang="en-US" sz="1600" dirty="0"/>
                    </a:p>
                  </a:txBody>
                  <a:tcPr/>
                </a:tc>
                <a:tc>
                  <a:txBody>
                    <a:bodyPr/>
                    <a:lstStyle/>
                    <a:p>
                      <a:pPr algn="ctr"/>
                      <a:r>
                        <a:rPr kumimoji="1" lang="ja-JP" altLang="en-US" sz="1600" dirty="0" smtClean="0"/>
                        <a:t>認知症予防事業</a:t>
                      </a:r>
                      <a:endParaRPr kumimoji="1" lang="ja-JP" altLang="en-US" sz="1600" dirty="0"/>
                    </a:p>
                  </a:txBody>
                  <a:tcPr/>
                </a:tc>
              </a:tr>
              <a:tr h="808253">
                <a:tc>
                  <a:txBody>
                    <a:bodyPr/>
                    <a:lstStyle/>
                    <a:p>
                      <a:pPr algn="ctr"/>
                      <a:r>
                        <a:rPr kumimoji="1" lang="ja-JP" altLang="en-US" sz="1600" dirty="0" smtClean="0"/>
                        <a:t>目的</a:t>
                      </a:r>
                      <a:endParaRPr kumimoji="1" lang="ja-JP" altLang="en-US" sz="1600" dirty="0"/>
                    </a:p>
                  </a:txBody>
                  <a:tcPr/>
                </a:tc>
                <a:tc>
                  <a:txBody>
                    <a:bodyPr/>
                    <a:lstStyle/>
                    <a:p>
                      <a:r>
                        <a:rPr kumimoji="1" lang="ja-JP" altLang="en-US" sz="1600" dirty="0" smtClean="0"/>
                        <a:t>運動の実施やその知識を得ることで日常生活を維持改善するために必要な運動習慣を身に着ける</a:t>
                      </a:r>
                      <a:r>
                        <a:rPr kumimoji="1" lang="ja-JP" altLang="en-US" sz="1600" b="0" dirty="0" smtClean="0"/>
                        <a:t>。</a:t>
                      </a:r>
                      <a:endParaRPr kumimoji="1" lang="ja-JP" altLang="en-US" sz="1600" b="0" dirty="0"/>
                    </a:p>
                  </a:txBody>
                  <a:tcPr/>
                </a:tc>
                <a:tc>
                  <a:txBody>
                    <a:bodyPr/>
                    <a:lstStyle/>
                    <a:p>
                      <a:r>
                        <a:rPr kumimoji="1" lang="ja-JP" altLang="en-US" sz="1600" dirty="0" smtClean="0"/>
                        <a:t>生活改善や趣味活動等のプログラムを実施し、人との交流をすることで、認知機能を維持・改善を図る</a:t>
                      </a:r>
                      <a:r>
                        <a:rPr kumimoji="1" lang="ja-JP" altLang="en-US" sz="1600" b="0" dirty="0" smtClean="0"/>
                        <a:t>。</a:t>
                      </a:r>
                      <a:endParaRPr kumimoji="1" lang="ja-JP" altLang="en-US" sz="1600" b="0" dirty="0"/>
                    </a:p>
                  </a:txBody>
                  <a:tcPr/>
                </a:tc>
              </a:tr>
              <a:tr h="648072">
                <a:tc rowSpan="2">
                  <a:txBody>
                    <a:bodyPr/>
                    <a:lstStyle/>
                    <a:p>
                      <a:pPr algn="ctr"/>
                      <a:r>
                        <a:rPr kumimoji="1" lang="ja-JP" altLang="en-US" sz="1600" dirty="0" smtClean="0"/>
                        <a:t>　</a:t>
                      </a:r>
                      <a:endParaRPr kumimoji="1" lang="en-US" altLang="ja-JP" sz="1600" dirty="0" smtClean="0"/>
                    </a:p>
                    <a:p>
                      <a:pPr algn="ctr"/>
                      <a:endParaRPr kumimoji="1" lang="en-US" altLang="ja-JP" sz="1600" dirty="0" smtClean="0"/>
                    </a:p>
                    <a:p>
                      <a:pPr algn="ctr"/>
                      <a:r>
                        <a:rPr kumimoji="1" lang="ja-JP" altLang="en-US" sz="1600" dirty="0" smtClean="0"/>
                        <a:t>対象となる</a:t>
                      </a:r>
                      <a:endParaRPr kumimoji="1" lang="en-US" altLang="ja-JP" sz="1600" dirty="0" smtClean="0"/>
                    </a:p>
                    <a:p>
                      <a:pPr algn="ctr"/>
                      <a:r>
                        <a:rPr kumimoji="1" lang="ja-JP" altLang="en-US" sz="1600" dirty="0" smtClean="0"/>
                        <a:t>利用者</a:t>
                      </a:r>
                      <a:endParaRPr kumimoji="1" lang="ja-JP" altLang="en-US" sz="1600" dirty="0"/>
                    </a:p>
                  </a:txBody>
                  <a:tcPr>
                    <a:solidFill>
                      <a:schemeClr val="accent5">
                        <a:lumMod val="20000"/>
                        <a:lumOff val="80000"/>
                      </a:schemeClr>
                    </a:solidFill>
                  </a:tcPr>
                </a:tc>
                <a:tc>
                  <a:txBody>
                    <a:bodyPr/>
                    <a:lstStyle/>
                    <a:p>
                      <a:r>
                        <a:rPr kumimoji="1" lang="ja-JP" altLang="en-US" sz="1600" dirty="0" smtClean="0"/>
                        <a:t>基本チェックリスト判定様式に掲げる</a:t>
                      </a:r>
                      <a:r>
                        <a:rPr kumimoji="1" lang="ja-JP" altLang="en-US" sz="1600" b="1" dirty="0" smtClean="0"/>
                        <a:t>②</a:t>
                      </a:r>
                      <a:r>
                        <a:rPr kumimoji="1" lang="ja-JP" altLang="en-US" sz="1600" dirty="0" smtClean="0"/>
                        <a:t>もしくは</a:t>
                      </a:r>
                      <a:r>
                        <a:rPr kumimoji="1" lang="ja-JP" altLang="en-US" sz="1600" b="1" dirty="0" smtClean="0"/>
                        <a:t>①</a:t>
                      </a:r>
                      <a:r>
                        <a:rPr kumimoji="1" lang="ja-JP" altLang="en-US" sz="1600" dirty="0" smtClean="0"/>
                        <a:t>に該当する</a:t>
                      </a:r>
                      <a:r>
                        <a:rPr kumimoji="1" lang="ja-JP" altLang="en-US" sz="1600" b="1" dirty="0" smtClean="0"/>
                        <a:t>要支援者、事業対象者</a:t>
                      </a:r>
                      <a:endParaRPr kumimoji="1" lang="ja-JP" altLang="en-US" sz="1600" b="1" dirty="0"/>
                    </a:p>
                  </a:txBody>
                  <a:tcP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基本チェックリスト判定様式に掲げる</a:t>
                      </a:r>
                      <a:r>
                        <a:rPr kumimoji="1" lang="ja-JP" altLang="en-US" sz="1600" b="1" dirty="0" smtClean="0"/>
                        <a:t>⑥</a:t>
                      </a:r>
                      <a:r>
                        <a:rPr kumimoji="1" lang="ja-JP" altLang="en-US" sz="1600" dirty="0" smtClean="0"/>
                        <a:t>もしくは</a:t>
                      </a:r>
                      <a:r>
                        <a:rPr kumimoji="1" lang="ja-JP" altLang="en-US" sz="1600" b="1" dirty="0" smtClean="0"/>
                        <a:t>①</a:t>
                      </a:r>
                      <a:r>
                        <a:rPr kumimoji="1" lang="ja-JP" altLang="en-US" sz="1600" dirty="0" smtClean="0"/>
                        <a:t>に該当する</a:t>
                      </a:r>
                      <a:r>
                        <a:rPr kumimoji="1" lang="ja-JP" altLang="en-US" sz="1600" b="1" dirty="0" smtClean="0"/>
                        <a:t>要支援者、事業対象者</a:t>
                      </a:r>
                      <a:endParaRPr kumimoji="1" lang="ja-JP" altLang="en-US" sz="1600" b="1" dirty="0"/>
                    </a:p>
                  </a:txBody>
                  <a:tcPr>
                    <a:solidFill>
                      <a:schemeClr val="accent5">
                        <a:lumMod val="20000"/>
                        <a:lumOff val="80000"/>
                      </a:schemeClr>
                    </a:solidFill>
                  </a:tcPr>
                </a:tc>
              </a:tr>
              <a:tr h="648072">
                <a:tc vMerge="1">
                  <a:txBody>
                    <a:bodyPr/>
                    <a:lstStyle/>
                    <a:p>
                      <a:endParaRPr kumimoji="1" lang="ja-JP" altLang="en-US" dirty="0"/>
                    </a:p>
                  </a:txBody>
                  <a:tcPr/>
                </a:tc>
                <a:tc gridSpan="2">
                  <a:txBody>
                    <a:bodyPr/>
                    <a:lstStyle/>
                    <a:p>
                      <a:pPr algn="l"/>
                      <a:r>
                        <a:rPr kumimoji="1" lang="en-US" altLang="ja-JP" sz="1600" dirty="0" smtClean="0"/>
                        <a:t>※</a:t>
                      </a:r>
                      <a:r>
                        <a:rPr kumimoji="1" lang="ja-JP" altLang="en-US" sz="1600" dirty="0" smtClean="0"/>
                        <a:t>ただし、</a:t>
                      </a:r>
                      <a:r>
                        <a:rPr kumimoji="1" lang="ja-JP" altLang="en-US" sz="1600" b="1" dirty="0" smtClean="0"/>
                        <a:t>総合事業通所介護及び介護予防給付</a:t>
                      </a:r>
                      <a:r>
                        <a:rPr kumimoji="1" lang="ja-JP" altLang="en-US" sz="1600" dirty="0" smtClean="0"/>
                        <a:t>（介護予防福祉用具貸与、特定介護予防福祉用具販売及び介護予防住宅改修費支給以外）</a:t>
                      </a:r>
                      <a:r>
                        <a:rPr kumimoji="1" lang="ja-JP" altLang="en-US" sz="1600" b="1" dirty="0" smtClean="0"/>
                        <a:t>を受給している者を除く。</a:t>
                      </a:r>
                      <a:endParaRPr kumimoji="1" lang="ja-JP" altLang="en-US" sz="1600" b="1" dirty="0"/>
                    </a:p>
                  </a:txBody>
                  <a:tcPr>
                    <a:solidFill>
                      <a:schemeClr val="accent5">
                        <a:lumMod val="20000"/>
                        <a:lumOff val="80000"/>
                      </a:schemeClr>
                    </a:solidFill>
                  </a:tcPr>
                </a:tc>
                <a:tc hMerge="1">
                  <a:txBody>
                    <a:bodyPr/>
                    <a:lstStyle/>
                    <a:p>
                      <a:endParaRPr kumimoji="1" lang="ja-JP" altLang="en-US" dirty="0"/>
                    </a:p>
                  </a:txBody>
                  <a:tcPr/>
                </a:tc>
              </a:tr>
              <a:tr h="648072">
                <a:tc>
                  <a:txBody>
                    <a:bodyPr/>
                    <a:lstStyle/>
                    <a:p>
                      <a:pPr algn="ctr"/>
                      <a:r>
                        <a:rPr kumimoji="1" lang="ja-JP" altLang="en-US" sz="1400" dirty="0" smtClean="0"/>
                        <a:t>専門スタッフの要件</a:t>
                      </a:r>
                      <a:endParaRPr kumimoji="1" lang="ja-JP" altLang="en-US" sz="1400" dirty="0"/>
                    </a:p>
                  </a:txBody>
                  <a:tcPr/>
                </a:tc>
                <a:tc>
                  <a:txBody>
                    <a:bodyPr/>
                    <a:lstStyle/>
                    <a:p>
                      <a:pPr algn="l"/>
                      <a:r>
                        <a:rPr kumimoji="1" lang="ja-JP" altLang="en-US" sz="1600" b="1" dirty="0" smtClean="0"/>
                        <a:t>医師、保健師、看護師、理学療法士、作業療法士、柔道整復師、あん摩マッサージ指圧師、健康運動指導士</a:t>
                      </a:r>
                      <a:r>
                        <a:rPr kumimoji="1" lang="ja-JP" altLang="en-US" sz="1600" b="0" dirty="0" smtClean="0"/>
                        <a:t>、経験のある介護職員等いずれか一人以上。</a:t>
                      </a:r>
                      <a:endParaRPr kumimoji="1" lang="ja-JP" altLang="en-US" sz="1600" b="0" dirty="0"/>
                    </a:p>
                  </a:txBody>
                  <a:tcPr/>
                </a:tc>
                <a:tc>
                  <a:txBody>
                    <a:bodyPr/>
                    <a:lstStyle/>
                    <a:p>
                      <a:r>
                        <a:rPr kumimoji="1" lang="ja-JP" altLang="en-US" sz="1600" dirty="0" smtClean="0"/>
                        <a:t>個別プログラムの実施や評価のための検査及び記録は</a:t>
                      </a:r>
                      <a:r>
                        <a:rPr kumimoji="1" lang="ja-JP" altLang="en-US" sz="1600" b="1" dirty="0" smtClean="0"/>
                        <a:t>認知症対応型通所介護施設の職員</a:t>
                      </a:r>
                      <a:r>
                        <a:rPr kumimoji="1" lang="ja-JP" altLang="en-US" sz="1600" dirty="0" smtClean="0"/>
                        <a:t>及び</a:t>
                      </a:r>
                      <a:r>
                        <a:rPr kumimoji="1" lang="ja-JP" altLang="en-US" sz="1600" b="1" dirty="0" smtClean="0"/>
                        <a:t>認知症介護実践者研修を修了している人</a:t>
                      </a:r>
                      <a:endParaRPr kumimoji="1" lang="ja-JP" altLang="en-US" sz="1600" b="1" dirty="0"/>
                    </a:p>
                  </a:txBody>
                  <a:tcPr/>
                </a:tc>
              </a:tr>
              <a:tr h="398398">
                <a:tc rowSpan="2">
                  <a:txBody>
                    <a:bodyPr/>
                    <a:lstStyle/>
                    <a:p>
                      <a:pPr algn="ctr"/>
                      <a:r>
                        <a:rPr kumimoji="1" lang="ja-JP" altLang="en-US" sz="1600" dirty="0" smtClean="0"/>
                        <a:t>実施期間・</a:t>
                      </a:r>
                      <a:endParaRPr kumimoji="1" lang="en-US" altLang="ja-JP" sz="1600" dirty="0" smtClean="0"/>
                    </a:p>
                    <a:p>
                      <a:pPr algn="ctr"/>
                      <a:r>
                        <a:rPr kumimoji="1" lang="ja-JP" altLang="en-US" sz="1600" dirty="0" smtClean="0"/>
                        <a:t>回数・時間</a:t>
                      </a:r>
                      <a:endParaRPr kumimoji="1" lang="ja-JP" altLang="en-US" sz="1600" dirty="0"/>
                    </a:p>
                  </a:txBody>
                  <a:tcPr/>
                </a:tc>
                <a:tc gridSpan="2">
                  <a:txBody>
                    <a:bodyPr/>
                    <a:lstStyle/>
                    <a:p>
                      <a:pPr algn="ctr"/>
                      <a:r>
                        <a:rPr kumimoji="1" lang="ja-JP" altLang="en-US" sz="1600" b="0" dirty="0" smtClean="0"/>
                        <a:t>原則</a:t>
                      </a:r>
                      <a:r>
                        <a:rPr kumimoji="1" lang="en-US" altLang="ja-JP" sz="1600" b="0" dirty="0" smtClean="0"/>
                        <a:t>3</a:t>
                      </a:r>
                      <a:r>
                        <a:rPr kumimoji="1" lang="ja-JP" altLang="en-US" sz="1600" b="0" dirty="0" smtClean="0"/>
                        <a:t>か月　週</a:t>
                      </a:r>
                      <a:r>
                        <a:rPr kumimoji="1" lang="en-US" altLang="ja-JP" sz="1600" b="0" dirty="0" smtClean="0"/>
                        <a:t>1</a:t>
                      </a:r>
                      <a:r>
                        <a:rPr kumimoji="1" lang="ja-JP" altLang="en-US" sz="1600" b="0" dirty="0" smtClean="0"/>
                        <a:t>回（全</a:t>
                      </a:r>
                      <a:r>
                        <a:rPr kumimoji="1" lang="en-US" altLang="ja-JP" sz="1600" b="0" dirty="0" smtClean="0"/>
                        <a:t>12</a:t>
                      </a:r>
                      <a:r>
                        <a:rPr kumimoji="1" lang="ja-JP" altLang="en-US" sz="1600" b="0" dirty="0" smtClean="0"/>
                        <a:t>回）</a:t>
                      </a:r>
                      <a:endParaRPr kumimoji="1" lang="ja-JP" altLang="en-US" sz="1600" b="0" dirty="0"/>
                    </a:p>
                  </a:txBody>
                  <a:tcPr/>
                </a:tc>
                <a:tc hMerge="1">
                  <a:txBody>
                    <a:bodyPr/>
                    <a:lstStyle/>
                    <a:p>
                      <a:endParaRPr kumimoji="1" lang="ja-JP" altLang="en-US"/>
                    </a:p>
                  </a:txBody>
                  <a:tcPr/>
                </a:tc>
              </a:tr>
              <a:tr h="379871">
                <a:tc vMerge="1">
                  <a:txBody>
                    <a:bodyPr/>
                    <a:lstStyle/>
                    <a:p>
                      <a:pPr algn="ctr"/>
                      <a:endParaRPr kumimoji="1" lang="ja-JP" altLang="en-US" dirty="0"/>
                    </a:p>
                  </a:txBody>
                  <a:tcPr/>
                </a:tc>
                <a:tc>
                  <a:txBody>
                    <a:bodyPr/>
                    <a:lstStyle/>
                    <a:p>
                      <a:pPr algn="l"/>
                      <a:r>
                        <a:rPr kumimoji="1" lang="ja-JP" altLang="en-US" sz="1600" b="0" dirty="0" smtClean="0"/>
                        <a:t>　１回あたり</a:t>
                      </a:r>
                      <a:r>
                        <a:rPr kumimoji="1" lang="ja-JP" altLang="en-US" sz="1600" b="1" dirty="0" smtClean="0"/>
                        <a:t>２</a:t>
                      </a:r>
                      <a:r>
                        <a:rPr kumimoji="1" lang="ja-JP" altLang="en-US" sz="1600" b="0" dirty="0" smtClean="0"/>
                        <a:t>時間程度</a:t>
                      </a:r>
                      <a:endParaRPr kumimoji="1" lang="ja-JP" altLang="en-US" sz="1600" b="0" dirty="0"/>
                    </a:p>
                  </a:txBody>
                  <a:tcPr/>
                </a:tc>
                <a:tc>
                  <a:txBody>
                    <a:bodyPr/>
                    <a:lstStyle/>
                    <a:p>
                      <a:pPr algn="l"/>
                      <a:r>
                        <a:rPr kumimoji="1" lang="ja-JP" altLang="en-US" sz="1600" b="0" dirty="0" smtClean="0"/>
                        <a:t>　１回あたり</a:t>
                      </a:r>
                      <a:r>
                        <a:rPr kumimoji="1" lang="ja-JP" altLang="en-US" sz="1600" b="1" dirty="0" smtClean="0"/>
                        <a:t>３</a:t>
                      </a:r>
                      <a:r>
                        <a:rPr kumimoji="1" lang="ja-JP" altLang="en-US" sz="1600" b="0" dirty="0" smtClean="0"/>
                        <a:t>時間程度</a:t>
                      </a:r>
                      <a:endParaRPr kumimoji="1" lang="ja-JP" altLang="en-US" sz="1600" b="0" dirty="0"/>
                    </a:p>
                  </a:txBody>
                  <a:tcPr/>
                </a:tc>
              </a:tr>
              <a:tr h="876528">
                <a:tc>
                  <a:txBody>
                    <a:bodyPr/>
                    <a:lstStyle/>
                    <a:p>
                      <a:pPr algn="ctr"/>
                      <a:r>
                        <a:rPr kumimoji="1" lang="ja-JP" altLang="en-US" sz="1600" dirty="0" smtClean="0"/>
                        <a:t>サービス事業支給費の額等</a:t>
                      </a:r>
                      <a:endParaRPr kumimoji="1" lang="ja-JP" altLang="en-US" sz="1600" dirty="0"/>
                    </a:p>
                  </a:txBody>
                  <a:tcPr/>
                </a:tc>
                <a:tc>
                  <a:txBody>
                    <a:bodyPr/>
                    <a:lstStyle/>
                    <a:p>
                      <a:pPr algn="l"/>
                      <a:r>
                        <a:rPr kumimoji="1" lang="ja-JP" altLang="en-US" sz="1600" b="0" dirty="0" smtClean="0"/>
                        <a:t>サービス事業に要する金額：</a:t>
                      </a:r>
                      <a:r>
                        <a:rPr kumimoji="1" lang="en-US" altLang="ja-JP" sz="1600" b="0" dirty="0" smtClean="0"/>
                        <a:t>3,960</a:t>
                      </a:r>
                      <a:r>
                        <a:rPr kumimoji="1" lang="ja-JP" altLang="en-US" sz="1600" b="0" dirty="0" smtClean="0"/>
                        <a:t>円</a:t>
                      </a:r>
                      <a:endParaRPr kumimoji="1" lang="en-US" altLang="ja-JP" sz="1600" b="0" dirty="0" smtClean="0"/>
                    </a:p>
                    <a:p>
                      <a:pPr algn="l"/>
                      <a:r>
                        <a:rPr kumimoji="1" lang="ja-JP" altLang="en-US" sz="1600" b="0" dirty="0" smtClean="0"/>
                        <a:t>支給費の額：</a:t>
                      </a:r>
                      <a:r>
                        <a:rPr kumimoji="1" lang="en-US" altLang="ja-JP" sz="1600" b="0" dirty="0" smtClean="0"/>
                        <a:t>3,570</a:t>
                      </a:r>
                      <a:r>
                        <a:rPr kumimoji="1" lang="ja-JP" altLang="en-US" sz="1600" b="0" dirty="0" smtClean="0"/>
                        <a:t>円</a:t>
                      </a:r>
                      <a:endParaRPr kumimoji="1" lang="en-US" altLang="ja-JP" sz="1600" b="0" dirty="0" smtClean="0"/>
                    </a:p>
                    <a:p>
                      <a:pPr algn="l"/>
                      <a:r>
                        <a:rPr kumimoji="1" lang="ja-JP" altLang="en-US" sz="1600" b="0" dirty="0" smtClean="0"/>
                        <a:t>利用者</a:t>
                      </a:r>
                      <a:r>
                        <a:rPr kumimoji="1" lang="ja-JP" altLang="en-US" sz="1600" b="0" dirty="0"/>
                        <a:t>負担</a:t>
                      </a:r>
                      <a:r>
                        <a:rPr kumimoji="1" lang="ja-JP" altLang="en-US" sz="1600" b="0" dirty="0" smtClean="0"/>
                        <a:t>金：</a:t>
                      </a:r>
                      <a:r>
                        <a:rPr kumimoji="1" lang="en-US" altLang="ja-JP" sz="1600" b="0" dirty="0" smtClean="0"/>
                        <a:t>390</a:t>
                      </a:r>
                      <a:r>
                        <a:rPr kumimoji="1" lang="ja-JP" altLang="en-US" sz="1600" b="0" dirty="0" smtClean="0"/>
                        <a:t>円</a:t>
                      </a:r>
                      <a:endParaRPr kumimoji="1" lang="en-US" altLang="ja-JP" sz="1600" b="0" dirty="0" smtClean="0"/>
                    </a:p>
                  </a:txBody>
                  <a:tcPr/>
                </a:tc>
                <a:tc>
                  <a:txBody>
                    <a:bodyPr/>
                    <a:lstStyle/>
                    <a:p>
                      <a:r>
                        <a:rPr kumimoji="1" lang="ja-JP" altLang="en-US" sz="1600" dirty="0" smtClean="0"/>
                        <a:t>サービス事業に要する金額：</a:t>
                      </a:r>
                      <a:r>
                        <a:rPr kumimoji="1" lang="en-US" altLang="ja-JP" sz="1600" dirty="0" smtClean="0"/>
                        <a:t>4,590</a:t>
                      </a:r>
                      <a:r>
                        <a:rPr kumimoji="1" lang="ja-JP" altLang="en-US" sz="1600" dirty="0" smtClean="0"/>
                        <a:t>円</a:t>
                      </a:r>
                      <a:endParaRPr kumimoji="1" lang="en-US" altLang="ja-JP" sz="1600" dirty="0" smtClean="0"/>
                    </a:p>
                    <a:p>
                      <a:r>
                        <a:rPr kumimoji="1" lang="ja-JP" altLang="en-US" sz="1600" dirty="0" smtClean="0"/>
                        <a:t>支給費の額：</a:t>
                      </a:r>
                      <a:r>
                        <a:rPr kumimoji="1" lang="en-US" altLang="ja-JP" sz="1600" dirty="0" smtClean="0"/>
                        <a:t>4,140</a:t>
                      </a:r>
                      <a:r>
                        <a:rPr kumimoji="1" lang="ja-JP" altLang="en-US" sz="1600" dirty="0" smtClean="0"/>
                        <a:t>円</a:t>
                      </a:r>
                      <a:endParaRPr kumimoji="1" lang="en-US" altLang="ja-JP" sz="1600" dirty="0" smtClean="0"/>
                    </a:p>
                    <a:p>
                      <a:r>
                        <a:rPr kumimoji="1" lang="ja-JP" altLang="en-US" sz="1600" dirty="0" smtClean="0"/>
                        <a:t>利用者負担金：</a:t>
                      </a:r>
                      <a:r>
                        <a:rPr kumimoji="1" lang="en-US" altLang="ja-JP" sz="1600" dirty="0" smtClean="0"/>
                        <a:t>450</a:t>
                      </a:r>
                      <a:r>
                        <a:rPr kumimoji="1" lang="ja-JP" altLang="en-US" sz="1600" dirty="0" smtClean="0"/>
                        <a:t>円</a:t>
                      </a:r>
                      <a:endParaRPr kumimoji="1" lang="ja-JP" altLang="en-US" sz="1600" dirty="0"/>
                    </a:p>
                  </a:txBody>
                  <a:tcPr/>
                </a:tc>
              </a:tr>
            </a:tbl>
          </a:graphicData>
        </a:graphic>
      </p:graphicFrame>
    </p:spTree>
    <p:extLst>
      <p:ext uri="{BB962C8B-B14F-4D97-AF65-F5344CB8AC3E}">
        <p14:creationId xmlns:p14="http://schemas.microsoft.com/office/powerpoint/2010/main" val="270108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3200" dirty="0" smtClean="0">
                <a:solidFill>
                  <a:srgbClr val="7030A0"/>
                </a:solidFill>
                <a:latin typeface="HGP創英角ﾎﾟｯﾌﾟ体" panose="040B0A00000000000000" pitchFamily="50" charset="-128"/>
                <a:ea typeface="HGP創英角ﾎﾟｯﾌﾟ体" panose="040B0A00000000000000" pitchFamily="50" charset="-128"/>
              </a:rPr>
              <a:t>通所型サービスＣの事業者</a:t>
            </a:r>
            <a:r>
              <a:rPr lang="ja-JP" altLang="en-US" sz="3200" dirty="0" smtClean="0">
                <a:solidFill>
                  <a:srgbClr val="7030A0"/>
                </a:solidFill>
                <a:latin typeface="HGP創英角ﾎﾟｯﾌﾟ体" panose="040B0A00000000000000" pitchFamily="50" charset="-128"/>
                <a:ea typeface="HGP創英角ﾎﾟｯﾌﾟ体" panose="040B0A00000000000000" pitchFamily="50" charset="-128"/>
              </a:rPr>
              <a:t>指定について</a:t>
            </a:r>
            <a:endParaRPr kumimoji="1" lang="ja-JP" altLang="en-US" sz="3200" dirty="0">
              <a:solidFill>
                <a:srgbClr val="7030A0"/>
              </a:solidFill>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683568" y="908720"/>
            <a:ext cx="7992888" cy="5472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n-ea"/>
              </a:rPr>
              <a:t>１　指定申請</a:t>
            </a:r>
            <a:endParaRPr kumimoji="1" lang="en-US" altLang="ja-JP" b="1" dirty="0" smtClean="0">
              <a:solidFill>
                <a:schemeClr val="tx1"/>
              </a:solidFill>
              <a:latin typeface="+mn-ea"/>
            </a:endParaRPr>
          </a:p>
          <a:p>
            <a:r>
              <a:rPr lang="ja-JP" altLang="en-US" dirty="0" smtClean="0">
                <a:solidFill>
                  <a:schemeClr val="tx1"/>
                </a:solidFill>
                <a:latin typeface="+mn-ea"/>
              </a:rPr>
              <a:t>　通所型サービスＣの指定基準は岐阜市独自のものとなります。　</a:t>
            </a:r>
            <a:endParaRPr lang="en-US" altLang="ja-JP" dirty="0" smtClean="0">
              <a:solidFill>
                <a:schemeClr val="tx1"/>
              </a:solidFill>
              <a:latin typeface="+mn-ea"/>
            </a:endParaRPr>
          </a:p>
          <a:p>
            <a:r>
              <a:rPr lang="ja-JP" altLang="en-US" dirty="0" smtClean="0">
                <a:solidFill>
                  <a:schemeClr val="tx1"/>
                </a:solidFill>
                <a:latin typeface="+mn-ea"/>
              </a:rPr>
              <a:t>　事業を開始する事業所は</a:t>
            </a:r>
            <a:r>
              <a:rPr lang="ja-JP" altLang="en-US" dirty="0">
                <a:solidFill>
                  <a:schemeClr val="tx1"/>
                </a:solidFill>
                <a:latin typeface="+mn-ea"/>
              </a:rPr>
              <a:t>８</a:t>
            </a:r>
            <a:r>
              <a:rPr lang="ja-JP" altLang="en-US" dirty="0" smtClean="0">
                <a:solidFill>
                  <a:schemeClr val="tx1"/>
                </a:solidFill>
                <a:latin typeface="+mn-ea"/>
              </a:rPr>
              <a:t>月以降、指定申請を受け付けます。</a:t>
            </a:r>
            <a:endParaRPr lang="en-US" altLang="ja-JP" dirty="0" smtClean="0">
              <a:solidFill>
                <a:schemeClr val="tx1"/>
              </a:solidFill>
              <a:latin typeface="+mn-ea"/>
            </a:endParaRPr>
          </a:p>
          <a:p>
            <a:r>
              <a:rPr lang="ja-JP" altLang="en-US" dirty="0" smtClean="0">
                <a:solidFill>
                  <a:schemeClr val="tx1"/>
                </a:solidFill>
                <a:latin typeface="+mn-ea"/>
              </a:rPr>
              <a:t>　</a:t>
            </a:r>
            <a:r>
              <a:rPr lang="ja-JP" altLang="en-US" sz="2400" u="wavyHeavy" dirty="0" smtClean="0">
                <a:solidFill>
                  <a:srgbClr val="FF0000"/>
                </a:solidFill>
                <a:latin typeface="+mn-ea"/>
              </a:rPr>
              <a:t>みなし指定はありません。必ず申請してください。</a:t>
            </a:r>
            <a:endParaRPr lang="en-US" altLang="ja-JP" sz="2400" u="wavyHeavy" dirty="0" smtClean="0">
              <a:solidFill>
                <a:srgbClr val="FF0000"/>
              </a:solidFill>
              <a:latin typeface="+mn-ea"/>
            </a:endParaRPr>
          </a:p>
          <a:p>
            <a:r>
              <a:rPr lang="ja-JP" altLang="en-US" dirty="0">
                <a:solidFill>
                  <a:schemeClr val="tx1"/>
                </a:solidFill>
                <a:latin typeface="+mn-ea"/>
              </a:rPr>
              <a:t>　</a:t>
            </a:r>
            <a:r>
              <a:rPr lang="ja-JP" altLang="ja-JP" dirty="0">
                <a:solidFill>
                  <a:schemeClr val="tx1"/>
                </a:solidFill>
                <a:latin typeface="+mn-ea"/>
              </a:rPr>
              <a:t>指定事業者の</a:t>
            </a:r>
            <a:r>
              <a:rPr lang="ja-JP" altLang="ja-JP" dirty="0" smtClean="0">
                <a:solidFill>
                  <a:schemeClr val="tx1"/>
                </a:solidFill>
                <a:latin typeface="+mn-ea"/>
              </a:rPr>
              <a:t>指定</a:t>
            </a:r>
            <a:r>
              <a:rPr lang="ja-JP" altLang="en-US" dirty="0" smtClean="0">
                <a:solidFill>
                  <a:schemeClr val="tx1"/>
                </a:solidFill>
                <a:latin typeface="+mn-ea"/>
              </a:rPr>
              <a:t>期間は</a:t>
            </a:r>
            <a:r>
              <a:rPr lang="ja-JP" altLang="en-US" b="1" dirty="0">
                <a:solidFill>
                  <a:schemeClr val="tx1"/>
                </a:solidFill>
                <a:latin typeface="+mn-ea"/>
              </a:rPr>
              <a:t>６年間</a:t>
            </a:r>
            <a:r>
              <a:rPr lang="ja-JP" altLang="en-US" dirty="0">
                <a:solidFill>
                  <a:schemeClr val="tx1"/>
                </a:solidFill>
                <a:latin typeface="+mn-ea"/>
              </a:rPr>
              <a:t>と</a:t>
            </a:r>
            <a:r>
              <a:rPr lang="ja-JP" altLang="en-US" dirty="0" smtClean="0">
                <a:solidFill>
                  <a:schemeClr val="tx1"/>
                </a:solidFill>
                <a:latin typeface="+mn-ea"/>
              </a:rPr>
              <a:t>します。</a:t>
            </a:r>
            <a:endParaRPr lang="en-US" altLang="ja-JP" dirty="0" smtClean="0">
              <a:solidFill>
                <a:schemeClr val="tx1"/>
              </a:solidFill>
              <a:latin typeface="+mn-ea"/>
            </a:endParaRPr>
          </a:p>
          <a:p>
            <a:endParaRPr kumimoji="1" lang="en-US" altLang="ja-JP" dirty="0">
              <a:solidFill>
                <a:schemeClr val="tx1"/>
              </a:solidFill>
              <a:latin typeface="+mn-ea"/>
            </a:endParaRPr>
          </a:p>
          <a:p>
            <a:r>
              <a:rPr lang="ja-JP" altLang="en-US" b="1" dirty="0" smtClean="0">
                <a:solidFill>
                  <a:schemeClr val="tx1"/>
                </a:solidFill>
                <a:latin typeface="+mn-ea"/>
              </a:rPr>
              <a:t>２　運営</a:t>
            </a:r>
            <a:r>
              <a:rPr lang="ja-JP" altLang="en-US" b="1" dirty="0">
                <a:solidFill>
                  <a:schemeClr val="tx1"/>
                </a:solidFill>
                <a:latin typeface="+mn-ea"/>
              </a:rPr>
              <a:t>規程</a:t>
            </a:r>
            <a:endParaRPr lang="en-US" altLang="ja-JP" b="1" dirty="0" smtClean="0">
              <a:solidFill>
                <a:schemeClr val="tx1"/>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通所型サービスＣを開始する事業者は、運営規程や重要事項説明書を別途定めてください。運営</a:t>
            </a:r>
            <a:r>
              <a:rPr lang="ja-JP" altLang="en-US" dirty="0">
                <a:solidFill>
                  <a:schemeClr val="tx1"/>
                </a:solidFill>
                <a:latin typeface="+mn-ea"/>
              </a:rPr>
              <a:t>規程</a:t>
            </a:r>
            <a:r>
              <a:rPr kumimoji="1" lang="ja-JP" altLang="en-US" dirty="0" smtClean="0">
                <a:solidFill>
                  <a:schemeClr val="tx1"/>
                </a:solidFill>
                <a:latin typeface="+mn-ea"/>
              </a:rPr>
              <a:t>に定める内容は要綱で定める予定です。</a:t>
            </a:r>
            <a:endParaRPr kumimoji="1" lang="en-US" altLang="ja-JP" dirty="0" smtClean="0">
              <a:solidFill>
                <a:schemeClr val="tx1"/>
              </a:solidFill>
              <a:latin typeface="+mn-ea"/>
            </a:endParaRPr>
          </a:p>
          <a:p>
            <a:r>
              <a:rPr kumimoji="1" lang="ja-JP" altLang="en-US" dirty="0" smtClean="0">
                <a:solidFill>
                  <a:schemeClr val="tx1"/>
                </a:solidFill>
                <a:latin typeface="+mn-ea"/>
              </a:rPr>
              <a:t>　＜現在の案＞</a:t>
            </a:r>
            <a:endParaRPr kumimoji="1" lang="en-US" altLang="ja-JP"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①事業の目的及び運営の方針　②従業者の職種、員数</a:t>
            </a:r>
            <a:r>
              <a:rPr lang="ja-JP" altLang="en-US" dirty="0">
                <a:solidFill>
                  <a:schemeClr val="tx1"/>
                </a:solidFill>
                <a:latin typeface="+mn-ea"/>
              </a:rPr>
              <a:t>及び</a:t>
            </a:r>
            <a:r>
              <a:rPr lang="ja-JP" altLang="en-US" dirty="0" smtClean="0">
                <a:solidFill>
                  <a:schemeClr val="tx1"/>
                </a:solidFill>
                <a:latin typeface="+mn-ea"/>
              </a:rPr>
              <a:t>職務の内容</a:t>
            </a:r>
            <a:endParaRPr lang="en-US" altLang="ja-JP" dirty="0" smtClean="0">
              <a:solidFill>
                <a:schemeClr val="tx1"/>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③営業日及び営業時間　④通所型サービスＣの利用定員</a:t>
            </a:r>
            <a:endParaRPr kumimoji="1" lang="en-US" altLang="ja-JP"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⑤通所型サービスＣの内容及び利用料その他の費用の額</a:t>
            </a:r>
            <a:endParaRPr lang="en-US" altLang="ja-JP" dirty="0" smtClean="0">
              <a:solidFill>
                <a:schemeClr val="tx1"/>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⑥通常の事業の実施地域　⑦サービスの利用に当たっての留意事項</a:t>
            </a:r>
            <a:endParaRPr kumimoji="1" lang="en-US" altLang="ja-JP" dirty="0" smtClean="0">
              <a:solidFill>
                <a:schemeClr val="tx1"/>
              </a:solidFill>
              <a:latin typeface="+mn-ea"/>
            </a:endParaRPr>
          </a:p>
          <a:p>
            <a:r>
              <a:rPr lang="ja-JP" altLang="en-US" dirty="0">
                <a:solidFill>
                  <a:schemeClr val="tx1"/>
                </a:solidFill>
                <a:latin typeface="+mn-ea"/>
              </a:rPr>
              <a:t>　</a:t>
            </a:r>
            <a:r>
              <a:rPr lang="ja-JP" altLang="en-US" dirty="0" smtClean="0">
                <a:solidFill>
                  <a:schemeClr val="tx1"/>
                </a:solidFill>
                <a:latin typeface="+mn-ea"/>
              </a:rPr>
              <a:t>⑧緊急時における対応方法　⑨非常災害対策</a:t>
            </a:r>
            <a:endParaRPr lang="en-US" altLang="ja-JP" dirty="0" smtClean="0">
              <a:solidFill>
                <a:schemeClr val="tx1"/>
              </a:solidFill>
              <a:latin typeface="+mn-ea"/>
            </a:endParaRPr>
          </a:p>
          <a:p>
            <a:r>
              <a:rPr lang="ja-JP" altLang="en-US" dirty="0" smtClean="0">
                <a:solidFill>
                  <a:schemeClr val="tx1"/>
                </a:solidFill>
                <a:latin typeface="+mn-ea"/>
              </a:rPr>
              <a:t>　⑩苦情を処理するために講ずる措置の概要</a:t>
            </a:r>
            <a:endParaRPr lang="en-US" altLang="ja-JP" dirty="0" smtClean="0">
              <a:solidFill>
                <a:schemeClr val="tx1"/>
              </a:solidFill>
              <a:latin typeface="+mn-ea"/>
            </a:endParaRPr>
          </a:p>
          <a:p>
            <a:r>
              <a:rPr kumimoji="1" lang="ja-JP" altLang="en-US" dirty="0">
                <a:solidFill>
                  <a:schemeClr val="tx1"/>
                </a:solidFill>
                <a:latin typeface="+mn-ea"/>
              </a:rPr>
              <a:t>　</a:t>
            </a:r>
            <a:r>
              <a:rPr kumimoji="1" lang="ja-JP" altLang="en-US" dirty="0" smtClean="0">
                <a:solidFill>
                  <a:schemeClr val="tx1"/>
                </a:solidFill>
                <a:latin typeface="+mn-ea"/>
              </a:rPr>
              <a:t>⑪その他運営に関する重要事項</a:t>
            </a:r>
            <a:endParaRPr kumimoji="1" lang="en-US" altLang="ja-JP" dirty="0" smtClean="0">
              <a:solidFill>
                <a:schemeClr val="tx1"/>
              </a:solidFill>
              <a:latin typeface="+mn-ea"/>
            </a:endParaRPr>
          </a:p>
          <a:p>
            <a:endParaRPr kumimoji="1" lang="en-US" altLang="ja-JP" dirty="0" smtClean="0">
              <a:solidFill>
                <a:schemeClr val="tx1"/>
              </a:solidFill>
              <a:latin typeface="+mn-ea"/>
            </a:endParaRPr>
          </a:p>
          <a:p>
            <a:r>
              <a:rPr kumimoji="1" lang="ja-JP" altLang="en-US" dirty="0" smtClean="0">
                <a:solidFill>
                  <a:schemeClr val="tx1"/>
                </a:solidFill>
                <a:latin typeface="+mn-ea"/>
              </a:rPr>
              <a:t>　介護予防サービスの運営</a:t>
            </a:r>
            <a:r>
              <a:rPr lang="ja-JP" altLang="en-US" dirty="0">
                <a:solidFill>
                  <a:schemeClr val="tx1"/>
                </a:solidFill>
                <a:latin typeface="+mn-ea"/>
              </a:rPr>
              <a:t>規程</a:t>
            </a:r>
            <a:r>
              <a:rPr kumimoji="1" lang="ja-JP" altLang="en-US" dirty="0" smtClean="0">
                <a:solidFill>
                  <a:schemeClr val="tx1"/>
                </a:solidFill>
                <a:latin typeface="+mn-ea"/>
              </a:rPr>
              <a:t>をベースに作成する</a:t>
            </a:r>
            <a:r>
              <a:rPr lang="ja-JP" altLang="en-US" dirty="0">
                <a:solidFill>
                  <a:schemeClr val="tx1"/>
                </a:solidFill>
                <a:latin typeface="+mn-ea"/>
              </a:rPr>
              <a:t>こと</a:t>
            </a:r>
            <a:r>
              <a:rPr lang="ja-JP" altLang="en-US" dirty="0" smtClean="0">
                <a:solidFill>
                  <a:schemeClr val="tx1"/>
                </a:solidFill>
                <a:latin typeface="+mn-ea"/>
              </a:rPr>
              <a:t>を想定しています。</a:t>
            </a:r>
            <a:endParaRPr kumimoji="1" lang="en-US" altLang="ja-JP" dirty="0" smtClean="0">
              <a:solidFill>
                <a:schemeClr val="tx1"/>
              </a:solidFill>
              <a:latin typeface="+mn-ea"/>
            </a:endParaRPr>
          </a:p>
        </p:txBody>
      </p:sp>
    </p:spTree>
    <p:extLst>
      <p:ext uri="{BB962C8B-B14F-4D97-AF65-F5344CB8AC3E}">
        <p14:creationId xmlns:p14="http://schemas.microsoft.com/office/powerpoint/2010/main" val="267950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83568" y="1700808"/>
            <a:ext cx="7992888" cy="4176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533140" y="620688"/>
            <a:ext cx="8136904" cy="5632311"/>
          </a:xfrm>
          <a:prstGeom prst="rect">
            <a:avLst/>
          </a:prstGeom>
        </p:spPr>
        <p:txBody>
          <a:bodyPr wrap="square">
            <a:spAutoFit/>
          </a:bodyPr>
          <a:lstStyle/>
          <a:p>
            <a:r>
              <a:rPr lang="ja-JP" altLang="en-US" b="1" dirty="0">
                <a:latin typeface="+mn-ea"/>
              </a:rPr>
              <a:t>３　</a:t>
            </a:r>
            <a:r>
              <a:rPr lang="ja-JP" altLang="en-US" b="1" dirty="0" smtClean="0">
                <a:latin typeface="+mn-ea"/>
              </a:rPr>
              <a:t>指定申請等の届出</a:t>
            </a:r>
            <a:endParaRPr lang="en-US" altLang="ja-JP" b="1" dirty="0" smtClean="0">
              <a:latin typeface="+mn-ea"/>
            </a:endParaRPr>
          </a:p>
          <a:p>
            <a:endParaRPr lang="en-US" altLang="ja-JP" b="1" dirty="0">
              <a:latin typeface="+mn-ea"/>
            </a:endParaRPr>
          </a:p>
          <a:p>
            <a:r>
              <a:rPr lang="ja-JP" altLang="en-US" dirty="0">
                <a:latin typeface="+mn-ea"/>
              </a:rPr>
              <a:t>　指定申請の様式を含め、変更等の各種届出の様式は岐阜市</a:t>
            </a:r>
            <a:r>
              <a:rPr lang="ja-JP" altLang="en-US" dirty="0" smtClean="0">
                <a:latin typeface="+mn-ea"/>
              </a:rPr>
              <a:t>ホームページに掲載</a:t>
            </a:r>
            <a:r>
              <a:rPr lang="ja-JP" altLang="en-US" dirty="0">
                <a:latin typeface="+mn-ea"/>
              </a:rPr>
              <a:t>します</a:t>
            </a:r>
            <a:r>
              <a:rPr lang="ja-JP" altLang="en-US" dirty="0" smtClean="0">
                <a:latin typeface="+mn-ea"/>
              </a:rPr>
              <a:t>。</a:t>
            </a:r>
            <a:endParaRPr lang="en-US" altLang="ja-JP" dirty="0" smtClean="0">
              <a:latin typeface="+mn-ea"/>
            </a:endParaRPr>
          </a:p>
          <a:p>
            <a:pPr algn="ctr"/>
            <a:r>
              <a:rPr lang="ja-JP" altLang="en-US" b="1" u="sng" dirty="0" smtClean="0">
                <a:solidFill>
                  <a:srgbClr val="FF0000"/>
                </a:solidFill>
                <a:latin typeface="+mn-ea"/>
              </a:rPr>
              <a:t>平成２８年９月１日</a:t>
            </a:r>
            <a:r>
              <a:rPr lang="ja-JP" altLang="en-US" dirty="0" smtClean="0">
                <a:solidFill>
                  <a:srgbClr val="FF0000"/>
                </a:solidFill>
                <a:latin typeface="+mn-ea"/>
              </a:rPr>
              <a:t>より新たに本事業の指定を受けたい場合、</a:t>
            </a:r>
            <a:endParaRPr lang="en-US" altLang="ja-JP" dirty="0" smtClean="0">
              <a:solidFill>
                <a:srgbClr val="FF0000"/>
              </a:solidFill>
              <a:latin typeface="+mn-ea"/>
            </a:endParaRPr>
          </a:p>
          <a:p>
            <a:pPr algn="ctr"/>
            <a:r>
              <a:rPr lang="ja-JP" altLang="en-US" b="1" u="sng" dirty="0" smtClean="0">
                <a:solidFill>
                  <a:srgbClr val="FF0000"/>
                </a:solidFill>
                <a:latin typeface="+mn-ea"/>
              </a:rPr>
              <a:t>平成２８年７月２９日までに</a:t>
            </a:r>
            <a:r>
              <a:rPr lang="ja-JP" altLang="en-US" dirty="0" smtClean="0">
                <a:solidFill>
                  <a:srgbClr val="FF0000"/>
                </a:solidFill>
                <a:latin typeface="+mn-ea"/>
              </a:rPr>
              <a:t>、指定申請に係る添付書類を</a:t>
            </a:r>
            <a:endParaRPr lang="en-US" altLang="ja-JP" dirty="0" smtClean="0">
              <a:solidFill>
                <a:srgbClr val="FF0000"/>
              </a:solidFill>
              <a:latin typeface="+mn-ea"/>
            </a:endParaRPr>
          </a:p>
          <a:p>
            <a:pPr algn="ctr"/>
            <a:r>
              <a:rPr lang="ja-JP" altLang="en-US" b="1" dirty="0" smtClean="0">
                <a:solidFill>
                  <a:srgbClr val="FF0000"/>
                </a:solidFill>
                <a:latin typeface="+mn-ea"/>
              </a:rPr>
              <a:t>高齢福祉課</a:t>
            </a:r>
            <a:r>
              <a:rPr lang="ja-JP" altLang="en-US" dirty="0" smtClean="0">
                <a:solidFill>
                  <a:srgbClr val="FF0000"/>
                </a:solidFill>
                <a:latin typeface="+mn-ea"/>
              </a:rPr>
              <a:t>まで提出ください。</a:t>
            </a:r>
            <a:endParaRPr lang="en-US" altLang="ja-JP" dirty="0" smtClean="0">
              <a:solidFill>
                <a:srgbClr val="FF0000"/>
              </a:solidFill>
              <a:latin typeface="+mn-ea"/>
            </a:endParaRPr>
          </a:p>
          <a:p>
            <a:pPr algn="ctr"/>
            <a:r>
              <a:rPr lang="ja-JP" altLang="en-US" dirty="0" smtClean="0">
                <a:solidFill>
                  <a:srgbClr val="FF0000"/>
                </a:solidFill>
                <a:latin typeface="+mn-ea"/>
              </a:rPr>
              <a:t>（平成２８年１０月以降に指定を受けたい場合は随時受け付けます。）</a:t>
            </a:r>
            <a:endParaRPr lang="en-US" altLang="ja-JP" dirty="0" smtClean="0">
              <a:solidFill>
                <a:srgbClr val="FF0000"/>
              </a:solidFill>
              <a:latin typeface="+mn-ea"/>
            </a:endParaRPr>
          </a:p>
          <a:p>
            <a:pPr algn="ctr"/>
            <a:endParaRPr lang="en-US" altLang="ja-JP" dirty="0">
              <a:solidFill>
                <a:srgbClr val="FF0000"/>
              </a:solidFill>
              <a:latin typeface="+mn-ea"/>
            </a:endParaRPr>
          </a:p>
          <a:p>
            <a:pPr algn="ctr"/>
            <a:endParaRPr lang="en-US" altLang="ja-JP" dirty="0" smtClean="0">
              <a:solidFill>
                <a:srgbClr val="FF0000"/>
              </a:solidFill>
              <a:latin typeface="+mn-ea"/>
            </a:endParaRPr>
          </a:p>
          <a:p>
            <a:pPr algn="ctr"/>
            <a:r>
              <a:rPr lang="ja-JP" altLang="en-US" dirty="0" smtClean="0">
                <a:latin typeface="+mn-ea"/>
              </a:rPr>
              <a:t>高齢福祉課にて提出書類審査</a:t>
            </a:r>
            <a:endParaRPr lang="en-US" altLang="ja-JP" dirty="0" smtClean="0">
              <a:latin typeface="+mn-ea"/>
            </a:endParaRPr>
          </a:p>
          <a:p>
            <a:pPr algn="ctr"/>
            <a:endParaRPr lang="en-US" altLang="ja-JP" dirty="0">
              <a:latin typeface="+mn-ea"/>
            </a:endParaRPr>
          </a:p>
          <a:p>
            <a:pPr algn="ctr"/>
            <a:endParaRPr lang="en-US" altLang="ja-JP" dirty="0" smtClean="0">
              <a:latin typeface="+mn-ea"/>
            </a:endParaRPr>
          </a:p>
          <a:p>
            <a:pPr algn="ctr"/>
            <a:r>
              <a:rPr lang="ja-JP" altLang="en-US" dirty="0" smtClean="0">
                <a:latin typeface="+mn-ea"/>
              </a:rPr>
              <a:t>８月末までに申請者あて指定通知書発送</a:t>
            </a:r>
            <a:endParaRPr lang="en-US" altLang="ja-JP" dirty="0">
              <a:latin typeface="+mn-ea"/>
            </a:endParaRPr>
          </a:p>
          <a:p>
            <a:endParaRPr lang="en-US" altLang="ja-JP" dirty="0" smtClean="0">
              <a:latin typeface="+mn-ea"/>
            </a:endParaRPr>
          </a:p>
          <a:p>
            <a:r>
              <a:rPr lang="ja-JP" altLang="en-US" dirty="0" smtClean="0">
                <a:latin typeface="+mn-ea"/>
              </a:rPr>
              <a:t>岐阜市</a:t>
            </a:r>
            <a:r>
              <a:rPr lang="ja-JP" altLang="en-US" dirty="0">
                <a:latin typeface="+mn-ea"/>
              </a:rPr>
              <a:t>ホームページ</a:t>
            </a:r>
            <a:endParaRPr lang="en-US" altLang="ja-JP" dirty="0">
              <a:latin typeface="+mn-ea"/>
            </a:endParaRPr>
          </a:p>
          <a:p>
            <a:r>
              <a:rPr lang="ja-JP" altLang="en-US" dirty="0">
                <a:latin typeface="+mn-ea"/>
              </a:rPr>
              <a:t>　</a:t>
            </a:r>
            <a:r>
              <a:rPr lang="ja-JP" altLang="en-US" dirty="0" smtClean="0">
                <a:latin typeface="+mn-ea"/>
              </a:rPr>
              <a:t>組織別索引→</a:t>
            </a:r>
            <a:r>
              <a:rPr lang="ja-JP" altLang="en-US" dirty="0">
                <a:latin typeface="+mn-ea"/>
              </a:rPr>
              <a:t>福祉部→高齢福祉課</a:t>
            </a:r>
            <a:r>
              <a:rPr lang="ja-JP" altLang="en-US" dirty="0" smtClean="0">
                <a:latin typeface="+mn-ea"/>
              </a:rPr>
              <a:t>→通所型サービスＣ事</a:t>
            </a:r>
            <a:r>
              <a:rPr lang="ja-JP" altLang="en-US" dirty="0">
                <a:latin typeface="+mn-ea"/>
              </a:rPr>
              <a:t>業者の皆様へ</a:t>
            </a:r>
            <a:r>
              <a:rPr lang="ja-JP" altLang="en-US" dirty="0" smtClean="0">
                <a:latin typeface="+mn-ea"/>
              </a:rPr>
              <a:t>→</a:t>
            </a:r>
            <a:endParaRPr lang="en-US" altLang="ja-JP" dirty="0" smtClean="0">
              <a:latin typeface="+mn-ea"/>
            </a:endParaRPr>
          </a:p>
          <a:p>
            <a:endParaRPr lang="en-US" altLang="ja-JP" dirty="0">
              <a:latin typeface="+mn-ea"/>
            </a:endParaRPr>
          </a:p>
          <a:p>
            <a:endParaRPr lang="en-US" altLang="ja-JP" dirty="0" smtClean="0">
              <a:latin typeface="+mn-ea"/>
            </a:endParaRPr>
          </a:p>
          <a:p>
            <a:endParaRPr lang="en-US" altLang="ja-JP" dirty="0" smtClean="0">
              <a:latin typeface="+mn-ea"/>
            </a:endParaRPr>
          </a:p>
        </p:txBody>
      </p:sp>
      <p:sp>
        <p:nvSpPr>
          <p:cNvPr id="5" name="下矢印 4"/>
          <p:cNvSpPr/>
          <p:nvPr/>
        </p:nvSpPr>
        <p:spPr>
          <a:xfrm>
            <a:off x="4355976" y="2996952"/>
            <a:ext cx="64807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381500" y="3789040"/>
            <a:ext cx="64807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4139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457200" y="274638"/>
            <a:ext cx="8229600" cy="922114"/>
          </a:xfrm>
        </p:spPr>
        <p:txBody>
          <a:bodyPr>
            <a:normAutofit/>
          </a:bodyPr>
          <a:lstStyle/>
          <a:p>
            <a:r>
              <a:rPr lang="ja-JP" altLang="en-US" sz="3200" dirty="0" smtClean="0">
                <a:solidFill>
                  <a:srgbClr val="7030A0"/>
                </a:solidFill>
                <a:latin typeface="HGP創英角ﾎﾟｯﾌﾟ体" panose="040B0A00000000000000" pitchFamily="50" charset="-128"/>
                <a:ea typeface="HGP創英角ﾎﾟｯﾌﾟ体" panose="040B0A00000000000000" pitchFamily="50" charset="-128"/>
              </a:rPr>
              <a:t>通所型サービスＣの事業</a:t>
            </a:r>
            <a:r>
              <a:rPr lang="ja-JP" altLang="en-US" sz="3200" dirty="0" smtClean="0">
                <a:solidFill>
                  <a:srgbClr val="7030A0"/>
                </a:solidFill>
                <a:latin typeface="HGP創英角ﾎﾟｯﾌﾟ体" panose="040B0A00000000000000" pitchFamily="50" charset="-128"/>
                <a:ea typeface="HGP創英角ﾎﾟｯﾌﾟ体" panose="040B0A00000000000000" pitchFamily="50" charset="-128"/>
              </a:rPr>
              <a:t>計画書について</a:t>
            </a:r>
            <a:endParaRPr kumimoji="1" lang="ja-JP" altLang="en-US" sz="3200" dirty="0">
              <a:solidFill>
                <a:srgbClr val="7030A0"/>
              </a:solidFill>
              <a:latin typeface="HGP創英角ﾎﾟｯﾌﾟ体" panose="040B0A00000000000000" pitchFamily="50" charset="-128"/>
              <a:ea typeface="HGP創英角ﾎﾟｯﾌﾟ体" panose="040B0A00000000000000" pitchFamily="50" charset="-128"/>
            </a:endParaRPr>
          </a:p>
        </p:txBody>
      </p:sp>
      <p:sp>
        <p:nvSpPr>
          <p:cNvPr id="4" name="正方形/長方形 3"/>
          <p:cNvSpPr/>
          <p:nvPr/>
        </p:nvSpPr>
        <p:spPr>
          <a:xfrm>
            <a:off x="1115616" y="4077072"/>
            <a:ext cx="7128792"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高齢福祉課で事業の内容を確認させていただきます。</a:t>
            </a:r>
            <a:endParaRPr kumimoji="1" lang="en-US" altLang="ja-JP" dirty="0" smtClean="0">
              <a:solidFill>
                <a:schemeClr val="tx1"/>
              </a:solidFill>
            </a:endParaRPr>
          </a:p>
          <a:p>
            <a:r>
              <a:rPr kumimoji="1" lang="ja-JP" altLang="en-US" dirty="0" smtClean="0">
                <a:solidFill>
                  <a:schemeClr val="tx1"/>
                </a:solidFill>
              </a:rPr>
              <a:t>必要時、高齢福祉課より事業内容について、指導させていただきます。</a:t>
            </a:r>
            <a:endParaRPr kumimoji="1" lang="en-US" altLang="ja-JP" dirty="0" smtClean="0">
              <a:solidFill>
                <a:schemeClr val="tx1"/>
              </a:solidFill>
            </a:endParaRPr>
          </a:p>
          <a:p>
            <a:r>
              <a:rPr kumimoji="1" lang="ja-JP" altLang="en-US" dirty="0" smtClean="0">
                <a:solidFill>
                  <a:schemeClr val="tx1"/>
                </a:solidFill>
              </a:rPr>
              <a:t>また地域包括支援センターや担当のケアマネジャーが対象者に通所サービスＣについて説明する際に使用できるよう、後日ＨＰに掲載予定です。</a:t>
            </a:r>
            <a:endParaRPr kumimoji="1" lang="ja-JP" altLang="en-US" dirty="0">
              <a:solidFill>
                <a:schemeClr val="tx1"/>
              </a:solidFill>
            </a:endParaRPr>
          </a:p>
        </p:txBody>
      </p:sp>
      <p:sp>
        <p:nvSpPr>
          <p:cNvPr id="5" name="正方形/長方形 4"/>
          <p:cNvSpPr/>
          <p:nvPr/>
        </p:nvSpPr>
        <p:spPr>
          <a:xfrm>
            <a:off x="780356" y="1268760"/>
            <a:ext cx="72008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事業所指定申請時、</a:t>
            </a:r>
            <a:r>
              <a:rPr lang="ja-JP" altLang="en-US" b="1" dirty="0" smtClean="0">
                <a:solidFill>
                  <a:srgbClr val="FF0000"/>
                </a:solidFill>
              </a:rPr>
              <a:t>同時に事業計画書の提出</a:t>
            </a:r>
            <a:r>
              <a:rPr lang="ja-JP" altLang="en-US" dirty="0" smtClean="0">
                <a:solidFill>
                  <a:schemeClr val="tx1"/>
                </a:solidFill>
              </a:rPr>
              <a:t>をお願いします。</a:t>
            </a:r>
            <a:endParaRPr kumimoji="1" lang="ja-JP" altLang="en-US" dirty="0">
              <a:solidFill>
                <a:schemeClr val="tx1"/>
              </a:solidFill>
            </a:endParaRPr>
          </a:p>
        </p:txBody>
      </p:sp>
      <p:sp>
        <p:nvSpPr>
          <p:cNvPr id="6" name="正方形/長方形 5"/>
          <p:cNvSpPr/>
          <p:nvPr/>
        </p:nvSpPr>
        <p:spPr>
          <a:xfrm>
            <a:off x="971600" y="1844824"/>
            <a:ext cx="7272808"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＜計画書の内容＞</a:t>
            </a:r>
            <a:endParaRPr kumimoji="1" lang="en-US" altLang="ja-JP" dirty="0" smtClean="0">
              <a:solidFill>
                <a:schemeClr val="tx1"/>
              </a:solidFill>
            </a:endParaRPr>
          </a:p>
          <a:p>
            <a:r>
              <a:rPr lang="ja-JP" altLang="en-US" dirty="0" smtClean="0">
                <a:solidFill>
                  <a:schemeClr val="tx1"/>
                </a:solidFill>
              </a:rPr>
              <a:t>①事業所の特徴</a:t>
            </a:r>
            <a:endParaRPr kumimoji="1" lang="en-US" altLang="ja-JP" dirty="0" smtClean="0">
              <a:solidFill>
                <a:schemeClr val="tx1"/>
              </a:solidFill>
            </a:endParaRPr>
          </a:p>
          <a:p>
            <a:r>
              <a:rPr lang="ja-JP" altLang="en-US" dirty="0" smtClean="0">
                <a:solidFill>
                  <a:schemeClr val="tx1"/>
                </a:solidFill>
              </a:rPr>
              <a:t>②</a:t>
            </a:r>
            <a:r>
              <a:rPr lang="ja-JP" altLang="en-US" dirty="0">
                <a:solidFill>
                  <a:schemeClr val="tx1"/>
                </a:solidFill>
              </a:rPr>
              <a:t>受け入れ可能な曜日、時間帯</a:t>
            </a:r>
            <a:r>
              <a:rPr lang="ja-JP" altLang="en-US" dirty="0" smtClean="0">
                <a:solidFill>
                  <a:schemeClr val="tx1"/>
                </a:solidFill>
              </a:rPr>
              <a:t>等</a:t>
            </a:r>
            <a:endParaRPr lang="en-US" altLang="ja-JP" dirty="0" smtClean="0">
              <a:solidFill>
                <a:schemeClr val="tx1"/>
              </a:solidFill>
            </a:endParaRPr>
          </a:p>
          <a:p>
            <a:r>
              <a:rPr lang="ja-JP" altLang="en-US" dirty="0" smtClean="0">
                <a:solidFill>
                  <a:schemeClr val="tx1"/>
                </a:solidFill>
              </a:rPr>
              <a:t>（決まっていない場合は記載なし可）</a:t>
            </a:r>
            <a:endParaRPr lang="en-US" altLang="ja-JP" dirty="0">
              <a:solidFill>
                <a:schemeClr val="tx1"/>
              </a:solidFill>
            </a:endParaRPr>
          </a:p>
          <a:p>
            <a:r>
              <a:rPr lang="ja-JP" altLang="en-US" dirty="0" smtClean="0">
                <a:solidFill>
                  <a:schemeClr val="tx1"/>
                </a:solidFill>
              </a:rPr>
              <a:t>③当日の流れ（時間帯を含めての記載も可）</a:t>
            </a:r>
            <a:endParaRPr lang="en-US" altLang="ja-JP" dirty="0" smtClean="0">
              <a:solidFill>
                <a:schemeClr val="tx1"/>
              </a:solidFill>
            </a:endParaRPr>
          </a:p>
          <a:p>
            <a:r>
              <a:rPr lang="ja-JP" altLang="en-US" dirty="0" smtClean="0">
                <a:solidFill>
                  <a:schemeClr val="tx1"/>
                </a:solidFill>
              </a:rPr>
              <a:t>④プログラム内容</a:t>
            </a:r>
            <a:endParaRPr lang="en-US" altLang="ja-JP" dirty="0" smtClean="0">
              <a:solidFill>
                <a:schemeClr val="tx1"/>
              </a:solidFill>
            </a:endParaRPr>
          </a:p>
          <a:p>
            <a:endParaRPr lang="en-US" altLang="ja-JP" dirty="0" smtClean="0">
              <a:solidFill>
                <a:schemeClr val="tx1"/>
              </a:solidFill>
            </a:endParaRPr>
          </a:p>
          <a:p>
            <a:r>
              <a:rPr kumimoji="1" lang="ja-JP" altLang="en-US" dirty="0" smtClean="0">
                <a:solidFill>
                  <a:schemeClr val="tx1"/>
                </a:solidFill>
              </a:rPr>
              <a:t>運動器</a:t>
            </a:r>
            <a:r>
              <a:rPr kumimoji="1" lang="ja-JP" altLang="en-US" dirty="0">
                <a:solidFill>
                  <a:schemeClr val="tx1"/>
                </a:solidFill>
              </a:rPr>
              <a:t>機能向上</a:t>
            </a:r>
            <a:r>
              <a:rPr kumimoji="1" lang="ja-JP" altLang="en-US" dirty="0" smtClean="0">
                <a:solidFill>
                  <a:schemeClr val="tx1"/>
                </a:solidFill>
              </a:rPr>
              <a:t>事業、認知症予防事業とそれぞれで作成してください。</a:t>
            </a:r>
            <a:endParaRPr kumimoji="1" lang="en-US" altLang="ja-JP" dirty="0" smtClean="0">
              <a:solidFill>
                <a:schemeClr val="tx1"/>
              </a:solidFill>
            </a:endParaRPr>
          </a:p>
          <a:p>
            <a:endParaRPr kumimoji="1" lang="en-US" altLang="ja-JP" dirty="0">
              <a:solidFill>
                <a:schemeClr val="tx1"/>
              </a:solidFill>
            </a:endParaRPr>
          </a:p>
        </p:txBody>
      </p:sp>
    </p:spTree>
    <p:extLst>
      <p:ext uri="{BB962C8B-B14F-4D97-AF65-F5344CB8AC3E}">
        <p14:creationId xmlns:p14="http://schemas.microsoft.com/office/powerpoint/2010/main" val="429068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運動器機能向上事業のプログラム内容</a:t>
            </a:r>
            <a:endParaRPr kumimoji="1" lang="ja-JP" altLang="en-US" sz="3200" dirty="0">
              <a:solidFill>
                <a:srgbClr val="7030A0"/>
              </a:solidFill>
              <a:latin typeface="HGS創英角ﾎﾟｯﾌﾟ体" panose="040B0A00000000000000" pitchFamily="50" charset="-128"/>
              <a:ea typeface="HGS創英角ﾎﾟｯﾌﾟ体" panose="040B0A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27199151"/>
              </p:ext>
            </p:extLst>
          </p:nvPr>
        </p:nvGraphicFramePr>
        <p:xfrm>
          <a:off x="323528" y="2060848"/>
          <a:ext cx="8280920" cy="3535680"/>
        </p:xfrm>
        <a:graphic>
          <a:graphicData uri="http://schemas.openxmlformats.org/drawingml/2006/table">
            <a:tbl>
              <a:tblPr firstRow="1" bandRow="1">
                <a:tableStyleId>{5C22544A-7EE6-4342-B048-85BDC9FD1C3A}</a:tableStyleId>
              </a:tblPr>
              <a:tblGrid>
                <a:gridCol w="2016224"/>
                <a:gridCol w="6264696"/>
              </a:tblGrid>
              <a:tr h="568072">
                <a:tc>
                  <a:txBody>
                    <a:bodyPr/>
                    <a:lstStyle/>
                    <a:p>
                      <a:r>
                        <a:rPr kumimoji="1" lang="ja-JP" altLang="ja-JP" sz="1600" b="0" kern="1200" dirty="0" smtClean="0">
                          <a:solidFill>
                            <a:schemeClr val="tx1"/>
                          </a:solidFill>
                          <a:effectLst/>
                          <a:latin typeface="+mn-ea"/>
                          <a:ea typeface="+mn-ea"/>
                          <a:cs typeface="+mn-cs"/>
                        </a:rPr>
                        <a:t>専門スタッフによる事前アセスメント</a:t>
                      </a:r>
                      <a:endParaRPr kumimoji="1" lang="ja-JP" altLang="en-US" sz="1600" b="0" dirty="0">
                        <a:solidFill>
                          <a:schemeClr val="tx1"/>
                        </a:solidFill>
                        <a:latin typeface="+mn-ea"/>
                        <a:ea typeface="+mn-ea"/>
                      </a:endParaRPr>
                    </a:p>
                  </a:txBody>
                  <a:tcPr>
                    <a:noFill/>
                  </a:tcPr>
                </a:tc>
                <a:tc>
                  <a:txBody>
                    <a:bodyPr/>
                    <a:lstStyle/>
                    <a:p>
                      <a:r>
                        <a:rPr kumimoji="1" lang="ja-JP" altLang="ja-JP" sz="1600" b="0" kern="1200" dirty="0" smtClean="0">
                          <a:solidFill>
                            <a:schemeClr val="tx1"/>
                          </a:solidFill>
                          <a:effectLst/>
                          <a:latin typeface="+mn-ea"/>
                          <a:ea typeface="+mn-ea"/>
                          <a:cs typeface="+mn-cs"/>
                        </a:rPr>
                        <a:t>専門スタッフは、プログラム開始日に利用者の心身機能の把握及び身体機能を踏まえたプログラム実施に係るリスク評価を行うとともに、関連するＱＯＬ等の個別の状況についても評価・把握する。</a:t>
                      </a:r>
                      <a:endParaRPr kumimoji="1" lang="ja-JP" altLang="en-US" sz="1600" b="0" dirty="0">
                        <a:solidFill>
                          <a:schemeClr val="tx1"/>
                        </a:solidFill>
                        <a:latin typeface="+mn-ea"/>
                        <a:ea typeface="+mn-ea"/>
                      </a:endParaRPr>
                    </a:p>
                  </a:txBody>
                  <a:tcPr>
                    <a:noFill/>
                  </a:tcPr>
                </a:tc>
              </a:tr>
              <a:tr h="370840">
                <a:tc>
                  <a:txBody>
                    <a:bodyPr/>
                    <a:lstStyle/>
                    <a:p>
                      <a:r>
                        <a:rPr kumimoji="1" lang="ja-JP" altLang="ja-JP" sz="1600" b="0" kern="1200" dirty="0" smtClean="0">
                          <a:solidFill>
                            <a:schemeClr val="dk1"/>
                          </a:solidFill>
                          <a:effectLst/>
                          <a:latin typeface="+mn-ea"/>
                          <a:ea typeface="+mn-ea"/>
                          <a:cs typeface="+mn-cs"/>
                        </a:rPr>
                        <a:t>個別介護予防プランの作成</a:t>
                      </a:r>
                      <a:endParaRPr kumimoji="1" lang="ja-JP" altLang="en-US" sz="1600" b="0" dirty="0">
                        <a:solidFill>
                          <a:schemeClr val="tx1"/>
                        </a:solidFill>
                        <a:latin typeface="+mn-ea"/>
                        <a:ea typeface="+mn-ea"/>
                      </a:endParaRPr>
                    </a:p>
                  </a:txBody>
                  <a:tcPr/>
                </a:tc>
                <a:tc>
                  <a:txBody>
                    <a:bodyPr/>
                    <a:lstStyle/>
                    <a:p>
                      <a:r>
                        <a:rPr kumimoji="1" lang="ja-JP" altLang="ja-JP" sz="1600" b="0" kern="1200" dirty="0" smtClean="0">
                          <a:solidFill>
                            <a:schemeClr val="dk1"/>
                          </a:solidFill>
                          <a:effectLst/>
                          <a:latin typeface="+mn-ea"/>
                          <a:ea typeface="+mn-ea"/>
                          <a:cs typeface="+mn-cs"/>
                        </a:rPr>
                        <a:t>専門スタッフは、アセスメント結果を踏まえ、個別の利用者ごとのプログラム内容等を記載した個別介護予防プランを作成する。一定期間ごとに一定の目標を定め、利用者の状況に応じて、過度の負担がかからないようにプログラムを設定する。</a:t>
                      </a:r>
                      <a:endParaRPr kumimoji="1" lang="ja-JP" altLang="en-US" sz="1600" b="0" dirty="0">
                        <a:solidFill>
                          <a:schemeClr val="tx1"/>
                        </a:solidFill>
                        <a:latin typeface="+mn-ea"/>
                        <a:ea typeface="+mn-ea"/>
                      </a:endParaRPr>
                    </a:p>
                  </a:txBody>
                  <a:tcPr/>
                </a:tc>
              </a:tr>
              <a:tr h="370840">
                <a:tc>
                  <a:txBody>
                    <a:bodyPr/>
                    <a:lstStyle/>
                    <a:p>
                      <a:r>
                        <a:rPr kumimoji="1" lang="ja-JP" altLang="ja-JP" sz="1600" b="0" kern="1200" dirty="0" smtClean="0">
                          <a:solidFill>
                            <a:schemeClr val="dk1"/>
                          </a:solidFill>
                          <a:effectLst/>
                          <a:latin typeface="+mn-ea"/>
                          <a:ea typeface="+mn-ea"/>
                          <a:cs typeface="+mn-cs"/>
                        </a:rPr>
                        <a:t>運動等の実施</a:t>
                      </a:r>
                      <a:endParaRPr kumimoji="1" lang="ja-JP" altLang="en-US" sz="1600" b="0" dirty="0">
                        <a:solidFill>
                          <a:schemeClr val="tx1"/>
                        </a:solidFill>
                        <a:latin typeface="+mn-ea"/>
                        <a:ea typeface="+mn-ea"/>
                      </a:endParaRPr>
                    </a:p>
                  </a:txBody>
                  <a:tcPr/>
                </a:tc>
                <a:tc>
                  <a:txBody>
                    <a:bodyPr/>
                    <a:lstStyle/>
                    <a:p>
                      <a:r>
                        <a:rPr kumimoji="1" lang="ja-JP" altLang="ja-JP" sz="1600" b="0" kern="1200" dirty="0" smtClean="0">
                          <a:solidFill>
                            <a:schemeClr val="dk1"/>
                          </a:solidFill>
                          <a:effectLst/>
                          <a:latin typeface="+mn-ea"/>
                          <a:ea typeface="+mn-ea"/>
                          <a:cs typeface="+mn-cs"/>
                        </a:rPr>
                        <a:t>専門スタッフは、個別介護予防プランに基づき運動（ストレッチ、有酸素運動等）を実施する。なお、</a:t>
                      </a:r>
                      <a:r>
                        <a:rPr kumimoji="1" lang="en-US" altLang="ja-JP" sz="1600" b="0" kern="1200" dirty="0" smtClean="0">
                          <a:solidFill>
                            <a:schemeClr val="dk1"/>
                          </a:solidFill>
                          <a:effectLst/>
                          <a:latin typeface="+mn-ea"/>
                          <a:ea typeface="+mn-ea"/>
                          <a:cs typeface="+mn-cs"/>
                        </a:rPr>
                        <a:t>1</a:t>
                      </a:r>
                      <a:r>
                        <a:rPr kumimoji="1" lang="ja-JP" altLang="ja-JP" sz="1600" b="0" kern="1200" dirty="0" smtClean="0">
                          <a:solidFill>
                            <a:schemeClr val="dk1"/>
                          </a:solidFill>
                          <a:effectLst/>
                          <a:latin typeface="+mn-ea"/>
                          <a:ea typeface="+mn-ea"/>
                          <a:cs typeface="+mn-cs"/>
                        </a:rPr>
                        <a:t>日のプログラムの中に、学習時間を入れる。家庭での運動実施状況等について確認し、家庭での運動継続のための支援を実施する。</a:t>
                      </a:r>
                      <a:endParaRPr kumimoji="1" lang="ja-JP" altLang="en-US" sz="1600" b="0" dirty="0">
                        <a:solidFill>
                          <a:schemeClr val="tx1"/>
                        </a:solidFill>
                        <a:latin typeface="+mn-ea"/>
                        <a:ea typeface="+mn-ea"/>
                      </a:endParaRPr>
                    </a:p>
                  </a:txBody>
                  <a:tcPr/>
                </a:tc>
              </a:tr>
              <a:tr h="370840">
                <a:tc>
                  <a:txBody>
                    <a:bodyPr/>
                    <a:lstStyle/>
                    <a:p>
                      <a:r>
                        <a:rPr kumimoji="1" lang="ja-JP" altLang="ja-JP" sz="1600" b="0" kern="1200" dirty="0" smtClean="0">
                          <a:solidFill>
                            <a:schemeClr val="dk1"/>
                          </a:solidFill>
                          <a:effectLst/>
                          <a:latin typeface="+mn-ea"/>
                          <a:ea typeface="+mn-ea"/>
                          <a:cs typeface="+mn-cs"/>
                        </a:rPr>
                        <a:t>専門スタッフによる事後アセスメント</a:t>
                      </a:r>
                      <a:endParaRPr kumimoji="1" lang="ja-JP" altLang="en-US" sz="1600" b="0" dirty="0">
                        <a:solidFill>
                          <a:schemeClr val="tx1"/>
                        </a:solidFill>
                        <a:latin typeface="+mn-ea"/>
                        <a:ea typeface="+mn-ea"/>
                      </a:endParaRPr>
                    </a:p>
                  </a:txBody>
                  <a:tcPr/>
                </a:tc>
                <a:tc>
                  <a:txBody>
                    <a:bodyPr/>
                    <a:lstStyle/>
                    <a:p>
                      <a:r>
                        <a:rPr kumimoji="1" lang="ja-JP" altLang="ja-JP" sz="1600" b="0" kern="1200" dirty="0" smtClean="0">
                          <a:solidFill>
                            <a:schemeClr val="dk1"/>
                          </a:solidFill>
                          <a:effectLst/>
                          <a:latin typeface="+mn-ea"/>
                          <a:ea typeface="+mn-ea"/>
                          <a:cs typeface="+mn-cs"/>
                        </a:rPr>
                        <a:t>専門スタッフは、プログラムの終了時に、参加状況、目標の達成度、身体機能、関連するＱＯＬ等を評価する。</a:t>
                      </a:r>
                      <a:endParaRPr kumimoji="1" lang="ja-JP" altLang="en-US" sz="1600" b="0" dirty="0">
                        <a:solidFill>
                          <a:schemeClr val="tx1"/>
                        </a:solidFill>
                        <a:latin typeface="+mn-ea"/>
                        <a:ea typeface="+mn-ea"/>
                      </a:endParaRPr>
                    </a:p>
                  </a:txBody>
                  <a:tcPr/>
                </a:tc>
              </a:tr>
            </a:tbl>
          </a:graphicData>
        </a:graphic>
      </p:graphicFrame>
      <p:sp>
        <p:nvSpPr>
          <p:cNvPr id="4" name="正方形/長方形 3"/>
          <p:cNvSpPr/>
          <p:nvPr/>
        </p:nvSpPr>
        <p:spPr>
          <a:xfrm>
            <a:off x="539552" y="1484784"/>
            <a:ext cx="3004349" cy="369332"/>
          </a:xfrm>
          <a:prstGeom prst="rect">
            <a:avLst/>
          </a:prstGeom>
        </p:spPr>
        <p:txBody>
          <a:bodyPr wrap="none">
            <a:spAutoFit/>
          </a:bodyPr>
          <a:lstStyle/>
          <a:p>
            <a:r>
              <a:rPr lang="ja-JP" altLang="ja-JP" dirty="0" smtClean="0">
                <a:latin typeface="+mn-ea"/>
              </a:rPr>
              <a:t>以下の</a:t>
            </a:r>
            <a:r>
              <a:rPr lang="ja-JP" altLang="ja-JP" dirty="0">
                <a:latin typeface="+mn-ea"/>
              </a:rPr>
              <a:t>プロセスに沿って</a:t>
            </a:r>
            <a:r>
              <a:rPr lang="ja-JP" altLang="ja-JP" dirty="0" smtClean="0">
                <a:latin typeface="+mn-ea"/>
              </a:rPr>
              <a:t>実施</a:t>
            </a:r>
            <a:endParaRPr lang="ja-JP" altLang="en-US" dirty="0">
              <a:latin typeface="+mn-ea"/>
            </a:endParaRPr>
          </a:p>
        </p:txBody>
      </p:sp>
    </p:spTree>
    <p:extLst>
      <p:ext uri="{BB962C8B-B14F-4D97-AF65-F5344CB8AC3E}">
        <p14:creationId xmlns:p14="http://schemas.microsoft.com/office/powerpoint/2010/main" val="3435869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57200" y="274638"/>
            <a:ext cx="8229600" cy="778098"/>
          </a:xfrm>
        </p:spPr>
        <p:txBody>
          <a:bodyPr>
            <a:normAutofit/>
          </a:bodyPr>
          <a:lstStyle/>
          <a:p>
            <a:r>
              <a:rPr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運動器</a:t>
            </a:r>
            <a:r>
              <a:rPr lang="ja-JP" altLang="en-US" sz="3200" dirty="0">
                <a:solidFill>
                  <a:srgbClr val="7030A0"/>
                </a:solidFill>
                <a:latin typeface="HGS創英角ﾎﾟｯﾌﾟ体" panose="040B0A00000000000000" pitchFamily="50" charset="-128"/>
                <a:ea typeface="HGS創英角ﾎﾟｯﾌﾟ体" panose="040B0A00000000000000" pitchFamily="50" charset="-128"/>
              </a:rPr>
              <a:t>機能向上</a:t>
            </a:r>
            <a:r>
              <a:rPr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事業実施に関わる</a:t>
            </a:r>
            <a:r>
              <a:rPr kumimoji="1" lang="ja-JP" altLang="en-US" sz="3200" dirty="0" smtClean="0">
                <a:solidFill>
                  <a:srgbClr val="7030A0"/>
                </a:solidFill>
                <a:latin typeface="HGS創英角ﾎﾟｯﾌﾟ体" panose="040B0A00000000000000" pitchFamily="50" charset="-128"/>
                <a:ea typeface="HGS創英角ﾎﾟｯﾌﾟ体" panose="040B0A00000000000000" pitchFamily="50" charset="-128"/>
              </a:rPr>
              <a:t>提出書類</a:t>
            </a:r>
            <a:endParaRPr kumimoji="1" lang="ja-JP" altLang="en-US" sz="3200" dirty="0">
              <a:solidFill>
                <a:srgbClr val="7030A0"/>
              </a:solidFill>
              <a:latin typeface="HGS創英角ﾎﾟｯﾌﾟ体" panose="040B0A00000000000000" pitchFamily="50" charset="-128"/>
              <a:ea typeface="HGS創英角ﾎﾟｯﾌﾟ体" panose="040B0A00000000000000" pitchFamily="50" charset="-128"/>
            </a:endParaRPr>
          </a:p>
        </p:txBody>
      </p:sp>
      <p:sp>
        <p:nvSpPr>
          <p:cNvPr id="5" name="正方形/長方形 4"/>
          <p:cNvSpPr/>
          <p:nvPr/>
        </p:nvSpPr>
        <p:spPr>
          <a:xfrm>
            <a:off x="709092" y="4725144"/>
            <a:ext cx="7992888"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0000"/>
                </a:solidFill>
              </a:rPr>
              <a:t>開始月、終了月どちらも上記の書類の提出が必要です。</a:t>
            </a:r>
            <a:endParaRPr lang="en-US" altLang="ja-JP" b="1" dirty="0" smtClean="0">
              <a:solidFill>
                <a:srgbClr val="FF0000"/>
              </a:solidFill>
            </a:endParaRPr>
          </a:p>
          <a:p>
            <a:pPr algn="ctr"/>
            <a:r>
              <a:rPr lang="ja-JP" altLang="en-US" b="1" dirty="0" smtClean="0">
                <a:solidFill>
                  <a:srgbClr val="FF0000"/>
                </a:solidFill>
              </a:rPr>
              <a:t>書類の提出がない場合や適切なサービス提供がされていない場合等、</a:t>
            </a:r>
            <a:endParaRPr lang="en-US" altLang="ja-JP" b="1" dirty="0" smtClean="0">
              <a:solidFill>
                <a:srgbClr val="FF0000"/>
              </a:solidFill>
            </a:endParaRPr>
          </a:p>
          <a:p>
            <a:pPr algn="ctr"/>
            <a:r>
              <a:rPr lang="ja-JP" altLang="en-US" b="1" dirty="0" smtClean="0">
                <a:solidFill>
                  <a:srgbClr val="FF0000"/>
                </a:solidFill>
              </a:rPr>
              <a:t>支払いができない場合があります。</a:t>
            </a:r>
            <a:endParaRPr kumimoji="1" lang="ja-JP" altLang="en-US" b="1" dirty="0">
              <a:solidFill>
                <a:srgbClr val="FF0000"/>
              </a:solidFill>
            </a:endParaRPr>
          </a:p>
        </p:txBody>
      </p:sp>
      <p:sp>
        <p:nvSpPr>
          <p:cNvPr id="6" name="正方形/長方形 5"/>
          <p:cNvSpPr/>
          <p:nvPr/>
        </p:nvSpPr>
        <p:spPr>
          <a:xfrm>
            <a:off x="817104" y="1196752"/>
            <a:ext cx="7776864" cy="1368152"/>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提出日　　</a:t>
            </a:r>
            <a:r>
              <a:rPr kumimoji="1" lang="ja-JP" altLang="en-US" b="1" dirty="0" smtClean="0">
                <a:solidFill>
                  <a:srgbClr val="FF0000"/>
                </a:solidFill>
              </a:rPr>
              <a:t>サービス開始</a:t>
            </a:r>
            <a:r>
              <a:rPr lang="ja-JP" altLang="en-US" b="1" dirty="0" smtClean="0">
                <a:solidFill>
                  <a:srgbClr val="FF0000"/>
                </a:solidFill>
              </a:rPr>
              <a:t>月</a:t>
            </a:r>
            <a:r>
              <a:rPr lang="ja-JP" altLang="en-US" dirty="0" smtClean="0">
                <a:solidFill>
                  <a:schemeClr val="tx1"/>
                </a:solidFill>
              </a:rPr>
              <a:t>の最終日</a:t>
            </a:r>
            <a:r>
              <a:rPr kumimoji="1" lang="ja-JP" altLang="en-US" dirty="0" smtClean="0">
                <a:solidFill>
                  <a:schemeClr val="tx1"/>
                </a:solidFill>
              </a:rPr>
              <a:t>から２週間</a:t>
            </a:r>
            <a:r>
              <a:rPr lang="ja-JP" altLang="en-US" dirty="0" smtClean="0">
                <a:solidFill>
                  <a:schemeClr val="tx1"/>
                </a:solidFill>
              </a:rPr>
              <a:t>以内</a:t>
            </a:r>
            <a:endParaRPr lang="en-US" altLang="ja-JP" dirty="0" smtClean="0">
              <a:solidFill>
                <a:schemeClr val="tx1"/>
              </a:solidFill>
            </a:endParaRPr>
          </a:p>
          <a:p>
            <a:r>
              <a:rPr lang="ja-JP" altLang="en-US" dirty="0">
                <a:solidFill>
                  <a:schemeClr val="tx1"/>
                </a:solidFill>
              </a:rPr>
              <a:t>提出</a:t>
            </a:r>
            <a:r>
              <a:rPr lang="ja-JP" altLang="en-US" dirty="0" smtClean="0">
                <a:solidFill>
                  <a:schemeClr val="tx1"/>
                </a:solidFill>
              </a:rPr>
              <a:t>書類　①参加者報告書</a:t>
            </a:r>
            <a:endParaRPr lang="en-US" altLang="ja-JP" dirty="0" smtClean="0">
              <a:solidFill>
                <a:schemeClr val="tx1"/>
              </a:solidFill>
            </a:endParaRPr>
          </a:p>
          <a:p>
            <a:r>
              <a:rPr kumimoji="1" lang="ja-JP" altLang="en-US" dirty="0" smtClean="0">
                <a:solidFill>
                  <a:schemeClr val="tx1"/>
                </a:solidFill>
              </a:rPr>
              <a:t>　　　　　　　②事前・事後アセスメント票（事前のみ記載）</a:t>
            </a:r>
            <a:endParaRPr kumimoji="1" lang="en-US" altLang="ja-JP" dirty="0" smtClean="0">
              <a:solidFill>
                <a:schemeClr val="tx1"/>
              </a:solidFill>
            </a:endParaRPr>
          </a:p>
        </p:txBody>
      </p:sp>
      <p:sp>
        <p:nvSpPr>
          <p:cNvPr id="7" name="正方形/長方形 6"/>
          <p:cNvSpPr/>
          <p:nvPr/>
        </p:nvSpPr>
        <p:spPr>
          <a:xfrm>
            <a:off x="817104" y="3043560"/>
            <a:ext cx="7776864" cy="1656184"/>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rPr>
              <a:t>提出日　　</a:t>
            </a:r>
            <a:r>
              <a:rPr kumimoji="1" lang="ja-JP" altLang="en-US" b="1" dirty="0" smtClean="0">
                <a:solidFill>
                  <a:srgbClr val="FF0000"/>
                </a:solidFill>
              </a:rPr>
              <a:t>サービス終了月</a:t>
            </a:r>
            <a:r>
              <a:rPr kumimoji="1" lang="ja-JP" altLang="en-US" dirty="0" smtClean="0">
                <a:solidFill>
                  <a:schemeClr val="tx1"/>
                </a:solidFill>
              </a:rPr>
              <a:t>の最終日から２週間以内</a:t>
            </a:r>
            <a:endParaRPr kumimoji="1" lang="en-US" altLang="ja-JP" dirty="0" smtClean="0">
              <a:solidFill>
                <a:schemeClr val="tx1"/>
              </a:solidFill>
            </a:endParaRPr>
          </a:p>
          <a:p>
            <a:r>
              <a:rPr lang="ja-JP" altLang="en-US" dirty="0">
                <a:solidFill>
                  <a:schemeClr val="tx1"/>
                </a:solidFill>
              </a:rPr>
              <a:t>提出</a:t>
            </a:r>
            <a:r>
              <a:rPr lang="ja-JP" altLang="en-US" dirty="0" smtClean="0">
                <a:solidFill>
                  <a:schemeClr val="tx1"/>
                </a:solidFill>
              </a:rPr>
              <a:t>書類　①参加者報告書</a:t>
            </a:r>
            <a:endParaRPr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②事前・事後アセスメント票（事前・事後を記載）</a:t>
            </a:r>
            <a:endParaRPr kumimoji="1"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③指導経過記録票（全１２回記載）</a:t>
            </a:r>
            <a:endParaRPr lang="en-US" altLang="ja-JP" dirty="0" smtClean="0">
              <a:solidFill>
                <a:schemeClr val="tx1"/>
              </a:solidFill>
            </a:endParaRPr>
          </a:p>
          <a:p>
            <a:r>
              <a:rPr kumimoji="1" lang="ja-JP" altLang="en-US" dirty="0">
                <a:solidFill>
                  <a:schemeClr val="tx1"/>
                </a:solidFill>
              </a:rPr>
              <a:t>　</a:t>
            </a:r>
            <a:r>
              <a:rPr kumimoji="1" lang="ja-JP" altLang="en-US" dirty="0" smtClean="0">
                <a:solidFill>
                  <a:schemeClr val="tx1"/>
                </a:solidFill>
              </a:rPr>
              <a:t>　　　　　　④自己確認票</a:t>
            </a:r>
            <a:endParaRPr kumimoji="1" lang="ja-JP" altLang="en-US" dirty="0">
              <a:solidFill>
                <a:schemeClr val="tx1"/>
              </a:solidFill>
            </a:endParaRPr>
          </a:p>
        </p:txBody>
      </p:sp>
    </p:spTree>
    <p:extLst>
      <p:ext uri="{BB962C8B-B14F-4D97-AF65-F5344CB8AC3E}">
        <p14:creationId xmlns:p14="http://schemas.microsoft.com/office/powerpoint/2010/main" val="4974931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4536</TotalTime>
  <Words>2503</Words>
  <Application>Microsoft Office PowerPoint</Application>
  <PresentationFormat>画面に合わせる (4:3)</PresentationFormat>
  <Paragraphs>279</Paragraphs>
  <Slides>11</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3" baseType="lpstr">
      <vt:lpstr>Office ​​テーマ</vt:lpstr>
      <vt:lpstr>ワークシート</vt:lpstr>
      <vt:lpstr>PowerPoint プレゼンテーション</vt:lpstr>
      <vt:lpstr>PowerPoint プレゼンテーション</vt:lpstr>
      <vt:lpstr>PowerPoint プレゼンテーション</vt:lpstr>
      <vt:lpstr>＜短期集中予防サービス＞ 通所型サービスＣに係る運動器機能向上事業 及び認知症予防事業</vt:lpstr>
      <vt:lpstr>通所型サービスＣの事業者指定について</vt:lpstr>
      <vt:lpstr>PowerPoint プレゼンテーション</vt:lpstr>
      <vt:lpstr>通所型サービスＣの事業計画書について</vt:lpstr>
      <vt:lpstr>運動器機能向上事業のプログラム内容</vt:lpstr>
      <vt:lpstr>運動器機能向上事業実施に関わる提出書類</vt:lpstr>
      <vt:lpstr>認知症予防事業のプログラム内容</vt:lpstr>
      <vt:lpstr>認知症予防事業実施に関わる提出書類</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RENTAI</dc:creator>
  <cp:lastModifiedBy>RENTAI</cp:lastModifiedBy>
  <cp:revision>370</cp:revision>
  <cp:lastPrinted>2016-07-05T08:34:40Z</cp:lastPrinted>
  <dcterms:created xsi:type="dcterms:W3CDTF">2015-01-19T04:13:25Z</dcterms:created>
  <dcterms:modified xsi:type="dcterms:W3CDTF">2016-07-19T05:30:04Z</dcterms:modified>
</cp:coreProperties>
</file>