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20013;&#23398;&#29983;&#30456;&#35527;&#20214;&#25968;&#12487;&#12540;&#12479;&#1254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4787298076653885"/>
          <c:y val="0.16131039933498009"/>
          <c:w val="0.72011521751856022"/>
          <c:h val="0.6093282609772433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explosion val="27"/>
          </c:dPt>
          <c:cat>
            <c:strRef>
              <c:f>Sheet1!$A$36:$A$37</c:f>
              <c:strCache>
                <c:ptCount val="2"/>
                <c:pt idx="0">
                  <c:v>通信販売に関わる相談</c:v>
                </c:pt>
                <c:pt idx="1">
                  <c:v>その他</c:v>
                </c:pt>
              </c:strCache>
            </c:strRef>
          </c:cat>
          <c:val>
            <c:numRef>
              <c:f>Sheet1!$B$36:$B$37</c:f>
              <c:numCache>
                <c:formatCode>General</c:formatCode>
                <c:ptCount val="2"/>
                <c:pt idx="0">
                  <c:v>42259</c:v>
                </c:pt>
                <c:pt idx="1">
                  <c:v>4264</c:v>
                </c:pt>
              </c:numCache>
            </c:numRef>
          </c:val>
        </c:ser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2400" b="1" baseline="0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2400" b="1" baseline="0"/>
            </a:pPr>
            <a:endParaRPr lang="ja-JP"/>
          </a:p>
        </c:txPr>
      </c:legendEntry>
      <c:layout>
        <c:manualLayout>
          <c:xMode val="edge"/>
          <c:yMode val="edge"/>
          <c:x val="0"/>
          <c:y val="0.78205049536200943"/>
          <c:w val="1"/>
          <c:h val="0.13214275962446084"/>
        </c:manualLayout>
      </c:layout>
      <c:txPr>
        <a:bodyPr/>
        <a:lstStyle/>
        <a:p>
          <a:pPr>
            <a:defRPr sz="2000" b="1" baseline="0"/>
          </a:pPr>
          <a:endParaRPr lang="ja-JP"/>
        </a:p>
      </c:txPr>
    </c:legend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 sz="2400" b="1"/>
            </a:pPr>
            <a:r>
              <a:rPr lang="ja-JP" altLang="en-US" sz="3200" b="1" dirty="0" smtClean="0"/>
              <a:t>岐阜県における中学生</a:t>
            </a:r>
            <a:r>
              <a:rPr lang="ja-JP" altLang="en-US" sz="3200" b="1" dirty="0"/>
              <a:t>から</a:t>
            </a:r>
            <a:r>
              <a:rPr lang="ja-JP" altLang="en-US" sz="3200" b="1" dirty="0" smtClean="0"/>
              <a:t>の</a:t>
            </a:r>
            <a:endParaRPr lang="en-US" altLang="ja-JP" sz="3200" b="1" dirty="0" smtClean="0"/>
          </a:p>
          <a:p>
            <a:pPr>
              <a:defRPr sz="2400" b="1"/>
            </a:pPr>
            <a:r>
              <a:rPr lang="ja-JP" altLang="en-US" sz="3200" b="1" dirty="0" smtClean="0"/>
              <a:t>相談</a:t>
            </a:r>
            <a:r>
              <a:rPr lang="ja-JP" altLang="en-US" sz="3200" b="1" dirty="0"/>
              <a:t>の</a:t>
            </a:r>
            <a:r>
              <a:rPr lang="ja-JP" altLang="en-US" sz="3200" b="1" dirty="0" smtClean="0"/>
              <a:t>割合（％）　　　　　　　　</a:t>
            </a:r>
            <a:endParaRPr lang="ja-JP" altLang="en-US" sz="2400" b="1" dirty="0"/>
          </a:p>
        </c:rich>
      </c:tx>
      <c:layout>
        <c:manualLayout>
          <c:xMode val="edge"/>
          <c:yMode val="edge"/>
          <c:x val="0.17823277415876679"/>
          <c:y val="2.4117298444316192E-5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％</c:v>
                </c:pt>
              </c:strCache>
            </c:strRef>
          </c:tx>
          <c:spPr>
            <a:ln w="88900" cmpd="sng">
              <a:solidFill>
                <a:srgbClr val="FF0000"/>
              </a:solidFill>
            </a:ln>
          </c:spPr>
          <c:cat>
            <c:numRef>
              <c:f>Sheet1!$A$2:$A$7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0.75</c:v>
                </c:pt>
                <c:pt idx="1">
                  <c:v>0.80900000000000005</c:v>
                </c:pt>
                <c:pt idx="2">
                  <c:v>0.78900000000000003</c:v>
                </c:pt>
                <c:pt idx="3">
                  <c:v>0.80100000000000005</c:v>
                </c:pt>
                <c:pt idx="4">
                  <c:v>0.79400000000000004</c:v>
                </c:pt>
                <c:pt idx="5">
                  <c:v>0.94599999999999995</c:v>
                </c:pt>
              </c:numCache>
            </c:numRef>
          </c:val>
        </c:ser>
        <c:marker val="1"/>
        <c:axId val="145239424"/>
        <c:axId val="145753216"/>
      </c:lineChart>
      <c:catAx>
        <c:axId val="14523942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400" b="1" baseline="0">
                <a:ea typeface="HGP創英角ｺﾞｼｯｸUB" pitchFamily="50" charset="-128"/>
              </a:defRPr>
            </a:pPr>
            <a:endParaRPr lang="ja-JP"/>
          </a:p>
        </c:txPr>
        <c:crossAx val="145753216"/>
        <c:crosses val="autoZero"/>
        <c:auto val="1"/>
        <c:lblAlgn val="ctr"/>
        <c:lblOffset val="100"/>
      </c:catAx>
      <c:valAx>
        <c:axId val="145753216"/>
        <c:scaling>
          <c:orientation val="minMax"/>
        </c:scaling>
        <c:axPos val="l"/>
        <c:majorGridlines/>
        <c:numFmt formatCode="#,##0.00;[Red]\-#,##0.00" sourceLinked="0"/>
        <c:majorTickMark val="none"/>
        <c:tickLblPos val="nextTo"/>
        <c:txPr>
          <a:bodyPr/>
          <a:lstStyle/>
          <a:p>
            <a:pPr>
              <a:defRPr sz="2000" baseline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pPr>
            <a:endParaRPr lang="ja-JP"/>
          </a:p>
        </c:txPr>
        <c:crossAx val="145239424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0.20407</cdr:x>
      <cdr:y>0.48148</cdr:y>
    </cdr:from>
    <cdr:to>
      <cdr:x>0.7</cdr:x>
      <cdr:y>0.76544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14348" y="2786083"/>
          <a:ext cx="1735959" cy="1643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4000" b="1" dirty="0" smtClean="0">
              <a:solidFill>
                <a:schemeClr val="tx1"/>
              </a:solidFill>
              <a:latin typeface="+mn-ea"/>
            </a:rPr>
            <a:t>４２２５９</a:t>
          </a:r>
          <a:endParaRPr lang="en-US" altLang="ja-JP" sz="4000" b="1" dirty="0" smtClean="0">
            <a:solidFill>
              <a:schemeClr val="tx1"/>
            </a:solidFill>
            <a:latin typeface="+mn-ea"/>
          </a:endParaRPr>
        </a:p>
        <a:p xmlns:a="http://schemas.openxmlformats.org/drawingml/2006/main">
          <a:r>
            <a:rPr lang="ja-JP" altLang="en-US" sz="4000" b="1" dirty="0" smtClean="0">
              <a:solidFill>
                <a:schemeClr val="tx1"/>
              </a:solidFill>
              <a:latin typeface="+mn-ea"/>
            </a:rPr>
            <a:t>９１％</a:t>
          </a:r>
          <a:endParaRPr lang="ja-JP" altLang="en-US" sz="4000" b="1" dirty="0">
            <a:solidFill>
              <a:schemeClr val="tx1"/>
            </a:solidFill>
            <a:latin typeface="+mn-ea"/>
          </a:endParaRPr>
        </a:p>
      </cdr:txBody>
    </cdr:sp>
  </cdr:relSizeAnchor>
  <cdr:relSizeAnchor xmlns:cdr="http://schemas.openxmlformats.org/drawingml/2006/chartDrawing">
    <cdr:from>
      <cdr:x>0.09259</cdr:x>
      <cdr:y>0.04938</cdr:y>
    </cdr:from>
    <cdr:to>
      <cdr:x>0.54714</cdr:x>
      <cdr:y>0.18177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357190" y="285752"/>
          <a:ext cx="1753464" cy="76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4000" b="1" dirty="0" smtClean="0">
              <a:latin typeface="+mn-ea"/>
            </a:rPr>
            <a:t>４２６４　９％</a:t>
          </a:r>
          <a:endParaRPr lang="ja-JP" altLang="en-US" sz="4000" b="1" dirty="0">
            <a:latin typeface="+mn-ea"/>
          </a:endParaRPr>
        </a:p>
      </cdr:txBody>
    </cdr:sp>
  </cdr:relSizeAnchor>
  <cdr:relSizeAnchor xmlns:cdr="http://schemas.openxmlformats.org/drawingml/2006/chartDrawing">
    <cdr:from>
      <cdr:x>0.31481</cdr:x>
      <cdr:y>0.17284</cdr:y>
    </cdr:from>
    <cdr:to>
      <cdr:x>0.38888</cdr:x>
      <cdr:y>0.26211</cdr:y>
    </cdr:to>
    <cdr:sp macro="" textlink="">
      <cdr:nvSpPr>
        <cdr:cNvPr id="8" name="直線矢印コネクタ 7"/>
        <cdr:cNvSpPr/>
      </cdr:nvSpPr>
      <cdr:spPr>
        <a:xfrm xmlns:a="http://schemas.openxmlformats.org/drawingml/2006/main" rot="5400000" flipV="1">
          <a:off x="1099015" y="1115531"/>
          <a:ext cx="516550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27842-ABB7-4CCE-9D2E-891E91C21E75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A9FF-A9FB-4810-9903-BB3AA87430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A9FF-A9FB-4810-9903-BB3AA87430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4D72-B221-46AD-92A6-8EAE40C7E0F0}" type="datetimeFigureOut">
              <a:rPr kumimoji="1" lang="ja-JP" altLang="en-US" smtClean="0"/>
              <a:pPr/>
              <a:t>2010/12/11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C5ED-0FEA-48D6-83DE-9013DB65CF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7158" y="214290"/>
            <a:ext cx="85725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通信手段を使ったトラブルの</a:t>
            </a:r>
            <a:r>
              <a:rPr lang="ja-JP" altLang="en-US" sz="3600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割合</a:t>
            </a:r>
            <a:endParaRPr lang="en-US" altLang="ja-JP" sz="3600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（全国の中学生</a:t>
            </a:r>
            <a:r>
              <a:rPr lang="ja-JP" altLang="en-US" sz="2400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）</a:t>
            </a:r>
            <a:endParaRPr lang="en-US" altLang="ja-JP" sz="2400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400" dirty="0" smtClean="0">
                <a:solidFill>
                  <a:srgbClr val="009900"/>
                </a:solidFill>
                <a:latin typeface="+mj-ea"/>
              </a:rPr>
              <a:t>　　　　　　　　　　　　　　　</a:t>
            </a:r>
            <a:r>
              <a:rPr lang="ja-JP" altLang="en-US" sz="3200" b="1" dirty="0" smtClean="0">
                <a:latin typeface="+mj-ea"/>
              </a:rPr>
              <a:t>（２００５～２００９年度）</a:t>
            </a:r>
            <a:endParaRPr lang="ja-JP" altLang="en-US" sz="3200" b="1" dirty="0">
              <a:latin typeface="+mj-ea"/>
            </a:endParaRPr>
          </a:p>
        </p:txBody>
      </p:sp>
      <p:graphicFrame>
        <p:nvGraphicFramePr>
          <p:cNvPr id="4" name="グラフ 3"/>
          <p:cNvGraphicFramePr/>
          <p:nvPr/>
        </p:nvGraphicFramePr>
        <p:xfrm>
          <a:off x="0" y="1071546"/>
          <a:ext cx="350043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714745" y="1857364"/>
          <a:ext cx="5715043" cy="3546246"/>
        </p:xfrm>
        <a:graphic>
          <a:graphicData uri="http://schemas.openxmlformats.org/drawingml/2006/table">
            <a:tbl>
              <a:tblPr/>
              <a:tblGrid>
                <a:gridCol w="4293543"/>
                <a:gridCol w="278488"/>
                <a:gridCol w="428628"/>
                <a:gridCol w="714384"/>
              </a:tblGrid>
              <a:tr h="88721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ja-JP" altLang="en-US" sz="2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商品などの通信販売に関わる相談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722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59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インターネットなどによる情報料に関する相談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その他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5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直線矢印コネクタ 7"/>
          <p:cNvCxnSpPr/>
          <p:nvPr/>
        </p:nvCxnSpPr>
        <p:spPr>
          <a:xfrm rot="16200000" flipH="1">
            <a:off x="7572396" y="2714620"/>
            <a:ext cx="64294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右矢印 8"/>
          <p:cNvSpPr/>
          <p:nvPr/>
        </p:nvSpPr>
        <p:spPr>
          <a:xfrm>
            <a:off x="3071802" y="3429000"/>
            <a:ext cx="642942" cy="6275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3306" y="471488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+mn-ea"/>
              </a:rPr>
              <a:t>４０３３２　８７％</a:t>
            </a:r>
            <a:endParaRPr kumimoji="1" lang="ja-JP" altLang="en-US" sz="4000" b="1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43438" y="1857364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4000" b="1" dirty="0" smtClean="0"/>
          </a:p>
          <a:p>
            <a:r>
              <a:rPr kumimoji="1" lang="ja-JP" altLang="en-US" sz="4000" b="1" dirty="0" smtClean="0"/>
              <a:t>１９２７</a:t>
            </a:r>
            <a:r>
              <a:rPr kumimoji="1" lang="ja-JP" altLang="en-US" sz="4000" b="1" dirty="0" smtClean="0"/>
              <a:t>　４％</a:t>
            </a:r>
            <a:endParaRPr kumimoji="1" lang="ja-JP" altLang="en-US" sz="40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43570" y="5500702"/>
            <a:ext cx="328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４２６４　９％</a:t>
            </a:r>
            <a:endParaRPr kumimoji="1" lang="ja-JP" altLang="en-US" sz="40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86248" y="628652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（単位：相談件数、％）</a:t>
            </a:r>
            <a:endParaRPr kumimoji="1" lang="ja-JP" altLang="en-US" sz="2800" b="1" dirty="0"/>
          </a:p>
        </p:txBody>
      </p:sp>
      <p:cxnSp>
        <p:nvCxnSpPr>
          <p:cNvPr id="20" name="直線矢印コネクタ 19"/>
          <p:cNvCxnSpPr/>
          <p:nvPr/>
        </p:nvCxnSpPr>
        <p:spPr>
          <a:xfrm rot="5400000" flipH="1" flipV="1">
            <a:off x="7965305" y="5179231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/>
        </p:nvGraphicFramePr>
        <p:xfrm>
          <a:off x="714348" y="500042"/>
          <a:ext cx="807249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ea typeface="HGP創英角ﾎﾟｯﾌﾟ体" pitchFamily="50" charset="-128"/>
              </a:rPr>
              <a:t>被害防止のために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ja-JP" altLang="en-US" dirty="0" smtClean="0"/>
              <a:t>覚えのない請求は無視する</a:t>
            </a:r>
          </a:p>
          <a:p>
            <a:pPr>
              <a:buFontTx/>
              <a:buNone/>
            </a:pPr>
            <a:r>
              <a:rPr lang="ja-JP" altLang="en-US" dirty="0" smtClean="0"/>
              <a:t>　　（相手は無差別に請求している）</a:t>
            </a:r>
          </a:p>
          <a:p>
            <a:r>
              <a:rPr lang="ja-JP" altLang="en-US" dirty="0" smtClean="0"/>
              <a:t>無料サイト、懸賞サイト、占いサイトに個人情報を入力しない</a:t>
            </a:r>
          </a:p>
          <a:p>
            <a:r>
              <a:rPr lang="ja-JP" altLang="en-US" dirty="0" smtClean="0"/>
              <a:t>怪しいメールの拒否、アイフィルターなど自分の身は自分で守る</a:t>
            </a:r>
          </a:p>
          <a:p>
            <a:r>
              <a:rPr lang="ja-JP" altLang="en-US" dirty="0" smtClean="0"/>
              <a:t>携帯は便利な道具であるが、トラブルに巻き込まれる可能性がある事を忘れない！！</a:t>
            </a:r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338" y="1"/>
            <a:ext cx="8229600" cy="1052513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契約時に気をつけたいこと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1354" y="1484313"/>
            <a:ext cx="8862646" cy="5000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本当に今、自分に必要か</a:t>
            </a:r>
            <a:r>
              <a:rPr lang="ja-JP" altLang="en-US" sz="2000" dirty="0" smtClean="0"/>
              <a:t>（家族に相談するのも、</a:t>
            </a:r>
            <a:r>
              <a:rPr lang="en-US" altLang="ja-JP" sz="2000" dirty="0" smtClean="0"/>
              <a:t>1</a:t>
            </a:r>
            <a:r>
              <a:rPr lang="ja-JP" altLang="en-US" sz="2000" dirty="0" err="1" smtClean="0"/>
              <a:t>つの</a:t>
            </a:r>
            <a:r>
              <a:rPr lang="ja-JP" altLang="en-US" sz="2000" dirty="0" smtClean="0"/>
              <a:t>方法）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価格、品質、サービス等について、</a:t>
            </a:r>
            <a:r>
              <a:rPr lang="ja-JP" altLang="en-US" sz="2800" b="1" dirty="0" smtClean="0">
                <a:solidFill>
                  <a:srgbClr val="FF3300"/>
                </a:solidFill>
              </a:rPr>
              <a:t>比較検討</a:t>
            </a:r>
            <a:endParaRPr lang="ja-JP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代金について、</a:t>
            </a:r>
            <a:r>
              <a:rPr lang="ja-JP" altLang="en-US" sz="2800" b="1" dirty="0" smtClean="0">
                <a:solidFill>
                  <a:srgbClr val="FF3300"/>
                </a:solidFill>
              </a:rPr>
              <a:t>自分が払えるのかを充分考える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</a:t>
            </a:r>
            <a:r>
              <a:rPr lang="ja-JP" altLang="en-US" sz="2000" dirty="0" smtClean="0"/>
              <a:t>特に長期クレジットの場合、状況が変わることがある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b="1" dirty="0" smtClean="0">
                <a:solidFill>
                  <a:srgbClr val="FF3300"/>
                </a:solidFill>
              </a:rPr>
              <a:t>返品、解約、保証、アフターサービス</a:t>
            </a:r>
            <a:r>
              <a:rPr lang="ja-JP" altLang="en-US" sz="2800" dirty="0" smtClean="0"/>
              <a:t>等の確認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 smtClean="0"/>
              <a:t>　　　（契約書、利用規約）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一度、契約したら、</a:t>
            </a:r>
            <a:r>
              <a:rPr lang="ja-JP" altLang="en-US" sz="2800" b="1" dirty="0" smtClean="0">
                <a:solidFill>
                  <a:srgbClr val="FF3300"/>
                </a:solidFill>
              </a:rPr>
              <a:t>簡単には解約できない</a:t>
            </a:r>
            <a:r>
              <a:rPr lang="ja-JP" altLang="en-US" sz="2800" dirty="0" smtClean="0"/>
              <a:t>ことを覚悟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 smtClean="0"/>
              <a:t>　</a:t>
            </a:r>
            <a:r>
              <a:rPr lang="ja-JP" altLang="en-US" sz="2000" dirty="0" smtClean="0"/>
              <a:t>（自己都合による解約は原則出来ない）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5527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1835696" y="90872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岐阜市消費生活センター</a:t>
            </a:r>
            <a:endParaRPr kumimoji="1" lang="ja-JP" altLang="en-US" sz="3600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ハートフルスクエア</a:t>
            </a:r>
            <a:r>
              <a:rPr kumimoji="1" lang="en-US" altLang="ja-JP" b="1" dirty="0" smtClean="0"/>
              <a:t>G</a:t>
            </a:r>
          </a:p>
          <a:p>
            <a:r>
              <a:rPr lang="en-US" altLang="ja-JP" b="1" dirty="0" smtClean="0"/>
              <a:t>JR</a:t>
            </a:r>
            <a:r>
              <a:rPr lang="ja-JP" altLang="en-US" b="1" dirty="0" smtClean="0"/>
              <a:t>岐阜駅高架下東自由通路より東側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5445224"/>
            <a:ext cx="3600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+mn-ea"/>
              </a:rPr>
              <a:t>〒５００－８８５６</a:t>
            </a:r>
            <a:endParaRPr kumimoji="1" lang="en-US" altLang="ja-JP" sz="2000" b="1" dirty="0" smtClean="0">
              <a:latin typeface="+mn-ea"/>
            </a:endParaRPr>
          </a:p>
          <a:p>
            <a:r>
              <a:rPr lang="ja-JP" altLang="en-US" sz="2000" b="1" dirty="0" smtClean="0">
                <a:latin typeface="+mn-ea"/>
              </a:rPr>
              <a:t>岐阜市橋本町</a:t>
            </a:r>
            <a:r>
              <a:rPr lang="en-US" altLang="ja-JP" sz="2000" b="1" dirty="0" smtClean="0">
                <a:latin typeface="+mn-ea"/>
              </a:rPr>
              <a:t>1</a:t>
            </a:r>
            <a:r>
              <a:rPr lang="ja-JP" altLang="en-US" sz="2000" b="1" dirty="0" smtClean="0">
                <a:latin typeface="+mn-ea"/>
              </a:rPr>
              <a:t>丁目</a:t>
            </a:r>
            <a:r>
              <a:rPr lang="en-US" altLang="ja-JP" sz="2000" b="1" dirty="0" smtClean="0">
                <a:latin typeface="+mn-ea"/>
              </a:rPr>
              <a:t>10</a:t>
            </a:r>
            <a:r>
              <a:rPr lang="ja-JP" altLang="en-US" sz="2000" b="1" dirty="0" smtClean="0">
                <a:latin typeface="+mn-ea"/>
              </a:rPr>
              <a:t>番地２３</a:t>
            </a:r>
            <a:endParaRPr lang="en-US" altLang="ja-JP" sz="2000" b="1" dirty="0" smtClean="0">
              <a:latin typeface="+mn-ea"/>
            </a:endParaRPr>
          </a:p>
          <a:p>
            <a:r>
              <a:rPr lang="ja-JP" altLang="en-US" sz="2000" b="1" dirty="0" smtClean="0">
                <a:latin typeface="+mn-ea"/>
              </a:rPr>
              <a:t>　　</a:t>
            </a:r>
            <a:r>
              <a:rPr lang="en-US" altLang="ja-JP" sz="2000" b="1" dirty="0" smtClean="0">
                <a:latin typeface="+mn-ea"/>
              </a:rPr>
              <a:t>TEL</a:t>
            </a:r>
            <a:r>
              <a:rPr lang="ja-JP" altLang="en-US" sz="2000" b="1" dirty="0" smtClean="0">
                <a:latin typeface="+mn-ea"/>
              </a:rPr>
              <a:t>　（０５８）２６８－１６１６</a:t>
            </a:r>
            <a:endParaRPr lang="en-US" altLang="ja-JP" sz="2000" b="1" dirty="0" smtClean="0">
              <a:latin typeface="+mn-ea"/>
            </a:endParaRPr>
          </a:p>
          <a:p>
            <a:r>
              <a:rPr lang="ja-JP" altLang="en-US" sz="2000" b="1" dirty="0" smtClean="0">
                <a:latin typeface="+mn-ea"/>
              </a:rPr>
              <a:t>　　</a:t>
            </a:r>
            <a:r>
              <a:rPr lang="en-US" altLang="ja-JP" sz="2000" b="1" dirty="0" smtClean="0">
                <a:latin typeface="+mn-ea"/>
              </a:rPr>
              <a:t>FAX</a:t>
            </a:r>
            <a:r>
              <a:rPr lang="ja-JP" altLang="en-US" sz="2000" b="1" dirty="0" smtClean="0">
                <a:latin typeface="+mn-ea"/>
              </a:rPr>
              <a:t>　（０５８）２６８－１０６６</a:t>
            </a:r>
            <a:endParaRPr lang="en-US" altLang="ja-JP" sz="2000" b="1" dirty="0" smtClean="0">
              <a:latin typeface="+mn-ea"/>
            </a:endParaRP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136</Words>
  <Application>Microsoft Office PowerPoint</Application>
  <PresentationFormat>画面に合わせる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被害防止のために</vt:lpstr>
      <vt:lpstr>契約時に気をつけたいこと</vt:lpstr>
      <vt:lpstr>スライド 5</vt:lpstr>
    </vt:vector>
  </TitlesOfParts>
  <Company>消費生活センター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被害防止のために</dc:title>
  <dc:creator>消費生活センター</dc:creator>
  <cp:lastModifiedBy>消費生活センター</cp:lastModifiedBy>
  <cp:revision>38</cp:revision>
  <dcterms:created xsi:type="dcterms:W3CDTF">2010-07-02T06:35:19Z</dcterms:created>
  <dcterms:modified xsi:type="dcterms:W3CDTF">2010-12-11T06:59:29Z</dcterms:modified>
</cp:coreProperties>
</file>