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04" r:id="rId2"/>
  </p:sldMasterIdLst>
  <p:sldIdLst>
    <p:sldId id="256" r:id="rId3"/>
    <p:sldId id="264" r:id="rId4"/>
    <p:sldId id="310" r:id="rId5"/>
    <p:sldId id="302" r:id="rId6"/>
    <p:sldId id="301" r:id="rId7"/>
    <p:sldId id="274" r:id="rId8"/>
    <p:sldId id="265" r:id="rId9"/>
    <p:sldId id="284" r:id="rId10"/>
    <p:sldId id="266" r:id="rId11"/>
    <p:sldId id="285" r:id="rId12"/>
    <p:sldId id="267" r:id="rId13"/>
    <p:sldId id="286" r:id="rId14"/>
    <p:sldId id="268" r:id="rId15"/>
    <p:sldId id="287" r:id="rId16"/>
    <p:sldId id="272" r:id="rId17"/>
    <p:sldId id="288" r:id="rId18"/>
    <p:sldId id="280" r:id="rId19"/>
    <p:sldId id="290" r:id="rId20"/>
    <p:sldId id="304" r:id="rId21"/>
    <p:sldId id="306" r:id="rId22"/>
    <p:sldId id="283" r:id="rId23"/>
    <p:sldId id="308" r:id="rId24"/>
    <p:sldId id="307" r:id="rId25"/>
    <p:sldId id="289" r:id="rId26"/>
    <p:sldId id="270" r:id="rId27"/>
    <p:sldId id="291" r:id="rId28"/>
    <p:sldId id="275" r:id="rId29"/>
    <p:sldId id="292" r:id="rId30"/>
    <p:sldId id="276" r:id="rId31"/>
    <p:sldId id="293" r:id="rId32"/>
    <p:sldId id="277" r:id="rId33"/>
    <p:sldId id="294" r:id="rId34"/>
    <p:sldId id="278" r:id="rId35"/>
    <p:sldId id="295" r:id="rId36"/>
    <p:sldId id="279" r:id="rId37"/>
    <p:sldId id="296" r:id="rId38"/>
    <p:sldId id="281" r:id="rId39"/>
    <p:sldId id="297" r:id="rId40"/>
    <p:sldId id="298" r:id="rId41"/>
    <p:sldId id="299" r:id="rId42"/>
    <p:sldId id="282" r:id="rId43"/>
    <p:sldId id="300" r:id="rId4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B37"/>
    <a:srgbClr val="A8FD79"/>
    <a:srgbClr val="F4F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04" autoAdjust="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58200" cy="1470025"/>
          </a:xfrm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chemeClr val="accent3"/>
                </a:solidFill>
              </a:rPr>
              <a:t>避難所開設</a:t>
            </a:r>
            <a:r>
              <a:rPr lang="ja-JP" altLang="en-US" dirty="0" smtClean="0">
                <a:solidFill>
                  <a:schemeClr val="accent3"/>
                </a:solidFill>
              </a:rPr>
              <a:t>任務分担カード</a:t>
            </a:r>
            <a:r>
              <a:rPr lang="en-US" altLang="ja-JP" dirty="0" smtClean="0">
                <a:solidFill>
                  <a:schemeClr val="accent3"/>
                </a:solidFill>
              </a:rPr>
              <a:t/>
            </a:r>
            <a:br>
              <a:rPr lang="en-US" altLang="ja-JP" dirty="0" smtClean="0">
                <a:solidFill>
                  <a:schemeClr val="accent3"/>
                </a:solidFill>
              </a:rPr>
            </a:br>
            <a:r>
              <a:rPr lang="ja-JP" altLang="en-US" dirty="0">
                <a:solidFill>
                  <a:schemeClr val="accent3"/>
                </a:solidFill>
              </a:rPr>
              <a:t>（</a:t>
            </a:r>
            <a:r>
              <a:rPr kumimoji="1" lang="ja-JP" altLang="en-US" dirty="0" smtClean="0">
                <a:solidFill>
                  <a:schemeClr val="accent3"/>
                </a:solidFill>
              </a:rPr>
              <a:t>ミッションカード）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992888" cy="17526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避難所を開設するための任務（ミッション）を記したカードが入っています。手分けして</a:t>
            </a:r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任務（ミッション）</a:t>
            </a:r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を遂行し、避難所を開設しましょう！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◎水道管の破裂、電線の切断、ガス漏れが無いかも確認し、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十分に注意して調査を行いましょう。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◎プールの水など、生活用水として使用できる水があるか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どうかもあわせて確認しましょう。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◎都市ガスの地区には、ＬＰガス（５０㎏ボンベ）が専用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倉庫に保管されていますので、保管場所を確認してく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だ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61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ミッション３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/>
              <a:t>水洗</a:t>
            </a:r>
            <a:r>
              <a:rPr lang="ja-JP" altLang="en-US" sz="2800" dirty="0" smtClean="0"/>
              <a:t>トイレが使用可能か確認して下さい！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4752528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施設内（体育館、校舎内など</a:t>
            </a:r>
            <a:r>
              <a:rPr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男子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女子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トイレともに確認！）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・水が出て、流れる⇒使用続行！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・水が出ないが、排水管は使用可能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⇒トイレ用水を確保し、使用後に流すことで使用可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使えないトイレは封鎖！（水が出ない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、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排水できない）</a:t>
            </a:r>
            <a:endParaRPr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（封鎖した場所：　　　　　　　　　　　　　　　　　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その他使用できそうなトイレ（公園、店舗など）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sz="60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　　　　　　　　　）</a:t>
            </a:r>
            <a:endParaRPr lang="en-US" altLang="ja-JP" sz="6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2343"/>
              </p:ext>
            </p:extLst>
          </p:nvPr>
        </p:nvGraphicFramePr>
        <p:xfrm>
          <a:off x="3563888" y="6237312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39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640960" cy="5400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◎トイレの水が流れない場合でも、備蓄品の簡易トイレを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設置すること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により使用可能になります。準備が整うま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で封鎖しておきましょう。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（避難所運営マニュアル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１６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ページフロー図参照）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◎手洗い場の水が使用可能かも確認しましょう。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水が出ない場合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、ウェットティッシュや消毒液などで対応しましょう。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◎感染症予防のため、使用可能なトイレは清潔に保ちます。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清掃を実施し、貼り紙を使って利用者に呼びかけましょう。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（例：感染症予防のためトイレは</a:t>
            </a:r>
            <a:r>
              <a:rPr lang="ja-JP" altLang="en-US" dirty="0" smtClean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キレイ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に使いましょう）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（例：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感染症対策災害時清掃キット（防災倉庫内）を活用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清掃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行ってください）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◎近隣の店舗等のトイレの使用については、管理者等に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よく確認をとってください。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025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ミッション４（地域災害対策本部関係者へ）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ja-JP" altLang="en-US" sz="2800" dirty="0" smtClean="0"/>
              <a:t>電話・ＦＡＸ・インターネット・ＭＣＡ無線は使用できるか確認して下さい！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3096344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①電話は？　　　　　　　　②ＦＡＸは？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□　使用可！　　　　　　　□　使用可！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□　使用不可　　　　　　　□　使用不可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③インターネットは？　　　④ＭＣＡ無線は？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□　接続可！　　　　　　　□　通信テスト完了！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□　接続不可　　　　　　　</a:t>
            </a:r>
            <a:endParaRPr kumimoji="1"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527884" y="4438270"/>
            <a:ext cx="2160240" cy="324036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762306"/>
            <a:ext cx="7920880" cy="12589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使用不可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の場合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・・・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□復旧の見込みあり　　□復旧の見込みなし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（種類：　　　　　）　（種類：　　　　　）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48723"/>
              </p:ext>
            </p:extLst>
          </p:nvPr>
        </p:nvGraphicFramePr>
        <p:xfrm>
          <a:off x="3527884" y="6165304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951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112568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◎別のミッションで特設公衆電話を取りに行ってもらって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いますので、特設公衆電話を受け取ったら、公民館内に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設置してくだ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さい。特設公衆電話は、電気がなくても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使用できます。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◎混乱を避けるため、順番・使用時間などのルールを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定めてから避難者に電話等の使用について案内をしま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◎情報収集・伝達の要となるので、使用可否については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地域災害対策本部内で十分に情報共有しておきましょう。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743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ミッション５（できるだけ多くの人で）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ja-JP" altLang="en-US" sz="2800" dirty="0" smtClean="0"/>
              <a:t>防災倉庫から物を運んで下さい！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（出発前に倉庫の場所を要確認！）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508" y="1556792"/>
            <a:ext cx="8928992" cy="5040560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防災倉庫の中には色々な資機材が入っています。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さしあたって、避難所の開設に必要なものを運んでください。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下記以外の物も、必要に応じて運んでください。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避難所開設セット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（避難所運営マニュアル、避難者カードなど）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避難所用テント、ロールマット、ブルーシート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救急医療セット　　　□　感染症対策資機材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特設公衆電話セット　</a:t>
            </a:r>
            <a:endParaRPr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⇒地域派遣職員または自主防災組織に渡して、設置して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もらいましょう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感染症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対策資機材は「事前受付」へ）</a:t>
            </a:r>
            <a:endParaRPr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sz="6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92895"/>
              </p:ext>
            </p:extLst>
          </p:nvPr>
        </p:nvGraphicFramePr>
        <p:xfrm>
          <a:off x="3563888" y="6165304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686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352928" cy="4968552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◎防災倉庫内の資機材のリストは避難所運営マニュアルの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９７ページに載っています。</a:t>
            </a:r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各資機材の取扱説明書は避</a:t>
            </a:r>
            <a:endParaRPr kumimoji="1"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難所開設セットの中に入っています。</a:t>
            </a:r>
            <a:endParaRPr kumimoji="1"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◎非常用電源を確保するミッションを他の人にお願いして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います。発動発電機・投光器・コードリール・ガソリン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はその人（グループ）に任せましょう。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◎救急医療セットは応急救護スペースを確保するグループ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に届けてください。ただし、避難者の中にケガ人がいる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場合はすぐに処置にあたってください。重傷者がいる場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合は直ちに救急車を呼んでください。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674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04947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</a:t>
            </a:r>
            <a:r>
              <a:rPr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６</a:t>
            </a:r>
            <a:r>
              <a:rPr lang="en-US" altLang="ja-JP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kumimoji="1" lang="ja-JP" altLang="en-US" sz="1800" dirty="0" smtClean="0"/>
              <a:t> </a:t>
            </a:r>
            <a:r>
              <a:rPr lang="ja-JP" altLang="en-US" sz="2800" dirty="0" smtClean="0"/>
              <a:t>事前受付を設置してください！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u="sng" dirty="0" smtClean="0">
                <a:solidFill>
                  <a:schemeClr val="tx1"/>
                </a:solidFill>
              </a:rPr>
              <a:t/>
            </a:r>
            <a:br>
              <a:rPr lang="en-US" altLang="ja-JP" sz="1800" u="sng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423863"/>
            <a:ext cx="8928992" cy="4597425"/>
          </a:xfrm>
        </p:spPr>
        <p:txBody>
          <a:bodyPr>
            <a:normAutofit fontScale="925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感染症の濃厚接触者、自宅療養者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等、体調不良者を受付で把握し、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専用スペース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へ案内するため、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避難所の外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事前受付を設置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ます。机・椅子・テントを設置し、受付で使用する物を用意し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しょう。（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感染症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対策資機材をミッション５の防災倉庫班から受け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取ってください）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机・椅子・テント・ロールパーテーション設置完了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「事前受付」案内表示　　□　非接触式体温計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アルコール消毒液＋ペーパータオル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健康状態チェックカード＋筆記用具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個人防護具（雨合羽、フェイスシールド、手袋）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439117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465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3304" y="836712"/>
            <a:ext cx="8352928" cy="6021288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◎可能な限りスペースを広く使って受付を設置し、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避難者同士の接触を最小限にすること。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健康状態チェックカードの記載テーブルも受付とは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別に設置する。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sz="1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レイアウト例は避難所運営マニュアル（新型コロナウイルス感染症対策編）</a:t>
            </a:r>
            <a:endParaRPr lang="en-US" altLang="ja-JP" sz="1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sz="16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 資料編⑤－３参照</a:t>
            </a:r>
            <a:endParaRPr lang="en-US" altLang="ja-JP" sz="1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◎非接触式体温計は、感染症対策資機材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BOX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の中に２個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ありますが、公民館や学校の物で使用可能な物があれば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借りて使いましょう。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◎個人防護具は「総合受付設置」（ミッション７）でも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使うので、半分程度は総合受付へ回してください。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94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</a:t>
            </a:r>
            <a:r>
              <a:rPr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７</a:t>
            </a:r>
            <a:r>
              <a:rPr lang="en-US" altLang="ja-JP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kumimoji="1" lang="ja-JP" altLang="en-US" sz="1800" dirty="0" smtClean="0"/>
              <a:t> </a:t>
            </a:r>
            <a:r>
              <a:rPr lang="ja-JP" altLang="en-US" sz="2800" dirty="0" smtClean="0"/>
              <a:t>総合受付を設置してください！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u="sng" dirty="0" smtClean="0">
                <a:solidFill>
                  <a:schemeClr val="tx1"/>
                </a:solidFill>
              </a:rPr>
              <a:t/>
            </a:r>
            <a:br>
              <a:rPr lang="en-US" altLang="ja-JP" sz="1800" u="sng" dirty="0" smtClean="0">
                <a:solidFill>
                  <a:schemeClr val="tx1"/>
                </a:solidFill>
              </a:rPr>
            </a:br>
            <a:endParaRPr kumimoji="1" lang="ja-JP" altLang="en-US" sz="1800" u="sng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423863"/>
            <a:ext cx="8928992" cy="4597425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事前受付で、感染症の濃厚接触者、自宅療養者等に該当せず、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かつ体調に問題のない方は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総合受付で避難者カードを提出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し、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居住スペース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に入ります。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避難所の中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（出入り口付近）に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総合受付を設置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机・椅子設置完了　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「総合受付」案内表示　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避難者カード＋筆記用具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個人防護具（雨合羽、フェイスシールド、手袋）</a:t>
            </a:r>
            <a:r>
              <a:rPr lang="en-US" altLang="ja-JP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必要により</a:t>
            </a:r>
            <a:endParaRPr lang="en-US" altLang="ja-JP" sz="1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u="sng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u="sng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u="sng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439117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5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29589"/>
            <a:ext cx="8817570" cy="515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08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3304" y="980728"/>
            <a:ext cx="8352928" cy="6021288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◎可能な限りスペースを広く使って受付を設置し、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避難者同士の接触を最小限にすること。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避難者カードの記載テーブルも受付とは別に設置する。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sz="16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レイアウト例は避難所運営マニュアル（新型コロナウイルス感染症対策編）参照</a:t>
            </a:r>
            <a:endParaRPr lang="en-US" altLang="ja-JP" sz="16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◎個人防護具は「事前受付」（ミッション６）でも使う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ので、事前受付から半分程度もらってください。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u="sng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u="sng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9366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ミッション８</a:t>
            </a:r>
            <a:r>
              <a:rPr kumimoji="1" lang="ja-JP" altLang="en-US" sz="1800" dirty="0" smtClean="0"/>
              <a:t> 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lang="en-US" altLang="ja-JP" sz="1050" dirty="0"/>
              <a:t/>
            </a:r>
            <a:br>
              <a:rPr lang="en-US" altLang="ja-JP" sz="1050" dirty="0"/>
            </a:br>
            <a:r>
              <a:rPr lang="ja-JP" altLang="en-US" sz="2800" dirty="0" smtClean="0"/>
              <a:t>専用スペースを設置して下さい！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5272" y="1362600"/>
            <a:ext cx="8928992" cy="47633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事前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受付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で感染症の濃厚接触者、自宅療養者等がみえた場合、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専用　　　</a:t>
            </a:r>
            <a:endParaRPr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スペース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に案内されます。また、熱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ある等の体調不良者に関して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専用スペース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に案内され、医療機関を受診できるまで待機します。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専用スペースは、避難所となる建物とは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別の建物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に男女別に設置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（例）小学校の場合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専用スペース→教室　　居住スペース（避難所）→体育館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事前受付からの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動線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を確保　□　案内表示掲示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専用スペース設置完了（男女別）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設置場所：男性用→（場所：　　　　　　　　　　　）　　　　　　　　　　　　　　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：女性用→（場所：　　　　　　　　　　　）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u="sng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sz="6000" u="sng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59422"/>
              </p:ext>
            </p:extLst>
          </p:nvPr>
        </p:nvGraphicFramePr>
        <p:xfrm>
          <a:off x="3726160" y="6078811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282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6021288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◎避難所運営マニュアル（新型コロナウイルス感染症対策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編）に記載のレイアウト図（資料編⑤－１）を参考に、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部屋を確保し、資機材等を設置しましょう。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◎事前受付から専用スペースまでの動線は、感染予防の為、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他の動線としっかり分けて確保しましょう。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u="sng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605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ミッション９</a:t>
            </a:r>
            <a:r>
              <a:rPr kumimoji="1" lang="ja-JP" altLang="en-US" sz="1800" dirty="0" smtClean="0"/>
              <a:t> 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lang="en-US" altLang="ja-JP" sz="1100" dirty="0"/>
              <a:t/>
            </a:r>
            <a:br>
              <a:rPr lang="en-US" altLang="ja-JP" sz="1100" dirty="0"/>
            </a:br>
            <a:r>
              <a:rPr lang="ja-JP" altLang="en-US" sz="2800" dirty="0" smtClean="0"/>
              <a:t>居住スペースを設置して下さい！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5272" y="1340768"/>
            <a:ext cx="8928992" cy="424847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感染症予防の為、避難者同士の密集を防ぎながら、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避難者が生活する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居住スペースを設置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防災倉庫に入っている「避難所用テント」を組み立て、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居住スペース内に設置しましょう。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通路の確保（２ｍ程度）　□　ロールマットを敷く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避難所用テントの組み立て（多くの人が必要です）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要配慮者用のスペースの確保　□　案内表示掲示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居住スペース設置完了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sz="6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27402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749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6021288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◎避難所運営マニュアル（新型コロナウイルス感染症対策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編）に記載のレイアウト図（資料編⑤－１）を参考に、　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通路を確保し、避難所用テントを設置しましょう。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◎避難所用テント・ロールマットは、ミッション５で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防災倉庫班が取りに行っているので、その他の避難所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開設セットと合わせて受け取ってください。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◎避難所内の案内表示は、本マニュアル資料９を参考に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◎要配慮者はできるだけトイレに近いスペースに！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◎出入口、トイレ付近に消毒液を設置しましょう。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8977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ミッション１０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lang="ja-JP" altLang="en-US" sz="2800" dirty="0" smtClean="0"/>
              <a:t>男女別の更衣室・授乳室を確保して下さい！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3744416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器具庫などを活用し、男女別に更衣室をつくりましょう。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乳幼児世帯のため、授乳室（授乳スペース）も確保し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</a:t>
            </a:r>
            <a:r>
              <a:rPr lang="ja-JP" altLang="en-US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男性用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更衣室　設置完了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女性用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更衣室　設置完了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□授乳室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スペース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設置完了（場所：　　　　　　　　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sz="60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64975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687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6855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◎なるべく鍵がかかる部屋の確保に努めましょう。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◎予備教室等を更衣室として使用する場合は、学校関係者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の了承を得ましょう。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◎部屋の確保ができない場合は、個室テントを設置しまし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ょう。個室テントが不足する場合は、ホワイトボード等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を目隠しとして使いましょう。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5488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</a:t>
            </a:r>
            <a:r>
              <a:rPr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</a:t>
            </a:r>
            <a:r>
              <a:rPr lang="ja-JP" altLang="en-US" sz="1800" dirty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</a:t>
            </a:r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（できるだけ多くの人で）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非常用電源を確保して下さい！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防災備蓄倉庫の中に「発動発電機（ガソリンまたはガス式）」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「燃料（ガソリンまたはカセットガス）」が入っていますので、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使用可能か確認して下さい。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「投光器セット」「コードリール」が倉庫内にあることも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確認して下さい。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□　使用可能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使用不可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使用可能であれば、「発動発電機」「燃料」「投光器セット」</a:t>
            </a:r>
            <a:endParaRPr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「コードリール」を避難所に運んで下さい！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81303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6678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6855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◎使用（使用確認）にあたっては、注意書きをよく読み、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取扱いに十分注意しましょう。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◎取扱い方法、組み立て方法は避難所開設セットの中に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ある「資機材取扱説明書」で確認してください。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◎燃料が不足するおそれがあるので、燃料の確保に努めて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177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ミッション１２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放送設備・防火設備等を確認して下さい！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928992" cy="525658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防災行政無線屋外子局が使用可能か確認して下さい。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使用可！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使用不可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避難所内の放送設備をテストし、使用可能か確認して下さい。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使用可！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使用不可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防火扉にゆがみ・破損等が無いか確認して下さい。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異常なし！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異常あり（異常個所：　　　　　　　　　　　　　　　　　　）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非常階段は通行可能か確認して下さい。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異常なし！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異常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あり（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異常個所：　　　　　　　　　　　　　　　　　　）　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00875"/>
              </p:ext>
            </p:extLst>
          </p:nvPr>
        </p:nvGraphicFramePr>
        <p:xfrm>
          <a:off x="3563888" y="6165304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0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80920" cy="1091207"/>
          </a:xfrm>
        </p:spPr>
        <p:txBody>
          <a:bodyPr anchor="t"/>
          <a:lstStyle/>
          <a:p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避難所開設任務分担カードについて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733256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大きな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災害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発生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し、避難所の開設が必要な場合において、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開設ま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での手順を示し、手分けして開設準備を行えるよう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作成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しました。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地域災害対策本部が設置される各地域の公民館に置いて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き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、避難所の開設が必要と判断したら使ってください。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また、平常時にはこのカードを使って避難所開設訓練を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行ってみてください。地域によって避難所となる施設の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大きさ等は異なりますので、どの任務（ミッション）に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どのくらいの人数が必要か、など把握しておきましょう。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あれば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、カードに書き足すなどしておきましょう。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681507" y="404664"/>
            <a:ext cx="1008112" cy="2344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z="1100" dirty="0" smtClean="0">
                <a:solidFill>
                  <a:schemeClr val="tx1"/>
                </a:solidFill>
              </a:rPr>
              <a:t>ミッション</a:t>
            </a:r>
            <a:r>
              <a:rPr lang="en-US" altLang="ja-JP" sz="900" dirty="0" smtClean="0">
                <a:solidFill>
                  <a:schemeClr val="tx1"/>
                </a:solidFill>
              </a:rPr>
              <a:t/>
            </a:r>
            <a:br>
              <a:rPr lang="en-US" altLang="ja-JP" sz="900" dirty="0" smtClean="0">
                <a:solidFill>
                  <a:schemeClr val="tx1"/>
                </a:solidFill>
              </a:rPr>
            </a:br>
            <a:endParaRPr lang="ja-JP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7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6855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◎学校内の設備の確認は、学校関係者の了承を得てく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だ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さい。使用方法の確認など、可能であれば立ち会いを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してもらいましょう。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◎防火扉は開閉可能か、非常階段は安全に使用できるか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を確認してください。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877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ミッション１３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ペットの飼育場所を確保して下さい！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風雨をしのげる場所、リードをつなぐ柱がある場所を確保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例：駐輪場、軒下など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衛生面・騒音の面から、ペットを避難所内に入れることは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望ましくないため、避難者に周知するための準備をしまし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ょう。（張り紙などをつくる）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ペット用のトイレの場所を指定しましょう。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109908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25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6855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◎鳴き声やトイレの臭いなどの問題が出ると思われるので、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居住スペースから近すぎる場所は避けましょう。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◎犬、猫に限らず色々な種類のペットが同行避難してくる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と想定しておきましょう。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（うさぎ・ハムスターなどの小動物、鳥、爬虫類）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◎避難生活が長期化する場合、飼い主たちで「ペットの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会」をつくり、飼育についてのルールを定めます。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本マニュアル資料５参照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97103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ミッション１４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lang="ja-JP" altLang="en-US" sz="2800" dirty="0" smtClean="0"/>
              <a:t>備蓄品の確認をして下さい！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（リーダーは保管場所を伝えてください）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毛布・食料・飲料水の備蓄状況を確認して下さい。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○毛布：　　　　　　　枚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○食料：　　　　　　　食分（およそでも可）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何がありますか？</a:t>
            </a:r>
            <a:r>
              <a:rPr lang="ja-JP" altLang="en-US" sz="48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　　　　　　　　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○飲料水：　　　　　　リットル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（ペットボトル　　　　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ℓ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本）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811056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361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6855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◎毛布は防災倉庫の中のほか、公民館の中にも備えて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◎食料・飲料水は消費期限を確認しましょう。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◎その他、各地域で独自に備蓄しているものがあれば、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メモをしておきましょう。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◎不足する物資は避難所⇒地域災害対策本部⇒市災害対策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本部へ要請します。在庫の管理に努めましょう。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0211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ミッション１５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駐車場の区割り（仮）を決めて下さい！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4392488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駐車場には車で避難してくる人（車中避難者）、物資を届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ける車、災害の種類によっては給水車などが来ます。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あらかじめ駐車場所を決めておく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と混乱が少なくなります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ので、可能であればロープなどで区画を作りましょう！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（仮ですので区画は後から変更できます）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一般避難者用　□　要援護者用　□　物資搬送車等用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（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障がい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者等）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（□　給水車用　　　□　マスコミ等用）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18444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137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400600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◎学校のグラウンドを駐車場として開放する場合は、人の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行き来を考慮して区割りをしましょう。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◎エンジン音・排ガスの問題から、居住スペースから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近す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ぎる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場所への駐車は控えるようにしましょう。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◎車中避難者や持ち込んだテントでの避難生活を希望する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人もいると思われるので、十分なスペースを確保しまし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◎長さ５．０ｍ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幅２．５ｍが一般的な駐車スペースです。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４ｔトラックならば１０．０ｍ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４．０ｍほど確保し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417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ミッション１６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応急救護所を作ってください！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4392488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避難所で体調を崩した人、ケガをした人を受け入れるため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の応急救護所のスペース（部屋）を確保してください。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救急医療セットを設置して下さい。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救急医療セットを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ミッション５の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防災倉庫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班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受け取って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ください）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85575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5513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6855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◎災害の大きさから、想定されるケガ人・病人の数に応じ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て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スペースを確保しましょう。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◎被害が大きく多数のケガ人・病人が発生すると見込まれ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るときは、学校の保健室などの利用も考えられます。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その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場合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、学校関係者の了承が必要です。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◎処置が難しい重傷者がいる場合は、直ちに救急車を</a:t>
            </a:r>
            <a:r>
              <a:rPr lang="ja-JP" altLang="en-US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呼ん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6172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ミッション１７</a:t>
            </a:r>
            <a:r>
              <a:rPr kumimoji="1" lang="en-US" altLang="ja-JP" sz="1800" u="sng" dirty="0" smtClean="0"/>
              <a:t/>
            </a:r>
            <a:br>
              <a:rPr kumimoji="1" lang="en-US" altLang="ja-JP" sz="1800" u="sng" dirty="0" smtClean="0"/>
            </a:br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屋外に次のスペースを確保して下さい！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4392488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ゴミの集積スペース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衛生面・臭いの問題に注意！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分別・回収のためのスペースも確保しましょう。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洗濯物干し場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日当たりがいい場所に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男女別に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場所を確保しましょう。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□　喫煙所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火の取扱いに十分注意してもらいましょう。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8582"/>
              </p:ext>
            </p:extLst>
          </p:nvPr>
        </p:nvGraphicFramePr>
        <p:xfrm>
          <a:off x="3563888" y="594928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0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80920" cy="1091207"/>
          </a:xfrm>
        </p:spPr>
        <p:txBody>
          <a:bodyPr anchor="t"/>
          <a:lstStyle/>
          <a:p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このカードを最初に手に取った方へ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733256"/>
          </a:xfrm>
          <a:ln w="3175">
            <a:noFill/>
          </a:ln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平常時から訓練をしていて、避難所開設の手順が十分に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分かっており、人員が確保できている場合は、避難所の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開設を進めて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ください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このカードを、自主防災隊（団）長以外の方が持っている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場合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は、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隊（団）長が参集可能かどうか確認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自主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防災隊（団）長連絡先⇒　　　　　　　　　　　　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u="sng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指示できる人がいない、人員が十分にいないが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速やかに</a:t>
            </a:r>
            <a:endParaRPr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避難所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開設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がある場合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は、このカードを使って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を開設しましょう。次のカードより開設ミッション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開始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です。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u="sng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　　　　　　　　　　　　　</a:t>
            </a:r>
            <a:endParaRPr lang="en-US" altLang="ja-JP" u="sng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4427984" y="4149080"/>
            <a:ext cx="38164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4427984" y="4581128"/>
            <a:ext cx="381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7902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6855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◎生ごみの臭い、タバコの臭いができるだけ居住スペース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に届かないようにしましょう。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◎災害の規模・予想される避難者数などに応じて、スペー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スを確保しましょう。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◎洗濯物干し場は、できる限り人の目につきにくいところ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に設置しましょう。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0961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ミッション１８（リーダー用）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避難所を開設するにあたって</a:t>
            </a: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460851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運営組織を編成しましょう。事前に編成済みの場合は、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欠員がいないか確認しましょう。リーダーだけで編成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するのは大変です。複数人で話し合って編成しましょう。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（参考：「避難所運営マニュアル」資料２）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待機している避難者には、町内会単位など班ごとで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まとまるよう呼びかけましょう。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待機している避難者の数に応じて、受付にあたる人の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人数を決めましょう。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4639444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56055"/>
              </p:ext>
            </p:extLst>
          </p:nvPr>
        </p:nvGraphicFramePr>
        <p:xfrm>
          <a:off x="3563888" y="6165304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3805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6855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◎運営組織の編成例は避難所運営マニュアルの６４ページ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にありますので、参考にしてください。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◎地域派遣職員、自主防災組織、消（水）防団等の参集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状況を確認しておきましょう。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◎おおよその避難者数を把握し、災害の規模から今後の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避難者数の増減を予想しておきましょう。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446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80920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3000" dirty="0" smtClean="0">
                <a:solidFill>
                  <a:srgbClr val="0070C0"/>
                </a:solidFill>
                <a:effectLst>
                  <a:outerShdw blurRad="63500" dist="38100" dir="5400000" algn="t" rotWithShape="0">
                    <a:srgbClr val="00B0F0">
                      <a:alpha val="25000"/>
                    </a:srgbClr>
                  </a:outerShdw>
                </a:effectLst>
              </a:rPr>
              <a:t>まず落ち着いて、周りの状況を確認して下さい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352928" cy="5517232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早く避難所を開設するためには、</a:t>
            </a:r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できるだけ多くの人手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必要です。周りに声を掛け、人を集めてください。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準備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整う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まで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、避難所内に入らず外で待機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するよう、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周りの人に伝えてください。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次に</a:t>
            </a:r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リーダー（またはリーダーグループ）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を決めましょう。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リーダーはみんなに</a:t>
            </a:r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カードを渡し、任務（ミッション）を</a:t>
            </a:r>
            <a:endParaRPr kumimoji="1"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与えて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ください。完了したら</a:t>
            </a:r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報告をしてもらい、カードを</a:t>
            </a:r>
            <a:endParaRPr kumimoji="1"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回収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しましょう。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避難を</a:t>
            </a: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きた方も避難所を開設・運営するための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貴重な</a:t>
            </a:r>
            <a:endParaRPr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戦力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です。動ける人にはできるだけ声を掛け、協力しても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らいましょう。</a:t>
            </a:r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76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91207"/>
          </a:xfrm>
        </p:spPr>
        <p:txBody>
          <a:bodyPr anchor="t"/>
          <a:lstStyle/>
          <a:p>
            <a:r>
              <a:rPr kumimoji="1" lang="ja-JP" altLang="en-US" sz="1800" dirty="0" smtClean="0"/>
              <a:t> 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3200" dirty="0" smtClean="0">
                <a:solidFill>
                  <a:srgbClr val="0070C0"/>
                </a:solidFill>
              </a:rPr>
              <a:t>リーダーになった方（グループ）へ</a:t>
            </a:r>
            <a:r>
              <a:rPr lang="en-US" altLang="ja-JP" sz="3200" dirty="0" smtClean="0">
                <a:solidFill>
                  <a:srgbClr val="0070C0"/>
                </a:solidFill>
              </a:rPr>
              <a:t/>
            </a:r>
            <a:br>
              <a:rPr lang="en-US" altLang="ja-JP" sz="3200" dirty="0" smtClean="0">
                <a:solidFill>
                  <a:srgbClr val="0070C0"/>
                </a:solidFill>
              </a:rPr>
            </a:b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424847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避難所を開設するにあたっては、やるべきことが多いため、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できる限り手分けして事を進めましょう。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事前に役割を決めておいても、担当者が来られないことも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あります。この</a:t>
            </a:r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ミッションカード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を活用すれば、避難所の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開設に必要なポイントを誰でもチェックできます。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リーダー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は、各ミッションの完了報告を受けたら、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「チェックシート」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にチェックし、避難所の状況把握、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今後の対応に努めてください。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770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352928" cy="1224136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ミッション１（５人以上推奨・応急危険度判定士がいればその方に依頼）</a:t>
            </a:r>
            <a:r>
              <a:rPr kumimoji="1" lang="en-US" altLang="ja-JP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kumimoji="1" lang="en-US" altLang="ja-JP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z="1800" dirty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（避難所運営マニュアル資料</a:t>
            </a:r>
            <a:r>
              <a:rPr lang="en-US" altLang="ja-JP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14</a:t>
            </a:r>
            <a:r>
              <a:rPr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「点検チェックリスト」を活用）</a:t>
            </a:r>
            <a:r>
              <a:rPr lang="en-US" altLang="ja-JP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1800" dirty="0" smtClean="0"/>
              <a:t> </a:t>
            </a:r>
            <a:r>
              <a:rPr lang="ja-JP" altLang="en-US" sz="2800" dirty="0" smtClean="0"/>
              <a:t>建物に破損が無いか確認して下さい！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309634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建物は傾いていませんか？柱や壁や天井にヒビが　　　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入っていま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せんか？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窓ガラスが割れていませんか？床に危険物が飛散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していませんか？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出入り口は通行可能ですか？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その他危険な箇所はありませんか？</a:t>
            </a:r>
            <a:endParaRPr kumimoji="1"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527884" y="4285737"/>
            <a:ext cx="2160240" cy="273255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611560" y="4509119"/>
            <a:ext cx="8136904" cy="17281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避難所として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□使用可！　□片付け・補修後使用可　□使用不可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en-US" altLang="ja-JP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使用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不可の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場合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速やか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にリーダーに報告！</a:t>
            </a:r>
            <a:endParaRPr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みんなで安全な場所に移動し、他の避難所に向かいます。</a:t>
            </a:r>
            <a:endParaRPr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en-US" altLang="ja-JP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危険箇所は立ち入り禁止にしてください。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61692"/>
              </p:ext>
            </p:extLst>
          </p:nvPr>
        </p:nvGraphicFramePr>
        <p:xfrm>
          <a:off x="3532018" y="630932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17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チェックポイント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5400600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◎被害が大きく、使用することにより二次災害の恐れが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ある場合は、使用不可としましょう。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◎調査時にケガをしないよう、ヘルメットを着用するなど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十分注意しましょう。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◎危険度判定が必要な場合は、地域災害対策本部経由で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応急危険度判定士の派遣を要請しましょう。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◎使用不可のため別の避難所に移る場合は、地域災害対策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本部に連絡しましょう。調整後に移動先が決定したら、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安全を確保し集団で移動しましょう。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452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rgbClr val="A8FD79"/>
            </a:gs>
            <a:gs pos="92000">
              <a:srgbClr val="99FB3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1091207"/>
          </a:xfrm>
        </p:spPr>
        <p:txBody>
          <a:bodyPr anchor="t"/>
          <a:lstStyle/>
          <a:p>
            <a:pPr algn="l"/>
            <a:r>
              <a:rPr kumimoji="1" lang="ja-JP" altLang="en-US" sz="1800" dirty="0" smtClean="0">
                <a:solidFill>
                  <a:srgbClr val="C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ミッション２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 </a:t>
            </a:r>
            <a:r>
              <a:rPr lang="ja-JP" altLang="en-US" sz="2800" dirty="0" smtClean="0"/>
              <a:t>水道・電気・ガスが使用可能か確認して下さい！</a:t>
            </a:r>
            <a:r>
              <a:rPr lang="en-US" altLang="ja-JP" sz="1800" dirty="0">
                <a:solidFill>
                  <a:schemeClr val="tx1"/>
                </a:solidFill>
              </a:rPr>
              <a:t/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30963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水道</a:t>
            </a:r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は？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使用可！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使用不可（断水箇所：　　　　　　　　　　　　　　　）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電気は？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使用可！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使用不可（停電箇所：　　　　　　　　　　　　　　　）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都市ガスは？</a:t>
            </a:r>
            <a:endParaRPr kumimoji="1"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使用可！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　使用不可（断絶箇所：　　　　　　　　　　　　　　　）</a:t>
            </a:r>
            <a:endParaRPr kumimoji="1"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563888" y="4896489"/>
            <a:ext cx="2160240" cy="324036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5220525"/>
            <a:ext cx="7560840" cy="1165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使用不能箇所は・・・</a:t>
            </a:r>
            <a:endParaRPr lang="en-US" altLang="ja-JP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□復旧の見込みあり　□復旧の見込みなし　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51595"/>
              </p:ext>
            </p:extLst>
          </p:nvPr>
        </p:nvGraphicFramePr>
        <p:xfrm>
          <a:off x="3586483" y="6309320"/>
          <a:ext cx="4632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報告者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841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アーバン">
  <a:themeElements>
    <a:clrScheme name="ユーザー定義 2">
      <a:dk1>
        <a:srgbClr val="00843C"/>
      </a:dk1>
      <a:lt1>
        <a:sysClr val="window" lastClr="FFFFFF"/>
      </a:lt1>
      <a:dk2>
        <a:srgbClr val="00B050"/>
      </a:dk2>
      <a:lt2>
        <a:srgbClr val="DEDEDE"/>
      </a:lt2>
      <a:accent1>
        <a:srgbClr val="00B050"/>
      </a:accent1>
      <a:accent2>
        <a:srgbClr val="36FF91"/>
      </a:accent2>
      <a:accent3>
        <a:srgbClr val="FFFF00"/>
      </a:accent3>
      <a:accent4>
        <a:srgbClr val="C69B7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ペーパー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3515</TotalTime>
  <Words>4601</Words>
  <Application>Microsoft Office PowerPoint</Application>
  <PresentationFormat>画面に合わせる (4:3)</PresentationFormat>
  <Paragraphs>514</Paragraphs>
  <Slides>42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42</vt:i4>
      </vt:variant>
    </vt:vector>
  </HeadingPairs>
  <TitlesOfParts>
    <vt:vector size="56" baseType="lpstr">
      <vt:lpstr>HGS創英角ﾎﾟｯﾌﾟ体</vt:lpstr>
      <vt:lpstr>HGS明朝E</vt:lpstr>
      <vt:lpstr>HGｺﾞｼｯｸM</vt:lpstr>
      <vt:lpstr>HG丸ｺﾞｼｯｸM-PRO</vt:lpstr>
      <vt:lpstr>HG創英角ﾎﾟｯﾌﾟ体</vt:lpstr>
      <vt:lpstr>Arial</vt:lpstr>
      <vt:lpstr>Century Gothic</vt:lpstr>
      <vt:lpstr>Courier New</vt:lpstr>
      <vt:lpstr>Georgia</vt:lpstr>
      <vt:lpstr>Palatino Linotype</vt:lpstr>
      <vt:lpstr>Trebuchet MS</vt:lpstr>
      <vt:lpstr>Wingdings 2</vt:lpstr>
      <vt:lpstr>アーバン</vt:lpstr>
      <vt:lpstr>エグゼクティブ</vt:lpstr>
      <vt:lpstr>避難所開設任務分担カード （ミッションカード）</vt:lpstr>
      <vt:lpstr>PowerPoint プレゼンテーション</vt:lpstr>
      <vt:lpstr>  避難所開設任務分担カードについて </vt:lpstr>
      <vt:lpstr>  このカードを最初に手に取った方へ </vt:lpstr>
      <vt:lpstr>  まず落ち着いて、周りの状況を確認して下さい </vt:lpstr>
      <vt:lpstr>  リーダーになった方（グループ）へ </vt:lpstr>
      <vt:lpstr>ミッション１（５人以上推奨・応急危険度判定士がいればその方に依頼） 　　　　　　（避難所運営マニュアル資料14「点検チェックリスト」を活用）  建物に破損が無いか確認して下さい！  </vt:lpstr>
      <vt:lpstr>チェックポイント</vt:lpstr>
      <vt:lpstr>ミッション２  水道・電気・ガスが使用可能か確認して下さい！  </vt:lpstr>
      <vt:lpstr>チェックポイント</vt:lpstr>
      <vt:lpstr>ミッション３   水洗トイレが使用可能か確認して下さい！  </vt:lpstr>
      <vt:lpstr>チェックポイント</vt:lpstr>
      <vt:lpstr>ミッション４（地域災害対策本部関係者へ）  電話・ＦＡＸ・インターネット・ＭＣＡ無線は使用できるか確認して下さい！  </vt:lpstr>
      <vt:lpstr>チェックポイント</vt:lpstr>
      <vt:lpstr>ミッション５（できるだけ多くの人で）  防災倉庫から物を運んで下さい！ （出発前に倉庫の場所を要確認！）  </vt:lpstr>
      <vt:lpstr>チェックポイント</vt:lpstr>
      <vt:lpstr>ミッション６   事前受付を設置してください！   </vt:lpstr>
      <vt:lpstr>チェックポイント</vt:lpstr>
      <vt:lpstr>ミッション７   総合受付を設置してください！   </vt:lpstr>
      <vt:lpstr>チェックポイント</vt:lpstr>
      <vt:lpstr>ミッション８   専用スペースを設置して下さい！  </vt:lpstr>
      <vt:lpstr>チェックポイント</vt:lpstr>
      <vt:lpstr>ミッション９   居住スペースを設置して下さい！  </vt:lpstr>
      <vt:lpstr>チェックポイント</vt:lpstr>
      <vt:lpstr>ミッション１０   男女別の更衣室・授乳室を確保して下さい！  </vt:lpstr>
      <vt:lpstr>チェックポイント</vt:lpstr>
      <vt:lpstr>ミッション１１（できるだけ多くの人で）   非常用電源を確保して下さい！   </vt:lpstr>
      <vt:lpstr>チェックポイント</vt:lpstr>
      <vt:lpstr>ミッション１２   放送設備・防火設備等を確認して下さい！   </vt:lpstr>
      <vt:lpstr>チェックポイント</vt:lpstr>
      <vt:lpstr>ミッション１３   ペットの飼育場所を確保して下さい！   </vt:lpstr>
      <vt:lpstr>チェックポイント</vt:lpstr>
      <vt:lpstr>ミッション１４ 備蓄品の確認をして下さい！ （リーダーは保管場所を伝えてください）   </vt:lpstr>
      <vt:lpstr>チェックポイント</vt:lpstr>
      <vt:lpstr>ミッション１５   駐車場の区割り（仮）を決めて下さい！   </vt:lpstr>
      <vt:lpstr>チェックポイント</vt:lpstr>
      <vt:lpstr>ミッション１６   応急救護所を作ってください！   </vt:lpstr>
      <vt:lpstr>チェックポイント</vt:lpstr>
      <vt:lpstr>ミッション１７   屋外に次のスペースを確保して下さい！   </vt:lpstr>
      <vt:lpstr>チェックポイント</vt:lpstr>
      <vt:lpstr>ミッション１８（リーダー用）   避難所を開設するにあたって  </vt:lpstr>
      <vt:lpstr>チェックポイント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避難所開設ミッションカード</dc:title>
  <dc:creator>小森 雄太</dc:creator>
  <cp:lastModifiedBy>gifu</cp:lastModifiedBy>
  <cp:revision>137</cp:revision>
  <cp:lastPrinted>2022-03-02T08:21:59Z</cp:lastPrinted>
  <dcterms:created xsi:type="dcterms:W3CDTF">2016-08-04T01:50:22Z</dcterms:created>
  <dcterms:modified xsi:type="dcterms:W3CDTF">2022-03-25T08:37:11Z</dcterms:modified>
</cp:coreProperties>
</file>